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2"/>
  </p:notesMasterIdLst>
  <p:handoutMasterIdLst>
    <p:handoutMasterId r:id="rId33"/>
  </p:handoutMasterIdLst>
  <p:sldIdLst>
    <p:sldId id="275" r:id="rId2"/>
    <p:sldId id="263" r:id="rId3"/>
    <p:sldId id="348" r:id="rId4"/>
    <p:sldId id="256" r:id="rId5"/>
    <p:sldId id="264" r:id="rId6"/>
    <p:sldId id="282" r:id="rId7"/>
    <p:sldId id="292" r:id="rId8"/>
    <p:sldId id="283" r:id="rId9"/>
    <p:sldId id="342" r:id="rId10"/>
    <p:sldId id="289" r:id="rId11"/>
    <p:sldId id="285" r:id="rId12"/>
    <p:sldId id="340" r:id="rId13"/>
    <p:sldId id="358" r:id="rId14"/>
    <p:sldId id="360" r:id="rId15"/>
    <p:sldId id="361" r:id="rId16"/>
    <p:sldId id="343" r:id="rId17"/>
    <p:sldId id="338" r:id="rId18"/>
    <p:sldId id="347" r:id="rId19"/>
    <p:sldId id="357" r:id="rId20"/>
    <p:sldId id="353" r:id="rId21"/>
    <p:sldId id="362" r:id="rId22"/>
    <p:sldId id="335" r:id="rId23"/>
    <p:sldId id="336" r:id="rId24"/>
    <p:sldId id="277" r:id="rId25"/>
    <p:sldId id="354" r:id="rId26"/>
    <p:sldId id="351" r:id="rId27"/>
    <p:sldId id="352" r:id="rId28"/>
    <p:sldId id="355" r:id="rId29"/>
    <p:sldId id="356" r:id="rId30"/>
    <p:sldId id="262"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9349" autoAdjust="0"/>
  </p:normalViewPr>
  <p:slideViewPr>
    <p:cSldViewPr>
      <p:cViewPr>
        <p:scale>
          <a:sx n="60" d="100"/>
          <a:sy n="60" d="100"/>
        </p:scale>
        <p:origin x="-1212"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3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4980"/>
          </a:xfrm>
          <a:prstGeom prst="rect">
            <a:avLst/>
          </a:prstGeom>
        </p:spPr>
        <p:txBody>
          <a:bodyPr vert="horz" lIns="92830" tIns="46415" rIns="92830" bIns="46415"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341" y="1"/>
            <a:ext cx="3038475" cy="464980"/>
          </a:xfrm>
          <a:prstGeom prst="rect">
            <a:avLst/>
          </a:prstGeom>
        </p:spPr>
        <p:txBody>
          <a:bodyPr vert="horz" lIns="92830" tIns="46415" rIns="92830" bIns="46415" rtlCol="0"/>
          <a:lstStyle>
            <a:lvl1pPr algn="r">
              <a:defRPr sz="1200">
                <a:latin typeface="Arial" charset="0"/>
              </a:defRPr>
            </a:lvl1pPr>
          </a:lstStyle>
          <a:p>
            <a:pPr>
              <a:defRPr/>
            </a:pPr>
            <a:fld id="{9B6495AB-2D80-4851-BF24-DC8B10B4F0E4}" type="datetimeFigureOut">
              <a:rPr lang="en-US"/>
              <a:pPr>
                <a:defRPr/>
              </a:pPr>
              <a:t>4/19/2017</a:t>
            </a:fld>
            <a:endParaRPr lang="en-US" dirty="0"/>
          </a:p>
        </p:txBody>
      </p:sp>
      <p:sp>
        <p:nvSpPr>
          <p:cNvPr id="4" name="Footer Placeholder 3"/>
          <p:cNvSpPr>
            <a:spLocks noGrp="1"/>
          </p:cNvSpPr>
          <p:nvPr>
            <p:ph type="ftr" sz="quarter" idx="2"/>
          </p:nvPr>
        </p:nvSpPr>
        <p:spPr>
          <a:xfrm>
            <a:off x="3" y="8829823"/>
            <a:ext cx="3038475" cy="464980"/>
          </a:xfrm>
          <a:prstGeom prst="rect">
            <a:avLst/>
          </a:prstGeom>
        </p:spPr>
        <p:txBody>
          <a:bodyPr vert="horz" lIns="92830" tIns="46415" rIns="92830" bIns="46415"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341" y="8829823"/>
            <a:ext cx="3038475" cy="464980"/>
          </a:xfrm>
          <a:prstGeom prst="rect">
            <a:avLst/>
          </a:prstGeom>
        </p:spPr>
        <p:txBody>
          <a:bodyPr vert="horz" lIns="92830" tIns="46415" rIns="92830" bIns="46415" rtlCol="0" anchor="b"/>
          <a:lstStyle>
            <a:lvl1pPr algn="r">
              <a:defRPr sz="1200">
                <a:latin typeface="Arial" charset="0"/>
              </a:defRPr>
            </a:lvl1pPr>
          </a:lstStyle>
          <a:p>
            <a:pPr>
              <a:defRPr/>
            </a:pPr>
            <a:fld id="{37238F86-B99E-4BE3-B1AD-C4A55F7FE545}" type="slidenum">
              <a:rPr lang="en-US"/>
              <a:pPr>
                <a:defRPr/>
              </a:pPr>
              <a:t>‹#›</a:t>
            </a:fld>
            <a:endParaRPr lang="en-US" dirty="0"/>
          </a:p>
        </p:txBody>
      </p:sp>
    </p:spTree>
    <p:extLst>
      <p:ext uri="{BB962C8B-B14F-4D97-AF65-F5344CB8AC3E}">
        <p14:creationId xmlns:p14="http://schemas.microsoft.com/office/powerpoint/2010/main" val="1470741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4980"/>
          </a:xfrm>
          <a:prstGeom prst="rect">
            <a:avLst/>
          </a:prstGeom>
        </p:spPr>
        <p:txBody>
          <a:bodyPr vert="horz" lIns="92830" tIns="46415" rIns="92830" bIns="46415"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341" y="1"/>
            <a:ext cx="3038475" cy="464980"/>
          </a:xfrm>
          <a:prstGeom prst="rect">
            <a:avLst/>
          </a:prstGeom>
        </p:spPr>
        <p:txBody>
          <a:bodyPr vert="horz" lIns="92830" tIns="46415" rIns="92830" bIns="46415" rtlCol="0"/>
          <a:lstStyle>
            <a:lvl1pPr algn="r">
              <a:defRPr sz="1200">
                <a:latin typeface="Arial" charset="0"/>
              </a:defRPr>
            </a:lvl1pPr>
          </a:lstStyle>
          <a:p>
            <a:pPr>
              <a:defRPr/>
            </a:pPr>
            <a:fld id="{FB832B41-F7A3-4028-A715-2CA80CD8AA2D}" type="datetimeFigureOut">
              <a:rPr lang="en-US"/>
              <a:pPr>
                <a:defRPr/>
              </a:pPr>
              <a:t>4/19/2017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dirty="0" smtClean="0"/>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 y="8829823"/>
            <a:ext cx="3038475" cy="464980"/>
          </a:xfrm>
          <a:prstGeom prst="rect">
            <a:avLst/>
          </a:prstGeom>
        </p:spPr>
        <p:txBody>
          <a:bodyPr vert="horz" lIns="92830" tIns="46415" rIns="92830" bIns="46415"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341" y="8829823"/>
            <a:ext cx="3038475" cy="464980"/>
          </a:xfrm>
          <a:prstGeom prst="rect">
            <a:avLst/>
          </a:prstGeom>
        </p:spPr>
        <p:txBody>
          <a:bodyPr vert="horz" lIns="92830" tIns="46415" rIns="92830" bIns="46415" rtlCol="0" anchor="b"/>
          <a:lstStyle>
            <a:lvl1pPr algn="r">
              <a:defRPr sz="1200">
                <a:latin typeface="Arial" charset="0"/>
              </a:defRPr>
            </a:lvl1pPr>
          </a:lstStyle>
          <a:p>
            <a:pPr>
              <a:defRPr/>
            </a:pPr>
            <a:fld id="{71C2013C-28F8-4763-9382-54293A8040DE}" type="slidenum">
              <a:rPr lang="en-US"/>
              <a:pPr>
                <a:defRPr/>
              </a:pPr>
              <a:t>‹#›</a:t>
            </a:fld>
            <a:endParaRPr lang="en-US" dirty="0"/>
          </a:p>
        </p:txBody>
      </p:sp>
    </p:spTree>
    <p:extLst>
      <p:ext uri="{BB962C8B-B14F-4D97-AF65-F5344CB8AC3E}">
        <p14:creationId xmlns:p14="http://schemas.microsoft.com/office/powerpoint/2010/main" val="1822058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This unit is the first of four subject matter presentations that will be presented during the first half of the seven</a:t>
            </a:r>
            <a:r>
              <a:rPr lang="en-US" baseline="0" dirty="0" smtClean="0"/>
              <a:t> hour training. It will provide a general overview of the types of confined spaces and their related hazards that are found at agricultural workplaces. A general foundation related to all agricultural confined spaces is provided because of many common characteristics.</a:t>
            </a:r>
          </a:p>
          <a:p>
            <a:endParaRPr lang="en-US" baseline="0" dirty="0" smtClean="0"/>
          </a:p>
          <a:p>
            <a:r>
              <a:rPr lang="en-US" baseline="0" dirty="0" smtClean="0"/>
              <a:t>A very brief overview of the frequency and severity of incidents involving agricultural confined spaces will be provided.</a:t>
            </a:r>
          </a:p>
          <a:p>
            <a:endParaRPr lang="en-US" baseline="0" dirty="0" smtClean="0"/>
          </a:p>
          <a:p>
            <a:r>
              <a:rPr lang="en-US" baseline="0" dirty="0" smtClean="0"/>
              <a:t>Since most incidents involving agricultural confined spaces involve grain and feed storage, handling, and processing facilities, the focus will be on these facilities.</a:t>
            </a:r>
          </a:p>
          <a:p>
            <a:endParaRPr lang="en-US" baseline="0" dirty="0" smtClean="0"/>
          </a:p>
          <a:p>
            <a:r>
              <a:rPr lang="en-US" baseline="0" dirty="0" smtClean="0"/>
              <a:t>This first unit is also appropriate for audiences who could benefit from a better knowledge of the types of confined spaces found in agricultural workplaces and the potential hazards associated with each. This presentation has been successfully used with farmers, farm youth, and employees of commercial grain handling operations.</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a:t>
            </a:fld>
            <a:endParaRPr lang="en-US" dirty="0"/>
          </a:p>
        </p:txBody>
      </p:sp>
    </p:spTree>
    <p:extLst>
      <p:ext uri="{BB962C8B-B14F-4D97-AF65-F5344CB8AC3E}">
        <p14:creationId xmlns:p14="http://schemas.microsoft.com/office/powerpoint/2010/main" val="101669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marL="0" indent="0">
              <a:buFont typeface="Arial" pitchFamily="34" charset="0"/>
              <a:buNone/>
            </a:pPr>
            <a:endParaRPr lang="en-US" dirty="0" smtClean="0"/>
          </a:p>
          <a:p>
            <a:pPr marL="0" indent="0">
              <a:buFont typeface="Arial" pitchFamily="34" charset="0"/>
              <a:buNone/>
            </a:pPr>
            <a:r>
              <a:rPr lang="en-US" dirty="0" smtClean="0"/>
              <a:t>Commercial seed corn or popcorn storage operations also utilize large grain/seed storage structures. These facilities, in some cases, are exempt from the OSHA Grain Handling or Confined Space Standards. However, if the seed or popcorn</a:t>
            </a:r>
            <a:r>
              <a:rPr lang="en-US" baseline="0" dirty="0" smtClean="0"/>
              <a:t> is being processed at the facility, the owners must comply with the relevant standards for the processing part of the operation.</a:t>
            </a: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Note the horizontal loading</a:t>
            </a:r>
            <a:r>
              <a:rPr lang="en-US" baseline="0" dirty="0" smtClean="0"/>
              <a:t> system across the top of each bin, and how close together each structure is located.</a:t>
            </a:r>
          </a:p>
          <a:p>
            <a:pPr marL="0" indent="0">
              <a:buFont typeface="Arial" pitchFamily="34" charset="0"/>
              <a:buNone/>
            </a:pPr>
            <a:endParaRPr lang="en-US" baseline="0" dirty="0" smtClean="0"/>
          </a:p>
          <a:p>
            <a:pPr marL="0" indent="0">
              <a:buFont typeface="Arial" pitchFamily="34" charset="0"/>
              <a:buNone/>
            </a:pPr>
            <a:r>
              <a:rPr lang="en-US" baseline="0" dirty="0" smtClean="0"/>
              <a:t>There are seed processing facilities that incorporate 50-60 bins such as those shown.</a:t>
            </a:r>
          </a:p>
          <a:p>
            <a:pPr marL="0" indent="0">
              <a:buFont typeface="Arial" pitchFamily="34" charset="0"/>
              <a:buNone/>
            </a:pPr>
            <a:endParaRPr lang="en-US" baseline="0" dirty="0" smtClean="0"/>
          </a:p>
          <a:p>
            <a:pPr marL="0" indent="0">
              <a:buFont typeface="Arial" pitchFamily="34" charset="0"/>
              <a:buNone/>
            </a:pPr>
            <a:r>
              <a:rPr lang="en-US" baseline="0" dirty="0" smtClean="0"/>
              <a:t>There has historically been some confusion over whether popcorn storage on other food grade storage facilities are covered by OSHA grain handling standards. For additional information on OSHA’s interpretation, review Attachment 21 of the Instructor’s Guide. In most cases, large food grade storage facilities operate under the provisions of OSHA’s CFR1910.272 Grain Handling standard that will be discussed later.</a:t>
            </a:r>
            <a:endParaRPr lang="en-US"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10</a:t>
            </a:fld>
            <a:endParaRPr lang="en-US" dirty="0"/>
          </a:p>
        </p:txBody>
      </p:sp>
    </p:spTree>
    <p:extLst>
      <p:ext uri="{BB962C8B-B14F-4D97-AF65-F5344CB8AC3E}">
        <p14:creationId xmlns:p14="http://schemas.microsoft.com/office/powerpoint/2010/main" val="1882831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Instructor Notes:</a:t>
            </a:r>
          </a:p>
          <a:p>
            <a:endParaRPr lang="en-US" dirty="0" smtClean="0"/>
          </a:p>
          <a:p>
            <a:r>
              <a:rPr lang="en-US" dirty="0" smtClean="0"/>
              <a:t>The size of new grain</a:t>
            </a:r>
            <a:r>
              <a:rPr lang="en-US" baseline="0" dirty="0" smtClean="0"/>
              <a:t> storage structures is difficult for many to comprehend. The welded steel tank shown above can store approximately one half million bushels of grain while the corrugated bin will hold over 300,000 bushels. If filled with corn at 56 pounds per bushel, a 325,000 bushel bin is holding over 17 million pounds of grain or over 350 semi-truck loads. Currently, structures are being built with over one million bushels of storage capacity.</a:t>
            </a:r>
          </a:p>
          <a:p>
            <a:endParaRPr lang="en-US" baseline="0" dirty="0" smtClean="0"/>
          </a:p>
          <a:p>
            <a:r>
              <a:rPr lang="en-US" baseline="0" dirty="0" smtClean="0"/>
              <a:t>The size of grain storage structures across the U.S. has increased dramatically over the last decade.</a:t>
            </a:r>
          </a:p>
          <a:p>
            <a:endParaRPr lang="en-US" baseline="0" dirty="0" smtClean="0"/>
          </a:p>
          <a:p>
            <a:r>
              <a:rPr lang="en-US" baseline="0" dirty="0" smtClean="0"/>
              <a:t>The shear volume of grain becomes an enormous obstacle to first responders. The reason why many rescue operations have taken 6-8 hours to complete is because so much grain has to be removed and transported away from the immediate scene.</a:t>
            </a:r>
          </a:p>
          <a:p>
            <a:endParaRPr lang="en-US" baseline="0" dirty="0" smtClean="0"/>
          </a:p>
          <a:p>
            <a:r>
              <a:rPr lang="en-US" baseline="0" dirty="0" smtClean="0"/>
              <a:t>None of these large structures can be safely cut and drained without significant risk of structure failure.</a:t>
            </a:r>
          </a:p>
          <a:p>
            <a:endParaRPr lang="en-US" baseline="0" dirty="0" smtClean="0"/>
          </a:p>
          <a:p>
            <a:r>
              <a:rPr lang="en-US" baseline="0" dirty="0" smtClean="0"/>
              <a:t>Historically, very few entrapments in grain have been documented in these larger facilities. Most occur in smaller structures under 50,000 bushels.</a:t>
            </a:r>
            <a:endParaRPr lang="en-US"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11</a:t>
            </a:fld>
            <a:endParaRPr lang="en-US" dirty="0"/>
          </a:p>
        </p:txBody>
      </p:sp>
    </p:spTree>
    <p:extLst>
      <p:ext uri="{BB962C8B-B14F-4D97-AF65-F5344CB8AC3E}">
        <p14:creationId xmlns:p14="http://schemas.microsoft.com/office/powerpoint/2010/main" val="479479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Instructor Notes:</a:t>
            </a:r>
          </a:p>
          <a:p>
            <a:endParaRPr lang="en-US" sz="800" dirty="0" smtClean="0"/>
          </a:p>
          <a:p>
            <a:r>
              <a:rPr lang="en-US" dirty="0" smtClean="0"/>
              <a:t>There</a:t>
            </a:r>
            <a:r>
              <a:rPr lang="en-US" baseline="0" dirty="0" smtClean="0"/>
              <a:t> are several types of silos in use in agricultural workplaces. They include:</a:t>
            </a:r>
          </a:p>
          <a:p>
            <a:pPr marL="628650" lvl="1" indent="-171450">
              <a:buFont typeface="Arial" pitchFamily="34" charset="0"/>
              <a:buChar char="•"/>
            </a:pPr>
            <a:r>
              <a:rPr lang="en-US" baseline="0" dirty="0" smtClean="0"/>
              <a:t>Poured concrete silos that can be 30-60’ in diameter and stand over 100’ tall. These structures generally unload from the bottom and load through the top. If not ventilated properly they can contain either a toxic atmosphere or oxygen levels  insufficient to support life, especially if grain with an excessive moisture content is being stored.</a:t>
            </a:r>
          </a:p>
          <a:p>
            <a:pPr marL="628650" lvl="1" indent="-171450">
              <a:buFont typeface="Arial" pitchFamily="34" charset="0"/>
              <a:buChar char="•"/>
            </a:pPr>
            <a:endParaRPr lang="en-US" sz="800" baseline="0" dirty="0" smtClean="0"/>
          </a:p>
          <a:p>
            <a:pPr marL="628650" lvl="1" indent="-171450">
              <a:buFont typeface="Arial" pitchFamily="34" charset="0"/>
              <a:buChar char="•"/>
            </a:pPr>
            <a:r>
              <a:rPr lang="en-US" baseline="0" dirty="0" smtClean="0"/>
              <a:t>Oxygen limiting steel silos (Harvestore) that were designed to store high moisture grain, corn silage or fermented forages. Due to being designed to be nearly airtight and the lack of adequate ventilation they can contain high concentrations of nitrogen dioxide and carbon dioxide that are released during the fermentation process. Designed to be nearly air tight, when working properly, they will not support life. They load from the top and unload from the bottom. Access is limited to a roof hatch and a bottom access point where the unloader is installed. The roof hatch is approximately 25” in diameter. When material is removed from these structures it is considered plug flow since the first material in is the first out.</a:t>
            </a:r>
          </a:p>
          <a:p>
            <a:pPr marL="628650" lvl="1" indent="-171450">
              <a:buFont typeface="Arial" pitchFamily="34" charset="0"/>
              <a:buChar char="•"/>
            </a:pPr>
            <a:endParaRPr lang="en-US" sz="800" baseline="0" dirty="0" smtClean="0"/>
          </a:p>
          <a:p>
            <a:pPr marL="628650" lvl="1" indent="-171450">
              <a:buFont typeface="Arial" pitchFamily="34" charset="0"/>
              <a:buChar char="•"/>
            </a:pPr>
            <a:r>
              <a:rPr lang="en-US" baseline="0" dirty="0" smtClean="0"/>
              <a:t>Concrete stave silos were widely used on dairy farms to store silage and load from the top and can be unloaded from either top or bottom.</a:t>
            </a:r>
          </a:p>
          <a:p>
            <a:pPr marL="0" indent="0">
              <a:buFont typeface="Arial" pitchFamily="34" charset="0"/>
              <a:buNone/>
            </a:pPr>
            <a:endParaRPr lang="en-US" sz="800" baseline="0" dirty="0" smtClean="0"/>
          </a:p>
          <a:p>
            <a:pPr marL="0" indent="0">
              <a:buFont typeface="Arial" pitchFamily="34" charset="0"/>
              <a:buNone/>
            </a:pPr>
            <a:r>
              <a:rPr lang="en-US" baseline="0" dirty="0" smtClean="0"/>
              <a:t>Most on-farm silos have ladders in place that do not meet current OSHA standards because the lack of fall-protection such as cages and rest platforms at required intervals. At the time many of these structures were built there were no applicable standards.</a:t>
            </a:r>
          </a:p>
          <a:p>
            <a:pPr marL="0" indent="0">
              <a:buFont typeface="Arial" pitchFamily="34" charset="0"/>
              <a:buNone/>
            </a:pPr>
            <a:endParaRPr lang="en-US" sz="800" baseline="0" dirty="0" smtClean="0"/>
          </a:p>
          <a:p>
            <a:pPr marL="0" indent="0">
              <a:buFont typeface="Arial" pitchFamily="34" charset="0"/>
              <a:buNone/>
            </a:pPr>
            <a:r>
              <a:rPr lang="en-US" baseline="0" dirty="0" smtClean="0"/>
              <a:t>Incidents involving silos have become very infrequent. The most common incidents involve entanglement in the silo unloading equipment. They sometimes involve more than one victim.</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12</a:t>
            </a:fld>
            <a:endParaRPr lang="en-US" dirty="0"/>
          </a:p>
        </p:txBody>
      </p:sp>
    </p:spTree>
    <p:extLst>
      <p:ext uri="{BB962C8B-B14F-4D97-AF65-F5344CB8AC3E}">
        <p14:creationId xmlns:p14="http://schemas.microsoft.com/office/powerpoint/2010/main" val="4273274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Notes:</a:t>
            </a:r>
          </a:p>
          <a:p>
            <a:endParaRPr lang="en-US" dirty="0" smtClean="0"/>
          </a:p>
          <a:p>
            <a:r>
              <a:rPr lang="en-US" dirty="0" smtClean="0"/>
              <a:t>Grain is also stored in large outdoor piles for short durations during harvest. These piles can contain hundreds of thousands of bushels of grain and stand over 50 feet tall. Some piles</a:t>
            </a:r>
            <a:r>
              <a:rPr lang="en-US" baseline="0" dirty="0" smtClean="0"/>
              <a:t> can be covered by tarps or large sheets of plastic.</a:t>
            </a:r>
          </a:p>
          <a:p>
            <a:endParaRPr lang="en-US" baseline="0" dirty="0" smtClean="0"/>
          </a:p>
          <a:p>
            <a:r>
              <a:rPr lang="en-US" baseline="0" dirty="0" smtClean="0"/>
              <a:t>Large, flat-bottom buildings of various shapes can be used to store grain. These buildings have all the characteristics of a confined space but may not be identified as one.</a:t>
            </a:r>
          </a:p>
          <a:p>
            <a:endParaRPr lang="en-US" baseline="0" dirty="0" smtClean="0"/>
          </a:p>
          <a:p>
            <a:r>
              <a:rPr lang="en-US" baseline="0" dirty="0" smtClean="0"/>
              <a:t>Entrapments and engulfments have been documented in both outside piles and flat storage buildings. Rescues from large piles of grain have proven to be among the most difficult due to the shear volume of grain involved and the instability of free standing piles.</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13</a:t>
            </a:fld>
            <a:endParaRPr lang="en-US" dirty="0"/>
          </a:p>
        </p:txBody>
      </p:sp>
    </p:spTree>
    <p:extLst>
      <p:ext uri="{BB962C8B-B14F-4D97-AF65-F5344CB8AC3E}">
        <p14:creationId xmlns:p14="http://schemas.microsoft.com/office/powerpoint/2010/main" val="4273274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Grain transport vehicles (GTVs) are used to transport grain and other free flowing agricultural products including feed and other processed forms of grain. These vehicles include gravity flow grain wagons, powered grain carts,</a:t>
            </a:r>
            <a:r>
              <a:rPr lang="en-US" baseline="0" dirty="0" smtClean="0"/>
              <a:t> trucks, rail cars, portable grinder mixers and feed mixing wagons. Fatalities and severe injuries, including entrapments and entanglements, have occurred with each of these vehicles.</a:t>
            </a:r>
          </a:p>
          <a:p>
            <a:endParaRPr lang="en-US" baseline="0" dirty="0" smtClean="0"/>
          </a:p>
          <a:p>
            <a:r>
              <a:rPr lang="en-US" baseline="0" dirty="0" smtClean="0"/>
              <a:t>The overwhelming percentage of fatalities involving GTVs have been males under the age of 16.</a:t>
            </a:r>
          </a:p>
          <a:p>
            <a:endParaRPr lang="en-US" baseline="0" dirty="0" smtClean="0"/>
          </a:p>
          <a:p>
            <a:r>
              <a:rPr lang="en-US" baseline="0" dirty="0" smtClean="0"/>
              <a:t>Photo credit:</a:t>
            </a:r>
          </a:p>
          <a:p>
            <a:r>
              <a:rPr lang="en-US" baseline="0" dirty="0" smtClean="0"/>
              <a:t>Upper left: http://www.umequip.com/grain-handling/grain-carts/xtreme/</a:t>
            </a:r>
          </a:p>
          <a:p>
            <a:r>
              <a:rPr lang="en-US" baseline="0" dirty="0" smtClean="0"/>
              <a:t>Upper right: http://www.uship.com/shipment/hopper-bottom-semi-trailer/309607657/</a:t>
            </a:r>
          </a:p>
          <a:p>
            <a:r>
              <a:rPr lang="en-US" baseline="0" dirty="0" smtClean="0"/>
              <a:t>Bottom left: http://www.trainweb.org/ttos-pnw/Articles.htm</a:t>
            </a:r>
          </a:p>
          <a:p>
            <a:r>
              <a:rPr lang="en-US" baseline="0" dirty="0" smtClean="0"/>
              <a:t>Bottom right: http://www.deere.com</a:t>
            </a:r>
            <a:endParaRPr lang="en-US" dirty="0" smtClean="0"/>
          </a:p>
        </p:txBody>
      </p:sp>
      <p:sp>
        <p:nvSpPr>
          <p:cNvPr id="4" name="Slide Number Placeholder 3"/>
          <p:cNvSpPr>
            <a:spLocks noGrp="1"/>
          </p:cNvSpPr>
          <p:nvPr>
            <p:ph type="sldNum" sz="quarter" idx="5"/>
          </p:nvPr>
        </p:nvSpPr>
        <p:spPr/>
        <p:txBody>
          <a:bodyPr/>
          <a:lstStyle/>
          <a:p>
            <a:pPr>
              <a:defRPr/>
            </a:pPr>
            <a:fld id="{B919DC11-385E-4E88-94DB-ACB6BCAAD09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dirty="0" smtClean="0"/>
              <a:t>Instructor Notes:</a:t>
            </a:r>
          </a:p>
          <a:p>
            <a:endParaRPr lang="en-US" sz="800" dirty="0" smtClean="0"/>
          </a:p>
          <a:p>
            <a:r>
              <a:rPr lang="en-US" dirty="0" smtClean="0"/>
              <a:t>There has been considerable confusion among non-farm audiences concerning the different types of grain handling equipment found in and around grain storage structures. The purpose of this visual is to show the difference between the basic types of equipment used to transport</a:t>
            </a:r>
            <a:r>
              <a:rPr lang="en-US" baseline="0" dirty="0" smtClean="0"/>
              <a:t> grain.</a:t>
            </a:r>
          </a:p>
          <a:p>
            <a:pPr marL="228600" indent="-228600">
              <a:buFont typeface="+mj-lt"/>
              <a:buAutoNum type="arabicPeriod"/>
            </a:pPr>
            <a:r>
              <a:rPr lang="en-US" baseline="0" dirty="0" smtClean="0"/>
              <a:t>Portable grain auger – typically mounted on wheels to allow for easy transport and alignment of the auger from one bin to another. They can be raised and lowered to accommodate different height bins. They come in varying lengths of 10’ – 100’ and are powered by either an electric motor or tractor PTO.</a:t>
            </a:r>
          </a:p>
          <a:p>
            <a:pPr marL="228600" indent="-228600">
              <a:buFont typeface="+mj-lt"/>
              <a:buAutoNum type="arabicPeriod"/>
            </a:pPr>
            <a:r>
              <a:rPr lang="en-US" baseline="0" dirty="0" smtClean="0"/>
              <a:t>Sweep auger – powered auger that rotates around the inside of the bin at floor level to move residual grain towards the center well or floor opening for removal. They travel at relatively slow speeds.</a:t>
            </a:r>
          </a:p>
          <a:p>
            <a:pPr marL="228600" indent="-228600">
              <a:buFont typeface="+mj-lt"/>
              <a:buAutoNum type="arabicPeriod"/>
            </a:pPr>
            <a:r>
              <a:rPr lang="en-US" dirty="0" smtClean="0"/>
              <a:t>In floor auger – installed under the floor of the bin to allow grain, as it falls through floor openings above the auger, to be transported out of the bin. In-floor</a:t>
            </a:r>
            <a:r>
              <a:rPr lang="en-US" baseline="0" dirty="0" smtClean="0"/>
              <a:t> augers that are left unguarded are a significant source of leg and foot amputations.</a:t>
            </a:r>
          </a:p>
          <a:p>
            <a:pPr marL="228600" indent="-228600">
              <a:buFont typeface="+mj-lt"/>
              <a:buAutoNum type="arabicPeriod"/>
            </a:pPr>
            <a:r>
              <a:rPr lang="en-US" baseline="0" dirty="0" smtClean="0"/>
              <a:t>Stirrator auger –generally mounted vertically, suspended from the roof of the bin. They are powered by electric motors, and are designed to stir the grain to ensure that it is maintained in good condition without crusting.</a:t>
            </a:r>
          </a:p>
          <a:p>
            <a:pPr marL="228600" indent="-228600">
              <a:buFont typeface="+mj-lt"/>
              <a:buAutoNum type="arabicPeriod"/>
            </a:pPr>
            <a:r>
              <a:rPr lang="en-US" baseline="0" dirty="0" smtClean="0"/>
              <a:t>Belt conveyor – installed under the floor of the bin to transport grain from the floor openings. Belt conveyors serve the same function as in-floor augers, but have higher capacity to move grain. Generally found in larger facilities.</a:t>
            </a:r>
          </a:p>
          <a:p>
            <a:pPr marL="0" indent="0">
              <a:buFont typeface="+mj-lt"/>
              <a:buNone/>
            </a:pPr>
            <a:endParaRPr lang="en-US" sz="800" baseline="0" dirty="0" smtClean="0"/>
          </a:p>
          <a:p>
            <a:r>
              <a:rPr lang="en-US" baseline="0" dirty="0" smtClean="0"/>
              <a:t>Photo credit:</a:t>
            </a:r>
          </a:p>
          <a:p>
            <a:r>
              <a:rPr lang="en-US" baseline="0" dirty="0" smtClean="0"/>
              <a:t>Upper left: http://www.hutchinson-mayrath.com/hutch-binunload.html</a:t>
            </a:r>
          </a:p>
          <a:p>
            <a:r>
              <a:rPr lang="en-US" baseline="0" dirty="0" smtClean="0"/>
              <a:t>Upper right: http://web.extension.illinois.edu/agsafety/equipment/grainaugersafety.cfm</a:t>
            </a:r>
          </a:p>
          <a:p>
            <a:r>
              <a:rPr lang="en-US" baseline="0" dirty="0" smtClean="0"/>
              <a:t>Bottom left: http://almaskorn.dk/billedgalleri/billede-4/</a:t>
            </a:r>
          </a:p>
          <a:p>
            <a:r>
              <a:rPr lang="en-US" baseline="0" dirty="0" smtClean="0"/>
              <a:t>Bottom right: </a:t>
            </a:r>
            <a:r>
              <a:rPr lang="en-US" dirty="0" smtClean="0"/>
              <a:t>http://www.hutchinson-mayrath.com/hutch-binunload.html</a:t>
            </a:r>
          </a:p>
          <a:p>
            <a:r>
              <a:rPr lang="en-US" dirty="0" smtClean="0"/>
              <a:t>Middle: http://www.cdc.gov/niosh/docs/86-119/</a:t>
            </a:r>
          </a:p>
        </p:txBody>
      </p:sp>
      <p:sp>
        <p:nvSpPr>
          <p:cNvPr id="4" name="Slide Number Placeholder 3"/>
          <p:cNvSpPr>
            <a:spLocks noGrp="1"/>
          </p:cNvSpPr>
          <p:nvPr>
            <p:ph type="sldNum" sz="quarter" idx="5"/>
          </p:nvPr>
        </p:nvSpPr>
        <p:spPr/>
        <p:txBody>
          <a:bodyPr/>
          <a:lstStyle/>
          <a:p>
            <a:pPr>
              <a:defRPr/>
            </a:pPr>
            <a:fld id="{B919DC11-385E-4E88-94DB-ACB6BCAAD09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Instructor Notes:</a:t>
            </a:r>
          </a:p>
          <a:p>
            <a:endParaRPr lang="en-US" sz="800" dirty="0" smtClean="0"/>
          </a:p>
          <a:p>
            <a:r>
              <a:rPr lang="en-US" dirty="0" smtClean="0"/>
              <a:t>Manure storage facilities have accounted for several hundred incidents resulting in deaths and injuries, including at least two cases in which there were five fatalities in each incident. It is estimated that nearly one-third of all fatalities</a:t>
            </a:r>
            <a:r>
              <a:rPr lang="en-US" baseline="0" dirty="0" smtClean="0"/>
              <a:t> in manure storage facilities have been first responders, including both untrained employees or family members, and trained emergency personnel.</a:t>
            </a:r>
          </a:p>
          <a:p>
            <a:endParaRPr lang="en-US" sz="800" baseline="0" dirty="0" smtClean="0"/>
          </a:p>
          <a:p>
            <a:r>
              <a:rPr lang="en-US" baseline="0" dirty="0" smtClean="0"/>
              <a:t>All manure releases toxic or flammable gases as it decomposes during storage. These include methane, carbon dioxide, hydrogen sulfide, and ammonia. Each has the potential of reducing the oxygen level below the acceptable level of 19% needed to sustain life. No one should enter a manure storage facility to attempt a rescue without full respiratory protection and compliance with all permit-required confined space entry requirements.</a:t>
            </a:r>
          </a:p>
          <a:p>
            <a:endParaRPr lang="en-US" sz="800" baseline="0" dirty="0" smtClean="0"/>
          </a:p>
          <a:p>
            <a:r>
              <a:rPr lang="en-US" baseline="0" dirty="0" smtClean="0"/>
              <a:t>Because of the generation of methane, there is a potential for fires and explosions to occur if the right concentrations develop. Before accessing any facility built over a manure storage structure, the facility should be well ventilated to ensure that methane levels are not excessive. If foaming is present o the surface of the manure, care should be taken to avoid potential ignition sources.</a:t>
            </a:r>
          </a:p>
          <a:p>
            <a:endParaRPr lang="en-US" sz="800" baseline="0" dirty="0" smtClean="0"/>
          </a:p>
          <a:p>
            <a:r>
              <a:rPr lang="en-US" baseline="0" dirty="0" smtClean="0"/>
              <a:t>The greatest risk of exposure to toxic manure gases is during extremely hot weather and during agitation of the liquid manure.</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16</a:t>
            </a:fld>
            <a:endParaRPr lang="en-US" dirty="0"/>
          </a:p>
        </p:txBody>
      </p:sp>
    </p:spTree>
    <p:extLst>
      <p:ext uri="{BB962C8B-B14F-4D97-AF65-F5344CB8AC3E}">
        <p14:creationId xmlns:p14="http://schemas.microsoft.com/office/powerpoint/2010/main" val="4273274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Instructor</a:t>
            </a:r>
            <a:r>
              <a:rPr lang="en-US" baseline="0" dirty="0" smtClean="0"/>
              <a:t> Notes:</a:t>
            </a:r>
          </a:p>
          <a:p>
            <a:endParaRPr lang="en-US" sz="800" dirty="0" smtClean="0"/>
          </a:p>
          <a:p>
            <a:r>
              <a:rPr lang="en-US" dirty="0" smtClean="0"/>
              <a:t>The list of potential hazards that first responders may encounter in and around agricultural confined space is quite lengthy. It is unlikely that even the best trained tactical rescue team will have sufficient experience or training to address all of the hazards associated with the various confined spaces found in agriculture or the rescue strategies needed to conduct a safe and timely rescue. That is why becoming aware of the different types of confined spaces and their hazards, along with pre-planning is so important.</a:t>
            </a:r>
          </a:p>
          <a:p>
            <a:endParaRPr lang="en-US" sz="800" dirty="0" smtClean="0"/>
          </a:p>
          <a:p>
            <a:r>
              <a:rPr lang="en-US" dirty="0" smtClean="0"/>
              <a:t>Participants need to be made</a:t>
            </a:r>
            <a:r>
              <a:rPr lang="en-US" baseline="0" dirty="0" smtClean="0"/>
              <a:t> aware that a team approach is almost always needed to conduct a safe and effective response while avoiding the potential hazards. No, single, first responder will have all the knowledge or experience needed to conduct the rescue.</a:t>
            </a:r>
          </a:p>
          <a:p>
            <a:endParaRPr lang="en-US" sz="800" baseline="0" dirty="0" smtClean="0"/>
          </a:p>
          <a:p>
            <a:r>
              <a:rPr lang="en-US" baseline="0" dirty="0" smtClean="0"/>
              <a:t>Ask participants if they are familiar with other potential hazards that might be encountered during a response to an incident at a grain storage and handling facility. Other possibilities include:</a:t>
            </a:r>
          </a:p>
          <a:p>
            <a:pPr marL="171450" indent="-171450">
              <a:buFont typeface="Arial" pitchFamily="34" charset="0"/>
              <a:buChar char="•"/>
            </a:pPr>
            <a:r>
              <a:rPr lang="en-US" dirty="0" smtClean="0"/>
              <a:t>unfriendly farm dog</a:t>
            </a:r>
          </a:p>
          <a:p>
            <a:pPr marL="171450" indent="-171450">
              <a:buFont typeface="Arial" pitchFamily="34" charset="0"/>
              <a:buChar char="•"/>
            </a:pPr>
            <a:r>
              <a:rPr lang="en-US" dirty="0" smtClean="0"/>
              <a:t>close proximity to LPG tanks</a:t>
            </a:r>
          </a:p>
          <a:p>
            <a:pPr marL="171450" indent="-171450">
              <a:buFont typeface="Arial" pitchFamily="34" charset="0"/>
              <a:buChar char="•"/>
            </a:pPr>
            <a:r>
              <a:rPr lang="en-US" dirty="0" smtClean="0"/>
              <a:t>nearby active rail lines</a:t>
            </a:r>
          </a:p>
          <a:p>
            <a:pPr marL="171450" indent="-171450">
              <a:buFont typeface="Arial" pitchFamily="34" charset="0"/>
              <a:buChar char="•"/>
            </a:pPr>
            <a:r>
              <a:rPr lang="en-US" dirty="0" smtClean="0"/>
              <a:t>disgruntled employees</a:t>
            </a:r>
          </a:p>
          <a:p>
            <a:pPr marL="171450" indent="-171450">
              <a:buFont typeface="Arial" pitchFamily="34" charset="0"/>
              <a:buChar char="•"/>
            </a:pPr>
            <a:r>
              <a:rPr lang="en-US" dirty="0" smtClean="0"/>
              <a:t>close proximity to overhead power lines</a:t>
            </a:r>
          </a:p>
          <a:p>
            <a:pPr marL="171450" indent="-171450">
              <a:buFont typeface="Arial" pitchFamily="34" charset="0"/>
              <a:buChar char="•"/>
            </a:pPr>
            <a:r>
              <a:rPr lang="en-US" dirty="0" smtClean="0"/>
              <a:t>automatic controls that engage operations at predetermined times</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17</a:t>
            </a:fld>
            <a:endParaRPr lang="en-US" dirty="0"/>
          </a:p>
        </p:txBody>
      </p:sp>
    </p:spTree>
    <p:extLst>
      <p:ext uri="{BB962C8B-B14F-4D97-AF65-F5344CB8AC3E}">
        <p14:creationId xmlns:p14="http://schemas.microsoft.com/office/powerpoint/2010/main" val="3465824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US" dirty="0" smtClean="0"/>
              <a:t>Instructor Notes:  </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dirty="0" smtClean="0"/>
              <a:t>Please review the two relevant </a:t>
            </a:r>
            <a:r>
              <a:rPr lang="en-US" baseline="0" dirty="0" smtClean="0"/>
              <a:t>OSHA Standards included as Attachments 1 and 2 to the Instructor Guide. Become familiar with these standards since they do have application to both volunteer and paid emergency first responders responding to an incident at a grain storage, handling, or processing facility.</a:t>
            </a:r>
          </a:p>
          <a:p>
            <a:pPr marL="0" indent="0">
              <a:buFont typeface="Arial" panose="020B0604020202020204" pitchFamily="34" charset="0"/>
              <a:buNone/>
            </a:pPr>
            <a:endParaRPr lang="en-US" sz="800" baseline="0" dirty="0" smtClean="0"/>
          </a:p>
          <a:p>
            <a:pPr marL="0" indent="0">
              <a:buFont typeface="Arial" panose="020B0604020202020204" pitchFamily="34" charset="0"/>
              <a:buNone/>
            </a:pPr>
            <a:r>
              <a:rPr lang="en-US" baseline="0" dirty="0" smtClean="0"/>
              <a:t>These standards may also be copied and used as handout material, or they are available online at www.OSHA.gov. </a:t>
            </a:r>
          </a:p>
          <a:p>
            <a:pPr marL="0" indent="0">
              <a:buFont typeface="Arial" panose="020B0604020202020204" pitchFamily="34" charset="0"/>
              <a:buNone/>
            </a:pPr>
            <a:endParaRPr lang="en-US" sz="800" baseline="0" dirty="0" smtClean="0"/>
          </a:p>
          <a:p>
            <a:pPr marL="0" indent="0">
              <a:buFont typeface="Arial" panose="020B0604020202020204" pitchFamily="34" charset="0"/>
              <a:buNone/>
            </a:pPr>
            <a:r>
              <a:rPr lang="en-US" baseline="0" dirty="0" smtClean="0"/>
              <a:t>Time does not allow for in-depth discussion of the provisions of these two standards. Participants should be encouraged to review them on their own.</a:t>
            </a:r>
            <a:endParaRPr lang="en-US" dirty="0" smtClean="0"/>
          </a:p>
          <a:p>
            <a:endParaRPr lang="en-US" sz="800" dirty="0" smtClean="0"/>
          </a:p>
          <a:p>
            <a:r>
              <a:rPr lang="en-US" dirty="0" smtClean="0"/>
              <a:t>There has been ongoing confusion over what appears to be contradictions between the Permit-required Confined Space Standard and the Grain Handling Standard. According to OSHA’s interpretation</a:t>
            </a:r>
            <a:r>
              <a:rPr lang="en-US" baseline="0" dirty="0" smtClean="0"/>
              <a:t> of the two standards (See Attachment 21 of Instructor’s Guide), the provisions of the Grain Handling Standard take precedence over the confined space standard. It is the provisions of the Grain Handling Standard that have identified most on-farm grain storage and handling facilities as exempt from compliance requirements of OSHA’s confined space regulations.</a:t>
            </a:r>
            <a:endParaRPr lang="en-US"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18</a:t>
            </a:fld>
            <a:endParaRPr lang="en-US" dirty="0"/>
          </a:p>
        </p:txBody>
      </p:sp>
    </p:spTree>
    <p:extLst>
      <p:ext uri="{BB962C8B-B14F-4D97-AF65-F5344CB8AC3E}">
        <p14:creationId xmlns:p14="http://schemas.microsoft.com/office/powerpoint/2010/main" val="4273274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Instructor Notes: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There has been considerable confusion regarding the application of the OSHA Standards</a:t>
            </a:r>
            <a:r>
              <a:rPr lang="en-US" baseline="0" dirty="0" smtClean="0"/>
              <a:t> to emergency first responders at the scene of a grain entrapment or engulfment. Based upon OSHA interpretation of the language found in CFR 1910.146, federal OSHA does not have enforcement jurisdiction over local government entities including local fire/rescue agencies. </a:t>
            </a:r>
            <a:r>
              <a:rPr lang="en-US" u="sng" baseline="0" dirty="0" smtClean="0"/>
              <a:t>However</a:t>
            </a:r>
            <a:r>
              <a:rPr lang="en-US" baseline="0" dirty="0" smtClean="0"/>
              <a:t>, some states such as Indiana have chosen to extend the coverage of the OSHA Standards to emergency personnel who are employed by a government agency or who volunteer for a local emergency service (See Attachment 7 of the Instructor’s Guide).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OSHA interpretation does include an important statement – “However, a prudent employer would preplan to assure that any local emergency entity has the equipment, trained personnel, etc., if it were to rely on that outside service to conduct rescue” (See Attachment 21 of Instructor’s Guide).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During an emergency the issue of exempt versus non-exempt is not central, but rather whether or not first responders are trained and equipped to respond safely using recognized safe work practices.</a:t>
            </a:r>
            <a:endParaRPr lang="en-US"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19</a:t>
            </a:fld>
            <a:endParaRPr lang="en-US" dirty="0"/>
          </a:p>
        </p:txBody>
      </p:sp>
    </p:spTree>
    <p:extLst>
      <p:ext uri="{BB962C8B-B14F-4D97-AF65-F5344CB8AC3E}">
        <p14:creationId xmlns:p14="http://schemas.microsoft.com/office/powerpoint/2010/main" val="4273274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4" y="4343400"/>
            <a:ext cx="5841365" cy="4256330"/>
          </a:xfrm>
        </p:spPr>
        <p:txBody>
          <a:bodyPr>
            <a:normAutofit lnSpcReduction="10000"/>
          </a:bodyPr>
          <a:lstStyle/>
          <a:p>
            <a:r>
              <a:rPr lang="en-US" dirty="0" smtClean="0"/>
              <a:t>Instructor</a:t>
            </a:r>
            <a:r>
              <a:rPr lang="en-US" baseline="0" dirty="0" smtClean="0"/>
              <a:t> Notes:</a:t>
            </a:r>
          </a:p>
          <a:p>
            <a:endParaRPr lang="en-US" sz="800" baseline="0" dirty="0" smtClean="0"/>
          </a:p>
          <a:p>
            <a:r>
              <a:rPr lang="en-US" sz="1000" baseline="0" dirty="0" smtClean="0"/>
              <a:t>To help everyone get on the same page, definitions of several basic terms related to agricultural confined spaces will be reviewed. A more complete list of terms and definitions can be found in the Instructor Guide. Please review this list before conducting the class.</a:t>
            </a:r>
          </a:p>
          <a:p>
            <a:endParaRPr lang="en-US" sz="800" baseline="0" dirty="0" smtClean="0"/>
          </a:p>
          <a:p>
            <a:r>
              <a:rPr lang="en-US" sz="1000" baseline="0" dirty="0" smtClean="0"/>
              <a:t>The typical types of confined spaces found in agricultural workplaces will be described and shown. Time doesn’t allow for discussion of every possible confined space that might be encountered by emergency first responders. A fairly comprehensive list of agricultural confined spaces is included as Attachment 5 in the Instructor Guide. This list can be reproduced as a handout.</a:t>
            </a:r>
          </a:p>
          <a:p>
            <a:endParaRPr lang="en-US" sz="800" baseline="0" dirty="0" smtClean="0"/>
          </a:p>
          <a:p>
            <a:r>
              <a:rPr lang="en-US" sz="1000" baseline="0" dirty="0" smtClean="0"/>
              <a:t>The most serious hazards will be identified and will be repeated throughout the training. These hazards include those related to both the victim and the first responder.</a:t>
            </a:r>
          </a:p>
          <a:p>
            <a:endParaRPr lang="en-US" sz="800" baseline="0" dirty="0" smtClean="0"/>
          </a:p>
          <a:p>
            <a:r>
              <a:rPr lang="en-US" sz="1000" baseline="0" dirty="0" smtClean="0"/>
              <a:t>There is considerable confusion over the Federal OSHA standards that apply to agricultural confined spaces and grain handling facilities. In some cases, certain confined spaces at facilities such as farms, feedlots, and certain seed processing operations maybe exempt from the standards. The relevant standards should be reviewed and their exemption provisions discussed. The two most relevant standards (29 CFR 1910.146 and 29 CFR 1910.272) are included as Attachments 1 and 2 of the Instructor Guide.</a:t>
            </a:r>
          </a:p>
          <a:p>
            <a:endParaRPr lang="en-US" sz="800" baseline="0" dirty="0" smtClean="0"/>
          </a:p>
          <a:p>
            <a:r>
              <a:rPr lang="en-US" sz="1000" baseline="0" dirty="0" smtClean="0"/>
              <a:t>Safe work practices around agricultural confined spaces are listed and should be briefly discussed.</a:t>
            </a:r>
          </a:p>
          <a:p>
            <a:endParaRPr lang="en-US" sz="800" baseline="0" dirty="0" smtClean="0"/>
          </a:p>
          <a:p>
            <a:r>
              <a:rPr lang="en-US" sz="1000" baseline="0" dirty="0" smtClean="0"/>
              <a:t>However, the focus of this training is not safe work practices or worker safety, but rather first responder safety at the scene. There are numerous safety resources related to agricultural confined spaces that can be found online or from local Cooperative Extension Offices located in every county. See Attachment 16, a list of supplemental resources.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a:t>
            </a:fld>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r>
              <a:rPr lang="en-US" dirty="0" smtClean="0"/>
              <a:t>Highlight</a:t>
            </a:r>
            <a:r>
              <a:rPr lang="en-US" baseline="0" dirty="0" smtClean="0"/>
              <a:t> some of the key provisions that specifically address on-site first responders responding to emergencies involving grain storage and handling facilities.</a:t>
            </a:r>
          </a:p>
          <a:p>
            <a:endParaRPr lang="en-US" baseline="0" dirty="0" smtClean="0"/>
          </a:p>
          <a:p>
            <a:r>
              <a:rPr lang="en-US" baseline="0" dirty="0" smtClean="0"/>
              <a:t>Participants should be encouraged to consider returning to their respective agencies and companies, and developing a protocol for responding to emergencies such as grain entrapments inside a grain storage structure. This is especially important if the area being served contains large numbers of grain storage structures.</a:t>
            </a:r>
          </a:p>
          <a:p>
            <a:endParaRPr lang="en-US" baseline="0" dirty="0" smtClean="0"/>
          </a:p>
          <a:p>
            <a:r>
              <a:rPr lang="en-US" baseline="0" dirty="0" smtClean="0"/>
              <a:t>The need to work with local facilities to conduct preplanning for emergencies and conducting on-site training should be emphasized.</a:t>
            </a:r>
            <a:endParaRPr lang="en-US"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20</a:t>
            </a:fld>
            <a:endParaRPr lang="en-US" dirty="0"/>
          </a:p>
        </p:txBody>
      </p:sp>
    </p:spTree>
    <p:extLst>
      <p:ext uri="{BB962C8B-B14F-4D97-AF65-F5344CB8AC3E}">
        <p14:creationId xmlns:p14="http://schemas.microsoft.com/office/powerpoint/2010/main" val="4273274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4" y="4416510"/>
            <a:ext cx="5841365" cy="4183220"/>
          </a:xfrm>
        </p:spPr>
        <p:txBody>
          <a:bodyPr>
            <a:normAutofit fontScale="92500" lnSpcReduction="10000"/>
          </a:bodyPr>
          <a:lstStyle/>
          <a:p>
            <a:r>
              <a:rPr lang="en-US" dirty="0" smtClean="0"/>
              <a:t>Instructor Notes:  </a:t>
            </a:r>
          </a:p>
          <a:p>
            <a:endParaRPr lang="en-US" sz="600" dirty="0" smtClean="0"/>
          </a:p>
          <a:p>
            <a:pPr marL="0" indent="0">
              <a:buFont typeface="Arial" panose="020B0604020202020204" pitchFamily="34" charset="0"/>
              <a:buNone/>
            </a:pPr>
            <a:r>
              <a:rPr lang="en-US" sz="900" dirty="0" smtClean="0"/>
              <a:t>In</a:t>
            </a:r>
            <a:r>
              <a:rPr lang="en-US" sz="900" baseline="0" dirty="0" smtClean="0"/>
              <a:t> addition to the application of OSHA Standards to first responders, </a:t>
            </a:r>
            <a:r>
              <a:rPr lang="en-US" sz="900" dirty="0" smtClean="0"/>
              <a:t>here also has been considerable  confusion regarding the application of OSHA standards to grain storage and handling facilities. The two most relevant standards, 29 CFR 1910.272 Grain Handling Standard and 29 CFR 1910.146 Permit-required Confined Space Standard, are not universally applicable to all facilities due to exemption provisions included in the standards. The reasons why these exemptions exist are complex and include political pressure placed by special interest groups on legislators</a:t>
            </a:r>
            <a:r>
              <a:rPr lang="en-US" sz="900" baseline="0" dirty="0" smtClean="0"/>
              <a:t> when the standards were drafted and the potential cost of bringing existing facilities into compliance. In some cases, these exemptions don’t make sense. For example, a 100,000 bushel bin at a commercial, OSHA non-exempt, storage operation that employs any number of employees must comply with the provisions of CFR 1910.146 and CFR 1910.272, while a grain facility with the capacity of 500,000 bushels, and 9 employees across the highway from the first, but classified as a farm or feedlot, is exempt from compliance with the OSHA workplace standards. Whether or not the rules make sense is immaterial. Incidents at both sites need to be approached using appropriate strategies to reduce the risk of secondary victims. To assist in better understanding the applicability of the two standards, instructors should review both standards found as attachments and the relevant OSHA Quick Takes, also found as attachments.</a:t>
            </a:r>
          </a:p>
          <a:p>
            <a:pPr marL="0" indent="0">
              <a:buFont typeface="Arial" panose="020B0604020202020204" pitchFamily="34" charset="0"/>
              <a:buNone/>
            </a:pPr>
            <a:endParaRPr lang="en-US" sz="600" baseline="0" dirty="0" smtClean="0"/>
          </a:p>
          <a:p>
            <a:pPr marL="0" indent="0">
              <a:buFont typeface="Arial" panose="020B0604020202020204" pitchFamily="34" charset="0"/>
              <a:buNone/>
            </a:pPr>
            <a:r>
              <a:rPr lang="en-US" sz="900" baseline="0" dirty="0" smtClean="0"/>
              <a:t>It should be noted that many incidents, especially non-fatal, at exempt facilities go unreported since there are no reporting requirements.</a:t>
            </a:r>
          </a:p>
          <a:p>
            <a:pPr marL="0" indent="0">
              <a:buFont typeface="Arial" panose="020B0604020202020204" pitchFamily="34" charset="0"/>
              <a:buNone/>
            </a:pPr>
            <a:endParaRPr lang="en-US" sz="600" baseline="0" dirty="0" smtClean="0"/>
          </a:p>
          <a:p>
            <a:pPr marL="0" indent="0">
              <a:buFont typeface="Arial" panose="020B0604020202020204" pitchFamily="34" charset="0"/>
              <a:buNone/>
            </a:pPr>
            <a:r>
              <a:rPr lang="en-US" sz="900" baseline="0" dirty="0" smtClean="0"/>
              <a:t>Even if the issue of exempt versus non-exempt has created considerable confusion among first-responders, they should, however, be instructed to treat all apparent confined spaces, regardless of location, as potentially hazardous sites, and to follow confined space entry procedures to the extent possible.</a:t>
            </a:r>
          </a:p>
          <a:p>
            <a:pPr marL="0" indent="0">
              <a:buFont typeface="Arial" panose="020B0604020202020204" pitchFamily="34" charset="0"/>
              <a:buNone/>
            </a:pPr>
            <a:endParaRPr lang="en-US" sz="600" baseline="0" dirty="0" smtClean="0"/>
          </a:p>
          <a:p>
            <a:pPr marL="0" indent="0">
              <a:buFont typeface="Arial" panose="020B0604020202020204" pitchFamily="34" charset="0"/>
              <a:buNone/>
            </a:pPr>
            <a:r>
              <a:rPr lang="en-US" sz="900" baseline="0" dirty="0" smtClean="0"/>
              <a:t>Again, it is confusing to consider that small farm owners and their employees operate under a different set of “rules” when responding to an emergency in their workplace versus the municipal first responders who arrive at the scene. Participants should be encouraged to visit farmers in their service areas and warn them of the potential hazards to untrained first responders, and the critical need to develop emergency action plans and to call for emergency assistance in the event of an entrapment or engulfment.</a:t>
            </a:r>
          </a:p>
          <a:p>
            <a:pPr marL="0" indent="0">
              <a:buFont typeface="Arial" panose="020B0604020202020204" pitchFamily="34" charset="0"/>
              <a:buNone/>
            </a:pPr>
            <a:endParaRPr lang="en-US" sz="900" baseline="0" dirty="0" smtClean="0"/>
          </a:p>
          <a:p>
            <a:pPr marL="0" indent="0">
              <a:buFont typeface="Arial" panose="020B0604020202020204" pitchFamily="34" charset="0"/>
              <a:buNone/>
            </a:pPr>
            <a:r>
              <a:rPr lang="en-US" sz="900" baseline="0" dirty="0" smtClean="0"/>
              <a:t>One key instruction to all owners of grain storage facilities is to immediate call for assistance (911) if there is any indication of an entrapment, engulfment, asphyxiation, or entanglement at the facility.</a:t>
            </a:r>
            <a:endParaRPr lang="en-US" sz="900"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21</a:t>
            </a:fld>
            <a:endParaRPr lang="en-US" dirty="0"/>
          </a:p>
        </p:txBody>
      </p:sp>
    </p:spTree>
    <p:extLst>
      <p:ext uri="{BB962C8B-B14F-4D97-AF65-F5344CB8AC3E}">
        <p14:creationId xmlns:p14="http://schemas.microsoft.com/office/powerpoint/2010/main" val="194908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4" y="4416510"/>
            <a:ext cx="5841365" cy="4183220"/>
          </a:xfrm>
        </p:spPr>
        <p:txBody>
          <a:bodyPr>
            <a:normAutofit/>
          </a:bodyPr>
          <a:lstStyle/>
          <a:p>
            <a:r>
              <a:rPr lang="en-US" dirty="0" smtClean="0"/>
              <a:t>Instructor Notes:  </a:t>
            </a:r>
          </a:p>
          <a:p>
            <a:endParaRPr lang="en-US" sz="600" dirty="0" smtClean="0"/>
          </a:p>
          <a:p>
            <a:pPr marL="0" indent="0">
              <a:buFont typeface="Arial" panose="020B0604020202020204" pitchFamily="34" charset="0"/>
              <a:buNone/>
            </a:pPr>
            <a:r>
              <a:rPr lang="en-US" sz="1200" dirty="0" smtClean="0"/>
              <a:t>For a number of reasons, the potential risks to emergency first responders when responding to an exempt facility are greater than those found at non-exempt facility. Historically, because more grain is stored at exempt facilities, the risk of entrapment is higher. In some years, the incidents documented at exempt facilities have accounted for 70</a:t>
            </a:r>
            <a:r>
              <a:rPr lang="en-US" sz="1200" baseline="0" dirty="0" smtClean="0"/>
              <a:t> percent of all incidents. The overall average is over 50%. As noted earlier, there are over 300,000 exempt farm operations and only about 14,000 commercial, non-exempt facilities.</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Other reasons that exempt farms and feedlots may present a greater risk to first responders include:</a:t>
            </a:r>
          </a:p>
          <a:p>
            <a:pPr marL="628650" lvl="1" indent="-171450">
              <a:buFont typeface="Arial" panose="020B0604020202020204" pitchFamily="34" charset="0"/>
              <a:buChar char="•"/>
            </a:pPr>
            <a:r>
              <a:rPr lang="en-US" sz="1200" baseline="0" dirty="0" smtClean="0"/>
              <a:t>fewer workers who have completed emergency response training</a:t>
            </a:r>
          </a:p>
          <a:p>
            <a:pPr marL="628650" lvl="1" indent="-171450">
              <a:buFont typeface="Arial" panose="020B0604020202020204" pitchFamily="34" charset="0"/>
              <a:buChar char="•"/>
            </a:pPr>
            <a:r>
              <a:rPr lang="en-US" sz="1200" baseline="0" dirty="0" smtClean="0"/>
              <a:t>less access to emergency rescue equipment onsite</a:t>
            </a:r>
          </a:p>
          <a:p>
            <a:pPr marL="628650" lvl="1" indent="-171450">
              <a:buFont typeface="Arial" panose="020B0604020202020204" pitchFamily="34" charset="0"/>
              <a:buChar char="•"/>
            </a:pPr>
            <a:r>
              <a:rPr lang="en-US" sz="1200" baseline="0" dirty="0" smtClean="0"/>
              <a:t>less developed corporate safety planning and internal compliance with safety rules</a:t>
            </a:r>
          </a:p>
          <a:p>
            <a:pPr marL="628650" lvl="1" indent="-171450">
              <a:buFont typeface="Arial" panose="020B0604020202020204" pitchFamily="34" charset="0"/>
              <a:buChar char="•"/>
            </a:pPr>
            <a:r>
              <a:rPr lang="en-US" sz="1200" baseline="0" dirty="0" smtClean="0"/>
              <a:t>lower probability of having an emergency management plan in place.</a:t>
            </a:r>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22</a:t>
            </a:fld>
            <a:endParaRPr lang="en-US" dirty="0"/>
          </a:p>
        </p:txBody>
      </p:sp>
    </p:spTree>
    <p:extLst>
      <p:ext uri="{BB962C8B-B14F-4D97-AF65-F5344CB8AC3E}">
        <p14:creationId xmlns:p14="http://schemas.microsoft.com/office/powerpoint/2010/main" val="194908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Instructor Notes: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Again,</a:t>
            </a:r>
            <a:r>
              <a:rPr lang="en-US" baseline="0" dirty="0" smtClean="0"/>
              <a:t> n</a:t>
            </a:r>
            <a:r>
              <a:rPr lang="en-US" dirty="0" smtClean="0"/>
              <a:t>on-exempt facilities under current OSHA standards includes almost all commercial</a:t>
            </a:r>
            <a:r>
              <a:rPr lang="en-US" baseline="0" dirty="0" smtClean="0"/>
              <a:t> grain storage and handling operations regardless of size.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Confined space entry permits must be filled out by all employees and filed prior to entering the space.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Prior training is required to use lifelines, body harnesses, and retrieval equipment.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Air monitoring must include at a minimum an oxygen monitor.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Communications equipment must be tested at that facility at least annually and documented.</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Emergency Action Plan must be communicated to employees, reviewed and updated regularly, and include procedures for the facility operators and local responders.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Training must be documented and on file along with a training roster.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Non-exempt operations are required to report to OSHA workplace injuries or incidents involving multiple workers. This is why there is such a high percentage of documented events at non-exempt facilities.</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23</a:t>
            </a:fld>
            <a:endParaRPr lang="en-US" dirty="0"/>
          </a:p>
        </p:txBody>
      </p:sp>
    </p:spTree>
    <p:extLst>
      <p:ext uri="{BB962C8B-B14F-4D97-AF65-F5344CB8AC3E}">
        <p14:creationId xmlns:p14="http://schemas.microsoft.com/office/powerpoint/2010/main" val="4045559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Instructor Notes:  </a:t>
            </a:r>
          </a:p>
          <a:p>
            <a:endParaRPr lang="en-US" sz="800" dirty="0" smtClean="0"/>
          </a:p>
          <a:p>
            <a:r>
              <a:rPr lang="en-US" dirty="0" smtClean="0"/>
              <a:t>Both volunteer and paid responders should comply with applicable OSHA standards whether responding to an exempt or non-exempt</a:t>
            </a:r>
            <a:r>
              <a:rPr lang="en-US" baseline="0" dirty="0" smtClean="0"/>
              <a:t> location. This does not mean that they are required to stand down and wait, especially if a victim’s life is at stake. There is flexibility in the law to allow for on-site incident commanders to carryout rescue strategies that may not be specifically covered.</a:t>
            </a:r>
          </a:p>
          <a:p>
            <a:endParaRPr lang="en-US" sz="800" baseline="0" dirty="0" smtClean="0"/>
          </a:p>
          <a:p>
            <a:r>
              <a:rPr lang="en-US" baseline="0" dirty="0" smtClean="0"/>
              <a:t>Volunteer emergency first responders are considered in some states, such as Indiana, as public sector employers (IN Code “36-8-12-2”). Therefore, they are covered by the provisions of relevant OSHA standards. Contact the OSHA office in your state to determine the status of OSHA compliance for first responders.</a:t>
            </a:r>
          </a:p>
          <a:p>
            <a:endParaRPr lang="en-US" sz="800" baseline="0" dirty="0" smtClean="0"/>
          </a:p>
          <a:p>
            <a:r>
              <a:rPr lang="en-US" dirty="0" smtClean="0"/>
              <a:t>The OSHA standards</a:t>
            </a:r>
            <a:r>
              <a:rPr lang="en-US" baseline="0" dirty="0" smtClean="0"/>
              <a:t> provide provisions to allow for a “timely response” if certain safeguards are put in place. In many rural locations, it may take an hour or more for a tactical rescue team to arrive and set up. Incident Commanders may choose other alternative mitigating actions prior to the arrival of the team. These actions should be consistent with the agencies Standard Operating Procedures.</a:t>
            </a:r>
            <a:endParaRPr lang="en-US" dirty="0" smtClean="0"/>
          </a:p>
          <a:p>
            <a:endParaRPr lang="en-US" sz="800" dirty="0" smtClean="0"/>
          </a:p>
          <a:p>
            <a:r>
              <a:rPr lang="en-US" dirty="0" smtClean="0"/>
              <a:t>Every rural or urban first responder agency that covers grain storage handling and processing operations should develop internal standard operating procedures (SOP) for responding to these facilities. These procedures will vary by agency based upon the resources</a:t>
            </a:r>
            <a:r>
              <a:rPr lang="en-US" baseline="0" dirty="0" smtClean="0"/>
              <a:t> available and level of training of personnel.</a:t>
            </a:r>
          </a:p>
          <a:p>
            <a:endParaRPr lang="en-US" sz="800" dirty="0" smtClean="0"/>
          </a:p>
          <a:p>
            <a:r>
              <a:rPr lang="en-US" dirty="0" smtClean="0"/>
              <a:t>This issue will be addressed further in the unit on rescue strategies.</a:t>
            </a:r>
          </a:p>
          <a:p>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24</a:t>
            </a:fld>
            <a:endParaRPr lang="en-US" dirty="0"/>
          </a:p>
        </p:txBody>
      </p:sp>
    </p:spTree>
    <p:extLst>
      <p:ext uri="{BB962C8B-B14F-4D97-AF65-F5344CB8AC3E}">
        <p14:creationId xmlns:p14="http://schemas.microsoft.com/office/powerpoint/2010/main" val="3806427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Instructor Notes:  </a:t>
            </a:r>
          </a:p>
          <a:p>
            <a:endParaRPr lang="en-US" dirty="0" smtClean="0"/>
          </a:p>
          <a:p>
            <a:r>
              <a:rPr lang="en-US" dirty="0" smtClean="0"/>
              <a:t>In this case a farmer was completely</a:t>
            </a:r>
            <a:r>
              <a:rPr lang="en-US" baseline="0" dirty="0" smtClean="0"/>
              <a:t> engulfed in a 25,000 bushel bin of corn. He had been missing for over an hour before family members concluded that he was in the bin. The first responders to the scene were the local volunteer fire department comprised of several farmers and an employee of a local commercial grain operation. They began immediately cutting open the bin to release the grain while a call was issued for a tactical rescue team. When the tactical team arrived on the scene there arose an immediate conflict on the appropriate procedure for retrieving the victim. The conflict was serious enough that local law enforcement had to become involved. Key issues dealt with cutting open the structure and accessing the bin. The tactical team ended up leaving the scene. The victim was eventually extricated but had died due to suffocation.</a:t>
            </a:r>
          </a:p>
          <a:p>
            <a:endParaRPr lang="en-US" baseline="0" dirty="0" smtClean="0"/>
          </a:p>
          <a:p>
            <a:r>
              <a:rPr lang="en-US" baseline="0" dirty="0" smtClean="0"/>
              <a:t>Questions for participants:</a:t>
            </a:r>
          </a:p>
          <a:p>
            <a:pPr marL="228600" indent="-228600">
              <a:buFont typeface="+mj-lt"/>
              <a:buAutoNum type="arabicPeriod"/>
            </a:pPr>
            <a:r>
              <a:rPr lang="en-US" baseline="0" dirty="0" smtClean="0"/>
              <a:t>Who was in charge at the scene? </a:t>
            </a:r>
            <a:r>
              <a:rPr lang="en-US" i="1" baseline="0" dirty="0" smtClean="0"/>
              <a:t>(The Incident Commander)</a:t>
            </a:r>
          </a:p>
          <a:p>
            <a:pPr marL="228600" indent="-228600">
              <a:buFont typeface="+mj-lt"/>
              <a:buAutoNum type="arabicPeriod"/>
            </a:pPr>
            <a:r>
              <a:rPr lang="en-US" baseline="0" dirty="0" smtClean="0"/>
              <a:t>Were all parties required to comply with the provisions for accessing a “Permit Required Confined Space”? </a:t>
            </a:r>
            <a:r>
              <a:rPr lang="en-US" i="1" baseline="0" dirty="0" smtClean="0"/>
              <a:t>(No, it is grain storage space.</a:t>
            </a:r>
            <a:r>
              <a:rPr lang="en-US" baseline="0" dirty="0" smtClean="0"/>
              <a:t>)</a:t>
            </a:r>
          </a:p>
          <a:p>
            <a:pPr marL="228600" indent="-228600">
              <a:buFont typeface="+mj-lt"/>
              <a:buAutoNum type="arabicPeriod"/>
            </a:pPr>
            <a:r>
              <a:rPr lang="en-US" baseline="0" dirty="0" smtClean="0"/>
              <a:t>Do the OSHA standards apply to rescues conducted by a professional confined space rescue team? </a:t>
            </a:r>
            <a:r>
              <a:rPr lang="en-US" i="1" baseline="0" dirty="0" smtClean="0"/>
              <a:t>(Generally, yes)</a:t>
            </a:r>
          </a:p>
          <a:p>
            <a:r>
              <a:rPr lang="en-US" baseline="0" dirty="0" smtClean="0"/>
              <a:t>How could pre-planning between the responding emergency management agencies have reduced the potential for conflict? </a:t>
            </a:r>
            <a:r>
              <a:rPr lang="en-US" i="1" baseline="0" dirty="0" smtClean="0"/>
              <a:t>(Having in place mutual aid agreements between responding agencies can significantly reduce conflicts over jurisdiction and response protocols.) Under the National Incident Management System (NIMS) the Incident Commander can determine the strategy that will be followed.</a:t>
            </a:r>
            <a:endParaRPr lang="en-US" dirty="0" smtClean="0"/>
          </a:p>
          <a:p>
            <a:r>
              <a:rPr lang="en-US" dirty="0" smtClean="0"/>
              <a:t>This issue will be addressed further in the unit on rescue strategies.</a:t>
            </a:r>
          </a:p>
          <a:p>
            <a:pPr marL="228600" indent="-228600">
              <a:buFont typeface="+mj-lt"/>
              <a:buAutoNum type="arabicPeriod"/>
            </a:pPr>
            <a:endParaRPr lang="en-US" i="1"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25</a:t>
            </a:fld>
            <a:endParaRPr lang="en-US" dirty="0"/>
          </a:p>
        </p:txBody>
      </p:sp>
    </p:spTree>
    <p:extLst>
      <p:ext uri="{BB962C8B-B14F-4D97-AF65-F5344CB8AC3E}">
        <p14:creationId xmlns:p14="http://schemas.microsoft.com/office/powerpoint/2010/main" val="3806427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First,</a:t>
            </a:r>
            <a:r>
              <a:rPr lang="en-US" baseline="0" dirty="0" smtClean="0"/>
              <a:t> ta</a:t>
            </a:r>
            <a:r>
              <a:rPr lang="en-US" dirty="0" smtClean="0"/>
              <a:t>ke time to let these points sink in. Every</a:t>
            </a:r>
            <a:r>
              <a:rPr lang="en-US" baseline="0" dirty="0" smtClean="0"/>
              <a:t> worker, including each first responder at the scene of an emergency, deserves the right to return home safe and healthy.</a:t>
            </a:r>
          </a:p>
          <a:p>
            <a:endParaRPr lang="en-US" baseline="0" dirty="0" smtClean="0"/>
          </a:p>
          <a:p>
            <a:r>
              <a:rPr lang="en-US" baseline="0" dirty="0" smtClean="0"/>
              <a:t>Second, participants need to recognize that the priority at grain storage and handling facilities should not be emergency management and preparedness, but rather prevention of workplace fatalities, injuries, and work-related diseases.</a:t>
            </a:r>
          </a:p>
          <a:p>
            <a:endParaRPr lang="en-US" baseline="0" dirty="0" smtClean="0"/>
          </a:p>
          <a:p>
            <a:r>
              <a:rPr lang="en-US" baseline="0" dirty="0" smtClean="0"/>
              <a:t>The closing slides of this unit will be used to briefly review work practices that should reduce the risk of agricultural confined space-related incidents. These practices are relevant to both the employee at the site and to any first responder responding to an emergency at the site.</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26</a:t>
            </a:fld>
            <a:endParaRPr lang="en-US" dirty="0"/>
          </a:p>
        </p:txBody>
      </p:sp>
    </p:spTree>
    <p:extLst>
      <p:ext uri="{BB962C8B-B14F-4D97-AF65-F5344CB8AC3E}">
        <p14:creationId xmlns:p14="http://schemas.microsoft.com/office/powerpoint/2010/main" val="3252471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The Instructor Guide includes several general safety publications that target agricultural</a:t>
            </a:r>
            <a:r>
              <a:rPr lang="en-US" baseline="0" dirty="0" smtClean="0"/>
              <a:t> confined spaces with a special emphasis on grain storage and handling. Feel free to duplicate these publications for distribution or to direct participants to www.grainsafety.us for access. There is included as Attachment 16 an extensive list of supplemental resources relating to all aspects of grain storage and handling safety, and emergency response.</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27</a:t>
            </a:fld>
            <a:endParaRPr lang="en-US" dirty="0"/>
          </a:p>
        </p:txBody>
      </p:sp>
    </p:spTree>
    <p:extLst>
      <p:ext uri="{BB962C8B-B14F-4D97-AF65-F5344CB8AC3E}">
        <p14:creationId xmlns:p14="http://schemas.microsoft.com/office/powerpoint/2010/main" val="2677179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Notes:</a:t>
            </a:r>
          </a:p>
          <a:p>
            <a:endParaRPr lang="en-US" dirty="0" smtClean="0"/>
          </a:p>
          <a:p>
            <a:r>
              <a:rPr lang="en-US" dirty="0" smtClean="0"/>
              <a:t>All employees have the right to:</a:t>
            </a:r>
          </a:p>
          <a:p>
            <a:pPr marL="628650" lvl="1" indent="-171450">
              <a:buSzPct val="100000"/>
              <a:buFont typeface="Arial" pitchFamily="34" charset="0"/>
              <a:buChar char="•"/>
            </a:pPr>
            <a:r>
              <a:rPr lang="en-US" sz="1200" dirty="0" smtClean="0"/>
              <a:t>Ask OSHA to inspect their workplace;</a:t>
            </a:r>
          </a:p>
          <a:p>
            <a:pPr marL="628650" lvl="1" indent="-171450">
              <a:buSzPct val="100000"/>
              <a:buFont typeface="Arial" pitchFamily="34" charset="0"/>
              <a:buChar char="•"/>
            </a:pPr>
            <a:r>
              <a:rPr lang="en-US" sz="1200" dirty="0" smtClean="0"/>
              <a:t>Use their rights under the law without retaliation and discrimination;</a:t>
            </a:r>
          </a:p>
          <a:p>
            <a:pPr marL="628650" lvl="1" indent="-171450">
              <a:buSzPct val="100000"/>
              <a:buFont typeface="Arial" pitchFamily="34" charset="0"/>
              <a:buChar char="•"/>
            </a:pPr>
            <a:r>
              <a:rPr lang="en-US" sz="1200" dirty="0" smtClean="0"/>
              <a:t>Receive information and training about hazards, methods to prevent harm, and the OSHA standards that apply to their workplace. The training must be in a language you can understand;</a:t>
            </a:r>
          </a:p>
          <a:p>
            <a:pPr marL="628650" lvl="1" indent="-171450">
              <a:buSzPct val="100000"/>
              <a:buFont typeface="Arial" pitchFamily="34" charset="0"/>
              <a:buChar char="•"/>
            </a:pPr>
            <a:r>
              <a:rPr lang="en-US" sz="1200" dirty="0" smtClean="0"/>
              <a:t>Get copies of test results done to find hazards in the workplace;</a:t>
            </a:r>
          </a:p>
          <a:p>
            <a:pPr marL="628650" lvl="1" indent="-171450">
              <a:buSzPct val="100000"/>
              <a:buFont typeface="Arial" pitchFamily="34" charset="0"/>
              <a:buChar char="•"/>
            </a:pPr>
            <a:r>
              <a:rPr lang="en-US" sz="1200" dirty="0" smtClean="0"/>
              <a:t>Review records of work-related injuries and illnesses;</a:t>
            </a:r>
          </a:p>
          <a:p>
            <a:pPr marL="628650" lvl="1" indent="-171450">
              <a:buSzPct val="100000"/>
              <a:buFont typeface="Arial" pitchFamily="34" charset="0"/>
              <a:buChar char="•"/>
            </a:pPr>
            <a:r>
              <a:rPr lang="en-US" sz="1200" dirty="0" smtClean="0"/>
              <a:t>Get copies of their medical records.</a:t>
            </a:r>
          </a:p>
          <a:p>
            <a:pPr marL="171450" indent="-171450">
              <a:buSzPct val="100000"/>
              <a:buFont typeface="Arial" pitchFamily="34" charset="0"/>
              <a:buChar char="•"/>
            </a:pPr>
            <a:endParaRPr lang="en-US" sz="1200" dirty="0" smtClean="0"/>
          </a:p>
          <a:p>
            <a:pPr marL="0" indent="0">
              <a:buSzPct val="100000"/>
              <a:buFont typeface="Arial" pitchFamily="34" charset="0"/>
              <a:buNone/>
            </a:pPr>
            <a:r>
              <a:rPr lang="en-US" sz="1200" dirty="0" smtClean="0"/>
              <a:t>Often employees are unfamiliar with their workplace rights. Participants should be encouraged to become more</a:t>
            </a:r>
            <a:r>
              <a:rPr lang="en-US" sz="1200" baseline="0" dirty="0" smtClean="0"/>
              <a:t> familiar with them by visiting the OSHA website at www.OSHA.gov.</a:t>
            </a:r>
          </a:p>
          <a:p>
            <a:pPr marL="0" indent="0">
              <a:buSzPct val="100000"/>
              <a:buFont typeface="Arial" pitchFamily="34" charset="0"/>
              <a:buNone/>
            </a:pPr>
            <a:endParaRPr lang="en-US" sz="1200" baseline="0" dirty="0" smtClean="0"/>
          </a:p>
          <a:p>
            <a:pPr marL="0" indent="0">
              <a:buSzPct val="100000"/>
              <a:buFont typeface="Arial" pitchFamily="34" charset="0"/>
              <a:buNone/>
            </a:pPr>
            <a:r>
              <a:rPr lang="en-US" sz="1200" baseline="0" dirty="0" smtClean="0"/>
              <a:t>As noted earlier, even first responders have rights and should not be required to perform activities for which they are not trained or adequately equipped.</a:t>
            </a:r>
            <a:endParaRPr lang="en-US" sz="120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28</a:t>
            </a:fld>
            <a:endParaRPr lang="en-US" dirty="0"/>
          </a:p>
        </p:txBody>
      </p:sp>
    </p:spTree>
    <p:extLst>
      <p:ext uri="{BB962C8B-B14F-4D97-AF65-F5344CB8AC3E}">
        <p14:creationId xmlns:p14="http://schemas.microsoft.com/office/powerpoint/2010/main" val="2677179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Instructor Notes:</a:t>
            </a:r>
          </a:p>
          <a:p>
            <a:endParaRPr lang="en-US" sz="800" dirty="0" smtClean="0"/>
          </a:p>
          <a:p>
            <a:r>
              <a:rPr lang="en-US" dirty="0" smtClean="0"/>
              <a:t>Inform participants that they have the following options to file a complaint with OSHA.</a:t>
            </a:r>
          </a:p>
          <a:p>
            <a:endParaRPr lang="en-US" sz="800" dirty="0" smtClean="0"/>
          </a:p>
          <a:p>
            <a:pPr marL="0" indent="0">
              <a:buFont typeface="+mj-lt"/>
              <a:buNone/>
            </a:pPr>
            <a:r>
              <a:rPr lang="en-US" b="1" dirty="0" smtClean="0"/>
              <a:t>Online</a:t>
            </a:r>
            <a:r>
              <a:rPr lang="en-US" dirty="0" smtClean="0"/>
              <a:t> - Go to the Online </a:t>
            </a:r>
            <a:r>
              <a:rPr lang="en-US" dirty="0" smtClean="0">
                <a:solidFill>
                  <a:schemeClr val="tx1"/>
                </a:solidFill>
              </a:rPr>
              <a:t>Complaint</a:t>
            </a:r>
            <a:r>
              <a:rPr lang="en-US" baseline="0" dirty="0" smtClean="0">
                <a:solidFill>
                  <a:schemeClr val="tx1"/>
                </a:solidFill>
              </a:rPr>
              <a:t> Form </a:t>
            </a:r>
            <a:r>
              <a:rPr lang="en-US" dirty="0" smtClean="0"/>
              <a:t>Written complaints that are signed by workers or their representative and submitted to an OSHA Area or Regional office are more likely to result in onsite OSHA inspections. Complaints received on line from workers in OSHA-approved state plan states will be forwarded to the appropriate state plan for response. </a:t>
            </a:r>
          </a:p>
          <a:p>
            <a:pPr marL="0" indent="0">
              <a:buFont typeface="+mj-lt"/>
              <a:buNone/>
            </a:pPr>
            <a:endParaRPr lang="en-US" sz="800" dirty="0" smtClean="0"/>
          </a:p>
          <a:p>
            <a:pPr marL="0" indent="0">
              <a:buFont typeface="+mj-lt"/>
              <a:buNone/>
            </a:pPr>
            <a:r>
              <a:rPr lang="en-US" b="1" dirty="0" smtClean="0"/>
              <a:t>Download and Fax/Mail</a:t>
            </a:r>
            <a:r>
              <a:rPr lang="en-US" dirty="0" smtClean="0"/>
              <a:t> - Download the OSHA complaint form* [En Espanol*] (or request a copy from your local OSHA Regional or Area Office), complete it and then fax or mail it back to your local OSHA Regional or Area Office. Written complaints that are signed by a worker or representative and submitted to the closest OSHA Area Office are more likely to result in onsite OSHA inspections. Please include your name, address and telephone number so we can contact you to follow up. This information is confidential. </a:t>
            </a:r>
          </a:p>
          <a:p>
            <a:pPr marL="0" indent="0">
              <a:buFont typeface="+mj-lt"/>
              <a:buNone/>
            </a:pPr>
            <a:endParaRPr lang="en-US" sz="800" dirty="0" smtClean="0"/>
          </a:p>
          <a:p>
            <a:pPr marL="0" indent="0">
              <a:buFont typeface="+mj-lt"/>
              <a:buNone/>
            </a:pPr>
            <a:r>
              <a:rPr lang="en-US" b="1" dirty="0" smtClean="0"/>
              <a:t>Telephone</a:t>
            </a:r>
            <a:r>
              <a:rPr lang="en-US" dirty="0" smtClean="0"/>
              <a:t> - your local OSHA Regional or Area Office. OSHA staff can discuss your complaint and respond to any questions you have. </a:t>
            </a:r>
            <a:r>
              <a:rPr lang="en-US" b="1" dirty="0" smtClean="0"/>
              <a:t>If there is an emergency or the hazard is immediately life-threatening, call your local OSHA Regional or Area Office or 1-800-321-OSHA.</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29</a:t>
            </a:fld>
            <a:endParaRPr lang="en-US" dirty="0"/>
          </a:p>
        </p:txBody>
      </p:sp>
    </p:spTree>
    <p:extLst>
      <p:ext uri="{BB962C8B-B14F-4D97-AF65-F5344CB8AC3E}">
        <p14:creationId xmlns:p14="http://schemas.microsoft.com/office/powerpoint/2010/main" val="2677179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a:t>
            </a:r>
            <a:r>
              <a:rPr lang="en-US" baseline="0" dirty="0" smtClean="0"/>
              <a:t> Notes:</a:t>
            </a:r>
          </a:p>
          <a:p>
            <a:endParaRPr lang="en-US" baseline="0" dirty="0" smtClean="0"/>
          </a:p>
          <a:p>
            <a:r>
              <a:rPr lang="en-US" baseline="0" dirty="0" smtClean="0"/>
              <a:t>A review of the technical literature reveals that there are numerous definitions for what constitutes a confined space. There are engineering descriptions, regulatory definitions and definitions that apply to specific applications. This definition was developed by the USDA-Agricultural Safety and Health Research and Extension Coordinating Committee – 197, specifically for agricultural confined spaces and actually goes beyond the current regulatory definition used by OSHA for compliance purposes.</a:t>
            </a:r>
          </a:p>
          <a:p>
            <a:endParaRPr lang="en-US" baseline="0" dirty="0" smtClean="0"/>
          </a:p>
          <a:p>
            <a:r>
              <a:rPr lang="en-US" baseline="0" dirty="0" smtClean="0"/>
              <a:t>One added definition that is often used at the application level, that might be easy to remember is “a space that requires you to use your hands to get in and out of”. Give the group a moment to apply this very simple definition to places they have gotten into.</a:t>
            </a:r>
          </a:p>
          <a:p>
            <a:endParaRPr lang="en-US" baseline="0" dirty="0" smtClean="0"/>
          </a:p>
          <a:p>
            <a:r>
              <a:rPr lang="en-US" baseline="0" dirty="0" smtClean="0"/>
              <a:t>As will be noted later, not all agricultural confined spaces are covered by OSHA regulations.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3</a:t>
            </a:fld>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r>
              <a:rPr lang="en-US" dirty="0" smtClean="0"/>
              <a:t>Answer</a:t>
            </a:r>
            <a:r>
              <a:rPr lang="en-US" baseline="0" dirty="0" smtClean="0"/>
              <a:t> any questions anyone has from this unit before moving on</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30</a:t>
            </a:fld>
            <a:endParaRPr lang="en-US" dirty="0"/>
          </a:p>
        </p:txBody>
      </p:sp>
    </p:spTree>
    <p:extLst>
      <p:ext uri="{BB962C8B-B14F-4D97-AF65-F5344CB8AC3E}">
        <p14:creationId xmlns:p14="http://schemas.microsoft.com/office/powerpoint/2010/main" val="210172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Instructor Notes:</a:t>
            </a:r>
          </a:p>
          <a:p>
            <a:pPr eaLnBrk="1" hangingPunct="1">
              <a:spcBef>
                <a:spcPct val="0"/>
              </a:spcBef>
            </a:pPr>
            <a:endParaRPr lang="en-US" dirty="0" smtClean="0"/>
          </a:p>
          <a:p>
            <a:pPr eaLnBrk="1" hangingPunct="1">
              <a:spcBef>
                <a:spcPct val="0"/>
              </a:spcBef>
            </a:pPr>
            <a:r>
              <a:rPr lang="en-US" dirty="0" smtClean="0"/>
              <a:t>This basic OSHA definition for a confined space is drawn from 29 CFR 1910.146</a:t>
            </a:r>
            <a:r>
              <a:rPr lang="en-US" baseline="0" dirty="0" smtClean="0"/>
              <a:t> (OSHA Confined Space Entry Standard)</a:t>
            </a:r>
            <a:r>
              <a:rPr lang="en-US" dirty="0" smtClean="0"/>
              <a:t> </a:t>
            </a:r>
          </a:p>
          <a:p>
            <a:pPr eaLnBrk="1" hangingPunct="1">
              <a:spcBef>
                <a:spcPct val="0"/>
              </a:spcBef>
            </a:pPr>
            <a:endParaRPr lang="en-US" dirty="0" smtClean="0"/>
          </a:p>
          <a:p>
            <a:pPr eaLnBrk="1" hangingPunct="1">
              <a:spcBef>
                <a:spcPct val="0"/>
              </a:spcBef>
            </a:pPr>
            <a:r>
              <a:rPr lang="en-US" dirty="0" smtClean="0"/>
              <a:t>This standard</a:t>
            </a:r>
            <a:r>
              <a:rPr lang="en-US" baseline="0" dirty="0" smtClean="0"/>
              <a:t> is included as Attachment 2 in the Instructor Guide and can be copied for handout material if needed.</a:t>
            </a:r>
          </a:p>
          <a:p>
            <a:pPr eaLnBrk="1" hangingPunct="1">
              <a:spcBef>
                <a:spcPct val="0"/>
              </a:spcBef>
            </a:pPr>
            <a:endParaRPr lang="en-US" baseline="0" dirty="0" smtClean="0"/>
          </a:p>
          <a:p>
            <a:pPr eaLnBrk="1" hangingPunct="1">
              <a:spcBef>
                <a:spcPct val="0"/>
              </a:spcBef>
            </a:pPr>
            <a:r>
              <a:rPr lang="en-US" baseline="0" dirty="0" smtClean="0"/>
              <a:t>The defining characteristics of a confined space under the OSHA provisions are quite simple and should not be complicated to communicate. They include:</a:t>
            </a:r>
          </a:p>
          <a:p>
            <a:pPr marL="171450" indent="-171450" eaLnBrk="1" hangingPunct="1">
              <a:spcBef>
                <a:spcPct val="0"/>
              </a:spcBef>
              <a:buFont typeface="Arial" pitchFamily="34" charset="0"/>
              <a:buChar char="•"/>
            </a:pPr>
            <a:r>
              <a:rPr lang="en-US" baseline="0" dirty="0" smtClean="0"/>
              <a:t>a space that is accessible to a worker</a:t>
            </a:r>
          </a:p>
          <a:p>
            <a:pPr marL="171450" indent="-171450" eaLnBrk="1" hangingPunct="1">
              <a:spcBef>
                <a:spcPct val="0"/>
              </a:spcBef>
              <a:buFont typeface="Arial" pitchFamily="34" charset="0"/>
              <a:buChar char="•"/>
            </a:pPr>
            <a:r>
              <a:rPr lang="en-US" baseline="0" dirty="0" smtClean="0"/>
              <a:t>a space that has limited or restricted means of entry or exit</a:t>
            </a:r>
          </a:p>
          <a:p>
            <a:pPr marL="171450" indent="-171450" eaLnBrk="1" hangingPunct="1">
              <a:spcBef>
                <a:spcPct val="0"/>
              </a:spcBef>
              <a:buFont typeface="Arial" pitchFamily="34" charset="0"/>
              <a:buChar char="•"/>
            </a:pPr>
            <a:r>
              <a:rPr lang="en-US" baseline="0" dirty="0" smtClean="0"/>
              <a:t>a space not designed for continuous occupancy</a:t>
            </a:r>
          </a:p>
          <a:p>
            <a:pPr marL="0" indent="0" eaLnBrk="1" hangingPunct="1">
              <a:spcBef>
                <a:spcPct val="0"/>
              </a:spcBef>
              <a:buFont typeface="Arial" pitchFamily="34" charset="0"/>
              <a:buNone/>
            </a:pPr>
            <a:endParaRPr lang="en-US" baseline="0"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327750-462D-4CF8-919E-6B8DB7515E03}" type="slidenum">
              <a:rPr lang="en-US" smtClean="0"/>
              <a:pPr/>
              <a:t>4</a:t>
            </a:fld>
            <a:endParaRPr lang="en-US" dirty="0" smtClean="0"/>
          </a:p>
        </p:txBody>
      </p:sp>
    </p:spTree>
    <p:extLst>
      <p:ext uri="{BB962C8B-B14F-4D97-AF65-F5344CB8AC3E}">
        <p14:creationId xmlns:p14="http://schemas.microsoft.com/office/powerpoint/2010/main" val="3399973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Instructor Notes:</a:t>
            </a:r>
          </a:p>
          <a:p>
            <a:pPr eaLnBrk="1" hangingPunct="1">
              <a:spcBef>
                <a:spcPct val="0"/>
              </a:spcBef>
            </a:pPr>
            <a:endParaRPr lang="en-US" dirty="0" smtClean="0"/>
          </a:p>
          <a:p>
            <a:pPr eaLnBrk="1" hangingPunct="1">
              <a:spcBef>
                <a:spcPct val="0"/>
              </a:spcBef>
            </a:pPr>
            <a:r>
              <a:rPr lang="en-US" dirty="0" smtClean="0"/>
              <a:t>The definition for a “permit-required</a:t>
            </a:r>
            <a:r>
              <a:rPr lang="en-US" baseline="0" dirty="0" smtClean="0"/>
              <a:t> confined space” is more descriptive and specifically addresses the hazards that may be present such as toxic atmospheres and engulfment hazards. This definition is drawn from 29 CFR 1910.146 (OSHA Confined Space Entry Standard).</a:t>
            </a:r>
          </a:p>
          <a:p>
            <a:pPr eaLnBrk="1" hangingPunct="1">
              <a:spcBef>
                <a:spcPct val="0"/>
              </a:spcBef>
            </a:pPr>
            <a:endParaRPr lang="en-US" baseline="0" dirty="0" smtClean="0"/>
          </a:p>
          <a:p>
            <a:pPr eaLnBrk="1" hangingPunct="1">
              <a:spcBef>
                <a:spcPct val="0"/>
              </a:spcBef>
            </a:pPr>
            <a:r>
              <a:rPr lang="en-US" baseline="0" dirty="0" smtClean="0"/>
              <a:t>What is meant by “permit-required” is the need for a written permit to be issued by the employer or management to the worker before entering the space. Not all “confined spaces” are “permit-required confined spaces”.</a:t>
            </a:r>
          </a:p>
          <a:p>
            <a:pPr eaLnBrk="1" hangingPunct="1">
              <a:spcBef>
                <a:spcPct val="0"/>
              </a:spcBef>
            </a:pPr>
            <a:endParaRPr lang="en-US" baseline="0" dirty="0" smtClean="0"/>
          </a:p>
          <a:p>
            <a:pPr eaLnBrk="1" hangingPunct="1">
              <a:spcBef>
                <a:spcPct val="0"/>
              </a:spcBef>
            </a:pPr>
            <a:r>
              <a:rPr lang="en-US" baseline="0" dirty="0" smtClean="0"/>
              <a:t>It should be noted that emergency first responders may or may not be covered under the OSHA Permit Required Confined Space Entry regulations. For additional information on the application of 28 CFR 1910.146 see Attachment 21. Again, don’t be surprised to find that many first responders participating in the class are not aware of the OSHA standards that apply to confined spaces.</a:t>
            </a: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13D44C-1A20-4AC7-8468-48AC75510CCA}" type="slidenum">
              <a:rPr lang="en-US" smtClean="0"/>
              <a:pPr/>
              <a:t>5</a:t>
            </a:fld>
            <a:endParaRPr lang="en-US" dirty="0" smtClean="0"/>
          </a:p>
        </p:txBody>
      </p:sp>
    </p:spTree>
    <p:extLst>
      <p:ext uri="{BB962C8B-B14F-4D97-AF65-F5344CB8AC3E}">
        <p14:creationId xmlns:p14="http://schemas.microsoft.com/office/powerpoint/2010/main" val="349373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Instructor Notes:</a:t>
            </a:r>
          </a:p>
          <a:p>
            <a:endParaRPr lang="en-US" sz="8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is no comprehensive</a:t>
            </a:r>
            <a:r>
              <a:rPr lang="en-US" baseline="0" dirty="0" smtClean="0"/>
              <a:t> listing of all types of confined spaces that could potentially be encountered on agricultural production sites or at grain storage and handling facilities. A fairly complete listing of agricultural confined spaces is found as Attachment 5 in the Instructor Guide. This list can be reproduced as a handout.</a:t>
            </a:r>
          </a:p>
          <a:p>
            <a:endParaRPr lang="en-US" sz="800" baseline="0" dirty="0" smtClean="0"/>
          </a:p>
          <a:p>
            <a:r>
              <a:rPr lang="en-US" baseline="0" dirty="0" smtClean="0"/>
              <a:t>The Department of Labor provides a list of examples of 23 industry types of confined spaces, but does not include spaces generally found in agriculture.</a:t>
            </a:r>
          </a:p>
          <a:p>
            <a:endParaRPr lang="en-US" sz="800" baseline="0" dirty="0" smtClean="0"/>
          </a:p>
          <a:p>
            <a:r>
              <a:rPr lang="en-US" baseline="0" dirty="0" smtClean="0"/>
              <a:t>The general categories of agricultural confined spaces include:</a:t>
            </a:r>
          </a:p>
          <a:p>
            <a:pPr marL="171450" indent="-171450">
              <a:buFont typeface="Arial" pitchFamily="34" charset="0"/>
              <a:buChar char="•"/>
            </a:pPr>
            <a:r>
              <a:rPr lang="en-US" baseline="0" dirty="0" smtClean="0"/>
              <a:t>Grain and feed storage facilities</a:t>
            </a:r>
          </a:p>
          <a:p>
            <a:pPr marL="171450" indent="-171450">
              <a:buFont typeface="Arial" pitchFamily="34" charset="0"/>
              <a:buChar char="•"/>
            </a:pPr>
            <a:r>
              <a:rPr lang="en-US" baseline="0" dirty="0" smtClean="0"/>
              <a:t>Forage storage structures</a:t>
            </a:r>
          </a:p>
          <a:p>
            <a:pPr marL="171450" indent="-171450">
              <a:buFont typeface="Arial" pitchFamily="34" charset="0"/>
              <a:buChar char="•"/>
            </a:pPr>
            <a:r>
              <a:rPr lang="en-US" baseline="0" dirty="0" smtClean="0"/>
              <a:t>Manure storage structures</a:t>
            </a:r>
          </a:p>
          <a:p>
            <a:pPr marL="171450" indent="-171450">
              <a:buFont typeface="Arial" pitchFamily="34" charset="0"/>
              <a:buChar char="•"/>
            </a:pPr>
            <a:r>
              <a:rPr lang="en-US" baseline="0" dirty="0" smtClean="0"/>
              <a:t>Agricultural transport vehicles</a:t>
            </a:r>
          </a:p>
          <a:p>
            <a:pPr marL="171450" indent="-171450">
              <a:buFont typeface="Arial" pitchFamily="34" charset="0"/>
              <a:buChar char="•"/>
            </a:pPr>
            <a:r>
              <a:rPr lang="en-US" baseline="0" dirty="0" smtClean="0"/>
              <a:t>Agricultural equipment</a:t>
            </a:r>
          </a:p>
          <a:p>
            <a:pPr marL="171450" indent="-171450">
              <a:buFont typeface="Arial" pitchFamily="34" charset="0"/>
              <a:buChar char="•"/>
            </a:pPr>
            <a:r>
              <a:rPr lang="en-US" baseline="0" dirty="0" smtClean="0"/>
              <a:t>Food processing and storage equipment/facilities</a:t>
            </a:r>
          </a:p>
          <a:p>
            <a:pPr marL="0" indent="0">
              <a:buFont typeface="Arial" pitchFamily="34" charset="0"/>
              <a:buNone/>
            </a:pPr>
            <a:endParaRPr lang="en-US" sz="800" baseline="0" dirty="0" smtClean="0"/>
          </a:p>
          <a:p>
            <a:pPr marL="0" indent="0">
              <a:buFont typeface="Arial" pitchFamily="34" charset="0"/>
              <a:buNone/>
            </a:pPr>
            <a:r>
              <a:rPr lang="en-US" baseline="0" dirty="0" smtClean="0"/>
              <a:t>Ask participants to identify specific examples of agricultural confined spaces that they are aware of.</a:t>
            </a:r>
          </a:p>
          <a:p>
            <a:pPr marL="0" indent="0">
              <a:buFont typeface="Arial" pitchFamily="34" charset="0"/>
              <a:buNone/>
            </a:pPr>
            <a:endParaRPr lang="en-US" sz="800" baseline="0" dirty="0" smtClean="0"/>
          </a:p>
          <a:p>
            <a:pPr marL="0" indent="0">
              <a:buFont typeface="Arial" pitchFamily="34" charset="0"/>
              <a:buNone/>
            </a:pPr>
            <a:r>
              <a:rPr lang="en-US" baseline="0" dirty="0" smtClean="0"/>
              <a:t>The following seven slides provide images of some of the primary types of confined spaces found in agriculture. The emphasis is a grain and feed storage since most emergencies involving agricultural confined spaces involve grain or feed storage units.</a:t>
            </a:r>
          </a:p>
          <a:p>
            <a:pPr marL="0" indent="0">
              <a:buFont typeface="Arial" pitchFamily="34" charset="0"/>
              <a:buNone/>
            </a:pPr>
            <a:endParaRPr lang="en-US" sz="800" baseline="0" dirty="0" smtClean="0"/>
          </a:p>
          <a:p>
            <a:pPr marL="0" indent="0">
              <a:buFont typeface="Arial" pitchFamily="34" charset="0"/>
              <a:buNone/>
            </a:pPr>
            <a:r>
              <a:rPr lang="en-US" baseline="0" dirty="0" smtClean="0"/>
              <a:t>There are considerable resources available online regarding the hazards associated with agricultural confined spaces, including manure storage and grain transport vehicles.</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6</a:t>
            </a:fld>
            <a:endParaRPr lang="en-US" dirty="0"/>
          </a:p>
        </p:txBody>
      </p:sp>
    </p:spTree>
    <p:extLst>
      <p:ext uri="{BB962C8B-B14F-4D97-AF65-F5344CB8AC3E}">
        <p14:creationId xmlns:p14="http://schemas.microsoft.com/office/powerpoint/2010/main" val="148929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Instructor Notes:  </a:t>
            </a:r>
          </a:p>
          <a:p>
            <a:endParaRPr lang="en-US" sz="800" dirty="0" smtClean="0"/>
          </a:p>
          <a:p>
            <a:r>
              <a:rPr lang="en-US" dirty="0" smtClean="0"/>
              <a:t>On-farm grain storage facilities can range from a single 10,000 bushel structure in an isolated location to a complex facility containing multiple</a:t>
            </a:r>
            <a:r>
              <a:rPr lang="en-US" baseline="0" dirty="0" smtClean="0"/>
              <a:t> structures capable of storing hundreds of thousands of bushels of grain. On some modern farm operations, the grain storage capacity can exceed that of many commercial, OSHA non-exempt facilities. In some major grain growing regions, bins that can store over 300,000 bushels of grain are being built on farms. This is equivalent to 16,800,000 pounds of grain or over 8,400 tons. Reports of storage structures with over a half million bushels of storage capacity being built on farms have been documented.</a:t>
            </a:r>
          </a:p>
          <a:p>
            <a:endParaRPr lang="en-US" sz="800" baseline="0" dirty="0" smtClean="0"/>
          </a:p>
          <a:p>
            <a:r>
              <a:rPr lang="en-US" baseline="0" dirty="0" smtClean="0"/>
              <a:t>Point out, using the image shown, the challenges that first responders could face in responding to an emergency at this site, including the height of the facility that could exceed 125 feet; location of key access points, often on the roof of the structure; the presence of hopper bottom units and the lack of space around the individual structures to position rescue equipment.</a:t>
            </a:r>
          </a:p>
          <a:p>
            <a:endParaRPr lang="en-US" sz="800" baseline="0" dirty="0" smtClean="0"/>
          </a:p>
          <a:p>
            <a:r>
              <a:rPr lang="en-US" baseline="0" dirty="0" smtClean="0"/>
              <a:t>Historically, most entrapments and engulfments have occurred in smaller bins (less than 50,000 bushels) located on exempt farm operations.</a:t>
            </a:r>
          </a:p>
          <a:p>
            <a:endParaRPr lang="en-US" sz="800" baseline="0" dirty="0" smtClean="0"/>
          </a:p>
          <a:p>
            <a:r>
              <a:rPr lang="en-US" baseline="0" dirty="0" smtClean="0"/>
              <a:t>Based upon recent USDA data, more grain is being stored on farms than at commercial grain elevators. There are estimated 300,000 farms in the U.S. that have grain storage facilities.</a:t>
            </a:r>
            <a:endParaRPr lang="en-US"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7</a:t>
            </a:fld>
            <a:endParaRPr lang="en-US" dirty="0"/>
          </a:p>
        </p:txBody>
      </p:sp>
    </p:spTree>
    <p:extLst>
      <p:ext uri="{BB962C8B-B14F-4D97-AF65-F5344CB8AC3E}">
        <p14:creationId xmlns:p14="http://schemas.microsoft.com/office/powerpoint/2010/main" val="1586063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pPr marL="0" indent="0">
              <a:buFont typeface="Arial" panose="020B0604020202020204" pitchFamily="34" charset="0"/>
              <a:buNone/>
            </a:pPr>
            <a:r>
              <a:rPr lang="en-US" dirty="0" smtClean="0"/>
              <a:t>Commercial grain storage and handling facilities regardless of size, are required to comply with relevant OSHA standards including 29 CFR 1910.272 and for some confined spaces, 29 CFR 1910.146. There are approximately 14,000 commercial facilities in the U.S. Because</a:t>
            </a:r>
            <a:r>
              <a:rPr lang="en-US" baseline="0" dirty="0" smtClean="0"/>
              <a:t> of targeted enforcement, those facilities are among the most regulated workplaces in America. Approximately 5 percent of these facilities are inspected annually by OSHA compliance personnel.</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Commercial facilities can range from small country elevators</a:t>
            </a:r>
            <a:r>
              <a:rPr lang="en-US" baseline="0" dirty="0" smtClean="0"/>
              <a:t> that have the capacity to store 100,000 bushels of grain and may process feed for local farmers, to facilities that are capable of storing millions of bushels of grain and include rail or boat access for shipping grain. Individual storage structures at these facilities can exceed 500,000 bushels in capacity.</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Larger commercial facilities often have their own trained confined space entry teams and emergency response teams.</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8</a:t>
            </a:fld>
            <a:endParaRPr lang="en-US" dirty="0"/>
          </a:p>
        </p:txBody>
      </p:sp>
    </p:spTree>
    <p:extLst>
      <p:ext uri="{BB962C8B-B14F-4D97-AF65-F5344CB8AC3E}">
        <p14:creationId xmlns:p14="http://schemas.microsoft.com/office/powerpoint/2010/main" val="2970506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Historically, hopper bottom bins were relatively small and were used to store small quantities of grain and feed. They are widely found on both small and large livestock farms. As the interest in self-unloading structures increased, these structures have increased in number and size. Hopper bottom silos with capacities of thousands of tons are now used to store grain feed, meal, sawdust, wood chips, meat and fish meal and other bulk products.</a:t>
            </a:r>
          </a:p>
          <a:p>
            <a:endParaRPr lang="en-US" dirty="0" smtClean="0"/>
          </a:p>
          <a:p>
            <a:r>
              <a:rPr lang="en-US" dirty="0" smtClean="0"/>
              <a:t>A</a:t>
            </a:r>
            <a:r>
              <a:rPr lang="en-US" baseline="0" dirty="0" smtClean="0"/>
              <a:t> person caught in the flow from a hopper bottom bin can easily become wedged in the bottom of the funnel or unable to climb out on their own due to the steepness of the sides. The structure shown, because it has “inwardly converging walls” could be classified as an OSHA Permit Required Confined Space. However, since it is located on an exempt farm operation, the owners may be exempt from having to comply with the OSHA standards.</a:t>
            </a:r>
          </a:p>
          <a:p>
            <a:endParaRPr lang="en-US" baseline="0" dirty="0" smtClean="0"/>
          </a:p>
          <a:p>
            <a:r>
              <a:rPr lang="en-US" baseline="0" dirty="0" smtClean="0"/>
              <a:t>In some hopper bottom bins where the bulk material does not flow easily or bridges frequently, mechanical reclaim systems are used. These unguarded augers break up the material to aid in its removal, but also expose a victim of entrapment to the risk of entanglement.</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9</a:t>
            </a:fld>
            <a:endParaRPr lang="en-US" dirty="0"/>
          </a:p>
        </p:txBody>
      </p:sp>
    </p:spTree>
    <p:extLst>
      <p:ext uri="{BB962C8B-B14F-4D97-AF65-F5344CB8AC3E}">
        <p14:creationId xmlns:p14="http://schemas.microsoft.com/office/powerpoint/2010/main" val="4273274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18878253-1949-4585-A4AB-7252E77BB569}"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A5F4624B-04BE-4FE3-B51A-1B88FD5F53A2}"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B92BA44C-4983-4589-B904-39787FAB5651}"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BAF4C88F-E191-476D-A289-033F058D0F0A}"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80BEE2CB-11EB-4481-B52C-A925516C9AE6}"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4CC3BEB7-48AA-40DD-83E9-1D3937499F40}"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93A02BC2-3F6C-4043-B770-91B91F55B75C}"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28DA5207-9902-422F-88B4-CDD0CBCAF615}"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C22139BF-76C9-4434-ADC0-A70C5D4B6324}"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A007F48F-F3F7-4D8E-83CD-147DB46FF3AC}"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8A17B0EC-F5D8-43E3-BF84-B6AEED530E70}"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C9820DB9-E642-4825-AC7D-DD47AA72BBF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8" Type="http://schemas.openxmlformats.org/officeDocument/2006/relationships/image" Target="../media/image35.tiff"/><Relationship Id="rId3" Type="http://schemas.openxmlformats.org/officeDocument/2006/relationships/image" Target="../media/image30.gif"/><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https://scontent-b.xx.fbcdn.net/hphotos-prn2/v/t35/1548063_807679185915965_693248902_o.jpg?oh=312365f11b9e8a1e63d585645c079d94&amp;oe=52FD954A"/>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2844" y="0"/>
            <a:ext cx="9156843" cy="6858000"/>
          </a:xfrm>
          <a:prstGeom prst="rect">
            <a:avLst/>
          </a:prstGeom>
          <a:noFill/>
          <a:ln>
            <a:noFill/>
          </a:ln>
        </p:spPr>
      </p:pic>
      <p:sp>
        <p:nvSpPr>
          <p:cNvPr id="5" name="Slide Number Placeholder 4"/>
          <p:cNvSpPr>
            <a:spLocks noGrp="1"/>
          </p:cNvSpPr>
          <p:nvPr>
            <p:ph type="sldNum" sz="quarter" idx="12"/>
          </p:nvPr>
        </p:nvSpPr>
        <p:spPr/>
        <p:txBody>
          <a:bodyPr/>
          <a:lstStyle/>
          <a:p>
            <a:pPr>
              <a:defRPr/>
            </a:pPr>
            <a:fld id="{7DE97C43-C70C-42AE-BF2D-7D684895317D}" type="slidenum">
              <a:rPr lang="en-US"/>
              <a:pPr>
                <a:defRPr/>
              </a:pPr>
              <a:t>1</a:t>
            </a:fld>
            <a:endParaRPr lang="en-US" dirty="0"/>
          </a:p>
        </p:txBody>
      </p:sp>
      <p:sp>
        <p:nvSpPr>
          <p:cNvPr id="2" name="Title 1" hidden="1"/>
          <p:cNvSpPr>
            <a:spLocks noGrp="1"/>
          </p:cNvSpPr>
          <p:nvPr>
            <p:ph type="title"/>
          </p:nvPr>
        </p:nvSpPr>
        <p:spPr/>
        <p:txBody>
          <a:bodyPr/>
          <a:lstStyle/>
          <a:p>
            <a:r>
              <a:rPr lang="en-US" dirty="0" smtClean="0"/>
              <a:t>Title Page</a:t>
            </a:r>
            <a:endParaRPr lang="en-US" dirty="0"/>
          </a:p>
        </p:txBody>
      </p:sp>
      <p:sp>
        <p:nvSpPr>
          <p:cNvPr id="7" name="Subtitle 2"/>
          <p:cNvSpPr>
            <a:spLocks noGrp="1"/>
          </p:cNvSpPr>
          <p:nvPr>
            <p:ph type="subTitle" idx="4294967295"/>
          </p:nvPr>
        </p:nvSpPr>
        <p:spPr>
          <a:xfrm>
            <a:off x="0" y="5486400"/>
            <a:ext cx="8686800" cy="1371600"/>
          </a:xfrm>
        </p:spPr>
        <p:txBody>
          <a:bodyPr>
            <a:normAutofit lnSpcReduction="10000"/>
          </a:bodyPr>
          <a:lstStyle/>
          <a:p>
            <a:pPr marR="0" algn="ctr" eaLnBrk="1" hangingPunct="1">
              <a:lnSpc>
                <a:spcPct val="60000"/>
              </a:lnSpc>
            </a:pPr>
            <a:r>
              <a:rPr lang="en-US" sz="1050" b="1" i="1" dirty="0" smtClean="0">
                <a:solidFill>
                  <a:schemeClr val="tx1"/>
                </a:solidFill>
                <a:latin typeface="Georgia" pitchFamily="18" charset="0"/>
              </a:rPr>
              <a:t>Developed by:</a:t>
            </a:r>
          </a:p>
          <a:p>
            <a:pPr lvl="1" eaLnBrk="1" hangingPunct="1">
              <a:lnSpc>
                <a:spcPct val="60000"/>
              </a:lnSpc>
            </a:pPr>
            <a:r>
              <a:rPr lang="en-US" sz="1050" b="1" dirty="0" smtClean="0">
                <a:latin typeface="Georgia" pitchFamily="18" charset="0"/>
              </a:rPr>
              <a:t>Purdue University</a:t>
            </a:r>
          </a:p>
          <a:p>
            <a:pPr lvl="1" eaLnBrk="1" hangingPunct="1">
              <a:lnSpc>
                <a:spcPct val="60000"/>
              </a:lnSpc>
            </a:pPr>
            <a:r>
              <a:rPr lang="en-US" sz="1050" b="1" dirty="0" smtClean="0">
                <a:latin typeface="Georgia" pitchFamily="18" charset="0"/>
              </a:rPr>
              <a:t>Agricultural Safety and Health Program</a:t>
            </a:r>
          </a:p>
          <a:p>
            <a:pPr lvl="1" eaLnBrk="1" hangingPunct="1">
              <a:lnSpc>
                <a:spcPct val="60000"/>
              </a:lnSpc>
            </a:pPr>
            <a:r>
              <a:rPr lang="en-US" sz="1050" b="1" dirty="0" smtClean="0">
                <a:latin typeface="Georgia" pitchFamily="18" charset="0"/>
              </a:rPr>
              <a:t>Department of Agricultural and Biological Engineering</a:t>
            </a:r>
          </a:p>
          <a:p>
            <a:pPr lvl="1" eaLnBrk="1" hangingPunct="1">
              <a:lnSpc>
                <a:spcPct val="60000"/>
              </a:lnSpc>
            </a:pPr>
            <a:r>
              <a:rPr lang="en-US" sz="1050" b="1" dirty="0" smtClean="0">
                <a:latin typeface="Georgia" pitchFamily="18" charset="0"/>
              </a:rPr>
              <a:t>West Lafayette, IN</a:t>
            </a:r>
          </a:p>
          <a:p>
            <a:pPr marR="0" algn="l" eaLnBrk="1" hangingPunct="1">
              <a:lnSpc>
                <a:spcPct val="60000"/>
              </a:lnSpc>
            </a:pPr>
            <a:endParaRPr lang="en-US" sz="1050" b="1" dirty="0" smtClean="0">
              <a:solidFill>
                <a:schemeClr val="tx1"/>
              </a:solidFill>
              <a:latin typeface="Georgia" pitchFamily="18" charset="0"/>
            </a:endParaRPr>
          </a:p>
          <a:p>
            <a:pPr marR="0" algn="l">
              <a:lnSpc>
                <a:spcPct val="80000"/>
              </a:lnSpc>
            </a:pPr>
            <a:r>
              <a:rPr lang="en-US" sz="1050" b="1" i="1" dirty="0" smtClean="0">
                <a:solidFill>
                  <a:schemeClr val="tx1"/>
                </a:solidFill>
                <a:latin typeface="Georgia" pitchFamily="18" charset="0"/>
              </a:rPr>
              <a:t>This material was produced under grant number </a:t>
            </a:r>
            <a:r>
              <a:rPr lang="en-US" sz="1050" b="1" i="1" dirty="0">
                <a:solidFill>
                  <a:schemeClr val="tx1"/>
                </a:solidFill>
                <a:latin typeface="Georgia" pitchFamily="18" charset="0"/>
              </a:rPr>
              <a:t>SH23575SH2</a:t>
            </a:r>
            <a:r>
              <a:rPr lang="en-US" sz="1050" b="1" i="1" dirty="0" smtClean="0"/>
              <a:t> </a:t>
            </a:r>
            <a:r>
              <a:rPr lang="en-US" sz="1050" b="1" i="1" dirty="0" smtClean="0">
                <a:solidFill>
                  <a:schemeClr val="tx1"/>
                </a:solidFill>
                <a:latin typeface="Georgia" pitchFamily="18" charset="0"/>
              </a:rPr>
              <a:t>from the Occupational Safety and Health Administration, U.S. Department of Labor.  It does not necessarily reflect the views or policies of the U.S. Department of Labor, nor does mention of trade names, commercial products, or organizations imply endorsements by the U.S. Government.</a:t>
            </a:r>
            <a:endParaRPr lang="en-US" sz="1050" dirty="0" smtClean="0">
              <a:solidFill>
                <a:schemeClr val="tx1"/>
              </a:solidFill>
              <a:latin typeface="Georgia" pitchFamily="18" charset="0"/>
            </a:endParaRPr>
          </a:p>
          <a:p>
            <a:pPr marR="0" algn="l" eaLnBrk="1" hangingPunct="1">
              <a:lnSpc>
                <a:spcPct val="60000"/>
              </a:lnSpc>
            </a:pPr>
            <a:endParaRPr lang="en-US" sz="1050" b="1" dirty="0" smtClean="0">
              <a:solidFill>
                <a:schemeClr val="tx1"/>
              </a:solidFill>
              <a:latin typeface="Georgia" pitchFamily="18" charset="0"/>
            </a:endParaRPr>
          </a:p>
        </p:txBody>
      </p:sp>
      <p:sp>
        <p:nvSpPr>
          <p:cNvPr id="10" name="Rectangle 9" title="Text box - Basic first responder training for incidents involving grain storage  and handling facilities"/>
          <p:cNvSpPr/>
          <p:nvPr/>
        </p:nvSpPr>
        <p:spPr>
          <a:xfrm>
            <a:off x="304800" y="1066800"/>
            <a:ext cx="8420100" cy="3276600"/>
          </a:xfrm>
          <a:prstGeom prst="rect">
            <a:avLst/>
          </a:prstGeom>
          <a:solidFill>
            <a:schemeClr val="lt1">
              <a:alpha val="72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itle 1"/>
          <p:cNvSpPr txBox="1">
            <a:spLocks/>
          </p:cNvSpPr>
          <p:nvPr/>
        </p:nvSpPr>
        <p:spPr>
          <a:xfrm>
            <a:off x="228600" y="152400"/>
            <a:ext cx="8534400" cy="3886200"/>
          </a:xfrm>
          <a:prstGeom prst="rect">
            <a:avLst/>
          </a:prstGeom>
          <a:solidFill>
            <a:schemeClr val="accent1">
              <a:alpha val="0"/>
            </a:schemeClr>
          </a:solidFill>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US" sz="3100" dirty="0" smtClean="0">
                <a:solidFill>
                  <a:schemeClr val="bg1"/>
                </a:solidFill>
                <a:latin typeface="Georgia" pitchFamily="18" charset="0"/>
              </a:rPr>
              <a:t>Basic First Responder Training </a:t>
            </a:r>
            <a:br>
              <a:rPr lang="en-US" sz="3100" dirty="0" smtClean="0">
                <a:solidFill>
                  <a:schemeClr val="bg1"/>
                </a:solidFill>
                <a:latin typeface="Georgia" pitchFamily="18" charset="0"/>
              </a:rPr>
            </a:br>
            <a:r>
              <a:rPr lang="en-US" sz="3100" dirty="0" smtClean="0">
                <a:solidFill>
                  <a:schemeClr val="bg1"/>
                </a:solidFill>
                <a:latin typeface="Georgia" pitchFamily="18" charset="0"/>
              </a:rPr>
              <a:t>For Incidents Involving </a:t>
            </a:r>
            <a:br>
              <a:rPr lang="en-US" sz="3100" dirty="0" smtClean="0">
                <a:solidFill>
                  <a:schemeClr val="bg1"/>
                </a:solidFill>
                <a:latin typeface="Georgia" pitchFamily="18" charset="0"/>
              </a:rPr>
            </a:br>
            <a:r>
              <a:rPr lang="en-US" sz="3100" dirty="0" smtClean="0">
                <a:solidFill>
                  <a:schemeClr val="bg1"/>
                </a:solidFill>
                <a:latin typeface="Georgia" pitchFamily="18" charset="0"/>
              </a:rPr>
              <a:t>Grain Storage and Handling Facilities</a:t>
            </a:r>
            <a:br>
              <a:rPr lang="en-US" sz="3100" dirty="0" smtClean="0">
                <a:solidFill>
                  <a:schemeClr val="bg1"/>
                </a:solidFill>
                <a:latin typeface="Georgia" pitchFamily="18" charset="0"/>
              </a:rPr>
            </a:br>
            <a:r>
              <a:rPr lang="en-US" sz="3100" dirty="0" smtClean="0">
                <a:solidFill>
                  <a:schemeClr val="bg1"/>
                </a:solidFill>
                <a:latin typeface="Georgia" pitchFamily="18" charset="0"/>
              </a:rPr>
              <a:t/>
            </a:r>
            <a:br>
              <a:rPr lang="en-US" sz="3100" dirty="0" smtClean="0">
                <a:solidFill>
                  <a:schemeClr val="bg1"/>
                </a:solidFill>
                <a:latin typeface="Georgia" pitchFamily="18" charset="0"/>
              </a:rPr>
            </a:br>
            <a:r>
              <a:rPr lang="en-US" sz="3100" i="1" dirty="0" smtClean="0">
                <a:solidFill>
                  <a:schemeClr val="bg1"/>
                </a:solidFill>
                <a:latin typeface="Georgia" pitchFamily="18" charset="0"/>
              </a:rPr>
              <a:t>Unit 1 – Confined Spaces in Agriculture</a:t>
            </a:r>
            <a:endParaRPr lang="en-US" sz="3100" dirty="0">
              <a:solidFill>
                <a:schemeClr val="bg1"/>
              </a:solidFill>
              <a:latin typeface="Georgia"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1" descr="on-farm-bin-5.jpg" title="Picture - example of commercial seed corn or popcorn storage bins"/>
          <p:cNvPicPr>
            <a:picLocks noChangeAspect="1"/>
          </p:cNvPicPr>
          <p:nvPr/>
        </p:nvPicPr>
        <p:blipFill>
          <a:blip r:embed="rId3" cstate="print"/>
          <a:srcRect/>
          <a:stretch>
            <a:fillRect/>
          </a:stretch>
        </p:blipFill>
        <p:spPr bwMode="auto">
          <a:xfrm>
            <a:off x="1457932" y="1593273"/>
            <a:ext cx="6298648" cy="4433455"/>
          </a:xfrm>
          <a:prstGeom prst="rect">
            <a:avLst/>
          </a:prstGeom>
          <a:noFill/>
          <a:ln w="9525">
            <a:noFill/>
            <a:miter lim="800000"/>
            <a:headEnd/>
            <a:tailEnd/>
          </a:ln>
        </p:spPr>
      </p:pic>
      <p:sp>
        <p:nvSpPr>
          <p:cNvPr id="11267" name="TextBox 2"/>
          <p:cNvSpPr txBox="1">
            <a:spLocks noChangeArrowheads="1"/>
          </p:cNvSpPr>
          <p:nvPr/>
        </p:nvSpPr>
        <p:spPr bwMode="auto">
          <a:xfrm>
            <a:off x="685800" y="533400"/>
            <a:ext cx="7543800" cy="646331"/>
          </a:xfrm>
          <a:prstGeom prst="rect">
            <a:avLst/>
          </a:prstGeom>
          <a:noFill/>
          <a:ln w="9525">
            <a:noFill/>
            <a:miter lim="800000"/>
            <a:headEnd/>
            <a:tailEnd/>
          </a:ln>
        </p:spPr>
        <p:txBody>
          <a:bodyPr>
            <a:spAutoFit/>
          </a:bodyPr>
          <a:lstStyle/>
          <a:p>
            <a:pPr algn="ctr"/>
            <a:r>
              <a:rPr lang="en-US" sz="2400" b="1" dirty="0">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latin typeface="Corbel" pitchFamily="34" charset="0"/>
              </a:rPr>
              <a:t>Commercial Seed Corn Operation</a:t>
            </a:r>
          </a:p>
        </p:txBody>
      </p:sp>
      <p:sp>
        <p:nvSpPr>
          <p:cNvPr id="2" name="Slide Number Placeholder 1"/>
          <p:cNvSpPr>
            <a:spLocks noGrp="1"/>
          </p:cNvSpPr>
          <p:nvPr>
            <p:ph type="sldNum" sz="quarter" idx="12"/>
          </p:nvPr>
        </p:nvSpPr>
        <p:spPr/>
        <p:txBody>
          <a:bodyPr/>
          <a:lstStyle/>
          <a:p>
            <a:pPr>
              <a:defRPr/>
            </a:pPr>
            <a:fld id="{DCD081B0-4647-4F9E-865D-48053FEE95B3}" type="slidenum">
              <a:rPr lang="en-US"/>
              <a:pPr>
                <a:defRPr/>
              </a:pPr>
              <a:t>10</a:t>
            </a:fld>
            <a:endParaRPr lang="en-US" dirty="0"/>
          </a:p>
        </p:txBody>
      </p:sp>
      <p:sp>
        <p:nvSpPr>
          <p:cNvPr id="3" name="Title 2" hidden="1"/>
          <p:cNvSpPr>
            <a:spLocks noGrp="1"/>
          </p:cNvSpPr>
          <p:nvPr>
            <p:ph type="title"/>
          </p:nvPr>
        </p:nvSpPr>
        <p:spPr/>
        <p:txBody>
          <a:bodyPr>
            <a:normAutofit fontScale="90000"/>
          </a:bodyPr>
          <a:lstStyle/>
          <a:p>
            <a:r>
              <a:rPr lang="en-US" sz="3200" dirty="0">
                <a:effectLst>
                  <a:outerShdw blurRad="38100" dist="38100" dir="2700000" algn="tl">
                    <a:srgbClr val="000000">
                      <a:alpha val="43137"/>
                    </a:srgbClr>
                  </a:outerShdw>
                </a:effectLst>
              </a:rPr>
              <a:t> </a:t>
            </a:r>
            <a:r>
              <a:rPr lang="en-US" sz="4400" dirty="0">
                <a:solidFill>
                  <a:schemeClr val="bg1"/>
                </a:solidFill>
                <a:effectLst>
                  <a:outerShdw blurRad="38100" dist="38100" dir="2700000" algn="tl">
                    <a:srgbClr val="000000">
                      <a:alpha val="43137"/>
                    </a:srgbClr>
                  </a:outerShdw>
                </a:effectLst>
                <a:latin typeface="Corbel" pitchFamily="34" charset="0"/>
              </a:rPr>
              <a:t>Commercial Seed Corn Operation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98B871B2-6D37-4ED3-BBD8-42787CE8062D}" type="slidenum">
              <a:rPr lang="en-US" sz="1400" smtClean="0">
                <a:solidFill>
                  <a:schemeClr val="tx1"/>
                </a:solidFill>
                <a:latin typeface="Arial Narrow" pitchFamily="34" charset="0"/>
              </a:rPr>
              <a:pPr eaLnBrk="0" hangingPunct="0"/>
              <a:t>11</a:t>
            </a:fld>
            <a:endParaRPr lang="en-US" sz="1400" dirty="0" smtClean="0">
              <a:solidFill>
                <a:schemeClr val="tx1"/>
              </a:solidFill>
              <a:latin typeface="Arial Narrow" pitchFamily="34" charset="0"/>
            </a:endParaRPr>
          </a:p>
        </p:txBody>
      </p:sp>
      <p:sp>
        <p:nvSpPr>
          <p:cNvPr id="9218" name="Title 1"/>
          <p:cNvSpPr>
            <a:spLocks noGrp="1"/>
          </p:cNvSpPr>
          <p:nvPr>
            <p:ph type="title"/>
          </p:nvPr>
        </p:nvSpPr>
        <p:spPr>
          <a:xfrm>
            <a:off x="457200" y="274638"/>
            <a:ext cx="8077200" cy="1143000"/>
          </a:xfrm>
        </p:spPr>
        <p:txBody>
          <a:bodyPr/>
          <a:lstStyle/>
          <a:p>
            <a:pPr algn="ct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Large Capacity Storage Tanks</a:t>
            </a:r>
          </a:p>
        </p:txBody>
      </p:sp>
      <p:pic>
        <p:nvPicPr>
          <p:cNvPr id="7" name="Content Placeholder 7" descr="DSCN2653.JPG" title="Picture - welded steel tank"/>
          <p:cNvPicPr>
            <a:picLocks noChangeAspect="1"/>
          </p:cNvPicPr>
          <p:nvPr/>
        </p:nvPicPr>
        <p:blipFill>
          <a:blip r:embed="rId3" cstate="email">
            <a:lum bright="20000"/>
            <a:extLst>
              <a:ext uri="{28A0092B-C50C-407E-A947-70E740481C1C}">
                <a14:useLocalDpi xmlns:a14="http://schemas.microsoft.com/office/drawing/2010/main"/>
              </a:ext>
            </a:extLst>
          </a:blip>
          <a:stretch>
            <a:fillRect/>
          </a:stretch>
        </p:blipFill>
        <p:spPr>
          <a:xfrm>
            <a:off x="381000" y="1341187"/>
            <a:ext cx="4064001" cy="3048001"/>
          </a:xfrm>
          <a:prstGeom prst="rect">
            <a:avLst/>
          </a:prstGeom>
        </p:spPr>
      </p:pic>
      <p:pic>
        <p:nvPicPr>
          <p:cNvPr id="2050" name="Picture 2" descr="C:\Users\heathd\AppData\Local\Microsoft\Windows\Temporary Internet Files\Content.Outlook\965C0NDF\Brock_BioFuelUSE-0604-06bs.jpg" title="Picture - corrugated bin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3124200"/>
            <a:ext cx="4344509" cy="29104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TextBox 2"/>
          <p:cNvSpPr txBox="1">
            <a:spLocks noChangeArrowheads="1"/>
          </p:cNvSpPr>
          <p:nvPr/>
        </p:nvSpPr>
        <p:spPr bwMode="auto">
          <a:xfrm>
            <a:off x="409433" y="323165"/>
            <a:ext cx="8458200" cy="646331"/>
          </a:xfrm>
          <a:prstGeom prst="rect">
            <a:avLst/>
          </a:prstGeom>
          <a:noFill/>
          <a:ln w="9525">
            <a:noFill/>
            <a:miter lim="800000"/>
            <a:headEnd/>
            <a:tailEnd/>
          </a:ln>
        </p:spPr>
        <p:txBody>
          <a:bodyPr wrap="square">
            <a:spAutoFit/>
          </a:bodyPr>
          <a:lstStyle/>
          <a:p>
            <a:pPr algn="ctr"/>
            <a:r>
              <a:rPr lang="en-US" sz="3600" b="1" dirty="0" smtClean="0">
                <a:solidFill>
                  <a:schemeClr val="bg1"/>
                </a:solidFill>
                <a:effectLst>
                  <a:outerShdw blurRad="38100" dist="38100" dir="2700000" algn="tl">
                    <a:srgbClr val="000000">
                      <a:alpha val="43137"/>
                    </a:srgbClr>
                  </a:outerShdw>
                </a:effectLst>
                <a:latin typeface="Corbel" pitchFamily="34" charset="0"/>
              </a:rPr>
              <a:t>Silos</a:t>
            </a:r>
            <a:endParaRPr lang="en-US" sz="3600" b="1" dirty="0">
              <a:solidFill>
                <a:schemeClr val="bg1"/>
              </a:solidFill>
              <a:effectLst>
                <a:outerShdw blurRad="38100" dist="38100" dir="2700000" algn="tl">
                  <a:srgbClr val="000000">
                    <a:alpha val="43137"/>
                  </a:srgbClr>
                </a:outerShdw>
              </a:effectLst>
              <a:latin typeface="Corbel" pitchFamily="34" charset="0"/>
            </a:endParaRPr>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12</a:t>
            </a:fld>
            <a:endParaRPr lang="en-US" dirty="0"/>
          </a:p>
        </p:txBody>
      </p:sp>
      <p:sp>
        <p:nvSpPr>
          <p:cNvPr id="4" name="Title 3" hidden="1"/>
          <p:cNvSpPr>
            <a:spLocks noGrp="1"/>
          </p:cNvSpPr>
          <p:nvPr>
            <p:ph type="title"/>
          </p:nvPr>
        </p:nvSpPr>
        <p:spPr/>
        <p:txBody>
          <a:bodyPr>
            <a:normAutofit fontScale="90000"/>
          </a:bodyPr>
          <a:lstStyle/>
          <a:p>
            <a:r>
              <a:rPr lang="en-US" sz="4400" dirty="0">
                <a:solidFill>
                  <a:schemeClr val="bg1"/>
                </a:solidFill>
                <a:effectLst/>
                <a:latin typeface="Corbel" pitchFamily="34" charset="0"/>
              </a:rPr>
              <a:t>Silos</a:t>
            </a:r>
            <a:r>
              <a:rPr lang="en-US" sz="4400" dirty="0">
                <a:effectLst>
                  <a:outerShdw blurRad="38100" dist="38100" dir="2700000" algn="tl">
                    <a:srgbClr val="000000">
                      <a:alpha val="43137"/>
                    </a:srgbClr>
                  </a:outerShdw>
                </a:effectLst>
                <a:latin typeface="Corbel" pitchFamily="34" charset="0"/>
              </a:rPr>
              <a:t/>
            </a:r>
            <a:br>
              <a:rPr lang="en-US" sz="4400" dirty="0">
                <a:effectLst>
                  <a:outerShdw blurRad="38100" dist="38100" dir="2700000" algn="tl">
                    <a:srgbClr val="000000">
                      <a:alpha val="43137"/>
                    </a:srgbClr>
                  </a:outerShdw>
                </a:effectLst>
                <a:latin typeface="Corbel" pitchFamily="34" charset="0"/>
              </a:rPr>
            </a:br>
            <a:endParaRPr lang="en-US" dirty="0"/>
          </a:p>
        </p:txBody>
      </p:sp>
      <p:pic>
        <p:nvPicPr>
          <p:cNvPr id="3" name="Picture 2" title="Picture - concrete stave sil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7610" y="2895600"/>
            <a:ext cx="2586990" cy="3695700"/>
          </a:xfrm>
          <a:prstGeom prst="rect">
            <a:avLst/>
          </a:prstGeom>
        </p:spPr>
      </p:pic>
      <p:pic>
        <p:nvPicPr>
          <p:cNvPr id="5" name="Picture 4" title="Picture - oxygen-limiting silo"/>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24600" y="969497"/>
            <a:ext cx="2350132" cy="2770204"/>
          </a:xfrm>
          <a:prstGeom prst="rect">
            <a:avLst/>
          </a:prstGeom>
        </p:spPr>
      </p:pic>
      <p:sp>
        <p:nvSpPr>
          <p:cNvPr id="6" name="TextBox 5"/>
          <p:cNvSpPr txBox="1"/>
          <p:nvPr/>
        </p:nvSpPr>
        <p:spPr>
          <a:xfrm>
            <a:off x="822826" y="3385074"/>
            <a:ext cx="2377574" cy="369332"/>
          </a:xfrm>
          <a:prstGeom prst="rect">
            <a:avLst/>
          </a:prstGeom>
          <a:noFill/>
        </p:spPr>
        <p:txBody>
          <a:bodyPr wrap="none" rtlCol="0">
            <a:spAutoFit/>
          </a:bodyPr>
          <a:lstStyle/>
          <a:p>
            <a:r>
              <a:rPr lang="en-US" dirty="0" smtClean="0"/>
              <a:t>Concrete Poured Silo</a:t>
            </a:r>
            <a:endParaRPr lang="en-US" dirty="0"/>
          </a:p>
        </p:txBody>
      </p:sp>
      <p:sp>
        <p:nvSpPr>
          <p:cNvPr id="7" name="TextBox 6"/>
          <p:cNvSpPr txBox="1"/>
          <p:nvPr/>
        </p:nvSpPr>
        <p:spPr>
          <a:xfrm>
            <a:off x="6407059" y="3754406"/>
            <a:ext cx="2185214" cy="369332"/>
          </a:xfrm>
          <a:prstGeom prst="rect">
            <a:avLst/>
          </a:prstGeom>
          <a:noFill/>
        </p:spPr>
        <p:txBody>
          <a:bodyPr wrap="none" rtlCol="0">
            <a:spAutoFit/>
          </a:bodyPr>
          <a:lstStyle/>
          <a:p>
            <a:r>
              <a:rPr lang="en-US" dirty="0" smtClean="0"/>
              <a:t>Oxygen-limiting silo</a:t>
            </a:r>
            <a:endParaRPr lang="en-US" dirty="0"/>
          </a:p>
        </p:txBody>
      </p:sp>
      <p:sp>
        <p:nvSpPr>
          <p:cNvPr id="8" name="TextBox 7"/>
          <p:cNvSpPr txBox="1"/>
          <p:nvPr/>
        </p:nvSpPr>
        <p:spPr>
          <a:xfrm>
            <a:off x="6295030" y="5486400"/>
            <a:ext cx="2223686" cy="369332"/>
          </a:xfrm>
          <a:prstGeom prst="rect">
            <a:avLst/>
          </a:prstGeom>
          <a:noFill/>
        </p:spPr>
        <p:txBody>
          <a:bodyPr wrap="none" rtlCol="0">
            <a:spAutoFit/>
          </a:bodyPr>
          <a:lstStyle/>
          <a:p>
            <a:r>
              <a:rPr lang="en-US" dirty="0" smtClean="0"/>
              <a:t>Concrete Stave Silo</a:t>
            </a:r>
            <a:endParaRPr lang="en-US" dirty="0"/>
          </a:p>
        </p:txBody>
      </p:sp>
      <p:pic>
        <p:nvPicPr>
          <p:cNvPr id="4099" name="Picture 3" descr="B:\Hamm\Pictures&amp;Music\Photos\Grain Bin Pictures from Pam\GEDC0183.JPG" title="Picture - concrete poured sil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9433" y="1031068"/>
            <a:ext cx="3138675" cy="2354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465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TextBox 2"/>
          <p:cNvSpPr txBox="1">
            <a:spLocks noChangeArrowheads="1"/>
          </p:cNvSpPr>
          <p:nvPr/>
        </p:nvSpPr>
        <p:spPr bwMode="auto">
          <a:xfrm>
            <a:off x="409433" y="323165"/>
            <a:ext cx="8458200" cy="646331"/>
          </a:xfrm>
          <a:prstGeom prst="rect">
            <a:avLst/>
          </a:prstGeom>
          <a:noFill/>
          <a:ln w="9525">
            <a:noFill/>
            <a:miter lim="800000"/>
            <a:headEnd/>
            <a:tailEnd/>
          </a:ln>
        </p:spPr>
        <p:txBody>
          <a:bodyPr wrap="square">
            <a:spAutoFit/>
          </a:bodyPr>
          <a:lstStyle/>
          <a:p>
            <a:pPr algn="ctr"/>
            <a:r>
              <a:rPr lang="en-US" sz="3600" b="1" dirty="0" smtClean="0">
                <a:solidFill>
                  <a:schemeClr val="bg1"/>
                </a:solidFill>
                <a:effectLst>
                  <a:outerShdw blurRad="38100" dist="38100" dir="2700000" algn="tl">
                    <a:srgbClr val="000000">
                      <a:alpha val="43137"/>
                    </a:srgbClr>
                  </a:outerShdw>
                </a:effectLst>
                <a:latin typeface="Corbel" pitchFamily="34" charset="0"/>
              </a:rPr>
              <a:t>Flat Storage</a:t>
            </a:r>
            <a:endParaRPr lang="en-US" sz="3600" b="1" dirty="0">
              <a:solidFill>
                <a:schemeClr val="bg1"/>
              </a:solidFill>
              <a:effectLst>
                <a:outerShdw blurRad="38100" dist="38100" dir="2700000" algn="tl">
                  <a:srgbClr val="000000">
                    <a:alpha val="43137"/>
                  </a:srgbClr>
                </a:outerShdw>
              </a:effectLst>
              <a:latin typeface="Corbel" pitchFamily="34" charset="0"/>
            </a:endParaRPr>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13</a:t>
            </a:fld>
            <a:endParaRPr lang="en-US" dirty="0"/>
          </a:p>
        </p:txBody>
      </p:sp>
      <p:sp>
        <p:nvSpPr>
          <p:cNvPr id="4" name="Title 3" hidden="1"/>
          <p:cNvSpPr>
            <a:spLocks noGrp="1"/>
          </p:cNvSpPr>
          <p:nvPr>
            <p:ph type="title"/>
          </p:nvPr>
        </p:nvSpPr>
        <p:spPr/>
        <p:txBody>
          <a:bodyPr>
            <a:normAutofit fontScale="90000"/>
          </a:bodyPr>
          <a:lstStyle/>
          <a:p>
            <a:r>
              <a:rPr lang="en-US" sz="4400" dirty="0">
                <a:solidFill>
                  <a:schemeClr val="bg1"/>
                </a:solidFill>
                <a:effectLst/>
                <a:latin typeface="Corbel" pitchFamily="34" charset="0"/>
              </a:rPr>
              <a:t>Flat Storage</a:t>
            </a:r>
            <a:r>
              <a:rPr lang="en-US" sz="4400" dirty="0">
                <a:effectLst>
                  <a:outerShdw blurRad="38100" dist="38100" dir="2700000" algn="tl">
                    <a:srgbClr val="000000">
                      <a:alpha val="43137"/>
                    </a:srgbClr>
                  </a:outerShdw>
                </a:effectLst>
                <a:latin typeface="Corbel" pitchFamily="34" charset="0"/>
              </a:rPr>
              <a:t/>
            </a:r>
            <a:br>
              <a:rPr lang="en-US" sz="4400" dirty="0">
                <a:effectLst>
                  <a:outerShdw blurRad="38100" dist="38100" dir="2700000" algn="tl">
                    <a:srgbClr val="000000">
                      <a:alpha val="43137"/>
                    </a:srgbClr>
                  </a:outerShdw>
                </a:effectLst>
                <a:latin typeface="Corbel" pitchFamily="34" charset="0"/>
              </a:rPr>
            </a:br>
            <a:endParaRPr lang="en-US" dirty="0"/>
          </a:p>
        </p:txBody>
      </p:sp>
      <p:sp>
        <p:nvSpPr>
          <p:cNvPr id="6" name="TextBox 5"/>
          <p:cNvSpPr txBox="1"/>
          <p:nvPr/>
        </p:nvSpPr>
        <p:spPr>
          <a:xfrm>
            <a:off x="377348" y="3962400"/>
            <a:ext cx="1845377" cy="461665"/>
          </a:xfrm>
          <a:prstGeom prst="rect">
            <a:avLst/>
          </a:prstGeom>
          <a:noFill/>
        </p:spPr>
        <p:txBody>
          <a:bodyPr wrap="none" rtlCol="0">
            <a:spAutoFit/>
          </a:bodyPr>
          <a:lstStyle/>
          <a:p>
            <a:r>
              <a:rPr lang="en-US" sz="2400" dirty="0" smtClean="0"/>
              <a:t>Outside Pile</a:t>
            </a:r>
            <a:endParaRPr lang="en-US" sz="2400" dirty="0"/>
          </a:p>
        </p:txBody>
      </p:sp>
      <p:sp>
        <p:nvSpPr>
          <p:cNvPr id="8" name="TextBox 7"/>
          <p:cNvSpPr txBox="1"/>
          <p:nvPr/>
        </p:nvSpPr>
        <p:spPr>
          <a:xfrm>
            <a:off x="4462752" y="5410200"/>
            <a:ext cx="3044423" cy="461665"/>
          </a:xfrm>
          <a:prstGeom prst="rect">
            <a:avLst/>
          </a:prstGeom>
          <a:noFill/>
        </p:spPr>
        <p:txBody>
          <a:bodyPr wrap="none" rtlCol="0">
            <a:spAutoFit/>
          </a:bodyPr>
          <a:lstStyle/>
          <a:p>
            <a:r>
              <a:rPr lang="en-US" sz="2400" dirty="0" smtClean="0"/>
              <a:t>Flat Storage Building</a:t>
            </a:r>
            <a:endParaRPr lang="en-US" sz="2400" dirty="0"/>
          </a:p>
        </p:txBody>
      </p:sp>
      <p:sp>
        <p:nvSpPr>
          <p:cNvPr id="9" name="AutoShape 4" descr="data:image/jpeg;base64,/9j/4AAQSkZJRgABAQAAAQABAAD/2wCEAAkGBhQSERQUExQUFRQWFBUUFxcYGBgXGBUXFBUVFRcXFRgYGyYfFxkjGRcUHy8gIycpLCwsFR4xNTAqNSYrLCkBCQoKDgwOFw8PGikcHBwpLCksKSksKSkpKSkpKSwsLCwsLCksKSwsKSwsLCwsLCksLCwsLCwsKSksKSwpLCwpKf/AABEIAMIBAwMBIgACEQEDEQH/xAAbAAACAwEBAQAAAAAAAAAAAAABAwACBAUGB//EAEUQAAEDAQQGBgUKBQMFAQAAAAEAAhEDEiExQQQFUWFxgRMikaGx8BQyUsHRBkJTcoKSssLS4RVik6LxIzNDY3ODw+Ik/8QAGQEAAwEBAQAAAAAAAAAAAAAAAAECAwQF/8QAIxEBAQACAgMAAgIDAAAAAAAAAAECESExAxJBBFEiYRNCUv/aAAwDAQACEQMRAD8A9XqHRX+j0rNVw6guLWOHK4GOa2VdBe71ugqfWpkHtBKGoG//AJqX1AugAuaxu5folRuDCPqVnfhqNhWFes3KofrMY/vpvHguoCilo9uX/GXN9ameQqN/GyP7kW/KWl84lvGD+EldOVVwBxE8b/FHI4Io61pO9Wow7rQHcb1wvlXpZc6lTbj1n87mM/ueOxdyrqym7GnT+6PcvJ1dVU6um9G0EMAvLCWgWRaMX3G1YU5W9HJNvZULLQ1o+aA0cGgBNDlz26C4C6rVHNru5zSe9WFCqMKoP1qY8WuCrZabuaM8FhmsPonc3t9zlPSqoxpT9V7T+KyjY02lBY/4gc6VUfZtfgJU/i1PNxb9Zr2/iaEbg1W0kBeWBNV7nDGu51Fh2UmEW3cwKnctuu9bjoSKT2FzyGCHA2bZiTsAxR1RRFokXsptFGmbougvIjH5oncVNu6qcOsKcCAIAuA2BSEQQjKpKpCqmShCDVhI07Sm0qbnuwaJ+AWpcXWThVqOb/x0Wl79heQbI5etyG1KiMzaDwwMddVruLnmb2tEExHsiGjeV2KdMNAAEAAADYBcEjV7C61VOL4sj2aY9UcT6x4jYtZalIdVKiMIwqJmfoFM32ADtHVPa2CkaYOiYX9JUAGUh8nIC0CbzvXQIXGdW6WoX3dFRJgkwC8C9xuwaMN/BKhkpsq0pdDHVqrgIMgg2QYBEiy0Ek3bdy6Ghl1Ngaabjm5wLXWnG8uOBkncpoNEuJquEOf6o9ll0c3QCeQyWwtSgpQ1izMlv1gW97gAnsqB14IO8XoBKfobCZLGztiD2i9UlonzKi4+kayoU3FrqjwRcRbqXd6iNjR+otasFCm1xskMaL7gbsiV2qdUHC/zuXJ0DQ6jtHpDpGxYYQCwy24QQQ8X8kfRXWrLqdAnEOgsL4xgtBg7uaN09OwEbK5fo9QYNcPq1ye6o1Tpq4yeeLaTu9lRp7kbGnTCMLmfxOqMaJPAPHg1w71nra/BgWKrASQ5waTEYhuwzcTiPA9oNV0K1UvlrDDR67xlGLWfzbTlxw4nyUoy+pUiBeButuJ/C2n2rRrH5QUW0HtYYNghogtvi64jvVvks9jaMBwLi50gG/qwwA8mg80rzTnErtQhZVoRsqiUUlXsKWEBVSSrJOm6SKdNzzg0EpBwNbxUqPJaHtpBrQ0wQ6pUcLt9132l0dD1NTpsa2w2QAC4XEnMkjesOqdFksDh1har1Pr1CQxvIAn7LV3rKiTfK7fjL6IMnVB9tx/FKHQvGFQ/aa0+AC1FqFlPRbZ5qjOmeTm+9yPT1M6YP1Xj8wCdZRAQGHTtammwmw8OwaCAZcbgOqTmuRozmBrKJeZd/qVybTQbUEi8CbRgfVaVs0jSQ+o55no6IIFxINQi88gY4u3LVq3Ry1su9d0F266A3g0QO3ap3s+mmnpDXYFp4EHwTJSKmjtdi1p4gHxSvQmjAFv1XOb3Awr2TZKIWT0YjCo8cbLvFs96XpVd9JhcXNIAwLSCTkBDsSdyey0Gs65JFFlz3iXEfMpj1ncchvKz06Ac7omiKVMi1scQ1tlm8XWjtu2lZGtqMLiWNdWqu9oGwGtBAIcIstnbeTvXS0Z4ptDbFQAZwHSTeSbBN5N6ns2yygWpPp7M3AfWlv4gE5lUHAg8D8FaQhYtZaSRFOn/ALjs/YaSAXntuGZWjT9NFJkkEkkNa0YuccGjzdesDbTRHrV6hDiSOqLJB2zYbcBt4lKkYzo6QDOkYI9oCb75MnEzPNRaKer6YEFrXHNzgC5xN5JMZlFPQadWD/Rpf9tn4QnVaIcIP7gjAg5HesegmqKbIDHCw35xBwGVk+Kd6Q8etTfysO8HT3JbNalXLTZfj812T/g7dzG7RaWOrpdMgh9oD+Zr2xvBi475WejpnSE07bLIN7w4BzxGAGTtrhdsg4Gw1VHmoS1tzRc523a1h27Tlxw002WQALgLgBkFGNAAAAAAujYjITDg/Kyp1GNvJc+YJmbALojC8wOa6NDVNNrGtLGGy0C9rTJAgm8Zm9cnWbhU02lT9iyTzJf4U45r0cKJzar4yHVlL6No4Cz+GEf4czIvHCpU/VC0qQq0W2b0E5Vao+0D+JpR9HqZVnc2sPgAtCgCNDbOW1hhUpnjTPueuTrrSKpLacU3f8rgLTRZpkHrzMAmF38F5tk1ahOVYlg3UaRFr7xkfaCjJUbtUGo1lp1ME1D0hhwmHAWRBAiGxmt3pZzpv5WT4OTYUVa0RXpzc2vHFjvGIQ/iFP2wON3imqSjkAzSGHB7TwIKRrXSixkMvqPIYwbznwAk8k91FpxaDxAPiuA5jHOqVLIsiKdJrQBbcXFpNwzcInYHJWiRp0TRQS2kL2UnFzj7VS0S0H8Z4tXWhYNC1S2mwCXTi5we8S7M4+bk/wBHIwqP7WnxaicCnEKBqTYf7Y5sB8CEQ6p/0z95vxhMHWVyH1+kqOeSBSo3icHPvl+8Nggb+CbrHTXmKQb1niSWutFrMHG8CDkN5SKDrTrIpPFKmQIEG09kQDBwbjvPBK0SNWg6Mb6jxD35ew3Ju45nfwWqFQ6W3MPHFjvgoNMpn57e0KiXhIr0aYBc9rIAJJIFw4pz9IaBJc0DbIXB1jrmm94BJNNpaYAnpDM3z80bMzuCnLLHHunMbejOhAiq4OEuApsBdLQQYgTc913ARvWnRdXPbLjUdbdEyGuAiYaJbMCdt+K59HX1HpLbmuEXMAaLgcXG/wBY9w4ldKn8oKDvnxxBHuU454X6dwynw/o6vts+4f1ooDWNL6Wn94KLT2x/aNX9NOj6tpljZps9Vt9luwK/8MpezHAuHgVSjrKmGtBcBcMerl/NCq/SelJYw9UXPcCJ+qzftOXHAuhyWdFD3Qx1QNaYc4PqXnNjZdE7Tlhjg0aoZEWnwLgCQQB9oFaWUrIAAgC4DIBWlEkG3OOomDB728LDfwsCJ1S8erpFXg6y4d4ldIOS9Lr2GOccGtJ7AjUG68tqjR6z9JqvD2ktkWnNmfmXXi/qu8lehbTrDOmeIePzFc/5J0oolxxc7wF/9xeu0pxnCrWcmsPm0z9tw/IVOlq/Rt5P+LQtBKltUTONJqZ0ncnUz+ZD0w50qvYw+D1pmVOfggOPrzWZbRcGio1zhZbLCLzicL4EnkqanqsvcLQa1raTLTXzZaOscIBLpBH8iprKtbqui/o22G4f7tbqjsb4rs6NSDGtaMGgDjGZ4481HdV1FP4hT9to4mPFWGmMPz2/eHxTg5ULQcQCqSgeDmrRuSjorPYZ90fBU9Cpgeo0cLvBAZ9caQQG02evUNkfytiXu5DvIStD0cOfIEMpDo2DIuAIcd8AlvEuWEMD+uwkOqOLKcPd1GQevc6druTdq61HQg0BrXVAB/MT4yFPdV1GqFLKQaByqP5hh/Kj0T/pBzb8HBUR1lJ0vSRTYXOywGZJuAG8lL0jSDTEufTHEOBPABxXn9Ya2L3tdAhklovItERaIOYEwFnn5McO1Y4XLp0Wsc0/9eqCXOxFNsjuaLhtcd60fxCjSaGh4gCIHWPOM15atXc4kk3mO7DBKK5r+Rf9Y3nhn2vR1vlMweq1x4wPiufpPykqOuENHae0/BcohVsrLLzZ360niwgvfJk3kqhG5ElVLlm0SFEJRT0VQlRS0FFWk7e5AqP6jKvVAhzrIEGPVbBvdtOXHBo1YYA/0SAIvpZffTtF0qkGhrXMAAAgOF3KVpBnDuXq6edtzTq5wwsDh0jfwvQ9ErZP/ucfxNcukQoOaNDbmmlpIwdSP1p/K0Lna/0mu2i4ObTh0MNku+cYOI2TmvShi8/8qOu+jSHznSeFzPzdynKahy7puqX1W0mNNKLp9YX2iXTJgDHDJbfSX/RP5Op/rC1wpYT0e2X0o/RVP7Pc9T03bTq/dnwJWkKwCNBl9MHs1P6b/cEqvrNrGlxtgAE3seMNpswFusrkfKB4IbTm4y9+5lPrHtMDmldyCOfqaq0vlxMiaj5Dv918gDD5rCRzC7vpzPaHh4qmr6ZsWj6zyXndawHJtkclrhKTg7YzjTqfts+834q40lntN+8PimWEDQBxA7AnyXAB42jtXO1tUtRSb84Fz4yptx5kw3mttegxrS5zWQASSWjAcl52oxkE1A0Gq4GIE06YEwAMHERzduU5XXasZt19XttHpIushlPcwYn7RHYAt0rzWk62pi6nSbxIjuHxXNrac50yTGybuxYX8jHHrltPDle+HqNK11TZnaOxvxwXI0r5Rvdc3qjdee1cZzyqOK58vNnl/TbHxYw+rpEySZO03pRqqhVYWLVcuVDVULEEBLZ3oSVLSk8k9BCgVCFRxRolXP7lWTv7kaQnEJwarkTazOeZzUWmyPMoqtJ2+jdDUIvdTPGmf1pR1bPzaHKmR4OTG6yp+237wHiU1ulsOD2cnD4r0+Hnsp0BwwIHB1Ud1tAaJWyqDtn8TSt4M4GfO5WA3I0Nuf0OkjB9I8Wn8oC4lY1naaAW0i6m0G4uAiDuN8vbuuXrgV5zQTOmaS7YWt7v/lKw5XSZUq5tZ99w/wDWr26nsM/qH3sTWlWT0CRWq/Rj+oP0o9PU+j/vb8E5FAJFZ/0bvvs+K846u6rpD+o4hx6ObTbmUXTUHrZuIGxeqqVQ1rney0nsErzPyfIay28gdVgknN46V/e9vYoyVHb9IPsP7WfqU9LPsP8A7P1LmaV8pKbfVl2/Adp+C4+k/KWo/wBXqj+W7+439izy8+M+7aY+LK/09PX1m1l7wW8bM9lqVg0r5UMHqNLjtNw+JXlX1Sb3O7PeSqGrC5svyMr1w2ngxnbq6drqpVEEgN2AQPiVgc9I6QlVnesLblzW0knRxKBqpJKpaS0ZrqiltLtXo2kBbpEOlVS5BARxKLRzQL1UvRsGIFyUXIJg0kJbkLKnNMl2nYrKgKNpMlgVELaCCep1BrVtQBlQut5G28B391x8V3Dq+mcp+2/9S+dNdBkL2OotddK2y49cD7w28V6WN+Vw2fXROpqB+YPvO+KLNTURg2OD3/qTbSt0ivSEbq9mRcP/ACVP1rzuq9XtNbSDafdVLR134Ak3w4TxXpBWXC1U7r1/+85KzmHHUbozdr/6tT9SuNGb7T/6lT9Sy6RrJlMdd4Hj2YrlaZ8rwLqbZ3uuHZipyzxx7Xjhll07/orfbf8A1X/qWHS9ZUKf/JUcdjajz32oXk9L1xVqeu+72RcOwLJ065c/yP8AmN8fB+67una9c4ENL2tNxBe55IO2TEclzH19/vWJ1TahbK5ssrl3W+OMx6aLYmcd583KdPKzBynSJKabSrKTaUtII41ELaTaRlOhcuQhUtISgGygXKlsBAvUmuCgFQOCgQa6gAQBQtec0bLRgCipaUtKtloXFVCpVq2Y3nYfciD37kX9gxG0EsFSUgdbUSbXFRPZaQOTaOkljg5pggyCs4KtaXe4nrNXaz6UAGtUa/ZDIncbC213imJfpD2jeaY/IvDsqkXgkHcueZde4knPGeZRfJ69njh7PY6Z8pqTbm1a1Q/YA/BPcuCzWlSXFrnAOMmT+3eFga6MBChqLny8trox8cjV6RN5x85lTpVmtoh6xaH21LaUHqWkaGzZUtQlgqIBtpBVtKSka4KioCpbQDJRSwVCeKAuXcEJQJQQFrSBQQlGgsiEnpRt7FPShvR60e0aA5QFKFSVRr5dAB93FL1p7PUPNLqVI2D4JbHb233TF6cxK0yrGBgTzU6rRs87EsU+R2qlXK83bezYqkSe14OE/uqskm/AeYKSWxmTtgER2qoLvEyZw5KvQvZuUSemj9gPios/Sq9oIdCtKopC73EYFgtra0rmysvJG3jNtIgpUq6x01XtIgqoCKRrhWBSgUGOJxRobOBRCoCr2kqawciqSp2qTXJ8/uiFQBRGwuoTtVZQm5Ls1go6oAL7gkVNIgxG04LLVrk47cPIWuPjtRcpGmppsYX78kh1Zxvnz5hJaR8cVcHHE5/4W8xkY3K1Cb/JVm44n/HC9VuF4z2q4aZyJPgnaNGNcAMMeOfuTGGL8SfJx+CU0E7Jxw9+Mpu6837iI2G6VldNIax0nDvw2XFXBBwvxGPuSmvnG4b87+HgrtbfdHH3LNS7Z2eQjY2+GE7yqwcZi+VBvIMe/mjRLimCMCez3IhoHLzkqtHbtH7qxbuHncq0kDR3gclFe07Ix9klRHJM4KKqEZXW50wB4FYJW2q/qngfBYVlm1wWlWVFAFlWpheoDmqhWGxSawRQRBSprBEFUKtepqlwVA5VlGUgLUQVUu271mq1xO44KscbkVuj6taMCJ4pDtMOy+M7uxIq1ZvggRGOKo03GL75uN0HfPFb4+PXbK5mFxN2Od03ovZEX8d2Q4fv21dOYkYeexFtTC7jlE5K0C0A7+fcnNpecexIdUM3kmY5fFFlSDMROybu1K7OaOFPjjF+39tqZ0bm3zN+dxG/ztTKbgQI3Zb89ia0AeRtWNyrTRLqNrGL45+CLqEYXjBM7BI2/AX5IunHszU7pqNAF1k4eZTTN+Ee7ZikuDnDZtOexWaDhj+20qdK2tZEgwDxvv2hXLeCrfExu/woBdeR54XFXJUXSzgRvyUoun3Ts7eKhG6VYtOSpO1+i4d/wQSi05kd/wAVEtQbpJciAqq0rrcyVMDwWErbWdDTwXPlZZtvGsXItM+fMqjXIgxj57Fk2MCIKyelTcAZVmVA29xvOA880/Sp9o2NRlYjpZOAVDWOcnns8hX/AI6n3joIhc11TOe/Ba9EqEi++IvUZePU2vHPfDQCUC9Va7ZesxrXkYbc+Zm/Ys5j7KuWhrV5yIjt7EgOun3Tz3KWgMIvw7O7vRbSLsDgL4+H7rpkmMYW7qr8Yu2yDf8A4uV7ewXZiTGOON+ado7QMxzBu2b+e1OFG8WgMxx5ZpXI5C2UpvA3ib79t+KdSYIi1ecPOSdTo448Zx8hF1MDOBuWNtacFHRZxJPf70BoGd54591/NaWOGAnjBCYME5aV0y9HEXZZcsY3Sn9EJvz5clZo4R588lJ5cMLkEpZuMXeY+CpZObrt3+U1742HzmlknECPO/gjR7WpyRieeIRbRERfHEmZ5oCqbsMvchUqHaOxP1pbi7aTRl53qzWDYFnNY7bvHbx5Kr6pBGJvGzvT9aW2p1QYRw8hL9JGHjd4hZ21jEi6+N3dngg4kkXnxPYeSPXY3ppOmfy9yizmgTfCiXpP2PZcBGUptRWldTmV0gdU8FhBW+p6p4Fc94M3AG9ZZxthVp3oOYTmB2qRGOPuRfVA8/sok0u5MxYcL5nIIOZtvO0X34Z+4LW1wcJSS2brp3XntWkyTYQWuRtHKd922J9/anjR7pvnfdwyTmaIMDf3RieHkp+8T6scbNx4ZLbQZGJOG7/KL9Cvx7t3bySXUXgXwI55ZbNqnL+U0qfxXq1wM54mBnd53JNMyd23Aq+j0SThsuu771sGihscRd7t6OMeCu7yy06EuENuPO7znetdPR4gHJM9Hacu2UXNu4XDzmovK5wFxkQNsY8FcOiMsvN/mEWUbIuvO/xhSMZy5dqnXxWxM8N+z3KNfu7gq2JE9/wQjbMdh8EriJk0NqKSl0z2ec04RCekg7DJVN4wuTEHD/H+UxsAN3nFVbMJkjiR70ZQCQ0A+bkCwbPPamueNo2Krqze+NncjkF2Dhj2+5TofOPci/SbsDJwQFYnC478eMThenqluB6PuzJ8yLuSYxhHmUvpjddzvHil1NJjExszJ/blmjVpba7PBRZLf8/h8EUaG2ZqYFFF0sEq+q7gfBZaXqt4lRRZ1eJlTA8PcstY9YeclFFEaVnefPMrZo/qDgoory6ROz3fM4/BPYEFFk0pWku6o4/qTKuSiiYg0MOY8AmgdY+clFFIWoD3+JRaetyUUTgEoAXjj7lFE4VNi7n8Fn0ow5vD4qKIpwz4+5OpBBRRDqPwCpUOHnNRRBoD1SjUxCKicTe2aLx5yTywWTcMPiooqInRTd2+KbUEC67H3oqIBFc9VvFUrsFlxgTf4KKIA0vVHBRRRRezf//Z"/>
          <p:cNvSpPr>
            <a:spLocks noChangeAspect="1" noChangeArrowheads="1"/>
          </p:cNvSpPr>
          <p:nvPr/>
        </p:nvSpPr>
        <p:spPr bwMode="auto">
          <a:xfrm>
            <a:off x="0" y="-1122363"/>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6" descr="data:image/jpeg;base64,/9j/4AAQSkZJRgABAQAAAQABAAD/2wCEAAkGBhQSERQUExQUFRQWFBUUFxcYGBgXGBUXFBUVFRcXFRgYGyYfFxkjGRcUHy8gIycpLCwsFR4xNTAqNSYrLCkBCQoKDgwOFw8PGikcHBwpLCksKSksKSkpKSkpKSwsLCwsLCksKSwsKSwsLCwsLCksLCwsLCwsKSksKSwpLCwpKf/AABEIAMIBAwMBIgACEQEDEQH/xAAbAAACAwEBAQAAAAAAAAAAAAABAwACBAUGB//EAEUQAAEDAQQGBgUKBQMFAQAAAAEAAhEDEiExQQQFUWFxgRMikaGx8BQyUsHRBkJTcoKSssLS4RVik6LxIzNDY3ODw+Ik/8QAGQEAAwEBAQAAAAAAAAAAAAAAAAECAwQF/8QAIxEBAQACAgMAAgIDAAAAAAAAAAECESExAxJBBFEiYRNCUv/aAAwDAQACEQMRAD8A9XqHRX+j0rNVw6guLWOHK4GOa2VdBe71ugqfWpkHtBKGoG//AJqX1AugAuaxu5folRuDCPqVnfhqNhWFes3KofrMY/vpvHguoCilo9uX/GXN9ameQqN/GyP7kW/KWl84lvGD+EldOVVwBxE8b/FHI4Io61pO9Wow7rQHcb1wvlXpZc6lTbj1n87mM/ueOxdyrqym7GnT+6PcvJ1dVU6um9G0EMAvLCWgWRaMX3G1YU5W9HJNvZULLQ1o+aA0cGgBNDlz26C4C6rVHNru5zSe9WFCqMKoP1qY8WuCrZabuaM8FhmsPonc3t9zlPSqoxpT9V7T+KyjY02lBY/4gc6VUfZtfgJU/i1PNxb9Zr2/iaEbg1W0kBeWBNV7nDGu51Fh2UmEW3cwKnctuu9bjoSKT2FzyGCHA2bZiTsAxR1RRFokXsptFGmbougvIjH5oncVNu6qcOsKcCAIAuA2BSEQQjKpKpCqmShCDVhI07Sm0qbnuwaJ+AWpcXWThVqOb/x0Wl79heQbI5etyG1KiMzaDwwMddVruLnmb2tEExHsiGjeV2KdMNAAEAAADYBcEjV7C61VOL4sj2aY9UcT6x4jYtZalIdVKiMIwqJmfoFM32ADtHVPa2CkaYOiYX9JUAGUh8nIC0CbzvXQIXGdW6WoX3dFRJgkwC8C9xuwaMN/BKhkpsq0pdDHVqrgIMgg2QYBEiy0Ek3bdy6Ghl1Ngaabjm5wLXWnG8uOBkncpoNEuJquEOf6o9ll0c3QCeQyWwtSgpQ1izMlv1gW97gAnsqB14IO8XoBKfobCZLGztiD2i9UlonzKi4+kayoU3FrqjwRcRbqXd6iNjR+otasFCm1xskMaL7gbsiV2qdUHC/zuXJ0DQ6jtHpDpGxYYQCwy24QQQ8X8kfRXWrLqdAnEOgsL4xgtBg7uaN09OwEbK5fo9QYNcPq1ye6o1Tpq4yeeLaTu9lRp7kbGnTCMLmfxOqMaJPAPHg1w71nra/BgWKrASQ5waTEYhuwzcTiPA9oNV0K1UvlrDDR67xlGLWfzbTlxw4nyUoy+pUiBeButuJ/C2n2rRrH5QUW0HtYYNghogtvi64jvVvks9jaMBwLi50gG/qwwA8mg80rzTnErtQhZVoRsqiUUlXsKWEBVSSrJOm6SKdNzzg0EpBwNbxUqPJaHtpBrQ0wQ6pUcLt9132l0dD1NTpsa2w2QAC4XEnMkjesOqdFksDh1har1Pr1CQxvIAn7LV3rKiTfK7fjL6IMnVB9tx/FKHQvGFQ/aa0+AC1FqFlPRbZ5qjOmeTm+9yPT1M6YP1Xj8wCdZRAQGHTtammwmw8OwaCAZcbgOqTmuRozmBrKJeZd/qVybTQbUEi8CbRgfVaVs0jSQ+o55no6IIFxINQi88gY4u3LVq3Ry1su9d0F266A3g0QO3ap3s+mmnpDXYFp4EHwTJSKmjtdi1p4gHxSvQmjAFv1XOb3Awr2TZKIWT0YjCo8cbLvFs96XpVd9JhcXNIAwLSCTkBDsSdyey0Gs65JFFlz3iXEfMpj1ncchvKz06Ac7omiKVMi1scQ1tlm8XWjtu2lZGtqMLiWNdWqu9oGwGtBAIcIstnbeTvXS0Z4ptDbFQAZwHSTeSbBN5N6ns2yygWpPp7M3AfWlv4gE5lUHAg8D8FaQhYtZaSRFOn/ALjs/YaSAXntuGZWjT9NFJkkEkkNa0YuccGjzdesDbTRHrV6hDiSOqLJB2zYbcBt4lKkYzo6QDOkYI9oCb75MnEzPNRaKer6YEFrXHNzgC5xN5JMZlFPQadWD/Rpf9tn4QnVaIcIP7gjAg5HesegmqKbIDHCw35xBwGVk+Kd6Q8etTfysO8HT3JbNalXLTZfj812T/g7dzG7RaWOrpdMgh9oD+Zr2xvBi475WejpnSE07bLIN7w4BzxGAGTtrhdsg4Gw1VHmoS1tzRc523a1h27Tlxw002WQALgLgBkFGNAAAAAAujYjITDg/Kyp1GNvJc+YJmbALojC8wOa6NDVNNrGtLGGy0C9rTJAgm8Zm9cnWbhU02lT9iyTzJf4U45r0cKJzar4yHVlL6No4Cz+GEf4czIvHCpU/VC0qQq0W2b0E5Vao+0D+JpR9HqZVnc2sPgAtCgCNDbOW1hhUpnjTPueuTrrSKpLacU3f8rgLTRZpkHrzMAmF38F5tk1ahOVYlg3UaRFr7xkfaCjJUbtUGo1lp1ME1D0hhwmHAWRBAiGxmt3pZzpv5WT4OTYUVa0RXpzc2vHFjvGIQ/iFP2wON3imqSjkAzSGHB7TwIKRrXSixkMvqPIYwbznwAk8k91FpxaDxAPiuA5jHOqVLIsiKdJrQBbcXFpNwzcInYHJWiRp0TRQS2kL2UnFzj7VS0S0H8Z4tXWhYNC1S2mwCXTi5we8S7M4+bk/wBHIwqP7WnxaicCnEKBqTYf7Y5sB8CEQ6p/0z95vxhMHWVyH1+kqOeSBSo3icHPvl+8Nggb+CbrHTXmKQb1niSWutFrMHG8CDkN5SKDrTrIpPFKmQIEG09kQDBwbjvPBK0SNWg6Mb6jxD35ew3Ju45nfwWqFQ6W3MPHFjvgoNMpn57e0KiXhIr0aYBc9rIAJJIFw4pz9IaBJc0DbIXB1jrmm94BJNNpaYAnpDM3z80bMzuCnLLHHunMbejOhAiq4OEuApsBdLQQYgTc913ARvWnRdXPbLjUdbdEyGuAiYaJbMCdt+K59HX1HpLbmuEXMAaLgcXG/wBY9w4ldKn8oKDvnxxBHuU454X6dwynw/o6vts+4f1ooDWNL6Wn94KLT2x/aNX9NOj6tpljZps9Vt9luwK/8MpezHAuHgVSjrKmGtBcBcMerl/NCq/SelJYw9UXPcCJ+qzftOXHAuhyWdFD3Qx1QNaYc4PqXnNjZdE7Tlhjg0aoZEWnwLgCQQB9oFaWUrIAAgC4DIBWlEkG3OOomDB728LDfwsCJ1S8erpFXg6y4d4ldIOS9Lr2GOccGtJ7AjUG68tqjR6z9JqvD2ktkWnNmfmXXi/qu8lehbTrDOmeIePzFc/5J0oolxxc7wF/9xeu0pxnCrWcmsPm0z9tw/IVOlq/Rt5P+LQtBKltUTONJqZ0ncnUz+ZD0w50qvYw+D1pmVOfggOPrzWZbRcGio1zhZbLCLzicL4EnkqanqsvcLQa1raTLTXzZaOscIBLpBH8iprKtbqui/o22G4f7tbqjsb4rs6NSDGtaMGgDjGZ4481HdV1FP4hT9to4mPFWGmMPz2/eHxTg5ULQcQCqSgeDmrRuSjorPYZ90fBU9Cpgeo0cLvBAZ9caQQG02evUNkfytiXu5DvIStD0cOfIEMpDo2DIuAIcd8AlvEuWEMD+uwkOqOLKcPd1GQevc6druTdq61HQg0BrXVAB/MT4yFPdV1GqFLKQaByqP5hh/Kj0T/pBzb8HBUR1lJ0vSRTYXOywGZJuAG8lL0jSDTEufTHEOBPABxXn9Ya2L3tdAhklovItERaIOYEwFnn5McO1Y4XLp0Wsc0/9eqCXOxFNsjuaLhtcd60fxCjSaGh4gCIHWPOM15atXc4kk3mO7DBKK5r+Rf9Y3nhn2vR1vlMweq1x4wPiufpPykqOuENHae0/BcohVsrLLzZ360niwgvfJk3kqhG5ElVLlm0SFEJRT0VQlRS0FFWk7e5AqP6jKvVAhzrIEGPVbBvdtOXHBo1YYA/0SAIvpZffTtF0qkGhrXMAAAgOF3KVpBnDuXq6edtzTq5wwsDh0jfwvQ9ErZP/ucfxNcukQoOaNDbmmlpIwdSP1p/K0Lna/0mu2i4ObTh0MNku+cYOI2TmvShi8/8qOu+jSHznSeFzPzdynKahy7puqX1W0mNNKLp9YX2iXTJgDHDJbfSX/RP5Op/rC1wpYT0e2X0o/RVP7Pc9T03bTq/dnwJWkKwCNBl9MHs1P6b/cEqvrNrGlxtgAE3seMNpswFusrkfKB4IbTm4y9+5lPrHtMDmldyCOfqaq0vlxMiaj5Dv918gDD5rCRzC7vpzPaHh4qmr6ZsWj6zyXndawHJtkclrhKTg7YzjTqfts+834q40lntN+8PimWEDQBxA7AnyXAB42jtXO1tUtRSb84Fz4yptx5kw3mttegxrS5zWQASSWjAcl52oxkE1A0Gq4GIE06YEwAMHERzduU5XXasZt19XttHpIushlPcwYn7RHYAt0rzWk62pi6nSbxIjuHxXNrac50yTGybuxYX8jHHrltPDle+HqNK11TZnaOxvxwXI0r5Rvdc3qjdee1cZzyqOK58vNnl/TbHxYw+rpEySZO03pRqqhVYWLVcuVDVULEEBLZ3oSVLSk8k9BCgVCFRxRolXP7lWTv7kaQnEJwarkTazOeZzUWmyPMoqtJ2+jdDUIvdTPGmf1pR1bPzaHKmR4OTG6yp+237wHiU1ulsOD2cnD4r0+Hnsp0BwwIHB1Ud1tAaJWyqDtn8TSt4M4GfO5WA3I0Nuf0OkjB9I8Wn8oC4lY1naaAW0i6m0G4uAiDuN8vbuuXrgV5zQTOmaS7YWt7v/lKw5XSZUq5tZ99w/wDWr26nsM/qH3sTWlWT0CRWq/Rj+oP0o9PU+j/vb8E5FAJFZ/0bvvs+K846u6rpD+o4hx6ObTbmUXTUHrZuIGxeqqVQ1rney0nsErzPyfIay28gdVgknN46V/e9vYoyVHb9IPsP7WfqU9LPsP8A7P1LmaV8pKbfVl2/Adp+C4+k/KWo/wBXqj+W7+439izy8+M+7aY+LK/09PX1m1l7wW8bM9lqVg0r5UMHqNLjtNw+JXlX1Sb3O7PeSqGrC5svyMr1w2ngxnbq6drqpVEEgN2AQPiVgc9I6QlVnesLblzW0knRxKBqpJKpaS0ZrqiltLtXo2kBbpEOlVS5BARxKLRzQL1UvRsGIFyUXIJg0kJbkLKnNMl2nYrKgKNpMlgVELaCCep1BrVtQBlQut5G28B391x8V3Dq+mcp+2/9S+dNdBkL2OotddK2y49cD7w28V6WN+Vw2fXROpqB+YPvO+KLNTURg2OD3/qTbSt0ivSEbq9mRcP/ACVP1rzuq9XtNbSDafdVLR134Ak3w4TxXpBWXC1U7r1/+85KzmHHUbozdr/6tT9SuNGb7T/6lT9Sy6RrJlMdd4Hj2YrlaZ8rwLqbZ3uuHZipyzxx7Xjhll07/orfbf8A1X/qWHS9ZUKf/JUcdjajz32oXk9L1xVqeu+72RcOwLJ065c/yP8AmN8fB+67una9c4ENL2tNxBe55IO2TEclzH19/vWJ1TahbK5ssrl3W+OMx6aLYmcd583KdPKzBynSJKabSrKTaUtII41ELaTaRlOhcuQhUtISgGygXKlsBAvUmuCgFQOCgQa6gAQBQtec0bLRgCipaUtKtloXFVCpVq2Y3nYfciD37kX9gxG0EsFSUgdbUSbXFRPZaQOTaOkljg5pggyCs4KtaXe4nrNXaz6UAGtUa/ZDIncbC213imJfpD2jeaY/IvDsqkXgkHcueZde4knPGeZRfJ69njh7PY6Z8pqTbm1a1Q/YA/BPcuCzWlSXFrnAOMmT+3eFga6MBChqLny8trox8cjV6RN5x85lTpVmtoh6xaH21LaUHqWkaGzZUtQlgqIBtpBVtKSka4KioCpbQDJRSwVCeKAuXcEJQJQQFrSBQQlGgsiEnpRt7FPShvR60e0aA5QFKFSVRr5dAB93FL1p7PUPNLqVI2D4JbHb233TF6cxK0yrGBgTzU6rRs87EsU+R2qlXK83bezYqkSe14OE/uqskm/AeYKSWxmTtgER2qoLvEyZw5KvQvZuUSemj9gPios/Sq9oIdCtKopC73EYFgtra0rmysvJG3jNtIgpUq6x01XtIgqoCKRrhWBSgUGOJxRobOBRCoCr2kqawciqSp2qTXJ8/uiFQBRGwuoTtVZQm5Ls1go6oAL7gkVNIgxG04LLVrk47cPIWuPjtRcpGmppsYX78kh1Zxvnz5hJaR8cVcHHE5/4W8xkY3K1Cb/JVm44n/HC9VuF4z2q4aZyJPgnaNGNcAMMeOfuTGGL8SfJx+CU0E7Jxw9+Mpu6837iI2G6VldNIax0nDvw2XFXBBwvxGPuSmvnG4b87+HgrtbfdHH3LNS7Z2eQjY2+GE7yqwcZi+VBvIMe/mjRLimCMCez3IhoHLzkqtHbtH7qxbuHncq0kDR3gclFe07Ix9klRHJM4KKqEZXW50wB4FYJW2q/qngfBYVlm1wWlWVFAFlWpheoDmqhWGxSawRQRBSprBEFUKtepqlwVA5VlGUgLUQVUu271mq1xO44KscbkVuj6taMCJ4pDtMOy+M7uxIq1ZvggRGOKo03GL75uN0HfPFb4+PXbK5mFxN2Od03ovZEX8d2Q4fv21dOYkYeexFtTC7jlE5K0C0A7+fcnNpecexIdUM3kmY5fFFlSDMROybu1K7OaOFPjjF+39tqZ0bm3zN+dxG/ztTKbgQI3Zb89ia0AeRtWNyrTRLqNrGL45+CLqEYXjBM7BI2/AX5IunHszU7pqNAF1k4eZTTN+Ee7ZikuDnDZtOexWaDhj+20qdK2tZEgwDxvv2hXLeCrfExu/woBdeR54XFXJUXSzgRvyUoun3Ts7eKhG6VYtOSpO1+i4d/wQSi05kd/wAVEtQbpJciAqq0rrcyVMDwWErbWdDTwXPlZZtvGsXItM+fMqjXIgxj57Fk2MCIKyelTcAZVmVA29xvOA880/Sp9o2NRlYjpZOAVDWOcnns8hX/AI6n3joIhc11TOe/Ba9EqEi++IvUZePU2vHPfDQCUC9Va7ZesxrXkYbc+Zm/Ys5j7KuWhrV5yIjt7EgOun3Tz3KWgMIvw7O7vRbSLsDgL4+H7rpkmMYW7qr8Yu2yDf8A4uV7ewXZiTGOON+ado7QMxzBu2b+e1OFG8WgMxx5ZpXI5C2UpvA3ib79t+KdSYIi1ecPOSdTo448Zx8hF1MDOBuWNtacFHRZxJPf70BoGd54591/NaWOGAnjBCYME5aV0y9HEXZZcsY3Sn9EJvz5clZo4R588lJ5cMLkEpZuMXeY+CpZObrt3+U1742HzmlknECPO/gjR7WpyRieeIRbRERfHEmZ5oCqbsMvchUqHaOxP1pbi7aTRl53qzWDYFnNY7bvHbx5Kr6pBGJvGzvT9aW2p1QYRw8hL9JGHjd4hZ21jEi6+N3dngg4kkXnxPYeSPXY3ppOmfy9yizmgTfCiXpP2PZcBGUptRWldTmV0gdU8FhBW+p6p4Fc94M3AG9ZZxthVp3oOYTmB2qRGOPuRfVA8/sok0u5MxYcL5nIIOZtvO0X34Z+4LW1wcJSS2brp3XntWkyTYQWuRtHKd922J9/anjR7pvnfdwyTmaIMDf3RieHkp+8T6scbNx4ZLbQZGJOG7/KL9Cvx7t3bySXUXgXwI55ZbNqnL+U0qfxXq1wM54mBnd53JNMyd23Aq+j0SThsuu771sGihscRd7t6OMeCu7yy06EuENuPO7znetdPR4gHJM9Hacu2UXNu4XDzmovK5wFxkQNsY8FcOiMsvN/mEWUbIuvO/xhSMZy5dqnXxWxM8N+z3KNfu7gq2JE9/wQjbMdh8EriJk0NqKSl0z2ec04RCekg7DJVN4wuTEHD/H+UxsAN3nFVbMJkjiR70ZQCQ0A+bkCwbPPamueNo2Krqze+NncjkF2Dhj2+5TofOPci/SbsDJwQFYnC478eMThenqluB6PuzJ8yLuSYxhHmUvpjddzvHil1NJjExszJ/blmjVpba7PBRZLf8/h8EUaG2ZqYFFF0sEq+q7gfBZaXqt4lRRZ1eJlTA8PcstY9YeclFFEaVnefPMrZo/qDgoory6ROz3fM4/BPYEFFk0pWku6o4/qTKuSiiYg0MOY8AmgdY+clFFIWoD3+JRaetyUUTgEoAXjj7lFE4VNi7n8Fn0ow5vD4qKIpwz4+5OpBBRRDqPwCpUOHnNRRBoD1SjUxCKicTe2aLx5yTywWTcMPiooqInRTd2+KbUEC67H3oqIBFc9VvFUrsFlxgTf4KKIA0vVHBRRRRezf//Z"/>
          <p:cNvSpPr>
            <a:spLocks noChangeAspect="1" noChangeArrowheads="1"/>
          </p:cNvSpPr>
          <p:nvPr/>
        </p:nvSpPr>
        <p:spPr bwMode="auto">
          <a:xfrm>
            <a:off x="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8" descr="data:image/jpeg;base64,/9j/4AAQSkZJRgABAQAAAQABAAD/2wCEAAkGBhQSERQUExQUFRQWFBUUFxcYGBgXGBUXFBUVFRcXFRgYGyYfFxkjGRcUHy8gIycpLCwsFR4xNTAqNSYrLCkBCQoKDgwOFw8PGikcHBwpLCksKSksKSkpKSkpKSwsLCwsLCksKSwsKSwsLCwsLCksLCwsLCwsKSksKSwpLCwpKf/AABEIAMIBAwMBIgACEQEDEQH/xAAbAAACAwEBAQAAAAAAAAAAAAABAwACBAUGB//EAEUQAAEDAQQGBgUKBQMFAQAAAAEAAhEDEiExQQQFUWFxgRMikaGx8BQyUsHRBkJTcoKSssLS4RVik6LxIzNDY3ODw+Ik/8QAGQEAAwEBAQAAAAAAAAAAAAAAAAECAwQF/8QAIxEBAQACAgMAAgIDAAAAAAAAAAECESExAxJBBFEiYRNCUv/aAAwDAQACEQMRAD8A9XqHRX+j0rNVw6guLWOHK4GOa2VdBe71ugqfWpkHtBKGoG//AJqX1AugAuaxu5folRuDCPqVnfhqNhWFes3KofrMY/vpvHguoCilo9uX/GXN9ameQqN/GyP7kW/KWl84lvGD+EldOVVwBxE8b/FHI4Io61pO9Wow7rQHcb1wvlXpZc6lTbj1n87mM/ueOxdyrqym7GnT+6PcvJ1dVU6um9G0EMAvLCWgWRaMX3G1YU5W9HJNvZULLQ1o+aA0cGgBNDlz26C4C6rVHNru5zSe9WFCqMKoP1qY8WuCrZabuaM8FhmsPonc3t9zlPSqoxpT9V7T+KyjY02lBY/4gc6VUfZtfgJU/i1PNxb9Zr2/iaEbg1W0kBeWBNV7nDGu51Fh2UmEW3cwKnctuu9bjoSKT2FzyGCHA2bZiTsAxR1RRFokXsptFGmbougvIjH5oncVNu6qcOsKcCAIAuA2BSEQQjKpKpCqmShCDVhI07Sm0qbnuwaJ+AWpcXWThVqOb/x0Wl79heQbI5etyG1KiMzaDwwMddVruLnmb2tEExHsiGjeV2KdMNAAEAAADYBcEjV7C61VOL4sj2aY9UcT6x4jYtZalIdVKiMIwqJmfoFM32ADtHVPa2CkaYOiYX9JUAGUh8nIC0CbzvXQIXGdW6WoX3dFRJgkwC8C9xuwaMN/BKhkpsq0pdDHVqrgIMgg2QYBEiy0Ek3bdy6Ghl1Ngaabjm5wLXWnG8uOBkncpoNEuJquEOf6o9ll0c3QCeQyWwtSgpQ1izMlv1gW97gAnsqB14IO8XoBKfobCZLGztiD2i9UlonzKi4+kayoU3FrqjwRcRbqXd6iNjR+otasFCm1xskMaL7gbsiV2qdUHC/zuXJ0DQ6jtHpDpGxYYQCwy24QQQ8X8kfRXWrLqdAnEOgsL4xgtBg7uaN09OwEbK5fo9QYNcPq1ye6o1Tpq4yeeLaTu9lRp7kbGnTCMLmfxOqMaJPAPHg1w71nra/BgWKrASQ5waTEYhuwzcTiPA9oNV0K1UvlrDDR67xlGLWfzbTlxw4nyUoy+pUiBeButuJ/C2n2rRrH5QUW0HtYYNghogtvi64jvVvks9jaMBwLi50gG/qwwA8mg80rzTnErtQhZVoRsqiUUlXsKWEBVSSrJOm6SKdNzzg0EpBwNbxUqPJaHtpBrQ0wQ6pUcLt9132l0dD1NTpsa2w2QAC4XEnMkjesOqdFksDh1har1Pr1CQxvIAn7LV3rKiTfK7fjL6IMnVB9tx/FKHQvGFQ/aa0+AC1FqFlPRbZ5qjOmeTm+9yPT1M6YP1Xj8wCdZRAQGHTtammwmw8OwaCAZcbgOqTmuRozmBrKJeZd/qVybTQbUEi8CbRgfVaVs0jSQ+o55no6IIFxINQi88gY4u3LVq3Ry1su9d0F266A3g0QO3ap3s+mmnpDXYFp4EHwTJSKmjtdi1p4gHxSvQmjAFv1XOb3Awr2TZKIWT0YjCo8cbLvFs96XpVd9JhcXNIAwLSCTkBDsSdyey0Gs65JFFlz3iXEfMpj1ncchvKz06Ac7omiKVMi1scQ1tlm8XWjtu2lZGtqMLiWNdWqu9oGwGtBAIcIstnbeTvXS0Z4ptDbFQAZwHSTeSbBN5N6ns2yygWpPp7M3AfWlv4gE5lUHAg8D8FaQhYtZaSRFOn/ALjs/YaSAXntuGZWjT9NFJkkEkkNa0YuccGjzdesDbTRHrV6hDiSOqLJB2zYbcBt4lKkYzo6QDOkYI9oCb75MnEzPNRaKer6YEFrXHNzgC5xN5JMZlFPQadWD/Rpf9tn4QnVaIcIP7gjAg5HesegmqKbIDHCw35xBwGVk+Kd6Q8etTfysO8HT3JbNalXLTZfj812T/g7dzG7RaWOrpdMgh9oD+Zr2xvBi475WejpnSE07bLIN7w4BzxGAGTtrhdsg4Gw1VHmoS1tzRc523a1h27Tlxw002WQALgLgBkFGNAAAAAAujYjITDg/Kyp1GNvJc+YJmbALojC8wOa6NDVNNrGtLGGy0C9rTJAgm8Zm9cnWbhU02lT9iyTzJf4U45r0cKJzar4yHVlL6No4Cz+GEf4czIvHCpU/VC0qQq0W2b0E5Vao+0D+JpR9HqZVnc2sPgAtCgCNDbOW1hhUpnjTPueuTrrSKpLacU3f8rgLTRZpkHrzMAmF38F5tk1ahOVYlg3UaRFr7xkfaCjJUbtUGo1lp1ME1D0hhwmHAWRBAiGxmt3pZzpv5WT4OTYUVa0RXpzc2vHFjvGIQ/iFP2wON3imqSjkAzSGHB7TwIKRrXSixkMvqPIYwbznwAk8k91FpxaDxAPiuA5jHOqVLIsiKdJrQBbcXFpNwzcInYHJWiRp0TRQS2kL2UnFzj7VS0S0H8Z4tXWhYNC1S2mwCXTi5we8S7M4+bk/wBHIwqP7WnxaicCnEKBqTYf7Y5sB8CEQ6p/0z95vxhMHWVyH1+kqOeSBSo3icHPvl+8Nggb+CbrHTXmKQb1niSWutFrMHG8CDkN5SKDrTrIpPFKmQIEG09kQDBwbjvPBK0SNWg6Mb6jxD35ew3Ju45nfwWqFQ6W3MPHFjvgoNMpn57e0KiXhIr0aYBc9rIAJJIFw4pz9IaBJc0DbIXB1jrmm94BJNNpaYAnpDM3z80bMzuCnLLHHunMbejOhAiq4OEuApsBdLQQYgTc913ARvWnRdXPbLjUdbdEyGuAiYaJbMCdt+K59HX1HpLbmuEXMAaLgcXG/wBY9w4ldKn8oKDvnxxBHuU454X6dwynw/o6vts+4f1ooDWNL6Wn94KLT2x/aNX9NOj6tpljZps9Vt9luwK/8MpezHAuHgVSjrKmGtBcBcMerl/NCq/SelJYw9UXPcCJ+qzftOXHAuhyWdFD3Qx1QNaYc4PqXnNjZdE7Tlhjg0aoZEWnwLgCQQB9oFaWUrIAAgC4DIBWlEkG3OOomDB728LDfwsCJ1S8erpFXg6y4d4ldIOS9Lr2GOccGtJ7AjUG68tqjR6z9JqvD2ktkWnNmfmXXi/qu8lehbTrDOmeIePzFc/5J0oolxxc7wF/9xeu0pxnCrWcmsPm0z9tw/IVOlq/Rt5P+LQtBKltUTONJqZ0ncnUz+ZD0w50qvYw+D1pmVOfggOPrzWZbRcGio1zhZbLCLzicL4EnkqanqsvcLQa1raTLTXzZaOscIBLpBH8iprKtbqui/o22G4f7tbqjsb4rs6NSDGtaMGgDjGZ4481HdV1FP4hT9to4mPFWGmMPz2/eHxTg5ULQcQCqSgeDmrRuSjorPYZ90fBU9Cpgeo0cLvBAZ9caQQG02evUNkfytiXu5DvIStD0cOfIEMpDo2DIuAIcd8AlvEuWEMD+uwkOqOLKcPd1GQevc6druTdq61HQg0BrXVAB/MT4yFPdV1GqFLKQaByqP5hh/Kj0T/pBzb8HBUR1lJ0vSRTYXOywGZJuAG8lL0jSDTEufTHEOBPABxXn9Ya2L3tdAhklovItERaIOYEwFnn5McO1Y4XLp0Wsc0/9eqCXOxFNsjuaLhtcd60fxCjSaGh4gCIHWPOM15atXc4kk3mO7DBKK5r+Rf9Y3nhn2vR1vlMweq1x4wPiufpPykqOuENHae0/BcohVsrLLzZ360niwgvfJk3kqhG5ElVLlm0SFEJRT0VQlRS0FFWk7e5AqP6jKvVAhzrIEGPVbBvdtOXHBo1YYA/0SAIvpZffTtF0qkGhrXMAAAgOF3KVpBnDuXq6edtzTq5wwsDh0jfwvQ9ErZP/ucfxNcukQoOaNDbmmlpIwdSP1p/K0Lna/0mu2i4ObTh0MNku+cYOI2TmvShi8/8qOu+jSHznSeFzPzdynKahy7puqX1W0mNNKLp9YX2iXTJgDHDJbfSX/RP5Op/rC1wpYT0e2X0o/RVP7Pc9T03bTq/dnwJWkKwCNBl9MHs1P6b/cEqvrNrGlxtgAE3seMNpswFusrkfKB4IbTm4y9+5lPrHtMDmldyCOfqaq0vlxMiaj5Dv918gDD5rCRzC7vpzPaHh4qmr6ZsWj6zyXndawHJtkclrhKTg7YzjTqfts+834q40lntN+8PimWEDQBxA7AnyXAB42jtXO1tUtRSb84Fz4yptx5kw3mttegxrS5zWQASSWjAcl52oxkE1A0Gq4GIE06YEwAMHERzduU5XXasZt19XttHpIushlPcwYn7RHYAt0rzWk62pi6nSbxIjuHxXNrac50yTGybuxYX8jHHrltPDle+HqNK11TZnaOxvxwXI0r5Rvdc3qjdee1cZzyqOK58vNnl/TbHxYw+rpEySZO03pRqqhVYWLVcuVDVULEEBLZ3oSVLSk8k9BCgVCFRxRolXP7lWTv7kaQnEJwarkTazOeZzUWmyPMoqtJ2+jdDUIvdTPGmf1pR1bPzaHKmR4OTG6yp+237wHiU1ulsOD2cnD4r0+Hnsp0BwwIHB1Ud1tAaJWyqDtn8TSt4M4GfO5WA3I0Nuf0OkjB9I8Wn8oC4lY1naaAW0i6m0G4uAiDuN8vbuuXrgV5zQTOmaS7YWt7v/lKw5XSZUq5tZ99w/wDWr26nsM/qH3sTWlWT0CRWq/Rj+oP0o9PU+j/vb8E5FAJFZ/0bvvs+K846u6rpD+o4hx6ObTbmUXTUHrZuIGxeqqVQ1rney0nsErzPyfIay28gdVgknN46V/e9vYoyVHb9IPsP7WfqU9LPsP8A7P1LmaV8pKbfVl2/Adp+C4+k/KWo/wBXqj+W7+439izy8+M+7aY+LK/09PX1m1l7wW8bM9lqVg0r5UMHqNLjtNw+JXlX1Sb3O7PeSqGrC5svyMr1w2ngxnbq6drqpVEEgN2AQPiVgc9I6QlVnesLblzW0knRxKBqpJKpaS0ZrqiltLtXo2kBbpEOlVS5BARxKLRzQL1UvRsGIFyUXIJg0kJbkLKnNMl2nYrKgKNpMlgVELaCCep1BrVtQBlQut5G28B391x8V3Dq+mcp+2/9S+dNdBkL2OotddK2y49cD7w28V6WN+Vw2fXROpqB+YPvO+KLNTURg2OD3/qTbSt0ivSEbq9mRcP/ACVP1rzuq9XtNbSDafdVLR134Ak3w4TxXpBWXC1U7r1/+85KzmHHUbozdr/6tT9SuNGb7T/6lT9Sy6RrJlMdd4Hj2YrlaZ8rwLqbZ3uuHZipyzxx7Xjhll07/orfbf8A1X/qWHS9ZUKf/JUcdjajz32oXk9L1xVqeu+72RcOwLJ065c/yP8AmN8fB+67una9c4ENL2tNxBe55IO2TEclzH19/vWJ1TahbK5ssrl3W+OMx6aLYmcd583KdPKzBynSJKabSrKTaUtII41ELaTaRlOhcuQhUtISgGygXKlsBAvUmuCgFQOCgQa6gAQBQtec0bLRgCipaUtKtloXFVCpVq2Y3nYfciD37kX9gxG0EsFSUgdbUSbXFRPZaQOTaOkljg5pggyCs4KtaXe4nrNXaz6UAGtUa/ZDIncbC213imJfpD2jeaY/IvDsqkXgkHcueZde4knPGeZRfJ69njh7PY6Z8pqTbm1a1Q/YA/BPcuCzWlSXFrnAOMmT+3eFga6MBChqLny8trox8cjV6RN5x85lTpVmtoh6xaH21LaUHqWkaGzZUtQlgqIBtpBVtKSka4KioCpbQDJRSwVCeKAuXcEJQJQQFrSBQQlGgsiEnpRt7FPShvR60e0aA5QFKFSVRr5dAB93FL1p7PUPNLqVI2D4JbHb233TF6cxK0yrGBgTzU6rRs87EsU+R2qlXK83bezYqkSe14OE/uqskm/AeYKSWxmTtgER2qoLvEyZw5KvQvZuUSemj9gPios/Sq9oIdCtKopC73EYFgtra0rmysvJG3jNtIgpUq6x01XtIgqoCKRrhWBSgUGOJxRobOBRCoCr2kqawciqSp2qTXJ8/uiFQBRGwuoTtVZQm5Ls1go6oAL7gkVNIgxG04LLVrk47cPIWuPjtRcpGmppsYX78kh1Zxvnz5hJaR8cVcHHE5/4W8xkY3K1Cb/JVm44n/HC9VuF4z2q4aZyJPgnaNGNcAMMeOfuTGGL8SfJx+CU0E7Jxw9+Mpu6837iI2G6VldNIax0nDvw2XFXBBwvxGPuSmvnG4b87+HgrtbfdHH3LNS7Z2eQjY2+GE7yqwcZi+VBvIMe/mjRLimCMCez3IhoHLzkqtHbtH7qxbuHncq0kDR3gclFe07Ix9klRHJM4KKqEZXW50wB4FYJW2q/qngfBYVlm1wWlWVFAFlWpheoDmqhWGxSawRQRBSprBEFUKtepqlwVA5VlGUgLUQVUu271mq1xO44KscbkVuj6taMCJ4pDtMOy+M7uxIq1ZvggRGOKo03GL75uN0HfPFb4+PXbK5mFxN2Od03ovZEX8d2Q4fv21dOYkYeexFtTC7jlE5K0C0A7+fcnNpecexIdUM3kmY5fFFlSDMROybu1K7OaOFPjjF+39tqZ0bm3zN+dxG/ztTKbgQI3Zb89ia0AeRtWNyrTRLqNrGL45+CLqEYXjBM7BI2/AX5IunHszU7pqNAF1k4eZTTN+Ee7ZikuDnDZtOexWaDhj+20qdK2tZEgwDxvv2hXLeCrfExu/woBdeR54XFXJUXSzgRvyUoun3Ts7eKhG6VYtOSpO1+i4d/wQSi05kd/wAVEtQbpJciAqq0rrcyVMDwWErbWdDTwXPlZZtvGsXItM+fMqjXIgxj57Fk2MCIKyelTcAZVmVA29xvOA880/Sp9o2NRlYjpZOAVDWOcnns8hX/AI6n3joIhc11TOe/Ba9EqEi++IvUZePU2vHPfDQCUC9Va7ZesxrXkYbc+Zm/Ys5j7KuWhrV5yIjt7EgOun3Tz3KWgMIvw7O7vRbSLsDgL4+H7rpkmMYW7qr8Yu2yDf8A4uV7ewXZiTGOON+ado7QMxzBu2b+e1OFG8WgMxx5ZpXI5C2UpvA3ib79t+KdSYIi1ecPOSdTo448Zx8hF1MDOBuWNtacFHRZxJPf70BoGd54591/NaWOGAnjBCYME5aV0y9HEXZZcsY3Sn9EJvz5clZo4R588lJ5cMLkEpZuMXeY+CpZObrt3+U1742HzmlknECPO/gjR7WpyRieeIRbRERfHEmZ5oCqbsMvchUqHaOxP1pbi7aTRl53qzWDYFnNY7bvHbx5Kr6pBGJvGzvT9aW2p1QYRw8hL9JGHjd4hZ21jEi6+N3dngg4kkXnxPYeSPXY3ppOmfy9yizmgTfCiXpP2PZcBGUptRWldTmV0gdU8FhBW+p6p4Fc94M3AG9ZZxthVp3oOYTmB2qRGOPuRfVA8/sok0u5MxYcL5nIIOZtvO0X34Z+4LW1wcJSS2brp3XntWkyTYQWuRtHKd922J9/anjR7pvnfdwyTmaIMDf3RieHkp+8T6scbNx4ZLbQZGJOG7/KL9Cvx7t3bySXUXgXwI55ZbNqnL+U0qfxXq1wM54mBnd53JNMyd23Aq+j0SThsuu771sGihscRd7t6OMeCu7yy06EuENuPO7znetdPR4gHJM9Hacu2UXNu4XDzmovK5wFxkQNsY8FcOiMsvN/mEWUbIuvO/xhSMZy5dqnXxWxM8N+z3KNfu7gq2JE9/wQjbMdh8EriJk0NqKSl0z2ec04RCekg7DJVN4wuTEHD/H+UxsAN3nFVbMJkjiR70ZQCQ0A+bkCwbPPamueNo2Krqze+NncjkF2Dhj2+5TofOPci/SbsDJwQFYnC478eMThenqluB6PuzJ8yLuSYxhHmUvpjddzvHil1NJjExszJ/blmjVpba7PBRZLf8/h8EUaG2ZqYFFF0sEq+q7gfBZaXqt4lRRZ1eJlTA8PcstY9YeclFFEaVnefPMrZo/qDgoory6ROz3fM4/BPYEFFk0pWku6o4/qTKuSiiYg0MOY8AmgdY+clFFIWoD3+JRaetyUUTgEoAXjj7lFE4VNi7n8Fn0ow5vD4qKIpwz4+5OpBBRRDqPwCpUOHnNRRBoD1SjUxCKicTe2aLx5yTywWTcMPiooqInRTd2+KbUEC67H3oqIBFc9VvFUrsFlxgTf4KKIA0vVHBRRRRezf//Z"/>
          <p:cNvSpPr>
            <a:spLocks noChangeAspect="1" noChangeArrowheads="1"/>
          </p:cNvSpPr>
          <p:nvPr/>
        </p:nvSpPr>
        <p:spPr bwMode="auto">
          <a:xfrm>
            <a:off x="1524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10" descr="data:image/jpeg;base64,/9j/4AAQSkZJRgABAQAAAQABAAD/2wCEAAkGBhQSERQUExQUFRQWFBUUFxcYGBgXGBUXFBUVFRcXFRgYGyYfFxkjGRcUHy8gIycpLCwsFR4xNTAqNSYrLCkBCQoKDgwOFw8PGikcHBwpLCksKSksKSkpKSkpKSwsLCwsLCksKSwsKSwsLCwsLCksLCwsLCwsKSksKSwpLCwpKf/AABEIAMIBAwMBIgACEQEDEQH/xAAbAAACAwEBAQAAAAAAAAAAAAABAwACBAUGB//EAEUQAAEDAQQGBgUKBQMFAQAAAAEAAhEDEiExQQQFUWFxgRMikaGx8BQyUsHRBkJTcoKSssLS4RVik6LxIzNDY3ODw+Ik/8QAGQEAAwEBAQAAAAAAAAAAAAAAAAECAwQF/8QAIxEBAQACAgMAAgIDAAAAAAAAAAECESExAxJBBFEiYRNCUv/aAAwDAQACEQMRAD8A9XqHRX+j0rNVw6guLWOHK4GOa2VdBe71ugqfWpkHtBKGoG//AJqX1AugAuaxu5folRuDCPqVnfhqNhWFes3KofrMY/vpvHguoCilo9uX/GXN9ameQqN/GyP7kW/KWl84lvGD+EldOVVwBxE8b/FHI4Io61pO9Wow7rQHcb1wvlXpZc6lTbj1n87mM/ueOxdyrqym7GnT+6PcvJ1dVU6um9G0EMAvLCWgWRaMX3G1YU5W9HJNvZULLQ1o+aA0cGgBNDlz26C4C6rVHNru5zSe9WFCqMKoP1qY8WuCrZabuaM8FhmsPonc3t9zlPSqoxpT9V7T+KyjY02lBY/4gc6VUfZtfgJU/i1PNxb9Zr2/iaEbg1W0kBeWBNV7nDGu51Fh2UmEW3cwKnctuu9bjoSKT2FzyGCHA2bZiTsAxR1RRFokXsptFGmbougvIjH5oncVNu6qcOsKcCAIAuA2BSEQQjKpKpCqmShCDVhI07Sm0qbnuwaJ+AWpcXWThVqOb/x0Wl79heQbI5etyG1KiMzaDwwMddVruLnmb2tEExHsiGjeV2KdMNAAEAAADYBcEjV7C61VOL4sj2aY9UcT6x4jYtZalIdVKiMIwqJmfoFM32ADtHVPa2CkaYOiYX9JUAGUh8nIC0CbzvXQIXGdW6WoX3dFRJgkwC8C9xuwaMN/BKhkpsq0pdDHVqrgIMgg2QYBEiy0Ek3bdy6Ghl1Ngaabjm5wLXWnG8uOBkncpoNEuJquEOf6o9ll0c3QCeQyWwtSgpQ1izMlv1gW97gAnsqB14IO8XoBKfobCZLGztiD2i9UlonzKi4+kayoU3FrqjwRcRbqXd6iNjR+otasFCm1xskMaL7gbsiV2qdUHC/zuXJ0DQ6jtHpDpGxYYQCwy24QQQ8X8kfRXWrLqdAnEOgsL4xgtBg7uaN09OwEbK5fo9QYNcPq1ye6o1Tpq4yeeLaTu9lRp7kbGnTCMLmfxOqMaJPAPHg1w71nra/BgWKrASQ5waTEYhuwzcTiPA9oNV0K1UvlrDDR67xlGLWfzbTlxw4nyUoy+pUiBeButuJ/C2n2rRrH5QUW0HtYYNghogtvi64jvVvks9jaMBwLi50gG/qwwA8mg80rzTnErtQhZVoRsqiUUlXsKWEBVSSrJOm6SKdNzzg0EpBwNbxUqPJaHtpBrQ0wQ6pUcLt9132l0dD1NTpsa2w2QAC4XEnMkjesOqdFksDh1har1Pr1CQxvIAn7LV3rKiTfK7fjL6IMnVB9tx/FKHQvGFQ/aa0+AC1FqFlPRbZ5qjOmeTm+9yPT1M6YP1Xj8wCdZRAQGHTtammwmw8OwaCAZcbgOqTmuRozmBrKJeZd/qVybTQbUEi8CbRgfVaVs0jSQ+o55no6IIFxINQi88gY4u3LVq3Ry1su9d0F266A3g0QO3ap3s+mmnpDXYFp4EHwTJSKmjtdi1p4gHxSvQmjAFv1XOb3Awr2TZKIWT0YjCo8cbLvFs96XpVd9JhcXNIAwLSCTkBDsSdyey0Gs65JFFlz3iXEfMpj1ncchvKz06Ac7omiKVMi1scQ1tlm8XWjtu2lZGtqMLiWNdWqu9oGwGtBAIcIstnbeTvXS0Z4ptDbFQAZwHSTeSbBN5N6ns2yygWpPp7M3AfWlv4gE5lUHAg8D8FaQhYtZaSRFOn/ALjs/YaSAXntuGZWjT9NFJkkEkkNa0YuccGjzdesDbTRHrV6hDiSOqLJB2zYbcBt4lKkYzo6QDOkYI9oCb75MnEzPNRaKer6YEFrXHNzgC5xN5JMZlFPQadWD/Rpf9tn4QnVaIcIP7gjAg5HesegmqKbIDHCw35xBwGVk+Kd6Q8etTfysO8HT3JbNalXLTZfj812T/g7dzG7RaWOrpdMgh9oD+Zr2xvBi475WejpnSE07bLIN7w4BzxGAGTtrhdsg4Gw1VHmoS1tzRc523a1h27Tlxw002WQALgLgBkFGNAAAAAAujYjITDg/Kyp1GNvJc+YJmbALojC8wOa6NDVNNrGtLGGy0C9rTJAgm8Zm9cnWbhU02lT9iyTzJf4U45r0cKJzar4yHVlL6No4Cz+GEf4czIvHCpU/VC0qQq0W2b0E5Vao+0D+JpR9HqZVnc2sPgAtCgCNDbOW1hhUpnjTPueuTrrSKpLacU3f8rgLTRZpkHrzMAmF38F5tk1ahOVYlg3UaRFr7xkfaCjJUbtUGo1lp1ME1D0hhwmHAWRBAiGxmt3pZzpv5WT4OTYUVa0RXpzc2vHFjvGIQ/iFP2wON3imqSjkAzSGHB7TwIKRrXSixkMvqPIYwbznwAk8k91FpxaDxAPiuA5jHOqVLIsiKdJrQBbcXFpNwzcInYHJWiRp0TRQS2kL2UnFzj7VS0S0H8Z4tXWhYNC1S2mwCXTi5we8S7M4+bk/wBHIwqP7WnxaicCnEKBqTYf7Y5sB8CEQ6p/0z95vxhMHWVyH1+kqOeSBSo3icHPvl+8Nggb+CbrHTXmKQb1niSWutFrMHG8CDkN5SKDrTrIpPFKmQIEG09kQDBwbjvPBK0SNWg6Mb6jxD35ew3Ju45nfwWqFQ6W3MPHFjvgoNMpn57e0KiXhIr0aYBc9rIAJJIFw4pz9IaBJc0DbIXB1jrmm94BJNNpaYAnpDM3z80bMzuCnLLHHunMbejOhAiq4OEuApsBdLQQYgTc913ARvWnRdXPbLjUdbdEyGuAiYaJbMCdt+K59HX1HpLbmuEXMAaLgcXG/wBY9w4ldKn8oKDvnxxBHuU454X6dwynw/o6vts+4f1ooDWNL6Wn94KLT2x/aNX9NOj6tpljZps9Vt9luwK/8MpezHAuHgVSjrKmGtBcBcMerl/NCq/SelJYw9UXPcCJ+qzftOXHAuhyWdFD3Qx1QNaYc4PqXnNjZdE7Tlhjg0aoZEWnwLgCQQB9oFaWUrIAAgC4DIBWlEkG3OOomDB728LDfwsCJ1S8erpFXg6y4d4ldIOS9Lr2GOccGtJ7AjUG68tqjR6z9JqvD2ktkWnNmfmXXi/qu8lehbTrDOmeIePzFc/5J0oolxxc7wF/9xeu0pxnCrWcmsPm0z9tw/IVOlq/Rt5P+LQtBKltUTONJqZ0ncnUz+ZD0w50qvYw+D1pmVOfggOPrzWZbRcGio1zhZbLCLzicL4EnkqanqsvcLQa1raTLTXzZaOscIBLpBH8iprKtbqui/o22G4f7tbqjsb4rs6NSDGtaMGgDjGZ4481HdV1FP4hT9to4mPFWGmMPz2/eHxTg5ULQcQCqSgeDmrRuSjorPYZ90fBU9Cpgeo0cLvBAZ9caQQG02evUNkfytiXu5DvIStD0cOfIEMpDo2DIuAIcd8AlvEuWEMD+uwkOqOLKcPd1GQevc6druTdq61HQg0BrXVAB/MT4yFPdV1GqFLKQaByqP5hh/Kj0T/pBzb8HBUR1lJ0vSRTYXOywGZJuAG8lL0jSDTEufTHEOBPABxXn9Ya2L3tdAhklovItERaIOYEwFnn5McO1Y4XLp0Wsc0/9eqCXOxFNsjuaLhtcd60fxCjSaGh4gCIHWPOM15atXc4kk3mO7DBKK5r+Rf9Y3nhn2vR1vlMweq1x4wPiufpPykqOuENHae0/BcohVsrLLzZ360niwgvfJk3kqhG5ElVLlm0SFEJRT0VQlRS0FFWk7e5AqP6jKvVAhzrIEGPVbBvdtOXHBo1YYA/0SAIvpZffTtF0qkGhrXMAAAgOF3KVpBnDuXq6edtzTq5wwsDh0jfwvQ9ErZP/ucfxNcukQoOaNDbmmlpIwdSP1p/K0Lna/0mu2i4ObTh0MNku+cYOI2TmvShi8/8qOu+jSHznSeFzPzdynKahy7puqX1W0mNNKLp9YX2iXTJgDHDJbfSX/RP5Op/rC1wpYT0e2X0o/RVP7Pc9T03bTq/dnwJWkKwCNBl9MHs1P6b/cEqvrNrGlxtgAE3seMNpswFusrkfKB4IbTm4y9+5lPrHtMDmldyCOfqaq0vlxMiaj5Dv918gDD5rCRzC7vpzPaHh4qmr6ZsWj6zyXndawHJtkclrhKTg7YzjTqfts+834q40lntN+8PimWEDQBxA7AnyXAB42jtXO1tUtRSb84Fz4yptx5kw3mttegxrS5zWQASSWjAcl52oxkE1A0Gq4GIE06YEwAMHERzduU5XXasZt19XttHpIushlPcwYn7RHYAt0rzWk62pi6nSbxIjuHxXNrac50yTGybuxYX8jHHrltPDle+HqNK11TZnaOxvxwXI0r5Rvdc3qjdee1cZzyqOK58vNnl/TbHxYw+rpEySZO03pRqqhVYWLVcuVDVULEEBLZ3oSVLSk8k9BCgVCFRxRolXP7lWTv7kaQnEJwarkTazOeZzUWmyPMoqtJ2+jdDUIvdTPGmf1pR1bPzaHKmR4OTG6yp+237wHiU1ulsOD2cnD4r0+Hnsp0BwwIHB1Ud1tAaJWyqDtn8TSt4M4GfO5WA3I0Nuf0OkjB9I8Wn8oC4lY1naaAW0i6m0G4uAiDuN8vbuuXrgV5zQTOmaS7YWt7v/lKw5XSZUq5tZ99w/wDWr26nsM/qH3sTWlWT0CRWq/Rj+oP0o9PU+j/vb8E5FAJFZ/0bvvs+K846u6rpD+o4hx6ObTbmUXTUHrZuIGxeqqVQ1rney0nsErzPyfIay28gdVgknN46V/e9vYoyVHb9IPsP7WfqU9LPsP8A7P1LmaV8pKbfVl2/Adp+C4+k/KWo/wBXqj+W7+439izy8+M+7aY+LK/09PX1m1l7wW8bM9lqVg0r5UMHqNLjtNw+JXlX1Sb3O7PeSqGrC5svyMr1w2ngxnbq6drqpVEEgN2AQPiVgc9I6QlVnesLblzW0knRxKBqpJKpaS0ZrqiltLtXo2kBbpEOlVS5BARxKLRzQL1UvRsGIFyUXIJg0kJbkLKnNMl2nYrKgKNpMlgVELaCCep1BrVtQBlQut5G28B391x8V3Dq+mcp+2/9S+dNdBkL2OotddK2y49cD7w28V6WN+Vw2fXROpqB+YPvO+KLNTURg2OD3/qTbSt0ivSEbq9mRcP/ACVP1rzuq9XtNbSDafdVLR134Ak3w4TxXpBWXC1U7r1/+85KzmHHUbozdr/6tT9SuNGb7T/6lT9Sy6RrJlMdd4Hj2YrlaZ8rwLqbZ3uuHZipyzxx7Xjhll07/orfbf8A1X/qWHS9ZUKf/JUcdjajz32oXk9L1xVqeu+72RcOwLJ065c/yP8AmN8fB+67una9c4ENL2tNxBe55IO2TEclzH19/vWJ1TahbK5ssrl3W+OMx6aLYmcd583KdPKzBynSJKabSrKTaUtII41ELaTaRlOhcuQhUtISgGygXKlsBAvUmuCgFQOCgQa6gAQBQtec0bLRgCipaUtKtloXFVCpVq2Y3nYfciD37kX9gxG0EsFSUgdbUSbXFRPZaQOTaOkljg5pggyCs4KtaXe4nrNXaz6UAGtUa/ZDIncbC213imJfpD2jeaY/IvDsqkXgkHcueZde4knPGeZRfJ69njh7PY6Z8pqTbm1a1Q/YA/BPcuCzWlSXFrnAOMmT+3eFga6MBChqLny8trox8cjV6RN5x85lTpVmtoh6xaH21LaUHqWkaGzZUtQlgqIBtpBVtKSka4KioCpbQDJRSwVCeKAuXcEJQJQQFrSBQQlGgsiEnpRt7FPShvR60e0aA5QFKFSVRr5dAB93FL1p7PUPNLqVI2D4JbHb233TF6cxK0yrGBgTzU6rRs87EsU+R2qlXK83bezYqkSe14OE/uqskm/AeYKSWxmTtgER2qoLvEyZw5KvQvZuUSemj9gPios/Sq9oIdCtKopC73EYFgtra0rmysvJG3jNtIgpUq6x01XtIgqoCKRrhWBSgUGOJxRobOBRCoCr2kqawciqSp2qTXJ8/uiFQBRGwuoTtVZQm5Ls1go6oAL7gkVNIgxG04LLVrk47cPIWuPjtRcpGmppsYX78kh1Zxvnz5hJaR8cVcHHE5/4W8xkY3K1Cb/JVm44n/HC9VuF4z2q4aZyJPgnaNGNcAMMeOfuTGGL8SfJx+CU0E7Jxw9+Mpu6837iI2G6VldNIax0nDvw2XFXBBwvxGPuSmvnG4b87+HgrtbfdHH3LNS7Z2eQjY2+GE7yqwcZi+VBvIMe/mjRLimCMCez3IhoHLzkqtHbtH7qxbuHncq0kDR3gclFe07Ix9klRHJM4KKqEZXW50wB4FYJW2q/qngfBYVlm1wWlWVFAFlWpheoDmqhWGxSawRQRBSprBEFUKtepqlwVA5VlGUgLUQVUu271mq1xO44KscbkVuj6taMCJ4pDtMOy+M7uxIq1ZvggRGOKo03GL75uN0HfPFb4+PXbK5mFxN2Od03ovZEX8d2Q4fv21dOYkYeexFtTC7jlE5K0C0A7+fcnNpecexIdUM3kmY5fFFlSDMROybu1K7OaOFPjjF+39tqZ0bm3zN+dxG/ztTKbgQI3Zb89ia0AeRtWNyrTRLqNrGL45+CLqEYXjBM7BI2/AX5IunHszU7pqNAF1k4eZTTN+Ee7ZikuDnDZtOexWaDhj+20qdK2tZEgwDxvv2hXLeCrfExu/woBdeR54XFXJUXSzgRvyUoun3Ts7eKhG6VYtOSpO1+i4d/wQSi05kd/wAVEtQbpJciAqq0rrcyVMDwWErbWdDTwXPlZZtvGsXItM+fMqjXIgxj57Fk2MCIKyelTcAZVmVA29xvOA880/Sp9o2NRlYjpZOAVDWOcnns8hX/AI6n3joIhc11TOe/Ba9EqEi++IvUZePU2vHPfDQCUC9Va7ZesxrXkYbc+Zm/Ys5j7KuWhrV5yIjt7EgOun3Tz3KWgMIvw7O7vRbSLsDgL4+H7rpkmMYW7qr8Yu2yDf8A4uV7ewXZiTGOON+ado7QMxzBu2b+e1OFG8WgMxx5ZpXI5C2UpvA3ib79t+KdSYIi1ecPOSdTo448Zx8hF1MDOBuWNtacFHRZxJPf70BoGd54591/NaWOGAnjBCYME5aV0y9HEXZZcsY3Sn9EJvz5clZo4R588lJ5cMLkEpZuMXeY+CpZObrt3+U1742HzmlknECPO/gjR7WpyRieeIRbRERfHEmZ5oCqbsMvchUqHaOxP1pbi7aTRl53qzWDYFnNY7bvHbx5Kr6pBGJvGzvT9aW2p1QYRw8hL9JGHjd4hZ21jEi6+N3dngg4kkXnxPYeSPXY3ppOmfy9yizmgTfCiXpP2PZcBGUptRWldTmV0gdU8FhBW+p6p4Fc94M3AG9ZZxthVp3oOYTmB2qRGOPuRfVA8/sok0u5MxYcL5nIIOZtvO0X34Z+4LW1wcJSS2brp3XntWkyTYQWuRtHKd922J9/anjR7pvnfdwyTmaIMDf3RieHkp+8T6scbNx4ZLbQZGJOG7/KL9Cvx7t3bySXUXgXwI55ZbNqnL+U0qfxXq1wM54mBnd53JNMyd23Aq+j0SThsuu771sGihscRd7t6OMeCu7yy06EuENuPO7znetdPR4gHJM9Hacu2UXNu4XDzmovK5wFxkQNsY8FcOiMsvN/mEWUbIuvO/xhSMZy5dqnXxWxM8N+z3KNfu7gq2JE9/wQjbMdh8EriJk0NqKSl0z2ec04RCekg7DJVN4wuTEHD/H+UxsAN3nFVbMJkjiR70ZQCQ0A+bkCwbPPamueNo2Krqze+NncjkF2Dhj2+5TofOPci/SbsDJwQFYnC478eMThenqluB6PuzJ8yLuSYxhHmUvpjddzvHil1NJjExszJ/blmjVpba7PBRZLf8/h8EUaG2ZqYFFF0sEq+q7gfBZaXqt4lRRZ1eJlTA8PcstY9YeclFFEaVnefPMrZo/qDgoory6ROz3fM4/BPYEFFk0pWku6o4/qTKuSiiYg0MOY8AmgdY+clFFIWoD3+JRaetyUUTgEoAXjj7lFE4VNi7n8Fn0ow5vD4qKIpwz4+5OpBBRRDqPwCpUOHnNRRBoD1SjUxCKicTe2aLx5yTywWTcMPiooqInRTd2+KbUEC67H3oqIBFc9VvFUrsFlxgTf4KKIA0vVHBRRRRezf//Z"/>
          <p:cNvSpPr>
            <a:spLocks noChangeAspect="1" noChangeArrowheads="1"/>
          </p:cNvSpPr>
          <p:nvPr/>
        </p:nvSpPr>
        <p:spPr bwMode="auto">
          <a:xfrm>
            <a:off x="304800" y="-79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6" name="Picture 12" descr="http://www.nlfabric.com/assets/images/photos/grain-storage.jpg" title="Picture - flat storage build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2752" y="2133600"/>
            <a:ext cx="4162567" cy="31186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oklahomafarmreport.com/wire/news/2013/12/media/06071_CornPile09122013.jpg" title="Picture - outside pi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157" y="1219200"/>
            <a:ext cx="3785136" cy="257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28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467600" cy="1383001"/>
          </a:xfrm>
        </p:spPr>
        <p:txBody>
          <a:bodyPr>
            <a:normAutofit/>
          </a:bodyPr>
          <a:lstStyle/>
          <a:p>
            <a:pPr algn="ctr" eaLnBrk="1" fontAlgn="auto" hangingPunct="1">
              <a:spcAft>
                <a:spcPts val="0"/>
              </a:spcAft>
              <a:defRPr/>
            </a:pPr>
            <a:r>
              <a:rPr lang="en-US" sz="3600" dirty="0" smtClean="0">
                <a:effectLst>
                  <a:outerShdw blurRad="38100" dist="38100" dir="2700000" algn="tl">
                    <a:srgbClr val="000000">
                      <a:alpha val="43137"/>
                    </a:srgbClr>
                  </a:outerShdw>
                </a:effectLst>
                <a:latin typeface="Corbel" pitchFamily="34" charset="0"/>
              </a:rPr>
              <a:t>  Grain Transport Vehicles</a:t>
            </a:r>
            <a:endParaRPr lang="en-US" sz="3600" dirty="0">
              <a:effectLst>
                <a:outerShdw blurRad="38100" dist="38100" dir="2700000" algn="tl">
                  <a:srgbClr val="000000">
                    <a:alpha val="43137"/>
                  </a:srgbClr>
                </a:outerShdw>
              </a:effectLst>
              <a:latin typeface="Corbel" pitchFamily="34" charset="0"/>
            </a:endParaRPr>
          </a:p>
        </p:txBody>
      </p:sp>
      <p:sp>
        <p:nvSpPr>
          <p:cNvPr id="12291"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477E451-5E5D-40DA-B53F-FE60CC8D3284}" type="slidenum">
              <a:rPr lang="en-US" smtClean="0"/>
              <a:pPr fontAlgn="base">
                <a:spcBef>
                  <a:spcPct val="0"/>
                </a:spcBef>
                <a:spcAft>
                  <a:spcPct val="0"/>
                </a:spcAft>
                <a:defRPr/>
              </a:pPr>
              <a:t>14</a:t>
            </a:fld>
            <a:endParaRPr lang="en-US" dirty="0" smtClean="0"/>
          </a:p>
        </p:txBody>
      </p:sp>
      <p:sp>
        <p:nvSpPr>
          <p:cNvPr id="4" name="TextBox 3"/>
          <p:cNvSpPr txBox="1"/>
          <p:nvPr/>
        </p:nvSpPr>
        <p:spPr>
          <a:xfrm>
            <a:off x="715983" y="1295400"/>
            <a:ext cx="2434922" cy="369332"/>
          </a:xfrm>
          <a:prstGeom prst="rect">
            <a:avLst/>
          </a:prstGeom>
          <a:noFill/>
        </p:spPr>
        <p:txBody>
          <a:bodyPr wrap="square" rtlCol="0">
            <a:spAutoFit/>
          </a:bodyPr>
          <a:lstStyle/>
          <a:p>
            <a:r>
              <a:rPr lang="en-US" b="1" i="1" dirty="0">
                <a:latin typeface="Corbel" pitchFamily="34" charset="0"/>
              </a:rPr>
              <a:t>Grain Carts</a:t>
            </a:r>
            <a:endParaRPr lang="en-US" dirty="0"/>
          </a:p>
        </p:txBody>
      </p:sp>
      <p:sp>
        <p:nvSpPr>
          <p:cNvPr id="5" name="TextBox 4"/>
          <p:cNvSpPr txBox="1"/>
          <p:nvPr/>
        </p:nvSpPr>
        <p:spPr>
          <a:xfrm>
            <a:off x="636560" y="3790722"/>
            <a:ext cx="2667000" cy="369332"/>
          </a:xfrm>
          <a:prstGeom prst="rect">
            <a:avLst/>
          </a:prstGeom>
          <a:noFill/>
        </p:spPr>
        <p:txBody>
          <a:bodyPr wrap="square" rtlCol="0">
            <a:spAutoFit/>
          </a:bodyPr>
          <a:lstStyle/>
          <a:p>
            <a:r>
              <a:rPr lang="en-US" b="1" i="1" dirty="0">
                <a:latin typeface="Corbel" pitchFamily="34" charset="0"/>
              </a:rPr>
              <a:t>Rail cars </a:t>
            </a:r>
            <a:endParaRPr lang="en-US" dirty="0"/>
          </a:p>
        </p:txBody>
      </p:sp>
      <p:sp>
        <p:nvSpPr>
          <p:cNvPr id="6" name="TextBox 5"/>
          <p:cNvSpPr txBox="1"/>
          <p:nvPr/>
        </p:nvSpPr>
        <p:spPr>
          <a:xfrm>
            <a:off x="4953000" y="1326080"/>
            <a:ext cx="2438400" cy="369332"/>
          </a:xfrm>
          <a:prstGeom prst="rect">
            <a:avLst/>
          </a:prstGeom>
          <a:noFill/>
        </p:spPr>
        <p:txBody>
          <a:bodyPr wrap="square" rtlCol="0">
            <a:spAutoFit/>
          </a:bodyPr>
          <a:lstStyle/>
          <a:p>
            <a:r>
              <a:rPr lang="en-US" b="1" i="1" dirty="0" smtClean="0">
                <a:latin typeface="Corbel" pitchFamily="34" charset="0"/>
              </a:rPr>
              <a:t>Hopper Bottom Semi</a:t>
            </a:r>
            <a:endParaRPr lang="en-US" dirty="0"/>
          </a:p>
        </p:txBody>
      </p:sp>
      <p:sp>
        <p:nvSpPr>
          <p:cNvPr id="7" name="TextBox 6"/>
          <p:cNvSpPr txBox="1"/>
          <p:nvPr/>
        </p:nvSpPr>
        <p:spPr>
          <a:xfrm>
            <a:off x="4800600" y="3774497"/>
            <a:ext cx="2743200" cy="369332"/>
          </a:xfrm>
          <a:prstGeom prst="rect">
            <a:avLst/>
          </a:prstGeom>
          <a:noFill/>
        </p:spPr>
        <p:txBody>
          <a:bodyPr wrap="square" rtlCol="0">
            <a:spAutoFit/>
          </a:bodyPr>
          <a:lstStyle/>
          <a:p>
            <a:r>
              <a:rPr lang="en-US" b="1" i="1" dirty="0">
                <a:latin typeface="Corbel" pitchFamily="34" charset="0"/>
              </a:rPr>
              <a:t>Portable grinder mixer </a:t>
            </a:r>
            <a:endParaRPr lang="en-US" dirty="0"/>
          </a:p>
        </p:txBody>
      </p:sp>
      <p:pic>
        <p:nvPicPr>
          <p:cNvPr id="8" name="Picture 2" descr="http://www.trainweb.org/ttos-pnw/pictures/grain3.jpg" title="Example of a grain transport vehicle - rail c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6305" y="4150756"/>
            <a:ext cx="3582796" cy="18176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ushipcdn.com/resize.php?path=%2Fstatic%2F8ce846f5-8ccd-468c-b.jpg&amp;w=270&amp;h=2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53000" y="1664732"/>
            <a:ext cx="2819400" cy="21197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eere.com/common/media/images/product/frontier_implements/livestock_equine_equipment/gx11_series_grinder_mixer/JD_524979_642x462.png" title="Example of a grain transport vehicle - portable grinder mix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3001" y="4173909"/>
            <a:ext cx="3124200" cy="2248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umequip.com/grain-handling/grain-carts/xtreme/images/xtreme-grain-carts-1115.jpg" title="Example of a grain transport vehicle - grain car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5983" y="1655938"/>
            <a:ext cx="3181019" cy="211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549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477E451-5E5D-40DA-B53F-FE60CC8D3284}" type="slidenum">
              <a:rPr lang="en-US" smtClean="0"/>
              <a:pPr fontAlgn="base">
                <a:spcBef>
                  <a:spcPct val="0"/>
                </a:spcBef>
                <a:spcAft>
                  <a:spcPct val="0"/>
                </a:spcAft>
                <a:defRPr/>
              </a:pPr>
              <a:t>15</a:t>
            </a:fld>
            <a:endParaRPr lang="en-US" dirty="0" smtClean="0"/>
          </a:p>
        </p:txBody>
      </p:sp>
      <p:sp>
        <p:nvSpPr>
          <p:cNvPr id="2" name="Title 1"/>
          <p:cNvSpPr>
            <a:spLocks noGrp="1"/>
          </p:cNvSpPr>
          <p:nvPr>
            <p:ph type="title"/>
          </p:nvPr>
        </p:nvSpPr>
        <p:spPr>
          <a:xfrm>
            <a:off x="457200" y="274638"/>
            <a:ext cx="8229600" cy="792162"/>
          </a:xfrm>
        </p:spPr>
        <p:txBody>
          <a:bodyPr/>
          <a:lstStyle/>
          <a:p>
            <a:pPr algn="ctr" eaLnBrk="1" fontAlgn="auto" hangingPunct="1">
              <a:spcAft>
                <a:spcPts val="0"/>
              </a:spcAft>
              <a:defRPr/>
            </a:pPr>
            <a:r>
              <a:rPr lang="en-US" sz="3600" dirty="0" smtClean="0">
                <a:effectLst>
                  <a:outerShdw blurRad="38100" dist="38100" dir="2700000" algn="tl">
                    <a:srgbClr val="000000">
                      <a:alpha val="43137"/>
                    </a:srgbClr>
                  </a:outerShdw>
                </a:effectLst>
                <a:latin typeface="Corbel" pitchFamily="34" charset="0"/>
              </a:rPr>
              <a:t>Grain Handling Equipment</a:t>
            </a:r>
            <a:endParaRPr lang="en-US" sz="3600" dirty="0">
              <a:effectLst>
                <a:outerShdw blurRad="38100" dist="38100" dir="2700000" algn="tl">
                  <a:srgbClr val="000000">
                    <a:alpha val="43137"/>
                  </a:srgbClr>
                </a:outerShdw>
              </a:effectLst>
              <a:latin typeface="Corbel" pitchFamily="34" charset="0"/>
            </a:endParaRPr>
          </a:p>
        </p:txBody>
      </p:sp>
      <p:pic>
        <p:nvPicPr>
          <p:cNvPr id="1026" name="Picture 2" descr="http://www.grainsystems.com/images/mathandling/standard_sweep.gif" title="Grain handling equipmnet example - in floor aug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4207" y="1752600"/>
            <a:ext cx="2590800" cy="20443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0327" y="1371600"/>
            <a:ext cx="2057400" cy="381000"/>
          </a:xfrm>
          <a:prstGeom prst="rect">
            <a:avLst/>
          </a:prstGeom>
          <a:noFill/>
        </p:spPr>
        <p:txBody>
          <a:bodyPr wrap="square" rtlCol="0">
            <a:spAutoFit/>
          </a:bodyPr>
          <a:lstStyle/>
          <a:p>
            <a:r>
              <a:rPr lang="en-US" i="1" dirty="0" smtClean="0"/>
              <a:t>In floor auger</a:t>
            </a:r>
            <a:endParaRPr lang="en-US" i="1" dirty="0"/>
          </a:p>
        </p:txBody>
      </p:sp>
      <p:sp>
        <p:nvSpPr>
          <p:cNvPr id="4" name="TextBox 3"/>
          <p:cNvSpPr txBox="1"/>
          <p:nvPr/>
        </p:nvSpPr>
        <p:spPr>
          <a:xfrm>
            <a:off x="6087341" y="4114800"/>
            <a:ext cx="2667000" cy="369332"/>
          </a:xfrm>
          <a:prstGeom prst="rect">
            <a:avLst/>
          </a:prstGeom>
          <a:noFill/>
        </p:spPr>
        <p:txBody>
          <a:bodyPr wrap="square" rtlCol="0">
            <a:spAutoFit/>
          </a:bodyPr>
          <a:lstStyle/>
          <a:p>
            <a:r>
              <a:rPr lang="en-US" i="1" dirty="0" smtClean="0"/>
              <a:t>Sweep auger</a:t>
            </a:r>
            <a:endParaRPr lang="en-US" i="1" dirty="0"/>
          </a:p>
        </p:txBody>
      </p:sp>
      <p:sp>
        <p:nvSpPr>
          <p:cNvPr id="6" name="TextBox 5"/>
          <p:cNvSpPr txBox="1"/>
          <p:nvPr/>
        </p:nvSpPr>
        <p:spPr>
          <a:xfrm>
            <a:off x="6115050" y="1383268"/>
            <a:ext cx="2476500" cy="369332"/>
          </a:xfrm>
          <a:prstGeom prst="rect">
            <a:avLst/>
          </a:prstGeom>
          <a:noFill/>
        </p:spPr>
        <p:txBody>
          <a:bodyPr wrap="square" rtlCol="0">
            <a:spAutoFit/>
          </a:bodyPr>
          <a:lstStyle/>
          <a:p>
            <a:r>
              <a:rPr lang="en-US" i="1" dirty="0" smtClean="0"/>
              <a:t>Portable grain auger</a:t>
            </a:r>
            <a:endParaRPr lang="en-US" i="1" dirty="0"/>
          </a:p>
        </p:txBody>
      </p:sp>
      <p:sp>
        <p:nvSpPr>
          <p:cNvPr id="7" name="TextBox 6"/>
          <p:cNvSpPr txBox="1"/>
          <p:nvPr/>
        </p:nvSpPr>
        <p:spPr>
          <a:xfrm>
            <a:off x="418883" y="3751485"/>
            <a:ext cx="2300287" cy="369332"/>
          </a:xfrm>
          <a:prstGeom prst="rect">
            <a:avLst/>
          </a:prstGeom>
          <a:noFill/>
        </p:spPr>
        <p:txBody>
          <a:bodyPr wrap="square" rtlCol="0">
            <a:spAutoFit/>
          </a:bodyPr>
          <a:lstStyle/>
          <a:p>
            <a:r>
              <a:rPr lang="en-US" i="1" dirty="0" smtClean="0"/>
              <a:t>Stirrator</a:t>
            </a:r>
            <a:endParaRPr lang="en-US" i="1" dirty="0"/>
          </a:p>
        </p:txBody>
      </p:sp>
      <p:pic>
        <p:nvPicPr>
          <p:cNvPr id="5" name="Picture 2" descr="http://korn.servicealmas.dk/wp-content/uploads/2013/04/Billede-4.jpg" title="Grain handling equipmnet example - stirrat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090" y="4152901"/>
            <a:ext cx="2667000" cy="1778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hutchinson-mayrath.com/images/hutch/com-klean-sweep.jpg" title="Grain handling equipmnet example - sweep aug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0963" y="4542132"/>
            <a:ext cx="3119755" cy="14334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ver image of NIOSH Alert 86-119"/>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34196" y="1285373"/>
            <a:ext cx="2790825" cy="23241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ncrypted-tbn3.gstatic.com/images?q=tbn:ANd9GcRh2mcx3ApVthyiZ_u9wNciZ17LrpXOE-ZOj3gOCHCaqNIoMmZS3w"/>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130466" y="4083050"/>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124200" y="6096000"/>
            <a:ext cx="2667000" cy="369332"/>
          </a:xfrm>
          <a:prstGeom prst="rect">
            <a:avLst/>
          </a:prstGeom>
          <a:noFill/>
        </p:spPr>
        <p:txBody>
          <a:bodyPr wrap="square" rtlCol="0">
            <a:spAutoFit/>
          </a:bodyPr>
          <a:lstStyle/>
          <a:p>
            <a:r>
              <a:rPr lang="en-US" i="1" dirty="0" smtClean="0"/>
              <a:t>Belt Conveyor</a:t>
            </a:r>
            <a:endParaRPr lang="en-US" i="1" dirty="0"/>
          </a:p>
        </p:txBody>
      </p:sp>
      <p:pic>
        <p:nvPicPr>
          <p:cNvPr id="4098" name="Picture 2" descr="D:\PDF\glossary_images\portableauger.tif" title="Grain handling equipmnet example - portable grain aug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07554" y="1815470"/>
            <a:ext cx="2365710" cy="236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315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TextBox 2"/>
          <p:cNvSpPr txBox="1">
            <a:spLocks noChangeArrowheads="1"/>
          </p:cNvSpPr>
          <p:nvPr/>
        </p:nvSpPr>
        <p:spPr bwMode="auto">
          <a:xfrm>
            <a:off x="404883" y="304800"/>
            <a:ext cx="8458200" cy="646331"/>
          </a:xfrm>
          <a:prstGeom prst="rect">
            <a:avLst/>
          </a:prstGeom>
          <a:noFill/>
          <a:ln w="9525">
            <a:noFill/>
            <a:miter lim="800000"/>
            <a:headEnd/>
            <a:tailEnd/>
          </a:ln>
        </p:spPr>
        <p:txBody>
          <a:bodyPr wrap="square">
            <a:spAutoFit/>
          </a:bodyPr>
          <a:lstStyle/>
          <a:p>
            <a:pPr algn="ctr"/>
            <a:r>
              <a:rPr lang="en-US" sz="3600" b="1" dirty="0" smtClean="0">
                <a:solidFill>
                  <a:schemeClr val="bg1"/>
                </a:solidFill>
                <a:effectLst>
                  <a:outerShdw blurRad="38100" dist="38100" dir="2700000" algn="tl">
                    <a:srgbClr val="000000">
                      <a:alpha val="43137"/>
                    </a:srgbClr>
                  </a:outerShdw>
                </a:effectLst>
                <a:latin typeface="Corbel" pitchFamily="34" charset="0"/>
              </a:rPr>
              <a:t>Manure Storage Facilities</a:t>
            </a:r>
            <a:endParaRPr lang="en-US" sz="3600" b="1" dirty="0">
              <a:solidFill>
                <a:schemeClr val="bg1"/>
              </a:solidFill>
              <a:effectLst>
                <a:outerShdw blurRad="38100" dist="38100" dir="2700000" algn="tl">
                  <a:srgbClr val="000000">
                    <a:alpha val="43137"/>
                  </a:srgbClr>
                </a:outerShdw>
              </a:effectLst>
              <a:latin typeface="Corbel" pitchFamily="34" charset="0"/>
            </a:endParaRPr>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16</a:t>
            </a:fld>
            <a:endParaRPr lang="en-US" dirty="0"/>
          </a:p>
        </p:txBody>
      </p:sp>
      <p:sp>
        <p:nvSpPr>
          <p:cNvPr id="3" name="Title 2" hidden="1"/>
          <p:cNvSpPr>
            <a:spLocks noGrp="1"/>
          </p:cNvSpPr>
          <p:nvPr>
            <p:ph type="title"/>
          </p:nvPr>
        </p:nvSpPr>
        <p:spPr/>
        <p:txBody>
          <a:bodyPr/>
          <a:lstStyle/>
          <a:p>
            <a:r>
              <a:rPr lang="en-US" sz="4400" dirty="0">
                <a:solidFill>
                  <a:schemeClr val="bg1"/>
                </a:solidFill>
                <a:effectLst/>
                <a:latin typeface="Corbel" pitchFamily="34" charset="0"/>
              </a:rPr>
              <a:t>Manure Storage Facilities</a:t>
            </a:r>
          </a:p>
        </p:txBody>
      </p:sp>
      <p:sp>
        <p:nvSpPr>
          <p:cNvPr id="5" name="Content Placeholder 4"/>
          <p:cNvSpPr>
            <a:spLocks noGrp="1"/>
          </p:cNvSpPr>
          <p:nvPr>
            <p:ph sz="quarter" idx="4294967295"/>
          </p:nvPr>
        </p:nvSpPr>
        <p:spPr>
          <a:xfrm>
            <a:off x="4618038" y="4953000"/>
            <a:ext cx="4525962" cy="482600"/>
          </a:xfrm>
        </p:spPr>
        <p:txBody>
          <a:bodyPr>
            <a:noAutofit/>
          </a:bodyPr>
          <a:lstStyle/>
          <a:p>
            <a:pPr marL="109728" indent="0">
              <a:buNone/>
            </a:pPr>
            <a:r>
              <a:rPr lang="en-US" sz="2800" dirty="0" smtClean="0">
                <a:latin typeface="Corbel" pitchFamily="34" charset="0"/>
              </a:rPr>
              <a:t>Above ground storage tank</a:t>
            </a:r>
            <a:endParaRPr lang="en-US" sz="2800" dirty="0">
              <a:latin typeface="Corbel" pitchFamily="34" charset="0"/>
            </a:endParaRPr>
          </a:p>
        </p:txBody>
      </p:sp>
      <p:pic>
        <p:nvPicPr>
          <p:cNvPr id="3084" name="Picture 12" descr="http://images-cdn.lancasteronline.com/439003_640.jpg" title="Manure storage facility example - lago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883" y="3705343"/>
            <a:ext cx="382799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irculation with a high-volume pump agitates the contents of this glass-lined steel tan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29200" y="2364499"/>
            <a:ext cx="3534701" cy="24838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sture.ecn.purdue.edu\swettsch\pchome\.pcprefs\Desktop\Manure.png" title="Manure storage facility example - below ground pi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4883" y="1165825"/>
            <a:ext cx="3810939" cy="239734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txBox="1">
            <a:spLocks/>
          </p:cNvSpPr>
          <p:nvPr/>
        </p:nvSpPr>
        <p:spPr>
          <a:xfrm>
            <a:off x="2432692" y="6019800"/>
            <a:ext cx="1800190" cy="612775"/>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800" dirty="0" smtClean="0">
                <a:latin typeface="Corbel" pitchFamily="34" charset="0"/>
              </a:rPr>
              <a:t>Lagoon</a:t>
            </a:r>
            <a:endParaRPr lang="en-US" sz="2800" dirty="0">
              <a:latin typeface="Corbel" pitchFamily="34" charset="0"/>
            </a:endParaRPr>
          </a:p>
        </p:txBody>
      </p:sp>
      <p:sp>
        <p:nvSpPr>
          <p:cNvPr id="9" name="Content Placeholder 4"/>
          <p:cNvSpPr txBox="1">
            <a:spLocks/>
          </p:cNvSpPr>
          <p:nvPr/>
        </p:nvSpPr>
        <p:spPr>
          <a:xfrm>
            <a:off x="4419600" y="1219200"/>
            <a:ext cx="3600380" cy="384175"/>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800" dirty="0" smtClean="0">
                <a:latin typeface="Corbel" pitchFamily="34" charset="0"/>
              </a:rPr>
              <a:t>Below ground pit</a:t>
            </a:r>
            <a:r>
              <a:rPr lang="en-US" sz="2800" dirty="0" smtClean="0"/>
              <a:t>	</a:t>
            </a:r>
          </a:p>
        </p:txBody>
      </p:sp>
    </p:spTree>
    <p:extLst>
      <p:ext uri="{BB962C8B-B14F-4D97-AF65-F5344CB8AC3E}">
        <p14:creationId xmlns:p14="http://schemas.microsoft.com/office/powerpoint/2010/main" val="3947315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76400"/>
            <a:ext cx="8229600" cy="4767072"/>
          </a:xfrm>
        </p:spPr>
        <p:txBody>
          <a:bodyPr>
            <a:normAutofit fontScale="70000" lnSpcReduction="20000"/>
          </a:bodyPr>
          <a:lstStyle/>
          <a:p>
            <a:pPr marL="550926" indent="-514350">
              <a:buFont typeface="+mj-lt"/>
              <a:buAutoNum type="arabicPeriod"/>
            </a:pPr>
            <a:r>
              <a:rPr lang="en-US" dirty="0"/>
              <a:t>Entrapments requiring extrication from flowable agricultural </a:t>
            </a:r>
            <a:r>
              <a:rPr lang="en-US" dirty="0" smtClean="0"/>
              <a:t>materials</a:t>
            </a:r>
          </a:p>
          <a:p>
            <a:pPr marL="550926" indent="-514350">
              <a:buFont typeface="+mj-lt"/>
              <a:buAutoNum type="arabicPeriod"/>
            </a:pPr>
            <a:r>
              <a:rPr lang="en-US" dirty="0"/>
              <a:t>Engulfments – fully buried in flowable agricultural </a:t>
            </a:r>
            <a:r>
              <a:rPr lang="en-US" dirty="0" smtClean="0"/>
              <a:t>material</a:t>
            </a:r>
          </a:p>
          <a:p>
            <a:pPr marL="550926" indent="-514350">
              <a:buFont typeface="+mj-lt"/>
              <a:buAutoNum type="arabicPeriod"/>
            </a:pPr>
            <a:r>
              <a:rPr lang="en-US" dirty="0"/>
              <a:t>Entanglements in energized </a:t>
            </a:r>
            <a:r>
              <a:rPr lang="en-US" dirty="0" smtClean="0"/>
              <a:t>machinery</a:t>
            </a:r>
            <a:endParaRPr lang="en-US" dirty="0"/>
          </a:p>
          <a:p>
            <a:pPr marL="550926" indent="-514350">
              <a:buFont typeface="+mj-lt"/>
              <a:buAutoNum type="arabicPeriod"/>
            </a:pPr>
            <a:r>
              <a:rPr lang="en-US" dirty="0" smtClean="0"/>
              <a:t>Asphyxiation due to exposure to toxic environments</a:t>
            </a:r>
          </a:p>
          <a:p>
            <a:pPr marL="1023938" lvl="1" indent="-219075">
              <a:buFont typeface="Wingdings" pitchFamily="2" charset="2"/>
              <a:buChar char="§"/>
            </a:pPr>
            <a:r>
              <a:rPr lang="en-US" dirty="0" smtClean="0"/>
              <a:t>Carbon Dioxide</a:t>
            </a:r>
          </a:p>
          <a:p>
            <a:pPr marL="1023938" lvl="1" indent="-219075">
              <a:buFont typeface="Wingdings" pitchFamily="2" charset="2"/>
              <a:buChar char="§"/>
            </a:pPr>
            <a:r>
              <a:rPr lang="en-US" dirty="0" smtClean="0"/>
              <a:t>Methane</a:t>
            </a:r>
          </a:p>
          <a:p>
            <a:pPr marL="1023938" lvl="1" indent="-219075">
              <a:buFont typeface="Wingdings" pitchFamily="2" charset="2"/>
              <a:buChar char="§"/>
            </a:pPr>
            <a:r>
              <a:rPr lang="en-US" dirty="0" smtClean="0"/>
              <a:t>Hydrogen Sulfide (manure)</a:t>
            </a:r>
          </a:p>
          <a:p>
            <a:pPr marL="1023938" lvl="1" indent="-219075">
              <a:buFont typeface="Wingdings" pitchFamily="2" charset="2"/>
              <a:buChar char="§"/>
            </a:pPr>
            <a:r>
              <a:rPr lang="en-US" dirty="0" smtClean="0"/>
              <a:t>Ammonia (manure)</a:t>
            </a:r>
          </a:p>
          <a:p>
            <a:pPr marL="1023938" lvl="1" indent="-219075">
              <a:buFont typeface="Wingdings" pitchFamily="2" charset="2"/>
              <a:buChar char="§"/>
            </a:pPr>
            <a:r>
              <a:rPr lang="en-US" dirty="0" smtClean="0"/>
              <a:t>Smoke/Carbon monoxide (fires)</a:t>
            </a:r>
          </a:p>
          <a:p>
            <a:pPr marL="1023938" lvl="1" indent="-219075">
              <a:buFont typeface="Wingdings" pitchFamily="2" charset="2"/>
              <a:buChar char="§"/>
            </a:pPr>
            <a:r>
              <a:rPr lang="en-US" dirty="0" smtClean="0"/>
              <a:t>Silo gas</a:t>
            </a:r>
          </a:p>
          <a:p>
            <a:pPr marL="550926" indent="-514350">
              <a:buFont typeface="+mj-lt"/>
              <a:buAutoNum type="arabicPeriod"/>
            </a:pPr>
            <a:r>
              <a:rPr lang="en-US" dirty="0" smtClean="0"/>
              <a:t>Suffocation due to oxygen limited environments</a:t>
            </a:r>
          </a:p>
          <a:p>
            <a:pPr marL="550926" indent="-514350">
              <a:buFont typeface="+mj-lt"/>
              <a:buAutoNum type="arabicPeriod"/>
            </a:pPr>
            <a:r>
              <a:rPr lang="en-US" dirty="0" smtClean="0"/>
              <a:t>Falls</a:t>
            </a:r>
          </a:p>
          <a:p>
            <a:pPr marL="550926" indent="-514350">
              <a:buFont typeface="+mj-lt"/>
              <a:buAutoNum type="arabicPeriod"/>
            </a:pPr>
            <a:r>
              <a:rPr lang="en-US" dirty="0" smtClean="0"/>
              <a:t>Electrocutions</a:t>
            </a:r>
          </a:p>
          <a:p>
            <a:pPr marL="550926" indent="-514350">
              <a:buFont typeface="+mj-lt"/>
              <a:buAutoNum type="arabicPeriod"/>
            </a:pPr>
            <a:r>
              <a:rPr lang="en-US" dirty="0" smtClean="0"/>
              <a:t>Drowning</a:t>
            </a:r>
          </a:p>
          <a:p>
            <a:pPr marL="550926" indent="-514350">
              <a:buFont typeface="+mj-lt"/>
              <a:buAutoNum type="arabicPeriod"/>
            </a:pPr>
            <a:r>
              <a:rPr lang="en-US" dirty="0" smtClean="0"/>
              <a:t>Respiratory distress due to exposure to dust and microtoxins</a:t>
            </a:r>
          </a:p>
          <a:p>
            <a:pPr marL="550926" indent="-514350">
              <a:buFont typeface="+mj-lt"/>
              <a:buAutoNum type="arabicPeriod"/>
            </a:pPr>
            <a:r>
              <a:rPr lang="en-US" dirty="0" smtClean="0"/>
              <a:t>Burns from fires and explosions</a:t>
            </a:r>
            <a:endParaRPr lang="en-US" dirty="0"/>
          </a:p>
        </p:txBody>
      </p:sp>
      <p:sp>
        <p:nvSpPr>
          <p:cNvPr id="4" name="Slide Number Placeholder 3"/>
          <p:cNvSpPr>
            <a:spLocks noGrp="1"/>
          </p:cNvSpPr>
          <p:nvPr>
            <p:ph type="sldNum" sz="quarter" idx="12"/>
          </p:nvPr>
        </p:nvSpPr>
        <p:spPr/>
        <p:txBody>
          <a:bodyPr/>
          <a:lstStyle/>
          <a:p>
            <a:pPr>
              <a:defRPr/>
            </a:pPr>
            <a:fld id="{BAF4C88F-E191-476D-A289-033F058D0F0A}" type="slidenum">
              <a:rPr lang="en-US" smtClean="0"/>
              <a:pPr>
                <a:defRPr/>
              </a:pPr>
              <a:t>17</a:t>
            </a:fld>
            <a:endParaRPr lang="en-US" dirty="0"/>
          </a:p>
        </p:txBody>
      </p:sp>
      <p:sp>
        <p:nvSpPr>
          <p:cNvPr id="2" name="Title 1"/>
          <p:cNvSpPr>
            <a:spLocks noGrp="1"/>
          </p:cNvSpPr>
          <p:nvPr>
            <p:ph type="title"/>
          </p:nvPr>
        </p:nvSpPr>
        <p:spPr>
          <a:xfrm>
            <a:off x="685800" y="381000"/>
            <a:ext cx="8229600" cy="1143000"/>
          </a:xfrm>
        </p:spPr>
        <p:txBody>
          <a:bodyPr>
            <a:normAutofit fontScale="90000"/>
          </a:bodyPr>
          <a:lstStyle/>
          <a:p>
            <a:r>
              <a:rPr lang="en-US" dirty="0" smtClean="0">
                <a:solidFill>
                  <a:schemeClr val="tx1"/>
                </a:solidFill>
                <a:effectLst>
                  <a:outerShdw blurRad="38100" dist="38100" dir="2700000" algn="tl">
                    <a:srgbClr val="000000">
                      <a:alpha val="43137"/>
                    </a:srgbClr>
                  </a:outerShdw>
                </a:effectLst>
              </a:rPr>
              <a:t>Hazards Related to Agricultural Confined Spaces</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6448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a:buSzPct val="100000"/>
              <a:buFont typeface="Wingdings" pitchFamily="2" charset="2"/>
              <a:buChar char="§"/>
            </a:pPr>
            <a:r>
              <a:rPr lang="en-US" dirty="0" smtClean="0"/>
              <a:t>29 CFR 1910.146 – Permit-required confined space standard</a:t>
            </a:r>
          </a:p>
          <a:p>
            <a:pPr marL="1147762" lvl="1" indent="-342900">
              <a:buSzPct val="100000"/>
              <a:buFont typeface="Wingdings" pitchFamily="2" charset="2"/>
              <a:buChar char="q"/>
            </a:pPr>
            <a:r>
              <a:rPr lang="en-US" dirty="0" smtClean="0"/>
              <a:t>Exempts agriculture</a:t>
            </a:r>
          </a:p>
          <a:p>
            <a:pPr marL="804862" lvl="1" indent="0">
              <a:buSzPct val="100000"/>
              <a:buNone/>
            </a:pPr>
            <a:endParaRPr lang="en-US" dirty="0" smtClean="0"/>
          </a:p>
          <a:p>
            <a:pPr marL="566737" indent="-457200">
              <a:buSzPct val="100000"/>
              <a:buFont typeface="Wingdings" pitchFamily="2" charset="2"/>
              <a:buChar char="§"/>
            </a:pPr>
            <a:r>
              <a:rPr lang="en-US" dirty="0" smtClean="0"/>
              <a:t>29 CFR 1910.272 – Grain handling standard</a:t>
            </a:r>
          </a:p>
          <a:p>
            <a:pPr marL="1146175" lvl="1" indent="-341313">
              <a:buSzPct val="100000"/>
              <a:buFont typeface="Wingdings" pitchFamily="2" charset="2"/>
              <a:buChar char="q"/>
            </a:pPr>
            <a:r>
              <a:rPr lang="en-US" dirty="0" smtClean="0"/>
              <a:t>Covers all commercial grain storage and handling operations</a:t>
            </a:r>
          </a:p>
          <a:p>
            <a:pPr marL="1146175" lvl="1" indent="-341313">
              <a:buSzPct val="100000"/>
              <a:buFont typeface="Wingdings" pitchFamily="2" charset="2"/>
              <a:buChar char="q"/>
            </a:pPr>
            <a:r>
              <a:rPr lang="en-US" dirty="0" smtClean="0"/>
              <a:t>Original focus on preventing grain dust explosions</a:t>
            </a:r>
          </a:p>
          <a:p>
            <a:pPr marL="1146175" lvl="1" indent="-341313">
              <a:buSzPct val="100000"/>
              <a:buFont typeface="Wingdings" pitchFamily="2" charset="2"/>
              <a:buChar char="q"/>
            </a:pPr>
            <a:r>
              <a:rPr lang="en-US" dirty="0" smtClean="0"/>
              <a:t>Exempts farms, feedlots, and certain seed processing operations</a:t>
            </a:r>
          </a:p>
          <a:p>
            <a:pPr marL="1146175" lvl="1" indent="-341313">
              <a:buSzPct val="100000"/>
              <a:buFont typeface="Wingdings" pitchFamily="2" charset="2"/>
              <a:buChar char="q"/>
            </a:pPr>
            <a:r>
              <a:rPr lang="en-US" dirty="0" smtClean="0"/>
              <a:t>Takes precedence over CFR 1910.146</a:t>
            </a:r>
            <a:endParaRPr lang="en-US" dirty="0"/>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18</a:t>
            </a:fld>
            <a:endParaRPr lang="en-US" dirty="0"/>
          </a:p>
        </p:txBody>
      </p:sp>
      <p:sp>
        <p:nvSpPr>
          <p:cNvPr id="3" name="Title 2"/>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Relevant Federal OSHA Standards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5444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E:\Pic for use\cut_bin_1.jpg" title="color background for a slide titled OSHA Application to Local Fire/Rescue Services - Rescuer cutting a b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57200" y="2057400"/>
            <a:ext cx="8229600" cy="4525963"/>
          </a:xfrm>
        </p:spPr>
        <p:txBody>
          <a:bodyPr>
            <a:normAutofit/>
          </a:bodyPr>
          <a:lstStyle/>
          <a:p>
            <a:pPr marL="517525" indent="-407988">
              <a:buSzPct val="100000"/>
              <a:buFont typeface="Wingdings" pitchFamily="2" charset="2"/>
              <a:buChar char="§"/>
            </a:pPr>
            <a:r>
              <a:rPr lang="en-US" dirty="0" smtClean="0"/>
              <a:t>Federal OSHA does not have enforcement jurisdiction over local government entities such as local fire departments</a:t>
            </a:r>
          </a:p>
          <a:p>
            <a:pPr marL="517525" indent="-407988">
              <a:buSzPct val="100000"/>
              <a:buFont typeface="Wingdings" pitchFamily="2" charset="2"/>
              <a:buChar char="§"/>
            </a:pPr>
            <a:r>
              <a:rPr lang="en-US" dirty="0" smtClean="0"/>
              <a:t>Some OSHA State Plans cover emergency workers</a:t>
            </a:r>
          </a:p>
          <a:p>
            <a:pPr marL="517525" indent="-407988">
              <a:buSzPct val="100000"/>
              <a:buFont typeface="Wingdings" pitchFamily="2" charset="2"/>
              <a:buChar char="§"/>
            </a:pPr>
            <a:r>
              <a:rPr lang="en-US" dirty="0" smtClean="0"/>
              <a:t>Prudent employers would preplan to assure that local emergency services have the needed equipment and trained personnel if relying on those services to conduct a rescue</a:t>
            </a:r>
            <a:endParaRPr lang="en-US" dirty="0"/>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19</a:t>
            </a:fld>
            <a:endParaRPr lang="en-US" dirty="0"/>
          </a:p>
        </p:txBody>
      </p:sp>
      <p:sp>
        <p:nvSpPr>
          <p:cNvPr id="3" name="Title 2"/>
          <p:cNvSpPr>
            <a:spLocks noGrp="1"/>
          </p:cNvSpPr>
          <p:nvPr>
            <p:ph type="title"/>
          </p:nvPr>
        </p:nvSpPr>
        <p:spPr>
          <a:xfrm>
            <a:off x="533400" y="609600"/>
            <a:ext cx="8229600" cy="1143000"/>
          </a:xfrm>
        </p:spPr>
        <p:txBody>
          <a:bodyPr>
            <a:normAutofit fontScale="90000"/>
          </a:bodyPr>
          <a:lstStyle/>
          <a:p>
            <a:r>
              <a:rPr lang="en-US" dirty="0" smtClean="0">
                <a:effectLst>
                  <a:outerShdw blurRad="38100" dist="38100" dir="2700000" algn="tl">
                    <a:srgbClr val="000000">
                      <a:alpha val="43137"/>
                    </a:srgbClr>
                  </a:outerShdw>
                </a:effectLst>
              </a:rPr>
              <a:t>OSHA Application to Local Fire/Rescue Services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8463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1"/>
          <p:cNvSpPr>
            <a:spLocks noGrp="1"/>
          </p:cNvSpPr>
          <p:nvPr>
            <p:ph idx="1"/>
          </p:nvPr>
        </p:nvSpPr>
        <p:spPr>
          <a:xfrm>
            <a:off x="457200" y="1066800"/>
            <a:ext cx="8229600" cy="5181600"/>
          </a:xfrm>
        </p:spPr>
        <p:txBody>
          <a:bodyPr>
            <a:normAutofit fontScale="92500" lnSpcReduction="20000"/>
          </a:bodyPr>
          <a:lstStyle/>
          <a:p>
            <a:pPr eaLnBrk="1" hangingPunct="1">
              <a:buSzPct val="95000"/>
              <a:buFont typeface="Wingdings" pitchFamily="2" charset="2"/>
              <a:buChar char="§"/>
            </a:pPr>
            <a:r>
              <a:rPr lang="en-US" sz="2800" dirty="0" smtClean="0">
                <a:latin typeface="Corbel" pitchFamily="34" charset="0"/>
                <a:cs typeface="Arial" charset="0"/>
              </a:rPr>
              <a:t>Identify key terms related to agricultural confined spaces</a:t>
            </a:r>
          </a:p>
          <a:p>
            <a:pPr eaLnBrk="1" hangingPunct="1">
              <a:buSzPct val="95000"/>
              <a:buFont typeface="Wingdings" pitchFamily="2" charset="2"/>
              <a:buChar char="§"/>
            </a:pPr>
            <a:r>
              <a:rPr lang="en-US" sz="2800" dirty="0" smtClean="0">
                <a:latin typeface="Corbel" pitchFamily="34" charset="0"/>
                <a:cs typeface="Arial" charset="0"/>
              </a:rPr>
              <a:t>Identify the typical types of confined spaces found in agricultural workplaces</a:t>
            </a:r>
          </a:p>
          <a:p>
            <a:pPr eaLnBrk="1" hangingPunct="1">
              <a:buSzPct val="95000"/>
              <a:buNone/>
            </a:pPr>
            <a:endParaRPr lang="en-US" sz="800" dirty="0" smtClean="0">
              <a:latin typeface="Corbel" pitchFamily="34" charset="0"/>
              <a:cs typeface="Arial" charset="0"/>
            </a:endParaRPr>
          </a:p>
          <a:p>
            <a:pPr eaLnBrk="1" hangingPunct="1">
              <a:buSzPct val="95000"/>
              <a:buFont typeface="Wingdings" pitchFamily="2" charset="2"/>
              <a:buChar char="§"/>
            </a:pPr>
            <a:r>
              <a:rPr lang="en-US" sz="2800" dirty="0" smtClean="0">
                <a:latin typeface="Corbel" pitchFamily="34" charset="0"/>
                <a:cs typeface="Arial" charset="0"/>
              </a:rPr>
              <a:t>Identify the hazards related to agricultural confined spaces</a:t>
            </a:r>
          </a:p>
          <a:p>
            <a:pPr eaLnBrk="1" hangingPunct="1">
              <a:buSzPct val="95000"/>
              <a:buNone/>
            </a:pPr>
            <a:endParaRPr lang="en-US" sz="800" dirty="0" smtClean="0">
              <a:latin typeface="Corbel" pitchFamily="34" charset="0"/>
              <a:cs typeface="Arial" charset="0"/>
            </a:endParaRPr>
          </a:p>
          <a:p>
            <a:pPr eaLnBrk="1" hangingPunct="1">
              <a:buSzPct val="95000"/>
              <a:buFont typeface="Wingdings" pitchFamily="2" charset="2"/>
              <a:buChar char="§"/>
            </a:pPr>
            <a:r>
              <a:rPr lang="en-US" sz="2800" dirty="0" smtClean="0">
                <a:latin typeface="Corbel" pitchFamily="34" charset="0"/>
                <a:cs typeface="Arial" charset="0"/>
              </a:rPr>
              <a:t>Review the Federal OSHA safety and health standards relevant to agricultural confined spaces</a:t>
            </a:r>
          </a:p>
          <a:p>
            <a:pPr eaLnBrk="1" hangingPunct="1">
              <a:buSzPct val="95000"/>
              <a:buNone/>
            </a:pPr>
            <a:endParaRPr lang="en-US" sz="800" dirty="0" smtClean="0">
              <a:latin typeface="Corbel" pitchFamily="34" charset="0"/>
              <a:cs typeface="Arial" charset="0"/>
            </a:endParaRPr>
          </a:p>
          <a:p>
            <a:pPr eaLnBrk="1" hangingPunct="1">
              <a:buSzPct val="95000"/>
              <a:buFont typeface="Wingdings" pitchFamily="2" charset="2"/>
              <a:buChar char="§"/>
            </a:pPr>
            <a:r>
              <a:rPr lang="en-US" sz="2800" dirty="0" smtClean="0">
                <a:latin typeface="Corbel" pitchFamily="34" charset="0"/>
                <a:cs typeface="Arial" charset="0"/>
              </a:rPr>
              <a:t>Explain the difference between OSHA exempt and non-exempt confined spaces</a:t>
            </a:r>
          </a:p>
          <a:p>
            <a:pPr eaLnBrk="1" hangingPunct="1">
              <a:buSzPct val="95000"/>
              <a:buFont typeface="Wingdings" pitchFamily="2" charset="2"/>
              <a:buChar char="§"/>
            </a:pPr>
            <a:endParaRPr lang="en-US" sz="800" dirty="0" smtClean="0">
              <a:latin typeface="Corbel" pitchFamily="34" charset="0"/>
              <a:cs typeface="Arial" charset="0"/>
            </a:endParaRPr>
          </a:p>
          <a:p>
            <a:pPr eaLnBrk="1" hangingPunct="1">
              <a:buSzPct val="95000"/>
              <a:buFont typeface="Wingdings" pitchFamily="2" charset="2"/>
              <a:buChar char="§"/>
            </a:pPr>
            <a:r>
              <a:rPr lang="en-US" sz="2800" dirty="0" smtClean="0">
                <a:latin typeface="Corbel" pitchFamily="34" charset="0"/>
                <a:cs typeface="Arial" charset="0"/>
              </a:rPr>
              <a:t>Identify work practices that reduce the risk of agricultural confined space-related emergencies</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2</a:t>
            </a:fld>
            <a:endParaRPr lang="en-US" dirty="0"/>
          </a:p>
        </p:txBody>
      </p:sp>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Objectives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09928"/>
            <a:ext cx="8229600" cy="3014472"/>
          </a:xfrm>
        </p:spPr>
        <p:txBody>
          <a:bodyPr>
            <a:normAutofit/>
          </a:bodyPr>
          <a:lstStyle/>
          <a:p>
            <a:pPr marL="463550" indent="-354013">
              <a:spcBef>
                <a:spcPts val="600"/>
              </a:spcBef>
              <a:buSzPct val="100000"/>
              <a:buFont typeface="Wingdings" pitchFamily="2" charset="2"/>
              <a:buChar char="§"/>
            </a:pPr>
            <a:r>
              <a:rPr lang="en-US" dirty="0" smtClean="0"/>
              <a:t>Need for Emergency Action Plan</a:t>
            </a:r>
            <a:endParaRPr lang="en-US" dirty="0"/>
          </a:p>
          <a:p>
            <a:pPr marL="463550" indent="-354013">
              <a:spcBef>
                <a:spcPts val="600"/>
              </a:spcBef>
              <a:buSzPct val="100000"/>
              <a:buFont typeface="Wingdings" pitchFamily="2" charset="2"/>
              <a:buChar char="§"/>
            </a:pPr>
            <a:r>
              <a:rPr lang="en-US" dirty="0" smtClean="0"/>
              <a:t>Need for appropriate personal protective equipment</a:t>
            </a:r>
          </a:p>
          <a:p>
            <a:pPr marL="463550" indent="-354013">
              <a:spcBef>
                <a:spcPts val="600"/>
              </a:spcBef>
              <a:buSzPct val="100000"/>
              <a:buFont typeface="Wingdings" pitchFamily="2" charset="2"/>
              <a:buChar char="§"/>
            </a:pPr>
            <a:r>
              <a:rPr lang="en-US" dirty="0" smtClean="0"/>
              <a:t>Need for emergency response team</a:t>
            </a:r>
            <a:endParaRPr lang="en-US" dirty="0"/>
          </a:p>
          <a:p>
            <a:pPr marL="463550" indent="-354013">
              <a:spcBef>
                <a:spcPts val="600"/>
              </a:spcBef>
              <a:buSzPct val="100000"/>
              <a:buFont typeface="Wingdings" pitchFamily="2" charset="2"/>
              <a:buChar char="§"/>
            </a:pPr>
            <a:r>
              <a:rPr lang="en-US" dirty="0" smtClean="0"/>
              <a:t>Preplanning</a:t>
            </a:r>
            <a:endParaRPr lang="en-US" dirty="0"/>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20</a:t>
            </a:fld>
            <a:endParaRPr lang="en-US" dirty="0"/>
          </a:p>
        </p:txBody>
      </p:sp>
      <p:sp>
        <p:nvSpPr>
          <p:cNvPr id="3" name="Title 2"/>
          <p:cNvSpPr>
            <a:spLocks noGrp="1"/>
          </p:cNvSpPr>
          <p:nvPr>
            <p:ph type="title"/>
          </p:nvPr>
        </p:nvSpPr>
        <p:spPr>
          <a:xfrm>
            <a:off x="228600" y="274638"/>
            <a:ext cx="8610600" cy="1143000"/>
          </a:xfrm>
        </p:spPr>
        <p:txBody>
          <a:bodyPr>
            <a:noAutofit/>
          </a:bodyPr>
          <a:lstStyle/>
          <a:p>
            <a:r>
              <a:rPr lang="en-US" sz="3600" dirty="0" smtClean="0">
                <a:effectLst>
                  <a:outerShdw blurRad="38100" dist="38100" dir="2700000" algn="tl">
                    <a:srgbClr val="000000">
                      <a:alpha val="43137"/>
                    </a:srgbClr>
                  </a:outerShdw>
                </a:effectLst>
              </a:rPr>
              <a:t>Key Provisions of the OSHA Standards Relevant to On-Site First Responders</a:t>
            </a:r>
            <a:endParaRPr lang="en-US" sz="3600" dirty="0">
              <a:effectLst>
                <a:outerShdw blurRad="38100" dist="38100" dir="2700000" algn="tl">
                  <a:srgbClr val="000000">
                    <a:alpha val="43137"/>
                  </a:srgbClr>
                </a:outerShdw>
              </a:effectLst>
            </a:endParaRPr>
          </a:p>
        </p:txBody>
      </p:sp>
      <p:pic>
        <p:nvPicPr>
          <p:cNvPr id="3074" name="Picture 2" title="Picture - emergency response tea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3819905"/>
            <a:ext cx="4651577" cy="250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448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4495800" cy="5181600"/>
          </a:xfrm>
        </p:spPr>
        <p:txBody>
          <a:bodyPr rtlCol="0">
            <a:noAutofit/>
          </a:bodyPr>
          <a:lstStyle/>
          <a:p>
            <a:pPr marL="287338" indent="-177800" eaLnBrk="1" fontAlgn="auto" hangingPunct="1">
              <a:spcAft>
                <a:spcPts val="0"/>
              </a:spcAft>
              <a:buSzPct val="100000"/>
              <a:buFont typeface="Wingdings" pitchFamily="2" charset="2"/>
              <a:buChar char="§"/>
              <a:defRPr/>
            </a:pPr>
            <a:r>
              <a:rPr lang="en-US" sz="2200" dirty="0" smtClean="0">
                <a:latin typeface="Corbel" pitchFamily="34" charset="0"/>
              </a:rPr>
              <a:t>The OSHA Grain Handling Standard  (1910.272) currently exempts from compliance</a:t>
            </a:r>
            <a:br>
              <a:rPr lang="en-US" sz="2200" dirty="0" smtClean="0">
                <a:latin typeface="Corbel" pitchFamily="34" charset="0"/>
              </a:rPr>
            </a:br>
            <a:r>
              <a:rPr lang="en-US" sz="2200" dirty="0" smtClean="0">
                <a:latin typeface="Corbel" pitchFamily="34" charset="0"/>
              </a:rPr>
              <a:t>certain farming operations:</a:t>
            </a:r>
          </a:p>
          <a:p>
            <a:pPr marL="525082" lvl="2" indent="-177800">
              <a:buClr>
                <a:schemeClr val="accent1"/>
              </a:buClr>
              <a:buFont typeface="Wingdings" panose="05000000000000000000" pitchFamily="2" charset="2"/>
              <a:buChar char="§"/>
              <a:defRPr/>
            </a:pPr>
            <a:r>
              <a:rPr lang="en-US" sz="2000" dirty="0" smtClean="0">
                <a:latin typeface="Corbel" pitchFamily="34" charset="0"/>
              </a:rPr>
              <a:t>Farms with 10 or fewer employed</a:t>
            </a:r>
          </a:p>
          <a:p>
            <a:pPr marL="525082" lvl="2" indent="-177800">
              <a:buClr>
                <a:schemeClr val="accent1"/>
              </a:buClr>
              <a:buFont typeface="Wingdings" panose="05000000000000000000" pitchFamily="2" charset="2"/>
              <a:buChar char="§"/>
              <a:defRPr/>
            </a:pPr>
            <a:r>
              <a:rPr lang="en-US" sz="2000" dirty="0" smtClean="0">
                <a:latin typeface="Corbel" pitchFamily="34" charset="0"/>
              </a:rPr>
              <a:t>Feedlots</a:t>
            </a:r>
          </a:p>
          <a:p>
            <a:pPr marL="525082" lvl="2" indent="-177800">
              <a:buClr>
                <a:schemeClr val="accent1"/>
              </a:buClr>
              <a:buFont typeface="Wingdings" panose="05000000000000000000" pitchFamily="2" charset="2"/>
              <a:buChar char="§"/>
              <a:defRPr/>
            </a:pPr>
            <a:r>
              <a:rPr lang="en-US" sz="2000" dirty="0" smtClean="0">
                <a:latin typeface="Corbel" pitchFamily="34" charset="0"/>
              </a:rPr>
              <a:t>Operations that prepare seeds</a:t>
            </a:r>
            <a:br>
              <a:rPr lang="en-US" sz="2000" dirty="0" smtClean="0">
                <a:latin typeface="Corbel" pitchFamily="34" charset="0"/>
              </a:rPr>
            </a:br>
            <a:r>
              <a:rPr lang="en-US" sz="2000" dirty="0" smtClean="0">
                <a:latin typeface="Corbel" pitchFamily="34" charset="0"/>
              </a:rPr>
              <a:t>for future crops</a:t>
            </a:r>
          </a:p>
          <a:p>
            <a:pPr marL="287338" indent="-177800" eaLnBrk="1" fontAlgn="auto" hangingPunct="1">
              <a:spcAft>
                <a:spcPts val="0"/>
              </a:spcAft>
              <a:buSzPct val="100000"/>
              <a:buFont typeface="Wingdings" pitchFamily="2" charset="2"/>
              <a:buChar char="§"/>
              <a:defRPr/>
            </a:pPr>
            <a:r>
              <a:rPr lang="en-US" sz="2200" dirty="0" smtClean="0">
                <a:latin typeface="Corbel" pitchFamily="34" charset="0"/>
              </a:rPr>
              <a:t>The OSHA Permit-required Confined Spaces Standard (1910.146) generally exempts agricultural operations that:</a:t>
            </a:r>
          </a:p>
          <a:p>
            <a:pPr marL="543370" lvl="1" indent="-177800">
              <a:buSzPct val="100000"/>
              <a:buFont typeface="Wingdings" pitchFamily="2" charset="2"/>
              <a:buChar char="§"/>
              <a:defRPr/>
            </a:pPr>
            <a:r>
              <a:rPr lang="en-US" sz="1800" dirty="0" smtClean="0">
                <a:latin typeface="Corbel" pitchFamily="34" charset="0"/>
              </a:rPr>
              <a:t>Grow or harvest crops</a:t>
            </a:r>
          </a:p>
          <a:p>
            <a:pPr marL="543370" lvl="1" indent="-177800">
              <a:buSzPct val="100000"/>
              <a:buFont typeface="Wingdings" pitchFamily="2" charset="2"/>
              <a:buChar char="§"/>
              <a:defRPr/>
            </a:pPr>
            <a:r>
              <a:rPr lang="en-US" sz="1800" dirty="0" smtClean="0">
                <a:latin typeface="Corbel" pitchFamily="34" charset="0"/>
              </a:rPr>
              <a:t>Raise livestock or poultry</a:t>
            </a:r>
          </a:p>
        </p:txBody>
      </p:sp>
      <p:sp>
        <p:nvSpPr>
          <p:cNvPr id="4" name="Slide Number Placeholder 3"/>
          <p:cNvSpPr>
            <a:spLocks noGrp="1"/>
          </p:cNvSpPr>
          <p:nvPr>
            <p:ph type="sldNum" sz="quarter" idx="12"/>
          </p:nvPr>
        </p:nvSpPr>
        <p:spPr/>
        <p:txBody>
          <a:bodyPr/>
          <a:lstStyle/>
          <a:p>
            <a:pPr>
              <a:defRPr/>
            </a:pPr>
            <a:fld id="{94A9A0AB-ABEF-4CF1-9E59-D47D9A466B11}" type="slidenum">
              <a:rPr lang="en-US"/>
              <a:pPr>
                <a:defRPr/>
              </a:pPr>
              <a:t>21</a:t>
            </a:fld>
            <a:endParaRPr lang="en-US" dirty="0"/>
          </a:p>
        </p:txBody>
      </p:sp>
      <p:sp>
        <p:nvSpPr>
          <p:cNvPr id="23554" name="Title 2"/>
          <p:cNvSpPr>
            <a:spLocks noGrp="1"/>
          </p:cNvSpPr>
          <p:nvPr>
            <p:ph type="title"/>
          </p:nvPr>
        </p:nvSpPr>
        <p:spPr>
          <a:xfrm>
            <a:off x="457200" y="274638"/>
            <a:ext cx="8305800" cy="792162"/>
          </a:xfrm>
        </p:spPr>
        <p:txBody>
          <a:bodyPr>
            <a:normAutofit/>
          </a:bodyPr>
          <a:lstStyle/>
          <a:p>
            <a:pPr algn="ct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Exempt Facilities</a:t>
            </a:r>
          </a:p>
        </p:txBody>
      </p:sp>
      <p:pic>
        <p:nvPicPr>
          <p:cNvPr id="6" name="Picture 5" title="Picture - grain bin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1905000"/>
            <a:ext cx="4176107" cy="3142316"/>
          </a:xfrm>
          <a:prstGeom prst="rect">
            <a:avLst/>
          </a:prstGeom>
        </p:spPr>
      </p:pic>
    </p:spTree>
    <p:extLst>
      <p:ext uri="{BB962C8B-B14F-4D97-AF65-F5344CB8AC3E}">
        <p14:creationId xmlns:p14="http://schemas.microsoft.com/office/powerpoint/2010/main" val="1467644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7924800" cy="4294909"/>
          </a:xfrm>
        </p:spPr>
        <p:txBody>
          <a:bodyPr rtlCol="0">
            <a:noAutofit/>
          </a:bodyPr>
          <a:lstStyle/>
          <a:p>
            <a:pPr marL="287338" indent="-177800" eaLnBrk="1" fontAlgn="auto" hangingPunct="1">
              <a:spcAft>
                <a:spcPts val="0"/>
              </a:spcAft>
              <a:buSzPct val="100000"/>
              <a:buFont typeface="Wingdings" pitchFamily="2" charset="2"/>
              <a:buChar char="§"/>
              <a:defRPr/>
            </a:pPr>
            <a:r>
              <a:rPr lang="en-US" sz="2400" dirty="0" smtClean="0">
                <a:latin typeface="Corbel" pitchFamily="34" charset="0"/>
              </a:rPr>
              <a:t>Over half of all grain storage capacity in the U.S. is currently exempt from OSHA compliance.</a:t>
            </a:r>
          </a:p>
          <a:p>
            <a:pPr marL="287338" indent="-177800" eaLnBrk="1" fontAlgn="auto" hangingPunct="1">
              <a:spcAft>
                <a:spcPts val="0"/>
              </a:spcAft>
              <a:buSzPct val="100000"/>
              <a:buFont typeface="Wingdings" pitchFamily="2" charset="2"/>
              <a:buChar char="§"/>
              <a:defRPr/>
            </a:pPr>
            <a:r>
              <a:rPr lang="en-US" sz="2400" dirty="0" smtClean="0">
                <a:latin typeface="Corbel" pitchFamily="34" charset="0"/>
              </a:rPr>
              <a:t>Historically, about 70% of all documented grain-related entrapments have occurred at exempt facilities.</a:t>
            </a:r>
          </a:p>
          <a:p>
            <a:pPr marL="287338" indent="-177800" eaLnBrk="1" fontAlgn="auto" hangingPunct="1">
              <a:spcAft>
                <a:spcPts val="0"/>
              </a:spcAft>
              <a:buSzPct val="100000"/>
              <a:buFont typeface="Wingdings" pitchFamily="2" charset="2"/>
              <a:buChar char="§"/>
              <a:defRPr/>
            </a:pPr>
            <a:r>
              <a:rPr lang="en-US" sz="2400" dirty="0" smtClean="0">
                <a:latin typeface="Corbel" pitchFamily="34" charset="0"/>
              </a:rPr>
              <a:t>Exempt facilities are less prepared to respond to an emergency due to:</a:t>
            </a:r>
          </a:p>
          <a:p>
            <a:pPr marL="801688" lvl="1" indent="-227013">
              <a:buSzPct val="100000"/>
              <a:buFont typeface="Wingdings" pitchFamily="2" charset="2"/>
              <a:buChar char="§"/>
              <a:defRPr/>
            </a:pPr>
            <a:r>
              <a:rPr lang="en-US" sz="2400" dirty="0" smtClean="0">
                <a:latin typeface="Corbel" pitchFamily="34" charset="0"/>
              </a:rPr>
              <a:t>Fewer trained personnel</a:t>
            </a:r>
          </a:p>
          <a:p>
            <a:pPr marL="801688" lvl="1" indent="-227013">
              <a:buSzPct val="100000"/>
              <a:buFont typeface="Wingdings" pitchFamily="2" charset="2"/>
              <a:buChar char="§"/>
              <a:defRPr/>
            </a:pPr>
            <a:r>
              <a:rPr lang="en-US" sz="2400" dirty="0" smtClean="0">
                <a:latin typeface="Corbel" pitchFamily="34" charset="0"/>
              </a:rPr>
              <a:t>Less access to rescue equipment</a:t>
            </a:r>
          </a:p>
          <a:p>
            <a:pPr marL="801688" lvl="1" indent="-227013">
              <a:buSzPct val="100000"/>
              <a:buFont typeface="Wingdings" pitchFamily="2" charset="2"/>
              <a:buChar char="§"/>
              <a:defRPr/>
            </a:pPr>
            <a:r>
              <a:rPr lang="en-US" sz="2400" dirty="0" smtClean="0">
                <a:latin typeface="Corbel" pitchFamily="34" charset="0"/>
              </a:rPr>
              <a:t>Workplace safety rules not in place</a:t>
            </a:r>
          </a:p>
          <a:p>
            <a:pPr marL="801688" lvl="1" indent="-227013">
              <a:buSzPct val="100000"/>
              <a:buFont typeface="Wingdings" pitchFamily="2" charset="2"/>
              <a:buChar char="§"/>
              <a:defRPr/>
            </a:pPr>
            <a:r>
              <a:rPr lang="en-US" sz="2400" smtClean="0">
                <a:latin typeface="Corbel" pitchFamily="34" charset="0"/>
              </a:rPr>
              <a:t>No </a:t>
            </a:r>
            <a:r>
              <a:rPr lang="en-US" sz="2400" dirty="0" smtClean="0">
                <a:latin typeface="Corbel" pitchFamily="34" charset="0"/>
              </a:rPr>
              <a:t>emergency management plan</a:t>
            </a:r>
          </a:p>
        </p:txBody>
      </p:sp>
      <p:sp>
        <p:nvSpPr>
          <p:cNvPr id="4" name="Slide Number Placeholder 3"/>
          <p:cNvSpPr>
            <a:spLocks noGrp="1"/>
          </p:cNvSpPr>
          <p:nvPr>
            <p:ph type="sldNum" sz="quarter" idx="12"/>
          </p:nvPr>
        </p:nvSpPr>
        <p:spPr/>
        <p:txBody>
          <a:bodyPr/>
          <a:lstStyle/>
          <a:p>
            <a:pPr>
              <a:defRPr/>
            </a:pPr>
            <a:fld id="{94A9A0AB-ABEF-4CF1-9E59-D47D9A466B11}" type="slidenum">
              <a:rPr lang="en-US"/>
              <a:pPr>
                <a:defRPr/>
              </a:pPr>
              <a:t>22</a:t>
            </a:fld>
            <a:endParaRPr lang="en-US" dirty="0"/>
          </a:p>
        </p:txBody>
      </p:sp>
      <p:sp>
        <p:nvSpPr>
          <p:cNvPr id="23554" name="Title 2"/>
          <p:cNvSpPr>
            <a:spLocks noGrp="1"/>
          </p:cNvSpPr>
          <p:nvPr>
            <p:ph type="title"/>
          </p:nvPr>
        </p:nvSpPr>
        <p:spPr>
          <a:xfrm>
            <a:off x="457200" y="609600"/>
            <a:ext cx="8305800" cy="792162"/>
          </a:xfrm>
        </p:spPr>
        <p:txBody>
          <a:bodyPr>
            <a:normAutofit fontScale="90000"/>
          </a:bodyPr>
          <a:lstStyle/>
          <a:p>
            <a:pPr algn="ct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Exempt Facilities Represent the Greatest Risks to First Responders</a:t>
            </a:r>
          </a:p>
        </p:txBody>
      </p:sp>
      <p:pic>
        <p:nvPicPr>
          <p:cNvPr id="4098" name="Picture 2" descr="E:\Field's Pic\DCIM\112___03\IMG_1127.JPG" title="Picture - grain bi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18437" y="4267200"/>
            <a:ext cx="2644569" cy="20646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457200" y="1219200"/>
            <a:ext cx="8153400" cy="4906963"/>
          </a:xfrm>
        </p:spPr>
        <p:txBody>
          <a:bodyPr>
            <a:noAutofit/>
          </a:bodyPr>
          <a:lstStyle/>
          <a:p>
            <a:pPr eaLnBrk="1" hangingPunct="1">
              <a:buSzPct val="100000"/>
              <a:buFont typeface="Wingdings" pitchFamily="2" charset="2"/>
              <a:buChar char="§"/>
            </a:pPr>
            <a:r>
              <a:rPr lang="en-US" sz="3200" dirty="0" smtClean="0">
                <a:latin typeface="Corbel" pitchFamily="34" charset="0"/>
              </a:rPr>
              <a:t>Confined space entry permit system</a:t>
            </a:r>
            <a:endParaRPr lang="en-US" sz="3200" dirty="0" smtClean="0"/>
          </a:p>
          <a:p>
            <a:pPr eaLnBrk="1" hangingPunct="1">
              <a:buSzPct val="100000"/>
              <a:buFont typeface="Wingdings" pitchFamily="2" charset="2"/>
              <a:buChar char="§"/>
            </a:pPr>
            <a:r>
              <a:rPr lang="en-US" sz="3200" dirty="0" smtClean="0">
                <a:latin typeface="Corbel" pitchFamily="34" charset="0"/>
              </a:rPr>
              <a:t>Appropriate confined space entry equipment</a:t>
            </a:r>
          </a:p>
          <a:p>
            <a:pPr marL="1201738" lvl="1" indent="-519113" eaLnBrk="1" hangingPunct="1">
              <a:buSzPct val="50000"/>
              <a:buFont typeface="Wingdings" pitchFamily="2" charset="2"/>
              <a:buChar char="q"/>
            </a:pPr>
            <a:r>
              <a:rPr lang="en-US" sz="3200" dirty="0" smtClean="0">
                <a:latin typeface="Corbel" pitchFamily="34" charset="0"/>
              </a:rPr>
              <a:t>Lifeline and harnesses</a:t>
            </a:r>
          </a:p>
          <a:p>
            <a:pPr marL="1201738" lvl="1" indent="-519113" eaLnBrk="1" hangingPunct="1">
              <a:buSzPct val="50000"/>
              <a:buFont typeface="Wingdings" pitchFamily="2" charset="2"/>
              <a:buChar char="q"/>
            </a:pPr>
            <a:r>
              <a:rPr lang="en-US" sz="3200" dirty="0" smtClean="0">
                <a:latin typeface="Corbel" pitchFamily="34" charset="0"/>
              </a:rPr>
              <a:t>Air monitoring equipment</a:t>
            </a:r>
          </a:p>
          <a:p>
            <a:pPr marL="1201738" lvl="1" indent="-519113" eaLnBrk="1" hangingPunct="1">
              <a:buSzPct val="50000"/>
              <a:buFont typeface="Wingdings" pitchFamily="2" charset="2"/>
              <a:buChar char="q"/>
            </a:pPr>
            <a:r>
              <a:rPr lang="en-US" sz="3200" dirty="0" smtClean="0">
                <a:latin typeface="Corbel" pitchFamily="34" charset="0"/>
              </a:rPr>
              <a:t>Communication system</a:t>
            </a:r>
            <a:endParaRPr lang="en-US" sz="3200" dirty="0" smtClean="0"/>
          </a:p>
          <a:p>
            <a:pPr eaLnBrk="1" hangingPunct="1">
              <a:buSzPct val="100000"/>
              <a:buFont typeface="Wingdings" pitchFamily="2" charset="2"/>
              <a:buChar char="§"/>
            </a:pPr>
            <a:r>
              <a:rPr lang="en-US" sz="3200" dirty="0" smtClean="0">
                <a:latin typeface="Corbel" pitchFamily="34" charset="0"/>
              </a:rPr>
              <a:t>Emergency action plan</a:t>
            </a:r>
            <a:endParaRPr lang="en-US" sz="3200" dirty="0" smtClean="0"/>
          </a:p>
          <a:p>
            <a:pPr eaLnBrk="1" hangingPunct="1">
              <a:buSzPct val="100000"/>
              <a:buFont typeface="Wingdings" pitchFamily="2" charset="2"/>
              <a:buChar char="§"/>
            </a:pPr>
            <a:r>
              <a:rPr lang="en-US" sz="3200" dirty="0" smtClean="0">
                <a:latin typeface="Corbel" pitchFamily="34" charset="0"/>
              </a:rPr>
              <a:t>Documented training</a:t>
            </a:r>
          </a:p>
          <a:p>
            <a:pPr eaLnBrk="1" hangingPunct="1">
              <a:buSzPct val="100000"/>
              <a:buFont typeface="Wingdings" pitchFamily="2" charset="2"/>
              <a:buChar char="§"/>
            </a:pPr>
            <a:r>
              <a:rPr lang="en-US" sz="3200" dirty="0" smtClean="0">
                <a:latin typeface="Corbel" pitchFamily="34" charset="0"/>
              </a:rPr>
              <a:t>Incident reporting policies in place</a:t>
            </a:r>
          </a:p>
        </p:txBody>
      </p:sp>
      <p:sp>
        <p:nvSpPr>
          <p:cNvPr id="4" name="Slide Number Placeholder 3"/>
          <p:cNvSpPr>
            <a:spLocks noGrp="1"/>
          </p:cNvSpPr>
          <p:nvPr>
            <p:ph type="sldNum" sz="quarter" idx="12"/>
          </p:nvPr>
        </p:nvSpPr>
        <p:spPr/>
        <p:txBody>
          <a:bodyPr/>
          <a:lstStyle/>
          <a:p>
            <a:pPr>
              <a:defRPr/>
            </a:pPr>
            <a:fld id="{EF2B8D55-A149-4614-9ED3-26CD35ADE1A6}" type="slidenum">
              <a:rPr lang="en-US" smtClean="0"/>
              <a:pPr>
                <a:defRPr/>
              </a:pPr>
              <a:t>23</a:t>
            </a:fld>
            <a:endParaRPr lang="en-US" dirty="0"/>
          </a:p>
        </p:txBody>
      </p:sp>
      <p:sp>
        <p:nvSpPr>
          <p:cNvPr id="24578" name="Title 1"/>
          <p:cNvSpPr>
            <a:spLocks noGrp="1"/>
          </p:cNvSpPr>
          <p:nvPr>
            <p:ph type="title"/>
          </p:nvPr>
        </p:nvSpPr>
        <p:spPr>
          <a:xfrm>
            <a:off x="457200" y="274638"/>
            <a:ext cx="8382000" cy="11430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Non-Exempt Facilities Must Have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descr="E:\Pic for use\fire_truck1.jpg" title="Color background - fire truck"/>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4419600"/>
            <a:ext cx="9144000" cy="2577101"/>
          </a:xfrm>
          <a:prstGeom prst="rect">
            <a:avLst/>
          </a:prstGeom>
          <a:noFill/>
          <a:extLst>
            <a:ext uri="{909E8E84-426E-40DD-AFC4-6F175D3DCCD1}">
              <a14:hiddenFill xmlns:a14="http://schemas.microsoft.com/office/drawing/2010/main">
                <a:solidFill>
                  <a:srgbClr val="FFFFFF"/>
                </a:solidFill>
              </a14:hiddenFill>
            </a:ext>
          </a:extLst>
        </p:spPr>
      </p:pic>
      <p:sp>
        <p:nvSpPr>
          <p:cNvPr id="25603" name="Content Placeholder 1"/>
          <p:cNvSpPr>
            <a:spLocks noGrp="1"/>
          </p:cNvSpPr>
          <p:nvPr>
            <p:ph idx="1"/>
          </p:nvPr>
        </p:nvSpPr>
        <p:spPr>
          <a:xfrm>
            <a:off x="457200" y="1066800"/>
            <a:ext cx="8153400" cy="4953000"/>
          </a:xfrm>
        </p:spPr>
        <p:txBody>
          <a:bodyPr>
            <a:normAutofit fontScale="85000" lnSpcReduction="10000"/>
          </a:bodyPr>
          <a:lstStyle/>
          <a:p>
            <a:pPr eaLnBrk="1" hangingPunct="1">
              <a:buNone/>
            </a:pPr>
            <a:r>
              <a:rPr lang="en-US" sz="2800" dirty="0" smtClean="0"/>
              <a:t>      </a:t>
            </a:r>
          </a:p>
          <a:p>
            <a:pPr eaLnBrk="1" hangingPunct="1">
              <a:buSzPct val="100000"/>
              <a:buFont typeface="Wingdings" pitchFamily="2" charset="2"/>
              <a:buChar char="§"/>
            </a:pPr>
            <a:r>
              <a:rPr lang="en-US" sz="2800" dirty="0" smtClean="0">
                <a:latin typeface="Corbel" pitchFamily="34" charset="0"/>
              </a:rPr>
              <a:t>Both volunteer and paid responders should comply with OSHA standards where applicable, regardless of OSHA jurisdiction</a:t>
            </a:r>
          </a:p>
          <a:p>
            <a:pPr eaLnBrk="1" hangingPunct="1">
              <a:buSzPct val="100000"/>
              <a:buFont typeface="Wingdings" pitchFamily="2" charset="2"/>
              <a:buChar char="§"/>
            </a:pPr>
            <a:r>
              <a:rPr lang="en-US" sz="2800" dirty="0" smtClean="0">
                <a:latin typeface="Corbel" pitchFamily="34" charset="0"/>
              </a:rPr>
              <a:t>Volunteer responders to exempt facilities should still follow all applicable OSHA confined space rules</a:t>
            </a:r>
          </a:p>
          <a:p>
            <a:pPr eaLnBrk="1" hangingPunct="1">
              <a:buSzPct val="100000"/>
              <a:buFont typeface="Wingdings" pitchFamily="2" charset="2"/>
              <a:buChar char="§"/>
            </a:pPr>
            <a:r>
              <a:rPr lang="en-US" sz="2800" dirty="0" smtClean="0">
                <a:latin typeface="Corbel" pitchFamily="34" charset="0"/>
              </a:rPr>
              <a:t>Volunteer emergency first responders may not be considered public sector employees under OSHA provisions</a:t>
            </a:r>
          </a:p>
          <a:p>
            <a:pPr eaLnBrk="1" hangingPunct="1">
              <a:buSzPct val="100000"/>
              <a:buFont typeface="Wingdings" pitchFamily="2" charset="2"/>
              <a:buChar char="§"/>
            </a:pPr>
            <a:r>
              <a:rPr lang="en-US" sz="2800" dirty="0" smtClean="0">
                <a:latin typeface="Corbel" pitchFamily="34" charset="0"/>
              </a:rPr>
              <a:t>Paid responders to non-exempt facilities may not be covered by  OSHA Confined Space Rules, but should comply</a:t>
            </a:r>
          </a:p>
          <a:p>
            <a:pPr eaLnBrk="1" hangingPunct="1">
              <a:buSzPct val="100000"/>
              <a:buFont typeface="Wingdings" pitchFamily="2" charset="2"/>
              <a:buChar char="§"/>
            </a:pPr>
            <a:r>
              <a:rPr lang="en-US" sz="2800" dirty="0" smtClean="0">
                <a:latin typeface="Corbel" pitchFamily="34" charset="0"/>
              </a:rPr>
              <a:t>Provisions are provided in the regulations for a timely response</a:t>
            </a:r>
          </a:p>
          <a:p>
            <a:pPr eaLnBrk="1" hangingPunct="1">
              <a:buSzPct val="100000"/>
              <a:buFont typeface="Wingdings" pitchFamily="2" charset="2"/>
              <a:buChar char="§"/>
            </a:pPr>
            <a:r>
              <a:rPr lang="en-US" sz="2800" dirty="0" smtClean="0">
                <a:latin typeface="Corbel" pitchFamily="34" charset="0"/>
              </a:rPr>
              <a:t>Responding agencies should develop an SOP for responses</a:t>
            </a:r>
          </a:p>
        </p:txBody>
      </p:sp>
      <p:sp>
        <p:nvSpPr>
          <p:cNvPr id="2" name="Slide Number Placeholder 1"/>
          <p:cNvSpPr>
            <a:spLocks noGrp="1"/>
          </p:cNvSpPr>
          <p:nvPr>
            <p:ph type="sldNum" sz="quarter" idx="12"/>
          </p:nvPr>
        </p:nvSpPr>
        <p:spPr/>
        <p:txBody>
          <a:bodyPr/>
          <a:lstStyle/>
          <a:p>
            <a:pPr>
              <a:defRPr/>
            </a:pPr>
            <a:fld id="{35727ABB-100A-4D03-890A-129799BD90DA}" type="slidenum">
              <a:rPr lang="en-US"/>
              <a:pPr>
                <a:defRPr/>
              </a:pPr>
              <a:t>24</a:t>
            </a:fld>
            <a:endParaRPr lang="en-US" dirty="0"/>
          </a:p>
        </p:txBody>
      </p:sp>
      <p:sp>
        <p:nvSpPr>
          <p:cNvPr id="25602" name="Title 2"/>
          <p:cNvSpPr>
            <a:spLocks noGrp="1"/>
          </p:cNvSpPr>
          <p:nvPr>
            <p:ph type="title"/>
          </p:nvPr>
        </p:nvSpPr>
        <p:spPr>
          <a:xfrm>
            <a:off x="457200" y="274638"/>
            <a:ext cx="8229600" cy="11430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Paid and Volunteer Response - Summary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Content Placeholder 1"/>
          <p:cNvSpPr>
            <a:spLocks noGrp="1"/>
          </p:cNvSpPr>
          <p:nvPr>
            <p:ph idx="1"/>
          </p:nvPr>
        </p:nvSpPr>
        <p:spPr>
          <a:xfrm>
            <a:off x="457200" y="1219200"/>
            <a:ext cx="8153400" cy="762000"/>
          </a:xfrm>
        </p:spPr>
        <p:txBody>
          <a:bodyPr>
            <a:normAutofit fontScale="55000" lnSpcReduction="20000"/>
          </a:bodyPr>
          <a:lstStyle/>
          <a:p>
            <a:pPr eaLnBrk="1" hangingPunct="1">
              <a:buNone/>
            </a:pPr>
            <a:r>
              <a:rPr lang="en-US" sz="2800" dirty="0" smtClean="0"/>
              <a:t>      </a:t>
            </a:r>
          </a:p>
          <a:p>
            <a:pPr eaLnBrk="1" hangingPunct="1">
              <a:buSzPct val="100000"/>
              <a:buFont typeface="Wingdings" pitchFamily="2" charset="2"/>
              <a:buChar char="§"/>
            </a:pPr>
            <a:r>
              <a:rPr lang="en-US" sz="5800" dirty="0" smtClean="0">
                <a:latin typeface="Corbel" pitchFamily="34" charset="0"/>
              </a:rPr>
              <a:t>Addressing conflict over rescue strategies</a:t>
            </a:r>
          </a:p>
          <a:p>
            <a:pPr eaLnBrk="1" hangingPunct="1">
              <a:buSzPct val="100000"/>
              <a:buFont typeface="Wingdings" pitchFamily="2" charset="2"/>
              <a:buChar char="§"/>
            </a:pPr>
            <a:endParaRPr lang="en-US" sz="2800" dirty="0" smtClean="0">
              <a:latin typeface="Corbel" pitchFamily="34" charset="0"/>
            </a:endParaRPr>
          </a:p>
        </p:txBody>
      </p:sp>
      <p:sp>
        <p:nvSpPr>
          <p:cNvPr id="2" name="Slide Number Placeholder 1"/>
          <p:cNvSpPr>
            <a:spLocks noGrp="1"/>
          </p:cNvSpPr>
          <p:nvPr>
            <p:ph type="sldNum" sz="quarter" idx="12"/>
          </p:nvPr>
        </p:nvSpPr>
        <p:spPr/>
        <p:txBody>
          <a:bodyPr/>
          <a:lstStyle/>
          <a:p>
            <a:pPr>
              <a:defRPr/>
            </a:pPr>
            <a:fld id="{35727ABB-100A-4D03-890A-129799BD90DA}" type="slidenum">
              <a:rPr lang="en-US"/>
              <a:pPr>
                <a:defRPr/>
              </a:pPr>
              <a:t>25</a:t>
            </a:fld>
            <a:endParaRPr lang="en-US" dirty="0"/>
          </a:p>
        </p:txBody>
      </p:sp>
      <p:sp>
        <p:nvSpPr>
          <p:cNvPr id="25602" name="Title 2"/>
          <p:cNvSpPr>
            <a:spLocks noGrp="1"/>
          </p:cNvSpPr>
          <p:nvPr>
            <p:ph type="title"/>
          </p:nvPr>
        </p:nvSpPr>
        <p:spPr>
          <a:xfrm>
            <a:off x="457200" y="274638"/>
            <a:ext cx="8229600" cy="944562"/>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Case Study</a:t>
            </a:r>
          </a:p>
        </p:txBody>
      </p:sp>
      <p:pic>
        <p:nvPicPr>
          <p:cNvPr id="1026" name="Picture 15" descr="DSCN137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2286000"/>
            <a:ext cx="4704204" cy="353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bin rescue pi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2286000"/>
            <a:ext cx="3664689" cy="353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454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SzPct val="100000"/>
              <a:buFont typeface="Wingdings" pitchFamily="2" charset="2"/>
              <a:buChar char="§"/>
            </a:pPr>
            <a:r>
              <a:rPr lang="en-US" dirty="0" smtClean="0"/>
              <a:t>Every worker deserves a safe and healthy workplace and the opportunity to go home at the end of the day.</a:t>
            </a:r>
          </a:p>
          <a:p>
            <a:pPr>
              <a:buSzPct val="100000"/>
              <a:buFont typeface="Wingdings" pitchFamily="2" charset="2"/>
              <a:buChar char="§"/>
            </a:pPr>
            <a:r>
              <a:rPr lang="en-US" dirty="0" smtClean="0"/>
              <a:t>The priority at grain storage and handling facilities should be on preventing situations that require an emergency response.</a:t>
            </a:r>
          </a:p>
          <a:p>
            <a:pPr>
              <a:buSzPct val="100000"/>
              <a:buFont typeface="Wingdings" pitchFamily="2" charset="2"/>
              <a:buChar char="§"/>
            </a:pPr>
            <a:r>
              <a:rPr lang="en-US" dirty="0" smtClean="0"/>
              <a:t>Emergency first responders should not be expected to “fix” a problem that should have been prevented.</a:t>
            </a:r>
            <a:endParaRPr lang="en-US" dirty="0"/>
          </a:p>
        </p:txBody>
      </p:sp>
      <p:sp>
        <p:nvSpPr>
          <p:cNvPr id="3" name="Slide Number Placeholder 2"/>
          <p:cNvSpPr>
            <a:spLocks noGrp="1"/>
          </p:cNvSpPr>
          <p:nvPr>
            <p:ph type="sldNum" sz="quarter" idx="12"/>
          </p:nvPr>
        </p:nvSpPr>
        <p:spPr/>
        <p:txBody>
          <a:bodyPr/>
          <a:lstStyle/>
          <a:p>
            <a:pPr>
              <a:defRPr/>
            </a:pPr>
            <a:fld id="{BAF4C88F-E191-476D-A289-033F058D0F0A}" type="slidenum">
              <a:rPr lang="en-US" smtClean="0"/>
              <a:pPr>
                <a:defRPr/>
              </a:pPr>
              <a:t>26</a:t>
            </a:fld>
            <a:endParaRPr lang="en-US" dirty="0"/>
          </a:p>
        </p:txBody>
      </p:sp>
      <p:sp>
        <p:nvSpPr>
          <p:cNvPr id="4" name="Title 3"/>
          <p:cNvSpPr>
            <a:spLocks noGrp="1"/>
          </p:cNvSpPr>
          <p:nvPr>
            <p:ph type="title"/>
          </p:nvPr>
        </p:nvSpPr>
        <p:spPr/>
        <p:txBody>
          <a:bodyPr>
            <a:normAutofit fontScale="90000"/>
          </a:bodyPr>
          <a:lstStyle/>
          <a:p>
            <a:r>
              <a:rPr lang="en-US" dirty="0" smtClean="0"/>
              <a:t>Preventing Emergencies in Confined Spaces in Agriculture</a:t>
            </a:r>
            <a:endParaRPr lang="en-US" dirty="0"/>
          </a:p>
        </p:txBody>
      </p:sp>
      <p:pic>
        <p:nvPicPr>
          <p:cNvPr id="3075" name="Picture 3" descr="D:\PDF\glossary_images\bumpcap.tif" title="Picture - bump ca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5102646"/>
            <a:ext cx="1468920" cy="146892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Z:\Photos and Images and Videos\GRAIN BINS\Brandi Miller YOUTH\Photos\Equipment\IMG_0431.JPG" title="Picture - an employee reaching for a fire extinguishe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162800" y="4869383"/>
            <a:ext cx="1484693" cy="190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178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SzPct val="100000"/>
              <a:buFont typeface="Wingdings" pitchFamily="2" charset="2"/>
              <a:buChar char="§"/>
            </a:pPr>
            <a:r>
              <a:rPr lang="en-US" dirty="0" smtClean="0"/>
              <a:t>Develop a culture of safety and health</a:t>
            </a:r>
          </a:p>
          <a:p>
            <a:pPr lvl="1">
              <a:buSzPct val="100000"/>
              <a:buFont typeface="Arial" pitchFamily="34" charset="0"/>
              <a:buChar char="•"/>
            </a:pPr>
            <a:r>
              <a:rPr lang="en-US" dirty="0" smtClean="0"/>
              <a:t>It starts at the top</a:t>
            </a:r>
          </a:p>
          <a:p>
            <a:pPr lvl="1">
              <a:buSzPct val="100000"/>
              <a:buFont typeface="Arial" pitchFamily="34" charset="0"/>
              <a:buChar char="•"/>
            </a:pPr>
            <a:r>
              <a:rPr lang="en-US" dirty="0" smtClean="0"/>
              <a:t>Involves everyone</a:t>
            </a:r>
          </a:p>
          <a:p>
            <a:pPr lvl="1">
              <a:buSzPct val="100000"/>
              <a:buFont typeface="Arial" pitchFamily="34" charset="0"/>
              <a:buChar char="•"/>
            </a:pPr>
            <a:r>
              <a:rPr lang="en-US" dirty="0" smtClean="0"/>
              <a:t>Is clearly communicated</a:t>
            </a:r>
          </a:p>
          <a:p>
            <a:pPr lvl="1">
              <a:buSzPct val="100000"/>
              <a:buFont typeface="Arial" pitchFamily="34" charset="0"/>
              <a:buChar char="•"/>
            </a:pPr>
            <a:endParaRPr lang="en-US" dirty="0"/>
          </a:p>
          <a:p>
            <a:pPr>
              <a:buSzPct val="100000"/>
              <a:buFont typeface="Wingdings" pitchFamily="2" charset="2"/>
              <a:buChar char="§"/>
            </a:pPr>
            <a:r>
              <a:rPr lang="en-US" dirty="0" smtClean="0"/>
              <a:t>Identify hazards/threats</a:t>
            </a:r>
          </a:p>
          <a:p>
            <a:pPr lvl="1">
              <a:buSzPct val="100000"/>
              <a:buFont typeface="Arial" pitchFamily="34" charset="0"/>
              <a:buChar char="•"/>
            </a:pPr>
            <a:r>
              <a:rPr lang="en-US" dirty="0" smtClean="0"/>
              <a:t>Conduct assessments</a:t>
            </a:r>
          </a:p>
          <a:p>
            <a:pPr lvl="1">
              <a:buSzPct val="100000"/>
              <a:buFont typeface="Arial" pitchFamily="34" charset="0"/>
              <a:buChar char="•"/>
            </a:pPr>
            <a:r>
              <a:rPr lang="en-US" dirty="0" smtClean="0"/>
              <a:t>Encourage reporting of hazards</a:t>
            </a:r>
          </a:p>
          <a:p>
            <a:pPr lvl="1">
              <a:buSzPct val="100000"/>
              <a:buFont typeface="Arial" pitchFamily="34" charset="0"/>
              <a:buChar char="•"/>
            </a:pPr>
            <a:r>
              <a:rPr lang="en-US" dirty="0" smtClean="0"/>
              <a:t>Train workers to identify hazards</a:t>
            </a:r>
          </a:p>
          <a:p>
            <a:pPr>
              <a:buSzPct val="100000"/>
              <a:buFont typeface="Arial" pitchFamily="34" charset="0"/>
              <a:buChar char="•"/>
            </a:pPr>
            <a:endParaRPr lang="en-US" dirty="0"/>
          </a:p>
          <a:p>
            <a:pPr>
              <a:buSzPct val="100000"/>
              <a:buFont typeface="Wingdings" pitchFamily="2" charset="2"/>
              <a:buChar char="§"/>
            </a:pPr>
            <a:r>
              <a:rPr lang="en-US" dirty="0" smtClean="0"/>
              <a:t>Remove or isolate hazards</a:t>
            </a:r>
          </a:p>
          <a:p>
            <a:pPr lvl="1">
              <a:buSzPct val="100000"/>
              <a:buFont typeface="Arial" pitchFamily="34" charset="0"/>
              <a:buChar char="•"/>
            </a:pPr>
            <a:r>
              <a:rPr lang="en-US" dirty="0" smtClean="0"/>
              <a:t>Guards, railings</a:t>
            </a:r>
          </a:p>
          <a:p>
            <a:pPr lvl="1">
              <a:buSzPct val="100000"/>
              <a:buFont typeface="Arial" pitchFamily="34" charset="0"/>
              <a:buChar char="•"/>
            </a:pPr>
            <a:endParaRPr lang="en-US" dirty="0"/>
          </a:p>
          <a:p>
            <a:pPr>
              <a:buSzPct val="100000"/>
              <a:buFont typeface="Wingdings" pitchFamily="2" charset="2"/>
              <a:buChar char="§"/>
            </a:pPr>
            <a:r>
              <a:rPr lang="en-US" dirty="0" smtClean="0"/>
              <a:t>Use appropriate personal protective equipment</a:t>
            </a:r>
            <a:endParaRPr lang="en-US" dirty="0"/>
          </a:p>
        </p:txBody>
      </p:sp>
      <p:sp>
        <p:nvSpPr>
          <p:cNvPr id="3" name="Slide Number Placeholder 2"/>
          <p:cNvSpPr>
            <a:spLocks noGrp="1"/>
          </p:cNvSpPr>
          <p:nvPr>
            <p:ph type="sldNum" sz="quarter" idx="12"/>
          </p:nvPr>
        </p:nvSpPr>
        <p:spPr/>
        <p:txBody>
          <a:bodyPr/>
          <a:lstStyle/>
          <a:p>
            <a:pPr>
              <a:defRPr/>
            </a:pPr>
            <a:fld id="{BAF4C88F-E191-476D-A289-033F058D0F0A}" type="slidenum">
              <a:rPr lang="en-US" smtClean="0"/>
              <a:pPr>
                <a:defRPr/>
              </a:pPr>
              <a:t>27</a:t>
            </a:fld>
            <a:endParaRPr lang="en-US" dirty="0"/>
          </a:p>
        </p:txBody>
      </p:sp>
      <p:sp>
        <p:nvSpPr>
          <p:cNvPr id="4" name="Title 3"/>
          <p:cNvSpPr>
            <a:spLocks noGrp="1"/>
          </p:cNvSpPr>
          <p:nvPr>
            <p:ph type="title"/>
          </p:nvPr>
        </p:nvSpPr>
        <p:spPr/>
        <p:txBody>
          <a:bodyPr/>
          <a:lstStyle/>
          <a:p>
            <a:r>
              <a:rPr lang="en-US" dirty="0" smtClean="0"/>
              <a:t>Workplace Safety</a:t>
            </a:r>
            <a:endParaRPr lang="en-US" dirty="0"/>
          </a:p>
        </p:txBody>
      </p:sp>
      <p:pic>
        <p:nvPicPr>
          <p:cNvPr id="1026" name="Picture 2" descr="G:\Field's Pic\DCIM\104___07\IMG_0588.JPG" title="Picture - an employee reaching for a fire extinguish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2057400"/>
            <a:ext cx="2976563" cy="297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361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05400"/>
          </a:xfrm>
        </p:spPr>
        <p:txBody>
          <a:bodyPr>
            <a:normAutofit fontScale="92500" lnSpcReduction="20000"/>
          </a:bodyPr>
          <a:lstStyle/>
          <a:p>
            <a:pPr marL="109728" indent="0">
              <a:buNone/>
            </a:pPr>
            <a:r>
              <a:rPr lang="en-US" sz="2400" dirty="0"/>
              <a:t>Workers are entitled to </a:t>
            </a:r>
            <a:r>
              <a:rPr lang="en-US" sz="2400" dirty="0" smtClean="0"/>
              <a:t>working conditions that </a:t>
            </a:r>
            <a:r>
              <a:rPr lang="en-US" sz="2400" dirty="0"/>
              <a:t>do not pose a risk of serious harm. To help assure a safe and healthful workplace, OSHA also provides workers with the right to:</a:t>
            </a:r>
          </a:p>
          <a:p>
            <a:r>
              <a:rPr lang="en-US" sz="2400" dirty="0"/>
              <a:t>Ask OSHA to inspect their workplace; </a:t>
            </a:r>
          </a:p>
          <a:p>
            <a:r>
              <a:rPr lang="en-US" sz="2400" dirty="0"/>
              <a:t>Use their rights under the law without retaliation and discrimination; </a:t>
            </a:r>
          </a:p>
          <a:p>
            <a:r>
              <a:rPr lang="en-US" sz="2400" dirty="0"/>
              <a:t>Receive information and training about hazards, methods to prevent harm, and the OSHA standards that apply to their workplace. The training must be in a language you can understand; </a:t>
            </a:r>
          </a:p>
          <a:p>
            <a:r>
              <a:rPr lang="en-US" sz="2400" dirty="0"/>
              <a:t>Get copies of test results done to find hazards in the workplace; </a:t>
            </a:r>
          </a:p>
          <a:p>
            <a:r>
              <a:rPr lang="en-US" sz="2400" dirty="0"/>
              <a:t>Review </a:t>
            </a:r>
            <a:r>
              <a:rPr lang="en-US" sz="2400" dirty="0" smtClean="0"/>
              <a:t>records of work-related injuries and illnesses; </a:t>
            </a:r>
            <a:endParaRPr lang="en-US" sz="2400" dirty="0"/>
          </a:p>
          <a:p>
            <a:r>
              <a:rPr lang="en-US" sz="2400" dirty="0"/>
              <a:t>Get copies of their </a:t>
            </a:r>
            <a:r>
              <a:rPr lang="en-US" sz="2400" dirty="0" smtClean="0"/>
              <a:t>medical records;</a:t>
            </a:r>
            <a:endParaRPr lang="en-US" sz="2400" dirty="0"/>
          </a:p>
          <a:p>
            <a:r>
              <a:rPr lang="en-US" sz="2400" dirty="0"/>
              <a:t>For more information, visit </a:t>
            </a:r>
            <a:r>
              <a:rPr lang="en-US" sz="2400" dirty="0" smtClean="0"/>
              <a:t>the OSHA.gov website.</a:t>
            </a:r>
            <a:endParaRPr lang="en-US" sz="2400" dirty="0"/>
          </a:p>
        </p:txBody>
      </p:sp>
      <p:sp>
        <p:nvSpPr>
          <p:cNvPr id="3" name="Slide Number Placeholder 2"/>
          <p:cNvSpPr>
            <a:spLocks noGrp="1"/>
          </p:cNvSpPr>
          <p:nvPr>
            <p:ph type="sldNum" sz="quarter" idx="12"/>
          </p:nvPr>
        </p:nvSpPr>
        <p:spPr/>
        <p:txBody>
          <a:bodyPr/>
          <a:lstStyle/>
          <a:p>
            <a:pPr>
              <a:defRPr/>
            </a:pPr>
            <a:fld id="{BAF4C88F-E191-476D-A289-033F058D0F0A}" type="slidenum">
              <a:rPr lang="en-US" smtClean="0"/>
              <a:pPr>
                <a:defRPr/>
              </a:pPr>
              <a:t>28</a:t>
            </a:fld>
            <a:endParaRPr lang="en-US" dirty="0"/>
          </a:p>
        </p:txBody>
      </p:sp>
      <p:sp>
        <p:nvSpPr>
          <p:cNvPr id="4" name="Title 3"/>
          <p:cNvSpPr>
            <a:spLocks noGrp="1"/>
          </p:cNvSpPr>
          <p:nvPr>
            <p:ph type="title"/>
          </p:nvPr>
        </p:nvSpPr>
        <p:spPr/>
        <p:txBody>
          <a:bodyPr/>
          <a:lstStyle/>
          <a:p>
            <a:r>
              <a:rPr lang="en-US" dirty="0" smtClean="0"/>
              <a:t>Worker Rights</a:t>
            </a:r>
            <a:endParaRPr lang="en-US" dirty="0"/>
          </a:p>
        </p:txBody>
      </p:sp>
    </p:spTree>
    <p:extLst>
      <p:ext uri="{BB962C8B-B14F-4D97-AF65-F5344CB8AC3E}">
        <p14:creationId xmlns:p14="http://schemas.microsoft.com/office/powerpoint/2010/main" val="4263950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SzPct val="100000"/>
              <a:buNone/>
            </a:pPr>
            <a:r>
              <a:rPr lang="en-US" dirty="0" smtClean="0"/>
              <a:t>You have these options to file your safety and health complaint:</a:t>
            </a:r>
          </a:p>
          <a:p>
            <a:r>
              <a:rPr lang="en-US" b="1" dirty="0"/>
              <a:t>Online</a:t>
            </a:r>
            <a:r>
              <a:rPr lang="en-US" dirty="0"/>
              <a:t> - Go to the Online </a:t>
            </a:r>
            <a:r>
              <a:rPr lang="en-US" dirty="0" smtClean="0"/>
              <a:t>Complaint Form at www.OSHA.gov</a:t>
            </a:r>
            <a:endParaRPr lang="en-US" dirty="0"/>
          </a:p>
          <a:p>
            <a:r>
              <a:rPr lang="en-US" b="1" dirty="0" smtClean="0"/>
              <a:t>Download </a:t>
            </a:r>
            <a:r>
              <a:rPr lang="en-US" b="1" dirty="0"/>
              <a:t>and Fax/Mail</a:t>
            </a:r>
            <a:r>
              <a:rPr lang="en-US" dirty="0"/>
              <a:t> - Download the OSHA </a:t>
            </a:r>
            <a:r>
              <a:rPr lang="en-US" dirty="0" smtClean="0"/>
              <a:t>compliant form* [En Espanol*] </a:t>
            </a:r>
            <a:endParaRPr lang="en-US" dirty="0"/>
          </a:p>
          <a:p>
            <a:r>
              <a:rPr lang="en-US" b="1" dirty="0"/>
              <a:t>Telephone</a:t>
            </a:r>
            <a:r>
              <a:rPr lang="en-US" dirty="0"/>
              <a:t> - your local </a:t>
            </a:r>
            <a:r>
              <a:rPr lang="en-US" dirty="0" smtClean="0"/>
              <a:t>OSHA Regional or Area Office. </a:t>
            </a:r>
            <a:r>
              <a:rPr lang="en-US" dirty="0"/>
              <a:t>OSHA staff can discuss your complaint and respond to any questions you have</a:t>
            </a:r>
            <a:r>
              <a:rPr lang="en-US" dirty="0" smtClean="0"/>
              <a:t>. </a:t>
            </a:r>
            <a:r>
              <a:rPr lang="en-US" b="1" dirty="0" smtClean="0"/>
              <a:t>If </a:t>
            </a:r>
            <a:r>
              <a:rPr lang="en-US" b="1" dirty="0"/>
              <a:t>there is an emergency or the hazard is immediately life-threatening, call your local </a:t>
            </a:r>
            <a:r>
              <a:rPr lang="en-US" b="1" dirty="0" smtClean="0"/>
              <a:t>OSHA Regional or Area Office or </a:t>
            </a:r>
            <a:r>
              <a:rPr lang="en-US" b="1" dirty="0"/>
              <a:t>1-800-321-OSHA.</a:t>
            </a:r>
            <a:r>
              <a:rPr lang="en-US" dirty="0"/>
              <a:t> </a:t>
            </a:r>
          </a:p>
        </p:txBody>
      </p:sp>
      <p:sp>
        <p:nvSpPr>
          <p:cNvPr id="3" name="Slide Number Placeholder 2"/>
          <p:cNvSpPr>
            <a:spLocks noGrp="1"/>
          </p:cNvSpPr>
          <p:nvPr>
            <p:ph type="sldNum" sz="quarter" idx="12"/>
          </p:nvPr>
        </p:nvSpPr>
        <p:spPr/>
        <p:txBody>
          <a:bodyPr/>
          <a:lstStyle/>
          <a:p>
            <a:pPr>
              <a:defRPr/>
            </a:pPr>
            <a:fld id="{BAF4C88F-E191-476D-A289-033F058D0F0A}" type="slidenum">
              <a:rPr lang="en-US" smtClean="0"/>
              <a:pPr>
                <a:defRPr/>
              </a:pPr>
              <a:t>29</a:t>
            </a:fld>
            <a:endParaRPr lang="en-US" dirty="0"/>
          </a:p>
        </p:txBody>
      </p:sp>
      <p:sp>
        <p:nvSpPr>
          <p:cNvPr id="4" name="Title 3"/>
          <p:cNvSpPr>
            <a:spLocks noGrp="1"/>
          </p:cNvSpPr>
          <p:nvPr>
            <p:ph type="title"/>
          </p:nvPr>
        </p:nvSpPr>
        <p:spPr/>
        <p:txBody>
          <a:bodyPr/>
          <a:lstStyle/>
          <a:p>
            <a:r>
              <a:rPr lang="en-US" dirty="0" smtClean="0"/>
              <a:t>Complaint Filing Options</a:t>
            </a:r>
            <a:endParaRPr lang="en-US" dirty="0"/>
          </a:p>
        </p:txBody>
      </p:sp>
    </p:spTree>
    <p:extLst>
      <p:ext uri="{BB962C8B-B14F-4D97-AF65-F5344CB8AC3E}">
        <p14:creationId xmlns:p14="http://schemas.microsoft.com/office/powerpoint/2010/main" val="2937456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1"/>
          <p:cNvSpPr>
            <a:spLocks noGrp="1"/>
          </p:cNvSpPr>
          <p:nvPr>
            <p:ph idx="1"/>
          </p:nvPr>
        </p:nvSpPr>
        <p:spPr>
          <a:xfrm>
            <a:off x="381000" y="1371600"/>
            <a:ext cx="5562600" cy="4724400"/>
          </a:xfrm>
        </p:spPr>
        <p:txBody>
          <a:bodyPr>
            <a:normAutofit fontScale="92500" lnSpcReduction="20000"/>
          </a:bodyPr>
          <a:lstStyle/>
          <a:p>
            <a:pPr marL="109728" indent="0" eaLnBrk="1" hangingPunct="1">
              <a:buSzPct val="95000"/>
              <a:buNone/>
            </a:pPr>
            <a:r>
              <a:rPr lang="en-US" sz="3600" dirty="0" smtClean="0">
                <a:latin typeface="Corbel" pitchFamily="34" charset="0"/>
                <a:cs typeface="Arial" charset="0"/>
              </a:rPr>
              <a:t>Any space found in an agricultural workplace that was not designed or intended as a regular workstation, has limited or restricted means of entry or exit, and has associated with it potential physical and/or toxic hazards to workers who intentionally or unintentionally enter the space.</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3</a:t>
            </a:fld>
            <a:endParaRPr lang="en-US" dirty="0"/>
          </a:p>
        </p:txBody>
      </p:sp>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Agricultural Confined Space</a:t>
            </a:r>
          </a:p>
        </p:txBody>
      </p:sp>
      <p:pic>
        <p:nvPicPr>
          <p:cNvPr id="1026" name="Picture 2" descr="B:\Photos and Images and Videos\GRAIN BINS\CD SATRA Grain Bin Rescue 2006 Field Maier Beaty\Grain Bin Purdue 2006 Day 2\IMG_2485.JPG" title="Picture of 2 workers on top of a grain b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1600200"/>
            <a:ext cx="3013805" cy="4520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17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AE3F08-155B-4566-82F1-9F52D9B5E959}" type="slidenum">
              <a:rPr lang="en-US"/>
              <a:pPr>
                <a:defRPr/>
              </a:pPr>
              <a:t>30</a:t>
            </a:fld>
            <a:endParaRPr lang="en-US" dirty="0"/>
          </a:p>
        </p:txBody>
      </p:sp>
      <p:sp>
        <p:nvSpPr>
          <p:cNvPr id="3" name="Title 2" hidden="1"/>
          <p:cNvSpPr>
            <a:spLocks noGrp="1"/>
          </p:cNvSpPr>
          <p:nvPr>
            <p:ph type="title"/>
          </p:nvPr>
        </p:nvSpPr>
        <p:spPr/>
        <p:txBody>
          <a:bodyPr/>
          <a:lstStyle/>
          <a:p>
            <a:r>
              <a:rPr lang="en-US" dirty="0" smtClean="0">
                <a:solidFill>
                  <a:schemeClr val="bg1"/>
                </a:solidFill>
              </a:rPr>
              <a:t>Questions?</a:t>
            </a:r>
            <a:endParaRPr lang="en-US" dirty="0">
              <a:solidFill>
                <a:schemeClr val="bg1"/>
              </a:solidFill>
            </a:endParaRPr>
          </a:p>
        </p:txBody>
      </p:sp>
      <p:pic>
        <p:nvPicPr>
          <p:cNvPr id="4" name="ead99cec-a3de-48c9-91f2-dd704e61a6d6" descr="C7EE5E06-D744-4498-BD1F-6205035561D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228600"/>
            <a:ext cx="4686300" cy="606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title="Picture - Example of a confined space - grain bin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91200" y="3883630"/>
            <a:ext cx="3085330" cy="2630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5"/>
          <p:cNvSpPr>
            <a:spLocks noGrp="1" noChangeArrowheads="1"/>
          </p:cNvSpPr>
          <p:nvPr>
            <p:ph idx="1"/>
          </p:nvPr>
        </p:nvSpPr>
        <p:spPr>
          <a:xfrm>
            <a:off x="304800" y="990600"/>
            <a:ext cx="7467600" cy="4830763"/>
          </a:xfrm>
        </p:spPr>
        <p:txBody>
          <a:bodyPr>
            <a:noAutofit/>
          </a:bodyPr>
          <a:lstStyle/>
          <a:p>
            <a:pPr eaLnBrk="1" hangingPunct="1">
              <a:buSzPct val="100000"/>
              <a:buFont typeface="Wingdings" pitchFamily="2" charset="2"/>
              <a:buChar char="§"/>
            </a:pPr>
            <a:r>
              <a:rPr lang="en-US" sz="2800" dirty="0" smtClean="0">
                <a:latin typeface="Corbel" pitchFamily="34" charset="0"/>
                <a:cs typeface="Arial" charset="0"/>
              </a:rPr>
              <a:t>A Confined Space: </a:t>
            </a:r>
          </a:p>
          <a:p>
            <a:pPr eaLnBrk="1" hangingPunct="1">
              <a:buSzPct val="95000"/>
              <a:buFont typeface="Wingdings 3" pitchFamily="18" charset="2"/>
              <a:buNone/>
            </a:pPr>
            <a:endParaRPr lang="en-US" sz="1200" dirty="0" smtClean="0">
              <a:latin typeface="Corbel" pitchFamily="34" charset="0"/>
              <a:cs typeface="Arial" charset="0"/>
            </a:endParaRPr>
          </a:p>
          <a:p>
            <a:pPr marL="1255713" lvl="3" indent="-341313" eaLnBrk="1" hangingPunct="1">
              <a:buClr>
                <a:schemeClr val="accent1"/>
              </a:buClr>
              <a:buSzPct val="50000"/>
              <a:buFont typeface="Wingdings" pitchFamily="2" charset="2"/>
              <a:buChar char="q"/>
            </a:pPr>
            <a:r>
              <a:rPr lang="en-US" sz="2800" dirty="0" smtClean="0">
                <a:latin typeface="Corbel" pitchFamily="34" charset="0"/>
                <a:cs typeface="Arial" charset="0"/>
              </a:rPr>
              <a:t>is large enough for an employee to enter fully and perform assigned work </a:t>
            </a:r>
            <a:endParaRPr lang="en-US" sz="800" dirty="0" smtClean="0">
              <a:latin typeface="Corbel" pitchFamily="34" charset="0"/>
              <a:cs typeface="Arial" charset="0"/>
            </a:endParaRPr>
          </a:p>
          <a:p>
            <a:pPr marL="1255713" lvl="3" indent="-341313" eaLnBrk="1" hangingPunct="1">
              <a:buClr>
                <a:schemeClr val="accent1"/>
              </a:buClr>
              <a:buSzPct val="50000"/>
              <a:buFont typeface="Wingdings" pitchFamily="2" charset="2"/>
              <a:buChar char="q"/>
            </a:pPr>
            <a:r>
              <a:rPr lang="en-US" sz="2800" dirty="0" smtClean="0">
                <a:latin typeface="Corbel" pitchFamily="34" charset="0"/>
                <a:cs typeface="Arial" charset="0"/>
              </a:rPr>
              <a:t>has a limited or restricted means of entry or exit</a:t>
            </a:r>
            <a:endParaRPr lang="en-US" sz="800" dirty="0" smtClean="0">
              <a:latin typeface="Corbel" pitchFamily="34" charset="0"/>
              <a:cs typeface="Arial" charset="0"/>
            </a:endParaRPr>
          </a:p>
          <a:p>
            <a:pPr marL="1255713" lvl="3" indent="-341313" eaLnBrk="1" hangingPunct="1">
              <a:buClr>
                <a:schemeClr val="accent1"/>
              </a:buClr>
              <a:buSzPct val="50000"/>
              <a:buFont typeface="Wingdings" pitchFamily="2" charset="2"/>
              <a:buChar char="q"/>
            </a:pPr>
            <a:r>
              <a:rPr lang="en-US" sz="2800" dirty="0" smtClean="0">
                <a:latin typeface="Corbel" pitchFamily="34" charset="0"/>
                <a:cs typeface="Arial" charset="0"/>
              </a:rPr>
              <a:t>is not designed for continuous employee occupancy</a:t>
            </a:r>
          </a:p>
        </p:txBody>
      </p:sp>
      <p:sp>
        <p:nvSpPr>
          <p:cNvPr id="3" name="Slide Number Placeholder 2"/>
          <p:cNvSpPr>
            <a:spLocks noGrp="1"/>
          </p:cNvSpPr>
          <p:nvPr>
            <p:ph type="sldNum" sz="quarter" idx="12"/>
          </p:nvPr>
        </p:nvSpPr>
        <p:spPr/>
        <p:txBody>
          <a:bodyPr/>
          <a:lstStyle/>
          <a:p>
            <a:pPr>
              <a:defRPr/>
            </a:pPr>
            <a:fld id="{9682F896-31E0-42AF-B52E-24658A948628}" type="slidenum">
              <a:rPr lang="en-US"/>
              <a:pPr>
                <a:defRPr/>
              </a:pPr>
              <a:t>4</a:t>
            </a:fld>
            <a:endParaRPr lang="en-US" dirty="0"/>
          </a:p>
        </p:txBody>
      </p:sp>
      <p:sp>
        <p:nvSpPr>
          <p:cNvPr id="4099" name="Title 1"/>
          <p:cNvSpPr>
            <a:spLocks noGrp="1"/>
          </p:cNvSpPr>
          <p:nvPr>
            <p:ph type="title"/>
          </p:nvPr>
        </p:nvSpPr>
        <p:spPr>
          <a:xfrm>
            <a:off x="457200" y="0"/>
            <a:ext cx="8305800" cy="11430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Confined Space – OSHA Definition</a:t>
            </a:r>
          </a:p>
        </p:txBody>
      </p:sp>
      <p:sp>
        <p:nvSpPr>
          <p:cNvPr id="2" name="AutoShape 2" descr="https://mymail.purdue.edu/service/home/~/Brock_Farm-ADM-200810-01.jpg?auth=co&amp;loc=en_US&amp;id=178222&amp;part=6"/>
          <p:cNvSpPr>
            <a:spLocks noChangeAspect="1" noChangeArrowheads="1"/>
          </p:cNvSpPr>
          <p:nvPr/>
        </p:nvSpPr>
        <p:spPr bwMode="auto">
          <a:xfrm>
            <a:off x="155575" y="-3390900"/>
            <a:ext cx="12192000" cy="7077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www.farmbuildingguide.org/images/harvestore.jpg" title="example of a confined space - harvestor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52800" y="4076869"/>
            <a:ext cx="2411599" cy="24369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5"/>
          <p:cNvSpPr>
            <a:spLocks noGrp="1" noChangeArrowheads="1"/>
          </p:cNvSpPr>
          <p:nvPr>
            <p:ph idx="1"/>
          </p:nvPr>
        </p:nvSpPr>
        <p:spPr>
          <a:xfrm>
            <a:off x="381000" y="1600200"/>
            <a:ext cx="5867400" cy="4800600"/>
          </a:xfrm>
        </p:spPr>
        <p:txBody>
          <a:bodyPr rtlCol="0">
            <a:normAutofit fontScale="77500" lnSpcReduction="20000"/>
          </a:bodyPr>
          <a:lstStyle/>
          <a:p>
            <a:pPr eaLnBrk="1" fontAlgn="auto" hangingPunct="1">
              <a:spcAft>
                <a:spcPts val="0"/>
              </a:spcAft>
              <a:buSzPct val="100000"/>
              <a:buFont typeface="Wingdings" pitchFamily="2" charset="2"/>
              <a:buChar char="§"/>
              <a:defRPr/>
            </a:pPr>
            <a:r>
              <a:rPr lang="en-US" sz="3600" dirty="0" smtClean="0">
                <a:latin typeface="Corbel" pitchFamily="34" charset="0"/>
                <a:cs typeface="Arial" charset="0"/>
              </a:rPr>
              <a:t>A </a:t>
            </a:r>
            <a:r>
              <a:rPr lang="en-US" sz="3600" b="1" i="1" dirty="0" smtClean="0">
                <a:latin typeface="Corbel" pitchFamily="34" charset="0"/>
                <a:cs typeface="Arial" charset="0"/>
              </a:rPr>
              <a:t>Permit-Required Confined Space </a:t>
            </a:r>
            <a:r>
              <a:rPr lang="en-US" sz="3600" dirty="0" smtClean="0">
                <a:latin typeface="Corbel" pitchFamily="34" charset="0"/>
                <a:cs typeface="Arial" charset="0"/>
              </a:rPr>
              <a:t>– has one or more of the following: </a:t>
            </a:r>
          </a:p>
          <a:p>
            <a:pPr lvl="3" eaLnBrk="1" fontAlgn="auto" hangingPunct="1">
              <a:spcAft>
                <a:spcPts val="0"/>
              </a:spcAft>
              <a:buSzPct val="95000"/>
              <a:buFont typeface="Wingdings 2" pitchFamily="18" charset="2"/>
              <a:buNone/>
              <a:defRPr/>
            </a:pPr>
            <a:endParaRPr lang="en-US" sz="1200" dirty="0" smtClean="0">
              <a:latin typeface="Corbel" pitchFamily="34" charset="0"/>
              <a:cs typeface="Arial" charset="0"/>
            </a:endParaRPr>
          </a:p>
          <a:p>
            <a:pPr lvl="3" eaLnBrk="1" fontAlgn="auto" hangingPunct="1">
              <a:spcAft>
                <a:spcPts val="0"/>
              </a:spcAft>
              <a:buClr>
                <a:schemeClr val="accent1"/>
              </a:buClr>
              <a:buSzPct val="50000"/>
              <a:buFont typeface="Wingdings" pitchFamily="2" charset="2"/>
              <a:buChar char="q"/>
              <a:defRPr/>
            </a:pPr>
            <a:r>
              <a:rPr lang="en-US" sz="3100" dirty="0" smtClean="0">
                <a:latin typeface="Corbel" pitchFamily="34" charset="0"/>
                <a:cs typeface="Arial" charset="0"/>
              </a:rPr>
              <a:t>Contains or has the potential to contain a hazardous atmosphere</a:t>
            </a:r>
          </a:p>
          <a:p>
            <a:pPr lvl="3" eaLnBrk="1" fontAlgn="auto" hangingPunct="1">
              <a:spcAft>
                <a:spcPts val="0"/>
              </a:spcAft>
              <a:buClr>
                <a:schemeClr val="accent1"/>
              </a:buClr>
              <a:buSzPct val="50000"/>
              <a:buFont typeface="Wingdings" pitchFamily="2" charset="2"/>
              <a:buChar char="q"/>
              <a:defRPr/>
            </a:pPr>
            <a:r>
              <a:rPr lang="en-US" sz="3100" dirty="0" smtClean="0">
                <a:latin typeface="Corbel" pitchFamily="34" charset="0"/>
                <a:cs typeface="Arial" charset="0"/>
              </a:rPr>
              <a:t>Contains a material with the potential to engulf someone</a:t>
            </a:r>
          </a:p>
          <a:p>
            <a:pPr lvl="3" eaLnBrk="1" fontAlgn="auto" hangingPunct="1">
              <a:spcAft>
                <a:spcPts val="0"/>
              </a:spcAft>
              <a:buClr>
                <a:schemeClr val="accent1"/>
              </a:buClr>
              <a:buSzPct val="50000"/>
              <a:buFont typeface="Wingdings" pitchFamily="2" charset="2"/>
              <a:buChar char="q"/>
              <a:defRPr/>
            </a:pPr>
            <a:r>
              <a:rPr lang="en-US" sz="3100" dirty="0" smtClean="0">
                <a:latin typeface="Corbel" pitchFamily="34" charset="0"/>
                <a:cs typeface="Arial" charset="0"/>
              </a:rPr>
              <a:t>Has an internal configuration that might cause an entrant to be trapped or asphyxiated by inwardly converging walls or by a floor that slopes downward and tapers to a smaller cross section</a:t>
            </a:r>
          </a:p>
          <a:p>
            <a:pPr lvl="3" eaLnBrk="1" fontAlgn="auto" hangingPunct="1">
              <a:spcAft>
                <a:spcPts val="0"/>
              </a:spcAft>
              <a:buClr>
                <a:schemeClr val="accent1"/>
              </a:buClr>
              <a:buSzPct val="50000"/>
              <a:buFont typeface="Wingdings" pitchFamily="2" charset="2"/>
              <a:buChar char="q"/>
              <a:defRPr/>
            </a:pPr>
            <a:r>
              <a:rPr lang="en-US" sz="3100" dirty="0" smtClean="0">
                <a:latin typeface="Corbel" pitchFamily="34" charset="0"/>
                <a:cs typeface="Arial" charset="0"/>
              </a:rPr>
              <a:t>Contains any other recognized serious safety or health concerns</a:t>
            </a:r>
          </a:p>
          <a:p>
            <a:pPr eaLnBrk="1" fontAlgn="auto" hangingPunct="1">
              <a:spcAft>
                <a:spcPts val="0"/>
              </a:spcAft>
              <a:buSzPct val="95000"/>
              <a:buFont typeface="Wingdings 3" pitchFamily="18" charset="2"/>
              <a:buNone/>
              <a:defRPr/>
            </a:pPr>
            <a:endParaRPr lang="en-US" sz="2400" dirty="0" smtClean="0">
              <a:latin typeface="Arial" charset="0"/>
              <a:cs typeface="Arial" charset="0"/>
            </a:endParaRPr>
          </a:p>
          <a:p>
            <a:pPr lvl="3" eaLnBrk="1" fontAlgn="auto" hangingPunct="1">
              <a:spcAft>
                <a:spcPts val="0"/>
              </a:spcAft>
              <a:buSzPct val="95000"/>
              <a:buFont typeface="Wingdings 2" pitchFamily="18" charset="2"/>
              <a:buNone/>
              <a:defRPr/>
            </a:pPr>
            <a:endParaRPr lang="en-US" sz="2400" dirty="0" smtClean="0">
              <a:latin typeface="Arial" charset="0"/>
              <a:cs typeface="Arial" charset="0"/>
            </a:endParaRPr>
          </a:p>
        </p:txBody>
      </p:sp>
      <p:sp>
        <p:nvSpPr>
          <p:cNvPr id="3" name="Slide Number Placeholder 2"/>
          <p:cNvSpPr>
            <a:spLocks noGrp="1"/>
          </p:cNvSpPr>
          <p:nvPr>
            <p:ph type="sldNum" sz="quarter" idx="12"/>
          </p:nvPr>
        </p:nvSpPr>
        <p:spPr/>
        <p:txBody>
          <a:bodyPr/>
          <a:lstStyle/>
          <a:p>
            <a:pPr>
              <a:defRPr/>
            </a:pPr>
            <a:fld id="{1628D0BB-9478-49AE-B867-6DA9105105F6}" type="slidenum">
              <a:rPr lang="en-US"/>
              <a:pPr>
                <a:defRPr/>
              </a:pPr>
              <a:t>5</a:t>
            </a:fld>
            <a:endParaRPr lang="en-US" dirty="0"/>
          </a:p>
        </p:txBody>
      </p:sp>
      <p:sp>
        <p:nvSpPr>
          <p:cNvPr id="2" name="Title 1"/>
          <p:cNvSpPr>
            <a:spLocks noGrp="1"/>
          </p:cNvSpPr>
          <p:nvPr>
            <p:ph type="title"/>
          </p:nvPr>
        </p:nvSpPr>
        <p:spPr>
          <a:xfrm>
            <a:off x="457200" y="274638"/>
            <a:ext cx="8458200" cy="1143000"/>
          </a:xfrm>
        </p:spPr>
        <p:txBody>
          <a:bodyPr rtlCol="0">
            <a:noAutofit/>
          </a:bodyPr>
          <a:lstStyle/>
          <a:p>
            <a:pPr eaLnBrk="1" fontAlgn="auto" hangingPunct="1">
              <a:spcAft>
                <a:spcPts val="0"/>
              </a:spcAft>
              <a:defRPr/>
            </a:pPr>
            <a:r>
              <a:rPr lang="en-US" sz="3600" b="1" dirty="0" smtClean="0">
                <a:solidFill>
                  <a:schemeClr val="tx1"/>
                </a:solidFill>
                <a:effectLst>
                  <a:outerShdw blurRad="38100" dist="38100" dir="2700000" algn="tl">
                    <a:srgbClr val="000000">
                      <a:alpha val="43137"/>
                    </a:srgbClr>
                  </a:outerShdw>
                </a:effectLst>
                <a:latin typeface="Corbel" pitchFamily="34" charset="0"/>
              </a:rPr>
              <a:t>Permit Required Confined Space </a:t>
            </a:r>
            <a:br>
              <a:rPr lang="en-US" sz="3600" b="1" dirty="0" smtClean="0">
                <a:solidFill>
                  <a:schemeClr val="tx1"/>
                </a:solidFill>
                <a:effectLst>
                  <a:outerShdw blurRad="38100" dist="38100" dir="2700000" algn="tl">
                    <a:srgbClr val="000000">
                      <a:alpha val="43137"/>
                    </a:srgbClr>
                  </a:outerShdw>
                </a:effectLst>
                <a:latin typeface="Corbel" pitchFamily="34" charset="0"/>
              </a:rPr>
            </a:br>
            <a:r>
              <a:rPr lang="en-US" sz="3600" b="1" dirty="0" smtClean="0">
                <a:solidFill>
                  <a:schemeClr val="tx1"/>
                </a:solidFill>
                <a:effectLst>
                  <a:outerShdw blurRad="38100" dist="38100" dir="2700000" algn="tl">
                    <a:srgbClr val="000000">
                      <a:alpha val="43137"/>
                    </a:srgbClr>
                  </a:outerShdw>
                </a:effectLst>
                <a:latin typeface="Corbel" pitchFamily="34" charset="0"/>
              </a:rPr>
              <a:t>OSHA Definition</a:t>
            </a:r>
          </a:p>
        </p:txBody>
      </p:sp>
      <p:pic>
        <p:nvPicPr>
          <p:cNvPr id="3076" name="Picture 4" descr="https://encrypted-tbn3.gstatic.com/images?q=tbn:ANd9GcS0CDupo2LPsCkbSWSvwupXZQ_OVZPUan6DSuJYHk4hKhWk4cE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64484" y="2766396"/>
            <a:ext cx="2476500" cy="1847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648200" y="990600"/>
            <a:ext cx="4343400" cy="5562600"/>
          </a:xfrm>
        </p:spPr>
        <p:txBody>
          <a:bodyPr rtlCol="0">
            <a:noAutofit/>
          </a:bodyPr>
          <a:lstStyle/>
          <a:p>
            <a:pPr eaLnBrk="1" fontAlgn="auto" hangingPunct="1">
              <a:spcAft>
                <a:spcPts val="0"/>
              </a:spcAft>
              <a:buSzPct val="100000"/>
              <a:buFont typeface="Wingdings" pitchFamily="2" charset="2"/>
              <a:buChar char="§"/>
              <a:defRPr/>
            </a:pPr>
            <a:r>
              <a:rPr lang="en-US" sz="2800" dirty="0" smtClean="0">
                <a:latin typeface="Corbel" pitchFamily="34" charset="0"/>
                <a:cs typeface="Arial" pitchFamily="34" charset="0"/>
              </a:rPr>
              <a:t>Examples:</a:t>
            </a:r>
          </a:p>
          <a:p>
            <a:pPr lvl="3" eaLnBrk="1" fontAlgn="auto" hangingPunct="1">
              <a:spcAft>
                <a:spcPts val="0"/>
              </a:spcAft>
              <a:buSzPct val="95000"/>
              <a:buFont typeface="Wingdings 2" pitchFamily="18" charset="2"/>
              <a:buNone/>
              <a:defRPr/>
            </a:pPr>
            <a:endParaRPr lang="en-US" sz="1100" dirty="0" smtClean="0">
              <a:latin typeface="Corbel" pitchFamily="34" charset="0"/>
              <a:cs typeface="Arial" pitchFamily="34" charset="0"/>
            </a:endParaRPr>
          </a:p>
          <a:p>
            <a:pPr marL="573088" lvl="4" indent="-231775" eaLnBrk="1" fontAlgn="auto" hangingPunct="1">
              <a:spcAft>
                <a:spcPts val="0"/>
              </a:spcAft>
              <a:buClr>
                <a:schemeClr val="accent1"/>
              </a:buClr>
              <a:buSzPct val="50000"/>
              <a:buFont typeface="Wingdings" pitchFamily="2" charset="2"/>
              <a:buChar char="q"/>
              <a:defRPr/>
            </a:pPr>
            <a:r>
              <a:rPr lang="en-US" sz="2800" dirty="0" smtClean="0">
                <a:latin typeface="Corbel" pitchFamily="34" charset="0"/>
                <a:cs typeface="Arial" pitchFamily="34" charset="0"/>
              </a:rPr>
              <a:t>Grain bin</a:t>
            </a:r>
            <a:endParaRPr lang="en-US" sz="1200" dirty="0">
              <a:latin typeface="Corbel" pitchFamily="34" charset="0"/>
              <a:cs typeface="Arial" pitchFamily="34" charset="0"/>
            </a:endParaRPr>
          </a:p>
          <a:p>
            <a:pPr marL="573088" lvl="4" indent="-231775" eaLnBrk="1" fontAlgn="auto" hangingPunct="1">
              <a:spcAft>
                <a:spcPts val="0"/>
              </a:spcAft>
              <a:buClr>
                <a:schemeClr val="accent1"/>
              </a:buClr>
              <a:buSzPct val="50000"/>
              <a:buFont typeface="Wingdings" pitchFamily="2" charset="2"/>
              <a:buChar char="q"/>
              <a:defRPr/>
            </a:pPr>
            <a:r>
              <a:rPr lang="en-US" sz="2800" dirty="0" smtClean="0">
                <a:latin typeface="Corbel" pitchFamily="34" charset="0"/>
                <a:cs typeface="Arial" pitchFamily="34" charset="0"/>
              </a:rPr>
              <a:t>Silo</a:t>
            </a:r>
            <a:endParaRPr lang="en-US" sz="1200" dirty="0" smtClean="0">
              <a:latin typeface="Corbel" pitchFamily="34" charset="0"/>
              <a:cs typeface="Arial" pitchFamily="34" charset="0"/>
            </a:endParaRPr>
          </a:p>
          <a:p>
            <a:pPr marL="573088" lvl="4" indent="-231775" eaLnBrk="1" fontAlgn="auto" hangingPunct="1">
              <a:spcAft>
                <a:spcPts val="0"/>
              </a:spcAft>
              <a:buClr>
                <a:schemeClr val="accent1"/>
              </a:buClr>
              <a:buSzPct val="50000"/>
              <a:buFont typeface="Wingdings" pitchFamily="2" charset="2"/>
              <a:buChar char="q"/>
              <a:defRPr/>
            </a:pPr>
            <a:r>
              <a:rPr lang="en-US" sz="2800" dirty="0" smtClean="0">
                <a:latin typeface="Corbel" pitchFamily="34" charset="0"/>
                <a:cs typeface="Arial" pitchFamily="34" charset="0"/>
              </a:rPr>
              <a:t>Manure storage </a:t>
            </a:r>
            <a:br>
              <a:rPr lang="en-US" sz="2800" dirty="0" smtClean="0">
                <a:latin typeface="Corbel" pitchFamily="34" charset="0"/>
                <a:cs typeface="Arial" pitchFamily="34" charset="0"/>
              </a:rPr>
            </a:br>
            <a:r>
              <a:rPr lang="en-US" sz="2800" dirty="0" smtClean="0">
                <a:latin typeface="Corbel" pitchFamily="34" charset="0"/>
                <a:cs typeface="Arial" pitchFamily="34" charset="0"/>
              </a:rPr>
              <a:t>facilities</a:t>
            </a:r>
            <a:endParaRPr lang="en-US" sz="1200" dirty="0" smtClean="0">
              <a:latin typeface="Corbel" pitchFamily="34" charset="0"/>
              <a:cs typeface="Arial" pitchFamily="34" charset="0"/>
            </a:endParaRPr>
          </a:p>
          <a:p>
            <a:pPr marL="573088" lvl="4" indent="-231775" eaLnBrk="1" fontAlgn="auto" hangingPunct="1">
              <a:spcAft>
                <a:spcPts val="0"/>
              </a:spcAft>
              <a:buClr>
                <a:schemeClr val="accent1"/>
              </a:buClr>
              <a:buSzPct val="50000"/>
              <a:buFont typeface="Wingdings" pitchFamily="2" charset="2"/>
              <a:buChar char="q"/>
              <a:defRPr/>
            </a:pPr>
            <a:r>
              <a:rPr lang="en-US" sz="2800" dirty="0" smtClean="0">
                <a:latin typeface="Corbel" pitchFamily="34" charset="0"/>
                <a:cs typeface="Arial" pitchFamily="34" charset="0"/>
              </a:rPr>
              <a:t>Hopper bottom feed bin</a:t>
            </a:r>
          </a:p>
          <a:p>
            <a:pPr marL="573088" lvl="4" indent="-231775" eaLnBrk="1" fontAlgn="auto" hangingPunct="1">
              <a:spcAft>
                <a:spcPts val="0"/>
              </a:spcAft>
              <a:buClr>
                <a:schemeClr val="accent1"/>
              </a:buClr>
              <a:buSzPct val="50000"/>
              <a:buFont typeface="Wingdings" pitchFamily="2" charset="2"/>
              <a:buChar char="q"/>
              <a:defRPr/>
            </a:pPr>
            <a:r>
              <a:rPr lang="en-US" sz="2800" dirty="0" smtClean="0">
                <a:latin typeface="Corbel" pitchFamily="34" charset="0"/>
                <a:cs typeface="Arial" pitchFamily="34" charset="0"/>
              </a:rPr>
              <a:t>Grain transport vehicle</a:t>
            </a:r>
          </a:p>
          <a:p>
            <a:pPr marL="573088" lvl="4" indent="-231775" eaLnBrk="1" fontAlgn="auto" hangingPunct="1">
              <a:spcAft>
                <a:spcPts val="0"/>
              </a:spcAft>
              <a:buClr>
                <a:schemeClr val="accent1"/>
              </a:buClr>
              <a:buSzPct val="50000"/>
              <a:buFont typeface="Wingdings" pitchFamily="2" charset="2"/>
              <a:buChar char="q"/>
              <a:defRPr/>
            </a:pPr>
            <a:r>
              <a:rPr lang="en-US" sz="2800" dirty="0" smtClean="0">
                <a:latin typeface="Corbel" pitchFamily="34" charset="0"/>
                <a:cs typeface="Arial" pitchFamily="34" charset="0"/>
              </a:rPr>
              <a:t>Septic tank</a:t>
            </a:r>
            <a:endParaRPr lang="en-US" sz="1200" dirty="0" smtClean="0">
              <a:latin typeface="Corbel" pitchFamily="34" charset="0"/>
              <a:cs typeface="Arial" pitchFamily="34" charset="0"/>
            </a:endParaRPr>
          </a:p>
          <a:p>
            <a:pPr marL="573088" lvl="4" indent="-231775" eaLnBrk="1" fontAlgn="auto" hangingPunct="1">
              <a:spcAft>
                <a:spcPts val="0"/>
              </a:spcAft>
              <a:buClr>
                <a:schemeClr val="accent1"/>
              </a:buClr>
              <a:buSzPct val="50000"/>
              <a:buFont typeface="Wingdings" pitchFamily="2" charset="2"/>
              <a:buChar char="q"/>
              <a:defRPr/>
            </a:pPr>
            <a:r>
              <a:rPr lang="en-US" sz="2800" dirty="0" smtClean="0">
                <a:latin typeface="Corbel" pitchFamily="34" charset="0"/>
                <a:cs typeface="Arial" pitchFamily="34" charset="0"/>
              </a:rPr>
              <a:t>Fertilizer storage tank</a:t>
            </a:r>
          </a:p>
          <a:p>
            <a:pPr marL="573088" lvl="4" indent="-231775" eaLnBrk="1" fontAlgn="auto" hangingPunct="1">
              <a:spcAft>
                <a:spcPts val="0"/>
              </a:spcAft>
              <a:buClr>
                <a:schemeClr val="accent1"/>
              </a:buClr>
              <a:buSzPct val="50000"/>
              <a:buFont typeface="Wingdings" pitchFamily="2" charset="2"/>
              <a:buChar char="q"/>
              <a:defRPr/>
            </a:pPr>
            <a:r>
              <a:rPr lang="en-US" sz="2800" dirty="0" smtClean="0">
                <a:latin typeface="Corbel" pitchFamily="34" charset="0"/>
                <a:cs typeface="Arial" pitchFamily="34" charset="0"/>
              </a:rPr>
              <a:t>Fermentation tank</a:t>
            </a:r>
            <a:endParaRPr lang="en-US" sz="1200" dirty="0" smtClean="0">
              <a:latin typeface="Corbel" pitchFamily="34" charset="0"/>
              <a:cs typeface="Arial" pitchFamily="34" charset="0"/>
            </a:endParaRPr>
          </a:p>
          <a:p>
            <a:pPr marL="573088" lvl="4" indent="-231775" eaLnBrk="1" fontAlgn="auto" hangingPunct="1">
              <a:spcAft>
                <a:spcPts val="0"/>
              </a:spcAft>
              <a:buClr>
                <a:schemeClr val="accent1"/>
              </a:buClr>
              <a:buSzPct val="50000"/>
              <a:buFont typeface="Wingdings" pitchFamily="2" charset="2"/>
              <a:buChar char="q"/>
              <a:defRPr/>
            </a:pPr>
            <a:r>
              <a:rPr lang="en-US" sz="2800" dirty="0" smtClean="0">
                <a:latin typeface="Corbel" pitchFamily="34" charset="0"/>
                <a:cs typeface="Arial" pitchFamily="34" charset="0"/>
              </a:rPr>
              <a:t>Other</a:t>
            </a:r>
          </a:p>
          <a:p>
            <a:pPr lvl="4" eaLnBrk="1" fontAlgn="auto" hangingPunct="1">
              <a:spcAft>
                <a:spcPts val="0"/>
              </a:spcAft>
              <a:buSzPct val="95000"/>
              <a:buFont typeface="Wingdings 2" pitchFamily="18" charset="2"/>
              <a:buNone/>
              <a:defRPr/>
            </a:pPr>
            <a:endParaRPr lang="en-US" sz="2800" dirty="0" smtClean="0">
              <a:latin typeface="Corbe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4D85AF09-C19C-44DE-971E-749C3343B26A}" type="slidenum">
              <a:rPr lang="en-US"/>
              <a:pPr>
                <a:defRPr/>
              </a:pPr>
              <a:t>6</a:t>
            </a:fld>
            <a:endParaRPr lang="en-US" dirty="0"/>
          </a:p>
        </p:txBody>
      </p:sp>
      <p:sp>
        <p:nvSpPr>
          <p:cNvPr id="7172" name="Title 1"/>
          <p:cNvSpPr>
            <a:spLocks noGrp="1"/>
          </p:cNvSpPr>
          <p:nvPr>
            <p:ph type="title"/>
          </p:nvPr>
        </p:nvSpPr>
        <p:spPr>
          <a:xfrm>
            <a:off x="457200" y="0"/>
            <a:ext cx="8077200" cy="10668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Types of Confined Spaces in Agriculture</a:t>
            </a:r>
          </a:p>
        </p:txBody>
      </p:sp>
      <p:pic>
        <p:nvPicPr>
          <p:cNvPr id="1026" name="Picture 2" descr="Untitled-3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4038600"/>
            <a:ext cx="2187575" cy="1640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descr="Untitled-4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0800" y="3113165"/>
            <a:ext cx="2187575" cy="1640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8" name="Picture 4" descr="Grain bi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90799" y="1219200"/>
            <a:ext cx="2187575" cy="1640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9" name="Picture 5" descr="Untitled-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0825" y="2133600"/>
            <a:ext cx="2187575" cy="1640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1" descr="on-farm-bin-2.jpg" title="Picture of an on-farm bin - Point out, using the image shown, the challenges that first responders could face in responding to an emergency at this site, including the height of the facility that could exceed 125 feet; location of key access points, often on the roof of the structure; the presence of hopper bottom units and the lack of space around the individual structures to position rescue equipmen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564" y="1905000"/>
            <a:ext cx="4447535" cy="3359309"/>
          </a:xfrm>
          <a:prstGeom prst="rect">
            <a:avLst/>
          </a:prstGeom>
          <a:noFill/>
          <a:ln w="9525">
            <a:noFill/>
            <a:miter lim="800000"/>
            <a:headEnd/>
            <a:tailEnd/>
          </a:ln>
        </p:spPr>
      </p:pic>
      <p:sp>
        <p:nvSpPr>
          <p:cNvPr id="12291" name="TextBox 2"/>
          <p:cNvSpPr txBox="1">
            <a:spLocks noChangeArrowheads="1"/>
          </p:cNvSpPr>
          <p:nvPr/>
        </p:nvSpPr>
        <p:spPr bwMode="auto">
          <a:xfrm>
            <a:off x="380999" y="533400"/>
            <a:ext cx="8458200" cy="1200329"/>
          </a:xfrm>
          <a:prstGeom prst="rect">
            <a:avLst/>
          </a:prstGeom>
          <a:noFill/>
          <a:ln w="9525">
            <a:noFill/>
            <a:miter lim="800000"/>
            <a:headEnd/>
            <a:tailEnd/>
          </a:ln>
        </p:spPr>
        <p:txBody>
          <a:bodyPr wrap="square">
            <a:spAutoFit/>
          </a:bodyPr>
          <a:lstStyle/>
          <a:p>
            <a:pPr algn="ctr"/>
            <a:r>
              <a:rPr lang="en-US" sz="3600" b="1" dirty="0">
                <a:solidFill>
                  <a:schemeClr val="bg1"/>
                </a:solidFill>
                <a:effectLst>
                  <a:outerShdw blurRad="38100" dist="38100" dir="2700000" algn="tl">
                    <a:srgbClr val="000000">
                      <a:alpha val="43137"/>
                    </a:srgbClr>
                  </a:outerShdw>
                </a:effectLst>
                <a:latin typeface="Corbel" pitchFamily="34" charset="0"/>
              </a:rPr>
              <a:t>Farm Grain Storage and  </a:t>
            </a:r>
            <a:endParaRPr lang="en-US" sz="3600" b="1" dirty="0" smtClean="0">
              <a:solidFill>
                <a:schemeClr val="bg1"/>
              </a:solidFill>
              <a:effectLst>
                <a:outerShdw blurRad="38100" dist="38100" dir="2700000" algn="tl">
                  <a:srgbClr val="000000">
                    <a:alpha val="43137"/>
                  </a:srgbClr>
                </a:outerShdw>
              </a:effectLst>
              <a:latin typeface="Corbel" pitchFamily="34" charset="0"/>
            </a:endParaRPr>
          </a:p>
          <a:p>
            <a:pPr algn="ctr"/>
            <a:r>
              <a:rPr lang="en-US" sz="3600" b="1" dirty="0" smtClean="0">
                <a:solidFill>
                  <a:schemeClr val="bg1"/>
                </a:solidFill>
                <a:effectLst>
                  <a:outerShdw blurRad="38100" dist="38100" dir="2700000" algn="tl">
                    <a:srgbClr val="000000">
                      <a:alpha val="43137"/>
                    </a:srgbClr>
                  </a:outerShdw>
                </a:effectLst>
                <a:latin typeface="Corbel" pitchFamily="34" charset="0"/>
              </a:rPr>
              <a:t>Grain </a:t>
            </a:r>
            <a:r>
              <a:rPr lang="en-US" sz="3600" b="1" dirty="0">
                <a:solidFill>
                  <a:schemeClr val="bg1"/>
                </a:solidFill>
                <a:effectLst>
                  <a:outerShdw blurRad="38100" dist="38100" dir="2700000" algn="tl">
                    <a:srgbClr val="000000">
                      <a:alpha val="43137"/>
                    </a:srgbClr>
                  </a:outerShdw>
                </a:effectLst>
                <a:latin typeface="Corbel" pitchFamily="34" charset="0"/>
              </a:rPr>
              <a:t>Leg Operation</a:t>
            </a:r>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7</a:t>
            </a:fld>
            <a:endParaRPr lang="en-US" dirty="0"/>
          </a:p>
        </p:txBody>
      </p:sp>
      <p:sp>
        <p:nvSpPr>
          <p:cNvPr id="4" name="Title 3" hidden="1"/>
          <p:cNvSpPr>
            <a:spLocks noGrp="1"/>
          </p:cNvSpPr>
          <p:nvPr>
            <p:ph type="title"/>
          </p:nvPr>
        </p:nvSpPr>
        <p:spPr/>
        <p:txBody>
          <a:bodyPr>
            <a:normAutofit fontScale="90000"/>
          </a:bodyPr>
          <a:lstStyle/>
          <a:p>
            <a:r>
              <a:rPr lang="en-US" sz="4400" dirty="0">
                <a:solidFill>
                  <a:schemeClr val="bg1"/>
                </a:solidFill>
                <a:effectLst/>
                <a:latin typeface="Corbel" pitchFamily="34" charset="0"/>
              </a:rPr>
              <a:t>Farm Grain Storage and  </a:t>
            </a:r>
            <a:br>
              <a:rPr lang="en-US" sz="4400" dirty="0">
                <a:solidFill>
                  <a:schemeClr val="bg1"/>
                </a:solidFill>
                <a:effectLst/>
                <a:latin typeface="Corbel" pitchFamily="34" charset="0"/>
              </a:rPr>
            </a:br>
            <a:r>
              <a:rPr lang="en-US" sz="4400" dirty="0">
                <a:solidFill>
                  <a:schemeClr val="bg1"/>
                </a:solidFill>
                <a:effectLst/>
                <a:latin typeface="Corbel" pitchFamily="34" charset="0"/>
              </a:rPr>
              <a:t>Grain Leg Operation</a:t>
            </a:r>
            <a:br>
              <a:rPr lang="en-US" sz="4400" dirty="0">
                <a:solidFill>
                  <a:schemeClr val="bg1"/>
                </a:solidFill>
                <a:effectLst/>
                <a:latin typeface="Corbel" pitchFamily="34" charset="0"/>
              </a:rPr>
            </a:br>
            <a:endParaRPr lang="en-US" dirty="0">
              <a:solidFill>
                <a:schemeClr val="bg1"/>
              </a:solidFill>
              <a:effectLst/>
            </a:endParaRPr>
          </a:p>
        </p:txBody>
      </p:sp>
      <p:pic>
        <p:nvPicPr>
          <p:cNvPr id="5122" name="Picture 2" descr="E:\DCIM\108___11\IMG_0883.JPG" title="Picture of an on-farm bin - Point out, using the image shown, the challenges that first responders could face in responding to an emergency at this site, including the height of the facility that could exceed 125 feet; location of key access points, often on the roof of the structure; the presence of hopper bottom units and the lack of space around the individual structures to position rescue equipm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52335" y="3200400"/>
            <a:ext cx="4265744" cy="31993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457200"/>
            <a:ext cx="8382000"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3600" b="1" dirty="0">
                <a:solidFill>
                  <a:schemeClr val="bg1"/>
                </a:solidFill>
                <a:effectLst>
                  <a:outerShdw blurRad="38100" dist="38100" dir="2700000" algn="tl">
                    <a:srgbClr val="000000">
                      <a:alpha val="43137"/>
                    </a:srgbClr>
                  </a:outerShdw>
                </a:effectLst>
                <a:latin typeface="Corbel" pitchFamily="34" charset="0"/>
              </a:rPr>
              <a:t>Large Scale Commercial Grain Operation</a:t>
            </a:r>
          </a:p>
        </p:txBody>
      </p:sp>
      <p:sp>
        <p:nvSpPr>
          <p:cNvPr id="2" name="Slide Number Placeholder 1"/>
          <p:cNvSpPr>
            <a:spLocks noGrp="1"/>
          </p:cNvSpPr>
          <p:nvPr>
            <p:ph type="sldNum" sz="quarter" idx="12"/>
          </p:nvPr>
        </p:nvSpPr>
        <p:spPr/>
        <p:txBody>
          <a:bodyPr/>
          <a:lstStyle/>
          <a:p>
            <a:pPr>
              <a:defRPr/>
            </a:pPr>
            <a:fld id="{CA5894D7-EA86-493D-86CD-6B9D306FA00A}" type="slidenum">
              <a:rPr lang="en-US"/>
              <a:pPr>
                <a:defRPr/>
              </a:pPr>
              <a:t>8</a:t>
            </a:fld>
            <a:endParaRPr lang="en-US" dirty="0"/>
          </a:p>
        </p:txBody>
      </p:sp>
      <p:sp>
        <p:nvSpPr>
          <p:cNvPr id="4" name="Title 3" hidden="1"/>
          <p:cNvSpPr>
            <a:spLocks noGrp="1"/>
          </p:cNvSpPr>
          <p:nvPr>
            <p:ph type="title"/>
          </p:nvPr>
        </p:nvSpPr>
        <p:spPr/>
        <p:txBody>
          <a:bodyPr>
            <a:normAutofit fontScale="90000"/>
          </a:bodyPr>
          <a:lstStyle/>
          <a:p>
            <a:r>
              <a:rPr lang="en-US" sz="4400" dirty="0">
                <a:solidFill>
                  <a:schemeClr val="bg1"/>
                </a:solidFill>
                <a:effectLst/>
                <a:latin typeface="Corbel" pitchFamily="34" charset="0"/>
              </a:rPr>
              <a:t>Large Scale Commercial Grain Operation</a:t>
            </a:r>
            <a:r>
              <a:rPr lang="en-US" sz="4400" dirty="0">
                <a:solidFill>
                  <a:schemeClr val="tx1"/>
                </a:solidFill>
                <a:effectLst>
                  <a:outerShdw blurRad="38100" dist="38100" dir="2700000" algn="tl">
                    <a:srgbClr val="000000">
                      <a:alpha val="43137"/>
                    </a:srgbClr>
                  </a:outerShdw>
                </a:effectLst>
                <a:latin typeface="Corbel" pitchFamily="34" charset="0"/>
              </a:rPr>
              <a:t/>
            </a:r>
            <a:br>
              <a:rPr lang="en-US" sz="4400" dirty="0">
                <a:solidFill>
                  <a:schemeClr val="tx1"/>
                </a:solidFill>
                <a:effectLst>
                  <a:outerShdw blurRad="38100" dist="38100" dir="2700000" algn="tl">
                    <a:srgbClr val="000000">
                      <a:alpha val="43137"/>
                    </a:srgbClr>
                  </a:outerShdw>
                </a:effectLst>
                <a:latin typeface="Corbel" pitchFamily="34" charset="0"/>
              </a:rPr>
            </a:br>
            <a:endParaRPr lang="en-US" dirty="0"/>
          </a:p>
        </p:txBody>
      </p:sp>
      <p:pic>
        <p:nvPicPr>
          <p:cNvPr id="1029" name="Picture 5" descr="C:\Users\heathd\AppData\Local\Microsoft\Windows\Temporary Internet Files\Content.Outlook\965C0NDF\BrockGrainSystemsTF-201106-0591.jpg" title="Picture - Commercial grain storage and handling facilities - Brock Grain Syste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7475" y="1371600"/>
            <a:ext cx="6373091" cy="47798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TextBox 2"/>
          <p:cNvSpPr txBox="1">
            <a:spLocks noChangeArrowheads="1"/>
          </p:cNvSpPr>
          <p:nvPr/>
        </p:nvSpPr>
        <p:spPr bwMode="auto">
          <a:xfrm>
            <a:off x="409433" y="457200"/>
            <a:ext cx="8458200" cy="646331"/>
          </a:xfrm>
          <a:prstGeom prst="rect">
            <a:avLst/>
          </a:prstGeom>
          <a:noFill/>
          <a:ln w="9525">
            <a:noFill/>
            <a:miter lim="800000"/>
            <a:headEnd/>
            <a:tailEnd/>
          </a:ln>
        </p:spPr>
        <p:txBody>
          <a:bodyPr wrap="square">
            <a:spAutoFit/>
          </a:bodyPr>
          <a:lstStyle/>
          <a:p>
            <a:pPr algn="ctr"/>
            <a:r>
              <a:rPr lang="en-US" sz="3600" b="1" dirty="0" smtClean="0">
                <a:solidFill>
                  <a:schemeClr val="bg1"/>
                </a:solidFill>
                <a:effectLst>
                  <a:outerShdw blurRad="38100" dist="38100" dir="2700000" algn="tl">
                    <a:srgbClr val="000000">
                      <a:alpha val="43137"/>
                    </a:srgbClr>
                  </a:outerShdw>
                </a:effectLst>
                <a:latin typeface="Corbel" pitchFamily="34" charset="0"/>
              </a:rPr>
              <a:t>Hopper Bottom Feed/Grain Bin</a:t>
            </a:r>
            <a:endParaRPr lang="en-US" sz="3600" b="1" dirty="0">
              <a:solidFill>
                <a:schemeClr val="bg1"/>
              </a:solidFill>
              <a:effectLst>
                <a:outerShdw blurRad="38100" dist="38100" dir="2700000" algn="tl">
                  <a:srgbClr val="000000">
                    <a:alpha val="43137"/>
                  </a:srgbClr>
                </a:outerShdw>
              </a:effectLst>
              <a:latin typeface="Corbel" pitchFamily="34" charset="0"/>
            </a:endParaRPr>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9</a:t>
            </a:fld>
            <a:endParaRPr lang="en-US" dirty="0"/>
          </a:p>
        </p:txBody>
      </p:sp>
      <p:sp>
        <p:nvSpPr>
          <p:cNvPr id="3" name="Title 2" hidden="1"/>
          <p:cNvSpPr>
            <a:spLocks noGrp="1"/>
          </p:cNvSpPr>
          <p:nvPr>
            <p:ph type="title"/>
          </p:nvPr>
        </p:nvSpPr>
        <p:spPr/>
        <p:txBody>
          <a:bodyPr/>
          <a:lstStyle/>
          <a:p>
            <a:r>
              <a:rPr lang="en-US" sz="4400" dirty="0">
                <a:solidFill>
                  <a:schemeClr val="bg1"/>
                </a:solidFill>
                <a:effectLst>
                  <a:outerShdw blurRad="38100" dist="38100" dir="2700000" algn="tl">
                    <a:srgbClr val="000000">
                      <a:alpha val="43137"/>
                    </a:srgbClr>
                  </a:outerShdw>
                </a:effectLst>
                <a:latin typeface="Corbel" pitchFamily="34" charset="0"/>
              </a:rPr>
              <a:t>Hopper Bottom Feed/Grain Bin</a:t>
            </a:r>
          </a:p>
        </p:txBody>
      </p:sp>
      <p:pic>
        <p:nvPicPr>
          <p:cNvPr id="1028" name="Picture 4" title="Picture showing an example of a hopper bottom sil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2023111"/>
            <a:ext cx="3373536" cy="358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title="Picture showing an example of a hopper bottom bi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2115959"/>
            <a:ext cx="4320577" cy="3460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245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2384</TotalTime>
  <Words>6854</Words>
  <Application>Microsoft Office PowerPoint</Application>
  <PresentationFormat>On-screen Show (4:3)</PresentationFormat>
  <Paragraphs>538</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Title Page</vt:lpstr>
      <vt:lpstr>Objectives</vt:lpstr>
      <vt:lpstr>Agricultural Confined Space</vt:lpstr>
      <vt:lpstr>Confined Space – OSHA Definition</vt:lpstr>
      <vt:lpstr>Permit Required Confined Space  OSHA Definition</vt:lpstr>
      <vt:lpstr>Types of Confined Spaces in Agriculture</vt:lpstr>
      <vt:lpstr>Farm Grain Storage and   Grain Leg Operation </vt:lpstr>
      <vt:lpstr>Large Scale Commercial Grain Operation </vt:lpstr>
      <vt:lpstr>Hopper Bottom Feed/Grain Bin</vt:lpstr>
      <vt:lpstr> Commercial Seed Corn Operation</vt:lpstr>
      <vt:lpstr>Large Capacity Storage Tanks</vt:lpstr>
      <vt:lpstr>Silos </vt:lpstr>
      <vt:lpstr>Flat Storage </vt:lpstr>
      <vt:lpstr>  Grain Transport Vehicles</vt:lpstr>
      <vt:lpstr>Grain Handling Equipment</vt:lpstr>
      <vt:lpstr>Manure Storage Facilities</vt:lpstr>
      <vt:lpstr>Hazards Related to Agricultural Confined Spaces</vt:lpstr>
      <vt:lpstr>Relevant Federal OSHA Standards</vt:lpstr>
      <vt:lpstr>OSHA Application to Local Fire/Rescue Services</vt:lpstr>
      <vt:lpstr>Key Provisions of the OSHA Standards Relevant to On-Site First Responders</vt:lpstr>
      <vt:lpstr>Exempt Facilities</vt:lpstr>
      <vt:lpstr>Exempt Facilities Represent the Greatest Risks to First Responders</vt:lpstr>
      <vt:lpstr>Non-Exempt Facilities Must Have</vt:lpstr>
      <vt:lpstr>Paid and Volunteer Response - Summary</vt:lpstr>
      <vt:lpstr>Case Study</vt:lpstr>
      <vt:lpstr>Preventing Emergencies in Confined Spaces in Agriculture</vt:lpstr>
      <vt:lpstr>Workplace Safety</vt:lpstr>
      <vt:lpstr>Worker Rights</vt:lpstr>
      <vt:lpstr>Complaint Filing Options</vt:lpstr>
      <vt:lpstr>Questions?</vt:lpstr>
    </vt:vector>
  </TitlesOfParts>
  <Company>Engineering Computer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 OSHA Definition</dc:title>
  <dc:creator>jcwalsh</dc:creator>
  <cp:lastModifiedBy>Zajkowska, Alicja - OSHA CTR</cp:lastModifiedBy>
  <cp:revision>170</cp:revision>
  <cp:lastPrinted>2014-07-01T18:50:27Z</cp:lastPrinted>
  <dcterms:created xsi:type="dcterms:W3CDTF">2006-03-03T13:20:04Z</dcterms:created>
  <dcterms:modified xsi:type="dcterms:W3CDTF">2017-04-19T13:44:51Z</dcterms:modified>
</cp:coreProperties>
</file>