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2" r:id="rId2"/>
    <p:sldId id="293" r:id="rId3"/>
    <p:sldId id="327" r:id="rId4"/>
    <p:sldId id="294" r:id="rId5"/>
    <p:sldId id="295" r:id="rId6"/>
    <p:sldId id="321" r:id="rId7"/>
    <p:sldId id="322" r:id="rId8"/>
    <p:sldId id="323" r:id="rId9"/>
    <p:sldId id="324" r:id="rId10"/>
    <p:sldId id="325" r:id="rId11"/>
    <p:sldId id="326"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0000CC"/>
    <a:srgbClr val="FFCC00"/>
    <a:srgbClr val="006600"/>
    <a:srgbClr val="333300"/>
    <a:srgbClr val="CC9900"/>
    <a:srgbClr val="003300"/>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69" autoAdjust="0"/>
    <p:restoredTop sz="86263" autoAdjust="0"/>
  </p:normalViewPr>
  <p:slideViewPr>
    <p:cSldViewPr>
      <p:cViewPr>
        <p:scale>
          <a:sx n="50" d="100"/>
          <a:sy n="50" d="100"/>
        </p:scale>
        <p:origin x="-2250"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428678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r>
              <a:rPr lang="en-US" dirty="0" smtClean="0"/>
              <a:t>NIOSH has been heavily engaged in research and product testing to review the practicality</a:t>
            </a:r>
            <a:r>
              <a:rPr lang="en-US" baseline="0" dirty="0" smtClean="0"/>
              <a:t> and effectiveness of various technologies designed to warn operators when they are near workers on foot.  This module reviews some of those technologies that are now available—or will soon be available—for roadway construction applications.  </a:t>
            </a:r>
          </a:p>
          <a:p>
            <a:pPr lvl="2" algn="l"/>
            <a:endParaRPr lang="en-US" baseline="0" dirty="0" smtClean="0"/>
          </a:p>
          <a:p>
            <a:pPr lvl="2" algn="l"/>
            <a:r>
              <a:rPr lang="en-US" dirty="0" smtClean="0"/>
              <a:t>Credit:  Much information in this presentation is</a:t>
            </a:r>
            <a:r>
              <a:rPr lang="en-US" baseline="0" dirty="0" smtClean="0"/>
              <a:t> taken from research conducted by Todd Ruff, NIOSH Office of Mine Safety and Health Research.</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ITCPs integrate other aspects of planning to coordinate on-site activities so they run in a safe, smooth, efficient manner.  Increased</a:t>
            </a:r>
            <a:r>
              <a:rPr lang="en-US" baseline="0" dirty="0" smtClean="0"/>
              <a:t> productivity is a by-product of ITCPs as the process of setting up an ITCP translates into smoother operations unrelated to internal traffic control. To improve productivity, the ITCP must be well conceived.</a:t>
            </a: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considered during the planning</a:t>
            </a:r>
            <a:r>
              <a:rPr lang="en-US" baseline="0" dirty="0" smtClean="0"/>
              <a:t> and design phases, ITCP integrates easily into other planning processes so that it does not require significantly more time or resources to implement.  Anticipating ITCP/worker safety needs will improve delivery schedules and processes, minimize disruptions, improve safety, and create more efficiency.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minimizing risk to workers, there are other hazards that ITCP will protect against, including hidden dangers such as catch basins and open holes.  ITCPs will guard against excavation work in or around wall openings.  The plan will reduce hazardous</a:t>
            </a:r>
            <a:r>
              <a:rPr lang="en-US" baseline="0" dirty="0" smtClean="0"/>
              <a:t> </a:t>
            </a:r>
            <a:r>
              <a:rPr lang="en-US" dirty="0" smtClean="0"/>
              <a:t>exposures to site visitors. </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ITCP planning will ensure operators</a:t>
            </a:r>
            <a:r>
              <a:rPr lang="en-US" baseline="0" dirty="0" smtClean="0"/>
              <a:t> d</a:t>
            </a:r>
            <a:r>
              <a:rPr lang="en-US" dirty="0" smtClean="0"/>
              <a:t>o not operate equipment around overhead power lines unless they are authorized and trained to do so.   These plans</a:t>
            </a:r>
            <a:r>
              <a:rPr lang="en-US" baseline="0" dirty="0" smtClean="0"/>
              <a:t> can also alert workers to other overhead and buried hazards such as cranes, utilities, excavations, etc.</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ITCPs</a:t>
            </a:r>
            <a:r>
              <a:rPr lang="en-US" baseline="0" dirty="0" smtClean="0"/>
              <a:t> work in tandem with project scheduling processes.  </a:t>
            </a:r>
            <a:r>
              <a:rPr lang="en-US" dirty="0" smtClean="0"/>
              <a:t>In addition to assigning dates to project activities, project scheduling is intended to match the resources of equipment, materials and labor with project work tasks over time. Good scheduling can eliminate problems due to production bottlenecks, facilitate the timely procurement of necessary materials, and otherwise insure the completion of a project as soon as possible. Inasmuch</a:t>
            </a:r>
            <a:r>
              <a:rPr lang="en-US" baseline="0" dirty="0" smtClean="0"/>
              <a:t> as ITCPs require timely communication with delivery vehicles (dump trucks), ITCP coordination and project scheduling fit together  easily.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part of and internal traffic control plan is how you will handle communications on</a:t>
            </a:r>
            <a:r>
              <a:rPr lang="en-US" baseline="0" dirty="0" smtClean="0"/>
              <a:t> site</a:t>
            </a:r>
            <a:r>
              <a:rPr lang="en-US" dirty="0" smtClean="0"/>
              <a:t>.  The large photo shows an asphalt truck arriving at the paving site.  In developing and ITCP, one must consider how you will communicate with drivers before they arrive.  Planning for this communication will</a:t>
            </a:r>
            <a:r>
              <a:rPr lang="en-US" baseline="0" dirty="0" smtClean="0"/>
              <a:t> translate into overall better communication with all subcontractors with regards to other on-site scheduling and activities.  One solution is to install a CB on the paver or other onsite equipment.  Another is to identify a “lead driver” who will communicate with others in the fleet.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required for setting</a:t>
            </a:r>
            <a:r>
              <a:rPr lang="en-US" baseline="0" dirty="0" smtClean="0"/>
              <a:t> up an ITCP communications plan can translate into better communications and productivity for the overall project.  ITCP elements such as creating notifications for the chain of command, creating lists of key contact persons and emergency responders, and organizing daily communications with site personnel create a process for dealing with day-to-day project management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ITCP communications</a:t>
            </a:r>
            <a:r>
              <a:rPr lang="en-US" baseline="0" dirty="0" smtClean="0"/>
              <a:t> plan requires specific items that may not be considered for other project communications.  The ITCP will anticipate a means to communicate with workers, operators, truck drivers, etc. about routine changes to the plan.  It will cover worker-to-operator/driver communications when traffic and worker paths cross.  This includes hand signals, radio communications, lighting, etc. A very simple communications tool is an air horn, which can be sounded if there is a problem with instruction to stop all operations.  The ITCP will cover a process for communicating with the truck boss and truck drivers daily to explain the routes and precautions they should take. </a:t>
            </a:r>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2743200"/>
            <a:ext cx="7467600" cy="2743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ITCPs and</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Productivity</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title="Picture of ITCPs and productivity"/>
          <p:cNvSpPr txBox="1">
            <a:spLocks/>
          </p:cNvSpPr>
          <p:nvPr/>
        </p:nvSpPr>
        <p:spPr bwMode="auto">
          <a:xfrm>
            <a:off x="1062228" y="2514600"/>
            <a:ext cx="7243572"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361950" y="-806712"/>
            <a:ext cx="8229600" cy="1143000"/>
          </a:xfrm>
        </p:spPr>
        <p:txBody>
          <a:bodyPr/>
          <a:lstStyle/>
          <a:p>
            <a:r>
              <a:rPr lang="en-US" dirty="0" smtClean="0"/>
              <a:t>ITCPs and Productivity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Management Elements Addressed</a:t>
            </a: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Communications</a:t>
            </a:r>
            <a:endParaRPr lang="en-US" sz="2800" b="1" dirty="0">
              <a:solidFill>
                <a:schemeClr val="bg2">
                  <a:lumMod val="10000"/>
                </a:schemeClr>
              </a:solidFill>
              <a:latin typeface="Calibri" pitchFamily="34" charset="0"/>
            </a:endParaRPr>
          </a:p>
        </p:txBody>
      </p:sp>
      <p:sp>
        <p:nvSpPr>
          <p:cNvPr id="12" name="5-Point Star 11"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704850" y="-882912"/>
            <a:ext cx="8229600" cy="1143000"/>
          </a:xfrm>
        </p:spPr>
        <p:txBody>
          <a:bodyPr/>
          <a:lstStyle/>
          <a:p>
            <a:r>
              <a:rPr lang="en-US" dirty="0" smtClean="0"/>
              <a:t>Communications</a:t>
            </a:r>
            <a:endParaRPr lang="en-US" dirty="0"/>
          </a:p>
        </p:txBody>
      </p:sp>
      <p:sp>
        <p:nvSpPr>
          <p:cNvPr id="16" name="Slide Number Placeholder 4"/>
          <p:cNvSpPr>
            <a:spLocks noGrp="1"/>
          </p:cNvSpPr>
          <p:nvPr>
            <p:ph type="sldNum" sz="quarter" idx="12"/>
          </p:nvPr>
        </p:nvSpPr>
        <p:spPr/>
        <p:txBody>
          <a:bodyPr/>
          <a:lstStyle/>
          <a:p>
            <a:pPr>
              <a:defRPr/>
            </a:pPr>
            <a:fld id="{991630E5-D2C6-4D54-9913-55C6C92AA029}" type="slidenum">
              <a:rPr lang="en-US" smtClean="0"/>
              <a:pPr>
                <a:defRPr/>
              </a:pPr>
              <a:t>10</a:t>
            </a:fld>
            <a:endParaRPr lang="en-US" dirty="0"/>
          </a:p>
        </p:txBody>
      </p:sp>
      <p:sp>
        <p:nvSpPr>
          <p:cNvPr id="38" name="Subtitle 8"/>
          <p:cNvSpPr txBox="1">
            <a:spLocks/>
          </p:cNvSpPr>
          <p:nvPr/>
        </p:nvSpPr>
        <p:spPr bwMode="auto">
          <a:xfrm>
            <a:off x="640105" y="2366745"/>
            <a:ext cx="8138770" cy="560387"/>
          </a:xfrm>
          <a:prstGeom prst="rect">
            <a:avLst/>
          </a:prstGeom>
          <a:noFill/>
          <a:ln w="9525">
            <a:noFill/>
            <a:miter lim="800000"/>
            <a:headEnd/>
            <a:tailEnd/>
          </a:ln>
        </p:spPr>
        <p:txBody>
          <a:bodyPr/>
          <a:lstStyle/>
          <a:p>
            <a:pPr marL="0" lvl="1">
              <a:lnSpc>
                <a:spcPts val="24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200" b="1" u="sng" dirty="0" smtClean="0">
                <a:solidFill>
                  <a:srgbClr val="C00000"/>
                </a:solidFill>
                <a:latin typeface="Arial Narrow" pitchFamily="34" charset="0"/>
              </a:rPr>
              <a:t>Chain of command</a:t>
            </a:r>
            <a:r>
              <a:rPr lang="en-US" sz="2200" b="1" dirty="0" smtClean="0">
                <a:latin typeface="Arial Narrow" pitchFamily="34" charset="0"/>
              </a:rPr>
              <a:t/>
            </a:r>
            <a:br>
              <a:rPr lang="en-US" sz="22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On-site equipment and personnel</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 </a:t>
            </a:r>
            <a:r>
              <a:rPr lang="en-US" sz="2000" b="1" dirty="0" smtClean="0">
                <a:latin typeface="Arial Narrow" pitchFamily="34" charset="0"/>
              </a:rPr>
              <a:t>Contact information, </a:t>
            </a:r>
            <a:br>
              <a:rPr lang="en-US" sz="2000" b="1" dirty="0" smtClean="0">
                <a:latin typeface="Arial Narrow" pitchFamily="34" charset="0"/>
              </a:rPr>
            </a:br>
            <a:r>
              <a:rPr lang="en-US" sz="2000" b="1" dirty="0" smtClean="0">
                <a:latin typeface="Arial Narrow" pitchFamily="34" charset="0"/>
              </a:rPr>
              <a:t>    </a:t>
            </a:r>
            <a:r>
              <a:rPr lang="en-US" sz="1600" b="1" dirty="0" smtClean="0">
                <a:latin typeface="Arial Narrow" pitchFamily="34" charset="0"/>
              </a:rPr>
              <a:t>    </a:t>
            </a:r>
            <a:r>
              <a:rPr lang="en-US" sz="2000" b="1" dirty="0" smtClean="0">
                <a:latin typeface="Arial Narrow" pitchFamily="34" charset="0"/>
              </a:rPr>
              <a:t>including on-site contractors</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Contracting agency</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Emergency response services</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Location, time table, and </a:t>
            </a:r>
            <a:br>
              <a:rPr lang="en-US" sz="2000" b="1" dirty="0" smtClean="0">
                <a:latin typeface="Arial Narrow" pitchFamily="34" charset="0"/>
              </a:rPr>
            </a:br>
            <a:r>
              <a:rPr lang="en-US" sz="2000" b="1" dirty="0" smtClean="0">
                <a:latin typeface="Arial Narrow" pitchFamily="34" charset="0"/>
              </a:rPr>
              <a:t>       scope of the project</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Assignment of responsibilities</a:t>
            </a:r>
          </a:p>
        </p:txBody>
      </p:sp>
      <p:pic>
        <p:nvPicPr>
          <p:cNvPr id="39" name="Picture 3" descr="C:\Users\bsant\AppData\Local\Microsoft\Windows\Temporary Internet Files\Content.IE5\SHLYSFQU\MCPE02691_0000[1].wmf" title="Picture of two workers communicating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4800" y="2209800"/>
            <a:ext cx="4532305"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21" name="5-Point Star 2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373275" y="-1143000"/>
            <a:ext cx="8229600" cy="1143000"/>
          </a:xfrm>
        </p:spPr>
        <p:txBody>
          <a:bodyPr/>
          <a:lstStyle/>
          <a:p>
            <a:r>
              <a:rPr lang="en-US" dirty="0" smtClean="0"/>
              <a:t>Communications</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
        <p:nvSpPr>
          <p:cNvPr id="35"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Management Elements Addressed</a:t>
            </a:r>
          </a:p>
        </p:txBody>
      </p:sp>
      <p:sp>
        <p:nvSpPr>
          <p:cNvPr id="36"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Communications</a:t>
            </a:r>
            <a:endParaRPr lang="en-US" sz="2800" b="1" dirty="0">
              <a:solidFill>
                <a:schemeClr val="bg2">
                  <a:lumMod val="10000"/>
                </a:schemeClr>
              </a:solidFill>
              <a:latin typeface="Calibri" pitchFamily="34" charset="0"/>
            </a:endParaRPr>
          </a:p>
        </p:txBody>
      </p:sp>
      <p:sp>
        <p:nvSpPr>
          <p:cNvPr id="37" name="Subtitle 8"/>
          <p:cNvSpPr txBox="1">
            <a:spLocks/>
          </p:cNvSpPr>
          <p:nvPr/>
        </p:nvSpPr>
        <p:spPr bwMode="auto">
          <a:xfrm>
            <a:off x="640105" y="2366745"/>
            <a:ext cx="8138770" cy="560387"/>
          </a:xfrm>
          <a:prstGeom prst="rect">
            <a:avLst/>
          </a:prstGeom>
          <a:noFill/>
          <a:ln w="9525">
            <a:noFill/>
            <a:miter lim="800000"/>
            <a:headEnd/>
            <a:tailEnd/>
          </a:ln>
        </p:spPr>
        <p:txBody>
          <a:bodyPr/>
          <a:lstStyle/>
          <a:p>
            <a:pPr marL="0" lvl="1">
              <a:lnSpc>
                <a:spcPts val="24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200" b="1" u="sng" dirty="0" smtClean="0">
                <a:solidFill>
                  <a:srgbClr val="C00000"/>
                </a:solidFill>
                <a:latin typeface="Arial Narrow" pitchFamily="34" charset="0"/>
              </a:rPr>
              <a:t>ITCP operations communication plan should include </a:t>
            </a:r>
            <a:r>
              <a:rPr lang="en-US" sz="2200" b="1" dirty="0" smtClean="0">
                <a:latin typeface="Arial Narrow" pitchFamily="34" charset="0"/>
              </a:rPr>
              <a:t/>
            </a:r>
            <a:br>
              <a:rPr lang="en-US" sz="22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Communications regarding changes to the ITCP</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 </a:t>
            </a:r>
            <a:r>
              <a:rPr lang="en-US" sz="2000" b="1" dirty="0" smtClean="0">
                <a:latin typeface="Arial Narrow" pitchFamily="34" charset="0"/>
              </a:rPr>
              <a:t>Means for workers on foot to talk with operators, truck drivers, others</a:t>
            </a:r>
            <a:br>
              <a:rPr lang="en-US" sz="2000" b="1" dirty="0" smtClean="0">
                <a:latin typeface="Arial Narrow" pitchFamily="34" charset="0"/>
              </a:rPr>
            </a:br>
            <a:r>
              <a:rPr lang="en-US" sz="2000" b="1" dirty="0" smtClean="0">
                <a:latin typeface="Arial Narrow" pitchFamily="34" charset="0"/>
              </a:rPr>
              <a:t>       coordinating access and egress of vehicles, and the movement of </a:t>
            </a:r>
            <a:br>
              <a:rPr lang="en-US" sz="2000" b="1" dirty="0" smtClean="0">
                <a:latin typeface="Arial Narrow" pitchFamily="34" charset="0"/>
              </a:rPr>
            </a:br>
            <a:r>
              <a:rPr lang="en-US" sz="2000" b="1" dirty="0" smtClean="0">
                <a:latin typeface="Arial Narrow" pitchFamily="34" charset="0"/>
              </a:rPr>
              <a:t>       heavy equipment within the work space</a:t>
            </a:r>
          </a:p>
          <a:p>
            <a:pPr marL="0" lvl="1">
              <a:lnSpc>
                <a:spcPts val="2400"/>
              </a:lnSpc>
              <a:buSzPct val="50000"/>
            </a:pP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Means for equipment operators to communicate with each other and </a:t>
            </a:r>
            <a:br>
              <a:rPr lang="en-US" sz="2000" b="1" dirty="0" smtClean="0">
                <a:latin typeface="Arial Narrow" pitchFamily="34" charset="0"/>
              </a:rPr>
            </a:br>
            <a:r>
              <a:rPr lang="en-US" sz="2000" b="1" dirty="0" smtClean="0">
                <a:latin typeface="Arial Narrow" pitchFamily="34" charset="0"/>
              </a:rPr>
              <a:t>       with key site personnel </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Plan for orienting independent truck drivers and subcontractors </a:t>
            </a:r>
            <a:br>
              <a:rPr lang="en-US" sz="2000" b="1" dirty="0" smtClean="0">
                <a:latin typeface="Arial Narrow" pitchFamily="34" charset="0"/>
              </a:rPr>
            </a:br>
            <a:r>
              <a:rPr lang="en-US" sz="2000" b="1" dirty="0" smtClean="0">
                <a:latin typeface="Arial Narrow" pitchFamily="34" charset="0"/>
              </a:rPr>
              <a:t>       to the work space and the ITCP</a:t>
            </a:r>
          </a:p>
        </p:txBody>
      </p:sp>
      <p:grpSp>
        <p:nvGrpSpPr>
          <p:cNvPr id="51" name="Group 50" title="Picture of workers looking at ITCP plans, a cell phone with an ITCP plan, and road workers "/>
          <p:cNvGrpSpPr/>
          <p:nvPr/>
        </p:nvGrpSpPr>
        <p:grpSpPr>
          <a:xfrm>
            <a:off x="304800" y="5098288"/>
            <a:ext cx="8305800" cy="1540100"/>
            <a:chOff x="304800" y="5098288"/>
            <a:chExt cx="8305800" cy="1540100"/>
          </a:xfrm>
        </p:grpSpPr>
        <p:pic>
          <p:nvPicPr>
            <p:cNvPr id="39" name="Picture 2" descr="C:\Users\bsant\AppData\Local\Microsoft\Windows\Temporary Internet Files\Content.IE5\LHHZQVGD\MCj02307400000[1].wmf" title="Picture of workers looking at an ITCP pla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5190688"/>
              <a:ext cx="2057400" cy="1447700"/>
            </a:xfrm>
            <a:prstGeom prst="rect">
              <a:avLst/>
            </a:prstGeom>
            <a:noFill/>
          </p:spPr>
        </p:pic>
        <p:pic>
          <p:nvPicPr>
            <p:cNvPr id="40" name="Picture 39" descr="phone.png" title="Picture of a cell phone with an ITCP pla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3700" y="5105400"/>
              <a:ext cx="2518506" cy="1515301"/>
            </a:xfrm>
            <a:prstGeom prst="rect">
              <a:avLst/>
            </a:prstGeom>
          </p:spPr>
        </p:pic>
        <p:grpSp>
          <p:nvGrpSpPr>
            <p:cNvPr id="47" name="Group 46"/>
            <p:cNvGrpSpPr/>
            <p:nvPr/>
          </p:nvGrpSpPr>
          <p:grpSpPr>
            <a:xfrm>
              <a:off x="2497123" y="5562600"/>
              <a:ext cx="3357344" cy="228600"/>
              <a:chOff x="2471956" y="5715000"/>
              <a:chExt cx="3357344" cy="228600"/>
            </a:xfrm>
          </p:grpSpPr>
          <p:sp>
            <p:nvSpPr>
              <p:cNvPr id="41" name="Right Arrow 40"/>
              <p:cNvSpPr/>
              <p:nvPr/>
            </p:nvSpPr>
            <p:spPr>
              <a:xfrm>
                <a:off x="2471956" y="5715000"/>
                <a:ext cx="228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5600700" y="5715000"/>
                <a:ext cx="228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descr="RM-Group-pic-12-3-13.png" title="Picture of road worker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4100" y="5098288"/>
              <a:ext cx="2476500" cy="1296035"/>
            </a:xfrm>
            <a:prstGeom prst="rect">
              <a:avLst/>
            </a:prstGeom>
            <a:ln>
              <a:solidFill>
                <a:schemeClr val="tx1"/>
              </a:solidFill>
            </a:ln>
            <a:effectLst>
              <a:outerShdw blurRad="50800" dist="76200" dir="2700000" algn="tl" rotWithShape="0">
                <a:prstClr val="black">
                  <a:alpha val="40000"/>
                </a:prstClr>
              </a:outerShdw>
            </a:effectLst>
          </p:spPr>
        </p:pic>
        <p:grpSp>
          <p:nvGrpSpPr>
            <p:cNvPr id="48" name="Group 47"/>
            <p:cNvGrpSpPr/>
            <p:nvPr/>
          </p:nvGrpSpPr>
          <p:grpSpPr>
            <a:xfrm rot="10800000">
              <a:off x="2463568" y="5867400"/>
              <a:ext cx="3357344" cy="228600"/>
              <a:chOff x="2471956" y="5715000"/>
              <a:chExt cx="3357344" cy="228600"/>
            </a:xfrm>
          </p:grpSpPr>
          <p:sp>
            <p:nvSpPr>
              <p:cNvPr id="49" name="Right Arrow 48"/>
              <p:cNvSpPr/>
              <p:nvPr/>
            </p:nvSpPr>
            <p:spPr>
              <a:xfrm>
                <a:off x="2471956" y="5715000"/>
                <a:ext cx="228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5600700" y="5715000"/>
                <a:ext cx="2286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50" presetClass="entr" presetSubtype="0" decel="10000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1000" fill="hold"/>
                                        <p:tgtEl>
                                          <p:spTgt spid="51"/>
                                        </p:tgtEl>
                                        <p:attrNameLst>
                                          <p:attrName>ppt_w</p:attrName>
                                        </p:attrNameLst>
                                      </p:cBhvr>
                                      <p:tavLst>
                                        <p:tav tm="0">
                                          <p:val>
                                            <p:strVal val="#ppt_w+.3"/>
                                          </p:val>
                                        </p:tav>
                                        <p:tav tm="100000">
                                          <p:val>
                                            <p:strVal val="#ppt_w"/>
                                          </p:val>
                                        </p:tav>
                                      </p:tavLst>
                                    </p:anim>
                                    <p:anim calcmode="lin" valueType="num">
                                      <p:cBhvr>
                                        <p:cTn id="24" dur="1000" fill="hold"/>
                                        <p:tgtEl>
                                          <p:spTgt spid="51"/>
                                        </p:tgtEl>
                                        <p:attrNameLst>
                                          <p:attrName>ppt_h</p:attrName>
                                        </p:attrNameLst>
                                      </p:cBhvr>
                                      <p:tavLst>
                                        <p:tav tm="0">
                                          <p:val>
                                            <p:strVal val="#ppt_h"/>
                                          </p:val>
                                        </p:tav>
                                        <p:tav tm="100000">
                                          <p:val>
                                            <p:strVal val="#ppt_h"/>
                                          </p:val>
                                        </p:tav>
                                      </p:tavLst>
                                    </p:anim>
                                    <p:animEffect transition="in" filter="fade">
                                      <p:cBhvr>
                                        <p:cTn id="25" dur="1000"/>
                                        <p:tgtEl>
                                          <p:spTgt spid="5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TCPs and Productivity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TCPs and Productivity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Discussion</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and</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Questions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545522" y="-571500"/>
            <a:ext cx="8229600" cy="1143000"/>
          </a:xfrm>
        </p:spPr>
        <p:txBody>
          <a:bodyPr/>
          <a:lstStyle/>
          <a:p>
            <a:r>
              <a:rPr lang="en-US" dirty="0" smtClean="0"/>
              <a:t>Discussion and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normAutofit fontScale="90000"/>
          </a:bodyPr>
          <a:lstStyle/>
          <a:p>
            <a:r>
              <a:rPr lang="en-US" dirty="0"/>
              <a:t>ARTBA Disclaimer </a:t>
            </a:r>
            <a:br>
              <a:rPr lang="en-US" dirty="0"/>
            </a:br>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803"/>
            <a:ext cx="9143999" cy="6635203"/>
          </a:xfrm>
          <a:prstGeom prst="rect">
            <a:avLst/>
          </a:prstGeom>
        </p:spPr>
      </p:pic>
      <p:sp>
        <p:nvSpPr>
          <p:cNvPr id="3" name="TextBox 2"/>
          <p:cNvSpPr txBox="1"/>
          <p:nvPr/>
        </p:nvSpPr>
        <p:spPr>
          <a:xfrm>
            <a:off x="1066800" y="5715000"/>
            <a:ext cx="7086600" cy="392672"/>
          </a:xfrm>
          <a:prstGeom prst="rect">
            <a:avLst/>
          </a:prstGeom>
          <a:noFill/>
        </p:spPr>
        <p:txBody>
          <a:bodyPr wrap="square" rtlCol="0">
            <a:spAutoFit/>
          </a:bodyPr>
          <a:lstStyle/>
          <a:p>
            <a:pPr algn="ctr" fontAlgn="auto">
              <a:lnSpc>
                <a:spcPct val="120000"/>
              </a:lnSpc>
              <a:spcBef>
                <a:spcPct val="20000"/>
              </a:spcBef>
              <a:spcAft>
                <a:spcPts val="0"/>
              </a:spcAft>
              <a:defRPr/>
            </a:pPr>
            <a:r>
              <a:rPr lang="en-US" b="1" dirty="0">
                <a:solidFill>
                  <a:schemeClr val="tx1">
                    <a:lumMod val="75000"/>
                    <a:lumOff val="25000"/>
                  </a:schemeClr>
                </a:solidFill>
                <a:latin typeface="Arial Narrow" pitchFamily="34" charset="0"/>
              </a:rPr>
              <a:t>Contact ARTBA for information about Student Handbooks.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TCPs and Productivity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TCPs and Productivity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How ITCPs improve productivity</a:t>
            </a:r>
          </a:p>
          <a:p>
            <a:pPr marL="0" lvl="1">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At the end of this module, you will know</a:t>
            </a: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8"/>
          <p:cNvSpPr txBox="1">
            <a:spLocks/>
          </p:cNvSpPr>
          <p:nvPr/>
        </p:nvSpPr>
        <p:spPr bwMode="auto">
          <a:xfrm>
            <a:off x="516466" y="2485493"/>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How ITCP improve communications</a:t>
            </a:r>
          </a:p>
          <a:p>
            <a:pPr marL="0" lvl="1">
              <a:lnSpc>
                <a:spcPts val="2200"/>
              </a:lnSpc>
              <a:spcBef>
                <a:spcPct val="20000"/>
              </a:spcBef>
              <a:buFont typeface="Arial" charset="0"/>
              <a:buChar char="•"/>
            </a:pPr>
            <a:endParaRPr lang="en-US" sz="2200" b="1" dirty="0">
              <a:latin typeface="Arial Narrow" pitchFamily="34" charset="0"/>
            </a:endParaRPr>
          </a:p>
        </p:txBody>
      </p:sp>
      <p:sp>
        <p:nvSpPr>
          <p:cNvPr id="13" name="Subtitle 8"/>
          <p:cNvSpPr txBox="1">
            <a:spLocks/>
          </p:cNvSpPr>
          <p:nvPr/>
        </p:nvSpPr>
        <p:spPr bwMode="auto">
          <a:xfrm>
            <a:off x="509055" y="299190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Management elements addressed in the ITCP</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4" name="Title 13" hidden="1"/>
          <p:cNvSpPr>
            <a:spLocks noGrp="1"/>
          </p:cNvSpPr>
          <p:nvPr>
            <p:ph type="title"/>
          </p:nvPr>
        </p:nvSpPr>
        <p:spPr>
          <a:xfrm>
            <a:off x="483127" y="-806712"/>
            <a:ext cx="8229600" cy="1143000"/>
          </a:xfrm>
        </p:spPr>
        <p:txBody>
          <a:bodyPr/>
          <a:lstStyle/>
          <a:p>
            <a:r>
              <a:rPr lang="en-US" dirty="0" smtClean="0"/>
              <a:t>Course goals</a:t>
            </a:r>
            <a:endParaRPr lang="en-US" dirty="0"/>
          </a:p>
        </p:txBody>
      </p:sp>
      <p:sp>
        <p:nvSpPr>
          <p:cNvPr id="15" name="Slide Number Placeholder 4"/>
          <p:cNvSpPr>
            <a:spLocks noGrp="1"/>
          </p:cNvSpPr>
          <p:nvPr>
            <p:ph type="sldNum" sz="quarter" idx="12"/>
          </p:nvPr>
        </p:nvSpPr>
        <p:spPr/>
        <p:txBody>
          <a:bodyPr/>
          <a:lstStyle/>
          <a:p>
            <a:pPr>
              <a:defRPr/>
            </a:pPr>
            <a:fld id="{991630E5-D2C6-4D54-9913-55C6C92AA029}" type="slidenum">
              <a:rPr lang="en-US" smtClean="0"/>
              <a:pPr>
                <a:defRPr/>
              </a:pPr>
              <a:t>3</a:t>
            </a:fld>
            <a:endParaRPr lang="en-US" dirty="0"/>
          </a:p>
        </p:txBody>
      </p:sp>
      <p:sp>
        <p:nvSpPr>
          <p:cNvPr id="16" name="Subtitle 8"/>
          <p:cNvSpPr txBox="1">
            <a:spLocks/>
          </p:cNvSpPr>
          <p:nvPr/>
        </p:nvSpPr>
        <p:spPr bwMode="auto">
          <a:xfrm>
            <a:off x="451512" y="5837971"/>
            <a:ext cx="8077200" cy="486629"/>
          </a:xfrm>
          <a:prstGeom prst="rect">
            <a:avLst/>
          </a:prstGeom>
          <a:noFill/>
          <a:ln w="9525">
            <a:noFill/>
            <a:miter lim="800000"/>
            <a:headEnd/>
            <a:tailEnd/>
          </a:ln>
        </p:spPr>
        <p:txBody>
          <a:bodyPr/>
          <a:lstStyle/>
          <a:p>
            <a:pPr algn="ctr">
              <a:lnSpc>
                <a:spcPts val="2200"/>
              </a:lnSpc>
              <a:spcBef>
                <a:spcPct val="20000"/>
              </a:spcBef>
            </a:pPr>
            <a:r>
              <a:rPr lang="en-US" sz="2200" b="1" dirty="0" smtClean="0">
                <a:solidFill>
                  <a:srgbClr val="C00000"/>
                </a:solidFill>
                <a:latin typeface="Calibri" pitchFamily="34" charset="0"/>
              </a:rPr>
              <a:t>The well-planned ITCP improves productivity </a:t>
            </a:r>
            <a:br>
              <a:rPr lang="en-US" sz="2200" b="1" dirty="0" smtClean="0">
                <a:solidFill>
                  <a:srgbClr val="C00000"/>
                </a:solidFill>
                <a:latin typeface="Calibri" pitchFamily="34" charset="0"/>
              </a:rPr>
            </a:br>
            <a:r>
              <a:rPr lang="en-US" sz="2200" b="1" dirty="0" smtClean="0">
                <a:solidFill>
                  <a:srgbClr val="C00000"/>
                </a:solidFill>
                <a:latin typeface="Calibri" pitchFamily="34" charset="0"/>
              </a:rPr>
              <a:t>through greater efficiency.</a:t>
            </a:r>
          </a:p>
          <a:p>
            <a:pPr algn="ctr">
              <a:lnSpc>
                <a:spcPts val="2200"/>
              </a:lnSpc>
              <a:spcBef>
                <a:spcPct val="20000"/>
              </a:spcBef>
            </a:pPr>
            <a:endParaRPr lang="en-US" sz="2200" b="1" dirty="0" smtClean="0">
              <a:solidFill>
                <a:srgbClr val="C00000"/>
              </a:solidFill>
              <a:latin typeface="Calibri" pitchFamily="34" charset="0"/>
            </a:endParaRPr>
          </a:p>
          <a:p>
            <a:pPr algn="ctr">
              <a:lnSpc>
                <a:spcPts val="2200"/>
              </a:lnSpc>
              <a:spcBef>
                <a:spcPct val="20000"/>
              </a:spcBef>
            </a:pPr>
            <a:r>
              <a:rPr lang="en-US" sz="2200" b="1" dirty="0" smtClean="0">
                <a:solidFill>
                  <a:srgbClr val="C00000"/>
                </a:solidFill>
                <a:latin typeface="Calibri" pitchFamily="34" charset="0"/>
              </a:rPr>
              <a:t> </a:t>
            </a:r>
          </a:p>
        </p:txBody>
      </p:sp>
      <p:grpSp>
        <p:nvGrpSpPr>
          <p:cNvPr id="17" name="Group 16" title="Picture of an ITCP system"/>
          <p:cNvGrpSpPr/>
          <p:nvPr/>
        </p:nvGrpSpPr>
        <p:grpSpPr>
          <a:xfrm>
            <a:off x="419420" y="3581400"/>
            <a:ext cx="8252901" cy="2377440"/>
            <a:chOff x="433899" y="3314385"/>
            <a:chExt cx="8252901" cy="2377440"/>
          </a:xfrm>
          <a:effectLst>
            <a:outerShdw blurRad="50800" dist="76200" dir="2700000" algn="tl" rotWithShape="0">
              <a:prstClr val="black">
                <a:alpha val="40000"/>
              </a:prstClr>
            </a:outerShdw>
          </a:effectLst>
        </p:grpSpPr>
        <p:sp>
          <p:nvSpPr>
            <p:cNvPr id="18" name="Rectangle 17"/>
            <p:cNvSpPr/>
            <p:nvPr/>
          </p:nvSpPr>
          <p:spPr>
            <a:xfrm>
              <a:off x="433899" y="3314385"/>
              <a:ext cx="8229600" cy="2377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 y="3352800"/>
              <a:ext cx="81534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57200" y="34290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 y="36576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9624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4216400"/>
              <a:ext cx="8153400" cy="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24" name="Rectangle 23" title="Picture of ITCP area"/>
            <p:cNvSpPr/>
            <p:nvPr/>
          </p:nvSpPr>
          <p:spPr>
            <a:xfrm>
              <a:off x="457200" y="4549014"/>
              <a:ext cx="8153400" cy="1104900"/>
            </a:xfrm>
            <a:prstGeom prst="rect">
              <a:avLst/>
            </a:prstGeom>
            <a:blipFill>
              <a:blip r:embed="rId4" cstate="print">
                <a:lum bright="-10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7200" y="4568064"/>
              <a:ext cx="81534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 y="5219385"/>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7" name="Picture 9" title="Picture of dump truck"/>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3079" y="4938053"/>
              <a:ext cx="366520" cy="195243"/>
            </a:xfrm>
            <a:prstGeom prst="rect">
              <a:avLst/>
            </a:prstGeom>
            <a:noFill/>
            <a:ln w="9525">
              <a:noFill/>
              <a:miter lim="800000"/>
              <a:headEnd/>
              <a:tailEnd/>
            </a:ln>
          </p:spPr>
        </p:pic>
        <p:pic>
          <p:nvPicPr>
            <p:cNvPr id="28" name="Picture 9" title="Picture of dump truck"/>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1218" y="4617342"/>
              <a:ext cx="386581" cy="205929"/>
            </a:xfrm>
            <a:prstGeom prst="rect">
              <a:avLst/>
            </a:prstGeom>
            <a:noFill/>
            <a:ln w="9525">
              <a:noFill/>
              <a:miter lim="800000"/>
              <a:headEnd/>
              <a:tailEnd/>
            </a:ln>
          </p:spPr>
        </p:pic>
        <p:pic>
          <p:nvPicPr>
            <p:cNvPr id="29" name="Picture 9" title="Picture of dump truck in staging area"/>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79820" y="4609785"/>
              <a:ext cx="386581" cy="205929"/>
            </a:xfrm>
            <a:prstGeom prst="rect">
              <a:avLst/>
            </a:prstGeom>
            <a:noFill/>
            <a:ln w="9525">
              <a:noFill/>
              <a:miter lim="800000"/>
              <a:headEnd/>
              <a:tailEnd/>
            </a:ln>
          </p:spPr>
        </p:pic>
        <p:pic>
          <p:nvPicPr>
            <p:cNvPr id="30" name="Picture 9" title="Picture of dump truck entering staging area"/>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018" y="4937256"/>
              <a:ext cx="386581" cy="205929"/>
            </a:xfrm>
            <a:prstGeom prst="rect">
              <a:avLst/>
            </a:prstGeom>
            <a:noFill/>
            <a:ln w="9525">
              <a:noFill/>
              <a:miter lim="800000"/>
              <a:headEnd/>
              <a:tailEnd/>
            </a:ln>
          </p:spPr>
        </p:pic>
        <p:pic>
          <p:nvPicPr>
            <p:cNvPr id="31" name="Picture 30" descr="SymbolRoller.png" title="Picture of stramrolle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4587114"/>
              <a:ext cx="457200" cy="241844"/>
            </a:xfrm>
            <a:prstGeom prst="rect">
              <a:avLst/>
            </a:prstGeom>
          </p:spPr>
        </p:pic>
        <p:pic>
          <p:nvPicPr>
            <p:cNvPr id="32" name="Picture 31" descr="SymbolRoller.png" title="Picture of streamrolle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9200" y="4587114"/>
              <a:ext cx="457200" cy="241844"/>
            </a:xfrm>
            <a:prstGeom prst="rect">
              <a:avLst/>
            </a:prstGeom>
          </p:spPr>
        </p:pic>
        <p:pic>
          <p:nvPicPr>
            <p:cNvPr id="33" name="Picture 32" descr="SymbolRoller.png" title="Picture of steamrolle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8985" y="4587114"/>
              <a:ext cx="457200" cy="241844"/>
            </a:xfrm>
            <a:prstGeom prst="rect">
              <a:avLst/>
            </a:prstGeom>
          </p:spPr>
        </p:pic>
        <p:pic>
          <p:nvPicPr>
            <p:cNvPr id="34" name="Picture 33" descr="SymbolCar.png" title="Picture of QC Truck"/>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126" y="3977514"/>
              <a:ext cx="374073" cy="238125"/>
            </a:xfrm>
            <a:prstGeom prst="rect">
              <a:avLst/>
            </a:prstGeom>
          </p:spPr>
        </p:pic>
        <p:pic>
          <p:nvPicPr>
            <p:cNvPr id="35" name="Picture 34" descr="SymbolCar.png" title="Picture of foreman truck"/>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33800" y="3970587"/>
              <a:ext cx="374073" cy="238125"/>
            </a:xfrm>
            <a:prstGeom prst="rect">
              <a:avLst/>
            </a:prstGeom>
          </p:spPr>
        </p:pic>
        <p:pic>
          <p:nvPicPr>
            <p:cNvPr id="36" name="Picture 35" descr="SymbolCar.png" title="Picture of GW truck"/>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0944" y="3970587"/>
              <a:ext cx="374073" cy="238125"/>
            </a:xfrm>
            <a:prstGeom prst="rect">
              <a:avLst/>
            </a:prstGeom>
          </p:spPr>
        </p:pic>
        <p:sp>
          <p:nvSpPr>
            <p:cNvPr id="37" name="TextBox 36"/>
            <p:cNvSpPr txBox="1"/>
            <p:nvPr/>
          </p:nvSpPr>
          <p:spPr>
            <a:xfrm>
              <a:off x="632271" y="3715709"/>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QC Truck</a:t>
              </a:r>
              <a:endParaRPr lang="en-US" sz="1100" b="1" dirty="0">
                <a:latin typeface="Arial" pitchFamily="34" charset="0"/>
                <a:cs typeface="Arial" pitchFamily="34" charset="0"/>
              </a:endParaRPr>
            </a:p>
          </p:txBody>
        </p:sp>
        <p:sp>
          <p:nvSpPr>
            <p:cNvPr id="38" name="TextBox 37"/>
            <p:cNvSpPr txBox="1"/>
            <p:nvPr/>
          </p:nvSpPr>
          <p:spPr>
            <a:xfrm>
              <a:off x="3299271" y="3733800"/>
              <a:ext cx="1524000" cy="261610"/>
            </a:xfrm>
            <a:prstGeom prst="rect">
              <a:avLst/>
            </a:prstGeom>
            <a:noFill/>
          </p:spPr>
          <p:txBody>
            <a:bodyPr wrap="square" rtlCol="0">
              <a:spAutoFit/>
            </a:bodyPr>
            <a:lstStyle/>
            <a:p>
              <a:r>
                <a:rPr lang="en-US" sz="1100" b="1" dirty="0" smtClean="0">
                  <a:latin typeface="Arial" pitchFamily="34" charset="0"/>
                  <a:cs typeface="Arial" pitchFamily="34" charset="0"/>
                </a:rPr>
                <a:t>Foreman Truck</a:t>
              </a:r>
              <a:endParaRPr lang="en-US" sz="1100" b="1" dirty="0">
                <a:latin typeface="Arial" pitchFamily="34" charset="0"/>
                <a:cs typeface="Arial" pitchFamily="34" charset="0"/>
              </a:endParaRPr>
            </a:p>
          </p:txBody>
        </p:sp>
        <p:sp>
          <p:nvSpPr>
            <p:cNvPr id="39" name="TextBox 38"/>
            <p:cNvSpPr txBox="1"/>
            <p:nvPr/>
          </p:nvSpPr>
          <p:spPr>
            <a:xfrm>
              <a:off x="7079043" y="3733800"/>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GW Truck</a:t>
              </a:r>
              <a:endParaRPr lang="en-US" sz="1100" b="1" dirty="0">
                <a:latin typeface="Arial" pitchFamily="34" charset="0"/>
                <a:cs typeface="Arial" pitchFamily="34" charset="0"/>
              </a:endParaRPr>
            </a:p>
          </p:txBody>
        </p:sp>
        <p:sp>
          <p:nvSpPr>
            <p:cNvPr id="40" name="TextBox 39"/>
            <p:cNvSpPr txBox="1"/>
            <p:nvPr/>
          </p:nvSpPr>
          <p:spPr>
            <a:xfrm>
              <a:off x="838200" y="4267200"/>
              <a:ext cx="438912"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QC</a:t>
              </a:r>
              <a:endParaRPr lang="en-US" sz="1200" b="1" dirty="0">
                <a:latin typeface="Arial" pitchFamily="34" charset="0"/>
                <a:cs typeface="Arial" pitchFamily="34" charset="0"/>
              </a:endParaRPr>
            </a:p>
          </p:txBody>
        </p:sp>
        <p:sp>
          <p:nvSpPr>
            <p:cNvPr id="41" name="TextBox 40"/>
            <p:cNvSpPr txBox="1"/>
            <p:nvPr/>
          </p:nvSpPr>
          <p:spPr>
            <a:xfrm>
              <a:off x="13716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pic>
          <p:nvPicPr>
            <p:cNvPr id="42" name="Picture 41" descr="SymbolPaver.png" title="picture of road pave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48000" y="4572000"/>
              <a:ext cx="685800" cy="314902"/>
            </a:xfrm>
            <a:prstGeom prst="rect">
              <a:avLst/>
            </a:prstGeom>
          </p:spPr>
        </p:pic>
        <p:pic>
          <p:nvPicPr>
            <p:cNvPr id="43" name="Picture 42" descr="SymbolEmptyTruck.png" title="Picture of dump truck"/>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14801" y="4602227"/>
              <a:ext cx="339303" cy="210312"/>
            </a:xfrm>
            <a:prstGeom prst="rect">
              <a:avLst/>
            </a:prstGeom>
          </p:spPr>
        </p:pic>
        <p:cxnSp>
          <p:nvCxnSpPr>
            <p:cNvPr id="44" name="Straight Arrow Connector 43"/>
            <p:cNvCxnSpPr/>
            <p:nvPr/>
          </p:nvCxnSpPr>
          <p:spPr>
            <a:xfrm>
              <a:off x="4495800" y="5066985"/>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600200" y="5066985"/>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52815" y="4899471"/>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Enter</a:t>
              </a:r>
              <a:endParaRPr lang="en-US" sz="1400" b="1" dirty="0">
                <a:latin typeface="Arial" pitchFamily="34" charset="0"/>
                <a:cs typeface="Arial" pitchFamily="34" charset="0"/>
              </a:endParaRPr>
            </a:p>
          </p:txBody>
        </p:sp>
        <p:sp>
          <p:nvSpPr>
            <p:cNvPr id="47" name="TextBox 46"/>
            <p:cNvSpPr txBox="1"/>
            <p:nvPr/>
          </p:nvSpPr>
          <p:spPr>
            <a:xfrm>
              <a:off x="6477000" y="4907028"/>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Exit</a:t>
              </a:r>
              <a:endParaRPr lang="en-US" sz="1400" b="1" dirty="0">
                <a:latin typeface="Arial" pitchFamily="34" charset="0"/>
                <a:cs typeface="Arial" pitchFamily="34" charset="0"/>
              </a:endParaRPr>
            </a:p>
          </p:txBody>
        </p:sp>
        <p:sp>
          <p:nvSpPr>
            <p:cNvPr id="48" name="TextBox 47"/>
            <p:cNvSpPr txBox="1"/>
            <p:nvPr/>
          </p:nvSpPr>
          <p:spPr>
            <a:xfrm>
              <a:off x="6934200" y="4937256"/>
              <a:ext cx="448056" cy="261610"/>
            </a:xfrm>
            <a:prstGeom prst="rect">
              <a:avLst/>
            </a:prstGeom>
            <a:noFill/>
            <a:ln w="12700">
              <a:solidFill>
                <a:schemeClr val="tx1"/>
              </a:solidFill>
            </a:ln>
          </p:spPr>
          <p:txBody>
            <a:bodyPr wrap="square" rtlCol="0">
              <a:spAutoFit/>
            </a:bodyPr>
            <a:lstStyle/>
            <a:p>
              <a:r>
                <a:rPr lang="en-US" sz="1100" b="1" dirty="0" smtClean="0">
                  <a:latin typeface="Arial" pitchFamily="34" charset="0"/>
                  <a:cs typeface="Arial" pitchFamily="34" charset="0"/>
                </a:rPr>
                <a:t>GW</a:t>
              </a:r>
              <a:endParaRPr lang="en-US" sz="1100" b="1" dirty="0">
                <a:latin typeface="Arial" pitchFamily="34" charset="0"/>
                <a:cs typeface="Arial" pitchFamily="34" charset="0"/>
              </a:endParaRPr>
            </a:p>
          </p:txBody>
        </p:sp>
        <p:sp>
          <p:nvSpPr>
            <p:cNvPr id="49" name="TextBox 48"/>
            <p:cNvSpPr txBox="1"/>
            <p:nvPr/>
          </p:nvSpPr>
          <p:spPr>
            <a:xfrm>
              <a:off x="62484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sp>
          <p:nvSpPr>
            <p:cNvPr id="50" name="TextBox 49"/>
            <p:cNvSpPr txBox="1"/>
            <p:nvPr/>
          </p:nvSpPr>
          <p:spPr>
            <a:xfrm>
              <a:off x="2971800" y="4267201"/>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SO</a:t>
              </a:r>
              <a:endParaRPr lang="en-US" sz="1200" b="1" dirty="0">
                <a:latin typeface="Arial" pitchFamily="34" charset="0"/>
                <a:cs typeface="Arial" pitchFamily="34" charset="0"/>
              </a:endParaRPr>
            </a:p>
          </p:txBody>
        </p:sp>
        <p:sp>
          <p:nvSpPr>
            <p:cNvPr id="51" name="TextBox 50"/>
            <p:cNvSpPr txBox="1"/>
            <p:nvPr/>
          </p:nvSpPr>
          <p:spPr>
            <a:xfrm>
              <a:off x="3581400" y="4267200"/>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SP</a:t>
              </a:r>
              <a:endParaRPr lang="en-US" sz="1200" b="1" dirty="0">
                <a:latin typeface="Arial" pitchFamily="34" charset="0"/>
                <a:cs typeface="Arial" pitchFamily="34" charset="0"/>
              </a:endParaRPr>
            </a:p>
          </p:txBody>
        </p:sp>
        <p:pic>
          <p:nvPicPr>
            <p:cNvPr id="52" name="Picture 11" title="Picture of SI Truck"/>
            <p:cNvPicPr>
              <a:picLocks noChangeAspect="1" noChangeArrowheads="1"/>
            </p:cNvPicPr>
            <p:nvPr/>
          </p:nvPicPr>
          <p:blipFill>
            <a:blip r:embed="rId11" cstate="email">
              <a:clrChange>
                <a:clrFrom>
                  <a:srgbClr val="AA9988"/>
                </a:clrFrom>
                <a:clrTo>
                  <a:srgbClr val="AA9988">
                    <a:alpha val="0"/>
                  </a:srgbClr>
                </a:clrTo>
              </a:clrChange>
              <a:extLst>
                <a:ext uri="{28A0092B-C50C-407E-A947-70E740481C1C}">
                  <a14:useLocalDpi xmlns:a14="http://schemas.microsoft.com/office/drawing/2010/main"/>
                </a:ext>
              </a:extLst>
            </a:blip>
            <a:srcRect/>
            <a:stretch>
              <a:fillRect/>
            </a:stretch>
          </p:blipFill>
          <p:spPr bwMode="auto">
            <a:xfrm>
              <a:off x="6324599" y="5257800"/>
              <a:ext cx="457201" cy="239486"/>
            </a:xfrm>
            <a:prstGeom prst="rect">
              <a:avLst/>
            </a:prstGeom>
            <a:noFill/>
            <a:ln w="9525">
              <a:noFill/>
              <a:miter lim="800000"/>
              <a:headEnd/>
              <a:tailEnd/>
            </a:ln>
          </p:spPr>
        </p:pic>
        <p:sp>
          <p:nvSpPr>
            <p:cNvPr id="53" name="TextBox 52"/>
            <p:cNvSpPr txBox="1"/>
            <p:nvPr/>
          </p:nvSpPr>
          <p:spPr>
            <a:xfrm>
              <a:off x="5715000" y="5410200"/>
              <a:ext cx="1143000" cy="276999"/>
            </a:xfrm>
            <a:prstGeom prst="rect">
              <a:avLst/>
            </a:prstGeom>
            <a:noFill/>
          </p:spPr>
          <p:txBody>
            <a:bodyPr wrap="square" rtlCol="0">
              <a:spAutoFit/>
            </a:bodyPr>
            <a:lstStyle/>
            <a:p>
              <a:r>
                <a:rPr lang="en-US" sz="1200" b="1" dirty="0" smtClean="0">
                  <a:latin typeface="Arial" pitchFamily="34" charset="0"/>
                  <a:cs typeface="Arial" pitchFamily="34" charset="0"/>
                </a:rPr>
                <a:t>SI Truck</a:t>
              </a:r>
              <a:endParaRPr lang="en-US" sz="1200" b="1" dirty="0">
                <a:latin typeface="Arial" pitchFamily="34" charset="0"/>
                <a:cs typeface="Arial" pitchFamily="34" charset="0"/>
              </a:endParaRPr>
            </a:p>
          </p:txBody>
        </p:sp>
        <p:sp>
          <p:nvSpPr>
            <p:cNvPr id="54" name="TextBox 53"/>
            <p:cNvSpPr txBox="1"/>
            <p:nvPr/>
          </p:nvSpPr>
          <p:spPr>
            <a:xfrm>
              <a:off x="7010400" y="5303772"/>
              <a:ext cx="1676400" cy="276999"/>
            </a:xfrm>
            <a:prstGeom prst="rect">
              <a:avLst/>
            </a:prstGeom>
            <a:noFill/>
          </p:spPr>
          <p:txBody>
            <a:bodyPr wrap="square" rtlCol="0">
              <a:spAutoFit/>
            </a:bodyPr>
            <a:lstStyle/>
            <a:p>
              <a:r>
                <a:rPr lang="en-US" sz="1200" b="1" dirty="0" smtClean="0">
                  <a:latin typeface="Arial" pitchFamily="34" charset="0"/>
                  <a:cs typeface="Arial" pitchFamily="34" charset="0"/>
                </a:rPr>
                <a:t>Breakdown Lane 10’</a:t>
              </a:r>
              <a:endParaRPr lang="en-US" sz="1200" b="1" dirty="0">
                <a:latin typeface="Arial" pitchFamily="34" charset="0"/>
                <a:cs typeface="Arial" pitchFamily="34" charset="0"/>
              </a:endParaRPr>
            </a:p>
          </p:txBody>
        </p:sp>
        <p:sp>
          <p:nvSpPr>
            <p:cNvPr id="55" name="TextBox 54"/>
            <p:cNvSpPr txBox="1"/>
            <p:nvPr/>
          </p:nvSpPr>
          <p:spPr>
            <a:xfrm>
              <a:off x="7620000" y="4914585"/>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2  10’</a:t>
              </a:r>
              <a:endParaRPr lang="en-US" sz="1200" b="1" dirty="0">
                <a:latin typeface="Arial" pitchFamily="34" charset="0"/>
                <a:cs typeface="Arial" pitchFamily="34" charset="0"/>
              </a:endParaRPr>
            </a:p>
          </p:txBody>
        </p:sp>
        <p:sp>
          <p:nvSpPr>
            <p:cNvPr id="56" name="TextBox 55"/>
            <p:cNvSpPr txBox="1"/>
            <p:nvPr/>
          </p:nvSpPr>
          <p:spPr>
            <a:xfrm>
              <a:off x="7620630" y="4594671"/>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1  10’</a:t>
              </a:r>
              <a:endParaRPr lang="en-US" sz="1200" b="1" dirty="0">
                <a:latin typeface="Arial" pitchFamily="34" charset="0"/>
                <a:cs typeface="Arial" pitchFamily="34" charset="0"/>
              </a:endParaRPr>
            </a:p>
          </p:txBody>
        </p:sp>
        <p:sp>
          <p:nvSpPr>
            <p:cNvPr id="57" name="TextBox 56"/>
            <p:cNvSpPr txBox="1"/>
            <p:nvPr/>
          </p:nvSpPr>
          <p:spPr>
            <a:xfrm>
              <a:off x="6005316" y="4571370"/>
              <a:ext cx="807342" cy="348813"/>
            </a:xfrm>
            <a:prstGeom prst="rect">
              <a:avLst/>
            </a:prstGeom>
            <a:noFill/>
          </p:spPr>
          <p:txBody>
            <a:bodyPr wrap="square" rtlCol="0">
              <a:spAutoFit/>
            </a:bodyPr>
            <a:lstStyle/>
            <a:p>
              <a:pPr>
                <a:lnSpc>
                  <a:spcPts val="1000"/>
                </a:lnSpc>
              </a:pPr>
              <a:r>
                <a:rPr lang="en-US" sz="1000" b="1" dirty="0" smtClean="0">
                  <a:latin typeface="Arial" pitchFamily="34" charset="0"/>
                  <a:cs typeface="Arial" pitchFamily="34" charset="0"/>
                </a:rPr>
                <a:t>Staging Area</a:t>
              </a:r>
              <a:endParaRPr lang="en-US" sz="1000" b="1" dirty="0">
                <a:latin typeface="Arial" pitchFamily="34" charset="0"/>
                <a:cs typeface="Arial" pitchFamily="34" charset="0"/>
              </a:endParaRPr>
            </a:p>
          </p:txBody>
        </p:sp>
        <p:sp>
          <p:nvSpPr>
            <p:cNvPr id="58" name="TextBox 57"/>
            <p:cNvSpPr txBox="1"/>
            <p:nvPr/>
          </p:nvSpPr>
          <p:spPr>
            <a:xfrm>
              <a:off x="2491929" y="4572000"/>
              <a:ext cx="685800" cy="348813"/>
            </a:xfrm>
            <a:prstGeom prst="rect">
              <a:avLst/>
            </a:prstGeom>
            <a:solidFill>
              <a:schemeClr val="bg1">
                <a:lumMod val="85000"/>
              </a:schemeClr>
            </a:solidFill>
            <a:ln w="12700">
              <a:noFill/>
            </a:ln>
          </p:spPr>
          <p:txBody>
            <a:bodyPr wrap="square" rtlCol="0">
              <a:spAutoFit/>
            </a:bodyPr>
            <a:lstStyle/>
            <a:p>
              <a:pPr>
                <a:lnSpc>
                  <a:spcPts val="1000"/>
                </a:lnSpc>
              </a:pPr>
              <a:r>
                <a:rPr lang="en-US" sz="1000" b="1" dirty="0" smtClean="0">
                  <a:latin typeface="Arial" pitchFamily="34" charset="0"/>
                  <a:cs typeface="Arial" pitchFamily="34" charset="0"/>
                </a:rPr>
                <a:t>Worker Area</a:t>
              </a:r>
              <a:endParaRPr lang="en-US" sz="1000" b="1" dirty="0">
                <a:latin typeface="Arial" pitchFamily="34" charset="0"/>
                <a:cs typeface="Arial" pitchFamily="34" charset="0"/>
              </a:endParaRPr>
            </a:p>
          </p:txBody>
        </p:sp>
        <p:cxnSp>
          <p:nvCxnSpPr>
            <p:cNvPr id="59" name="Straight Connector 58"/>
            <p:cNvCxnSpPr/>
            <p:nvPr/>
          </p:nvCxnSpPr>
          <p:spPr>
            <a:xfrm>
              <a:off x="457200" y="4899471"/>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19600" y="48006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867400" y="4800600"/>
              <a:ext cx="1066800" cy="25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2" name="Picture 12" title="Picture of SP Truck"/>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57600" y="4587114"/>
              <a:ext cx="423863" cy="292100"/>
            </a:xfrm>
            <a:prstGeom prst="rect">
              <a:avLst/>
            </a:prstGeom>
            <a:noFill/>
            <a:ln w="9525">
              <a:noFill/>
              <a:miter lim="800000"/>
              <a:headEnd/>
              <a:tailEnd/>
            </a:ln>
          </p:spPr>
        </p:pic>
      </p:grpSp>
      <p:pic>
        <p:nvPicPr>
          <p:cNvPr id="63" name="Picture 3" title="Picture of road worker on cell phon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57800" y="2057399"/>
            <a:ext cx="2629356" cy="2240979"/>
          </a:xfrm>
          <a:prstGeom prst="rect">
            <a:avLst/>
          </a:prstGeom>
          <a:ln w="12700">
            <a:solidFill>
              <a:schemeClr val="tx1"/>
            </a:solidFill>
          </a:ln>
          <a:effectLst>
            <a:outerShdw blurRad="292100" dist="139700" dir="2700000" algn="tl" rotWithShape="0">
              <a:srgbClr val="333333">
                <a:alpha val="65000"/>
              </a:srgbClr>
            </a:outerShdw>
          </a:effectLst>
        </p:spPr>
      </p:pic>
      <p:pic>
        <p:nvPicPr>
          <p:cNvPr id="65" name="Picture 3" descr="C:\Users\bsant\AppData\Local\Microsoft\Windows\Temporary Internet Files\Content.IE5\SHLYSFQU\MCPE02691_0000[1].wmf" title="Picture of 2 workers looking at a pap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787824" y="3276600"/>
            <a:ext cx="3669009"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636842" y="-702455"/>
            <a:ext cx="8229600" cy="1143000"/>
          </a:xfrm>
        </p:spPr>
        <p:txBody>
          <a:bodyPr/>
          <a:lstStyle/>
          <a:p>
            <a:r>
              <a:rPr lang="en-US" dirty="0" smtClean="0"/>
              <a:t>ITCPs Improve Productivity</a:t>
            </a:r>
            <a:endParaRPr lang="en-US" dirty="0"/>
          </a:p>
        </p:txBody>
      </p:sp>
      <p:sp>
        <p:nvSpPr>
          <p:cNvPr id="33" name="Slide Number Placeholder 4"/>
          <p:cNvSpPr>
            <a:spLocks noGrp="1"/>
          </p:cNvSpPr>
          <p:nvPr>
            <p:ph type="sldNum" sz="quarter" idx="12"/>
          </p:nvPr>
        </p:nvSpPr>
        <p:spPr/>
        <p:txBody>
          <a:bodyPr/>
          <a:lstStyle/>
          <a:p>
            <a:pPr>
              <a:defRPr/>
            </a:pPr>
            <a:fld id="{991630E5-D2C6-4D54-9913-55C6C92AA029}" type="slidenum">
              <a:rPr lang="en-US" smtClean="0"/>
              <a:pPr>
                <a:defRPr/>
              </a:pPr>
              <a:t>4</a:t>
            </a:fld>
            <a:endParaRPr lang="en-US" dirty="0"/>
          </a:p>
        </p:txBody>
      </p:sp>
      <p:grpSp>
        <p:nvGrpSpPr>
          <p:cNvPr id="4" name="Group 3"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5"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6"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7"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8" name="Picture 7"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9" name="Picture 8"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Key concept of Internal Traffic Control is </a:t>
            </a:r>
            <a:r>
              <a:rPr lang="en-US" sz="2200" b="1" spc="20" dirty="0" smtClean="0">
                <a:solidFill>
                  <a:srgbClr val="C00000"/>
                </a:solidFill>
                <a:effectLst>
                  <a:outerShdw blurRad="50800" dist="38100" dir="2700000" algn="tl" rotWithShape="0">
                    <a:prstClr val="black">
                      <a:alpha val="40000"/>
                    </a:prstClr>
                  </a:outerShdw>
                </a:effectLst>
                <a:latin typeface="Arial Narrow" pitchFamily="34" charset="0"/>
              </a:rPr>
              <a:t>PLANNING</a:t>
            </a:r>
            <a:r>
              <a:rPr lang="en-US" sz="2200" b="1" dirty="0" smtClean="0">
                <a:latin typeface="Arial Narrow" pitchFamily="34" charset="0"/>
              </a:rPr>
              <a:t> for worker safety</a:t>
            </a:r>
            <a:endParaRPr lang="en-US" sz="2200" b="1" dirty="0">
              <a:latin typeface="Arial Narrow" pitchFamily="34" charset="0"/>
            </a:endParaRPr>
          </a:p>
        </p:txBody>
      </p:sp>
      <p:sp>
        <p:nvSpPr>
          <p:cNvPr id="11"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ITCPs Improve Productivity</a:t>
            </a:r>
            <a:endParaRPr lang="en-US" sz="2800" b="1" dirty="0">
              <a:solidFill>
                <a:schemeClr val="bg2">
                  <a:lumMod val="10000"/>
                </a:schemeClr>
              </a:solidFill>
              <a:latin typeface="Calibri" pitchFamily="34" charset="0"/>
            </a:endParaRPr>
          </a:p>
        </p:txBody>
      </p:sp>
      <p:sp>
        <p:nvSpPr>
          <p:cNvPr id="17" name="5-Point Star 16"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ubtitle 8"/>
          <p:cNvSpPr txBox="1">
            <a:spLocks/>
          </p:cNvSpPr>
          <p:nvPr/>
        </p:nvSpPr>
        <p:spPr bwMode="auto">
          <a:xfrm>
            <a:off x="507273" y="2391342"/>
            <a:ext cx="8255727"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ITCPs integrate other aspects of planning to coordinate on-site activities</a:t>
            </a:r>
            <a:br>
              <a:rPr lang="en-US" sz="2200" b="1" dirty="0" smtClean="0">
                <a:latin typeface="Arial Narrow" pitchFamily="34" charset="0"/>
              </a:rPr>
            </a:br>
            <a:r>
              <a:rPr lang="en-US" sz="2200" b="1" dirty="0" smtClean="0">
                <a:latin typeface="Arial Narrow" pitchFamily="34" charset="0"/>
              </a:rPr>
              <a:t>  so they run in a safe, smooth, efficient manner</a:t>
            </a:r>
            <a:endParaRPr lang="en-US" sz="2200" b="1" dirty="0">
              <a:latin typeface="Arial Narrow" pitchFamily="34" charset="0"/>
            </a:endParaRPr>
          </a:p>
        </p:txBody>
      </p:sp>
      <p:sp>
        <p:nvSpPr>
          <p:cNvPr id="38" name="Subtitle 8"/>
          <p:cNvSpPr txBox="1">
            <a:spLocks/>
          </p:cNvSpPr>
          <p:nvPr/>
        </p:nvSpPr>
        <p:spPr bwMode="auto">
          <a:xfrm>
            <a:off x="507273" y="3084131"/>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ITCPs improve safety and productivity </a:t>
            </a:r>
            <a:r>
              <a:rPr lang="en-US" sz="2200" b="1" i="1" dirty="0" smtClean="0">
                <a:latin typeface="Arial Narrow" pitchFamily="34" charset="0"/>
              </a:rPr>
              <a:t>if the plans are well thought out</a:t>
            </a:r>
          </a:p>
          <a:p>
            <a:pPr marL="0" lvl="1">
              <a:lnSpc>
                <a:spcPts val="2200"/>
              </a:lnSpc>
              <a:spcBef>
                <a:spcPct val="20000"/>
              </a:spcBef>
              <a:buFont typeface="Arial" charset="0"/>
              <a:buChar char="•"/>
            </a:pPr>
            <a:endParaRPr lang="en-US" sz="2200" b="1" dirty="0">
              <a:latin typeface="Arial Narrow" pitchFamily="34" charset="0"/>
            </a:endParaRPr>
          </a:p>
        </p:txBody>
      </p:sp>
      <p:grpSp>
        <p:nvGrpSpPr>
          <p:cNvPr id="18" name="Group 17" title="Picture of ITCP area"/>
          <p:cNvGrpSpPr/>
          <p:nvPr/>
        </p:nvGrpSpPr>
        <p:grpSpPr>
          <a:xfrm>
            <a:off x="419420" y="3581400"/>
            <a:ext cx="8252901" cy="2377440"/>
            <a:chOff x="433899" y="3314385"/>
            <a:chExt cx="8252901" cy="2377440"/>
          </a:xfrm>
          <a:effectLst>
            <a:outerShdw blurRad="50800" dist="76200" dir="2700000" algn="tl" rotWithShape="0">
              <a:prstClr val="black">
                <a:alpha val="40000"/>
              </a:prstClr>
            </a:outerShdw>
          </a:effectLst>
        </p:grpSpPr>
        <p:sp>
          <p:nvSpPr>
            <p:cNvPr id="19" name="Rectangle 18"/>
            <p:cNvSpPr/>
            <p:nvPr/>
          </p:nvSpPr>
          <p:spPr>
            <a:xfrm>
              <a:off x="433899" y="3314385"/>
              <a:ext cx="8229600" cy="2377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 y="3352800"/>
              <a:ext cx="81534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57200" y="34290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36576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3962400"/>
              <a:ext cx="8153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4216400"/>
              <a:ext cx="8153400" cy="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25" name="Rectangle 24" title="Picture of ITCP area"/>
            <p:cNvSpPr/>
            <p:nvPr/>
          </p:nvSpPr>
          <p:spPr>
            <a:xfrm>
              <a:off x="457200" y="4549014"/>
              <a:ext cx="8153400" cy="1104900"/>
            </a:xfrm>
            <a:prstGeom prst="rect">
              <a:avLst/>
            </a:prstGeom>
            <a:blipFill>
              <a:blip r:embed="rId5" cstate="print">
                <a:lum bright="-10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57200" y="4568064"/>
              <a:ext cx="81534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5219385"/>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Picture 9" title="Picture of dump truck"/>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53079" y="4938053"/>
              <a:ext cx="366520" cy="195243"/>
            </a:xfrm>
            <a:prstGeom prst="rect">
              <a:avLst/>
            </a:prstGeom>
            <a:noFill/>
            <a:ln w="9525">
              <a:noFill/>
              <a:miter lim="800000"/>
              <a:headEnd/>
              <a:tailEnd/>
            </a:ln>
          </p:spPr>
        </p:pic>
        <p:pic>
          <p:nvPicPr>
            <p:cNvPr id="29" name="Picture 9" title="Picture of dump truck"/>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71218" y="4617342"/>
              <a:ext cx="386581" cy="205929"/>
            </a:xfrm>
            <a:prstGeom prst="rect">
              <a:avLst/>
            </a:prstGeom>
            <a:noFill/>
            <a:ln w="9525">
              <a:noFill/>
              <a:miter lim="800000"/>
              <a:headEnd/>
              <a:tailEnd/>
            </a:ln>
          </p:spPr>
        </p:pic>
        <p:pic>
          <p:nvPicPr>
            <p:cNvPr id="30" name="Picture 9" title="Picture of dump truck"/>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79820" y="4609785"/>
              <a:ext cx="386581" cy="205929"/>
            </a:xfrm>
            <a:prstGeom prst="rect">
              <a:avLst/>
            </a:prstGeom>
            <a:noFill/>
            <a:ln w="9525">
              <a:noFill/>
              <a:miter lim="800000"/>
              <a:headEnd/>
              <a:tailEnd/>
            </a:ln>
          </p:spPr>
        </p:pic>
        <p:pic>
          <p:nvPicPr>
            <p:cNvPr id="31" name="Picture 9" title="Picture of dump truck"/>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4018" y="4937256"/>
              <a:ext cx="386581" cy="205929"/>
            </a:xfrm>
            <a:prstGeom prst="rect">
              <a:avLst/>
            </a:prstGeom>
            <a:noFill/>
            <a:ln w="9525">
              <a:noFill/>
              <a:miter lim="800000"/>
              <a:headEnd/>
              <a:tailEnd/>
            </a:ln>
          </p:spPr>
        </p:pic>
        <p:pic>
          <p:nvPicPr>
            <p:cNvPr id="32" name="Picture 31" descr="SymbolRoller.png" title="Picture of steamrolle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4587114"/>
              <a:ext cx="457200" cy="241844"/>
            </a:xfrm>
            <a:prstGeom prst="rect">
              <a:avLst/>
            </a:prstGeom>
          </p:spPr>
        </p:pic>
        <p:pic>
          <p:nvPicPr>
            <p:cNvPr id="35" name="Picture 34" descr="SymbolRoller.png" title="Picture of steamrolle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9200" y="4587114"/>
              <a:ext cx="457200" cy="241844"/>
            </a:xfrm>
            <a:prstGeom prst="rect">
              <a:avLst/>
            </a:prstGeom>
          </p:spPr>
        </p:pic>
        <p:pic>
          <p:nvPicPr>
            <p:cNvPr id="36" name="Picture 35" descr="SymbolRoller.png" title="Picture of steamrolle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8985" y="4587114"/>
              <a:ext cx="457200" cy="241844"/>
            </a:xfrm>
            <a:prstGeom prst="rect">
              <a:avLst/>
            </a:prstGeom>
          </p:spPr>
        </p:pic>
        <p:pic>
          <p:nvPicPr>
            <p:cNvPr id="37" name="Picture 36" descr="SymbolCar.png" title="Picture of QC Truck"/>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126" y="3977514"/>
              <a:ext cx="374073" cy="238125"/>
            </a:xfrm>
            <a:prstGeom prst="rect">
              <a:avLst/>
            </a:prstGeom>
          </p:spPr>
        </p:pic>
        <p:pic>
          <p:nvPicPr>
            <p:cNvPr id="39" name="Picture 38" descr="SymbolCar.png" title="Picture of Forman Truck"/>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33800" y="3970587"/>
              <a:ext cx="374073" cy="238125"/>
            </a:xfrm>
            <a:prstGeom prst="rect">
              <a:avLst/>
            </a:prstGeom>
          </p:spPr>
        </p:pic>
        <p:pic>
          <p:nvPicPr>
            <p:cNvPr id="40" name="Picture 39" descr="SymbolCar.png" title="Picture of GW Truck"/>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0944" y="3970587"/>
              <a:ext cx="374073" cy="238125"/>
            </a:xfrm>
            <a:prstGeom prst="rect">
              <a:avLst/>
            </a:prstGeom>
          </p:spPr>
        </p:pic>
        <p:sp>
          <p:nvSpPr>
            <p:cNvPr id="41" name="TextBox 40"/>
            <p:cNvSpPr txBox="1"/>
            <p:nvPr/>
          </p:nvSpPr>
          <p:spPr>
            <a:xfrm>
              <a:off x="632271" y="3715709"/>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QC Truck</a:t>
              </a:r>
              <a:endParaRPr lang="en-US" sz="1100" b="1" dirty="0">
                <a:latin typeface="Arial" pitchFamily="34" charset="0"/>
                <a:cs typeface="Arial" pitchFamily="34" charset="0"/>
              </a:endParaRPr>
            </a:p>
          </p:txBody>
        </p:sp>
        <p:sp>
          <p:nvSpPr>
            <p:cNvPr id="43" name="TextBox 42"/>
            <p:cNvSpPr txBox="1"/>
            <p:nvPr/>
          </p:nvSpPr>
          <p:spPr>
            <a:xfrm>
              <a:off x="3299271" y="3733800"/>
              <a:ext cx="1524000" cy="261610"/>
            </a:xfrm>
            <a:prstGeom prst="rect">
              <a:avLst/>
            </a:prstGeom>
            <a:noFill/>
          </p:spPr>
          <p:txBody>
            <a:bodyPr wrap="square" rtlCol="0">
              <a:spAutoFit/>
            </a:bodyPr>
            <a:lstStyle/>
            <a:p>
              <a:r>
                <a:rPr lang="en-US" sz="1100" b="1" dirty="0" smtClean="0">
                  <a:latin typeface="Arial" pitchFamily="34" charset="0"/>
                  <a:cs typeface="Arial" pitchFamily="34" charset="0"/>
                </a:rPr>
                <a:t>Foreman Truck</a:t>
              </a:r>
              <a:endParaRPr lang="en-US" sz="1100" b="1" dirty="0">
                <a:latin typeface="Arial" pitchFamily="34" charset="0"/>
                <a:cs typeface="Arial" pitchFamily="34" charset="0"/>
              </a:endParaRPr>
            </a:p>
          </p:txBody>
        </p:sp>
        <p:sp>
          <p:nvSpPr>
            <p:cNvPr id="44" name="TextBox 43"/>
            <p:cNvSpPr txBox="1"/>
            <p:nvPr/>
          </p:nvSpPr>
          <p:spPr>
            <a:xfrm>
              <a:off x="7079043" y="3733800"/>
              <a:ext cx="1143000" cy="261610"/>
            </a:xfrm>
            <a:prstGeom prst="rect">
              <a:avLst/>
            </a:prstGeom>
            <a:noFill/>
          </p:spPr>
          <p:txBody>
            <a:bodyPr wrap="square" rtlCol="0">
              <a:spAutoFit/>
            </a:bodyPr>
            <a:lstStyle/>
            <a:p>
              <a:r>
                <a:rPr lang="en-US" sz="1100" b="1" dirty="0" smtClean="0">
                  <a:latin typeface="Arial" pitchFamily="34" charset="0"/>
                  <a:cs typeface="Arial" pitchFamily="34" charset="0"/>
                </a:rPr>
                <a:t>GW Truck</a:t>
              </a:r>
              <a:endParaRPr lang="en-US" sz="1100" b="1" dirty="0">
                <a:latin typeface="Arial" pitchFamily="34" charset="0"/>
                <a:cs typeface="Arial" pitchFamily="34" charset="0"/>
              </a:endParaRPr>
            </a:p>
          </p:txBody>
        </p:sp>
        <p:sp>
          <p:nvSpPr>
            <p:cNvPr id="45" name="TextBox 44"/>
            <p:cNvSpPr txBox="1"/>
            <p:nvPr/>
          </p:nvSpPr>
          <p:spPr>
            <a:xfrm>
              <a:off x="838200" y="4267200"/>
              <a:ext cx="438912"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QC</a:t>
              </a:r>
              <a:endParaRPr lang="en-US" sz="1200" b="1" dirty="0">
                <a:latin typeface="Arial" pitchFamily="34" charset="0"/>
                <a:cs typeface="Arial" pitchFamily="34" charset="0"/>
              </a:endParaRPr>
            </a:p>
          </p:txBody>
        </p:sp>
        <p:sp>
          <p:nvSpPr>
            <p:cNvPr id="46" name="TextBox 45"/>
            <p:cNvSpPr txBox="1"/>
            <p:nvPr/>
          </p:nvSpPr>
          <p:spPr>
            <a:xfrm>
              <a:off x="13716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pic>
          <p:nvPicPr>
            <p:cNvPr id="47" name="Picture 46" descr="SymbolPaver.png" title="Picture of road pave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48000" y="4572000"/>
              <a:ext cx="685800" cy="314902"/>
            </a:xfrm>
            <a:prstGeom prst="rect">
              <a:avLst/>
            </a:prstGeom>
          </p:spPr>
        </p:pic>
        <p:pic>
          <p:nvPicPr>
            <p:cNvPr id="48" name="Picture 47" descr="SymbolEmptyTruck.png" title="Picture of dump truck"/>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14801" y="4602227"/>
              <a:ext cx="339303" cy="210312"/>
            </a:xfrm>
            <a:prstGeom prst="rect">
              <a:avLst/>
            </a:prstGeom>
          </p:spPr>
        </p:pic>
        <p:cxnSp>
          <p:nvCxnSpPr>
            <p:cNvPr id="49" name="Straight Arrow Connector 48"/>
            <p:cNvCxnSpPr/>
            <p:nvPr/>
          </p:nvCxnSpPr>
          <p:spPr>
            <a:xfrm>
              <a:off x="4495800" y="5066985"/>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600200" y="5066985"/>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52815" y="4899471"/>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Enter</a:t>
              </a:r>
              <a:endParaRPr lang="en-US" sz="1400" b="1" dirty="0">
                <a:latin typeface="Arial" pitchFamily="34" charset="0"/>
                <a:cs typeface="Arial" pitchFamily="34" charset="0"/>
              </a:endParaRPr>
            </a:p>
          </p:txBody>
        </p:sp>
        <p:sp>
          <p:nvSpPr>
            <p:cNvPr id="52" name="TextBox 51"/>
            <p:cNvSpPr txBox="1"/>
            <p:nvPr/>
          </p:nvSpPr>
          <p:spPr>
            <a:xfrm>
              <a:off x="6477000" y="4907028"/>
              <a:ext cx="1143000" cy="307777"/>
            </a:xfrm>
            <a:prstGeom prst="rect">
              <a:avLst/>
            </a:prstGeom>
            <a:noFill/>
          </p:spPr>
          <p:txBody>
            <a:bodyPr wrap="square" rtlCol="0">
              <a:spAutoFit/>
            </a:bodyPr>
            <a:lstStyle/>
            <a:p>
              <a:r>
                <a:rPr lang="en-US" sz="1400" b="1" dirty="0" smtClean="0">
                  <a:latin typeface="Arial" pitchFamily="34" charset="0"/>
                  <a:cs typeface="Arial" pitchFamily="34" charset="0"/>
                </a:rPr>
                <a:t>Exit</a:t>
              </a:r>
              <a:endParaRPr lang="en-US" sz="1400" b="1" dirty="0">
                <a:latin typeface="Arial" pitchFamily="34" charset="0"/>
                <a:cs typeface="Arial" pitchFamily="34" charset="0"/>
              </a:endParaRPr>
            </a:p>
          </p:txBody>
        </p:sp>
        <p:sp>
          <p:nvSpPr>
            <p:cNvPr id="53" name="TextBox 52"/>
            <p:cNvSpPr txBox="1"/>
            <p:nvPr/>
          </p:nvSpPr>
          <p:spPr>
            <a:xfrm>
              <a:off x="6934200" y="4937256"/>
              <a:ext cx="448056" cy="261610"/>
            </a:xfrm>
            <a:prstGeom prst="rect">
              <a:avLst/>
            </a:prstGeom>
            <a:noFill/>
            <a:ln w="12700">
              <a:solidFill>
                <a:schemeClr val="tx1"/>
              </a:solidFill>
            </a:ln>
          </p:spPr>
          <p:txBody>
            <a:bodyPr wrap="square" rtlCol="0">
              <a:spAutoFit/>
            </a:bodyPr>
            <a:lstStyle/>
            <a:p>
              <a:r>
                <a:rPr lang="en-US" sz="1100" b="1" dirty="0" smtClean="0">
                  <a:latin typeface="Arial" pitchFamily="34" charset="0"/>
                  <a:cs typeface="Arial" pitchFamily="34" charset="0"/>
                </a:rPr>
                <a:t>GW</a:t>
              </a:r>
              <a:endParaRPr lang="en-US" sz="1100" b="1" dirty="0">
                <a:latin typeface="Arial" pitchFamily="34" charset="0"/>
                <a:cs typeface="Arial" pitchFamily="34" charset="0"/>
              </a:endParaRPr>
            </a:p>
          </p:txBody>
        </p:sp>
        <p:sp>
          <p:nvSpPr>
            <p:cNvPr id="54" name="TextBox 53"/>
            <p:cNvSpPr txBox="1"/>
            <p:nvPr/>
          </p:nvSpPr>
          <p:spPr>
            <a:xfrm>
              <a:off x="6248400" y="4267200"/>
              <a:ext cx="381000" cy="274320"/>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SI</a:t>
              </a:r>
              <a:endParaRPr lang="en-US" sz="1200" b="1" dirty="0">
                <a:latin typeface="Arial" pitchFamily="34" charset="0"/>
                <a:cs typeface="Arial" pitchFamily="34" charset="0"/>
              </a:endParaRPr>
            </a:p>
          </p:txBody>
        </p:sp>
        <p:sp>
          <p:nvSpPr>
            <p:cNvPr id="55" name="TextBox 54"/>
            <p:cNvSpPr txBox="1"/>
            <p:nvPr/>
          </p:nvSpPr>
          <p:spPr>
            <a:xfrm>
              <a:off x="2971800" y="4267201"/>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SO</a:t>
              </a:r>
              <a:endParaRPr lang="en-US" sz="1200" b="1" dirty="0">
                <a:latin typeface="Arial" pitchFamily="34" charset="0"/>
                <a:cs typeface="Arial" pitchFamily="34" charset="0"/>
              </a:endParaRPr>
            </a:p>
          </p:txBody>
        </p:sp>
        <p:sp>
          <p:nvSpPr>
            <p:cNvPr id="56" name="TextBox 55"/>
            <p:cNvSpPr txBox="1"/>
            <p:nvPr/>
          </p:nvSpPr>
          <p:spPr>
            <a:xfrm>
              <a:off x="3581400" y="4267200"/>
              <a:ext cx="429768" cy="276999"/>
            </a:xfrm>
            <a:prstGeom prst="rect">
              <a:avLst/>
            </a:prstGeom>
            <a:noFill/>
            <a:ln w="12700">
              <a:solidFill>
                <a:schemeClr val="tx1"/>
              </a:solidFill>
            </a:ln>
          </p:spPr>
          <p:txBody>
            <a:bodyPr wrap="square" rtlCol="0">
              <a:spAutoFit/>
            </a:bodyPr>
            <a:lstStyle/>
            <a:p>
              <a:r>
                <a:rPr lang="en-US" sz="1200" b="1" dirty="0" smtClean="0">
                  <a:latin typeface="Arial" pitchFamily="34" charset="0"/>
                  <a:cs typeface="Arial" pitchFamily="34" charset="0"/>
                </a:rPr>
                <a:t>SP</a:t>
              </a:r>
              <a:endParaRPr lang="en-US" sz="1200" b="1" dirty="0">
                <a:latin typeface="Arial" pitchFamily="34" charset="0"/>
                <a:cs typeface="Arial" pitchFamily="34" charset="0"/>
              </a:endParaRPr>
            </a:p>
          </p:txBody>
        </p:sp>
        <p:pic>
          <p:nvPicPr>
            <p:cNvPr id="57" name="Picture 11" title="Picture of SI Truck"/>
            <p:cNvPicPr>
              <a:picLocks noChangeAspect="1" noChangeArrowheads="1"/>
            </p:cNvPicPr>
            <p:nvPr/>
          </p:nvPicPr>
          <p:blipFill>
            <a:blip r:embed="rId12" cstate="email">
              <a:clrChange>
                <a:clrFrom>
                  <a:srgbClr val="AA9988"/>
                </a:clrFrom>
                <a:clrTo>
                  <a:srgbClr val="AA9988">
                    <a:alpha val="0"/>
                  </a:srgbClr>
                </a:clrTo>
              </a:clrChange>
              <a:extLst>
                <a:ext uri="{28A0092B-C50C-407E-A947-70E740481C1C}">
                  <a14:useLocalDpi xmlns:a14="http://schemas.microsoft.com/office/drawing/2010/main"/>
                </a:ext>
              </a:extLst>
            </a:blip>
            <a:srcRect/>
            <a:stretch>
              <a:fillRect/>
            </a:stretch>
          </p:blipFill>
          <p:spPr bwMode="auto">
            <a:xfrm>
              <a:off x="6324599" y="5257800"/>
              <a:ext cx="457201" cy="239486"/>
            </a:xfrm>
            <a:prstGeom prst="rect">
              <a:avLst/>
            </a:prstGeom>
            <a:noFill/>
            <a:ln w="9525">
              <a:noFill/>
              <a:miter lim="800000"/>
              <a:headEnd/>
              <a:tailEnd/>
            </a:ln>
          </p:spPr>
        </p:pic>
        <p:sp>
          <p:nvSpPr>
            <p:cNvPr id="58" name="TextBox 57"/>
            <p:cNvSpPr txBox="1"/>
            <p:nvPr/>
          </p:nvSpPr>
          <p:spPr>
            <a:xfrm>
              <a:off x="5715000" y="5410200"/>
              <a:ext cx="1143000" cy="276999"/>
            </a:xfrm>
            <a:prstGeom prst="rect">
              <a:avLst/>
            </a:prstGeom>
            <a:noFill/>
          </p:spPr>
          <p:txBody>
            <a:bodyPr wrap="square" rtlCol="0">
              <a:spAutoFit/>
            </a:bodyPr>
            <a:lstStyle/>
            <a:p>
              <a:r>
                <a:rPr lang="en-US" sz="1200" b="1" dirty="0" smtClean="0">
                  <a:latin typeface="Arial" pitchFamily="34" charset="0"/>
                  <a:cs typeface="Arial" pitchFamily="34" charset="0"/>
                </a:rPr>
                <a:t>SI Truck</a:t>
              </a:r>
              <a:endParaRPr lang="en-US" sz="1200" b="1" dirty="0">
                <a:latin typeface="Arial" pitchFamily="34" charset="0"/>
                <a:cs typeface="Arial" pitchFamily="34" charset="0"/>
              </a:endParaRPr>
            </a:p>
          </p:txBody>
        </p:sp>
        <p:sp>
          <p:nvSpPr>
            <p:cNvPr id="59" name="TextBox 58"/>
            <p:cNvSpPr txBox="1"/>
            <p:nvPr/>
          </p:nvSpPr>
          <p:spPr>
            <a:xfrm>
              <a:off x="7010400" y="5303772"/>
              <a:ext cx="1676400" cy="276999"/>
            </a:xfrm>
            <a:prstGeom prst="rect">
              <a:avLst/>
            </a:prstGeom>
            <a:noFill/>
          </p:spPr>
          <p:txBody>
            <a:bodyPr wrap="square" rtlCol="0">
              <a:spAutoFit/>
            </a:bodyPr>
            <a:lstStyle/>
            <a:p>
              <a:r>
                <a:rPr lang="en-US" sz="1200" b="1" dirty="0" smtClean="0">
                  <a:latin typeface="Arial" pitchFamily="34" charset="0"/>
                  <a:cs typeface="Arial" pitchFamily="34" charset="0"/>
                </a:rPr>
                <a:t>Breakdown Lane 10’</a:t>
              </a:r>
              <a:endParaRPr lang="en-US" sz="1200" b="1" dirty="0">
                <a:latin typeface="Arial" pitchFamily="34" charset="0"/>
                <a:cs typeface="Arial" pitchFamily="34" charset="0"/>
              </a:endParaRPr>
            </a:p>
          </p:txBody>
        </p:sp>
        <p:sp>
          <p:nvSpPr>
            <p:cNvPr id="60" name="TextBox 59"/>
            <p:cNvSpPr txBox="1"/>
            <p:nvPr/>
          </p:nvSpPr>
          <p:spPr>
            <a:xfrm>
              <a:off x="7620000" y="4914585"/>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2  10’</a:t>
              </a:r>
              <a:endParaRPr lang="en-US" sz="1200" b="1" dirty="0">
                <a:latin typeface="Arial" pitchFamily="34" charset="0"/>
                <a:cs typeface="Arial" pitchFamily="34" charset="0"/>
              </a:endParaRPr>
            </a:p>
          </p:txBody>
        </p:sp>
        <p:sp>
          <p:nvSpPr>
            <p:cNvPr id="61" name="TextBox 60"/>
            <p:cNvSpPr txBox="1"/>
            <p:nvPr/>
          </p:nvSpPr>
          <p:spPr>
            <a:xfrm>
              <a:off x="7620630" y="4594671"/>
              <a:ext cx="990600" cy="276999"/>
            </a:xfrm>
            <a:prstGeom prst="rect">
              <a:avLst/>
            </a:prstGeom>
            <a:noFill/>
          </p:spPr>
          <p:txBody>
            <a:bodyPr wrap="square" rtlCol="0">
              <a:spAutoFit/>
            </a:bodyPr>
            <a:lstStyle/>
            <a:p>
              <a:r>
                <a:rPr lang="en-US" sz="1200" b="1" dirty="0" smtClean="0">
                  <a:latin typeface="Arial" pitchFamily="34" charset="0"/>
                  <a:cs typeface="Arial" pitchFamily="34" charset="0"/>
                </a:rPr>
                <a:t>Lane 1  10’</a:t>
              </a:r>
              <a:endParaRPr lang="en-US" sz="1200" b="1" dirty="0">
                <a:latin typeface="Arial" pitchFamily="34" charset="0"/>
                <a:cs typeface="Arial" pitchFamily="34" charset="0"/>
              </a:endParaRPr>
            </a:p>
          </p:txBody>
        </p:sp>
        <p:sp>
          <p:nvSpPr>
            <p:cNvPr id="62" name="TextBox 61"/>
            <p:cNvSpPr txBox="1"/>
            <p:nvPr/>
          </p:nvSpPr>
          <p:spPr>
            <a:xfrm>
              <a:off x="6005316" y="4571370"/>
              <a:ext cx="807342" cy="348813"/>
            </a:xfrm>
            <a:prstGeom prst="rect">
              <a:avLst/>
            </a:prstGeom>
            <a:noFill/>
          </p:spPr>
          <p:txBody>
            <a:bodyPr wrap="square" rtlCol="0">
              <a:spAutoFit/>
            </a:bodyPr>
            <a:lstStyle/>
            <a:p>
              <a:pPr>
                <a:lnSpc>
                  <a:spcPts val="1000"/>
                </a:lnSpc>
              </a:pPr>
              <a:r>
                <a:rPr lang="en-US" sz="1000" b="1" dirty="0" smtClean="0">
                  <a:latin typeface="Arial" pitchFamily="34" charset="0"/>
                  <a:cs typeface="Arial" pitchFamily="34" charset="0"/>
                </a:rPr>
                <a:t>Staging Area</a:t>
              </a:r>
              <a:endParaRPr lang="en-US" sz="1000" b="1" dirty="0">
                <a:latin typeface="Arial" pitchFamily="34" charset="0"/>
                <a:cs typeface="Arial" pitchFamily="34" charset="0"/>
              </a:endParaRPr>
            </a:p>
          </p:txBody>
        </p:sp>
        <p:sp>
          <p:nvSpPr>
            <p:cNvPr id="63" name="TextBox 62"/>
            <p:cNvSpPr txBox="1"/>
            <p:nvPr/>
          </p:nvSpPr>
          <p:spPr>
            <a:xfrm>
              <a:off x="2491929" y="4572000"/>
              <a:ext cx="685800" cy="348813"/>
            </a:xfrm>
            <a:prstGeom prst="rect">
              <a:avLst/>
            </a:prstGeom>
            <a:solidFill>
              <a:schemeClr val="bg1">
                <a:lumMod val="85000"/>
              </a:schemeClr>
            </a:solidFill>
            <a:ln w="12700">
              <a:noFill/>
            </a:ln>
          </p:spPr>
          <p:txBody>
            <a:bodyPr wrap="square" rtlCol="0">
              <a:spAutoFit/>
            </a:bodyPr>
            <a:lstStyle/>
            <a:p>
              <a:pPr>
                <a:lnSpc>
                  <a:spcPts val="1000"/>
                </a:lnSpc>
              </a:pPr>
              <a:r>
                <a:rPr lang="en-US" sz="1000" b="1" dirty="0" smtClean="0">
                  <a:latin typeface="Arial" pitchFamily="34" charset="0"/>
                  <a:cs typeface="Arial" pitchFamily="34" charset="0"/>
                </a:rPr>
                <a:t>Worker Area</a:t>
              </a:r>
              <a:endParaRPr lang="en-US" sz="1000" b="1" dirty="0">
                <a:latin typeface="Arial" pitchFamily="34" charset="0"/>
                <a:cs typeface="Arial" pitchFamily="34" charset="0"/>
              </a:endParaRPr>
            </a:p>
          </p:txBody>
        </p:sp>
        <p:cxnSp>
          <p:nvCxnSpPr>
            <p:cNvPr id="64" name="Straight Connector 63"/>
            <p:cNvCxnSpPr/>
            <p:nvPr/>
          </p:nvCxnSpPr>
          <p:spPr>
            <a:xfrm>
              <a:off x="457200" y="4899471"/>
              <a:ext cx="81534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419600" y="48006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867400" y="4800600"/>
              <a:ext cx="1066800" cy="2588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7" name="Picture 12" title="Picture of road pav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57600" y="4587114"/>
              <a:ext cx="423863" cy="292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r>
              <a:rPr lang="en-US" sz="2800" b="1" dirty="0" smtClean="0">
                <a:solidFill>
                  <a:schemeClr val="bg2">
                    <a:lumMod val="10000"/>
                  </a:schemeClr>
                </a:solidFill>
                <a:latin typeface="Calibri" pitchFamily="34" charset="0"/>
              </a:rPr>
              <a:t>Integrated </a:t>
            </a:r>
            <a:br>
              <a:rPr lang="en-US" sz="2800" b="1" dirty="0" smtClean="0">
                <a:solidFill>
                  <a:schemeClr val="bg2">
                    <a:lumMod val="10000"/>
                  </a:schemeClr>
                </a:solidFill>
                <a:latin typeface="Calibri" pitchFamily="34" charset="0"/>
              </a:rPr>
            </a:br>
            <a:r>
              <a:rPr lang="en-US" sz="2800" b="1" dirty="0" smtClean="0">
                <a:solidFill>
                  <a:schemeClr val="bg2">
                    <a:lumMod val="10000"/>
                  </a:schemeClr>
                </a:solidFill>
                <a:latin typeface="Calibri" pitchFamily="34" charset="0"/>
              </a:rPr>
              <a:t>Process</a:t>
            </a:r>
            <a:endParaRPr lang="en-US" sz="2800" b="1" dirty="0">
              <a:solidFill>
                <a:schemeClr val="bg2">
                  <a:lumMod val="10000"/>
                </a:schemeClr>
              </a:solidFill>
              <a:latin typeface="Calibri" pitchFamily="34" charset="0"/>
            </a:endParaRPr>
          </a:p>
        </p:txBody>
      </p:sp>
      <p:sp>
        <p:nvSpPr>
          <p:cNvPr id="8" name="Title 7" hidden="1"/>
          <p:cNvSpPr>
            <a:spLocks noGrp="1"/>
          </p:cNvSpPr>
          <p:nvPr>
            <p:ph type="title"/>
          </p:nvPr>
        </p:nvSpPr>
        <p:spPr>
          <a:xfrm>
            <a:off x="381000" y="-806712"/>
            <a:ext cx="8229600" cy="1143000"/>
          </a:xfrm>
        </p:spPr>
        <p:txBody>
          <a:bodyPr/>
          <a:lstStyle/>
          <a:p>
            <a:r>
              <a:rPr lang="en-US" dirty="0" smtClean="0"/>
              <a:t>Integrated Process</a:t>
            </a:r>
            <a:endParaRPr lang="en-US" dirty="0"/>
          </a:p>
        </p:txBody>
      </p:sp>
      <p:sp>
        <p:nvSpPr>
          <p:cNvPr id="33" name="Slide Number Placeholder 4"/>
          <p:cNvSpPr>
            <a:spLocks noGrp="1"/>
          </p:cNvSpPr>
          <p:nvPr>
            <p:ph type="sldNum" sz="quarter" idx="12"/>
          </p:nvPr>
        </p:nvSpPr>
        <p:spPr/>
        <p:txBody>
          <a:bodyPr/>
          <a:lstStyle/>
          <a:p>
            <a:pPr>
              <a:defRPr/>
            </a:pPr>
            <a:fld id="{991630E5-D2C6-4D54-9913-55C6C92AA029}" type="slidenum">
              <a:rPr lang="en-US" smtClean="0"/>
              <a:pPr>
                <a:defRPr/>
              </a:pPr>
              <a:t>5</a:t>
            </a:fld>
            <a:endParaRPr lang="en-US" dirty="0"/>
          </a:p>
        </p:txBody>
      </p:sp>
      <p:sp>
        <p:nvSpPr>
          <p:cNvPr id="34" name="TextBox 33"/>
          <p:cNvSpPr txBox="1"/>
          <p:nvPr/>
        </p:nvSpPr>
        <p:spPr>
          <a:xfrm>
            <a:off x="5791200" y="3581400"/>
            <a:ext cx="2971800" cy="815480"/>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2800"/>
              </a:lnSpc>
            </a:pPr>
            <a:r>
              <a:rPr lang="en-US" sz="2800" b="1" dirty="0" smtClean="0"/>
              <a:t>Temporary Traffic Control Plan</a:t>
            </a:r>
            <a:endParaRPr lang="en-US" sz="2800" b="1" dirty="0"/>
          </a:p>
        </p:txBody>
      </p:sp>
      <p:sp>
        <p:nvSpPr>
          <p:cNvPr id="35" name="TextBox 34"/>
          <p:cNvSpPr txBox="1"/>
          <p:nvPr/>
        </p:nvSpPr>
        <p:spPr>
          <a:xfrm>
            <a:off x="3048000" y="1676400"/>
            <a:ext cx="2971800" cy="1174552"/>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2800"/>
              </a:lnSpc>
            </a:pPr>
            <a:r>
              <a:rPr lang="en-US" sz="2800" b="1" dirty="0" smtClean="0"/>
              <a:t>Project Management and Scheduling</a:t>
            </a:r>
            <a:endParaRPr lang="en-US" sz="2800" b="1" dirty="0"/>
          </a:p>
        </p:txBody>
      </p:sp>
      <p:sp>
        <p:nvSpPr>
          <p:cNvPr id="36" name="TextBox 35"/>
          <p:cNvSpPr txBox="1"/>
          <p:nvPr/>
        </p:nvSpPr>
        <p:spPr>
          <a:xfrm>
            <a:off x="4876800" y="5334000"/>
            <a:ext cx="2971800" cy="815480"/>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2800"/>
              </a:lnSpc>
            </a:pPr>
            <a:r>
              <a:rPr lang="en-US" sz="2800" b="1" dirty="0" smtClean="0"/>
              <a:t>Subcontractor</a:t>
            </a:r>
          </a:p>
          <a:p>
            <a:pPr algn="ctr">
              <a:lnSpc>
                <a:spcPts val="2800"/>
              </a:lnSpc>
            </a:pPr>
            <a:r>
              <a:rPr lang="en-US" sz="2800" b="1" dirty="0" smtClean="0"/>
              <a:t>Communications</a:t>
            </a:r>
            <a:endParaRPr lang="en-US" sz="2800" b="1" dirty="0"/>
          </a:p>
        </p:txBody>
      </p:sp>
      <p:sp>
        <p:nvSpPr>
          <p:cNvPr id="37" name="TextBox 36"/>
          <p:cNvSpPr txBox="1"/>
          <p:nvPr/>
        </p:nvSpPr>
        <p:spPr>
          <a:xfrm>
            <a:off x="1295400" y="5334000"/>
            <a:ext cx="2971800" cy="815480"/>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2800"/>
              </a:lnSpc>
            </a:pPr>
            <a:r>
              <a:rPr lang="en-US" sz="2800" b="1" dirty="0" smtClean="0"/>
              <a:t>Occupational Safety and Health</a:t>
            </a:r>
            <a:endParaRPr lang="en-US" sz="2800" b="1" dirty="0"/>
          </a:p>
        </p:txBody>
      </p:sp>
      <p:sp>
        <p:nvSpPr>
          <p:cNvPr id="38" name="TextBox 37"/>
          <p:cNvSpPr txBox="1"/>
          <p:nvPr/>
        </p:nvSpPr>
        <p:spPr>
          <a:xfrm>
            <a:off x="457200" y="3581400"/>
            <a:ext cx="2133600" cy="815480"/>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2800"/>
              </a:lnSpc>
            </a:pPr>
            <a:r>
              <a:rPr lang="en-US" sz="2800" b="1" dirty="0" smtClean="0"/>
              <a:t>Quality </a:t>
            </a:r>
          </a:p>
          <a:p>
            <a:pPr algn="ctr">
              <a:lnSpc>
                <a:spcPts val="2800"/>
              </a:lnSpc>
            </a:pPr>
            <a:r>
              <a:rPr lang="en-US" sz="2800" b="1" dirty="0" smtClean="0"/>
              <a:t>Control</a:t>
            </a:r>
            <a:endParaRPr lang="en-US" sz="2800" b="1" dirty="0"/>
          </a:p>
        </p:txBody>
      </p:sp>
      <p:sp>
        <p:nvSpPr>
          <p:cNvPr id="39" name="TextBox 38"/>
          <p:cNvSpPr txBox="1"/>
          <p:nvPr/>
        </p:nvSpPr>
        <p:spPr>
          <a:xfrm>
            <a:off x="3314699" y="3505200"/>
            <a:ext cx="1799577" cy="913070"/>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3200"/>
              </a:lnSpc>
            </a:pPr>
            <a:r>
              <a:rPr lang="en-US" sz="4000" b="1" dirty="0" smtClean="0">
                <a:solidFill>
                  <a:schemeClr val="accent2">
                    <a:lumMod val="75000"/>
                  </a:schemeClr>
                </a:solidFill>
                <a:effectLst>
                  <a:outerShdw blurRad="38100" dist="38100" dir="2700000" algn="tl">
                    <a:srgbClr val="000000">
                      <a:alpha val="43137"/>
                    </a:srgbClr>
                  </a:outerShdw>
                </a:effectLst>
              </a:rPr>
              <a:t>Worker Safety</a:t>
            </a:r>
            <a:endParaRPr lang="en-US" sz="4000" b="1" dirty="0">
              <a:solidFill>
                <a:schemeClr val="accent2">
                  <a:lumMod val="75000"/>
                </a:schemeClr>
              </a:solidFill>
              <a:effectLst>
                <a:outerShdw blurRad="38100" dist="38100" dir="2700000" algn="tl">
                  <a:srgbClr val="000000">
                    <a:alpha val="43137"/>
                  </a:srgbClr>
                </a:outerShdw>
              </a:effectLst>
            </a:endParaRPr>
          </a:p>
        </p:txBody>
      </p:sp>
      <p:sp>
        <p:nvSpPr>
          <p:cNvPr id="40" name="Left-Right Arrow 39" title="Picture of an arrow pointing to project management and scheduling and temporary traffic control plan"/>
          <p:cNvSpPr/>
          <p:nvPr/>
        </p:nvSpPr>
        <p:spPr>
          <a:xfrm rot="2835053">
            <a:off x="5539339" y="2548097"/>
            <a:ext cx="2424915"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Left-Right Arrow 40" title="Picture of red arrow between temporary traffic control plan and subcontractor communications"/>
          <p:cNvSpPr/>
          <p:nvPr/>
        </p:nvSpPr>
        <p:spPr>
          <a:xfrm rot="7109058">
            <a:off x="7190621" y="4873232"/>
            <a:ext cx="1725223"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2" name="Left-Right Arrow 41" title="Picture of a red arrow between occupational safety and health and quality control"/>
          <p:cNvSpPr/>
          <p:nvPr/>
        </p:nvSpPr>
        <p:spPr>
          <a:xfrm rot="3220460">
            <a:off x="312319" y="4844588"/>
            <a:ext cx="1568956"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3" name="Left-Right Arrow 42" title="Picture of red arrow between quality control and project management and scheduling"/>
          <p:cNvSpPr/>
          <p:nvPr/>
        </p:nvSpPr>
        <p:spPr>
          <a:xfrm rot="8195383">
            <a:off x="1085915" y="2505037"/>
            <a:ext cx="2461500" cy="464302"/>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4" name="Left-Right Arrow 43" title="Picture of red arrow between occupational safety and health and worker safety"/>
          <p:cNvSpPr/>
          <p:nvPr/>
        </p:nvSpPr>
        <p:spPr>
          <a:xfrm rot="7109058">
            <a:off x="2786684" y="4716485"/>
            <a:ext cx="1075677"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5" name="Left-Right Arrow 44" title="Picture of red arrow between occupational safety and health and subcontractor communications"/>
          <p:cNvSpPr/>
          <p:nvPr/>
        </p:nvSpPr>
        <p:spPr>
          <a:xfrm rot="10800000">
            <a:off x="4038600" y="5486400"/>
            <a:ext cx="1075677"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6" name="Left-Right Arrow 45" title="Picture of red arrow between subcontractor communications and worker safety"/>
          <p:cNvSpPr/>
          <p:nvPr/>
        </p:nvSpPr>
        <p:spPr>
          <a:xfrm rot="3239948">
            <a:off x="4656817" y="4776191"/>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7" name="Left-Right Arrow 46" title="Picture of red arrow between quality control and worker safety"/>
          <p:cNvSpPr/>
          <p:nvPr/>
        </p:nvSpPr>
        <p:spPr>
          <a:xfrm rot="10800000">
            <a:off x="2362200" y="3886200"/>
            <a:ext cx="1066800"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 name="Left-Right Arrow 47" title="Picture of red arrow between project management and scheduling and worker safety"/>
          <p:cNvSpPr/>
          <p:nvPr/>
        </p:nvSpPr>
        <p:spPr>
          <a:xfrm rot="5400000">
            <a:off x="4000500" y="3003804"/>
            <a:ext cx="762000"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9" name="Left-Right Arrow 48" title="Picture of red arrow between temporary traffic control plan and worker safety"/>
          <p:cNvSpPr/>
          <p:nvPr/>
        </p:nvSpPr>
        <p:spPr>
          <a:xfrm rot="10800000">
            <a:off x="4876800" y="3886200"/>
            <a:ext cx="1075677" cy="381000"/>
          </a:xfrm>
          <a:prstGeom prst="lef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strVal val="#ppt_w*0.70"/>
                                          </p:val>
                                        </p:tav>
                                        <p:tav tm="100000">
                                          <p:val>
                                            <p:strVal val="#ppt_w"/>
                                          </p:val>
                                        </p:tav>
                                      </p:tavLst>
                                    </p:anim>
                                    <p:anim calcmode="lin" valueType="num">
                                      <p:cBhvr>
                                        <p:cTn id="24" dur="1000" fill="hold"/>
                                        <p:tgtEl>
                                          <p:spTgt spid="34"/>
                                        </p:tgtEl>
                                        <p:attrNameLst>
                                          <p:attrName>ppt_h</p:attrName>
                                        </p:attrNameLst>
                                      </p:cBhvr>
                                      <p:tavLst>
                                        <p:tav tm="0">
                                          <p:val>
                                            <p:strVal val="#ppt_h"/>
                                          </p:val>
                                        </p:tav>
                                        <p:tav tm="100000">
                                          <p:val>
                                            <p:strVal val="#ppt_h"/>
                                          </p:val>
                                        </p:tav>
                                      </p:tavLst>
                                    </p:anim>
                                    <p:animEffect transition="in" filter="fade">
                                      <p:cBhvr>
                                        <p:cTn id="25" dur="1000"/>
                                        <p:tgtEl>
                                          <p:spTgt spid="34"/>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strVal val="#ppt_w*0.70"/>
                                          </p:val>
                                        </p:tav>
                                        <p:tav tm="100000">
                                          <p:val>
                                            <p:strVal val="#ppt_w"/>
                                          </p:val>
                                        </p:tav>
                                      </p:tavLst>
                                    </p:anim>
                                    <p:anim calcmode="lin" valueType="num">
                                      <p:cBhvr>
                                        <p:cTn id="30" dur="1000" fill="hold"/>
                                        <p:tgtEl>
                                          <p:spTgt spid="40"/>
                                        </p:tgtEl>
                                        <p:attrNameLst>
                                          <p:attrName>ppt_h</p:attrName>
                                        </p:attrNameLst>
                                      </p:cBhvr>
                                      <p:tavLst>
                                        <p:tav tm="0">
                                          <p:val>
                                            <p:strVal val="#ppt_h"/>
                                          </p:val>
                                        </p:tav>
                                        <p:tav tm="100000">
                                          <p:val>
                                            <p:strVal val="#ppt_h"/>
                                          </p:val>
                                        </p:tav>
                                      </p:tavLst>
                                    </p:anim>
                                    <p:animEffect transition="in" filter="fade">
                                      <p:cBhvr>
                                        <p:cTn id="31" dur="1000"/>
                                        <p:tgtEl>
                                          <p:spTgt spid="40"/>
                                        </p:tgtEl>
                                      </p:cBhvr>
                                    </p:animEffect>
                                  </p:childTnLst>
                                </p:cTn>
                              </p:par>
                            </p:childTnLst>
                          </p:cTn>
                        </p:par>
                        <p:par>
                          <p:cTn id="32" fill="hold">
                            <p:stCondLst>
                              <p:cond delay="3000"/>
                            </p:stCondLst>
                            <p:childTnLst>
                              <p:par>
                                <p:cTn id="33" presetID="55"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ppt_w</p:attrName>
                                        </p:attrNameLst>
                                      </p:cBhvr>
                                      <p:tavLst>
                                        <p:tav tm="0">
                                          <p:val>
                                            <p:strVal val="#ppt_w*0.70"/>
                                          </p:val>
                                        </p:tav>
                                        <p:tav tm="100000">
                                          <p:val>
                                            <p:strVal val="#ppt_w"/>
                                          </p:val>
                                        </p:tav>
                                      </p:tavLst>
                                    </p:anim>
                                    <p:anim calcmode="lin" valueType="num">
                                      <p:cBhvr>
                                        <p:cTn id="36" dur="1000" fill="hold"/>
                                        <p:tgtEl>
                                          <p:spTgt spid="36"/>
                                        </p:tgtEl>
                                        <p:attrNameLst>
                                          <p:attrName>ppt_h</p:attrName>
                                        </p:attrNameLst>
                                      </p:cBhvr>
                                      <p:tavLst>
                                        <p:tav tm="0">
                                          <p:val>
                                            <p:strVal val="#ppt_h"/>
                                          </p:val>
                                        </p:tav>
                                        <p:tav tm="100000">
                                          <p:val>
                                            <p:strVal val="#ppt_h"/>
                                          </p:val>
                                        </p:tav>
                                      </p:tavLst>
                                    </p:anim>
                                    <p:animEffect transition="in" filter="fade">
                                      <p:cBhvr>
                                        <p:cTn id="37" dur="1000"/>
                                        <p:tgtEl>
                                          <p:spTgt spid="36"/>
                                        </p:tgtEl>
                                      </p:cBhvr>
                                    </p:animEffect>
                                  </p:childTnLst>
                                </p:cTn>
                              </p:par>
                            </p:childTnLst>
                          </p:cTn>
                        </p:par>
                        <p:par>
                          <p:cTn id="38" fill="hold">
                            <p:stCondLst>
                              <p:cond delay="4000"/>
                            </p:stCondLst>
                            <p:childTnLst>
                              <p:par>
                                <p:cTn id="39" presetID="55"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1000" fill="hold"/>
                                        <p:tgtEl>
                                          <p:spTgt spid="41"/>
                                        </p:tgtEl>
                                        <p:attrNameLst>
                                          <p:attrName>ppt_w</p:attrName>
                                        </p:attrNameLst>
                                      </p:cBhvr>
                                      <p:tavLst>
                                        <p:tav tm="0">
                                          <p:val>
                                            <p:strVal val="#ppt_w*0.70"/>
                                          </p:val>
                                        </p:tav>
                                        <p:tav tm="100000">
                                          <p:val>
                                            <p:strVal val="#ppt_w"/>
                                          </p:val>
                                        </p:tav>
                                      </p:tavLst>
                                    </p:anim>
                                    <p:anim calcmode="lin" valueType="num">
                                      <p:cBhvr>
                                        <p:cTn id="42" dur="1000" fill="hold"/>
                                        <p:tgtEl>
                                          <p:spTgt spid="41"/>
                                        </p:tgtEl>
                                        <p:attrNameLst>
                                          <p:attrName>ppt_h</p:attrName>
                                        </p:attrNameLst>
                                      </p:cBhvr>
                                      <p:tavLst>
                                        <p:tav tm="0">
                                          <p:val>
                                            <p:strVal val="#ppt_h"/>
                                          </p:val>
                                        </p:tav>
                                        <p:tav tm="100000">
                                          <p:val>
                                            <p:strVal val="#ppt_h"/>
                                          </p:val>
                                        </p:tav>
                                      </p:tavLst>
                                    </p:anim>
                                    <p:animEffect transition="in" filter="fade">
                                      <p:cBhvr>
                                        <p:cTn id="43" dur="1000"/>
                                        <p:tgtEl>
                                          <p:spTgt spid="41"/>
                                        </p:tgtEl>
                                      </p:cBhvr>
                                    </p:animEffect>
                                  </p:childTnLst>
                                </p:cTn>
                              </p:par>
                            </p:childTnLst>
                          </p:cTn>
                        </p:par>
                        <p:par>
                          <p:cTn id="44" fill="hold">
                            <p:stCondLst>
                              <p:cond delay="5000"/>
                            </p:stCondLst>
                            <p:childTnLst>
                              <p:par>
                                <p:cTn id="45" presetID="55"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strVal val="#ppt_w*0.70"/>
                                          </p:val>
                                        </p:tav>
                                        <p:tav tm="100000">
                                          <p:val>
                                            <p:strVal val="#ppt_w"/>
                                          </p:val>
                                        </p:tav>
                                      </p:tavLst>
                                    </p:anim>
                                    <p:anim calcmode="lin" valueType="num">
                                      <p:cBhvr>
                                        <p:cTn id="48" dur="1000" fill="hold"/>
                                        <p:tgtEl>
                                          <p:spTgt spid="37"/>
                                        </p:tgtEl>
                                        <p:attrNameLst>
                                          <p:attrName>ppt_h</p:attrName>
                                        </p:attrNameLst>
                                      </p:cBhvr>
                                      <p:tavLst>
                                        <p:tav tm="0">
                                          <p:val>
                                            <p:strVal val="#ppt_h"/>
                                          </p:val>
                                        </p:tav>
                                        <p:tav tm="100000">
                                          <p:val>
                                            <p:strVal val="#ppt_h"/>
                                          </p:val>
                                        </p:tav>
                                      </p:tavLst>
                                    </p:anim>
                                    <p:animEffect transition="in" filter="fade">
                                      <p:cBhvr>
                                        <p:cTn id="49" dur="1000"/>
                                        <p:tgtEl>
                                          <p:spTgt spid="37"/>
                                        </p:tgtEl>
                                      </p:cBhvr>
                                    </p:animEffect>
                                  </p:childTnLst>
                                </p:cTn>
                              </p:par>
                            </p:childTnLst>
                          </p:cTn>
                        </p:par>
                        <p:par>
                          <p:cTn id="50" fill="hold">
                            <p:stCondLst>
                              <p:cond delay="6000"/>
                            </p:stCondLst>
                            <p:childTnLst>
                              <p:par>
                                <p:cTn id="51" presetID="55"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strVal val="#ppt_w*0.70"/>
                                          </p:val>
                                        </p:tav>
                                        <p:tav tm="100000">
                                          <p:val>
                                            <p:strVal val="#ppt_w"/>
                                          </p:val>
                                        </p:tav>
                                      </p:tavLst>
                                    </p:anim>
                                    <p:anim calcmode="lin" valueType="num">
                                      <p:cBhvr>
                                        <p:cTn id="54" dur="1000" fill="hold"/>
                                        <p:tgtEl>
                                          <p:spTgt spid="45"/>
                                        </p:tgtEl>
                                        <p:attrNameLst>
                                          <p:attrName>ppt_h</p:attrName>
                                        </p:attrNameLst>
                                      </p:cBhvr>
                                      <p:tavLst>
                                        <p:tav tm="0">
                                          <p:val>
                                            <p:strVal val="#ppt_h"/>
                                          </p:val>
                                        </p:tav>
                                        <p:tav tm="100000">
                                          <p:val>
                                            <p:strVal val="#ppt_h"/>
                                          </p:val>
                                        </p:tav>
                                      </p:tavLst>
                                    </p:anim>
                                    <p:animEffect transition="in" filter="fade">
                                      <p:cBhvr>
                                        <p:cTn id="55" dur="1000"/>
                                        <p:tgtEl>
                                          <p:spTgt spid="45"/>
                                        </p:tgtEl>
                                      </p:cBhvr>
                                    </p:animEffect>
                                  </p:childTnLst>
                                </p:cTn>
                              </p:par>
                            </p:childTnLst>
                          </p:cTn>
                        </p:par>
                        <p:par>
                          <p:cTn id="56" fill="hold">
                            <p:stCondLst>
                              <p:cond delay="7000"/>
                            </p:stCondLst>
                            <p:childTnLst>
                              <p:par>
                                <p:cTn id="57" presetID="55"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1000" fill="hold"/>
                                        <p:tgtEl>
                                          <p:spTgt spid="38"/>
                                        </p:tgtEl>
                                        <p:attrNameLst>
                                          <p:attrName>ppt_w</p:attrName>
                                        </p:attrNameLst>
                                      </p:cBhvr>
                                      <p:tavLst>
                                        <p:tav tm="0">
                                          <p:val>
                                            <p:strVal val="#ppt_w*0.70"/>
                                          </p:val>
                                        </p:tav>
                                        <p:tav tm="100000">
                                          <p:val>
                                            <p:strVal val="#ppt_w"/>
                                          </p:val>
                                        </p:tav>
                                      </p:tavLst>
                                    </p:anim>
                                    <p:anim calcmode="lin" valueType="num">
                                      <p:cBhvr>
                                        <p:cTn id="60" dur="1000" fill="hold"/>
                                        <p:tgtEl>
                                          <p:spTgt spid="38"/>
                                        </p:tgtEl>
                                        <p:attrNameLst>
                                          <p:attrName>ppt_h</p:attrName>
                                        </p:attrNameLst>
                                      </p:cBhvr>
                                      <p:tavLst>
                                        <p:tav tm="0">
                                          <p:val>
                                            <p:strVal val="#ppt_h"/>
                                          </p:val>
                                        </p:tav>
                                        <p:tav tm="100000">
                                          <p:val>
                                            <p:strVal val="#ppt_h"/>
                                          </p:val>
                                        </p:tav>
                                      </p:tavLst>
                                    </p:anim>
                                    <p:animEffect transition="in" filter="fade">
                                      <p:cBhvr>
                                        <p:cTn id="61" dur="1000"/>
                                        <p:tgtEl>
                                          <p:spTgt spid="38"/>
                                        </p:tgtEl>
                                      </p:cBhvr>
                                    </p:animEffect>
                                  </p:childTnLst>
                                </p:cTn>
                              </p:par>
                            </p:childTnLst>
                          </p:cTn>
                        </p:par>
                        <p:par>
                          <p:cTn id="62" fill="hold">
                            <p:stCondLst>
                              <p:cond delay="8000"/>
                            </p:stCondLst>
                            <p:childTnLst>
                              <p:par>
                                <p:cTn id="63" presetID="55" presetClass="entr" presetSubtype="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1000" fill="hold"/>
                                        <p:tgtEl>
                                          <p:spTgt spid="42"/>
                                        </p:tgtEl>
                                        <p:attrNameLst>
                                          <p:attrName>ppt_w</p:attrName>
                                        </p:attrNameLst>
                                      </p:cBhvr>
                                      <p:tavLst>
                                        <p:tav tm="0">
                                          <p:val>
                                            <p:strVal val="#ppt_w*0.70"/>
                                          </p:val>
                                        </p:tav>
                                        <p:tav tm="100000">
                                          <p:val>
                                            <p:strVal val="#ppt_w"/>
                                          </p:val>
                                        </p:tav>
                                      </p:tavLst>
                                    </p:anim>
                                    <p:anim calcmode="lin" valueType="num">
                                      <p:cBhvr>
                                        <p:cTn id="66" dur="1000" fill="hold"/>
                                        <p:tgtEl>
                                          <p:spTgt spid="42"/>
                                        </p:tgtEl>
                                        <p:attrNameLst>
                                          <p:attrName>ppt_h</p:attrName>
                                        </p:attrNameLst>
                                      </p:cBhvr>
                                      <p:tavLst>
                                        <p:tav tm="0">
                                          <p:val>
                                            <p:strVal val="#ppt_h"/>
                                          </p:val>
                                        </p:tav>
                                        <p:tav tm="100000">
                                          <p:val>
                                            <p:strVal val="#ppt_h"/>
                                          </p:val>
                                        </p:tav>
                                      </p:tavLst>
                                    </p:anim>
                                    <p:animEffect transition="in" filter="fade">
                                      <p:cBhvr>
                                        <p:cTn id="67" dur="1000"/>
                                        <p:tgtEl>
                                          <p:spTgt spid="42"/>
                                        </p:tgtEl>
                                      </p:cBhvr>
                                    </p:animEffect>
                                  </p:childTnLst>
                                </p:cTn>
                              </p:par>
                            </p:childTnLst>
                          </p:cTn>
                        </p:par>
                        <p:par>
                          <p:cTn id="68" fill="hold">
                            <p:stCondLst>
                              <p:cond delay="9000"/>
                            </p:stCondLst>
                            <p:childTnLst>
                              <p:par>
                                <p:cTn id="69" presetID="55"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1000" fill="hold"/>
                                        <p:tgtEl>
                                          <p:spTgt spid="43"/>
                                        </p:tgtEl>
                                        <p:attrNameLst>
                                          <p:attrName>ppt_w</p:attrName>
                                        </p:attrNameLst>
                                      </p:cBhvr>
                                      <p:tavLst>
                                        <p:tav tm="0">
                                          <p:val>
                                            <p:strVal val="#ppt_w*0.70"/>
                                          </p:val>
                                        </p:tav>
                                        <p:tav tm="100000">
                                          <p:val>
                                            <p:strVal val="#ppt_w"/>
                                          </p:val>
                                        </p:tav>
                                      </p:tavLst>
                                    </p:anim>
                                    <p:anim calcmode="lin" valueType="num">
                                      <p:cBhvr>
                                        <p:cTn id="72" dur="1000" fill="hold"/>
                                        <p:tgtEl>
                                          <p:spTgt spid="43"/>
                                        </p:tgtEl>
                                        <p:attrNameLst>
                                          <p:attrName>ppt_h</p:attrName>
                                        </p:attrNameLst>
                                      </p:cBhvr>
                                      <p:tavLst>
                                        <p:tav tm="0">
                                          <p:val>
                                            <p:strVal val="#ppt_h"/>
                                          </p:val>
                                        </p:tav>
                                        <p:tav tm="100000">
                                          <p:val>
                                            <p:strVal val="#ppt_h"/>
                                          </p:val>
                                        </p:tav>
                                      </p:tavLst>
                                    </p:anim>
                                    <p:animEffect transition="in" filter="fade">
                                      <p:cBhvr>
                                        <p:cTn id="73" dur="1000"/>
                                        <p:tgtEl>
                                          <p:spTgt spid="43"/>
                                        </p:tgtEl>
                                      </p:cBhvr>
                                    </p:animEffect>
                                  </p:childTnLst>
                                </p:cTn>
                              </p:par>
                            </p:childTnLst>
                          </p:cTn>
                        </p:par>
                        <p:par>
                          <p:cTn id="74" fill="hold">
                            <p:stCondLst>
                              <p:cond delay="10000"/>
                            </p:stCondLst>
                            <p:childTnLst>
                              <p:par>
                                <p:cTn id="75" presetID="51"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770" decel="100000"/>
                                        <p:tgtEl>
                                          <p:spTgt spid="39"/>
                                        </p:tgtEl>
                                      </p:cBhvr>
                                    </p:animEffect>
                                    <p:animScale>
                                      <p:cBhvr>
                                        <p:cTn id="78" dur="770" decel="100000"/>
                                        <p:tgtEl>
                                          <p:spTgt spid="39"/>
                                        </p:tgtEl>
                                      </p:cBhvr>
                                      <p:from x="10000" y="10000"/>
                                      <p:to x="200000" y="450000"/>
                                    </p:animScale>
                                    <p:animScale>
                                      <p:cBhvr>
                                        <p:cTn id="79" dur="1230" accel="100000" fill="hold">
                                          <p:stCondLst>
                                            <p:cond delay="770"/>
                                          </p:stCondLst>
                                        </p:cTn>
                                        <p:tgtEl>
                                          <p:spTgt spid="39"/>
                                        </p:tgtEl>
                                      </p:cBhvr>
                                      <p:from x="200000" y="450000"/>
                                      <p:to x="100000" y="100000"/>
                                    </p:animScale>
                                    <p:set>
                                      <p:cBhvr>
                                        <p:cTn id="80" dur="770" fill="hold"/>
                                        <p:tgtEl>
                                          <p:spTgt spid="39"/>
                                        </p:tgtEl>
                                        <p:attrNameLst>
                                          <p:attrName>ppt_x</p:attrName>
                                        </p:attrNameLst>
                                      </p:cBhvr>
                                      <p:to>
                                        <p:strVal val="(0.5)"/>
                                      </p:to>
                                    </p:set>
                                    <p:anim from="(0.5)" to="(#ppt_x)" calcmode="lin" valueType="num">
                                      <p:cBhvr>
                                        <p:cTn id="81" dur="1230" accel="100000" fill="hold">
                                          <p:stCondLst>
                                            <p:cond delay="770"/>
                                          </p:stCondLst>
                                        </p:cTn>
                                        <p:tgtEl>
                                          <p:spTgt spid="39"/>
                                        </p:tgtEl>
                                        <p:attrNameLst>
                                          <p:attrName>ppt_x</p:attrName>
                                        </p:attrNameLst>
                                      </p:cBhvr>
                                    </p:anim>
                                    <p:set>
                                      <p:cBhvr>
                                        <p:cTn id="82" dur="770" fill="hold"/>
                                        <p:tgtEl>
                                          <p:spTgt spid="39"/>
                                        </p:tgtEl>
                                        <p:attrNameLst>
                                          <p:attrName>ppt_y</p:attrName>
                                        </p:attrNameLst>
                                      </p:cBhvr>
                                      <p:to>
                                        <p:strVal val="(#ppt_y+0.4)"/>
                                      </p:to>
                                    </p:set>
                                    <p:anim from="(#ppt_y+0.4)" to="(#ppt_y)" calcmode="lin" valueType="num">
                                      <p:cBhvr>
                                        <p:cTn id="83" dur="1230" accel="100000" fill="hold">
                                          <p:stCondLst>
                                            <p:cond delay="770"/>
                                          </p:stCondLst>
                                        </p:cTn>
                                        <p:tgtEl>
                                          <p:spTgt spid="39"/>
                                        </p:tgtEl>
                                        <p:attrNameLst>
                                          <p:attrName>ppt_y</p:attrName>
                                        </p:attrNameLst>
                                      </p:cBhvr>
                                    </p:anim>
                                  </p:childTnLst>
                                </p:cTn>
                              </p:par>
                            </p:childTnLst>
                          </p:cTn>
                        </p:par>
                        <p:par>
                          <p:cTn id="84" fill="hold">
                            <p:stCondLst>
                              <p:cond delay="12000"/>
                            </p:stCondLst>
                            <p:childTnLst>
                              <p:par>
                                <p:cTn id="85" presetID="55"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1000" fill="hold"/>
                                        <p:tgtEl>
                                          <p:spTgt spid="48"/>
                                        </p:tgtEl>
                                        <p:attrNameLst>
                                          <p:attrName>ppt_w</p:attrName>
                                        </p:attrNameLst>
                                      </p:cBhvr>
                                      <p:tavLst>
                                        <p:tav tm="0">
                                          <p:val>
                                            <p:strVal val="#ppt_w*0.70"/>
                                          </p:val>
                                        </p:tav>
                                        <p:tav tm="100000">
                                          <p:val>
                                            <p:strVal val="#ppt_w"/>
                                          </p:val>
                                        </p:tav>
                                      </p:tavLst>
                                    </p:anim>
                                    <p:anim calcmode="lin" valueType="num">
                                      <p:cBhvr>
                                        <p:cTn id="88" dur="1000" fill="hold"/>
                                        <p:tgtEl>
                                          <p:spTgt spid="48"/>
                                        </p:tgtEl>
                                        <p:attrNameLst>
                                          <p:attrName>ppt_h</p:attrName>
                                        </p:attrNameLst>
                                      </p:cBhvr>
                                      <p:tavLst>
                                        <p:tav tm="0">
                                          <p:val>
                                            <p:strVal val="#ppt_h"/>
                                          </p:val>
                                        </p:tav>
                                        <p:tav tm="100000">
                                          <p:val>
                                            <p:strVal val="#ppt_h"/>
                                          </p:val>
                                        </p:tav>
                                      </p:tavLst>
                                    </p:anim>
                                    <p:animEffect transition="in" filter="fade">
                                      <p:cBhvr>
                                        <p:cTn id="89" dur="1000"/>
                                        <p:tgtEl>
                                          <p:spTgt spid="48"/>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1000" fill="hold"/>
                                        <p:tgtEl>
                                          <p:spTgt spid="49"/>
                                        </p:tgtEl>
                                        <p:attrNameLst>
                                          <p:attrName>ppt_w</p:attrName>
                                        </p:attrNameLst>
                                      </p:cBhvr>
                                      <p:tavLst>
                                        <p:tav tm="0">
                                          <p:val>
                                            <p:strVal val="#ppt_w*0.70"/>
                                          </p:val>
                                        </p:tav>
                                        <p:tav tm="100000">
                                          <p:val>
                                            <p:strVal val="#ppt_w"/>
                                          </p:val>
                                        </p:tav>
                                      </p:tavLst>
                                    </p:anim>
                                    <p:anim calcmode="lin" valueType="num">
                                      <p:cBhvr>
                                        <p:cTn id="93" dur="1000" fill="hold"/>
                                        <p:tgtEl>
                                          <p:spTgt spid="49"/>
                                        </p:tgtEl>
                                        <p:attrNameLst>
                                          <p:attrName>ppt_h</p:attrName>
                                        </p:attrNameLst>
                                      </p:cBhvr>
                                      <p:tavLst>
                                        <p:tav tm="0">
                                          <p:val>
                                            <p:strVal val="#ppt_h"/>
                                          </p:val>
                                        </p:tav>
                                        <p:tav tm="100000">
                                          <p:val>
                                            <p:strVal val="#ppt_h"/>
                                          </p:val>
                                        </p:tav>
                                      </p:tavLst>
                                    </p:anim>
                                    <p:animEffect transition="in" filter="fade">
                                      <p:cBhvr>
                                        <p:cTn id="94" dur="1000"/>
                                        <p:tgtEl>
                                          <p:spTgt spid="49"/>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1000" fill="hold"/>
                                        <p:tgtEl>
                                          <p:spTgt spid="46"/>
                                        </p:tgtEl>
                                        <p:attrNameLst>
                                          <p:attrName>ppt_w</p:attrName>
                                        </p:attrNameLst>
                                      </p:cBhvr>
                                      <p:tavLst>
                                        <p:tav tm="0">
                                          <p:val>
                                            <p:strVal val="#ppt_w*0.70"/>
                                          </p:val>
                                        </p:tav>
                                        <p:tav tm="100000">
                                          <p:val>
                                            <p:strVal val="#ppt_w"/>
                                          </p:val>
                                        </p:tav>
                                      </p:tavLst>
                                    </p:anim>
                                    <p:anim calcmode="lin" valueType="num">
                                      <p:cBhvr>
                                        <p:cTn id="98" dur="1000" fill="hold"/>
                                        <p:tgtEl>
                                          <p:spTgt spid="46"/>
                                        </p:tgtEl>
                                        <p:attrNameLst>
                                          <p:attrName>ppt_h</p:attrName>
                                        </p:attrNameLst>
                                      </p:cBhvr>
                                      <p:tavLst>
                                        <p:tav tm="0">
                                          <p:val>
                                            <p:strVal val="#ppt_h"/>
                                          </p:val>
                                        </p:tav>
                                        <p:tav tm="100000">
                                          <p:val>
                                            <p:strVal val="#ppt_h"/>
                                          </p:val>
                                        </p:tav>
                                      </p:tavLst>
                                    </p:anim>
                                    <p:animEffect transition="in" filter="fade">
                                      <p:cBhvr>
                                        <p:cTn id="99" dur="1000"/>
                                        <p:tgtEl>
                                          <p:spTgt spid="46"/>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1000" fill="hold"/>
                                        <p:tgtEl>
                                          <p:spTgt spid="44"/>
                                        </p:tgtEl>
                                        <p:attrNameLst>
                                          <p:attrName>ppt_w</p:attrName>
                                        </p:attrNameLst>
                                      </p:cBhvr>
                                      <p:tavLst>
                                        <p:tav tm="0">
                                          <p:val>
                                            <p:strVal val="#ppt_w*0.70"/>
                                          </p:val>
                                        </p:tav>
                                        <p:tav tm="100000">
                                          <p:val>
                                            <p:strVal val="#ppt_w"/>
                                          </p:val>
                                        </p:tav>
                                      </p:tavLst>
                                    </p:anim>
                                    <p:anim calcmode="lin" valueType="num">
                                      <p:cBhvr>
                                        <p:cTn id="103" dur="1000" fill="hold"/>
                                        <p:tgtEl>
                                          <p:spTgt spid="44"/>
                                        </p:tgtEl>
                                        <p:attrNameLst>
                                          <p:attrName>ppt_h</p:attrName>
                                        </p:attrNameLst>
                                      </p:cBhvr>
                                      <p:tavLst>
                                        <p:tav tm="0">
                                          <p:val>
                                            <p:strVal val="#ppt_h"/>
                                          </p:val>
                                        </p:tav>
                                        <p:tav tm="100000">
                                          <p:val>
                                            <p:strVal val="#ppt_h"/>
                                          </p:val>
                                        </p:tav>
                                      </p:tavLst>
                                    </p:anim>
                                    <p:animEffect transition="in" filter="fade">
                                      <p:cBhvr>
                                        <p:cTn id="104" dur="1000"/>
                                        <p:tgtEl>
                                          <p:spTgt spid="44"/>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1000" fill="hold"/>
                                        <p:tgtEl>
                                          <p:spTgt spid="47"/>
                                        </p:tgtEl>
                                        <p:attrNameLst>
                                          <p:attrName>ppt_w</p:attrName>
                                        </p:attrNameLst>
                                      </p:cBhvr>
                                      <p:tavLst>
                                        <p:tav tm="0">
                                          <p:val>
                                            <p:strVal val="#ppt_w*0.70"/>
                                          </p:val>
                                        </p:tav>
                                        <p:tav tm="100000">
                                          <p:val>
                                            <p:strVal val="#ppt_w"/>
                                          </p:val>
                                        </p:tav>
                                      </p:tavLst>
                                    </p:anim>
                                    <p:anim calcmode="lin" valueType="num">
                                      <p:cBhvr>
                                        <p:cTn id="108" dur="1000" fill="hold"/>
                                        <p:tgtEl>
                                          <p:spTgt spid="47"/>
                                        </p:tgtEl>
                                        <p:attrNameLst>
                                          <p:attrName>ppt_h</p:attrName>
                                        </p:attrNameLst>
                                      </p:cBhvr>
                                      <p:tavLst>
                                        <p:tav tm="0">
                                          <p:val>
                                            <p:strVal val="#ppt_h"/>
                                          </p:val>
                                        </p:tav>
                                        <p:tav tm="100000">
                                          <p:val>
                                            <p:strVal val="#ppt_h"/>
                                          </p:val>
                                        </p:tav>
                                      </p:tavLst>
                                    </p:anim>
                                    <p:animEffect transition="in" filter="fade">
                                      <p:cBhvr>
                                        <p:cTn id="109" dur="1000"/>
                                        <p:tgtEl>
                                          <p:spTgt spid="47"/>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515982" y="1981200"/>
            <a:ext cx="82454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Better internal traffic </a:t>
            </a:r>
            <a:br>
              <a:rPr lang="en-US" sz="2200" b="1" dirty="0" smtClean="0">
                <a:latin typeface="Arial Narrow" pitchFamily="34" charset="0"/>
              </a:rPr>
            </a:br>
            <a:r>
              <a:rPr lang="en-US" sz="2200" b="1" dirty="0" smtClean="0">
                <a:latin typeface="Arial Narrow" pitchFamily="34" charset="0"/>
              </a:rPr>
              <a:t>  routing and strict control </a:t>
            </a:r>
            <a:br>
              <a:rPr lang="en-US" sz="2200" b="1" dirty="0" smtClean="0">
                <a:latin typeface="Arial Narrow" pitchFamily="34" charset="0"/>
              </a:rPr>
            </a:br>
            <a:r>
              <a:rPr lang="en-US" sz="2200" b="1" dirty="0" smtClean="0">
                <a:latin typeface="Arial Narrow" pitchFamily="34" charset="0"/>
              </a:rPr>
              <a:t>  over backing reduces </a:t>
            </a:r>
            <a:br>
              <a:rPr lang="en-US" sz="2200" b="1" dirty="0" smtClean="0">
                <a:latin typeface="Arial Narrow" pitchFamily="34" charset="0"/>
              </a:rPr>
            </a:br>
            <a:r>
              <a:rPr lang="en-US" sz="2200" b="1" dirty="0" smtClean="0">
                <a:latin typeface="Arial Narrow" pitchFamily="34" charset="0"/>
              </a:rPr>
              <a:t>  </a:t>
            </a:r>
            <a:r>
              <a:rPr lang="en-US" sz="2200" b="1" i="1" u="sng" dirty="0" smtClean="0">
                <a:solidFill>
                  <a:srgbClr val="FF0000"/>
                </a:solidFill>
                <a:latin typeface="Arial Narrow" pitchFamily="34" charset="0"/>
              </a:rPr>
              <a:t>time-consuming incidents</a:t>
            </a:r>
            <a:endParaRPr lang="en-US" sz="2000" b="1" i="1" u="sng" dirty="0" smtClean="0">
              <a:solidFill>
                <a:srgbClr val="FF0000"/>
              </a:solidFill>
              <a:latin typeface="Arial Narrow" pitchFamily="34" charset="0"/>
            </a:endParaRPr>
          </a:p>
          <a:p>
            <a:pPr lvl="0">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Productivity and Efficiency</a:t>
            </a:r>
            <a:endParaRPr lang="en-US" sz="2800" b="1" dirty="0">
              <a:solidFill>
                <a:schemeClr val="bg2">
                  <a:lumMod val="10000"/>
                </a:schemeClr>
              </a:solidFill>
              <a:latin typeface="Calibri" pitchFamily="34" charset="0"/>
            </a:endParaRPr>
          </a:p>
        </p:txBody>
      </p:sp>
      <p:sp>
        <p:nvSpPr>
          <p:cNvPr id="2" name="Title 1" hidden="1"/>
          <p:cNvSpPr>
            <a:spLocks noGrp="1"/>
          </p:cNvSpPr>
          <p:nvPr>
            <p:ph type="title"/>
          </p:nvPr>
        </p:nvSpPr>
        <p:spPr>
          <a:xfrm>
            <a:off x="493757" y="-702455"/>
            <a:ext cx="8229600" cy="1143000"/>
          </a:xfrm>
        </p:spPr>
        <p:txBody>
          <a:bodyPr/>
          <a:lstStyle/>
          <a:p>
            <a:r>
              <a:rPr lang="en-US" dirty="0" smtClean="0"/>
              <a:t>Productivity and </a:t>
            </a:r>
            <a:r>
              <a:rPr lang="en-US" dirty="0" err="1" smtClean="0"/>
              <a:t>effciency</a:t>
            </a:r>
            <a:endParaRPr lang="en-US" dirty="0"/>
          </a:p>
        </p:txBody>
      </p:sp>
      <p:sp>
        <p:nvSpPr>
          <p:cNvPr id="27" name="Slide Number Placeholder 4"/>
          <p:cNvSpPr>
            <a:spLocks noGrp="1"/>
          </p:cNvSpPr>
          <p:nvPr>
            <p:ph type="sldNum" sz="quarter" idx="12"/>
          </p:nvPr>
        </p:nvSpPr>
        <p:spPr/>
        <p:txBody>
          <a:bodyPr/>
          <a:lstStyle/>
          <a:p>
            <a:pPr>
              <a:defRPr/>
            </a:pPr>
            <a:fld id="{991630E5-D2C6-4D54-9913-55C6C92AA029}" type="slidenum">
              <a:rPr lang="en-US" smtClean="0"/>
              <a:pPr>
                <a:defRPr/>
              </a:pPr>
              <a:t>6</a:t>
            </a:fld>
            <a:endParaRPr lang="en-US" dirty="0"/>
          </a:p>
        </p:txBody>
      </p:sp>
      <p:pic>
        <p:nvPicPr>
          <p:cNvPr id="19" name="Picture 2" descr="2008_0416July2007Site7006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0" y="1981200"/>
            <a:ext cx="4927600" cy="4267200"/>
          </a:xfrm>
          <a:prstGeom prst="rect">
            <a:avLst/>
          </a:prstGeom>
          <a:ln w="12700">
            <a:solidFill>
              <a:schemeClr val="tx1"/>
            </a:solidFill>
          </a:ln>
          <a:effectLst>
            <a:outerShdw blurRad="292100" dist="139700" dir="2700000" algn="tl" rotWithShape="0">
              <a:srgbClr val="333333">
                <a:alpha val="65000"/>
              </a:srgbClr>
            </a:outerShdw>
          </a:effectLst>
        </p:spPr>
      </p:pic>
      <p:sp>
        <p:nvSpPr>
          <p:cNvPr id="20" name="Subtitle 8"/>
          <p:cNvSpPr txBox="1">
            <a:spLocks/>
          </p:cNvSpPr>
          <p:nvPr/>
        </p:nvSpPr>
        <p:spPr bwMode="auto">
          <a:xfrm>
            <a:off x="515923" y="3429000"/>
            <a:ext cx="82454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Would we see </a:t>
            </a:r>
            <a:r>
              <a:rPr lang="en-US" sz="2200" b="1" i="1" dirty="0" smtClean="0">
                <a:latin typeface="Arial Narrow" pitchFamily="34" charset="0"/>
              </a:rPr>
              <a:t>this</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on a job covered by</a:t>
            </a:r>
            <a:br>
              <a:rPr lang="en-US" sz="2200" b="1" dirty="0" smtClean="0">
                <a:latin typeface="Arial Narrow" pitchFamily="34" charset="0"/>
              </a:rPr>
            </a:br>
            <a:r>
              <a:rPr lang="en-US" sz="2200" b="1" dirty="0" smtClean="0">
                <a:latin typeface="Arial Narrow" pitchFamily="34" charset="0"/>
              </a:rPr>
              <a:t>   a good ITCP?</a:t>
            </a:r>
            <a:endParaRPr lang="en-US" sz="2000" b="1" dirty="0" smtClean="0">
              <a:latin typeface="Arial Narrow" pitchFamily="34" charset="0"/>
            </a:endParaRPr>
          </a:p>
          <a:p>
            <a:pPr lvl="0">
              <a:lnSpc>
                <a:spcPts val="2200"/>
              </a:lnSpc>
              <a:spcBef>
                <a:spcPct val="20000"/>
              </a:spcBef>
              <a:buFont typeface="Arial" charset="0"/>
              <a:buChar char="•"/>
            </a:pPr>
            <a:endParaRPr lang="en-US" sz="2200" b="1" dirty="0">
              <a:latin typeface="Arial Narrow" pitchFamily="34" charset="0"/>
            </a:endParaRPr>
          </a:p>
        </p:txBody>
      </p:sp>
      <p:cxnSp>
        <p:nvCxnSpPr>
          <p:cNvPr id="24" name="Straight Arrow Connector 23" title="Picture of red arrow pointing to concrete block"/>
          <p:cNvCxnSpPr/>
          <p:nvPr/>
        </p:nvCxnSpPr>
        <p:spPr>
          <a:xfrm>
            <a:off x="2853655" y="3614956"/>
            <a:ext cx="82296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btitle 8"/>
          <p:cNvSpPr txBox="1">
            <a:spLocks/>
          </p:cNvSpPr>
          <p:nvPr/>
        </p:nvSpPr>
        <p:spPr bwMode="auto">
          <a:xfrm>
            <a:off x="390336" y="1449198"/>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Productivity and Efficiency</a:t>
            </a:r>
            <a:endParaRPr lang="en-US" sz="2800" b="1" dirty="0">
              <a:solidFill>
                <a:schemeClr val="bg2">
                  <a:lumMod val="10000"/>
                </a:schemeClr>
              </a:solidFill>
              <a:latin typeface="Calibri" pitchFamily="34" charset="0"/>
            </a:endParaRPr>
          </a:p>
        </p:txBody>
      </p:sp>
      <p:sp>
        <p:nvSpPr>
          <p:cNvPr id="3" name="Title 2" hidden="1"/>
          <p:cNvSpPr>
            <a:spLocks noGrp="1"/>
          </p:cNvSpPr>
          <p:nvPr>
            <p:ph type="title"/>
          </p:nvPr>
        </p:nvSpPr>
        <p:spPr>
          <a:xfrm>
            <a:off x="533401" y="-816755"/>
            <a:ext cx="8229600" cy="1143000"/>
          </a:xfrm>
        </p:spPr>
        <p:txBody>
          <a:bodyPr/>
          <a:lstStyle/>
          <a:p>
            <a:r>
              <a:rPr lang="en-US" dirty="0" smtClean="0"/>
              <a:t>Productivity and efficiency</a:t>
            </a:r>
            <a:endParaRPr lang="en-US" dirty="0"/>
          </a:p>
        </p:txBody>
      </p:sp>
      <p:sp>
        <p:nvSpPr>
          <p:cNvPr id="2"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grpSp>
        <p:nvGrpSpPr>
          <p:cNvPr id="107" name="Group 106"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108"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9"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0"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11" name="Picture 110"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2" name="Picture 111"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6" name="5-Point Star 115"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Subtitle 8"/>
          <p:cNvSpPr txBox="1">
            <a:spLocks/>
          </p:cNvSpPr>
          <p:nvPr/>
        </p:nvSpPr>
        <p:spPr bwMode="auto">
          <a:xfrm>
            <a:off x="514439" y="1981200"/>
            <a:ext cx="8096161"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Well executed ITCPs control overhead and buried cable hazards – such </a:t>
            </a:r>
            <a:br>
              <a:rPr lang="en-US" sz="2200" b="1" dirty="0" smtClean="0">
                <a:latin typeface="Arial Narrow" pitchFamily="34" charset="0"/>
              </a:rPr>
            </a:br>
            <a:r>
              <a:rPr lang="en-US" sz="2200" b="1" dirty="0" smtClean="0">
                <a:latin typeface="Arial Narrow" pitchFamily="34" charset="0"/>
              </a:rPr>
              <a:t>   as power lines, cranes, other utilities – and alert workers to locations</a:t>
            </a:r>
          </a:p>
        </p:txBody>
      </p:sp>
      <p:grpSp>
        <p:nvGrpSpPr>
          <p:cNvPr id="38" name="Group 37" title="Pictures comparing which road work is more productive and efficient"/>
          <p:cNvGrpSpPr/>
          <p:nvPr/>
        </p:nvGrpSpPr>
        <p:grpSpPr>
          <a:xfrm>
            <a:off x="451512" y="2895600"/>
            <a:ext cx="8235288" cy="3382229"/>
            <a:chOff x="451512" y="2895600"/>
            <a:chExt cx="8235288" cy="3382229"/>
          </a:xfrm>
        </p:grpSpPr>
        <p:pic>
          <p:nvPicPr>
            <p:cNvPr id="35" name="Picture 8" descr="cranefire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1" y="2895600"/>
              <a:ext cx="3830942" cy="2724912"/>
            </a:xfrm>
            <a:prstGeom prst="rect">
              <a:avLst/>
            </a:prstGeom>
            <a:ln w="12700">
              <a:solidFill>
                <a:schemeClr val="tx1"/>
              </a:solidFill>
            </a:ln>
            <a:effectLst>
              <a:outerShdw blurRad="292100" dist="139700" dir="2700000" algn="tl" rotWithShape="0">
                <a:srgbClr val="333333">
                  <a:alpha val="65000"/>
                </a:srgbClr>
              </a:outerShdw>
            </a:effectLst>
          </p:spPr>
        </p:pic>
        <p:pic>
          <p:nvPicPr>
            <p:cNvPr id="36" name="Picture 2" title="Picture of a road work tractor passing by a sign that says danger overhead powerlines boom dow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2895600"/>
              <a:ext cx="3886200" cy="2728689"/>
            </a:xfrm>
            <a:prstGeom prst="rect">
              <a:avLst/>
            </a:prstGeom>
            <a:ln w="12700">
              <a:solidFill>
                <a:schemeClr val="tx1"/>
              </a:solidFill>
            </a:ln>
            <a:effectLst>
              <a:outerShdw blurRad="292100" dist="139700" dir="2700000" algn="tl" rotWithShape="0">
                <a:srgbClr val="333333">
                  <a:alpha val="65000"/>
                </a:srgbClr>
              </a:outerShdw>
            </a:effectLst>
          </p:spPr>
        </p:pic>
        <p:sp>
          <p:nvSpPr>
            <p:cNvPr id="37" name="Subtitle 8"/>
            <p:cNvSpPr txBox="1">
              <a:spLocks/>
            </p:cNvSpPr>
            <p:nvPr/>
          </p:nvSpPr>
          <p:spPr bwMode="auto">
            <a:xfrm>
              <a:off x="451512" y="5791200"/>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smtClean="0">
                  <a:solidFill>
                    <a:srgbClr val="C00000"/>
                  </a:solidFill>
                  <a:latin typeface="Calibri" pitchFamily="34" charset="0"/>
                </a:rPr>
                <a:t>Which of these scenarios is more productive and efficient?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linds(horizont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strVal val="#ppt_w*0.70"/>
                                          </p:val>
                                        </p:tav>
                                        <p:tav tm="100000">
                                          <p:val>
                                            <p:strVal val="#ppt_w"/>
                                          </p:val>
                                        </p:tav>
                                      </p:tavLst>
                                    </p:anim>
                                    <p:anim calcmode="lin" valueType="num">
                                      <p:cBhvr>
                                        <p:cTn id="20" dur="1000" fill="hold"/>
                                        <p:tgtEl>
                                          <p:spTgt spid="38"/>
                                        </p:tgtEl>
                                        <p:attrNameLst>
                                          <p:attrName>ppt_h</p:attrName>
                                        </p:attrNameLst>
                                      </p:cBhvr>
                                      <p:tavLst>
                                        <p:tav tm="0">
                                          <p:val>
                                            <p:strVal val="#ppt_h"/>
                                          </p:val>
                                        </p:tav>
                                        <p:tav tm="100000">
                                          <p:val>
                                            <p:strVal val="#ppt_h"/>
                                          </p:val>
                                        </p:tav>
                                      </p:tavLst>
                                    </p:anim>
                                    <p:animEffect transition="in" filter="fade">
                                      <p:cBhvr>
                                        <p:cTn id="21" dur="1000"/>
                                        <p:tgtEl>
                                          <p:spTgt spid="3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6" grpId="0" animBg="1"/>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ighway1.png" title="Picture of dump trucks in a road construction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2032141"/>
            <a:ext cx="4346423" cy="2785237"/>
          </a:xfrm>
          <a:prstGeom prst="rect">
            <a:avLst/>
          </a:prstGeom>
          <a:ln>
            <a:solidFill>
              <a:schemeClr val="tx1"/>
            </a:solidFill>
          </a:ln>
          <a:effectLst>
            <a:outerShdw blurRad="50800" dist="76200" dir="2700000" algn="tl" rotWithShape="0">
              <a:prstClr val="black">
                <a:alpha val="40000"/>
              </a:prstClr>
            </a:outerShdw>
          </a:effectLst>
        </p:spPr>
      </p:pic>
      <p:grpSp>
        <p:nvGrpSpPr>
          <p:cNvPr id="6" name="Group 5"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ITCPs and Productivity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ITCPs and Productivity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Can improve efficiency </a:t>
            </a:r>
            <a:br>
              <a:rPr lang="en-US" sz="2200" b="1" dirty="0" smtClean="0">
                <a:latin typeface="Arial Narrow" pitchFamily="34" charset="0"/>
              </a:rPr>
            </a:br>
            <a:r>
              <a:rPr lang="en-US" sz="2200" b="1" dirty="0" smtClean="0">
                <a:latin typeface="Arial Narrow" pitchFamily="34" charset="0"/>
              </a:rPr>
              <a:t>   through reduced repositioning</a:t>
            </a: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Productivity and Efficiency</a:t>
            </a:r>
            <a:endParaRPr lang="en-US" sz="2800" b="1" dirty="0">
              <a:solidFill>
                <a:schemeClr val="bg2">
                  <a:lumMod val="10000"/>
                </a:schemeClr>
              </a:solidFill>
              <a:latin typeface="Calibri" pitchFamily="34" charset="0"/>
            </a:endParaRPr>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14095" y="-806712"/>
            <a:ext cx="8229600" cy="1143000"/>
          </a:xfrm>
        </p:spPr>
        <p:txBody>
          <a:bodyPr/>
          <a:lstStyle/>
          <a:p>
            <a:r>
              <a:rPr lang="en-US" dirty="0" smtClean="0"/>
              <a:t>Productivity and efficiency</a:t>
            </a:r>
            <a:endParaRPr lang="en-US" dirty="0"/>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55"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strVal val="#ppt_w*0.70"/>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Effect transition="in" filter="fade">
                                      <p:cBhvr>
                                        <p:cTn id="21" dur="1000"/>
                                        <p:tgtEl>
                                          <p:spTgt spid="27"/>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title="Picture of ARTBA ITCPs and Productivity preventing runovers and backovers in roadway construction Title"/>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smtClean="0">
                  <a:effectLst>
                    <a:outerShdw blurRad="60007" dist="310007" dir="7680000" sy="30000" kx="1300200" algn="ctr" rotWithShape="0">
                      <a:prstClr val="black">
                        <a:alpha val="32000"/>
                      </a:prstClr>
                    </a:outerShdw>
                  </a:effectLst>
                </a:rPr>
                <a:t>ITCPs and Productivity</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smtClean="0">
                  <a:ln>
                    <a:solidFill>
                      <a:srgbClr val="C00000"/>
                    </a:solidFill>
                  </a:ln>
                  <a:solidFill>
                    <a:srgbClr val="003300"/>
                  </a:solidFill>
                </a:rPr>
                <a:t>PREVENTING RUNOVERS AND BACKOVERS IN ROADWAY CONSTRUCTION</a:t>
              </a: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ITCPs and Productivity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ARTBA ITCPs and Productivity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5"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One of the greatest contributions of ITCPs is improved communications</a:t>
            </a:r>
          </a:p>
        </p:txBody>
      </p:sp>
      <p:sp>
        <p:nvSpPr>
          <p:cNvPr id="16"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Productivity and Efficiency</a:t>
            </a:r>
            <a:endParaRPr lang="en-US" sz="2800" b="1" dirty="0">
              <a:solidFill>
                <a:schemeClr val="bg2">
                  <a:lumMod val="10000"/>
                </a:schemeClr>
              </a:solidFill>
              <a:latin typeface="Calibri" pitchFamily="34" charset="0"/>
            </a:endParaRPr>
          </a:p>
        </p:txBody>
      </p:sp>
      <p:sp>
        <p:nvSpPr>
          <p:cNvPr id="18" name="5-Point Star 17"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33145" y="-1143000"/>
            <a:ext cx="8229600" cy="1143000"/>
          </a:xfrm>
        </p:spPr>
        <p:txBody>
          <a:bodyPr/>
          <a:lstStyle/>
          <a:p>
            <a:r>
              <a:rPr lang="en-US" dirty="0" smtClean="0"/>
              <a:t>Productivity and efficiency</a:t>
            </a: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grpSp>
        <p:nvGrpSpPr>
          <p:cNvPr id="32" name="Group 31" title="Picture of workers communicating in the work area"/>
          <p:cNvGrpSpPr/>
          <p:nvPr/>
        </p:nvGrpSpPr>
        <p:grpSpPr>
          <a:xfrm>
            <a:off x="462124" y="2438400"/>
            <a:ext cx="8224676" cy="3689350"/>
            <a:chOff x="462124" y="2438400"/>
            <a:chExt cx="8224676" cy="3689350"/>
          </a:xfrm>
        </p:grpSpPr>
        <p:pic>
          <p:nvPicPr>
            <p:cNvPr id="25" name="Picture 4" title="Picture of worker communicating to dump truck operator"/>
            <p:cNvPicPr>
              <a:picLocks noChangeAspect="1" noChangeArrowheads="1"/>
            </p:cNvPicPr>
            <p:nvPr/>
          </p:nvPicPr>
          <p:blipFill>
            <a:blip r:embed="rId5" cstate="print"/>
            <a:srcRect/>
            <a:stretch>
              <a:fillRect/>
            </a:stretch>
          </p:blipFill>
          <p:spPr bwMode="auto">
            <a:xfrm>
              <a:off x="462124" y="3429000"/>
              <a:ext cx="3495675" cy="2562225"/>
            </a:xfrm>
            <a:prstGeom prst="rect">
              <a:avLst/>
            </a:prstGeom>
            <a:ln w="12700">
              <a:solidFill>
                <a:schemeClr val="tx1"/>
              </a:solidFill>
            </a:ln>
            <a:effectLst>
              <a:outerShdw blurRad="292100" dist="139700" dir="2700000" algn="tl" rotWithShape="0">
                <a:srgbClr val="333333">
                  <a:alpha val="65000"/>
                </a:srgbClr>
              </a:outerShdw>
            </a:effectLst>
          </p:spPr>
        </p:pic>
        <p:pic>
          <p:nvPicPr>
            <p:cNvPr id="30" name="Picture 2" title="Picture of worker communicating to dump truck operato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540573" y="2743200"/>
              <a:ext cx="4146227" cy="3384550"/>
            </a:xfrm>
            <a:prstGeom prst="rect">
              <a:avLst/>
            </a:prstGeom>
            <a:ln w="12700">
              <a:solidFill>
                <a:schemeClr val="tx1"/>
              </a:solidFill>
            </a:ln>
            <a:effectLst>
              <a:outerShdw blurRad="292100" dist="139700" dir="2700000" algn="tl" rotWithShape="0">
                <a:srgbClr val="333333">
                  <a:alpha val="65000"/>
                </a:srgbClr>
              </a:outerShdw>
            </a:effectLst>
          </p:spPr>
        </p:pic>
        <p:pic>
          <p:nvPicPr>
            <p:cNvPr id="31" name="Picture 3" title="Picture of worker on a cell phon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7724" y="2438400"/>
              <a:ext cx="2324556" cy="1981200"/>
            </a:xfrm>
            <a:prstGeom prst="rect">
              <a:avLst/>
            </a:prstGeom>
            <a:ln w="12700">
              <a:solidFill>
                <a:schemeClr val="tx1"/>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55"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1000" fill="hold"/>
                                        <p:tgtEl>
                                          <p:spTgt spid="32"/>
                                        </p:tgtEl>
                                        <p:attrNameLst>
                                          <p:attrName>ppt_w</p:attrName>
                                        </p:attrNameLst>
                                      </p:cBhvr>
                                      <p:tavLst>
                                        <p:tav tm="0">
                                          <p:val>
                                            <p:strVal val="#ppt_w*0.70"/>
                                          </p:val>
                                        </p:tav>
                                        <p:tav tm="100000">
                                          <p:val>
                                            <p:strVal val="#ppt_w"/>
                                          </p:val>
                                        </p:tav>
                                      </p:tavLst>
                                    </p:anim>
                                    <p:anim calcmode="lin" valueType="num">
                                      <p:cBhvr>
                                        <p:cTn id="22" dur="1000" fill="hold"/>
                                        <p:tgtEl>
                                          <p:spTgt spid="32"/>
                                        </p:tgtEl>
                                        <p:attrNameLst>
                                          <p:attrName>ppt_h</p:attrName>
                                        </p:attrNameLst>
                                      </p:cBhvr>
                                      <p:tavLst>
                                        <p:tav tm="0">
                                          <p:val>
                                            <p:strVal val="#ppt_h"/>
                                          </p:val>
                                        </p:tav>
                                        <p:tav tm="100000">
                                          <p:val>
                                            <p:strVal val="#ppt_h"/>
                                          </p:val>
                                        </p:tav>
                                      </p:tavLst>
                                    </p:anim>
                                    <p:animEffect transition="in" filter="fade">
                                      <p:cBhvr>
                                        <p:cTn id="2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9920</TotalTime>
  <Words>1061</Words>
  <Application>Microsoft Office PowerPoint</Application>
  <PresentationFormat>On-screen Show (4:3)</PresentationFormat>
  <Paragraphs>139</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ITCPs and Productivity</vt:lpstr>
      <vt:lpstr>ARTBA Disclaimer  </vt:lpstr>
      <vt:lpstr>Course goals</vt:lpstr>
      <vt:lpstr>ITCPs Improve Productivity</vt:lpstr>
      <vt:lpstr>Integrated Process</vt:lpstr>
      <vt:lpstr>Productivity and effciency</vt:lpstr>
      <vt:lpstr>Productivity and efficiency</vt:lpstr>
      <vt:lpstr>Productivity and efficiency</vt:lpstr>
      <vt:lpstr>Productivity and efficiency</vt:lpstr>
      <vt:lpstr>Communications</vt:lpstr>
      <vt:lpstr>Communications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933</cp:revision>
  <dcterms:created xsi:type="dcterms:W3CDTF">2013-10-16T13:38:14Z</dcterms:created>
  <dcterms:modified xsi:type="dcterms:W3CDTF">2017-07-14T17:57:32Z</dcterms:modified>
</cp:coreProperties>
</file>