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2" r:id="rId2"/>
    <p:sldId id="308" r:id="rId3"/>
    <p:sldId id="307" r:id="rId4"/>
    <p:sldId id="294" r:id="rId5"/>
    <p:sldId id="295" r:id="rId6"/>
    <p:sldId id="296" r:id="rId7"/>
    <p:sldId id="297" r:id="rId8"/>
    <p:sldId id="298" r:id="rId9"/>
    <p:sldId id="299" r:id="rId10"/>
    <p:sldId id="300" r:id="rId11"/>
    <p:sldId id="301" r:id="rId12"/>
    <p:sldId id="302" r:id="rId13"/>
    <p:sldId id="304" r:id="rId14"/>
    <p:sldId id="305" r:id="rId15"/>
    <p:sldId id="306" r:id="rId16"/>
    <p:sldId id="29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00"/>
    <a:srgbClr val="006600"/>
    <a:srgbClr val="333300"/>
    <a:srgbClr val="CC9900"/>
    <a:srgbClr val="003300"/>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7" autoAdjust="0"/>
    <p:restoredTop sz="97006" autoAdjust="0"/>
  </p:normalViewPr>
  <p:slideViewPr>
    <p:cSldViewPr>
      <p:cViewPr>
        <p:scale>
          <a:sx n="60" d="100"/>
          <a:sy n="60" d="100"/>
        </p:scale>
        <p:origin x="-1956" y="-7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F26009-CCE0-4917-B930-4622756CAE81}" type="datetimeFigureOut">
              <a:rPr lang="en-US"/>
              <a:pPr>
                <a:defRPr/>
              </a:pPr>
              <a:t>7/14/2017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3B02FE-8CE8-4B91-A6C3-DFEEB5D3EC9F}" type="slidenum">
              <a:rPr lang="en-US"/>
              <a:pPr>
                <a:defRPr/>
              </a:pPr>
              <a:t>‹#›</a:t>
            </a:fld>
            <a:endParaRPr lang="en-US" dirty="0"/>
          </a:p>
        </p:txBody>
      </p:sp>
    </p:spTree>
    <p:extLst>
      <p:ext uri="{BB962C8B-B14F-4D97-AF65-F5344CB8AC3E}">
        <p14:creationId xmlns:p14="http://schemas.microsoft.com/office/powerpoint/2010/main" val="2027745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3B02FE-8CE8-4B91-A6C3-DFEEB5D3EC9F}" type="slidenum">
              <a:rPr lang="en-US" smtClean="0"/>
              <a:pPr>
                <a:defRPr/>
              </a:pPr>
              <a:t>1</a:t>
            </a:fld>
            <a:endParaRPr lang="en-US" dirty="0"/>
          </a:p>
        </p:txBody>
      </p:sp>
    </p:spTree>
    <p:extLst>
      <p:ext uri="{BB962C8B-B14F-4D97-AF65-F5344CB8AC3E}">
        <p14:creationId xmlns:p14="http://schemas.microsoft.com/office/powerpoint/2010/main" val="153063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noProof="0" dirty="0" smtClean="0"/>
              <a:t>Los choferes</a:t>
            </a:r>
            <a:r>
              <a:rPr lang="es-US" baseline="0" noProof="0" dirty="0" smtClean="0"/>
              <a:t> de camiones de carga representan el mayor riesgo para los trabajadores a pie. De acuerdo a datos de la Oficina de Estadísticas Laborales, los camiones de carga son responsables de más de ¼ de todos los decesos en accidentes por atropellos en esta industria. Esto se debe principalmente a que los camiones de carga tienen áreas ciegas muy grandes en las que los choferes no pueden ver; ellos son “visitantes” en la obra (traen asfalto, agregados, y otros materiales) y pueden no estar al tanto de las condiciones y operaciones actuales, y están en constante movimiento en la obra a medida que entran, retroceden, descargan materiales, y luego salen de la obra. Con relación a los </a:t>
            </a:r>
            <a:r>
              <a:rPr lang="es-US" baseline="0" noProof="0" dirty="0" err="1" smtClean="0"/>
              <a:t>PCTIs</a:t>
            </a:r>
            <a:r>
              <a:rPr lang="es-US" baseline="0" noProof="0" dirty="0" smtClean="0"/>
              <a:t>, resulta crítico que los choferes estén informados del plan y conozcan a donde pueden y no pueden ir. Se debe proveer de instrucciones del PCTI a los choferes y proporcionar apoyo en la navegación (señaladores) cuando conduzcan en la obra y sea apropiado. En pocas palabras, los choferes de camiones en la obra necesitan entender el PCTI y operar bajo los lineamientos del PCTI. Esto significa que debe ser razonable, entendible, y ser comunicado. </a:t>
            </a:r>
            <a:endParaRPr lang="es-US" noProof="0" dirty="0" smtClean="0"/>
          </a:p>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182FF9-D664-4068-8980-8DD8462F0395}"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s-US" noProof="0" dirty="0" smtClean="0"/>
              <a:t>Al igual que los choferes de camiones de carga, los operadores</a:t>
            </a:r>
            <a:r>
              <a:rPr lang="es-US" baseline="0" noProof="0" dirty="0" smtClean="0"/>
              <a:t> de equipos pueden impactar fácilmente a los trabajadores a pie que no estén al tanto de trabajar cerca al equipo. Los equipos de construcción también tienen áreas ciegas en las que el operador no puede ver trabajadores ni objetos. Aunque los operadores pueden estar más familiarizados con las condiciones de la obra que los choferes de los camiones de carga, también deben entender los procedimientos del PCTI para realizar operaciones seguras. Esto incluye el empleo de señaladores, o la revisión visual cuando se entra a las áreas ciegas; no permita que los trabajadores se aproximen a los equipos sin una confirmación visual positiva para hacerlo, y que los equipos se mantengan en áreas designadas para trabajadores a pie. </a:t>
            </a:r>
          </a:p>
          <a:p>
            <a:endParaRPr lang="es-US" baseline="0" noProof="0" dirty="0" smtClean="0"/>
          </a:p>
          <a:p>
            <a:r>
              <a:rPr lang="es-US" baseline="0" noProof="0" dirty="0" smtClean="0"/>
              <a:t>Recuerde, los operadores prestan gran atención a sus labores. Cuando el operador está concentrado en su tarea inmediata, puede que no lo vea incluso a plena vista.</a:t>
            </a:r>
            <a:endParaRPr lang="es-US" noProof="0"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EB549-CAAD-4285-935D-AD67391E4101}"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US" noProof="0" dirty="0" smtClean="0"/>
              <a:t>El ANSI y otras organizaciones recomiendan el empleo de señaladores</a:t>
            </a:r>
            <a:r>
              <a:rPr lang="es-US" baseline="0" noProof="0" dirty="0" smtClean="0"/>
              <a:t> para operaciones de retroceso, especialmente para vehículos con grandes áreas ciegas.</a:t>
            </a:r>
            <a:r>
              <a:rPr lang="es-US" noProof="0" dirty="0" smtClean="0"/>
              <a:t> Se les debe capacitar </a:t>
            </a:r>
            <a:r>
              <a:rPr lang="es-US" baseline="0" noProof="0" dirty="0" smtClean="0"/>
              <a:t>en procedimientos de retroceso estándar. Algunos estados como (Virginia y Washington) requieren de señaladores cuando no se usen cámaras ni sistemas de radar. Recuerde que los señaladores también están expuestos al peligro por los vehículos - ¿quién avisa al señalador?. Los señaladores también pueden ayudar cuando deba trabajar de espaldas al equipo o al tráfico. Si el operador o chofer pierde contacto visual con el señalador, éste debe detenerse inmediatamente hasta que se encuentre al señalador.</a:t>
            </a: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BF744-8259-475A-A052-D4C72F8E4BBF}"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s-US" noProof="0" dirty="0" smtClean="0"/>
              <a:t>Es probable que el visitante ocasional a la obra de construcción vial</a:t>
            </a:r>
            <a:r>
              <a:rPr lang="es-US" baseline="0" noProof="0" dirty="0" smtClean="0"/>
              <a:t> sea el menos familiarizado con las condiciones de la obra, las zonas designadas para parqueo, los lugares en los que los trabajadores a pie están trabajando, etc. Es importante comunicarse por adelantado con estas personas para que conozcan que un PCTI se ha implementado en la obra. La responsabilidad de comunicar esta información debe recaer en primer lugar en el gerente del proyecto por cuanto es más probable que esté al tanto de quién estará visitándolos y porqué. Los visitantes incluyen a personal de seguridad, superintendentes, propietarios de la compañía, y otros contratistas. </a:t>
            </a:r>
            <a:endParaRPr lang="es-US" noProof="0" dirty="0" smtClean="0"/>
          </a:p>
          <a:p>
            <a:pPr defTabSz="931774">
              <a:defRPr/>
            </a:pPr>
            <a:endParaRPr lang="es-US" baseline="0" noProof="0" dirty="0" smtClean="0"/>
          </a:p>
          <a:p>
            <a:pPr defTabSz="931774">
              <a:defRPr/>
            </a:pPr>
            <a:r>
              <a:rPr lang="es-US" baseline="0" noProof="0" dirty="0" smtClean="0"/>
              <a:t>También debe discutirse los procedimientos para el manipuleo y almacenamiento de materiales de construcción. Los visitantes deben estacionarse en un lugar fuera del área de producción y recibir resúmenes del PCTI.  Si entran al área de trabajo, debe haber un punto de entrada asignado, un área de parqueo y un trayecto para cumplir sus deberes en la obra. Los visitantes necesitan saber o ser instruidos sobre donde pueden estacionarse una vez que entran a la obra. La ubicación del estacionamiento puede interrumpir el proceso de producción, ocasionar peligros innecesarios a los trabajadores a pie o a los operadores de equipos, o causar riesgos para los conductores en la carretera</a:t>
            </a:r>
            <a:r>
              <a:rPr lang="es-US" sz="1200" kern="1200" noProof="0" dirty="0" smtClean="0">
                <a:solidFill>
                  <a:schemeClr val="tx1"/>
                </a:solidFill>
                <a:latin typeface="+mn-lt"/>
                <a:ea typeface="+mn-ea"/>
                <a:cs typeface="+mn-cs"/>
              </a:rPr>
              <a:t>. </a:t>
            </a:r>
          </a:p>
          <a:p>
            <a:pPr defTabSz="931774">
              <a:defRPr/>
            </a:pPr>
            <a:endParaRPr lang="es-US" baseline="0" noProof="0" dirty="0" smtClean="0"/>
          </a:p>
          <a:p>
            <a:pPr defTabSz="931774">
              <a:defRPr/>
            </a:pPr>
            <a:r>
              <a:rPr lang="es-US" baseline="0" noProof="0" dirty="0" smtClean="0"/>
              <a:t>Cuando los visitantes arriben a la obra, el capataz o personal de dirección debe aproximarse a ellos inmediatamente para asegurarse que entiendan las reglas del PCTI y no expongan ni coloquen sus vehículos en un lugar que pueda afectar la aplicación correcta del plan.</a:t>
            </a:r>
            <a:endParaRPr lang="es-US" noProof="0" dirty="0" smtClean="0"/>
          </a:p>
          <a:p>
            <a:pPr defTabSz="930275" eaLnBrk="1" hangingPunct="1">
              <a:spcBef>
                <a:spcPct val="0"/>
              </a:spcBef>
            </a:pPr>
            <a:endParaRPr lang="en-US" dirty="0" smtClean="0"/>
          </a:p>
          <a:p>
            <a:pPr defTabSz="930275" eaLnBrk="1" hangingPunct="1">
              <a:spcBef>
                <a:spcPct val="0"/>
              </a:spcBef>
            </a:pPr>
            <a:endParaRPr lang="en-US" dirty="0" smtClean="0"/>
          </a:p>
          <a:p>
            <a:pPr defTabSz="930275" eaLnBrk="1" hangingPunct="1">
              <a:spcBef>
                <a:spcPct val="0"/>
              </a:spcBef>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D5B27-9CD6-4244-B5AE-FD841FCFFE7B}"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noProof="0" dirty="0" smtClean="0"/>
              <a:t>Divida a la clase en equipos y que cada uno</a:t>
            </a:r>
            <a:r>
              <a:rPr lang="es-US" baseline="0" noProof="0" dirty="0" smtClean="0"/>
              <a:t> identifique las labores que realizan típicamente en el trabajo con sus compañeros. Haga que cada equipo trabaje en conjunto para identificar los diferentes roles y responsabilidades que cada persona debe asumir en la obra. Haga que compartan sus conclusiones y discútalas en clase.</a:t>
            </a:r>
            <a:endParaRPr lang="es-US" noProof="0" dirty="0" smtClean="0"/>
          </a:p>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09282-C4C1-4BD5-8D86-FCBB4C7ED9A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03B02FE-8CE8-4B91-A6C3-DFEEB5D3EC9F}"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03B02FE-8CE8-4B91-A6C3-DFEEB5D3EC9F}"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sz="1200" kern="1200" noProof="0" dirty="0" smtClean="0">
                <a:solidFill>
                  <a:schemeClr val="tx1"/>
                </a:solidFill>
                <a:latin typeface="+mn-lt"/>
                <a:ea typeface="+mn-ea"/>
                <a:cs typeface="+mn-cs"/>
              </a:rPr>
              <a:t>A fin de implementar exitosamente un PCTI se debe involucrar a muchas</a:t>
            </a:r>
            <a:r>
              <a:rPr lang="es-US" sz="1200" kern="1200" baseline="0" noProof="0" dirty="0" smtClean="0">
                <a:solidFill>
                  <a:schemeClr val="tx1"/>
                </a:solidFill>
                <a:latin typeface="+mn-lt"/>
                <a:ea typeface="+mn-ea"/>
                <a:cs typeface="+mn-cs"/>
              </a:rPr>
              <a:t> personas en su ejecución</a:t>
            </a:r>
            <a:r>
              <a:rPr lang="es-US" sz="1200" kern="1200" noProof="0" dirty="0" smtClean="0">
                <a:solidFill>
                  <a:schemeClr val="tx1"/>
                </a:solidFill>
                <a:latin typeface="+mn-lt"/>
                <a:ea typeface="+mn-ea"/>
                <a:cs typeface="+mn-cs"/>
              </a:rPr>
              <a:t>.  De ser posible, las personas claves deben reunirse para discutir los pros y contras del proceso de PCTI. Los </a:t>
            </a:r>
            <a:r>
              <a:rPr lang="es-US" sz="1200" kern="1200" noProof="0" dirty="0" err="1" smtClean="0">
                <a:solidFill>
                  <a:schemeClr val="tx1"/>
                </a:solidFill>
                <a:latin typeface="+mn-lt"/>
                <a:ea typeface="+mn-ea"/>
                <a:cs typeface="+mn-cs"/>
              </a:rPr>
              <a:t>PCTIs</a:t>
            </a:r>
            <a:r>
              <a:rPr lang="es-US" sz="1200" kern="1200" noProof="0" dirty="0" smtClean="0">
                <a:solidFill>
                  <a:schemeClr val="tx1"/>
                </a:solidFill>
                <a:latin typeface="+mn-lt"/>
                <a:ea typeface="+mn-ea"/>
                <a:cs typeface="+mn-cs"/>
              </a:rPr>
              <a:t> deben</a:t>
            </a:r>
            <a:r>
              <a:rPr lang="es-US" sz="1200" kern="1200" baseline="0" noProof="0" dirty="0" smtClean="0">
                <a:solidFill>
                  <a:schemeClr val="tx1"/>
                </a:solidFill>
                <a:latin typeface="+mn-lt"/>
                <a:ea typeface="+mn-ea"/>
                <a:cs typeface="+mn-cs"/>
              </a:rPr>
              <a:t> desarrollarse en fases: Planeamiento, diseño del plan de trabajo de construcción, operaciones en la obra. Aunque la mayoría de trabajos de PCTI ocurren en la fase de operaciones en la obra, puede que sea necesario hacer una parte del trabajo mucho antes que el primer trabajador arribe a la obra.</a:t>
            </a:r>
            <a:endParaRPr lang="es-US" noProof="0"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s-US" sz="1200" kern="1200" noProof="0" dirty="0" smtClean="0">
                <a:solidFill>
                  <a:schemeClr val="tx1"/>
                </a:solidFill>
                <a:latin typeface="+mn-lt"/>
                <a:ea typeface="+mn-ea"/>
                <a:cs typeface="+mn-cs"/>
              </a:rPr>
              <a:t>La mayoría de los que están regularmente en la obra deben ser capacitados respecto al PCTI, y en algunos casos, ser involucrados</a:t>
            </a:r>
            <a:r>
              <a:rPr lang="es-US" sz="1200" kern="1200" baseline="0" noProof="0" dirty="0" smtClean="0">
                <a:solidFill>
                  <a:schemeClr val="tx1"/>
                </a:solidFill>
                <a:latin typeface="+mn-lt"/>
                <a:ea typeface="+mn-ea"/>
                <a:cs typeface="+mn-cs"/>
              </a:rPr>
              <a:t> en el proceso de planeamiento. Mientras que el oficial de seguridad es responsable de que el personal de la compañía entienda, estén capacitados para desarrollar, y que en realidad implementen los </a:t>
            </a:r>
            <a:r>
              <a:rPr lang="es-US" sz="1200" kern="1200" baseline="0" noProof="0" dirty="0" err="1" smtClean="0">
                <a:solidFill>
                  <a:schemeClr val="tx1"/>
                </a:solidFill>
                <a:latin typeface="+mn-lt"/>
                <a:ea typeface="+mn-ea"/>
                <a:cs typeface="+mn-cs"/>
              </a:rPr>
              <a:t>PCTIs</a:t>
            </a:r>
            <a:r>
              <a:rPr lang="es-US" sz="1200" kern="1200" baseline="0" noProof="0" dirty="0" smtClean="0">
                <a:solidFill>
                  <a:schemeClr val="tx1"/>
                </a:solidFill>
                <a:latin typeface="+mn-lt"/>
                <a:ea typeface="+mn-ea"/>
                <a:cs typeface="+mn-cs"/>
              </a:rPr>
              <a:t> a nivel de proyecto, la responsabilidad del desarrollo, mantenimiento, y cambio de los </a:t>
            </a:r>
            <a:r>
              <a:rPr lang="es-US" sz="1200" kern="1200" baseline="0" noProof="0" dirty="0" err="1" smtClean="0">
                <a:solidFill>
                  <a:schemeClr val="tx1"/>
                </a:solidFill>
                <a:latin typeface="+mn-lt"/>
                <a:ea typeface="+mn-ea"/>
                <a:cs typeface="+mn-cs"/>
              </a:rPr>
              <a:t>PCTIs</a:t>
            </a:r>
            <a:r>
              <a:rPr lang="es-US" sz="1200" kern="1200" baseline="0" noProof="0" dirty="0" smtClean="0">
                <a:solidFill>
                  <a:schemeClr val="tx1"/>
                </a:solidFill>
                <a:latin typeface="+mn-lt"/>
                <a:ea typeface="+mn-ea"/>
                <a:cs typeface="+mn-cs"/>
              </a:rPr>
              <a:t> recae en los responsables de la seguridad de la obra</a:t>
            </a:r>
            <a:r>
              <a:rPr lang="es-US" sz="1200" kern="1200" noProof="0" dirty="0" smtClean="0">
                <a:solidFill>
                  <a:schemeClr val="tx1"/>
                </a:solidFill>
                <a:latin typeface="+mn-lt"/>
                <a:ea typeface="+mn-ea"/>
                <a:cs typeface="+mn-cs"/>
              </a:rPr>
              <a:t>—primordialmente el capataz en colaboración con el superintendente de la obra. A medida que cambian las condiciones o las operaciones, también cambiará el PCTI.  Conforme cambia el proyecto, la responsabilidad de administrar el PCTI podrá</a:t>
            </a:r>
            <a:r>
              <a:rPr lang="es-US" sz="1200" kern="1200" baseline="0" noProof="0" dirty="0" smtClean="0">
                <a:solidFill>
                  <a:schemeClr val="tx1"/>
                </a:solidFill>
                <a:latin typeface="+mn-lt"/>
                <a:ea typeface="+mn-ea"/>
                <a:cs typeface="+mn-cs"/>
              </a:rPr>
              <a:t> cambiar según la persona que esté en la obra cuando las condiciones u operaciones cambien</a:t>
            </a:r>
            <a:r>
              <a:rPr lang="es-US" sz="1200" kern="1200" noProof="0" dirty="0" smtClean="0">
                <a:solidFill>
                  <a:schemeClr val="tx1"/>
                </a:solidFill>
                <a:latin typeface="+mn-lt"/>
                <a:ea typeface="+mn-ea"/>
                <a:cs typeface="+mn-cs"/>
              </a:rPr>
              <a:t>.</a:t>
            </a:r>
            <a:endParaRPr lang="es-US" noProof="0" dirty="0" smtClean="0"/>
          </a:p>
          <a:p>
            <a:pPr eaLnBrk="1" hangingPunct="1">
              <a:spcBef>
                <a:spcPct val="0"/>
              </a:spcBef>
            </a:pPr>
            <a:r>
              <a:rPr lang="en-US" dirty="0" smtClean="0"/>
              <a:t> </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B451E7-63D2-49CD-A21B-8D68EC21C7E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noProof="0" dirty="0" smtClean="0"/>
              <a:t>Un profesional de seguridad es un candidato para ayudar a crear el plan. Esta persona debe reunir los requisitos de OSHA para una “</a:t>
            </a:r>
            <a:r>
              <a:rPr lang="es-US" b="1" noProof="0" dirty="0" smtClean="0"/>
              <a:t>persona competente</a:t>
            </a:r>
            <a:r>
              <a:rPr lang="es-US" noProof="0" dirty="0" smtClean="0"/>
              <a:t>” lo que significa que debe ser</a:t>
            </a:r>
            <a:r>
              <a:rPr lang="es-US" baseline="0" noProof="0" dirty="0" smtClean="0"/>
              <a:t> capaz de identificar peligros existentes o predecibles en los alrededores o condiciones de trabajo antihigiénicas, riesgosas o peligrosas para los empleados, y que tenga autoridad para adoptar directamente las medidas correctivas para eliminar tales peligros. El profesional de seguridad apoyará al supervisor del trabajo (u otra persona competente asignada) a través de toda la duración del proyecto y debe tener un rol en el desarrollo y monitoreo del PCTI conforme cambien las condiciones de la obra.</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977BC0-7932-4313-AA2C-4FA88D10BF2D}"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noProof="0" dirty="0" smtClean="0"/>
              <a:t>En algunas jurisdicciones</a:t>
            </a:r>
            <a:r>
              <a:rPr lang="es-US" baseline="0" noProof="0" dirty="0" smtClean="0"/>
              <a:t> se requiere a un inspector en la obra todo el tiempo; en otros estados el inspector hace visitas periódicas. El rol primordial del Inspector DOT y/o el Ingeniero de Control de Calidad es ser el enlace con el titular/la agencia. En la mayoría de los casos, el QC y los inspectores se encuentran regularmente en la obra, a menudo mientras reúnen tickets de carga, miden el asfalto o realizan un Control de Calidad. En algunos estados y en algunas obras, el inspector del estado es requerido en la obra todo el día; en otro estados no es tan activo.</a:t>
            </a:r>
            <a:endParaRPr lang="es-US" sz="1200" kern="1200" noProof="0" dirty="0" smtClean="0">
              <a:solidFill>
                <a:schemeClr val="tx1"/>
              </a:solidFill>
              <a:latin typeface="+mn-lt"/>
              <a:ea typeface="+mn-ea"/>
              <a:cs typeface="+mn-cs"/>
            </a:endParaRPr>
          </a:p>
          <a:p>
            <a:pPr eaLnBrk="1" hangingPunct="1">
              <a:spcBef>
                <a:spcPct val="0"/>
              </a:spcBef>
            </a:pPr>
            <a:endParaRPr lang="en-US" dirty="0" smtClean="0"/>
          </a:p>
          <a:p>
            <a:pPr eaLnBrk="1" hangingPunct="1">
              <a:spcBef>
                <a:spcPct val="0"/>
              </a:spcBef>
            </a:pP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B798D9-D423-4ACC-A25F-426B413C4FA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noProof="0" dirty="0" smtClean="0"/>
              <a:t>El superintendente y/o el gerente del proyecto es una persona clave para asegurar</a:t>
            </a:r>
            <a:r>
              <a:rPr lang="es-US" baseline="0" noProof="0" dirty="0" smtClean="0"/>
              <a:t> la implementación apropiada del un PCTI en la obra.  Mientras que el superintendente/gerente puede asignar a uno o más capataces para implementar el plan directamente, el/ella coordinarse los diferentes factores que aseguran la cooperación para la implementación del PCTI. A fin de implementar el plan, los trabajadores, operadores, choferes de camiones de carga, inspectores – virtualmente todos los visitantes en la obra deben ser instruidos sobre el plan y estar al tanto de su funcionamiento básico. Tal coordinación e implementación se beneficia mucho del apoyo de la persona a cargo de las operaciones de la obra y del cronograma del proyecto.</a:t>
            </a:r>
            <a:endParaRPr lang="es-US" noProof="0" dirty="0" smtClean="0"/>
          </a:p>
          <a:p>
            <a:pPr eaLnBrk="1" hangingPunct="1">
              <a:spcBef>
                <a:spcPct val="0"/>
              </a:spcBef>
            </a:pPr>
            <a:endParaRPr lang="en-US" dirty="0" smtClean="0"/>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E31247-EC49-461E-B5CB-0D027ABC140F}"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noProof="0" dirty="0" smtClean="0"/>
              <a:t>El</a:t>
            </a:r>
            <a:r>
              <a:rPr lang="es-US" baseline="0" noProof="0" dirty="0" smtClean="0"/>
              <a:t> supervisor o persona líder tiene la responsabilidad directa sobre las operaciones en la obra, el cumplimiento del cronograma del proyecto y la coordinación del personal, y juega el rol más importante en el desarrollo y ejecución del PCTI.  El/ella debe estar involucrado en las actividades iniciales de planificación. El supervisor o persona de dirección implementará el plan al dirigir las operaciones en la obra y se asegura que los trabajadores a pie, operadores, choferes de camiones de carga, y otros trabajadores en la obra sean informados del PCTI y sepan cuando y donde deben cumplir sus obligaciones de acuerdo al plan. La persona líder o capataz será responsable de asegurar que el plan sea actualizado conforme al progreso de la obra y a los cambios en las condiciones del lugar. El/ella también es responsable por la seguridad general del lugar de trabajo.</a:t>
            </a:r>
            <a:endParaRPr lang="es-US" noProof="0" dirty="0" smtClean="0"/>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89772-0D29-4833-B7A3-4DF52DE856FE}"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noProof="0" dirty="0" smtClean="0"/>
              <a:t>El</a:t>
            </a:r>
            <a:r>
              <a:rPr lang="es-US" baseline="0" noProof="0" dirty="0" smtClean="0"/>
              <a:t> concepto de PCTI fue concebido y diseñado para proteger a los trabajadores a pie contra los impactos de camiones de carga y otros equipos de construcción mientras trabajan. Estos trabajadores deben estar entrenados y tener la disciplina para entender los elementos básicos de un PCTI – tanto en términos de la forma en la que los protege, y específicamente en la manera que ha sido planeado para el lugar en el que trabajan. Para que los trabajadores a pie puedan recibir la protección del PCTI deberán 1) entender el plan; 2) ser apoyados en sus esfuerzos por cumplirlo; 3) contar con las condiciones que les permita protegerse (incluyendo el acceso a los baños, bebederos, parqueos, etc.) En otras palabras, los trabajadores a pie necesitan entender los peligros de trabajar cerca a equipos incluyendo los puntos ciegos, velocidades de frenado, y la comunicación con los operadores.</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32480-BB0D-4768-83B1-B7B75774A257}"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US" sz="1200" kern="1200" noProof="0" dirty="0" smtClean="0">
                <a:solidFill>
                  <a:schemeClr val="tx1"/>
                </a:solidFill>
                <a:latin typeface="+mn-lt"/>
                <a:ea typeface="+mn-ea"/>
                <a:cs typeface="+mn-cs"/>
              </a:rPr>
              <a:t>El</a:t>
            </a:r>
            <a:r>
              <a:rPr lang="es-US" sz="1200" kern="1200" baseline="0" noProof="0" dirty="0" smtClean="0">
                <a:solidFill>
                  <a:schemeClr val="tx1"/>
                </a:solidFill>
                <a:latin typeface="+mn-lt"/>
                <a:ea typeface="+mn-ea"/>
                <a:cs typeface="+mn-cs"/>
              </a:rPr>
              <a:t> jefe de los camioneros necesita estar informado de los planes diarios al igual que del planeamiento inicial de la obra. Él proveerá información vital que afecta la seguridad de la operación a considerarse en el proceso de planeamiento. En el entrenamiento, los involucrados deben reconocer que el propósito principal del chofer de camión es entregar materiales. Ellos quieren hacer esto lo más eficientemente posible para retornar con otra carga. Una vez que el camión está esperando en la fila, su atención está alineada con el proveedor de tickets del lugar y el hombre de descarga.</a:t>
            </a:r>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30731F-278D-4FB9-A4DD-CBDF89704961}"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04A6D0-D211-41D3-AC7D-0DF5B75BEDD2}" type="datetimeFigureOut">
              <a:rPr lang="en-US"/>
              <a:pPr>
                <a:defRPr/>
              </a:pPr>
              <a:t>7/14/2017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BDF8CB-A627-4BFA-8395-016FD7A547D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AE6E0B-955A-4F35-A3FF-04206CA60384}" type="datetimeFigureOut">
              <a:rPr lang="en-US"/>
              <a:pPr>
                <a:defRPr/>
              </a:pPr>
              <a:t>7/14/2017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47C37C-7C36-4236-A5F0-3485A116099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11F1B4-2159-4DB1-88D4-18A23F9A751A}" type="datetimeFigureOut">
              <a:rPr lang="en-US"/>
              <a:pPr>
                <a:defRPr/>
              </a:pPr>
              <a:t>7/14/2017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305BD-F500-4D09-8064-B7FF8512E6F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0A0A10-59DF-4028-AC28-3FF9AF457EBF}" type="datetimeFigureOut">
              <a:rPr lang="en-US"/>
              <a:pPr>
                <a:defRPr/>
              </a:pPr>
              <a:t>7/14/2017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81D0AA-0327-4580-984B-8000C8EA91C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1739CE-9E46-4049-AA6C-66E735E8BD11}" type="datetimeFigureOut">
              <a:rPr lang="en-US"/>
              <a:pPr>
                <a:defRPr/>
              </a:pPr>
              <a:t>7/14/2017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3874EC-5D7A-4F1F-9B35-CB0B741AB18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39559F-10B6-4CF8-AC98-E4FCF07C788B}" type="datetimeFigureOut">
              <a:rPr lang="en-US"/>
              <a:pPr>
                <a:defRPr/>
              </a:pPr>
              <a:t>7/14/2017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9DDBBB-5D42-4AC5-A513-D6A7E48E7C4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398106-0578-49B5-8C70-EDDE9676ADCC}" type="datetimeFigureOut">
              <a:rPr lang="en-US"/>
              <a:pPr>
                <a:defRPr/>
              </a:pPr>
              <a:t>7/14/2017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F121A9-2BE7-4C2A-85D0-B544EA4FA60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216E57-65C6-47A0-B743-511E2E1933FD}" type="datetimeFigureOut">
              <a:rPr lang="en-US"/>
              <a:pPr>
                <a:defRPr/>
              </a:pPr>
              <a:t>7/14/2017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387F63-B9A4-467B-AE90-E6F4FA75F39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1AB145-0A38-4E74-93AA-E38F25B62F98}" type="datetimeFigureOut">
              <a:rPr lang="en-US"/>
              <a:pPr>
                <a:defRPr/>
              </a:pPr>
              <a:t>7/14/2017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110B70-56B9-49DD-98FD-ACA6182E18D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D3950C-B643-4891-8D43-F9E1003E59E2}" type="datetimeFigureOut">
              <a:rPr lang="en-US"/>
              <a:pPr>
                <a:defRPr/>
              </a:pPr>
              <a:t>7/14/2017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56985A-8069-4389-9B0B-E38C9297810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1EC3C3-3036-4E68-9FA9-E3E48C32A04C}" type="datetimeFigureOut">
              <a:rPr lang="en-US"/>
              <a:pPr>
                <a:defRPr/>
              </a:pPr>
              <a:t>7/14/2017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54216D-C48F-4E28-928B-7111FC74B04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304A6A-DB8C-48B9-891D-8453A942899A}" type="datetimeFigureOut">
              <a:rPr lang="en-US"/>
              <a:pPr>
                <a:defRPr/>
              </a:pPr>
              <a:t>7/14/2017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C0C937-33F6-4D49-87D8-92D9682647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latin typeface="+mn-lt"/>
                  <a:cs typeface="+mn-cs"/>
                </a:rPr>
                <a:t>Roles </a:t>
              </a:r>
              <a:r>
                <a:rPr lang="en-US" sz="3600" b="1" dirty="0" smtClean="0">
                  <a:effectLst>
                    <a:outerShdw blurRad="60007" dist="310007" dir="7680000" sy="30000" kx="1300200" algn="ctr" rotWithShape="0">
                      <a:prstClr val="black">
                        <a:alpha val="32000"/>
                      </a:prstClr>
                    </a:outerShdw>
                  </a:effectLst>
                  <a:latin typeface="+mn-lt"/>
                  <a:cs typeface="+mn-cs"/>
                </a:rPr>
                <a:t>y </a:t>
              </a:r>
              <a:r>
                <a:rPr lang="en-US" sz="3600" b="1" dirty="0" err="1" smtClean="0">
                  <a:effectLst>
                    <a:outerShdw blurRad="60007" dist="310007" dir="7680000" sy="30000" kx="1300200" algn="ctr" rotWithShape="0">
                      <a:prstClr val="black">
                        <a:alpha val="32000"/>
                      </a:prstClr>
                    </a:outerShdw>
                  </a:effectLst>
                  <a:latin typeface="+mn-lt"/>
                  <a:cs typeface="+mn-cs"/>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pPr>
              <a:r>
                <a:rPr lang="en-US" sz="1600" b="1" i="1" spc="50" dirty="0" smtClean="0">
                  <a:ln>
                    <a:solidFill>
                      <a:srgbClr val="C00000"/>
                    </a:solidFill>
                  </a:ln>
                  <a:solidFill>
                    <a:srgbClr val="003300"/>
                  </a:solidFill>
                  <a:latin typeface="Calibri"/>
                  <a:cs typeface="+mn-cs"/>
                </a:rPr>
                <a:t>PREVINIENDO </a:t>
              </a:r>
              <a:r>
                <a:rPr lang="en-US" sz="1600" b="1" i="1" spc="50" dirty="0">
                  <a:ln>
                    <a:solidFill>
                      <a:srgbClr val="C00000"/>
                    </a:solidFill>
                  </a:ln>
                  <a:solidFill>
                    <a:srgbClr val="003300"/>
                  </a:solidFill>
                  <a:latin typeface="Calibri"/>
                  <a:cs typeface="+mn-cs"/>
                </a:rPr>
                <a:t>INCIDENTES POR ATROPELLOS EN LA CONSTRUCCION VIAL</a:t>
              </a:r>
              <a:endParaRPr lang="en-US" sz="1600" b="1" i="1" spc="50" dirty="0">
                <a:ln>
                  <a:solidFill>
                    <a:srgbClr val="C00000"/>
                  </a:solidFill>
                </a:ln>
                <a:solidFill>
                  <a:srgbClr val="003300"/>
                </a:solidFill>
                <a:latin typeface="Calibri" pitchFamily="34" charset="0"/>
                <a:cs typeface="+mn-cs"/>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grpSp>
        <p:nvGrpSpPr>
          <p:cNvPr id="8" name="Group 7" title="Picture of course title defining roles and responsibilities for internal traffic control"/>
          <p:cNvGrpSpPr>
            <a:grpSpLocks/>
          </p:cNvGrpSpPr>
          <p:nvPr/>
        </p:nvGrpSpPr>
        <p:grpSpPr bwMode="auto">
          <a:xfrm>
            <a:off x="685800" y="1905000"/>
            <a:ext cx="7620000" cy="4343400"/>
            <a:chOff x="685800" y="1905000"/>
            <a:chExt cx="7620000" cy="4343400"/>
          </a:xfrm>
        </p:grpSpPr>
        <p:sp>
          <p:nvSpPr>
            <p:cNvPr id="9" name="Subtitle 8"/>
            <p:cNvSpPr txBox="1">
              <a:spLocks/>
            </p:cNvSpPr>
            <p:nvPr/>
          </p:nvSpPr>
          <p:spPr bwMode="auto">
            <a:xfrm>
              <a:off x="685800" y="1905000"/>
              <a:ext cx="7467600" cy="4343400"/>
            </a:xfrm>
            <a:prstGeom prst="rect">
              <a:avLst/>
            </a:prstGeom>
            <a:noFill/>
            <a:ln w="9525">
              <a:noFill/>
              <a:miter lim="800000"/>
              <a:headEnd/>
              <a:tailEnd/>
            </a:ln>
          </p:spPr>
          <p:txBody>
            <a:bodyPr/>
            <a:lstStyle/>
            <a:p>
              <a:pPr marL="342900" indent="-342900" algn="ctr" fontAlgn="auto">
                <a:spcBef>
                  <a:spcPct val="20000"/>
                </a:spcBef>
                <a:spcAft>
                  <a:spcPts val="0"/>
                </a:spcAft>
                <a:defRPr/>
              </a:pPr>
              <a:r>
                <a:rPr lang="en-US" sz="4000" b="1" dirty="0">
                  <a:solidFill>
                    <a:schemeClr val="bg2">
                      <a:lumMod val="10000"/>
                    </a:schemeClr>
                  </a:solidFill>
                  <a:latin typeface="Calibri" pitchFamily="34" charset="0"/>
                  <a:cs typeface="+mn-cs"/>
                </a:rPr>
                <a:t>  </a:t>
              </a:r>
              <a:r>
                <a:rPr lang="en-US" sz="40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cs typeface="+mn-cs"/>
                </a:rPr>
                <a:t>Definiendo</a:t>
              </a:r>
              <a:r>
                <a:rPr lang="en-US" sz="4000" b="1" dirty="0">
                  <a:solidFill>
                    <a:schemeClr val="tx1">
                      <a:lumMod val="75000"/>
                      <a:lumOff val="25000"/>
                    </a:schemeClr>
                  </a:solidFill>
                  <a:latin typeface="Calibri" pitchFamily="34" charset="0"/>
                  <a:cs typeface="+mn-cs"/>
                </a:rPr>
                <a:t/>
              </a:r>
              <a:br>
                <a:rPr lang="en-US" sz="4000" b="1" dirty="0">
                  <a:solidFill>
                    <a:schemeClr val="tx1">
                      <a:lumMod val="75000"/>
                      <a:lumOff val="25000"/>
                    </a:schemeClr>
                  </a:solidFill>
                  <a:latin typeface="Calibri" pitchFamily="34" charset="0"/>
                  <a:cs typeface="+mn-cs"/>
                </a:rPr>
              </a:br>
              <a:r>
                <a:rPr lang="en-US" sz="4000" b="1" dirty="0">
                  <a:solidFill>
                    <a:schemeClr val="tx1">
                      <a:lumMod val="75000"/>
                      <a:lumOff val="25000"/>
                    </a:schemeClr>
                  </a:solidFill>
                  <a:latin typeface="Calibri" pitchFamily="34" charset="0"/>
                  <a:cs typeface="+mn-cs"/>
                </a:rPr>
                <a:t> </a:t>
              </a:r>
              <a:r>
                <a:rPr lang="en-US" sz="6000" b="1" dirty="0">
                  <a:solidFill>
                    <a:schemeClr val="tx1">
                      <a:lumMod val="75000"/>
                      <a:lumOff val="25000"/>
                    </a:schemeClr>
                  </a:solidFill>
                  <a:latin typeface="Calibri" pitchFamily="34" charset="0"/>
                  <a:cs typeface="+mn-cs"/>
                </a:rPr>
                <a:t/>
              </a:r>
              <a:br>
                <a:rPr lang="en-US" sz="6000" b="1" dirty="0">
                  <a:solidFill>
                    <a:schemeClr val="tx1">
                      <a:lumMod val="75000"/>
                      <a:lumOff val="25000"/>
                    </a:schemeClr>
                  </a:solidFill>
                  <a:latin typeface="Calibri" pitchFamily="34" charset="0"/>
                  <a:cs typeface="+mn-cs"/>
                </a:rPr>
              </a:br>
              <a:endParaRPr lang="en-US" sz="6000" b="1" dirty="0">
                <a:solidFill>
                  <a:schemeClr val="tx1">
                    <a:lumMod val="75000"/>
                    <a:lumOff val="25000"/>
                  </a:schemeClr>
                </a:solidFill>
                <a:latin typeface="Calibri" pitchFamily="34" charset="0"/>
                <a:cs typeface="+mn-cs"/>
              </a:endParaRPr>
            </a:p>
            <a:p>
              <a:pPr marL="342900" indent="-342900" algn="ctr" fontAlgn="auto">
                <a:spcBef>
                  <a:spcPct val="20000"/>
                </a:spcBef>
                <a:spcAft>
                  <a:spcPts val="0"/>
                </a:spcAft>
                <a:defRPr/>
              </a:pPr>
              <a:endParaRPr lang="en-US" sz="1050" b="1" dirty="0">
                <a:solidFill>
                  <a:schemeClr val="tx1">
                    <a:lumMod val="75000"/>
                    <a:lumOff val="25000"/>
                  </a:schemeClr>
                </a:solidFill>
                <a:latin typeface="Calibri" pitchFamily="34" charset="0"/>
                <a:cs typeface="+mn-cs"/>
              </a:endParaRPr>
            </a:p>
            <a:p>
              <a:pPr marL="342900" indent="-342900" algn="ctr" fontAlgn="auto">
                <a:spcBef>
                  <a:spcPct val="20000"/>
                </a:spcBef>
                <a:spcAft>
                  <a:spcPts val="0"/>
                </a:spcAft>
                <a:defRPr/>
              </a:pPr>
              <a:endParaRPr lang="en-US" sz="1050" b="1" dirty="0">
                <a:solidFill>
                  <a:schemeClr val="tx1">
                    <a:lumMod val="75000"/>
                    <a:lumOff val="25000"/>
                  </a:schemeClr>
                </a:solidFill>
                <a:latin typeface="Calibri" pitchFamily="34" charset="0"/>
                <a:cs typeface="+mn-cs"/>
              </a:endParaRPr>
            </a:p>
            <a:p>
              <a:pPr marL="342900" indent="-342900" algn="ctr" fontAlgn="auto">
                <a:spcBef>
                  <a:spcPct val="20000"/>
                </a:spcBef>
                <a:spcAft>
                  <a:spcPts val="0"/>
                </a:spcAft>
                <a:defRPr/>
              </a:pPr>
              <a:endParaRPr lang="en-US" sz="1050" b="1" dirty="0">
                <a:solidFill>
                  <a:schemeClr val="tx1">
                    <a:lumMod val="75000"/>
                    <a:lumOff val="25000"/>
                  </a:schemeClr>
                </a:solidFill>
                <a:latin typeface="Calibri" pitchFamily="34" charset="0"/>
                <a:cs typeface="+mn-cs"/>
              </a:endParaRPr>
            </a:p>
            <a:p>
              <a:pPr marL="342900" indent="-342900" algn="ctr" fontAlgn="auto">
                <a:spcBef>
                  <a:spcPct val="20000"/>
                </a:spcBef>
                <a:spcAft>
                  <a:spcPts val="0"/>
                </a:spcAft>
                <a:defRPr/>
              </a:pPr>
              <a:endParaRPr lang="en-US" sz="1050" b="1" dirty="0">
                <a:solidFill>
                  <a:schemeClr val="tx1">
                    <a:lumMod val="75000"/>
                    <a:lumOff val="25000"/>
                  </a:schemeClr>
                </a:solidFill>
                <a:latin typeface="Calibri" pitchFamily="34" charset="0"/>
                <a:cs typeface="+mn-cs"/>
              </a:endParaRPr>
            </a:p>
            <a:p>
              <a:pPr marL="342900" indent="-342900" algn="ctr" fontAlgn="auto">
                <a:spcBef>
                  <a:spcPct val="20000"/>
                </a:spcBef>
                <a:spcAft>
                  <a:spcPts val="0"/>
                </a:spcAft>
                <a:defRPr/>
              </a:pPr>
              <a:r>
                <a:rPr lang="en-US" sz="1050" b="1" dirty="0">
                  <a:solidFill>
                    <a:schemeClr val="tx1">
                      <a:lumMod val="75000"/>
                      <a:lumOff val="25000"/>
                    </a:schemeClr>
                  </a:solidFill>
                  <a:latin typeface="Calibri" pitchFamily="34" charset="0"/>
                  <a:cs typeface="+mn-cs"/>
                </a:rPr>
                <a:t> </a:t>
              </a:r>
              <a:r>
                <a:rPr lang="en-US" sz="6000" b="1" dirty="0">
                  <a:solidFill>
                    <a:schemeClr val="tx1">
                      <a:lumMod val="75000"/>
                      <a:lumOff val="25000"/>
                    </a:schemeClr>
                  </a:solidFill>
                  <a:latin typeface="Calibri" pitchFamily="34" charset="0"/>
                  <a:cs typeface="+mn-cs"/>
                </a:rPr>
                <a:t/>
              </a:r>
              <a:br>
                <a:rPr lang="en-US" sz="6000" b="1" dirty="0">
                  <a:solidFill>
                    <a:schemeClr val="tx1">
                      <a:lumMod val="75000"/>
                      <a:lumOff val="25000"/>
                    </a:schemeClr>
                  </a:solidFill>
                  <a:latin typeface="Calibri" pitchFamily="34" charset="0"/>
                  <a:cs typeface="+mn-cs"/>
                </a:rPr>
              </a:br>
              <a:r>
                <a:rPr lang="en-US" sz="48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cs typeface="+mn-cs"/>
                </a:rPr>
                <a:t>en</a:t>
              </a: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cs typeface="+mn-cs"/>
                </a:rPr>
                <a:t> el Control de </a:t>
              </a:r>
              <a:r>
                <a:rPr lang="en-US" sz="48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cs typeface="+mn-cs"/>
                </a:rPr>
                <a:t>Tráfico</a:t>
              </a: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cs typeface="+mn-cs"/>
                </a:rPr>
                <a:t> </a:t>
              </a:r>
              <a:r>
                <a:rPr lang="en-US" sz="48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cs typeface="+mn-cs"/>
                </a:rPr>
                <a:t>Interno</a:t>
              </a:r>
              <a:endParaRPr lang="en-US" sz="4800" b="1" dirty="0">
                <a:solidFill>
                  <a:schemeClr val="tx1">
                    <a:lumMod val="75000"/>
                    <a:lumOff val="25000"/>
                  </a:schemeClr>
                </a:solidFill>
                <a:effectLst>
                  <a:outerShdw blurRad="50800" dist="38100" dir="16200000" rotWithShape="0">
                    <a:prstClr val="black">
                      <a:alpha val="40000"/>
                    </a:prstClr>
                  </a:outerShdw>
                </a:effectLst>
                <a:latin typeface="Calibri" pitchFamily="34" charset="0"/>
                <a:cs typeface="+mn-cs"/>
              </a:endParaRPr>
            </a:p>
          </p:txBody>
        </p:sp>
        <p:sp>
          <p:nvSpPr>
            <p:cNvPr id="10" name="Subtitle 8"/>
            <p:cNvSpPr txBox="1">
              <a:spLocks/>
            </p:cNvSpPr>
            <p:nvPr/>
          </p:nvSpPr>
          <p:spPr bwMode="auto">
            <a:xfrm>
              <a:off x="838200" y="28194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fontAlgn="auto">
                <a:spcBef>
                  <a:spcPct val="20000"/>
                </a:spcBef>
                <a:spcAft>
                  <a:spcPts val="0"/>
                </a:spcAft>
                <a:defRPr/>
              </a:pPr>
              <a:r>
                <a:rPr lang="en-US" sz="60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rPr>
                <a:t>  Roles </a:t>
              </a: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cs typeface="+mn-cs"/>
                </a:rPr>
                <a:t>y</a:t>
              </a:r>
              <a:r>
                <a:rPr lang="en-US" sz="60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rPr>
                <a:t/>
              </a:r>
              <a:br>
                <a:rPr lang="en-US" sz="60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rPr>
              </a:b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cs typeface="+mn-cs"/>
                </a:rPr>
                <a:t>Responsabilidades</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cs typeface="+mn-cs"/>
              </a:endParaRPr>
            </a:p>
          </p:txBody>
        </p:sp>
      </p:grpSp>
      <p:sp>
        <p:nvSpPr>
          <p:cNvPr id="11" name="Title 10" hidden="1"/>
          <p:cNvSpPr>
            <a:spLocks noGrp="1"/>
          </p:cNvSpPr>
          <p:nvPr>
            <p:ph type="title"/>
          </p:nvPr>
        </p:nvSpPr>
        <p:spPr>
          <a:xfrm>
            <a:off x="352425" y="-1676400"/>
            <a:ext cx="8229600" cy="1143000"/>
          </a:xfrm>
        </p:spPr>
        <p:txBody>
          <a:bodyPr/>
          <a:lstStyle/>
          <a:p>
            <a:r>
              <a:rPr lang="en-US" dirty="0" smtClean="0"/>
              <a:t>Defining roles and </a:t>
            </a:r>
            <a:r>
              <a:rPr lang="en-US" dirty="0" err="1" smtClean="0"/>
              <a:t>responsifilities</a:t>
            </a:r>
            <a:r>
              <a:rPr lang="en-US" dirty="0" smtClean="0"/>
              <a:t> for internal traffic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3"/>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Communicarse</a:t>
            </a:r>
            <a:r>
              <a:rPr lang="en-US" sz="2200" b="1" dirty="0">
                <a:latin typeface="Arial Narrow" pitchFamily="34" charset="0"/>
                <a:cs typeface="+mn-cs"/>
              </a:rPr>
              <a:t/>
            </a:r>
            <a:br>
              <a:rPr lang="en-US" sz="2200" b="1" dirty="0">
                <a:latin typeface="Arial Narrow" pitchFamily="34" charset="0"/>
                <a:cs typeface="+mn-cs"/>
              </a:rPr>
            </a:br>
            <a:r>
              <a:rPr lang="en-US" sz="2200" b="1" dirty="0">
                <a:latin typeface="Arial Narrow" pitchFamily="34" charset="0"/>
                <a:cs typeface="+mn-cs"/>
              </a:rPr>
              <a:t>   </a:t>
            </a:r>
            <a:r>
              <a:rPr lang="en-US" sz="2200" b="1" dirty="0" smtClean="0">
                <a:latin typeface="Arial Narrow" pitchFamily="34" charset="0"/>
                <a:cs typeface="+mn-cs"/>
              </a:rPr>
              <a:t>con </a:t>
            </a:r>
            <a:r>
              <a:rPr lang="en-US" sz="2200" b="1" dirty="0" err="1" smtClean="0">
                <a:latin typeface="Arial Narrow" pitchFamily="34" charset="0"/>
                <a:cs typeface="+mn-cs"/>
              </a:rPr>
              <a:t>otros</a:t>
            </a:r>
            <a:r>
              <a:rPr lang="en-US" sz="2200" b="1" dirty="0" smtClean="0">
                <a:latin typeface="Arial Narrow" pitchFamily="34" charset="0"/>
                <a:cs typeface="+mn-cs"/>
              </a:rPr>
              <a:t> </a:t>
            </a:r>
            <a:r>
              <a:rPr lang="en-US" sz="2200" b="1" dirty="0" err="1" smtClean="0">
                <a:latin typeface="Arial Narrow" pitchFamily="34" charset="0"/>
                <a:cs typeface="+mn-cs"/>
              </a:rPr>
              <a:t>choferes</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err="1" smtClean="0">
                <a:solidFill>
                  <a:schemeClr val="bg2">
                    <a:lumMod val="10000"/>
                  </a:schemeClr>
                </a:solidFill>
                <a:latin typeface="Calibri" pitchFamily="34" charset="0"/>
                <a:cs typeface="+mn-cs"/>
              </a:rPr>
              <a:t>Jefe</a:t>
            </a:r>
            <a:r>
              <a:rPr lang="en-US" sz="2800" b="1" dirty="0" smtClean="0">
                <a:solidFill>
                  <a:schemeClr val="bg2">
                    <a:lumMod val="10000"/>
                  </a:schemeClr>
                </a:solidFill>
                <a:latin typeface="Calibri" pitchFamily="34" charset="0"/>
                <a:cs typeface="+mn-cs"/>
              </a:rPr>
              <a:t> de </a:t>
            </a:r>
            <a:r>
              <a:rPr lang="en-US" sz="2800" b="1" dirty="0" err="1" smtClean="0">
                <a:solidFill>
                  <a:schemeClr val="bg2">
                    <a:lumMod val="10000"/>
                  </a:schemeClr>
                </a:solidFill>
                <a:latin typeface="Calibri" pitchFamily="34" charset="0"/>
                <a:cs typeface="+mn-cs"/>
              </a:rPr>
              <a:t>Camioneros</a:t>
            </a:r>
            <a:endParaRPr lang="en-US" sz="2800" b="1" dirty="0">
              <a:solidFill>
                <a:schemeClr val="bg2">
                  <a:lumMod val="10000"/>
                </a:schemeClr>
              </a:solidFill>
              <a:latin typeface="Calibri" pitchFamily="34" charset="0"/>
              <a:cs typeface="+mn-cs"/>
            </a:endParaRPr>
          </a:p>
        </p:txBody>
      </p:sp>
      <p:sp>
        <p:nvSpPr>
          <p:cNvPr id="12" name="Subtitle 8"/>
          <p:cNvSpPr txBox="1">
            <a:spLocks/>
          </p:cNvSpPr>
          <p:nvPr/>
        </p:nvSpPr>
        <p:spPr bwMode="auto">
          <a:xfrm>
            <a:off x="708025" y="2667000"/>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Compartir</a:t>
            </a:r>
            <a:r>
              <a:rPr lang="en-US" sz="2000" b="1" dirty="0" smtClean="0">
                <a:latin typeface="Arial Narrow" pitchFamily="34" charset="0"/>
                <a:cs typeface="+mn-cs"/>
              </a:rPr>
              <a:t> </a:t>
            </a:r>
            <a:r>
              <a:rPr lang="en-US" sz="2000" b="1" dirty="0" err="1" smtClean="0">
                <a:latin typeface="Arial Narrow" pitchFamily="34" charset="0"/>
                <a:cs typeface="+mn-cs"/>
              </a:rPr>
              <a:t>instrucciones</a:t>
            </a:r>
            <a:r>
              <a:rPr lang="en-US" sz="2000" b="1" dirty="0" smtClean="0">
                <a:latin typeface="Arial Narrow" pitchFamily="34" charset="0"/>
                <a:cs typeface="+mn-cs"/>
              </a:rPr>
              <a:t> del PCTI</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sobre</a:t>
            </a:r>
            <a:r>
              <a:rPr lang="en-US" sz="2000" b="1" dirty="0" smtClean="0">
                <a:latin typeface="Arial Narrow" pitchFamily="34" charset="0"/>
                <a:cs typeface="+mn-cs"/>
              </a:rPr>
              <a:t> los </a:t>
            </a:r>
            <a:r>
              <a:rPr lang="en-US" sz="2000" b="1" dirty="0" err="1" smtClean="0">
                <a:latin typeface="Arial Narrow" pitchFamily="34" charset="0"/>
                <a:cs typeface="+mn-cs"/>
              </a:rPr>
              <a:t>lugares</a:t>
            </a:r>
            <a:r>
              <a:rPr lang="en-US" sz="2000" b="1" dirty="0" smtClean="0">
                <a:latin typeface="Arial Narrow" pitchFamily="34" charset="0"/>
                <a:cs typeface="+mn-cs"/>
              </a:rPr>
              <a:t> </a:t>
            </a:r>
            <a:r>
              <a:rPr lang="en-US" sz="2000" b="1" dirty="0" err="1" smtClean="0">
                <a:latin typeface="Arial Narrow" pitchFamily="34" charset="0"/>
                <a:cs typeface="+mn-cs"/>
              </a:rPr>
              <a:t>donde</a:t>
            </a:r>
            <a:r>
              <a:rPr lang="en-US" sz="2000" b="1" dirty="0" smtClean="0">
                <a:latin typeface="Arial Narrow" pitchFamily="34" charset="0"/>
                <a:cs typeface="+mn-cs"/>
              </a:rPr>
              <a:t> </a:t>
            </a:r>
            <a:r>
              <a:rPr lang="en-US" sz="2000" b="1" dirty="0" err="1" smtClean="0">
                <a:latin typeface="Arial Narrow" pitchFamily="34" charset="0"/>
                <a:cs typeface="+mn-cs"/>
              </a:rPr>
              <a:t>operar</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3" name="Subtitle 8"/>
          <p:cNvSpPr txBox="1">
            <a:spLocks/>
          </p:cNvSpPr>
          <p:nvPr/>
        </p:nvSpPr>
        <p:spPr bwMode="auto">
          <a:xfrm>
            <a:off x="711200" y="3325813"/>
            <a:ext cx="8137525"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Ayudar</a:t>
            </a:r>
            <a:r>
              <a:rPr lang="en-US" sz="2000" b="1" dirty="0" smtClean="0">
                <a:latin typeface="Arial Narrow" pitchFamily="34" charset="0"/>
                <a:cs typeface="+mn-cs"/>
              </a:rPr>
              <a:t> a </a:t>
            </a:r>
            <a:r>
              <a:rPr lang="en-US" sz="2000" b="1" dirty="0" err="1" smtClean="0">
                <a:latin typeface="Arial Narrow" pitchFamily="34" charset="0"/>
                <a:cs typeface="+mn-cs"/>
              </a:rPr>
              <a:t>comunicar</a:t>
            </a:r>
            <a:r>
              <a:rPr lang="en-US" sz="2000" b="1" dirty="0" smtClean="0">
                <a:latin typeface="Arial Narrow" pitchFamily="34" charset="0"/>
                <a:cs typeface="+mn-cs"/>
              </a:rPr>
              <a:t> </a:t>
            </a:r>
            <a:r>
              <a:rPr lang="en-US" sz="2000" b="1" dirty="0" err="1" smtClean="0">
                <a:latin typeface="Arial Narrow" pitchFamily="34" charset="0"/>
                <a:cs typeface="+mn-cs"/>
              </a:rPr>
              <a:t>procedimientos</a:t>
            </a:r>
            <a:r>
              <a:rPr lang="en-US" sz="2000" b="1" dirty="0" smtClean="0">
                <a:latin typeface="Arial Narrow" pitchFamily="34" charset="0"/>
                <a:cs typeface="+mn-cs"/>
              </a:rPr>
              <a:t> </a:t>
            </a:r>
            <a:r>
              <a:rPr lang="en-US" sz="2000" b="1" dirty="0">
                <a:latin typeface="Arial Narrow" pitchFamily="34" charset="0"/>
                <a:cs typeface="+mn-cs"/>
              </a:rPr>
              <a:t>site</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seguros</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la </a:t>
            </a:r>
            <a:r>
              <a:rPr lang="en-US" sz="2000" b="1" dirty="0" err="1" smtClean="0">
                <a:latin typeface="Arial Narrow" pitchFamily="34" charset="0"/>
                <a:cs typeface="+mn-cs"/>
              </a:rPr>
              <a:t>obra</a:t>
            </a:r>
            <a:r>
              <a:rPr lang="en-US" sz="2000" b="1" dirty="0">
                <a:latin typeface="Arial Narrow" pitchFamily="34" charset="0"/>
                <a:cs typeface="+mn-cs"/>
              </a:rPr>
              <a:t> </a:t>
            </a:r>
            <a:r>
              <a:rPr lang="en-US" sz="2000" b="1" dirty="0" smtClean="0">
                <a:latin typeface="Arial Narrow" pitchFamily="34" charset="0"/>
                <a:cs typeface="+mn-cs"/>
              </a:rPr>
              <a:t>con </a:t>
            </a:r>
            <a:r>
              <a:rPr lang="en-US" sz="2000" b="1" dirty="0" err="1" smtClean="0">
                <a:latin typeface="Arial Narrow" pitchFamily="34" charset="0"/>
                <a:cs typeface="+mn-cs"/>
              </a:rPr>
              <a:t>todos</a:t>
            </a:r>
            <a:r>
              <a:rPr lang="en-US" sz="2000" b="1" dirty="0" smtClean="0">
                <a:latin typeface="Arial Narrow" pitchFamily="34" charset="0"/>
                <a:cs typeface="+mn-cs"/>
              </a:rPr>
              <a:t> los</a:t>
            </a:r>
          </a:p>
          <a:p>
            <a:pPr marL="0" lvl="1" fontAlgn="auto">
              <a:lnSpc>
                <a:spcPts val="2200"/>
              </a:lnSpc>
              <a:spcBef>
                <a:spcPts val="0"/>
              </a:spcBef>
              <a:spcAft>
                <a:spcPts val="0"/>
              </a:spcAft>
              <a:buSzPct val="50000"/>
              <a:defRPr/>
            </a:pPr>
            <a:r>
              <a:rPr lang="es-US" sz="2000" b="1" dirty="0">
                <a:latin typeface="Arial Narrow" pitchFamily="34" charset="0"/>
                <a:cs typeface="+mn-cs"/>
              </a:rPr>
              <a:t> </a:t>
            </a:r>
            <a:r>
              <a:rPr lang="es-US" sz="2000" b="1" dirty="0" smtClean="0">
                <a:latin typeface="Arial Narrow" pitchFamily="34" charset="0"/>
                <a:cs typeface="+mn-cs"/>
              </a:rPr>
              <a:t>    choferes de camiones</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grpSp>
        <p:nvGrpSpPr>
          <p:cNvPr id="14" name="Group 20" title="Picture of truck boss"/>
          <p:cNvGrpSpPr>
            <a:grpSpLocks/>
          </p:cNvGrpSpPr>
          <p:nvPr/>
        </p:nvGrpSpPr>
        <p:grpSpPr bwMode="auto">
          <a:xfrm>
            <a:off x="4718050" y="1981200"/>
            <a:ext cx="3892550" cy="4191000"/>
            <a:chOff x="4648200" y="1981200"/>
            <a:chExt cx="3892378" cy="4191000"/>
          </a:xfrm>
        </p:grpSpPr>
        <p:pic>
          <p:nvPicPr>
            <p:cNvPr id="20" name="Content Placeholder 6" descr="New Picture (20).png" title="Picture of truck boss"/>
            <p:cNvPicPr>
              <a:picLocks noChangeAspect="1"/>
            </p:cNvPicPr>
            <p:nvPr/>
          </p:nvPicPr>
          <p:blipFill>
            <a:blip r:embed="rId5" cstate="print"/>
            <a:stretch>
              <a:fillRect/>
            </a:stretch>
          </p:blipFill>
          <p:spPr>
            <a:xfrm>
              <a:off x="4648200" y="1981200"/>
              <a:ext cx="3892378" cy="4191000"/>
            </a:xfrm>
            <a:prstGeom prst="roundRect">
              <a:avLst>
                <a:gd name="adj" fmla="val 16667"/>
              </a:avLst>
            </a:prstGeom>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5935606" y="3349625"/>
              <a:ext cx="1828719" cy="307975"/>
            </a:xfrm>
            <a:prstGeom prst="rect">
              <a:avLst/>
            </a:prstGeom>
            <a:noFill/>
          </p:spPr>
          <p:txBody>
            <a:bodyPr>
              <a:spAutoFit/>
            </a:bodyPr>
            <a:lstStyle/>
            <a:p>
              <a:pPr algn="ctr" fontAlgn="auto">
                <a:spcBef>
                  <a:spcPts val="0"/>
                </a:spcBef>
                <a:spcAft>
                  <a:spcPts val="0"/>
                </a:spcAft>
                <a:defRPr/>
              </a:pPr>
              <a:r>
                <a:rPr lang="en-US" sz="1400" b="1" cap="all" dirty="0">
                  <a:latin typeface="+mn-lt"/>
                  <a:cs typeface="+mn-cs"/>
                </a:rPr>
                <a:t>Truck boss</a:t>
              </a:r>
            </a:p>
          </p:txBody>
        </p:sp>
        <p:sp>
          <p:nvSpPr>
            <p:cNvPr id="18" name="TextBox 17"/>
            <p:cNvSpPr txBox="1"/>
            <p:nvPr/>
          </p:nvSpPr>
          <p:spPr>
            <a:xfrm>
              <a:off x="5867346" y="3327400"/>
              <a:ext cx="1981112" cy="307777"/>
            </a:xfrm>
            <a:prstGeom prst="rect">
              <a:avLst/>
            </a:prstGeom>
            <a:noFill/>
          </p:spPr>
          <p:txBody>
            <a:bodyPr>
              <a:spAutoFit/>
            </a:bodyPr>
            <a:lstStyle/>
            <a:p>
              <a:pPr algn="ctr" fontAlgn="auto">
                <a:spcBef>
                  <a:spcPts val="0"/>
                </a:spcBef>
                <a:spcAft>
                  <a:spcPts val="0"/>
                </a:spcAft>
                <a:defRPr/>
              </a:pPr>
              <a:r>
                <a:rPr lang="en-US" sz="1400" b="1" cap="all" dirty="0" err="1" smtClean="0">
                  <a:solidFill>
                    <a:schemeClr val="bg1"/>
                  </a:solidFill>
                  <a:latin typeface="+mn-lt"/>
                  <a:cs typeface="+mn-cs"/>
                </a:rPr>
                <a:t>Jefe</a:t>
              </a:r>
              <a:r>
                <a:rPr lang="en-US" sz="1400" b="1" cap="all" dirty="0" smtClean="0">
                  <a:solidFill>
                    <a:schemeClr val="bg1"/>
                  </a:solidFill>
                  <a:latin typeface="+mn-lt"/>
                  <a:cs typeface="+mn-cs"/>
                </a:rPr>
                <a:t> de </a:t>
              </a:r>
              <a:r>
                <a:rPr lang="en-US" sz="1400" b="1" cap="all" dirty="0" err="1" smtClean="0">
                  <a:solidFill>
                    <a:schemeClr val="bg1"/>
                  </a:solidFill>
                  <a:latin typeface="+mn-lt"/>
                  <a:cs typeface="+mn-cs"/>
                </a:rPr>
                <a:t>camioneros</a:t>
              </a:r>
              <a:endParaRPr lang="en-US" sz="1400" b="1" cap="all" dirty="0">
                <a:solidFill>
                  <a:schemeClr val="bg1"/>
                </a:solidFill>
                <a:latin typeface="+mn-lt"/>
                <a:cs typeface="+mn-cs"/>
              </a:endParaRPr>
            </a:p>
          </p:txBody>
        </p:sp>
      </p:grpSp>
      <p:sp>
        <p:nvSpPr>
          <p:cNvPr id="8" name="Title 7" hidden="1"/>
          <p:cNvSpPr>
            <a:spLocks noGrp="1"/>
          </p:cNvSpPr>
          <p:nvPr>
            <p:ph type="title"/>
          </p:nvPr>
        </p:nvSpPr>
        <p:spPr>
          <a:xfrm>
            <a:off x="404813" y="-1752600"/>
            <a:ext cx="8229600" cy="1143000"/>
          </a:xfrm>
        </p:spPr>
        <p:txBody>
          <a:bodyPr/>
          <a:lstStyle/>
          <a:p>
            <a:r>
              <a:rPr lang="en-US" dirty="0" smtClean="0"/>
              <a:t>Truck boss</a:t>
            </a:r>
            <a:endParaRPr lang="en-US" dirty="0"/>
          </a:p>
        </p:txBody>
      </p:sp>
      <p:sp>
        <p:nvSpPr>
          <p:cNvPr id="19" name="Slide Number Placeholder 4"/>
          <p:cNvSpPr>
            <a:spLocks noGrp="1"/>
          </p:cNvSpPr>
          <p:nvPr>
            <p:ph type="sldNum" sz="quarter" idx="12"/>
          </p:nvPr>
        </p:nvSpPr>
        <p:spPr/>
        <p:txBody>
          <a:bodyPr/>
          <a:lstStyle/>
          <a:p>
            <a:pPr>
              <a:defRPr/>
            </a:pPr>
            <a:fld id="{DF51BDCF-FC4D-4638-8D10-FEB2EC66C586}" type="slidenum">
              <a:rPr lang="en-US"/>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Mantenga</a:t>
            </a:r>
            <a:r>
              <a:rPr lang="en-US" sz="2200" b="1" dirty="0" smtClean="0">
                <a:latin typeface="Arial Narrow" pitchFamily="34" charset="0"/>
                <a:cs typeface="+mn-cs"/>
              </a:rPr>
              <a:t> </a:t>
            </a:r>
            <a:r>
              <a:rPr lang="en-US" sz="2200" b="1" dirty="0" err="1" smtClean="0">
                <a:latin typeface="Arial Narrow" pitchFamily="34" charset="0"/>
                <a:cs typeface="+mn-cs"/>
              </a:rPr>
              <a:t>su</a:t>
            </a:r>
            <a:r>
              <a:rPr lang="en-US" sz="2200" b="1" dirty="0">
                <a:latin typeface="Arial Narrow" pitchFamily="34" charset="0"/>
                <a:cs typeface="+mn-cs"/>
              </a:rPr>
              <a:t/>
            </a:r>
            <a:br>
              <a:rPr lang="en-US" sz="2200" b="1" dirty="0">
                <a:latin typeface="Arial Narrow" pitchFamily="34" charset="0"/>
                <a:cs typeface="+mn-cs"/>
              </a:rPr>
            </a:br>
            <a:r>
              <a:rPr lang="en-US" sz="2200" b="1" dirty="0">
                <a:latin typeface="Arial Narrow" pitchFamily="34" charset="0"/>
                <a:cs typeface="+mn-cs"/>
              </a:rPr>
              <a:t>   </a:t>
            </a:r>
            <a:r>
              <a:rPr lang="en-US" sz="2200" b="1" dirty="0" err="1" smtClean="0">
                <a:latin typeface="Arial Narrow" pitchFamily="34" charset="0"/>
                <a:cs typeface="+mn-cs"/>
              </a:rPr>
              <a:t>distancia</a:t>
            </a:r>
            <a:r>
              <a:rPr lang="en-US" sz="2200" b="1" dirty="0" smtClean="0">
                <a:latin typeface="Arial Narrow" pitchFamily="34" charset="0"/>
                <a:cs typeface="+mn-cs"/>
              </a:rPr>
              <a:t> de los </a:t>
            </a:r>
            <a:r>
              <a:rPr lang="en-US" sz="2200" b="1" dirty="0" err="1" smtClean="0">
                <a:latin typeface="Arial Narrow" pitchFamily="34" charset="0"/>
                <a:cs typeface="+mn-cs"/>
              </a:rPr>
              <a:t>trabajadores</a:t>
            </a:r>
            <a:r>
              <a:rPr lang="en-US" sz="2200" b="1" dirty="0" smtClean="0">
                <a:latin typeface="Arial Narrow" pitchFamily="34" charset="0"/>
                <a:cs typeface="+mn-cs"/>
              </a:rPr>
              <a:t> a pie</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err="1" smtClean="0">
                <a:solidFill>
                  <a:schemeClr val="bg2">
                    <a:lumMod val="10000"/>
                  </a:schemeClr>
                </a:solidFill>
                <a:latin typeface="Calibri" pitchFamily="34" charset="0"/>
                <a:cs typeface="+mn-cs"/>
              </a:rPr>
              <a:t>Choferes</a:t>
            </a:r>
            <a:r>
              <a:rPr lang="en-US" sz="2800" b="1" dirty="0" smtClean="0">
                <a:solidFill>
                  <a:schemeClr val="bg2">
                    <a:lumMod val="10000"/>
                  </a:schemeClr>
                </a:solidFill>
                <a:latin typeface="Calibri" pitchFamily="34" charset="0"/>
                <a:cs typeface="+mn-cs"/>
              </a:rPr>
              <a:t> de </a:t>
            </a:r>
            <a:r>
              <a:rPr lang="en-US" sz="2800" b="1" dirty="0" err="1" smtClean="0">
                <a:solidFill>
                  <a:schemeClr val="bg2">
                    <a:lumMod val="10000"/>
                  </a:schemeClr>
                </a:solidFill>
                <a:latin typeface="Calibri" pitchFamily="34" charset="0"/>
                <a:cs typeface="+mn-cs"/>
              </a:rPr>
              <a:t>Camiones</a:t>
            </a:r>
            <a:endParaRPr lang="en-US" sz="2800" b="1" dirty="0">
              <a:solidFill>
                <a:schemeClr val="bg2">
                  <a:lumMod val="10000"/>
                </a:schemeClr>
              </a:solidFill>
              <a:latin typeface="Calibri" pitchFamily="34" charset="0"/>
              <a:cs typeface="+mn-cs"/>
            </a:endParaRPr>
          </a:p>
        </p:txBody>
      </p:sp>
      <p:sp>
        <p:nvSpPr>
          <p:cNvPr id="12" name="Subtitle 8"/>
          <p:cNvSpPr txBox="1">
            <a:spLocks/>
          </p:cNvSpPr>
          <p:nvPr/>
        </p:nvSpPr>
        <p:spPr bwMode="auto">
          <a:xfrm>
            <a:off x="708025" y="2667000"/>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Reciba</a:t>
            </a:r>
            <a:r>
              <a:rPr lang="en-US" sz="2000" b="1" dirty="0" smtClean="0">
                <a:latin typeface="Arial Narrow" pitchFamily="34" charset="0"/>
                <a:cs typeface="+mn-cs"/>
              </a:rPr>
              <a:t> </a:t>
            </a:r>
            <a:r>
              <a:rPr lang="en-US" sz="2000" b="1" dirty="0" err="1" smtClean="0">
                <a:latin typeface="Arial Narrow" pitchFamily="34" charset="0"/>
                <a:cs typeface="+mn-cs"/>
              </a:rPr>
              <a:t>indicaciones</a:t>
            </a:r>
            <a:r>
              <a:rPr lang="en-US" sz="2000" b="1" dirty="0" smtClean="0">
                <a:latin typeface="Arial Narrow" pitchFamily="34" charset="0"/>
                <a:cs typeface="+mn-cs"/>
              </a:rPr>
              <a:t> del PCTI </a:t>
            </a:r>
            <a:r>
              <a:rPr lang="en-US" sz="2000" b="1" dirty="0" err="1" smtClean="0">
                <a:latin typeface="Arial Narrow" pitchFamily="34" charset="0"/>
                <a:cs typeface="+mn-cs"/>
              </a:rPr>
              <a:t>donde</a:t>
            </a:r>
            <a:r>
              <a:rPr lang="en-US" sz="2000" b="1" dirty="0" smtClean="0">
                <a:latin typeface="Arial Narrow" pitchFamily="34" charset="0"/>
                <a:cs typeface="+mn-cs"/>
              </a:rPr>
              <a:t> </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debe</a:t>
            </a:r>
            <a:r>
              <a:rPr lang="en-US" sz="2000" b="1" dirty="0" smtClean="0">
                <a:latin typeface="Arial Narrow" pitchFamily="34" charset="0"/>
                <a:cs typeface="+mn-cs"/>
              </a:rPr>
              <a:t> </a:t>
            </a:r>
            <a:r>
              <a:rPr lang="en-US" sz="2000" b="1" dirty="0" err="1" smtClean="0">
                <a:latin typeface="Arial Narrow" pitchFamily="34" charset="0"/>
                <a:cs typeface="+mn-cs"/>
              </a:rPr>
              <a:t>operar</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3" name="Subtitle 8"/>
          <p:cNvSpPr txBox="1">
            <a:spLocks/>
          </p:cNvSpPr>
          <p:nvPr/>
        </p:nvSpPr>
        <p:spPr bwMode="auto">
          <a:xfrm>
            <a:off x="711200" y="3325813"/>
            <a:ext cx="8137525"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Reciba</a:t>
            </a:r>
            <a:r>
              <a:rPr lang="en-US" sz="2000" b="1" dirty="0" smtClean="0">
                <a:latin typeface="Arial Narrow" pitchFamily="34" charset="0"/>
                <a:cs typeface="+mn-cs"/>
              </a:rPr>
              <a:t> </a:t>
            </a:r>
            <a:r>
              <a:rPr lang="en-US" sz="2000" b="1" dirty="0" err="1" smtClean="0">
                <a:latin typeface="Arial Narrow" pitchFamily="34" charset="0"/>
                <a:cs typeface="+mn-cs"/>
              </a:rPr>
              <a:t>ayuda</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la </a:t>
            </a:r>
            <a:r>
              <a:rPr lang="en-US" sz="2000" b="1" dirty="0" err="1" smtClean="0">
                <a:latin typeface="Arial Narrow" pitchFamily="34" charset="0"/>
                <a:cs typeface="+mn-cs"/>
              </a:rPr>
              <a:t>navegación</a:t>
            </a:r>
            <a:r>
              <a:rPr lang="en-US" sz="2000" b="1" dirty="0" smtClean="0">
                <a:latin typeface="Arial Narrow" pitchFamily="34" charset="0"/>
                <a:cs typeface="+mn-cs"/>
              </a:rPr>
              <a:t> </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señaladores</a:t>
            </a:r>
            <a:r>
              <a:rPr lang="en-US" sz="2000" b="1" dirty="0" smtClean="0">
                <a:latin typeface="Arial Narrow" pitchFamily="34" charset="0"/>
                <a:cs typeface="+mn-cs"/>
              </a:rPr>
              <a:t>) </a:t>
            </a:r>
            <a:r>
              <a:rPr lang="en-US" sz="2000" b="1" dirty="0" err="1" smtClean="0">
                <a:latin typeface="Arial Narrow" pitchFamily="34" charset="0"/>
                <a:cs typeface="+mn-cs"/>
              </a:rPr>
              <a:t>cuando</a:t>
            </a:r>
            <a:r>
              <a:rPr lang="en-US" sz="2000" b="1" dirty="0" smtClean="0">
                <a:latin typeface="Arial Narrow" pitchFamily="34" charset="0"/>
                <a:cs typeface="+mn-cs"/>
              </a:rPr>
              <a:t> sea </a:t>
            </a:r>
            <a:r>
              <a:rPr lang="en-US" sz="2000" b="1" dirty="0" err="1" smtClean="0">
                <a:latin typeface="Arial Narrow" pitchFamily="34" charset="0"/>
                <a:cs typeface="+mn-cs"/>
              </a:rPr>
              <a:t>apropiado</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grpSp>
        <p:nvGrpSpPr>
          <p:cNvPr id="14" name="Group 20" title="Picture of truck drivers"/>
          <p:cNvGrpSpPr>
            <a:grpSpLocks/>
          </p:cNvGrpSpPr>
          <p:nvPr/>
        </p:nvGrpSpPr>
        <p:grpSpPr bwMode="auto">
          <a:xfrm>
            <a:off x="4800600" y="1981200"/>
            <a:ext cx="3733800" cy="4179888"/>
            <a:chOff x="4800600" y="1981200"/>
            <a:chExt cx="3733800" cy="4179361"/>
          </a:xfrm>
        </p:grpSpPr>
        <p:pic>
          <p:nvPicPr>
            <p:cNvPr id="20" name="Picture 2" title="Picture of truck driv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4800600" y="1981200"/>
              <a:ext cx="3733800" cy="4179361"/>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5029200" y="2209771"/>
              <a:ext cx="1828800" cy="307936"/>
            </a:xfrm>
            <a:prstGeom prst="rect">
              <a:avLst/>
            </a:prstGeom>
            <a:noFill/>
          </p:spPr>
          <p:txBody>
            <a:bodyPr>
              <a:spAutoFit/>
            </a:bodyPr>
            <a:lstStyle/>
            <a:p>
              <a:pPr algn="ctr" fontAlgn="auto">
                <a:spcBef>
                  <a:spcPts val="0"/>
                </a:spcBef>
                <a:spcAft>
                  <a:spcPts val="0"/>
                </a:spcAft>
                <a:defRPr/>
              </a:pPr>
              <a:r>
                <a:rPr lang="en-US" sz="1400" b="1" cap="all" dirty="0">
                  <a:latin typeface="+mn-lt"/>
                  <a:cs typeface="+mn-cs"/>
                </a:rPr>
                <a:t>Truck drivers</a:t>
              </a:r>
            </a:p>
          </p:txBody>
        </p:sp>
        <p:sp>
          <p:nvSpPr>
            <p:cNvPr id="17" name="TextBox 16"/>
            <p:cNvSpPr txBox="1"/>
            <p:nvPr/>
          </p:nvSpPr>
          <p:spPr>
            <a:xfrm>
              <a:off x="4960938" y="2192311"/>
              <a:ext cx="1981200" cy="523154"/>
            </a:xfrm>
            <a:prstGeom prst="rect">
              <a:avLst/>
            </a:prstGeom>
            <a:noFill/>
          </p:spPr>
          <p:txBody>
            <a:bodyPr>
              <a:spAutoFit/>
            </a:bodyPr>
            <a:lstStyle/>
            <a:p>
              <a:pPr algn="ctr" fontAlgn="auto">
                <a:spcBef>
                  <a:spcPts val="0"/>
                </a:spcBef>
                <a:spcAft>
                  <a:spcPts val="0"/>
                </a:spcAft>
                <a:defRPr/>
              </a:pPr>
              <a:r>
                <a:rPr lang="en-US" sz="1400" b="1" cap="all" dirty="0" err="1" smtClean="0">
                  <a:solidFill>
                    <a:schemeClr val="bg1"/>
                  </a:solidFill>
                  <a:latin typeface="+mn-lt"/>
                  <a:cs typeface="+mn-cs"/>
                </a:rPr>
                <a:t>Choferes</a:t>
              </a:r>
              <a:r>
                <a:rPr lang="en-US" sz="1400" b="1" cap="all" dirty="0" smtClean="0">
                  <a:solidFill>
                    <a:schemeClr val="bg1"/>
                  </a:solidFill>
                  <a:latin typeface="+mn-lt"/>
                  <a:cs typeface="+mn-cs"/>
                </a:rPr>
                <a:t> de </a:t>
              </a:r>
              <a:r>
                <a:rPr lang="en-US" sz="1400" b="1" cap="all" dirty="0" err="1" smtClean="0">
                  <a:solidFill>
                    <a:schemeClr val="bg1"/>
                  </a:solidFill>
                  <a:latin typeface="+mn-lt"/>
                  <a:cs typeface="+mn-cs"/>
                </a:rPr>
                <a:t>camiones</a:t>
              </a:r>
              <a:endParaRPr lang="en-US" sz="1400" b="1" cap="all" dirty="0">
                <a:solidFill>
                  <a:schemeClr val="bg1"/>
                </a:solidFill>
                <a:latin typeface="+mn-lt"/>
                <a:cs typeface="+mn-cs"/>
              </a:endParaRPr>
            </a:p>
          </p:txBody>
        </p:sp>
      </p:grpSp>
      <p:sp>
        <p:nvSpPr>
          <p:cNvPr id="19" name="Subtitle 8"/>
          <p:cNvSpPr txBox="1">
            <a:spLocks/>
          </p:cNvSpPr>
          <p:nvPr/>
        </p:nvSpPr>
        <p:spPr bwMode="auto">
          <a:xfrm>
            <a:off x="711200" y="4011613"/>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Nunca</a:t>
            </a:r>
            <a:r>
              <a:rPr lang="en-US" sz="2000" b="1" dirty="0" smtClean="0">
                <a:latin typeface="Arial Narrow" pitchFamily="34" charset="0"/>
                <a:cs typeface="+mn-cs"/>
              </a:rPr>
              <a:t> </a:t>
            </a:r>
            <a:r>
              <a:rPr lang="en-US" sz="2000" b="1" dirty="0" err="1" smtClean="0">
                <a:latin typeface="Arial Narrow" pitchFamily="34" charset="0"/>
                <a:cs typeface="+mn-cs"/>
              </a:rPr>
              <a:t>conduzca</a:t>
            </a:r>
            <a:r>
              <a:rPr lang="en-US" sz="2000" b="1" dirty="0" smtClean="0">
                <a:latin typeface="Arial Narrow" pitchFamily="34" charset="0"/>
                <a:cs typeface="+mn-cs"/>
              </a:rPr>
              <a:t> </a:t>
            </a:r>
            <a:r>
              <a:rPr lang="en-US" sz="2000" b="1" dirty="0" err="1" smtClean="0">
                <a:latin typeface="Arial Narrow" pitchFamily="34" charset="0"/>
                <a:cs typeface="+mn-cs"/>
              </a:rPr>
              <a:t>hacia</a:t>
            </a:r>
            <a:r>
              <a:rPr lang="en-US" sz="2000" b="1" dirty="0" smtClean="0">
                <a:latin typeface="Arial Narrow" pitchFamily="34" charset="0"/>
                <a:cs typeface="+mn-cs"/>
              </a:rPr>
              <a:t> </a:t>
            </a:r>
            <a:r>
              <a:rPr lang="en-US" sz="2000" b="1" dirty="0" err="1" smtClean="0">
                <a:latin typeface="Arial Narrow" pitchFamily="34" charset="0"/>
                <a:cs typeface="+mn-cs"/>
              </a:rPr>
              <a:t>puntos</a:t>
            </a:r>
            <a:r>
              <a:rPr lang="en-US" sz="2000" b="1" dirty="0" smtClean="0">
                <a:latin typeface="Arial Narrow" pitchFamily="34" charset="0"/>
                <a:cs typeface="+mn-cs"/>
              </a:rPr>
              <a:t> </a:t>
            </a:r>
            <a:r>
              <a:rPr lang="en-US" sz="2000" b="1" dirty="0" err="1" smtClean="0">
                <a:latin typeface="Arial Narrow" pitchFamily="34" charset="0"/>
                <a:cs typeface="+mn-cs"/>
              </a:rPr>
              <a:t>ciegos</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smtClean="0">
                <a:latin typeface="Arial Narrow" pitchFamily="34" charset="0"/>
                <a:cs typeface="+mn-cs"/>
              </a:rPr>
              <a:t>sin </a:t>
            </a:r>
            <a:r>
              <a:rPr lang="en-US" sz="2000" b="1" dirty="0" err="1" smtClean="0">
                <a:latin typeface="Arial Narrow" pitchFamily="34" charset="0"/>
                <a:cs typeface="+mn-cs"/>
              </a:rPr>
              <a:t>cuidar</a:t>
            </a:r>
            <a:r>
              <a:rPr lang="en-US" sz="2000" b="1" dirty="0" smtClean="0">
                <a:latin typeface="Arial Narrow" pitchFamily="34" charset="0"/>
                <a:cs typeface="+mn-cs"/>
              </a:rPr>
              <a:t> de los </a:t>
            </a:r>
            <a:r>
              <a:rPr lang="en-US" sz="2000" b="1" dirty="0" err="1" smtClean="0">
                <a:latin typeface="Arial Narrow" pitchFamily="34" charset="0"/>
                <a:cs typeface="+mn-cs"/>
              </a:rPr>
              <a:t>peatones</a:t>
            </a: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8" name="Title 7" hidden="1"/>
          <p:cNvSpPr>
            <a:spLocks noGrp="1"/>
          </p:cNvSpPr>
          <p:nvPr>
            <p:ph type="title"/>
          </p:nvPr>
        </p:nvSpPr>
        <p:spPr>
          <a:xfrm>
            <a:off x="685800" y="-1752600"/>
            <a:ext cx="8229600" cy="1143000"/>
          </a:xfrm>
        </p:spPr>
        <p:txBody>
          <a:bodyPr/>
          <a:lstStyle/>
          <a:p>
            <a:r>
              <a:rPr lang="en-US" dirty="0" err="1" smtClean="0"/>
              <a:t>Turck</a:t>
            </a:r>
            <a:r>
              <a:rPr lang="en-US" dirty="0" smtClean="0"/>
              <a:t> drivers</a:t>
            </a:r>
            <a:endParaRPr lang="en-US" dirty="0"/>
          </a:p>
        </p:txBody>
      </p:sp>
      <p:sp>
        <p:nvSpPr>
          <p:cNvPr id="21" name="Slide Number Placeholder 4"/>
          <p:cNvSpPr>
            <a:spLocks noGrp="1"/>
          </p:cNvSpPr>
          <p:nvPr>
            <p:ph type="sldNum" sz="quarter" idx="12"/>
          </p:nvPr>
        </p:nvSpPr>
        <p:spPr/>
        <p:txBody>
          <a:bodyPr/>
          <a:lstStyle/>
          <a:p>
            <a:pPr>
              <a:defRPr/>
            </a:pPr>
            <a:fld id="{0FB90D84-6BD5-4F75-AE75-270214E44922}" type="slidenum">
              <a:rPr lang="en-US"/>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Conozca</a:t>
            </a:r>
            <a:r>
              <a:rPr lang="en-US" sz="2200" b="1" dirty="0" smtClean="0">
                <a:latin typeface="Arial Narrow" pitchFamily="34" charset="0"/>
                <a:cs typeface="+mn-cs"/>
              </a:rPr>
              <a:t> la </a:t>
            </a:r>
            <a:r>
              <a:rPr lang="en-US" sz="2200" b="1" dirty="0" err="1" smtClean="0">
                <a:latin typeface="Arial Narrow" pitchFamily="34" charset="0"/>
                <a:cs typeface="+mn-cs"/>
              </a:rPr>
              <a:t>ubicación</a:t>
            </a:r>
            <a:r>
              <a:rPr lang="en-US" sz="2200" b="1" dirty="0" smtClean="0">
                <a:latin typeface="Arial Narrow" pitchFamily="34" charset="0"/>
                <a:cs typeface="+mn-cs"/>
              </a:rPr>
              <a:t/>
            </a:r>
            <a:br>
              <a:rPr lang="en-US" sz="2200" b="1" dirty="0" smtClean="0">
                <a:latin typeface="Arial Narrow" pitchFamily="34" charset="0"/>
                <a:cs typeface="+mn-cs"/>
              </a:rPr>
            </a:br>
            <a:r>
              <a:rPr lang="en-US" sz="2200" b="1" dirty="0" smtClean="0">
                <a:latin typeface="Arial Narrow" pitchFamily="34" charset="0"/>
                <a:cs typeface="+mn-cs"/>
              </a:rPr>
              <a:t>   de los </a:t>
            </a:r>
            <a:r>
              <a:rPr lang="en-US" sz="2200" b="1" dirty="0" err="1" smtClean="0">
                <a:latin typeface="Arial Narrow" pitchFamily="34" charset="0"/>
                <a:cs typeface="+mn-cs"/>
              </a:rPr>
              <a:t>trabajadores</a:t>
            </a:r>
            <a:r>
              <a:rPr lang="en-US" sz="2200" b="1" dirty="0" smtClean="0">
                <a:latin typeface="Arial Narrow" pitchFamily="34" charset="0"/>
                <a:cs typeface="+mn-cs"/>
              </a:rPr>
              <a:t> a pie</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err="1" smtClean="0">
                <a:solidFill>
                  <a:schemeClr val="bg2">
                    <a:lumMod val="10000"/>
                  </a:schemeClr>
                </a:solidFill>
                <a:latin typeface="Calibri" pitchFamily="34" charset="0"/>
                <a:cs typeface="+mn-cs"/>
              </a:rPr>
              <a:t>Operadores</a:t>
            </a:r>
            <a:r>
              <a:rPr lang="en-US" sz="2800" b="1" dirty="0" smtClean="0">
                <a:solidFill>
                  <a:schemeClr val="bg2">
                    <a:lumMod val="10000"/>
                  </a:schemeClr>
                </a:solidFill>
                <a:latin typeface="Calibri" pitchFamily="34" charset="0"/>
                <a:cs typeface="+mn-cs"/>
              </a:rPr>
              <a:t> de </a:t>
            </a:r>
            <a:r>
              <a:rPr lang="en-US" sz="2800" b="1" dirty="0" err="1" smtClean="0">
                <a:solidFill>
                  <a:schemeClr val="bg2">
                    <a:lumMod val="10000"/>
                  </a:schemeClr>
                </a:solidFill>
                <a:latin typeface="Calibri" pitchFamily="34" charset="0"/>
                <a:cs typeface="+mn-cs"/>
              </a:rPr>
              <a:t>Equipos</a:t>
            </a:r>
            <a:endParaRPr lang="en-US" sz="2800" b="1" dirty="0">
              <a:solidFill>
                <a:schemeClr val="bg2">
                  <a:lumMod val="10000"/>
                </a:schemeClr>
              </a:solidFill>
              <a:latin typeface="Calibri" pitchFamily="34" charset="0"/>
              <a:cs typeface="+mn-cs"/>
            </a:endParaRPr>
          </a:p>
        </p:txBody>
      </p:sp>
      <p:sp>
        <p:nvSpPr>
          <p:cNvPr id="12" name="Subtitle 8"/>
          <p:cNvSpPr txBox="1">
            <a:spLocks/>
          </p:cNvSpPr>
          <p:nvPr/>
        </p:nvSpPr>
        <p:spPr bwMode="auto">
          <a:xfrm>
            <a:off x="708025" y="2667000"/>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smtClean="0">
                <a:latin typeface="Arial Narrow" pitchFamily="34" charset="0"/>
                <a:cs typeface="+mn-cs"/>
              </a:rPr>
              <a:t>No </a:t>
            </a:r>
            <a:r>
              <a:rPr lang="en-US" sz="2000" b="1" dirty="0" err="1" smtClean="0">
                <a:latin typeface="Arial Narrow" pitchFamily="34" charset="0"/>
                <a:cs typeface="+mn-cs"/>
              </a:rPr>
              <a:t>conduzca</a:t>
            </a:r>
            <a:r>
              <a:rPr lang="en-US" sz="2000" b="1" dirty="0" smtClean="0">
                <a:latin typeface="Arial Narrow" pitchFamily="34" charset="0"/>
                <a:cs typeface="+mn-cs"/>
              </a:rPr>
              <a:t> hasta </a:t>
            </a:r>
            <a:r>
              <a:rPr lang="en-US" sz="2000" b="1" dirty="0" err="1" smtClean="0">
                <a:latin typeface="Arial Narrow" pitchFamily="34" charset="0"/>
                <a:cs typeface="+mn-cs"/>
              </a:rPr>
              <a:t>que</a:t>
            </a:r>
            <a:r>
              <a:rPr lang="en-US" sz="2000" b="1" dirty="0" smtClean="0">
                <a:latin typeface="Arial Narrow" pitchFamily="34" charset="0"/>
                <a:cs typeface="+mn-cs"/>
              </a:rPr>
              <a:t> los </a:t>
            </a:r>
            <a:r>
              <a:rPr lang="en-US" sz="2000" b="1" dirty="0" err="1" smtClean="0">
                <a:latin typeface="Arial Narrow" pitchFamily="34" charset="0"/>
                <a:cs typeface="+mn-cs"/>
              </a:rPr>
              <a:t>puntos</a:t>
            </a:r>
            <a:r>
              <a:rPr lang="en-US" sz="2000" b="1" dirty="0" smtClean="0">
                <a:latin typeface="Arial Narrow" pitchFamily="34" charset="0"/>
                <a:cs typeface="+mn-cs"/>
              </a:rPr>
              <a:t> </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ciegos</a:t>
            </a:r>
            <a:r>
              <a:rPr lang="en-US" sz="2000" b="1" dirty="0" smtClean="0">
                <a:latin typeface="Arial Narrow" pitchFamily="34" charset="0"/>
                <a:cs typeface="+mn-cs"/>
              </a:rPr>
              <a:t> </a:t>
            </a:r>
            <a:r>
              <a:rPr lang="en-US" sz="2000" b="1" dirty="0" err="1" smtClean="0">
                <a:latin typeface="Arial Narrow" pitchFamily="34" charset="0"/>
                <a:cs typeface="+mn-cs"/>
              </a:rPr>
              <a:t>sean</a:t>
            </a:r>
            <a:r>
              <a:rPr lang="en-US" sz="2000" b="1" dirty="0" smtClean="0">
                <a:latin typeface="Arial Narrow" pitchFamily="34" charset="0"/>
                <a:cs typeface="+mn-cs"/>
              </a:rPr>
              <a:t> </a:t>
            </a:r>
            <a:r>
              <a:rPr lang="en-US" sz="2000" b="1" dirty="0" err="1" smtClean="0">
                <a:latin typeface="Arial Narrow" pitchFamily="34" charset="0"/>
                <a:cs typeface="+mn-cs"/>
              </a:rPr>
              <a:t>verificados</a:t>
            </a:r>
            <a:r>
              <a:rPr lang="en-US" sz="2000" b="1" dirty="0" smtClean="0">
                <a:latin typeface="Arial Narrow" pitchFamily="34" charset="0"/>
                <a:cs typeface="+mn-cs"/>
              </a:rPr>
              <a:t> y se </a:t>
            </a:r>
            <a:r>
              <a:rPr lang="en-US" sz="2000" b="1" dirty="0" err="1" smtClean="0">
                <a:latin typeface="Arial Narrow" pitchFamily="34" charset="0"/>
                <a:cs typeface="+mn-cs"/>
              </a:rPr>
              <a:t>asigne</a:t>
            </a:r>
            <a:endParaRPr lang="en-US" sz="2000" b="1" dirty="0" smtClean="0">
              <a:latin typeface="Arial Narrow" pitchFamily="34" charset="0"/>
              <a:cs typeface="+mn-cs"/>
            </a:endParaRPr>
          </a:p>
          <a:p>
            <a:pPr marL="0" lvl="1" fontAlgn="auto">
              <a:lnSpc>
                <a:spcPts val="2200"/>
              </a:lnSpc>
              <a:spcBef>
                <a:spcPts val="0"/>
              </a:spcBef>
              <a:spcAft>
                <a:spcPts val="0"/>
              </a:spcAft>
              <a:buSzPct val="50000"/>
              <a:defRPr/>
            </a:pPr>
            <a:r>
              <a:rPr lang="es-US" sz="2000" b="1" dirty="0" smtClean="0">
                <a:latin typeface="Arial Narrow" pitchFamily="34" charset="0"/>
                <a:cs typeface="+mn-cs"/>
              </a:rPr>
              <a:t>     un señalador</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3" name="Subtitle 8"/>
          <p:cNvSpPr txBox="1">
            <a:spLocks/>
          </p:cNvSpPr>
          <p:nvPr/>
        </p:nvSpPr>
        <p:spPr bwMode="auto">
          <a:xfrm>
            <a:off x="651828" y="3617436"/>
            <a:ext cx="8137525"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Conozca</a:t>
            </a:r>
            <a:r>
              <a:rPr lang="en-US" sz="2000" b="1" dirty="0" smtClean="0">
                <a:latin typeface="Arial Narrow" pitchFamily="34" charset="0"/>
                <a:cs typeface="+mn-cs"/>
              </a:rPr>
              <a:t> los </a:t>
            </a:r>
            <a:r>
              <a:rPr lang="en-US" sz="2000" b="1" dirty="0" err="1" smtClean="0">
                <a:latin typeface="Arial Narrow" pitchFamily="34" charset="0"/>
                <a:cs typeface="+mn-cs"/>
              </a:rPr>
              <a:t>puntos</a:t>
            </a:r>
            <a:r>
              <a:rPr lang="en-US" sz="2000" b="1" dirty="0" smtClean="0">
                <a:latin typeface="Arial Narrow" pitchFamily="34" charset="0"/>
                <a:cs typeface="+mn-cs"/>
              </a:rPr>
              <a:t> </a:t>
            </a:r>
            <a:r>
              <a:rPr lang="en-US" sz="2000" b="1" dirty="0" err="1" smtClean="0">
                <a:latin typeface="Arial Narrow" pitchFamily="34" charset="0"/>
                <a:cs typeface="+mn-cs"/>
              </a:rPr>
              <a:t>ciegos</a:t>
            </a:r>
            <a:r>
              <a:rPr lang="en-US" sz="2000" b="1" dirty="0" smtClean="0">
                <a:latin typeface="Arial Narrow" pitchFamily="34" charset="0"/>
                <a:cs typeface="+mn-cs"/>
              </a:rPr>
              <a:t> de los</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equipos</a:t>
            </a:r>
            <a:r>
              <a:rPr lang="en-US" sz="2000" b="1" dirty="0" smtClean="0">
                <a:latin typeface="Arial Narrow" pitchFamily="34" charset="0"/>
                <a:cs typeface="+mn-cs"/>
              </a:rPr>
              <a:t> </a:t>
            </a:r>
            <a:r>
              <a:rPr lang="en-US" sz="2000" b="1" dirty="0" err="1" smtClean="0">
                <a:latin typeface="Arial Narrow" pitchFamily="34" charset="0"/>
                <a:cs typeface="+mn-cs"/>
              </a:rPr>
              <a:t>que</a:t>
            </a:r>
            <a:r>
              <a:rPr lang="en-US" sz="2000" b="1" dirty="0" smtClean="0">
                <a:latin typeface="Arial Narrow" pitchFamily="34" charset="0"/>
                <a:cs typeface="+mn-cs"/>
              </a:rPr>
              <a:t> opera</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grpSp>
        <p:nvGrpSpPr>
          <p:cNvPr id="14" name="Group 21" title="Picture of equipment operator"/>
          <p:cNvGrpSpPr>
            <a:grpSpLocks/>
          </p:cNvGrpSpPr>
          <p:nvPr/>
        </p:nvGrpSpPr>
        <p:grpSpPr bwMode="auto">
          <a:xfrm>
            <a:off x="4937125" y="1676400"/>
            <a:ext cx="3825875" cy="4343400"/>
            <a:chOff x="4936904" y="1676401"/>
            <a:chExt cx="3826096" cy="4343400"/>
          </a:xfrm>
        </p:grpSpPr>
        <p:pic>
          <p:nvPicPr>
            <p:cNvPr id="21" name="Picture 2" title="Picture of equipment operator"/>
            <p:cNvPicPr>
              <a:picLocks noChangeAspect="1" noChangeArrowheads="1"/>
            </p:cNvPicPr>
            <p:nvPr/>
          </p:nvPicPr>
          <p:blipFill>
            <a:blip r:embed="rId5" cstate="print"/>
            <a:srcRect/>
            <a:stretch>
              <a:fillRect/>
            </a:stretch>
          </p:blipFill>
          <p:spPr>
            <a:xfrm>
              <a:off x="4936904" y="1676401"/>
              <a:ext cx="3826096" cy="43434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5486211" y="2286001"/>
              <a:ext cx="2209928" cy="307975"/>
            </a:xfrm>
            <a:prstGeom prst="rect">
              <a:avLst/>
            </a:prstGeom>
            <a:noFill/>
          </p:spPr>
          <p:txBody>
            <a:bodyPr>
              <a:spAutoFit/>
            </a:bodyPr>
            <a:lstStyle/>
            <a:p>
              <a:pPr algn="ctr" fontAlgn="auto">
                <a:spcBef>
                  <a:spcPts val="0"/>
                </a:spcBef>
                <a:spcAft>
                  <a:spcPts val="0"/>
                </a:spcAft>
                <a:defRPr/>
              </a:pPr>
              <a:r>
                <a:rPr lang="en-US" sz="1400" b="1" cap="all" dirty="0">
                  <a:latin typeface="+mn-lt"/>
                  <a:cs typeface="+mn-cs"/>
                </a:rPr>
                <a:t>Equipment operators</a:t>
              </a:r>
            </a:p>
          </p:txBody>
        </p:sp>
        <p:sp>
          <p:nvSpPr>
            <p:cNvPr id="17" name="TextBox 16"/>
            <p:cNvSpPr txBox="1"/>
            <p:nvPr/>
          </p:nvSpPr>
          <p:spPr>
            <a:xfrm>
              <a:off x="5417945" y="2279651"/>
              <a:ext cx="2354398" cy="307777"/>
            </a:xfrm>
            <a:prstGeom prst="rect">
              <a:avLst/>
            </a:prstGeom>
            <a:noFill/>
          </p:spPr>
          <p:txBody>
            <a:bodyPr>
              <a:spAutoFit/>
            </a:bodyPr>
            <a:lstStyle/>
            <a:p>
              <a:pPr algn="ctr" fontAlgn="auto">
                <a:spcBef>
                  <a:spcPts val="0"/>
                </a:spcBef>
                <a:spcAft>
                  <a:spcPts val="0"/>
                </a:spcAft>
                <a:defRPr/>
              </a:pPr>
              <a:r>
                <a:rPr lang="en-US" sz="1400" b="1" cap="all" dirty="0" err="1" smtClean="0">
                  <a:solidFill>
                    <a:schemeClr val="bg1"/>
                  </a:solidFill>
                  <a:latin typeface="+mn-lt"/>
                  <a:cs typeface="+mn-cs"/>
                </a:rPr>
                <a:t>Operadores</a:t>
              </a:r>
              <a:r>
                <a:rPr lang="en-US" sz="1400" b="1" cap="all" dirty="0" smtClean="0">
                  <a:solidFill>
                    <a:schemeClr val="bg1"/>
                  </a:solidFill>
                  <a:latin typeface="+mn-lt"/>
                  <a:cs typeface="+mn-cs"/>
                </a:rPr>
                <a:t> de </a:t>
              </a:r>
              <a:r>
                <a:rPr lang="en-US" sz="1400" b="1" cap="all" dirty="0" err="1" smtClean="0">
                  <a:solidFill>
                    <a:schemeClr val="bg1"/>
                  </a:solidFill>
                  <a:latin typeface="+mn-lt"/>
                  <a:cs typeface="+mn-cs"/>
                </a:rPr>
                <a:t>equipos</a:t>
              </a:r>
              <a:endParaRPr lang="en-US" sz="1400" b="1" cap="all" dirty="0">
                <a:solidFill>
                  <a:schemeClr val="bg1"/>
                </a:solidFill>
                <a:latin typeface="+mn-lt"/>
                <a:cs typeface="+mn-cs"/>
              </a:endParaRPr>
            </a:p>
          </p:txBody>
        </p:sp>
      </p:grpSp>
      <p:sp>
        <p:nvSpPr>
          <p:cNvPr id="18" name="Subtitle 8"/>
          <p:cNvSpPr txBox="1">
            <a:spLocks/>
          </p:cNvSpPr>
          <p:nvPr/>
        </p:nvSpPr>
        <p:spPr bwMode="auto">
          <a:xfrm>
            <a:off x="723900" y="4314349"/>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Manténgase</a:t>
            </a:r>
            <a:r>
              <a:rPr lang="en-US" sz="2000" b="1" dirty="0" smtClean="0">
                <a:latin typeface="Arial Narrow" pitchFamily="34" charset="0"/>
                <a:cs typeface="+mn-cs"/>
              </a:rPr>
              <a:t> </a:t>
            </a:r>
            <a:r>
              <a:rPr lang="en-US" sz="2000" b="1" dirty="0" err="1" smtClean="0">
                <a:latin typeface="Arial Narrow" pitchFamily="34" charset="0"/>
                <a:cs typeface="+mn-cs"/>
              </a:rPr>
              <a:t>fuera</a:t>
            </a:r>
            <a:r>
              <a:rPr lang="en-US" sz="2000" b="1" dirty="0" smtClean="0">
                <a:latin typeface="Arial Narrow" pitchFamily="34" charset="0"/>
                <a:cs typeface="+mn-cs"/>
              </a:rPr>
              <a:t> de </a:t>
            </a:r>
            <a:r>
              <a:rPr lang="en-US" sz="2000" b="1" dirty="0" err="1" smtClean="0">
                <a:latin typeface="Arial Narrow" pitchFamily="34" charset="0"/>
                <a:cs typeface="+mn-cs"/>
              </a:rPr>
              <a:t>áreas</a:t>
            </a:r>
            <a:r>
              <a:rPr lang="en-US" sz="2000" b="1" dirty="0" smtClean="0">
                <a:latin typeface="Arial Narrow" pitchFamily="34" charset="0"/>
                <a:cs typeface="+mn-cs"/>
              </a:rPr>
              <a:t> </a:t>
            </a:r>
            <a:r>
              <a:rPr lang="en-US" sz="2000" b="1" dirty="0" err="1" smtClean="0">
                <a:latin typeface="Arial Narrow" pitchFamily="34" charset="0"/>
                <a:cs typeface="+mn-cs"/>
              </a:rPr>
              <a:t>designadas</a:t>
            </a:r>
            <a:r>
              <a:rPr lang="en-US" sz="2000" b="1" dirty="0" smtClean="0">
                <a:latin typeface="Arial Narrow" pitchFamily="34" charset="0"/>
                <a:cs typeface="+mn-cs"/>
              </a:rPr>
              <a:t/>
            </a:r>
            <a:br>
              <a:rPr lang="en-US" sz="2000" b="1" dirty="0" smtClean="0">
                <a:latin typeface="Arial Narrow" pitchFamily="34" charset="0"/>
                <a:cs typeface="+mn-cs"/>
              </a:rPr>
            </a:br>
            <a:r>
              <a:rPr lang="en-US" sz="2000" b="1" dirty="0" smtClean="0">
                <a:latin typeface="Arial Narrow" pitchFamily="34" charset="0"/>
                <a:cs typeface="+mn-cs"/>
              </a:rPr>
              <a:t>     para </a:t>
            </a:r>
            <a:r>
              <a:rPr lang="en-US" sz="2000" b="1" dirty="0" err="1" smtClean="0">
                <a:latin typeface="Arial Narrow" pitchFamily="34" charset="0"/>
                <a:cs typeface="+mn-cs"/>
              </a:rPr>
              <a:t>trabajadores</a:t>
            </a:r>
            <a:r>
              <a:rPr lang="en-US" sz="2000" b="1" dirty="0" smtClean="0">
                <a:latin typeface="Arial Narrow" pitchFamily="34" charset="0"/>
                <a:cs typeface="+mn-cs"/>
              </a:rPr>
              <a:t> a pie</a:t>
            </a: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20" name="Subtitle 8"/>
          <p:cNvSpPr txBox="1">
            <a:spLocks/>
          </p:cNvSpPr>
          <p:nvPr/>
        </p:nvSpPr>
        <p:spPr bwMode="auto">
          <a:xfrm>
            <a:off x="723900" y="5179219"/>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a:latin typeface="Arial Narrow" pitchFamily="34" charset="0"/>
                <a:cs typeface="+mn-cs"/>
              </a:rPr>
              <a:t>I</a:t>
            </a:r>
            <a:r>
              <a:rPr lang="en-US" sz="2000" b="1" dirty="0" err="1" smtClean="0">
                <a:latin typeface="Arial Narrow" pitchFamily="34" charset="0"/>
                <a:cs typeface="+mn-cs"/>
              </a:rPr>
              <a:t>nspeccione</a:t>
            </a:r>
            <a:r>
              <a:rPr lang="en-US" sz="2000" b="1" dirty="0" smtClean="0">
                <a:latin typeface="Arial Narrow" pitchFamily="34" charset="0"/>
                <a:cs typeface="+mn-cs"/>
              </a:rPr>
              <a:t>  </a:t>
            </a:r>
            <a:r>
              <a:rPr lang="en-US" sz="2000" b="1" dirty="0">
                <a:latin typeface="Arial Narrow" pitchFamily="34" charset="0"/>
                <a:cs typeface="+mn-cs"/>
              </a:rPr>
              <a:t>360</a:t>
            </a:r>
            <a:r>
              <a:rPr lang="en-US" sz="1600" b="1" baseline="60000" dirty="0">
                <a:latin typeface="Arial Narrow" pitchFamily="34" charset="0"/>
                <a:cs typeface="+mn-cs"/>
              </a:rPr>
              <a:t>o</a:t>
            </a:r>
            <a:r>
              <a:rPr lang="en-US" sz="2000" b="1" dirty="0">
                <a:latin typeface="Arial Narrow" pitchFamily="34" charset="0"/>
                <a:cs typeface="+mn-cs"/>
              </a:rPr>
              <a:t> </a:t>
            </a:r>
            <a:r>
              <a:rPr lang="en-US" sz="2000" b="1" dirty="0" err="1" smtClean="0">
                <a:latin typeface="Arial Narrow" pitchFamily="34" charset="0"/>
                <a:cs typeface="+mn-cs"/>
              </a:rPr>
              <a:t>alrededor</a:t>
            </a:r>
            <a:r>
              <a:rPr lang="en-US" sz="2000" b="1" dirty="0" smtClean="0">
                <a:latin typeface="Arial Narrow" pitchFamily="34" charset="0"/>
                <a:cs typeface="+mn-cs"/>
              </a:rPr>
              <a:t> antes de</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conducir</a:t>
            </a:r>
            <a:r>
              <a:rPr lang="en-US" sz="2000" b="1" dirty="0" smtClean="0">
                <a:latin typeface="Arial Narrow" pitchFamily="34" charset="0"/>
                <a:cs typeface="+mn-cs"/>
              </a:rPr>
              <a:t> el </a:t>
            </a:r>
            <a:r>
              <a:rPr lang="en-US" sz="2000" b="1" dirty="0" err="1" smtClean="0">
                <a:latin typeface="Arial Narrow" pitchFamily="34" charset="0"/>
                <a:cs typeface="+mn-cs"/>
              </a:rPr>
              <a:t>equipo</a:t>
            </a: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8" name="Title 7" hidden="1"/>
          <p:cNvSpPr>
            <a:spLocks noGrp="1"/>
          </p:cNvSpPr>
          <p:nvPr>
            <p:ph type="title"/>
          </p:nvPr>
        </p:nvSpPr>
        <p:spPr>
          <a:xfrm>
            <a:off x="990600" y="-2133600"/>
            <a:ext cx="8229600" cy="1143000"/>
          </a:xfrm>
        </p:spPr>
        <p:txBody>
          <a:bodyPr/>
          <a:lstStyle/>
          <a:p>
            <a:r>
              <a:rPr lang="en-US" dirty="0" smtClean="0"/>
              <a:t>Equipment operators</a:t>
            </a:r>
            <a:endParaRPr lang="en-US" dirty="0"/>
          </a:p>
        </p:txBody>
      </p:sp>
      <p:sp>
        <p:nvSpPr>
          <p:cNvPr id="22" name="Slide Number Placeholder 4"/>
          <p:cNvSpPr>
            <a:spLocks noGrp="1"/>
          </p:cNvSpPr>
          <p:nvPr>
            <p:ph type="sldNum" sz="quarter" idx="12"/>
          </p:nvPr>
        </p:nvSpPr>
        <p:spPr/>
        <p:txBody>
          <a:bodyPr/>
          <a:lstStyle/>
          <a:p>
            <a:pPr>
              <a:defRPr/>
            </a:pPr>
            <a:fld id="{00618ECD-726B-4459-A2C7-E355D9676E33}" type="slidenum">
              <a:rPr lang="en-US"/>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7" name="Picture 6"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10" name="5-Point Star 9"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Retroceso</a:t>
            </a:r>
            <a:r>
              <a:rPr lang="en-US" sz="2200" b="1" dirty="0" smtClean="0">
                <a:latin typeface="Arial Narrow" pitchFamily="34" charset="0"/>
                <a:cs typeface="+mn-cs"/>
              </a:rPr>
              <a:t> </a:t>
            </a:r>
            <a:r>
              <a:rPr lang="en-US" sz="2200" b="1" dirty="0" err="1" smtClean="0">
                <a:latin typeface="Arial Narrow" pitchFamily="34" charset="0"/>
                <a:cs typeface="+mn-cs"/>
              </a:rPr>
              <a:t>Seguro</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err="1" smtClean="0">
                <a:solidFill>
                  <a:schemeClr val="bg2">
                    <a:lumMod val="10000"/>
                  </a:schemeClr>
                </a:solidFill>
                <a:latin typeface="Calibri" pitchFamily="34" charset="0"/>
                <a:cs typeface="+mn-cs"/>
              </a:rPr>
              <a:t>Señaladores</a:t>
            </a:r>
            <a:endParaRPr lang="en-US" sz="2800" b="1" dirty="0">
              <a:solidFill>
                <a:schemeClr val="bg2">
                  <a:lumMod val="10000"/>
                </a:schemeClr>
              </a:solidFill>
              <a:latin typeface="Calibri" pitchFamily="34" charset="0"/>
              <a:cs typeface="+mn-cs"/>
            </a:endParaRPr>
          </a:p>
        </p:txBody>
      </p:sp>
      <p:sp>
        <p:nvSpPr>
          <p:cNvPr id="13" name="Subtitle 8"/>
          <p:cNvSpPr txBox="1">
            <a:spLocks/>
          </p:cNvSpPr>
          <p:nvPr/>
        </p:nvSpPr>
        <p:spPr bwMode="auto">
          <a:xfrm>
            <a:off x="708025" y="2362200"/>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Asegurarse</a:t>
            </a:r>
            <a:r>
              <a:rPr lang="en-US" sz="2000" b="1" dirty="0" smtClean="0">
                <a:latin typeface="Arial Narrow" pitchFamily="34" charset="0"/>
                <a:cs typeface="+mn-cs"/>
              </a:rPr>
              <a:t> </a:t>
            </a:r>
            <a:r>
              <a:rPr lang="en-US" sz="2000" b="1" dirty="0" err="1" smtClean="0">
                <a:latin typeface="Arial Narrow" pitchFamily="34" charset="0"/>
                <a:cs typeface="+mn-cs"/>
              </a:rPr>
              <a:t>que</a:t>
            </a:r>
            <a:r>
              <a:rPr lang="en-US" sz="2000" b="1" dirty="0" smtClean="0">
                <a:latin typeface="Arial Narrow" pitchFamily="34" charset="0"/>
                <a:cs typeface="+mn-cs"/>
              </a:rPr>
              <a:t> el </a:t>
            </a:r>
            <a:r>
              <a:rPr lang="en-US" sz="2000" b="1" dirty="0" err="1" smtClean="0">
                <a:latin typeface="Arial Narrow" pitchFamily="34" charset="0"/>
                <a:cs typeface="+mn-cs"/>
              </a:rPr>
              <a:t>operador</a:t>
            </a:r>
            <a:r>
              <a:rPr lang="en-US" sz="2000" b="1" dirty="0" smtClean="0">
                <a:latin typeface="Arial Narrow" pitchFamily="34" charset="0"/>
                <a:cs typeface="+mn-cs"/>
              </a:rPr>
              <a:t> </a:t>
            </a:r>
            <a:r>
              <a:rPr lang="en-US" sz="2000" b="1" dirty="0" err="1" smtClean="0">
                <a:latin typeface="Arial Narrow" pitchFamily="34" charset="0"/>
                <a:cs typeface="+mn-cs"/>
              </a:rPr>
              <a:t>sepa</a:t>
            </a:r>
            <a:r>
              <a:rPr lang="en-US" sz="2000" b="1" dirty="0" smtClean="0">
                <a:latin typeface="Arial Narrow" pitchFamily="34" charset="0"/>
                <a:cs typeface="+mn-cs"/>
              </a:rPr>
              <a:t> </a:t>
            </a:r>
            <a:r>
              <a:rPr lang="en-US" sz="2000" b="1" dirty="0" err="1" smtClean="0">
                <a:latin typeface="Arial Narrow" pitchFamily="34" charset="0"/>
                <a:cs typeface="+mn-cs"/>
              </a:rPr>
              <a:t>donde</a:t>
            </a:r>
            <a:r>
              <a:rPr lang="en-US" sz="2000" b="1" dirty="0" smtClean="0">
                <a:latin typeface="Arial Narrow" pitchFamily="34" charset="0"/>
                <a:cs typeface="+mn-cs"/>
              </a:rPr>
              <a:t> se</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ubicará</a:t>
            </a:r>
            <a:r>
              <a:rPr lang="en-US" sz="2000" b="1" dirty="0" smtClean="0">
                <a:latin typeface="Arial Narrow" pitchFamily="34" charset="0"/>
                <a:cs typeface="+mn-cs"/>
              </a:rPr>
              <a:t>; </a:t>
            </a:r>
            <a:r>
              <a:rPr lang="en-US" sz="2000" b="1" dirty="0" err="1" smtClean="0">
                <a:latin typeface="Arial Narrow" pitchFamily="34" charset="0"/>
                <a:cs typeface="+mn-cs"/>
              </a:rPr>
              <a:t>haga</a:t>
            </a:r>
            <a:r>
              <a:rPr lang="en-US" sz="2000" b="1" dirty="0" smtClean="0">
                <a:latin typeface="Arial Narrow" pitchFamily="34" charset="0"/>
                <a:cs typeface="+mn-cs"/>
              </a:rPr>
              <a:t> </a:t>
            </a:r>
            <a:r>
              <a:rPr lang="en-US" sz="2000" b="1" dirty="0" err="1" smtClean="0">
                <a:latin typeface="Arial Narrow" pitchFamily="34" charset="0"/>
                <a:cs typeface="+mn-cs"/>
              </a:rPr>
              <a:t>contacto</a:t>
            </a:r>
            <a:r>
              <a:rPr lang="en-US" sz="2000" b="1" dirty="0" smtClean="0">
                <a:latin typeface="Arial Narrow" pitchFamily="34" charset="0"/>
                <a:cs typeface="+mn-cs"/>
              </a:rPr>
              <a:t> visual</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4" name="Subtitle 8"/>
          <p:cNvSpPr txBox="1">
            <a:spLocks/>
          </p:cNvSpPr>
          <p:nvPr/>
        </p:nvSpPr>
        <p:spPr bwMode="auto">
          <a:xfrm>
            <a:off x="711200" y="3021013"/>
            <a:ext cx="8137525"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Asegúrese</a:t>
            </a:r>
            <a:r>
              <a:rPr lang="en-US" sz="2000" b="1" dirty="0" smtClean="0">
                <a:latin typeface="Arial Narrow" pitchFamily="34" charset="0"/>
                <a:cs typeface="+mn-cs"/>
              </a:rPr>
              <a:t> </a:t>
            </a:r>
            <a:r>
              <a:rPr lang="en-US" sz="2000" b="1" dirty="0" err="1" smtClean="0">
                <a:latin typeface="Arial Narrow" pitchFamily="34" charset="0"/>
                <a:cs typeface="+mn-cs"/>
              </a:rPr>
              <a:t>que</a:t>
            </a:r>
            <a:r>
              <a:rPr lang="en-US" sz="2000" b="1" dirty="0" smtClean="0">
                <a:latin typeface="Arial Narrow" pitchFamily="34" charset="0"/>
                <a:cs typeface="+mn-cs"/>
              </a:rPr>
              <a:t> los </a:t>
            </a:r>
            <a:r>
              <a:rPr lang="en-US" sz="2000" b="1" dirty="0" err="1" smtClean="0">
                <a:latin typeface="Arial Narrow" pitchFamily="34" charset="0"/>
                <a:cs typeface="+mn-cs"/>
              </a:rPr>
              <a:t>trabajadores</a:t>
            </a:r>
            <a:r>
              <a:rPr lang="en-US" sz="2000" b="1" dirty="0" smtClean="0">
                <a:latin typeface="Arial Narrow" pitchFamily="34" charset="0"/>
                <a:cs typeface="+mn-cs"/>
              </a:rPr>
              <a:t> </a:t>
            </a:r>
            <a:r>
              <a:rPr lang="en-US" sz="2000" b="1" dirty="0" err="1" smtClean="0">
                <a:latin typeface="Arial Narrow" pitchFamily="34" charset="0"/>
                <a:cs typeface="+mn-cs"/>
              </a:rPr>
              <a:t>conozcan</a:t>
            </a:r>
            <a:r>
              <a:rPr lang="en-US" sz="2000" b="1" dirty="0" smtClean="0">
                <a:latin typeface="Arial Narrow" pitchFamily="34" charset="0"/>
                <a:cs typeface="+mn-cs"/>
              </a:rPr>
              <a:t> </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sus</a:t>
            </a:r>
            <a:r>
              <a:rPr lang="en-US" sz="2000" b="1" dirty="0" smtClean="0">
                <a:latin typeface="Arial Narrow" pitchFamily="34" charset="0"/>
                <a:cs typeface="+mn-cs"/>
              </a:rPr>
              <a:t> </a:t>
            </a:r>
            <a:r>
              <a:rPr lang="en-US" sz="2000" b="1" dirty="0" err="1" smtClean="0">
                <a:latin typeface="Arial Narrow" pitchFamily="34" charset="0"/>
                <a:cs typeface="+mn-cs"/>
              </a:rPr>
              <a:t>responsabilidades</a:t>
            </a:r>
            <a:r>
              <a:rPr lang="en-US" sz="2000" b="1" dirty="0" smtClean="0">
                <a:latin typeface="Arial Narrow" pitchFamily="34" charset="0"/>
                <a:cs typeface="+mn-cs"/>
              </a:rPr>
              <a:t> y </a:t>
            </a:r>
            <a:r>
              <a:rPr lang="en-US" sz="2000" b="1" dirty="0" err="1" smtClean="0">
                <a:latin typeface="Arial Narrow" pitchFamily="34" charset="0"/>
                <a:cs typeface="+mn-cs"/>
              </a:rPr>
              <a:t>obtengan</a:t>
            </a:r>
            <a:r>
              <a:rPr lang="en-US" sz="2000" b="1" dirty="0" smtClean="0">
                <a:latin typeface="Arial Narrow" pitchFamily="34" charset="0"/>
                <a:cs typeface="+mn-cs"/>
              </a:rPr>
              <a:t> </a:t>
            </a:r>
            <a:r>
              <a:rPr lang="en-US" sz="2000" b="1" dirty="0" err="1" smtClean="0">
                <a:latin typeface="Arial Narrow" pitchFamily="34" charset="0"/>
                <a:cs typeface="+mn-cs"/>
              </a:rPr>
              <a:t>su</a:t>
            </a:r>
            <a:r>
              <a:rPr lang="en-US" sz="2000" b="1" dirty="0" smtClean="0">
                <a:latin typeface="Arial Narrow" pitchFamily="34" charset="0"/>
                <a:cs typeface="+mn-cs"/>
              </a:rPr>
              <a:t> </a:t>
            </a:r>
            <a:r>
              <a:rPr lang="en-US" sz="2000" b="1" dirty="0" err="1" smtClean="0">
                <a:latin typeface="Arial Narrow" pitchFamily="34" charset="0"/>
                <a:cs typeface="+mn-cs"/>
              </a:rPr>
              <a:t>permiso</a:t>
            </a:r>
            <a:endParaRPr lang="en-US" sz="2000" b="1" dirty="0" smtClean="0">
              <a:latin typeface="Arial Narrow" pitchFamily="34" charset="0"/>
              <a:cs typeface="+mn-cs"/>
            </a:endParaRPr>
          </a:p>
          <a:p>
            <a:pPr marL="0" lvl="1" fontAlgn="auto">
              <a:lnSpc>
                <a:spcPts val="2200"/>
              </a:lnSpc>
              <a:spcBef>
                <a:spcPts val="0"/>
              </a:spcBef>
              <a:spcAft>
                <a:spcPts val="0"/>
              </a:spcAft>
              <a:buSzPct val="50000"/>
              <a:defRPr/>
            </a:pPr>
            <a:r>
              <a:rPr lang="en-US" sz="2000" b="1" dirty="0">
                <a:latin typeface="Arial Narrow" pitchFamily="34" charset="0"/>
                <a:cs typeface="+mn-cs"/>
              </a:rPr>
              <a:t> </a:t>
            </a:r>
            <a:r>
              <a:rPr lang="en-US" sz="2000" b="1" dirty="0" smtClean="0">
                <a:latin typeface="Arial Narrow" pitchFamily="34" charset="0"/>
                <a:cs typeface="+mn-cs"/>
              </a:rPr>
              <a:t>    para </a:t>
            </a:r>
            <a:r>
              <a:rPr lang="en-US" sz="2000" b="1" dirty="0" err="1" smtClean="0">
                <a:latin typeface="Arial Narrow" pitchFamily="34" charset="0"/>
                <a:cs typeface="+mn-cs"/>
              </a:rPr>
              <a:t>entrar</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el </a:t>
            </a:r>
            <a:r>
              <a:rPr lang="en-US" sz="2000" b="1" dirty="0" err="1" smtClean="0">
                <a:latin typeface="Arial Narrow" pitchFamily="34" charset="0"/>
                <a:cs typeface="+mn-cs"/>
              </a:rPr>
              <a:t>área</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grpSp>
        <p:nvGrpSpPr>
          <p:cNvPr id="15" name="Group 21" title="Picture of spotter"/>
          <p:cNvGrpSpPr>
            <a:grpSpLocks/>
          </p:cNvGrpSpPr>
          <p:nvPr/>
        </p:nvGrpSpPr>
        <p:grpSpPr bwMode="auto">
          <a:xfrm>
            <a:off x="5435600" y="1981200"/>
            <a:ext cx="3251200" cy="3559175"/>
            <a:chOff x="5435598" y="1981200"/>
            <a:chExt cx="3251202" cy="3559672"/>
          </a:xfrm>
        </p:grpSpPr>
        <p:pic>
          <p:nvPicPr>
            <p:cNvPr id="2" name="Picture 2" title="Picture of spot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1981200"/>
              <a:ext cx="3124200" cy="3559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5486398" y="5186811"/>
              <a:ext cx="2209801" cy="308018"/>
            </a:xfrm>
            <a:prstGeom prst="rect">
              <a:avLst/>
            </a:prstGeom>
            <a:noFill/>
          </p:spPr>
          <p:txBody>
            <a:bodyPr>
              <a:spAutoFit/>
            </a:bodyPr>
            <a:lstStyle/>
            <a:p>
              <a:pPr algn="ctr" fontAlgn="auto">
                <a:spcBef>
                  <a:spcPts val="0"/>
                </a:spcBef>
                <a:spcAft>
                  <a:spcPts val="0"/>
                </a:spcAft>
                <a:defRPr/>
              </a:pPr>
              <a:r>
                <a:rPr lang="en-US" sz="1400" b="1" cap="all" dirty="0">
                  <a:latin typeface="+mn-lt"/>
                  <a:cs typeface="+mn-cs"/>
                </a:rPr>
                <a:t>spotters</a:t>
              </a:r>
            </a:p>
          </p:txBody>
        </p:sp>
        <p:sp>
          <p:nvSpPr>
            <p:cNvPr id="18" name="TextBox 17"/>
            <p:cNvSpPr txBox="1"/>
            <p:nvPr/>
          </p:nvSpPr>
          <p:spPr>
            <a:xfrm>
              <a:off x="5435598" y="5172521"/>
              <a:ext cx="2354264" cy="308018"/>
            </a:xfrm>
            <a:prstGeom prst="rect">
              <a:avLst/>
            </a:prstGeom>
            <a:noFill/>
          </p:spPr>
          <p:txBody>
            <a:bodyPr>
              <a:spAutoFit/>
            </a:bodyPr>
            <a:lstStyle/>
            <a:p>
              <a:pPr algn="ctr" fontAlgn="auto">
                <a:spcBef>
                  <a:spcPts val="0"/>
                </a:spcBef>
                <a:spcAft>
                  <a:spcPts val="0"/>
                </a:spcAft>
                <a:defRPr/>
              </a:pPr>
              <a:r>
                <a:rPr lang="en-US" sz="1400" b="1" cap="all" dirty="0" smtClean="0">
                  <a:solidFill>
                    <a:schemeClr val="bg1"/>
                  </a:solidFill>
                  <a:latin typeface="+mn-lt"/>
                  <a:cs typeface="+mn-cs"/>
                </a:rPr>
                <a:t>Se</a:t>
              </a:r>
              <a:r>
                <a:rPr lang="es-US" sz="1400" b="1" cap="all" dirty="0" err="1" smtClean="0">
                  <a:solidFill>
                    <a:schemeClr val="bg1"/>
                  </a:solidFill>
                  <a:latin typeface="+mn-lt"/>
                  <a:cs typeface="+mn-cs"/>
                </a:rPr>
                <a:t>ñaladores</a:t>
              </a:r>
              <a:endParaRPr lang="en-US" sz="1400" b="1" cap="all" dirty="0">
                <a:solidFill>
                  <a:schemeClr val="bg1"/>
                </a:solidFill>
                <a:latin typeface="+mn-lt"/>
                <a:cs typeface="+mn-cs"/>
              </a:endParaRPr>
            </a:p>
          </p:txBody>
        </p:sp>
      </p:grpSp>
      <p:sp>
        <p:nvSpPr>
          <p:cNvPr id="19" name="Subtitle 8"/>
          <p:cNvSpPr txBox="1">
            <a:spLocks/>
          </p:cNvSpPr>
          <p:nvPr/>
        </p:nvSpPr>
        <p:spPr bwMode="auto">
          <a:xfrm>
            <a:off x="723900" y="3962400"/>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a:latin typeface="Arial Narrow" pitchFamily="34" charset="0"/>
                <a:cs typeface="+mn-cs"/>
              </a:rPr>
              <a:t>Receive training in safe spotting </a:t>
            </a:r>
            <a:br>
              <a:rPr lang="en-US" sz="2000" b="1" dirty="0">
                <a:latin typeface="Arial Narrow" pitchFamily="34" charset="0"/>
                <a:cs typeface="+mn-cs"/>
              </a:rPr>
            </a:br>
            <a:r>
              <a:rPr lang="en-US" sz="2000" b="1" dirty="0">
                <a:latin typeface="Arial Narrow" pitchFamily="34" charset="0"/>
                <a:cs typeface="+mn-cs"/>
              </a:rPr>
              <a:t>     procedures and know the signals</a:t>
            </a: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20" name="Subtitle 8"/>
          <p:cNvSpPr txBox="1">
            <a:spLocks/>
          </p:cNvSpPr>
          <p:nvPr/>
        </p:nvSpPr>
        <p:spPr bwMode="auto">
          <a:xfrm>
            <a:off x="708024" y="4625976"/>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Manténgase</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a:t>
            </a:r>
            <a:r>
              <a:rPr lang="en-US" sz="2000" b="1" dirty="0" err="1" smtClean="0">
                <a:latin typeface="Arial Narrow" pitchFamily="34" charset="0"/>
                <a:cs typeface="+mn-cs"/>
              </a:rPr>
              <a:t>comuicación</a:t>
            </a:r>
            <a:r>
              <a:rPr lang="en-US" sz="2000" b="1" dirty="0" smtClean="0">
                <a:latin typeface="Arial Narrow" pitchFamily="34" charset="0"/>
                <a:cs typeface="+mn-cs"/>
              </a:rPr>
              <a:t> </a:t>
            </a:r>
            <a:r>
              <a:rPr lang="en-US" sz="2000" b="1" dirty="0" err="1" smtClean="0">
                <a:latin typeface="Arial Narrow" pitchFamily="34" charset="0"/>
                <a:cs typeface="+mn-cs"/>
              </a:rPr>
              <a:t>constante</a:t>
            </a:r>
            <a:r>
              <a:rPr lang="en-US" sz="2000" b="1" dirty="0" smtClean="0">
                <a:latin typeface="Arial Narrow" pitchFamily="34" charset="0"/>
                <a:cs typeface="+mn-cs"/>
              </a:rPr>
              <a:t> con </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smtClean="0">
                <a:latin typeface="Arial Narrow" pitchFamily="34" charset="0"/>
                <a:cs typeface="+mn-cs"/>
              </a:rPr>
              <a:t>el </a:t>
            </a:r>
            <a:r>
              <a:rPr lang="en-US" sz="2000" b="1" dirty="0" err="1" smtClean="0">
                <a:latin typeface="Arial Narrow" pitchFamily="34" charset="0"/>
                <a:cs typeface="+mn-cs"/>
              </a:rPr>
              <a:t>operador</a:t>
            </a:r>
            <a:r>
              <a:rPr lang="en-US" sz="2000" b="1" dirty="0" smtClean="0">
                <a:latin typeface="Arial Narrow" pitchFamily="34" charset="0"/>
                <a:cs typeface="+mn-cs"/>
              </a:rPr>
              <a:t> y sea visible </a:t>
            </a:r>
            <a:r>
              <a:rPr lang="en-US" sz="2000" b="1" dirty="0" err="1" smtClean="0">
                <a:latin typeface="Arial Narrow" pitchFamily="34" charset="0"/>
                <a:cs typeface="+mn-cs"/>
              </a:rPr>
              <a:t>todo</a:t>
            </a:r>
            <a:r>
              <a:rPr lang="en-US" sz="2000" b="1" dirty="0" smtClean="0">
                <a:latin typeface="Arial Narrow" pitchFamily="34" charset="0"/>
                <a:cs typeface="+mn-cs"/>
              </a:rPr>
              <a:t> el </a:t>
            </a:r>
            <a:r>
              <a:rPr lang="en-US" sz="2000" b="1" dirty="0" err="1" smtClean="0">
                <a:latin typeface="Arial Narrow" pitchFamily="34" charset="0"/>
                <a:cs typeface="+mn-cs"/>
              </a:rPr>
              <a:t>tiempo</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9" name="Title 8" hidden="1"/>
          <p:cNvSpPr>
            <a:spLocks noGrp="1"/>
          </p:cNvSpPr>
          <p:nvPr>
            <p:ph type="title"/>
          </p:nvPr>
        </p:nvSpPr>
        <p:spPr>
          <a:xfrm>
            <a:off x="325438" y="-1524000"/>
            <a:ext cx="8229600" cy="1143000"/>
          </a:xfrm>
        </p:spPr>
        <p:txBody>
          <a:bodyPr/>
          <a:lstStyle/>
          <a:p>
            <a:r>
              <a:rPr lang="en-US" dirty="0" smtClean="0"/>
              <a:t>spotters</a:t>
            </a:r>
            <a:endParaRPr lang="en-US" dirty="0"/>
          </a:p>
        </p:txBody>
      </p:sp>
      <p:sp>
        <p:nvSpPr>
          <p:cNvPr id="21" name="Slide Number Placeholder 4"/>
          <p:cNvSpPr>
            <a:spLocks noGrp="1"/>
          </p:cNvSpPr>
          <p:nvPr>
            <p:ph type="sldNum" sz="quarter" idx="12"/>
          </p:nvPr>
        </p:nvSpPr>
        <p:spPr/>
        <p:txBody>
          <a:bodyPr/>
          <a:lstStyle/>
          <a:p>
            <a:pPr>
              <a:defRPr/>
            </a:pPr>
            <a:fld id="{8150CEBF-CA2C-479A-8DC4-0470C029E151}" type="slidenum">
              <a:rPr lang="en-US"/>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340656"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Obtener</a:t>
            </a:r>
            <a:r>
              <a:rPr lang="en-US" sz="2200" b="1" dirty="0" smtClean="0">
                <a:latin typeface="Arial Narrow" pitchFamily="34" charset="0"/>
                <a:cs typeface="+mn-cs"/>
              </a:rPr>
              <a:t> </a:t>
            </a:r>
            <a:r>
              <a:rPr lang="en-US" sz="2200" b="1" dirty="0" err="1" smtClean="0">
                <a:latin typeface="Arial Narrow" pitchFamily="34" charset="0"/>
                <a:cs typeface="+mn-cs"/>
              </a:rPr>
              <a:t>Información</a:t>
            </a:r>
            <a:endParaRPr lang="en-US" sz="2200" b="1" dirty="0">
              <a:latin typeface="Arial Narrow" pitchFamily="34" charset="0"/>
              <a:cs typeface="+mn-cs"/>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err="1" smtClean="0">
                <a:solidFill>
                  <a:schemeClr val="bg2">
                    <a:lumMod val="10000"/>
                  </a:schemeClr>
                </a:solidFill>
                <a:latin typeface="Calibri" pitchFamily="34" charset="0"/>
                <a:cs typeface="+mn-cs"/>
              </a:rPr>
              <a:t>Visitante</a:t>
            </a:r>
            <a:r>
              <a:rPr lang="en-US" sz="2800" b="1" dirty="0" smtClean="0">
                <a:solidFill>
                  <a:schemeClr val="bg2">
                    <a:lumMod val="10000"/>
                  </a:schemeClr>
                </a:solidFill>
                <a:latin typeface="Calibri" pitchFamily="34" charset="0"/>
                <a:cs typeface="+mn-cs"/>
              </a:rPr>
              <a:t> </a:t>
            </a:r>
            <a:r>
              <a:rPr lang="en-US" sz="2800" b="1" dirty="0" err="1" smtClean="0">
                <a:solidFill>
                  <a:schemeClr val="bg2">
                    <a:lumMod val="10000"/>
                  </a:schemeClr>
                </a:solidFill>
                <a:latin typeface="Calibri" pitchFamily="34" charset="0"/>
                <a:cs typeface="+mn-cs"/>
              </a:rPr>
              <a:t>en</a:t>
            </a:r>
            <a:r>
              <a:rPr lang="en-US" sz="2800" b="1" dirty="0" smtClean="0">
                <a:solidFill>
                  <a:schemeClr val="bg2">
                    <a:lumMod val="10000"/>
                  </a:schemeClr>
                </a:solidFill>
                <a:latin typeface="Calibri" pitchFamily="34" charset="0"/>
                <a:cs typeface="+mn-cs"/>
              </a:rPr>
              <a:t> la </a:t>
            </a:r>
            <a:r>
              <a:rPr lang="en-US" sz="2800" b="1" dirty="0" err="1" smtClean="0">
                <a:solidFill>
                  <a:schemeClr val="bg2">
                    <a:lumMod val="10000"/>
                  </a:schemeClr>
                </a:solidFill>
                <a:latin typeface="Calibri" pitchFamily="34" charset="0"/>
                <a:cs typeface="+mn-cs"/>
              </a:rPr>
              <a:t>Obra</a:t>
            </a:r>
            <a:endParaRPr lang="en-US" sz="2800" b="1" dirty="0">
              <a:solidFill>
                <a:schemeClr val="bg2">
                  <a:lumMod val="10000"/>
                </a:schemeClr>
              </a:solidFill>
              <a:latin typeface="Calibri" pitchFamily="34" charset="0"/>
              <a:cs typeface="+mn-cs"/>
            </a:endParaRPr>
          </a:p>
        </p:txBody>
      </p:sp>
      <p:sp>
        <p:nvSpPr>
          <p:cNvPr id="12" name="Subtitle 8"/>
          <p:cNvSpPr txBox="1">
            <a:spLocks/>
          </p:cNvSpPr>
          <p:nvPr/>
        </p:nvSpPr>
        <p:spPr bwMode="auto">
          <a:xfrm>
            <a:off x="708025" y="2362200"/>
            <a:ext cx="4244975"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Reportarse</a:t>
            </a:r>
            <a:r>
              <a:rPr lang="en-US" sz="2000" b="1" dirty="0" smtClean="0">
                <a:latin typeface="Arial Narrow" pitchFamily="34" charset="0"/>
                <a:cs typeface="+mn-cs"/>
              </a:rPr>
              <a:t> con el supervisor a </a:t>
            </a:r>
            <a:r>
              <a:rPr lang="en-US" sz="2000" b="1" dirty="0" err="1" smtClean="0">
                <a:latin typeface="Arial Narrow" pitchFamily="34" charset="0"/>
                <a:cs typeface="+mn-cs"/>
              </a:rPr>
              <a:t>su</a:t>
            </a:r>
            <a:r>
              <a:rPr lang="en-US" sz="2000" b="1" dirty="0" smtClean="0">
                <a:latin typeface="Arial Narrow" pitchFamily="34" charset="0"/>
                <a:cs typeface="+mn-cs"/>
              </a:rPr>
              <a:t>   </a:t>
            </a:r>
          </a:p>
          <a:p>
            <a:pPr marL="0" lvl="1" fontAlgn="auto">
              <a:lnSpc>
                <a:spcPts val="2200"/>
              </a:lnSpc>
              <a:spcBef>
                <a:spcPts val="0"/>
              </a:spcBef>
              <a:spcAft>
                <a:spcPts val="0"/>
              </a:spcAft>
              <a:buSzPct val="50000"/>
              <a:defRPr/>
            </a:pPr>
            <a:r>
              <a:rPr lang="en-US" sz="2000" b="1" dirty="0">
                <a:latin typeface="Arial Narrow" pitchFamily="34" charset="0"/>
                <a:cs typeface="+mn-cs"/>
              </a:rPr>
              <a:t> </a:t>
            </a:r>
            <a:r>
              <a:rPr lang="en-US" sz="2000" b="1" dirty="0" smtClean="0">
                <a:latin typeface="Arial Narrow" pitchFamily="34" charset="0"/>
                <a:cs typeface="+mn-cs"/>
              </a:rPr>
              <a:t>    </a:t>
            </a:r>
            <a:r>
              <a:rPr lang="en-US" sz="2000" b="1" dirty="0" err="1" smtClean="0">
                <a:latin typeface="Arial Narrow" pitchFamily="34" charset="0"/>
                <a:cs typeface="+mn-cs"/>
              </a:rPr>
              <a:t>llegada</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3" name="Subtitle 8"/>
          <p:cNvSpPr txBox="1">
            <a:spLocks/>
          </p:cNvSpPr>
          <p:nvPr/>
        </p:nvSpPr>
        <p:spPr bwMode="auto">
          <a:xfrm>
            <a:off x="711200" y="3021013"/>
            <a:ext cx="8137525"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Averiguar</a:t>
            </a:r>
            <a:r>
              <a:rPr lang="en-US" sz="2000" b="1" dirty="0" smtClean="0">
                <a:latin typeface="Arial Narrow" pitchFamily="34" charset="0"/>
                <a:cs typeface="+mn-cs"/>
              </a:rPr>
              <a:t> el </a:t>
            </a:r>
            <a:r>
              <a:rPr lang="en-US" sz="2000" b="1" dirty="0" err="1" smtClean="0">
                <a:latin typeface="Arial Narrow" pitchFamily="34" charset="0"/>
                <a:cs typeface="+mn-cs"/>
              </a:rPr>
              <a:t>lugar</a:t>
            </a:r>
            <a:r>
              <a:rPr lang="en-US" sz="2000" b="1" dirty="0" smtClean="0">
                <a:latin typeface="Arial Narrow" pitchFamily="34" charset="0"/>
                <a:cs typeface="+mn-cs"/>
              </a:rPr>
              <a:t> </a:t>
            </a:r>
            <a:r>
              <a:rPr lang="en-US" sz="2000" b="1" dirty="0" err="1" smtClean="0">
                <a:latin typeface="Arial Narrow" pitchFamily="34" charset="0"/>
                <a:cs typeface="+mn-cs"/>
              </a:rPr>
              <a:t>apropiado</a:t>
            </a:r>
            <a:r>
              <a:rPr lang="en-US" sz="2000" b="1" dirty="0" smtClean="0">
                <a:latin typeface="Arial Narrow" pitchFamily="34" charset="0"/>
                <a:cs typeface="+mn-cs"/>
              </a:rPr>
              <a:t> para </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estacionar</a:t>
            </a:r>
            <a:r>
              <a:rPr lang="en-US" sz="2000" b="1" dirty="0" smtClean="0">
                <a:latin typeface="Arial Narrow" pitchFamily="34" charset="0"/>
                <a:cs typeface="+mn-cs"/>
              </a:rPr>
              <a:t> </a:t>
            </a:r>
            <a:r>
              <a:rPr lang="en-US" sz="2000" b="1" dirty="0" err="1" smtClean="0">
                <a:latin typeface="Arial Narrow" pitchFamily="34" charset="0"/>
                <a:cs typeface="+mn-cs"/>
              </a:rPr>
              <a:t>su</a:t>
            </a:r>
            <a:r>
              <a:rPr lang="en-US" sz="2000" b="1" dirty="0" smtClean="0">
                <a:latin typeface="Arial Narrow" pitchFamily="34" charset="0"/>
                <a:cs typeface="+mn-cs"/>
              </a:rPr>
              <a:t> </a:t>
            </a:r>
            <a:r>
              <a:rPr lang="en-US" sz="2000" b="1" dirty="0" err="1" smtClean="0">
                <a:latin typeface="Arial Narrow" pitchFamily="34" charset="0"/>
                <a:cs typeface="+mn-cs"/>
              </a:rPr>
              <a:t>vehículo</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8" name="Subtitle 8"/>
          <p:cNvSpPr txBox="1">
            <a:spLocks/>
          </p:cNvSpPr>
          <p:nvPr/>
        </p:nvSpPr>
        <p:spPr bwMode="auto">
          <a:xfrm>
            <a:off x="711200" y="3706813"/>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smtClean="0">
                <a:latin typeface="Arial Narrow" pitchFamily="34" charset="0"/>
                <a:cs typeface="+mn-cs"/>
              </a:rPr>
              <a:t>No entre </a:t>
            </a:r>
            <a:r>
              <a:rPr lang="en-US" sz="2000" b="1" dirty="0" err="1" smtClean="0">
                <a:latin typeface="Arial Narrow" pitchFamily="34" charset="0"/>
                <a:cs typeface="+mn-cs"/>
              </a:rPr>
              <a:t>en</a:t>
            </a:r>
            <a:r>
              <a:rPr lang="en-US" sz="2000" b="1" dirty="0" smtClean="0">
                <a:latin typeface="Arial Narrow" pitchFamily="34" charset="0"/>
                <a:cs typeface="+mn-cs"/>
              </a:rPr>
              <a:t> </a:t>
            </a:r>
            <a:r>
              <a:rPr lang="en-US" sz="2000" b="1" dirty="0" err="1" smtClean="0">
                <a:latin typeface="Arial Narrow" pitchFamily="34" charset="0"/>
                <a:cs typeface="+mn-cs"/>
              </a:rPr>
              <a:t>puntos</a:t>
            </a:r>
            <a:r>
              <a:rPr lang="en-US" sz="2000" b="1" dirty="0" smtClean="0">
                <a:latin typeface="Arial Narrow" pitchFamily="34" charset="0"/>
                <a:cs typeface="+mn-cs"/>
              </a:rPr>
              <a:t> </a:t>
            </a:r>
            <a:r>
              <a:rPr lang="en-US" sz="2000" b="1" dirty="0" err="1" smtClean="0">
                <a:latin typeface="Arial Narrow" pitchFamily="34" charset="0"/>
                <a:cs typeface="+mn-cs"/>
              </a:rPr>
              <a:t>ciegos</a:t>
            </a: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9" name="Subtitle 8"/>
          <p:cNvSpPr txBox="1">
            <a:spLocks/>
          </p:cNvSpPr>
          <p:nvPr/>
        </p:nvSpPr>
        <p:spPr bwMode="auto">
          <a:xfrm>
            <a:off x="711200" y="4114800"/>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Manenerse</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a:t>
            </a:r>
            <a:r>
              <a:rPr lang="en-US" sz="2000" b="1" dirty="0" err="1" smtClean="0">
                <a:latin typeface="Arial Narrow" pitchFamily="34" charset="0"/>
                <a:cs typeface="+mn-cs"/>
              </a:rPr>
              <a:t>áreas</a:t>
            </a:r>
            <a:r>
              <a:rPr lang="en-US" sz="2000" b="1" dirty="0" smtClean="0">
                <a:latin typeface="Arial Narrow" pitchFamily="34" charset="0"/>
                <a:cs typeface="+mn-cs"/>
              </a:rPr>
              <a:t> </a:t>
            </a:r>
            <a:r>
              <a:rPr lang="en-US" sz="2000" b="1" dirty="0" err="1" smtClean="0">
                <a:latin typeface="Arial Narrow" pitchFamily="34" charset="0"/>
                <a:cs typeface="+mn-cs"/>
              </a:rPr>
              <a:t>designadas</a:t>
            </a:r>
            <a:r>
              <a:rPr lang="en-US" sz="2000" b="1" dirty="0" smtClean="0">
                <a:latin typeface="Arial Narrow" pitchFamily="34" charset="0"/>
                <a:cs typeface="+mn-cs"/>
              </a:rPr>
              <a:t> para</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smtClean="0">
                <a:latin typeface="Arial Narrow" pitchFamily="34" charset="0"/>
                <a:cs typeface="+mn-cs"/>
              </a:rPr>
              <a:t>los </a:t>
            </a:r>
            <a:r>
              <a:rPr lang="en-US" sz="2000" b="1" dirty="0" err="1" smtClean="0">
                <a:latin typeface="Arial Narrow" pitchFamily="34" charset="0"/>
                <a:cs typeface="+mn-cs"/>
              </a:rPr>
              <a:t>trabajadores</a:t>
            </a:r>
            <a:r>
              <a:rPr lang="en-US" sz="2000" b="1" dirty="0" smtClean="0">
                <a:latin typeface="Arial Narrow" pitchFamily="34" charset="0"/>
                <a:cs typeface="+mn-cs"/>
              </a:rPr>
              <a:t> a pie</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grpSp>
        <p:nvGrpSpPr>
          <p:cNvPr id="14" name="Group 24" title="Picture of site visitors"/>
          <p:cNvGrpSpPr>
            <a:grpSpLocks/>
          </p:cNvGrpSpPr>
          <p:nvPr/>
        </p:nvGrpSpPr>
        <p:grpSpPr bwMode="auto">
          <a:xfrm>
            <a:off x="4876800" y="1457325"/>
            <a:ext cx="3767138" cy="4714875"/>
            <a:chOff x="4876800" y="1457326"/>
            <a:chExt cx="3767138" cy="4714874"/>
          </a:xfrm>
        </p:grpSpPr>
        <p:sp>
          <p:nvSpPr>
            <p:cNvPr id="16" name="TextBox 15"/>
            <p:cNvSpPr txBox="1"/>
            <p:nvPr/>
          </p:nvSpPr>
          <p:spPr>
            <a:xfrm>
              <a:off x="6629400" y="1600201"/>
              <a:ext cx="2014538" cy="307777"/>
            </a:xfrm>
            <a:prstGeom prst="rect">
              <a:avLst/>
            </a:prstGeom>
            <a:noFill/>
          </p:spPr>
          <p:txBody>
            <a:bodyPr wrap="square">
              <a:spAutoFit/>
            </a:bodyPr>
            <a:lstStyle/>
            <a:p>
              <a:pPr algn="ctr" fontAlgn="auto">
                <a:spcBef>
                  <a:spcPts val="0"/>
                </a:spcBef>
                <a:spcAft>
                  <a:spcPts val="0"/>
                </a:spcAft>
                <a:defRPr/>
              </a:pPr>
              <a:r>
                <a:rPr lang="en-US" sz="1400" b="1" cap="all" dirty="0" err="1" smtClean="0">
                  <a:latin typeface="+mn-lt"/>
                  <a:cs typeface="+mn-cs"/>
                </a:rPr>
                <a:t>Visitantes</a:t>
              </a:r>
              <a:r>
                <a:rPr lang="en-US" sz="1400" b="1" cap="all" dirty="0" smtClean="0">
                  <a:latin typeface="+mn-lt"/>
                  <a:cs typeface="+mn-cs"/>
                </a:rPr>
                <a:t> </a:t>
              </a:r>
              <a:r>
                <a:rPr lang="en-US" sz="1400" b="1" cap="all" dirty="0" err="1" smtClean="0">
                  <a:latin typeface="+mn-lt"/>
                  <a:cs typeface="+mn-cs"/>
                </a:rPr>
                <a:t>en</a:t>
              </a:r>
              <a:r>
                <a:rPr lang="en-US" sz="1400" b="1" cap="all" dirty="0" smtClean="0">
                  <a:latin typeface="+mn-lt"/>
                  <a:cs typeface="+mn-cs"/>
                </a:rPr>
                <a:t> la </a:t>
              </a:r>
              <a:r>
                <a:rPr lang="en-US" sz="1400" b="1" cap="all" dirty="0" err="1" smtClean="0">
                  <a:latin typeface="+mn-lt"/>
                  <a:cs typeface="+mn-cs"/>
                </a:rPr>
                <a:t>obra</a:t>
              </a:r>
              <a:endParaRPr lang="en-US" sz="1400" b="1" cap="all" dirty="0">
                <a:latin typeface="+mn-lt"/>
                <a:cs typeface="+mn-cs"/>
              </a:endParaRPr>
            </a:p>
          </p:txBody>
        </p:sp>
        <p:pic>
          <p:nvPicPr>
            <p:cNvPr id="21" name="Content Placeholder 6" descr="ARTBA8358 (1).jpg" title="Picture of site visito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1800" y="1990726"/>
              <a:ext cx="1676400" cy="2180574"/>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 title="Picture of site visitor"/>
            <p:cNvPicPr>
              <a:picLocks noChangeAspect="1" noChangeArrowheads="1"/>
            </p:cNvPicPr>
            <p:nvPr/>
          </p:nvPicPr>
          <p:blipFill>
            <a:blip r:embed="rId6" cstate="print"/>
            <a:srcRect/>
            <a:stretch>
              <a:fillRect/>
            </a:stretch>
          </p:blipFill>
          <p:spPr>
            <a:xfrm>
              <a:off x="4953000" y="1457326"/>
              <a:ext cx="1676400" cy="16764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3" title="Picture of site visito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76800" y="3438526"/>
              <a:ext cx="17526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4" title="Picture of site visito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6705601" y="4419601"/>
              <a:ext cx="1752599" cy="1752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6" name="Subtitle 8"/>
          <p:cNvSpPr txBox="1">
            <a:spLocks/>
          </p:cNvSpPr>
          <p:nvPr/>
        </p:nvSpPr>
        <p:spPr bwMode="auto">
          <a:xfrm>
            <a:off x="388938" y="5486400"/>
            <a:ext cx="7478712" cy="533400"/>
          </a:xfrm>
          <a:prstGeom prst="rect">
            <a:avLst/>
          </a:prstGeom>
          <a:noFill/>
          <a:ln w="9525">
            <a:noFill/>
            <a:miter lim="800000"/>
            <a:headEnd/>
            <a:tailEnd/>
          </a:ln>
        </p:spPr>
        <p:txBody>
          <a:bodyPr/>
          <a:lstStyle/>
          <a:p>
            <a:r>
              <a:rPr lang="en-US" sz="2200" b="1" dirty="0" err="1" smtClean="0">
                <a:solidFill>
                  <a:srgbClr val="C00000"/>
                </a:solidFill>
                <a:latin typeface="Calibri" pitchFamily="34" charset="0"/>
              </a:rPr>
              <a:t>Cuando</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lleguen</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visitantes</a:t>
            </a:r>
            <a:r>
              <a:rPr lang="en-US" sz="2200" b="1" dirty="0" smtClean="0">
                <a:solidFill>
                  <a:srgbClr val="C00000"/>
                </a:solidFill>
                <a:latin typeface="Calibri" pitchFamily="34" charset="0"/>
              </a:rPr>
              <a:t>, el supervisor o </a:t>
            </a:r>
            <a:r>
              <a:rPr lang="en-US" sz="2200" b="1" dirty="0" err="1" smtClean="0">
                <a:solidFill>
                  <a:srgbClr val="C00000"/>
                </a:solidFill>
                <a:latin typeface="Calibri" pitchFamily="34" charset="0"/>
              </a:rPr>
              <a:t>capataz</a:t>
            </a:r>
            <a:r>
              <a:rPr lang="en-US" sz="2200" b="1" dirty="0" smtClean="0">
                <a:solidFill>
                  <a:srgbClr val="C00000"/>
                </a:solidFill>
                <a:latin typeface="Calibri" pitchFamily="34" charset="0"/>
              </a:rPr>
              <a:t> </a:t>
            </a:r>
          </a:p>
          <a:p>
            <a:r>
              <a:rPr lang="en-US" sz="2200" b="1" dirty="0" err="1" smtClean="0">
                <a:solidFill>
                  <a:srgbClr val="C00000"/>
                </a:solidFill>
                <a:latin typeface="Calibri" pitchFamily="34" charset="0"/>
              </a:rPr>
              <a:t>debe</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aproximarseles</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inmediato</a:t>
            </a:r>
            <a:r>
              <a:rPr lang="en-US" sz="2200" b="1" dirty="0" smtClean="0">
                <a:solidFill>
                  <a:srgbClr val="C00000"/>
                </a:solidFill>
                <a:latin typeface="Calibri" pitchFamily="34" charset="0"/>
              </a:rPr>
              <a:t>.</a:t>
            </a:r>
            <a:endParaRPr lang="en-US" sz="2200" b="1" dirty="0">
              <a:solidFill>
                <a:srgbClr val="C00000"/>
              </a:solidFill>
              <a:latin typeface="Calibri" pitchFamily="34" charset="0"/>
            </a:endParaRPr>
          </a:p>
        </p:txBody>
      </p:sp>
      <p:sp>
        <p:nvSpPr>
          <p:cNvPr id="8" name="Title 7" hidden="1"/>
          <p:cNvSpPr>
            <a:spLocks noGrp="1"/>
          </p:cNvSpPr>
          <p:nvPr>
            <p:ph type="title"/>
          </p:nvPr>
        </p:nvSpPr>
        <p:spPr>
          <a:xfrm>
            <a:off x="620713" y="-1905000"/>
            <a:ext cx="8229600" cy="1143000"/>
          </a:xfrm>
        </p:spPr>
        <p:txBody>
          <a:bodyPr/>
          <a:lstStyle/>
          <a:p>
            <a:r>
              <a:rPr lang="en-US" dirty="0" smtClean="0"/>
              <a:t>Site visitors</a:t>
            </a:r>
            <a:endParaRPr lang="en-US" dirty="0"/>
          </a:p>
        </p:txBody>
      </p:sp>
      <p:sp>
        <p:nvSpPr>
          <p:cNvPr id="25" name="Slide Number Placeholder 4"/>
          <p:cNvSpPr>
            <a:spLocks noGrp="1"/>
          </p:cNvSpPr>
          <p:nvPr>
            <p:ph type="sldNum" sz="quarter" idx="12"/>
          </p:nvPr>
        </p:nvSpPr>
        <p:spPr/>
        <p:txBody>
          <a:bodyPr/>
          <a:lstStyle/>
          <a:p>
            <a:pPr>
              <a:defRPr/>
            </a:pPr>
            <a:fld id="{A81870E8-EC99-4944-9A12-482DAD2B8B98}" type="slidenum">
              <a:rPr lang="en-US"/>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8" grpId="0"/>
      <p:bldP spid="1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smtClean="0">
                  <a:effectLst>
                    <a:outerShdw blurRad="60007" dist="310007" dir="7680000" sy="30000" kx="1300200" algn="ctr" rotWithShape="0">
                      <a:prstClr val="black">
                        <a:alpha val="32000"/>
                      </a:prstClr>
                    </a:outerShdw>
                  </a:effectLst>
                </a:rPr>
                <a:t>Roles </a:t>
              </a:r>
              <a:r>
                <a:rPr lang="en-US" sz="3600" b="1" dirty="0">
                  <a:effectLst>
                    <a:outerShdw blurRad="60007" dist="310007" dir="7680000" sy="30000" kx="1300200" algn="ctr" rotWithShape="0">
                      <a:prstClr val="black">
                        <a:alpha val="32000"/>
                      </a:prstClr>
                    </a:outerShdw>
                  </a:effectLst>
                </a:rPr>
                <a:t>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388938" y="16764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4400" b="1" spc="100" dirty="0" err="1" smtClean="0">
                <a:effectLst>
                  <a:glow rad="63500">
                    <a:schemeClr val="accent2">
                      <a:satMod val="175000"/>
                      <a:alpha val="40000"/>
                    </a:schemeClr>
                  </a:glow>
                </a:effectLst>
                <a:latin typeface="Arial Narrow" pitchFamily="34" charset="0"/>
                <a:cs typeface="+mn-cs"/>
              </a:rPr>
              <a:t>Actividad</a:t>
            </a:r>
            <a:r>
              <a:rPr lang="en-US" sz="4400" b="1" spc="100" dirty="0" smtClean="0">
                <a:effectLst>
                  <a:glow rad="63500">
                    <a:schemeClr val="accent2">
                      <a:satMod val="175000"/>
                      <a:alpha val="40000"/>
                    </a:schemeClr>
                  </a:glow>
                </a:effectLst>
                <a:latin typeface="Arial Narrow" pitchFamily="34" charset="0"/>
                <a:cs typeface="+mn-cs"/>
              </a:rPr>
              <a:t> </a:t>
            </a:r>
            <a:r>
              <a:rPr lang="en-US" sz="4400" b="1" spc="100" dirty="0" err="1" smtClean="0">
                <a:effectLst>
                  <a:glow rad="63500">
                    <a:schemeClr val="accent2">
                      <a:satMod val="175000"/>
                      <a:alpha val="40000"/>
                    </a:schemeClr>
                  </a:glow>
                </a:effectLst>
                <a:latin typeface="Arial Narrow" pitchFamily="34" charset="0"/>
                <a:cs typeface="+mn-cs"/>
              </a:rPr>
              <a:t>en</a:t>
            </a:r>
            <a:r>
              <a:rPr lang="en-US" sz="4400" b="1" spc="100" dirty="0" smtClean="0">
                <a:effectLst>
                  <a:glow rad="63500">
                    <a:schemeClr val="accent2">
                      <a:satMod val="175000"/>
                      <a:alpha val="40000"/>
                    </a:schemeClr>
                  </a:glow>
                </a:effectLst>
                <a:latin typeface="Arial Narrow" pitchFamily="34" charset="0"/>
                <a:cs typeface="+mn-cs"/>
              </a:rPr>
              <a:t> la </a:t>
            </a:r>
            <a:r>
              <a:rPr lang="en-US" sz="4400" b="1" spc="100" dirty="0" err="1" smtClean="0">
                <a:effectLst>
                  <a:glow rad="63500">
                    <a:schemeClr val="accent2">
                      <a:satMod val="175000"/>
                      <a:alpha val="40000"/>
                    </a:schemeClr>
                  </a:glow>
                </a:effectLst>
                <a:latin typeface="Arial Narrow" pitchFamily="34" charset="0"/>
                <a:cs typeface="+mn-cs"/>
              </a:rPr>
              <a:t>clase</a:t>
            </a:r>
            <a:endParaRPr lang="en-US" sz="4400" b="1" spc="100" dirty="0">
              <a:solidFill>
                <a:schemeClr val="bg2">
                  <a:lumMod val="10000"/>
                </a:schemeClr>
              </a:solidFill>
              <a:latin typeface="Calibri" pitchFamily="34" charset="0"/>
              <a:cs typeface="+mn-cs"/>
            </a:endParaRPr>
          </a:p>
        </p:txBody>
      </p:sp>
      <p:sp>
        <p:nvSpPr>
          <p:cNvPr id="11" name="Subtitle 8"/>
          <p:cNvSpPr txBox="1">
            <a:spLocks/>
          </p:cNvSpPr>
          <p:nvPr/>
        </p:nvSpPr>
        <p:spPr bwMode="auto">
          <a:xfrm>
            <a:off x="777875" y="2998788"/>
            <a:ext cx="3870325" cy="506412"/>
          </a:xfrm>
          <a:prstGeom prst="rect">
            <a:avLst/>
          </a:prstGeom>
          <a:noFill/>
          <a:ln w="9525">
            <a:noFill/>
            <a:miter lim="800000"/>
            <a:headEnd/>
            <a:tailEnd/>
          </a:ln>
        </p:spPr>
        <p:txBody>
          <a:bodyPr/>
          <a:lstStyle/>
          <a:p>
            <a:pPr marL="0" lvl="1" algn="ctr">
              <a:lnSpc>
                <a:spcPts val="2900"/>
              </a:lnSpc>
            </a:pPr>
            <a:r>
              <a:rPr lang="en-US" sz="2800" b="1" dirty="0" smtClean="0">
                <a:latin typeface="Arial Narrow" pitchFamily="34" charset="0"/>
              </a:rPr>
              <a:t>¿</a:t>
            </a:r>
            <a:r>
              <a:rPr lang="en-US" sz="2800" b="1" dirty="0" err="1" smtClean="0">
                <a:latin typeface="Arial Narrow" pitchFamily="34" charset="0"/>
              </a:rPr>
              <a:t>Cuáles</a:t>
            </a:r>
            <a:r>
              <a:rPr lang="en-US" sz="2800" b="1" dirty="0" smtClean="0">
                <a:latin typeface="Arial Narrow" pitchFamily="34" charset="0"/>
              </a:rPr>
              <a:t> son </a:t>
            </a:r>
            <a:r>
              <a:rPr lang="en-US" sz="2800" b="1" dirty="0" err="1" smtClean="0">
                <a:latin typeface="Arial Narrow" pitchFamily="34" charset="0"/>
              </a:rPr>
              <a:t>sus</a:t>
            </a:r>
            <a:r>
              <a:rPr lang="en-US" sz="2800" b="1" dirty="0" smtClean="0">
                <a:latin typeface="Arial Narrow" pitchFamily="34" charset="0"/>
              </a:rPr>
              <a:t> </a:t>
            </a:r>
            <a:r>
              <a:rPr lang="en-US" sz="2800" b="1" dirty="0" err="1" smtClean="0">
                <a:latin typeface="Arial Narrow" pitchFamily="34" charset="0"/>
              </a:rPr>
              <a:t>deberes</a:t>
            </a:r>
            <a:r>
              <a:rPr lang="en-US" sz="2800" b="1" dirty="0" smtClean="0">
                <a:latin typeface="Arial Narrow" pitchFamily="34" charset="0"/>
              </a:rPr>
              <a:t> </a:t>
            </a:r>
            <a:r>
              <a:rPr lang="en-US" sz="2800" b="1" dirty="0" err="1" smtClean="0">
                <a:latin typeface="Arial Narrow" pitchFamily="34" charset="0"/>
              </a:rPr>
              <a:t>en</a:t>
            </a:r>
            <a:r>
              <a:rPr lang="en-US" sz="2800" b="1" dirty="0" smtClean="0">
                <a:latin typeface="Arial Narrow" pitchFamily="34" charset="0"/>
              </a:rPr>
              <a:t> el PCTI?</a:t>
            </a:r>
            <a:endParaRPr lang="en-US" sz="2800" b="1" dirty="0">
              <a:latin typeface="Arial Narrow" pitchFamily="34" charset="0"/>
            </a:endParaRPr>
          </a:p>
        </p:txBody>
      </p:sp>
      <p:pic>
        <p:nvPicPr>
          <p:cNvPr id="12" name="Picture 3" title="Picture of a workers listing his ITCP Duties"/>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648200" y="2579688"/>
            <a:ext cx="4038600" cy="2690812"/>
          </a:xfrm>
          <a:prstGeom prst="rect">
            <a:avLst/>
          </a:prstGeom>
          <a:ln w="12700">
            <a:solidFill>
              <a:schemeClr val="tx1"/>
            </a:solidFill>
          </a:ln>
          <a:effectLst>
            <a:outerShdw blurRad="292100" dist="139700" dir="2700000" algn="tl" rotWithShape="0">
              <a:srgbClr val="333333">
                <a:alpha val="65000"/>
              </a:srgbClr>
            </a:outerShdw>
          </a:effectLst>
        </p:spPr>
      </p:pic>
      <p:sp>
        <p:nvSpPr>
          <p:cNvPr id="8" name="Title 7" hidden="1"/>
          <p:cNvSpPr>
            <a:spLocks noGrp="1"/>
          </p:cNvSpPr>
          <p:nvPr>
            <p:ph type="title"/>
          </p:nvPr>
        </p:nvSpPr>
        <p:spPr>
          <a:xfrm>
            <a:off x="414338" y="-2438400"/>
            <a:ext cx="8229600" cy="1143000"/>
          </a:xfrm>
        </p:spPr>
        <p:txBody>
          <a:bodyPr/>
          <a:lstStyle/>
          <a:p>
            <a:r>
              <a:rPr lang="en-US" dirty="0" smtClean="0"/>
              <a:t>Class activity</a:t>
            </a:r>
            <a:endParaRPr lang="en-US" dirty="0"/>
          </a:p>
        </p:txBody>
      </p:sp>
      <p:sp>
        <p:nvSpPr>
          <p:cNvPr id="13" name="Slide Number Placeholder 4"/>
          <p:cNvSpPr>
            <a:spLocks noGrp="1"/>
          </p:cNvSpPr>
          <p:nvPr>
            <p:ph type="sldNum" sz="quarter" idx="12"/>
          </p:nvPr>
        </p:nvSpPr>
        <p:spPr/>
        <p:txBody>
          <a:bodyPr/>
          <a:lstStyle/>
          <a:p>
            <a:pPr>
              <a:defRPr/>
            </a:pPr>
            <a:fld id="{B2B29093-2252-447E-997F-DB709D0D810D}" type="slidenum">
              <a:rPr lang="en-US"/>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37"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fontAlgn="auto">
              <a:spcBef>
                <a:spcPct val="20000"/>
              </a:spcBef>
              <a:spcAft>
                <a:spcPts val="0"/>
              </a:spcAft>
              <a:defRPr/>
            </a:pPr>
            <a:r>
              <a:rPr lang="en-US" sz="60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rPr>
              <a:t>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cs typeface="+mn-cs"/>
              </a:rPr>
              <a:t>Discusión</a:t>
            </a:r>
            <a:r>
              <a:rPr lang="en-US" sz="60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rPr>
              <a:t/>
            </a:r>
            <a:br>
              <a:rPr lang="en-US" sz="60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cs typeface="+mn-cs"/>
              </a:rPr>
              <a:t>y</a:t>
            </a:r>
            <a:r>
              <a:rPr lang="en-US" sz="60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rPr>
              <a:t/>
            </a:r>
            <a:br>
              <a:rPr lang="en-US" sz="60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rPr>
            </a:b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cs typeface="+mn-cs"/>
              </a:rPr>
              <a:t>Preguntas</a:t>
            </a: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cs typeface="+mn-cs"/>
              </a:rPr>
              <a:t>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8" name="Title 7" hidden="1"/>
          <p:cNvSpPr>
            <a:spLocks noGrp="1"/>
          </p:cNvSpPr>
          <p:nvPr>
            <p:ph type="title"/>
          </p:nvPr>
        </p:nvSpPr>
        <p:spPr>
          <a:xfrm>
            <a:off x="746125" y="-2133600"/>
            <a:ext cx="8229600" cy="1143000"/>
          </a:xfrm>
        </p:spPr>
        <p:txBody>
          <a:bodyPr/>
          <a:lstStyle/>
          <a:p>
            <a:r>
              <a:rPr lang="en-US" dirty="0" smtClean="0"/>
              <a:t>Discussion and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31" y="0"/>
            <a:ext cx="9175660" cy="6857999"/>
          </a:xfrm>
          <a:prstGeom prst="rect">
            <a:avLst/>
          </a:prstGeom>
        </p:spPr>
      </p:pic>
      <p:sp>
        <p:nvSpPr>
          <p:cNvPr id="2" name="Title 1" hidden="1"/>
          <p:cNvSpPr>
            <a:spLocks noGrp="1"/>
          </p:cNvSpPr>
          <p:nvPr>
            <p:ph type="title"/>
          </p:nvPr>
        </p:nvSpPr>
        <p:spPr/>
        <p:txBody>
          <a:bodyPr/>
          <a:lstStyle/>
          <a:p>
            <a:r>
              <a:rPr lang="en-US" dirty="0" smtClean="0"/>
              <a:t>OSHA Disclaimer</a:t>
            </a:r>
            <a:endParaRPr lang="en-US" dirty="0"/>
          </a:p>
        </p:txBody>
      </p:sp>
    </p:spTree>
    <p:extLst>
      <p:ext uri="{BB962C8B-B14F-4D97-AF65-F5344CB8AC3E}">
        <p14:creationId xmlns:p14="http://schemas.microsoft.com/office/powerpoint/2010/main" val="163994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8"/>
          <p:cNvSpPr txBox="1">
            <a:spLocks/>
          </p:cNvSpPr>
          <p:nvPr/>
        </p:nvSpPr>
        <p:spPr bwMode="auto">
          <a:xfrm>
            <a:off x="517522" y="2895600"/>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Responsabilidades</a:t>
            </a:r>
            <a:r>
              <a:rPr lang="en-US" sz="2200" b="1" dirty="0" smtClean="0">
                <a:latin typeface="Arial Narrow" pitchFamily="34" charset="0"/>
              </a:rPr>
              <a:t> de los </a:t>
            </a:r>
          </a:p>
          <a:p>
            <a:pPr marL="0" lvl="1">
              <a:lnSpc>
                <a:spcPts val="2200"/>
              </a:lnSpc>
              <a:spcBef>
                <a:spcPct val="20000"/>
              </a:spcBef>
            </a:pPr>
            <a:r>
              <a:rPr lang="en-US" sz="2200" b="1" dirty="0">
                <a:latin typeface="Arial Narrow" pitchFamily="34" charset="0"/>
              </a:rPr>
              <a:t> </a:t>
            </a:r>
            <a:r>
              <a:rPr lang="en-US" sz="2200" b="1" dirty="0" smtClean="0">
                <a:latin typeface="Arial Narrow" pitchFamily="34" charset="0"/>
              </a:rPr>
              <a:t>  </a:t>
            </a:r>
            <a:r>
              <a:rPr lang="en-US" sz="2200" b="1" dirty="0" err="1" smtClean="0">
                <a:latin typeface="Arial Narrow" pitchFamily="34" charset="0"/>
              </a:rPr>
              <a:t>visitantes</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la </a:t>
            </a:r>
            <a:r>
              <a:rPr lang="en-US" sz="2200" b="1" dirty="0" err="1" smtClean="0">
                <a:latin typeface="Arial Narrow" pitchFamily="34" charset="0"/>
              </a:rPr>
              <a:t>obra</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54" name="Subtitle 8"/>
          <p:cNvSpPr txBox="1">
            <a:spLocks/>
          </p:cNvSpPr>
          <p:nvPr/>
        </p:nvSpPr>
        <p:spPr bwMode="auto">
          <a:xfrm>
            <a:off x="517522" y="2463801"/>
            <a:ext cx="8177745" cy="506413"/>
          </a:xfrm>
          <a:prstGeom prst="rect">
            <a:avLst/>
          </a:prstGeom>
          <a:noFill/>
          <a:ln w="9525">
            <a:noFill/>
            <a:miter lim="800000"/>
            <a:headEnd/>
            <a:tailEnd/>
          </a:ln>
        </p:spPr>
        <p:txBody>
          <a:bodyPr/>
          <a:lstStyle/>
          <a:p>
            <a:pPr marL="0" lvl="1">
              <a:lnSpc>
                <a:spcPts val="18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Roles de </a:t>
            </a:r>
            <a:r>
              <a:rPr lang="en-US" sz="2200" b="1" dirty="0" err="1" smtClean="0">
                <a:latin typeface="Arial Narrow" pitchFamily="34" charset="0"/>
              </a:rPr>
              <a:t>todos</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la </a:t>
            </a:r>
            <a:r>
              <a:rPr lang="en-US" sz="2200" b="1" dirty="0" err="1" smtClean="0">
                <a:latin typeface="Arial Narrow" pitchFamily="34" charset="0"/>
              </a:rPr>
              <a:t>obra</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Quien</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responsable</a:t>
            </a:r>
            <a:r>
              <a:rPr lang="en-US" sz="2200" b="1" dirty="0" smtClean="0">
                <a:solidFill>
                  <a:schemeClr val="tx1">
                    <a:lumMod val="75000"/>
                    <a:lumOff val="25000"/>
                  </a:schemeClr>
                </a:solidFill>
                <a:latin typeface="Arial Narrow" pitchFamily="34" charset="0"/>
              </a:rPr>
              <a:t> del PCTI</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Al final de </a:t>
            </a:r>
            <a:r>
              <a:rPr lang="en-US" sz="2800" b="1" dirty="0" err="1" smtClean="0">
                <a:solidFill>
                  <a:schemeClr val="bg2">
                    <a:lumMod val="10000"/>
                  </a:schemeClr>
                </a:solidFill>
                <a:latin typeface="Calibri" pitchFamily="34" charset="0"/>
              </a:rPr>
              <a:t>este</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módulo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usted</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sabrá</a:t>
            </a:r>
            <a:r>
              <a:rPr lang="en-US" sz="2800" b="1" dirty="0" smtClean="0">
                <a:solidFill>
                  <a:schemeClr val="bg2">
                    <a:lumMod val="10000"/>
                  </a:schemeClr>
                </a:solidFill>
                <a:latin typeface="Calibri" pitchFamily="34" charset="0"/>
              </a:rPr>
              <a:t>:</a:t>
            </a:r>
          </a:p>
        </p:txBody>
      </p:sp>
      <p:sp>
        <p:nvSpPr>
          <p:cNvPr id="25" name="5-Point Star 2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228600" y="-1905000"/>
            <a:ext cx="8229600" cy="1143000"/>
          </a:xfrm>
        </p:spPr>
        <p:txBody>
          <a:bodyPr/>
          <a:lstStyle/>
          <a:p>
            <a:r>
              <a:rPr lang="en-US" dirty="0" smtClean="0"/>
              <a:t>Course goals</a:t>
            </a:r>
            <a:endParaRPr lang="en-US" dirty="0"/>
          </a:p>
        </p:txBody>
      </p:sp>
      <p:sp>
        <p:nvSpPr>
          <p:cNvPr id="28" name="Slide Number Placeholder 4"/>
          <p:cNvSpPr>
            <a:spLocks noGrp="1"/>
          </p:cNvSpPr>
          <p:nvPr>
            <p:ph type="sldNum" sz="quarter" idx="12"/>
          </p:nvPr>
        </p:nvSpPr>
        <p:spPr/>
        <p:txBody>
          <a:bodyPr/>
          <a:lstStyle/>
          <a:p>
            <a:pPr>
              <a:defRPr/>
            </a:pPr>
            <a:fld id="{991630E5-D2C6-4D54-9913-55C6C92AA029}" type="slidenum">
              <a:rPr lang="en-US" smtClean="0"/>
              <a:pPr>
                <a:defRPr/>
              </a:pPr>
              <a:t>3</a:t>
            </a:fld>
            <a:endParaRPr lang="en-US" dirty="0"/>
          </a:p>
        </p:txBody>
      </p:sp>
      <p:sp>
        <p:nvSpPr>
          <p:cNvPr id="29" name="Subtitle 8"/>
          <p:cNvSpPr txBox="1">
            <a:spLocks/>
          </p:cNvSpPr>
          <p:nvPr/>
        </p:nvSpPr>
        <p:spPr bwMode="auto">
          <a:xfrm>
            <a:off x="457200" y="5772514"/>
            <a:ext cx="8077200" cy="486629"/>
          </a:xfrm>
          <a:prstGeom prst="rect">
            <a:avLst/>
          </a:prstGeom>
          <a:noFill/>
          <a:ln w="9525">
            <a:noFill/>
            <a:miter lim="800000"/>
            <a:headEnd/>
            <a:tailEnd/>
          </a:ln>
        </p:spPr>
        <p:txBody>
          <a:bodyPr/>
          <a:lstStyle/>
          <a:p>
            <a:pPr algn="ctr">
              <a:lnSpc>
                <a:spcPts val="2200"/>
              </a:lnSpc>
              <a:spcBef>
                <a:spcPct val="20000"/>
              </a:spcBef>
            </a:pPr>
            <a:r>
              <a:rPr lang="en-US" sz="2200" b="1" dirty="0" err="1" smtClean="0">
                <a:solidFill>
                  <a:srgbClr val="C00000"/>
                </a:solidFill>
                <a:latin typeface="Calibri" pitchFamily="34" charset="0"/>
              </a:rPr>
              <a:t>Cuando</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todos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conocen</a:t>
            </a:r>
            <a:r>
              <a:rPr lang="en-US" sz="2200" b="1" dirty="0" smtClean="0">
                <a:solidFill>
                  <a:srgbClr val="C00000"/>
                </a:solidFill>
                <a:latin typeface="Calibri" pitchFamily="34" charset="0"/>
              </a:rPr>
              <a:t> y </a:t>
            </a:r>
            <a:r>
              <a:rPr lang="en-US" sz="2200" b="1" dirty="0" err="1" smtClean="0">
                <a:solidFill>
                  <a:srgbClr val="C00000"/>
                </a:solidFill>
                <a:latin typeface="Calibri" pitchFamily="34" charset="0"/>
              </a:rPr>
              <a:t>hacen</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su</a:t>
            </a:r>
            <a:r>
              <a:rPr lang="en-US" sz="2200" b="1" dirty="0" smtClean="0">
                <a:solidFill>
                  <a:srgbClr val="C00000"/>
                </a:solidFill>
                <a:latin typeface="Calibri" pitchFamily="34" charset="0"/>
              </a:rPr>
              <a:t> parte, el PCTI </a:t>
            </a:r>
            <a:r>
              <a:rPr lang="en-US" sz="2200" b="1" dirty="0" err="1" smtClean="0">
                <a:solidFill>
                  <a:srgbClr val="C00000"/>
                </a:solidFill>
                <a:latin typeface="Calibri" pitchFamily="34" charset="0"/>
              </a:rPr>
              <a:t>funciona</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más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efectivamente</a:t>
            </a:r>
            <a:endParaRPr lang="en-US" sz="2200" b="1" dirty="0" smtClean="0">
              <a:solidFill>
                <a:srgbClr val="C00000"/>
              </a:solidFill>
              <a:latin typeface="Calibri" pitchFamily="34" charset="0"/>
            </a:endParaRPr>
          </a:p>
          <a:p>
            <a:pPr algn="ctr">
              <a:lnSpc>
                <a:spcPts val="2200"/>
              </a:lnSpc>
              <a:spcBef>
                <a:spcPct val="20000"/>
              </a:spcBef>
            </a:pPr>
            <a:r>
              <a:rPr lang="en-US" sz="2200" b="1" dirty="0" smtClean="0">
                <a:solidFill>
                  <a:srgbClr val="C00000"/>
                </a:solidFill>
                <a:latin typeface="Calibri" pitchFamily="34" charset="0"/>
              </a:rPr>
              <a:t> </a:t>
            </a:r>
          </a:p>
        </p:txBody>
      </p:sp>
      <p:grpSp>
        <p:nvGrpSpPr>
          <p:cNvPr id="48" name="Group 47" title="Picture of ARTBA Roles and Responsibilities preventing runovers and backovers in roadway construction Title"/>
          <p:cNvGrpSpPr/>
          <p:nvPr/>
        </p:nvGrpSpPr>
        <p:grpSpPr>
          <a:xfrm>
            <a:off x="381000" y="336288"/>
            <a:ext cx="8595360" cy="959112"/>
            <a:chOff x="381000" y="336288"/>
            <a:chExt cx="8595360" cy="959112"/>
          </a:xfrm>
        </p:grpSpPr>
        <p:sp>
          <p:nvSpPr>
            <p:cNvPr id="49"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0"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latin typeface="Calibri" pitchFamily="34" charset="0"/>
                </a:rPr>
                <a:t>Roles </a:t>
              </a:r>
              <a:r>
                <a:rPr lang="en-US" sz="3600" b="1" dirty="0" smtClean="0">
                  <a:effectLst>
                    <a:outerShdw blurRad="60007" dist="310007" dir="7680000" sy="30000" kx="1300200" algn="ctr" rotWithShape="0">
                      <a:prstClr val="black">
                        <a:alpha val="32000"/>
                      </a:prstClr>
                    </a:outerShdw>
                  </a:effectLst>
                  <a:latin typeface="Calibri" pitchFamily="34" charset="0"/>
                </a:rPr>
                <a:t>y </a:t>
              </a:r>
              <a:r>
                <a:rPr lang="en-US" sz="3600" b="1" dirty="0" err="1" smtClean="0">
                  <a:effectLst>
                    <a:outerShdw blurRad="60007" dist="310007" dir="7680000" sy="30000" kx="1300200" algn="ctr" rotWithShape="0">
                      <a:prstClr val="black">
                        <a:alpha val="32000"/>
                      </a:prstClr>
                    </a:outerShdw>
                  </a:effectLst>
                  <a:latin typeface="Calibri" pitchFamily="34" charset="0"/>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1"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a:lnSpc>
                  <a:spcPts val="1900"/>
                </a:lnSpc>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52" name="Picture 51"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53" name="Picture 52"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pic>
        <p:nvPicPr>
          <p:cNvPr id="18" name="Picture 17" descr="ITCP01.png" title="Picture of ITCP pla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2438400"/>
            <a:ext cx="4256088" cy="2971800"/>
          </a:xfrm>
          <a:prstGeom prst="rect">
            <a:avLst/>
          </a:prstGeom>
          <a:ln w="9525">
            <a:solidFill>
              <a:srgbClr val="333300"/>
            </a:solidFill>
          </a:ln>
          <a:effectLst>
            <a:outerShdw blurRad="50800" dist="76200" dir="2700000" algn="tl" rotWithShape="0">
              <a:prstClr val="black">
                <a:alpha val="40000"/>
              </a:prstClr>
            </a:outerShdw>
          </a:effectLst>
        </p:spPr>
      </p:pic>
      <p:grpSp>
        <p:nvGrpSpPr>
          <p:cNvPr id="33" name="Group 32" title="Picture of site visitors"/>
          <p:cNvGrpSpPr/>
          <p:nvPr/>
        </p:nvGrpSpPr>
        <p:grpSpPr>
          <a:xfrm>
            <a:off x="5257800" y="2455333"/>
            <a:ext cx="3200400" cy="2768601"/>
            <a:chOff x="5257800" y="2455333"/>
            <a:chExt cx="3200400" cy="2768601"/>
          </a:xfrm>
        </p:grpSpPr>
        <p:pic>
          <p:nvPicPr>
            <p:cNvPr id="21" name="Content Placeholder 6" descr="ARTBA8358 (1).jpg" title="Picture of site visito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6960140" y="2455333"/>
              <a:ext cx="1498060" cy="1938288"/>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 title="Picture of Osha site visitor"/>
            <p:cNvPicPr>
              <a:picLocks noChangeAspect="1" noChangeArrowheads="1"/>
            </p:cNvPicPr>
            <p:nvPr/>
          </p:nvPicPr>
          <p:blipFill>
            <a:blip r:embed="rId7" cstate="print"/>
            <a:srcRect/>
            <a:stretch>
              <a:fillRect/>
            </a:stretch>
          </p:blipFill>
          <p:spPr bwMode="auto">
            <a:xfrm>
              <a:off x="5257800" y="3632200"/>
              <a:ext cx="1600200" cy="1591734"/>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8" name="Picture 7"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224782" y="1981199"/>
            <a:ext cx="8234363"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latin typeface="Arial Narrow" pitchFamily="34" charset="0"/>
                <a:cs typeface="+mn-cs"/>
              </a:rPr>
              <a:t>Un </a:t>
            </a:r>
            <a:r>
              <a:rPr lang="en-US" sz="2200" b="1" dirty="0" err="1" smtClean="0">
                <a:latin typeface="Arial Narrow" pitchFamily="34" charset="0"/>
                <a:cs typeface="+mn-cs"/>
              </a:rPr>
              <a:t>buen</a:t>
            </a:r>
            <a:r>
              <a:rPr lang="en-US" sz="2200" b="1" dirty="0" smtClean="0">
                <a:latin typeface="Arial Narrow" pitchFamily="34" charset="0"/>
                <a:cs typeface="+mn-cs"/>
              </a:rPr>
              <a:t> </a:t>
            </a:r>
            <a:r>
              <a:rPr lang="en-US" sz="2200" b="1" dirty="0" err="1" smtClean="0">
                <a:latin typeface="Arial Narrow" pitchFamily="34" charset="0"/>
                <a:cs typeface="+mn-cs"/>
              </a:rPr>
              <a:t>programa</a:t>
            </a:r>
            <a:r>
              <a:rPr lang="en-US" sz="2200" b="1" dirty="0" smtClean="0">
                <a:latin typeface="Arial Narrow" pitchFamily="34" charset="0"/>
                <a:cs typeface="+mn-cs"/>
              </a:rPr>
              <a:t> de PCTI </a:t>
            </a:r>
            <a:r>
              <a:rPr lang="en-US" sz="2200" b="1" dirty="0" err="1" smtClean="0">
                <a:latin typeface="Arial Narrow" pitchFamily="34" charset="0"/>
                <a:cs typeface="+mn-cs"/>
              </a:rPr>
              <a:t>puede</a:t>
            </a:r>
            <a:r>
              <a:rPr lang="en-US" sz="2200" b="1" dirty="0" smtClean="0">
                <a:latin typeface="Arial Narrow" pitchFamily="34" charset="0"/>
                <a:cs typeface="+mn-cs"/>
              </a:rPr>
              <a:t> </a:t>
            </a:r>
            <a:r>
              <a:rPr lang="en-US" sz="2200" b="1" dirty="0" err="1" smtClean="0">
                <a:latin typeface="Arial Narrow" pitchFamily="34" charset="0"/>
                <a:cs typeface="+mn-cs"/>
              </a:rPr>
              <a:t>involucrar</a:t>
            </a:r>
            <a:r>
              <a:rPr lang="en-US" sz="2200" b="1" dirty="0" smtClean="0">
                <a:latin typeface="Arial Narrow" pitchFamily="34" charset="0"/>
                <a:cs typeface="+mn-cs"/>
              </a:rPr>
              <a:t> a </a:t>
            </a:r>
            <a:r>
              <a:rPr lang="en-US" sz="2200" b="1" dirty="0" err="1" smtClean="0">
                <a:latin typeface="Arial Narrow" pitchFamily="34" charset="0"/>
                <a:cs typeface="+mn-cs"/>
              </a:rPr>
              <a:t>muchas</a:t>
            </a:r>
            <a:r>
              <a:rPr lang="en-US" sz="2200" b="1" dirty="0" smtClean="0">
                <a:latin typeface="Arial Narrow" pitchFamily="34" charset="0"/>
                <a:cs typeface="+mn-cs"/>
              </a:rPr>
              <a:t> </a:t>
            </a:r>
            <a:r>
              <a:rPr lang="en-US" sz="2200" b="1" u="sng" dirty="0" smtClean="0">
                <a:latin typeface="Arial Narrow" pitchFamily="34" charset="0"/>
                <a:cs typeface="+mn-cs"/>
              </a:rPr>
              <a:t>personas clave</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1" name="Subtitle 8"/>
          <p:cNvSpPr txBox="1">
            <a:spLocks/>
          </p:cNvSpPr>
          <p:nvPr/>
        </p:nvSpPr>
        <p:spPr bwMode="auto">
          <a:xfrm>
            <a:off x="202597"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smtClean="0">
                <a:solidFill>
                  <a:schemeClr val="bg2">
                    <a:lumMod val="10000"/>
                  </a:schemeClr>
                </a:solidFill>
                <a:latin typeface="Calibri" pitchFamily="34" charset="0"/>
                <a:cs typeface="+mn-cs"/>
              </a:rPr>
              <a:t>¿</a:t>
            </a:r>
            <a:r>
              <a:rPr lang="en-US" sz="2800" b="1" dirty="0" err="1" smtClean="0">
                <a:solidFill>
                  <a:schemeClr val="bg2">
                    <a:lumMod val="10000"/>
                  </a:schemeClr>
                </a:solidFill>
                <a:latin typeface="Calibri" pitchFamily="34" charset="0"/>
                <a:cs typeface="+mn-cs"/>
              </a:rPr>
              <a:t>Quién</a:t>
            </a:r>
            <a:r>
              <a:rPr lang="en-US" sz="2800" b="1" dirty="0" smtClean="0">
                <a:solidFill>
                  <a:schemeClr val="bg2">
                    <a:lumMod val="10000"/>
                  </a:schemeClr>
                </a:solidFill>
                <a:latin typeface="Calibri" pitchFamily="34" charset="0"/>
                <a:cs typeface="+mn-cs"/>
              </a:rPr>
              <a:t> </a:t>
            </a:r>
            <a:r>
              <a:rPr lang="en-US" sz="2800" b="1" dirty="0" err="1" smtClean="0">
                <a:solidFill>
                  <a:schemeClr val="bg2">
                    <a:lumMod val="10000"/>
                  </a:schemeClr>
                </a:solidFill>
                <a:latin typeface="Calibri" pitchFamily="34" charset="0"/>
                <a:cs typeface="+mn-cs"/>
              </a:rPr>
              <a:t>es</a:t>
            </a:r>
            <a:r>
              <a:rPr lang="en-US" sz="2800" b="1" dirty="0" smtClean="0">
                <a:solidFill>
                  <a:schemeClr val="bg2">
                    <a:lumMod val="10000"/>
                  </a:schemeClr>
                </a:solidFill>
                <a:latin typeface="Calibri" pitchFamily="34" charset="0"/>
                <a:cs typeface="+mn-cs"/>
              </a:rPr>
              <a:t> Responsible de los PCTIs</a:t>
            </a:r>
            <a:r>
              <a:rPr lang="en-US" sz="2800" b="1" dirty="0">
                <a:solidFill>
                  <a:schemeClr val="bg2">
                    <a:lumMod val="10000"/>
                  </a:schemeClr>
                </a:solidFill>
                <a:latin typeface="Calibri" pitchFamily="34" charset="0"/>
                <a:cs typeface="+mn-cs"/>
              </a:rPr>
              <a:t>?</a:t>
            </a:r>
          </a:p>
        </p:txBody>
      </p:sp>
      <p:sp>
        <p:nvSpPr>
          <p:cNvPr id="12" name="Subtitle 8"/>
          <p:cNvSpPr txBox="1">
            <a:spLocks/>
          </p:cNvSpPr>
          <p:nvPr/>
        </p:nvSpPr>
        <p:spPr bwMode="auto">
          <a:xfrm>
            <a:off x="300968" y="2286000"/>
            <a:ext cx="8139113" cy="560388"/>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Profesionales</a:t>
            </a:r>
            <a:r>
              <a:rPr lang="en-US" sz="2000" b="1" dirty="0" smtClean="0">
                <a:latin typeface="Arial Narrow" pitchFamily="34" charset="0"/>
                <a:cs typeface="+mn-cs"/>
              </a:rPr>
              <a:t> de </a:t>
            </a:r>
            <a:r>
              <a:rPr lang="en-US" sz="2000" b="1" dirty="0" err="1" smtClean="0">
                <a:latin typeface="Arial Narrow" pitchFamily="34" charset="0"/>
                <a:cs typeface="+mn-cs"/>
              </a:rPr>
              <a:t>Seguridad</a:t>
            </a:r>
            <a:endParaRPr lang="en-US" sz="2400" b="1" dirty="0">
              <a:latin typeface="Arial Narrow" pitchFamily="34" charset="0"/>
              <a:cs typeface="+mn-cs"/>
            </a:endParaRPr>
          </a:p>
        </p:txBody>
      </p:sp>
      <p:sp>
        <p:nvSpPr>
          <p:cNvPr id="17" name="5-Point Star 16"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Subtitle 8"/>
          <p:cNvSpPr txBox="1">
            <a:spLocks/>
          </p:cNvSpPr>
          <p:nvPr/>
        </p:nvSpPr>
        <p:spPr bwMode="auto">
          <a:xfrm>
            <a:off x="302556" y="2616321"/>
            <a:ext cx="8137525" cy="560388"/>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smtClean="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Inspectores</a:t>
            </a:r>
            <a:r>
              <a:rPr lang="en-US" sz="2000" b="1" dirty="0" smtClean="0">
                <a:latin typeface="Arial Narrow" pitchFamily="34" charset="0"/>
                <a:cs typeface="+mn-cs"/>
              </a:rPr>
              <a:t> de Control/</a:t>
            </a:r>
            <a:r>
              <a:rPr lang="en-US" sz="2000" b="1" dirty="0" err="1" smtClean="0">
                <a:latin typeface="Arial Narrow" pitchFamily="34" charset="0"/>
                <a:cs typeface="+mn-cs"/>
              </a:rPr>
              <a:t>Calidad</a:t>
            </a:r>
            <a:endParaRPr lang="en-US" sz="2400" b="1" dirty="0">
              <a:latin typeface="Arial Narrow" pitchFamily="34" charset="0"/>
              <a:cs typeface="+mn-cs"/>
            </a:endParaRPr>
          </a:p>
        </p:txBody>
      </p:sp>
      <p:sp>
        <p:nvSpPr>
          <p:cNvPr id="29" name="Subtitle 8"/>
          <p:cNvSpPr txBox="1">
            <a:spLocks/>
          </p:cNvSpPr>
          <p:nvPr/>
        </p:nvSpPr>
        <p:spPr bwMode="auto">
          <a:xfrm>
            <a:off x="320032" y="2911475"/>
            <a:ext cx="8139113" cy="560388"/>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Superintendente</a:t>
            </a:r>
            <a:r>
              <a:rPr lang="en-US" sz="2000" b="1" dirty="0" smtClean="0">
                <a:latin typeface="Arial Narrow" pitchFamily="34" charset="0"/>
                <a:cs typeface="+mn-cs"/>
              </a:rPr>
              <a:t>/</a:t>
            </a:r>
            <a:r>
              <a:rPr lang="en-US" sz="2000" b="1" dirty="0" err="1" smtClean="0">
                <a:latin typeface="Arial Narrow" pitchFamily="34" charset="0"/>
                <a:cs typeface="+mn-cs"/>
              </a:rPr>
              <a:t>Gerente</a:t>
            </a:r>
            <a:r>
              <a:rPr lang="en-US" sz="2000" b="1" dirty="0" smtClean="0">
                <a:latin typeface="Arial Narrow" pitchFamily="34" charset="0"/>
                <a:cs typeface="+mn-cs"/>
              </a:rPr>
              <a:t> de </a:t>
            </a:r>
            <a:r>
              <a:rPr lang="en-US" sz="2000" b="1" dirty="0" err="1" smtClean="0">
                <a:latin typeface="Arial Narrow" pitchFamily="34" charset="0"/>
                <a:cs typeface="+mn-cs"/>
              </a:rPr>
              <a:t>Proyectos</a:t>
            </a:r>
            <a:r>
              <a:rPr lang="en-US" sz="2000" b="1" dirty="0" smtClean="0">
                <a:latin typeface="Arial Narrow" pitchFamily="34" charset="0"/>
                <a:cs typeface="+mn-cs"/>
              </a:rPr>
              <a:t> </a:t>
            </a:r>
            <a:r>
              <a:rPr lang="en-US" sz="2000" b="1" dirty="0">
                <a:latin typeface="Arial Narrow" pitchFamily="34" charset="0"/>
                <a:cs typeface="+mn-cs"/>
              </a:rPr>
              <a:t>Manager</a:t>
            </a:r>
          </a:p>
          <a:p>
            <a:pPr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31" name="Subtitle 8"/>
          <p:cNvSpPr txBox="1">
            <a:spLocks/>
          </p:cNvSpPr>
          <p:nvPr/>
        </p:nvSpPr>
        <p:spPr bwMode="auto">
          <a:xfrm>
            <a:off x="347241" y="3224213"/>
            <a:ext cx="8139113" cy="560387"/>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a:latin typeface="Arial Narrow" pitchFamily="34" charset="0"/>
                <a:cs typeface="+mn-cs"/>
              </a:rPr>
              <a:t>Supervisor </a:t>
            </a:r>
            <a:r>
              <a:rPr lang="en-US" sz="2000" b="1" dirty="0" smtClean="0">
                <a:latin typeface="Arial Narrow" pitchFamily="34" charset="0"/>
                <a:cs typeface="+mn-cs"/>
              </a:rPr>
              <a:t>y persona </a:t>
            </a:r>
            <a:r>
              <a:rPr lang="en-US" sz="2000" b="1" dirty="0" err="1" smtClean="0">
                <a:latin typeface="Arial Narrow" pitchFamily="34" charset="0"/>
                <a:cs typeface="+mn-cs"/>
              </a:rPr>
              <a:t>lider</a:t>
            </a:r>
            <a:endParaRPr lang="en-US" sz="2000" b="1" dirty="0">
              <a:latin typeface="Arial Narrow" pitchFamily="34" charset="0"/>
              <a:cs typeface="+mn-cs"/>
            </a:endParaRPr>
          </a:p>
          <a:p>
            <a:pPr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32" name="Subtitle 8"/>
          <p:cNvSpPr txBox="1">
            <a:spLocks/>
          </p:cNvSpPr>
          <p:nvPr/>
        </p:nvSpPr>
        <p:spPr bwMode="auto">
          <a:xfrm>
            <a:off x="352828" y="3504406"/>
            <a:ext cx="8139112" cy="560388"/>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Trabajadores</a:t>
            </a:r>
            <a:r>
              <a:rPr lang="en-US" sz="2000" b="1" dirty="0" smtClean="0">
                <a:latin typeface="Arial Narrow" pitchFamily="34" charset="0"/>
                <a:cs typeface="+mn-cs"/>
              </a:rPr>
              <a:t> a Pie</a:t>
            </a:r>
            <a:endParaRPr lang="en-US" sz="2000" b="1" dirty="0">
              <a:latin typeface="Arial Narrow" pitchFamily="34" charset="0"/>
              <a:cs typeface="+mn-cs"/>
            </a:endParaRPr>
          </a:p>
          <a:p>
            <a:pPr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20" name="Subtitle 8"/>
          <p:cNvSpPr txBox="1">
            <a:spLocks/>
          </p:cNvSpPr>
          <p:nvPr/>
        </p:nvSpPr>
        <p:spPr bwMode="auto">
          <a:xfrm>
            <a:off x="359579" y="3852863"/>
            <a:ext cx="8139113" cy="560387"/>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Conductores</a:t>
            </a:r>
            <a:r>
              <a:rPr lang="en-US" sz="2000" b="1" dirty="0" smtClean="0">
                <a:latin typeface="Arial Narrow" pitchFamily="34" charset="0"/>
                <a:cs typeface="+mn-cs"/>
              </a:rPr>
              <a:t> de </a:t>
            </a:r>
            <a:r>
              <a:rPr lang="en-US" sz="2000" b="1" dirty="0" err="1" smtClean="0">
                <a:latin typeface="Arial Narrow" pitchFamily="34" charset="0"/>
                <a:cs typeface="+mn-cs"/>
              </a:rPr>
              <a:t>camiones</a:t>
            </a:r>
            <a:endParaRPr lang="en-US" sz="2000" b="1" dirty="0">
              <a:latin typeface="Arial Narrow" pitchFamily="34" charset="0"/>
              <a:cs typeface="+mn-cs"/>
            </a:endParaRPr>
          </a:p>
          <a:p>
            <a:pPr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23" name="Subtitle 8"/>
          <p:cNvSpPr txBox="1">
            <a:spLocks/>
          </p:cNvSpPr>
          <p:nvPr/>
        </p:nvSpPr>
        <p:spPr bwMode="auto">
          <a:xfrm>
            <a:off x="202597" y="4259042"/>
            <a:ext cx="8061325" cy="506412"/>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err="1" smtClean="0">
                <a:latin typeface="Arial Narrow" pitchFamily="34" charset="0"/>
                <a:cs typeface="+mn-cs"/>
              </a:rPr>
              <a:t>Otros</a:t>
            </a:r>
            <a:r>
              <a:rPr lang="en-US" sz="2200" b="1" dirty="0" smtClean="0">
                <a:latin typeface="Arial Narrow" pitchFamily="34" charset="0"/>
                <a:cs typeface="+mn-cs"/>
              </a:rPr>
              <a:t> </a:t>
            </a:r>
            <a:r>
              <a:rPr lang="en-US" sz="2200" b="1" dirty="0" err="1" smtClean="0">
                <a:latin typeface="Arial Narrow" pitchFamily="34" charset="0"/>
                <a:cs typeface="+mn-cs"/>
              </a:rPr>
              <a:t>Involucrados</a:t>
            </a:r>
            <a:r>
              <a:rPr lang="en-US" sz="2200" b="1" dirty="0" smtClean="0">
                <a:latin typeface="Arial Narrow" pitchFamily="34" charset="0"/>
                <a:cs typeface="+mn-cs"/>
              </a:rPr>
              <a:t> </a:t>
            </a:r>
            <a:r>
              <a:rPr lang="en-US" sz="2200" b="1" dirty="0" err="1" smtClean="0">
                <a:latin typeface="Arial Narrow" pitchFamily="34" charset="0"/>
                <a:cs typeface="+mn-cs"/>
              </a:rPr>
              <a:t>en</a:t>
            </a:r>
            <a:r>
              <a:rPr lang="en-US" sz="2200" b="1" dirty="0" smtClean="0">
                <a:latin typeface="Arial Narrow" pitchFamily="34" charset="0"/>
                <a:cs typeface="+mn-cs"/>
              </a:rPr>
              <a:t> PCTI</a:t>
            </a:r>
            <a:endParaRPr lang="en-US" sz="2200" b="1"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24" name="Subtitle 8"/>
          <p:cNvSpPr txBox="1">
            <a:spLocks/>
          </p:cNvSpPr>
          <p:nvPr/>
        </p:nvSpPr>
        <p:spPr bwMode="auto">
          <a:xfrm>
            <a:off x="420628" y="4560425"/>
            <a:ext cx="8139112" cy="560388"/>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Operatores</a:t>
            </a:r>
            <a:r>
              <a:rPr lang="en-US" sz="2000" b="1" dirty="0" smtClean="0">
                <a:latin typeface="Arial Narrow" pitchFamily="34" charset="0"/>
                <a:cs typeface="+mn-cs"/>
              </a:rPr>
              <a:t> de </a:t>
            </a:r>
            <a:r>
              <a:rPr lang="en-US" sz="2000" b="1" dirty="0" err="1" smtClean="0">
                <a:latin typeface="Arial Narrow" pitchFamily="34" charset="0"/>
                <a:cs typeface="+mn-cs"/>
              </a:rPr>
              <a:t>equipos</a:t>
            </a:r>
            <a:endParaRPr lang="en-US" sz="2000" b="1" dirty="0">
              <a:latin typeface="Arial Narrow" pitchFamily="34" charset="0"/>
              <a:cs typeface="+mn-cs"/>
            </a:endParaRPr>
          </a:p>
          <a:p>
            <a:pPr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25" name="Subtitle 8"/>
          <p:cNvSpPr txBox="1">
            <a:spLocks/>
          </p:cNvSpPr>
          <p:nvPr/>
        </p:nvSpPr>
        <p:spPr bwMode="auto">
          <a:xfrm>
            <a:off x="457200" y="4883150"/>
            <a:ext cx="8139112" cy="560388"/>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Señaladores</a:t>
            </a:r>
            <a:endParaRPr lang="en-US" sz="2000" b="1" dirty="0">
              <a:latin typeface="Arial Narrow" pitchFamily="34" charset="0"/>
              <a:cs typeface="+mn-cs"/>
            </a:endParaRPr>
          </a:p>
          <a:p>
            <a:pPr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26" name="Subtitle 8"/>
          <p:cNvSpPr txBox="1">
            <a:spLocks/>
          </p:cNvSpPr>
          <p:nvPr/>
        </p:nvSpPr>
        <p:spPr bwMode="auto">
          <a:xfrm>
            <a:off x="426244" y="5171724"/>
            <a:ext cx="8139112" cy="560387"/>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smtClean="0">
                <a:latin typeface="Arial Narrow" pitchFamily="34" charset="0"/>
                <a:cs typeface="+mn-cs"/>
              </a:rPr>
              <a:t>”</a:t>
            </a:r>
            <a:r>
              <a:rPr lang="en-US" sz="2000" b="1" dirty="0" err="1" smtClean="0">
                <a:latin typeface="Arial Narrow" pitchFamily="34" charset="0"/>
                <a:cs typeface="+mn-cs"/>
              </a:rPr>
              <a:t>Visitantes</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la </a:t>
            </a:r>
            <a:r>
              <a:rPr lang="en-US" sz="2000" b="1" dirty="0" err="1" smtClean="0">
                <a:latin typeface="Arial Narrow" pitchFamily="34" charset="0"/>
                <a:cs typeface="+mn-cs"/>
              </a:rPr>
              <a:t>obra</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a:solidFill>
                  <a:schemeClr val="tx1">
                    <a:lumMod val="50000"/>
                    <a:lumOff val="50000"/>
                  </a:schemeClr>
                </a:solidFill>
                <a:latin typeface="Arial Narrow" pitchFamily="34" charset="0"/>
                <a:cs typeface="+mn-cs"/>
              </a:rPr>
              <a:t>-</a:t>
            </a:r>
            <a:r>
              <a:rPr lang="en-US" sz="2000" b="1" dirty="0">
                <a:latin typeface="Arial Narrow" pitchFamily="34" charset="0"/>
                <a:cs typeface="+mn-cs"/>
              </a:rPr>
              <a:t> </a:t>
            </a:r>
            <a:r>
              <a:rPr lang="en-US" sz="2000" b="1" dirty="0" err="1" smtClean="0">
                <a:latin typeface="Arial Narrow" pitchFamily="34" charset="0"/>
                <a:cs typeface="+mn-cs"/>
              </a:rPr>
              <a:t>Topógrafos</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a:solidFill>
                  <a:schemeClr val="tx1">
                    <a:lumMod val="50000"/>
                    <a:lumOff val="50000"/>
                  </a:schemeClr>
                </a:solidFill>
                <a:latin typeface="Arial Narrow" pitchFamily="34" charset="0"/>
                <a:cs typeface="+mn-cs"/>
              </a:rPr>
              <a:t>-</a:t>
            </a:r>
            <a:r>
              <a:rPr lang="en-US" sz="2000" b="1" dirty="0">
                <a:latin typeface="Arial Narrow" pitchFamily="34" charset="0"/>
                <a:cs typeface="+mn-cs"/>
              </a:rPr>
              <a:t> OSHA</a:t>
            </a:r>
            <a:br>
              <a:rPr lang="en-US" sz="2000" b="1" dirty="0">
                <a:latin typeface="Arial Narrow" pitchFamily="34" charset="0"/>
                <a:cs typeface="+mn-cs"/>
              </a:rPr>
            </a:br>
            <a:r>
              <a:rPr lang="en-US" sz="2000" b="1" dirty="0">
                <a:latin typeface="Arial Narrow" pitchFamily="34" charset="0"/>
                <a:cs typeface="+mn-cs"/>
              </a:rPr>
              <a:t>     </a:t>
            </a:r>
            <a:r>
              <a:rPr lang="en-US" sz="2000" b="1" dirty="0">
                <a:solidFill>
                  <a:schemeClr val="tx1">
                    <a:lumMod val="50000"/>
                    <a:lumOff val="50000"/>
                  </a:schemeClr>
                </a:solidFill>
                <a:latin typeface="Arial Narrow" pitchFamily="34" charset="0"/>
                <a:cs typeface="+mn-cs"/>
              </a:rPr>
              <a:t>-</a:t>
            </a:r>
            <a:r>
              <a:rPr lang="en-US" sz="2000" b="1" dirty="0">
                <a:latin typeface="Arial Narrow" pitchFamily="34" charset="0"/>
                <a:cs typeface="+mn-cs"/>
              </a:rPr>
              <a:t> </a:t>
            </a:r>
            <a:r>
              <a:rPr lang="en-US" sz="2000" b="1" dirty="0" err="1" smtClean="0">
                <a:latin typeface="Arial Narrow" pitchFamily="34" charset="0"/>
                <a:cs typeface="+mn-cs"/>
              </a:rPr>
              <a:t>Gerencia</a:t>
            </a:r>
            <a:endParaRPr lang="en-US" sz="2000" b="1" dirty="0">
              <a:latin typeface="Arial Narrow" pitchFamily="34" charset="0"/>
              <a:cs typeface="+mn-cs"/>
            </a:endParaRPr>
          </a:p>
          <a:p>
            <a:pPr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pic>
        <p:nvPicPr>
          <p:cNvPr id="30" name="Picture 29" descr="ITCP01.png" title="Picture of ITCP pla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2438400"/>
            <a:ext cx="4256088" cy="2971800"/>
          </a:xfrm>
          <a:prstGeom prst="rect">
            <a:avLst/>
          </a:prstGeom>
          <a:ln w="9525">
            <a:solidFill>
              <a:srgbClr val="333300"/>
            </a:solidFill>
          </a:ln>
          <a:effectLst>
            <a:outerShdw blurRad="50800" dist="76200" dir="2700000" algn="tl" rotWithShape="0">
              <a:prstClr val="black">
                <a:alpha val="40000"/>
              </a:prstClr>
            </a:outerShdw>
          </a:effectLst>
        </p:spPr>
      </p:pic>
      <p:sp>
        <p:nvSpPr>
          <p:cNvPr id="3" name="Title 2" hidden="1"/>
          <p:cNvSpPr>
            <a:spLocks noGrp="1"/>
          </p:cNvSpPr>
          <p:nvPr>
            <p:ph type="title"/>
          </p:nvPr>
        </p:nvSpPr>
        <p:spPr>
          <a:xfrm>
            <a:off x="746125" y="-2133600"/>
            <a:ext cx="8229600" cy="1143000"/>
          </a:xfrm>
        </p:spPr>
        <p:txBody>
          <a:bodyPr/>
          <a:lstStyle/>
          <a:p>
            <a:r>
              <a:rPr lang="en-US" dirty="0" smtClean="0"/>
              <a:t>Who is responsible for ITCPs</a:t>
            </a:r>
            <a:endParaRPr lang="en-US" dirty="0"/>
          </a:p>
        </p:txBody>
      </p:sp>
      <p:sp>
        <p:nvSpPr>
          <p:cNvPr id="28" name="Slide Number Placeholder 4"/>
          <p:cNvSpPr>
            <a:spLocks noGrp="1"/>
          </p:cNvSpPr>
          <p:nvPr>
            <p:ph type="sldNum" sz="quarter" idx="12"/>
          </p:nvPr>
        </p:nvSpPr>
        <p:spPr/>
        <p:txBody>
          <a:bodyPr/>
          <a:lstStyle/>
          <a:p>
            <a:pPr>
              <a:defRPr/>
            </a:pPr>
            <a:fld id="{01FC85D4-0CC0-45DE-A1FB-197088DCA13F}" type="slidenum">
              <a:rPr lang="en-US"/>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55"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strVal val="#ppt_w*0.70"/>
                                          </p:val>
                                        </p:tav>
                                        <p:tav tm="100000">
                                          <p:val>
                                            <p:strVal val="#ppt_w"/>
                                          </p:val>
                                        </p:tav>
                                      </p:tavLst>
                                    </p:anim>
                                    <p:anim calcmode="lin" valueType="num">
                                      <p:cBhvr>
                                        <p:cTn id="16" dur="1000" fill="hold"/>
                                        <p:tgtEl>
                                          <p:spTgt spid="30"/>
                                        </p:tgtEl>
                                        <p:attrNameLst>
                                          <p:attrName>ppt_h</p:attrName>
                                        </p:attrNameLst>
                                      </p:cBhvr>
                                      <p:tavLst>
                                        <p:tav tm="0">
                                          <p:val>
                                            <p:strVal val="#ppt_h"/>
                                          </p:val>
                                        </p:tav>
                                        <p:tav tm="100000">
                                          <p:val>
                                            <p:strVal val="#ppt_h"/>
                                          </p:val>
                                        </p:tav>
                                      </p:tavLst>
                                    </p:anim>
                                    <p:animEffect transition="in" filter="fade">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7" grpId="0"/>
      <p:bldP spid="29" grpId="0"/>
      <p:bldP spid="31" grpId="0"/>
      <p:bldP spid="32" grpId="0"/>
      <p:bldP spid="32" grpId="1"/>
      <p:bldP spid="20"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Capacitación</a:t>
            </a:r>
            <a:r>
              <a:rPr lang="en-US" sz="2200" b="1" dirty="0" smtClean="0">
                <a:latin typeface="Arial Narrow" pitchFamily="34" charset="0"/>
                <a:cs typeface="+mn-cs"/>
              </a:rPr>
              <a:t> y </a:t>
            </a:r>
            <a:r>
              <a:rPr lang="en-US" sz="2200" b="1" dirty="0" err="1" smtClean="0">
                <a:latin typeface="Arial Narrow" pitchFamily="34" charset="0"/>
                <a:cs typeface="+mn-cs"/>
              </a:rPr>
              <a:t>Supervisión</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err="1" smtClean="0">
                <a:solidFill>
                  <a:schemeClr val="bg2">
                    <a:lumMod val="10000"/>
                  </a:schemeClr>
                </a:solidFill>
                <a:latin typeface="Calibri" pitchFamily="34" charset="0"/>
                <a:cs typeface="+mn-cs"/>
              </a:rPr>
              <a:t>Profesional</a:t>
            </a:r>
            <a:r>
              <a:rPr lang="en-US" sz="2800" b="1" dirty="0" smtClean="0">
                <a:solidFill>
                  <a:schemeClr val="bg2">
                    <a:lumMod val="10000"/>
                  </a:schemeClr>
                </a:solidFill>
                <a:latin typeface="Calibri" pitchFamily="34" charset="0"/>
                <a:cs typeface="+mn-cs"/>
              </a:rPr>
              <a:t> de </a:t>
            </a:r>
            <a:r>
              <a:rPr lang="en-US" sz="2800" b="1" dirty="0" err="1" smtClean="0">
                <a:solidFill>
                  <a:schemeClr val="bg2">
                    <a:lumMod val="10000"/>
                  </a:schemeClr>
                </a:solidFill>
                <a:latin typeface="Calibri" pitchFamily="34" charset="0"/>
                <a:cs typeface="+mn-cs"/>
              </a:rPr>
              <a:t>Seguridad</a:t>
            </a:r>
            <a:endParaRPr lang="en-US" sz="2800" b="1" dirty="0">
              <a:solidFill>
                <a:schemeClr val="bg2">
                  <a:lumMod val="10000"/>
                </a:schemeClr>
              </a:solidFill>
              <a:latin typeface="Calibri" pitchFamily="34" charset="0"/>
              <a:cs typeface="+mn-cs"/>
            </a:endParaRPr>
          </a:p>
        </p:txBody>
      </p:sp>
      <p:sp>
        <p:nvSpPr>
          <p:cNvPr id="14" name="Subtitle 8"/>
          <p:cNvSpPr txBox="1">
            <a:spLocks/>
          </p:cNvSpPr>
          <p:nvPr/>
        </p:nvSpPr>
        <p:spPr bwMode="auto">
          <a:xfrm>
            <a:off x="457200" y="2289175"/>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Asegurarse</a:t>
            </a:r>
            <a:r>
              <a:rPr lang="en-US" sz="2000" b="1" dirty="0" smtClean="0">
                <a:latin typeface="Arial Narrow" pitchFamily="34" charset="0"/>
                <a:cs typeface="+mn-cs"/>
              </a:rPr>
              <a:t> </a:t>
            </a:r>
            <a:r>
              <a:rPr lang="en-US" sz="2000" b="1" dirty="0" err="1" smtClean="0">
                <a:latin typeface="Arial Narrow" pitchFamily="34" charset="0"/>
                <a:cs typeface="+mn-cs"/>
              </a:rPr>
              <a:t>que</a:t>
            </a:r>
            <a:r>
              <a:rPr lang="en-US" sz="2000" b="1" dirty="0" smtClean="0">
                <a:latin typeface="Arial Narrow" pitchFamily="34" charset="0"/>
                <a:cs typeface="+mn-cs"/>
              </a:rPr>
              <a:t> se </a:t>
            </a:r>
            <a:r>
              <a:rPr lang="en-US" sz="2000" b="1" dirty="0" err="1" smtClean="0">
                <a:latin typeface="Arial Narrow" pitchFamily="34" charset="0"/>
                <a:cs typeface="+mn-cs"/>
              </a:rPr>
              <a:t>cree</a:t>
            </a:r>
            <a:r>
              <a:rPr lang="en-US" sz="2000" b="1" dirty="0" smtClean="0">
                <a:latin typeface="Arial Narrow" pitchFamily="34" charset="0"/>
                <a:cs typeface="+mn-cs"/>
              </a:rPr>
              <a:t> un PCTI </a:t>
            </a:r>
            <a:r>
              <a:rPr lang="en-US" sz="2000" b="1" dirty="0" err="1" smtClean="0">
                <a:latin typeface="Arial Narrow" pitchFamily="34" charset="0"/>
                <a:cs typeface="+mn-cs"/>
              </a:rPr>
              <a:t>específico</a:t>
            </a:r>
            <a:endParaRPr lang="en-US" sz="2000" b="1" dirty="0" smtClean="0">
              <a:latin typeface="Arial Narrow" pitchFamily="34" charset="0"/>
              <a:cs typeface="+mn-cs"/>
            </a:endParaRPr>
          </a:p>
          <a:p>
            <a:pPr marL="0" lvl="1" fontAlgn="auto">
              <a:lnSpc>
                <a:spcPts val="2200"/>
              </a:lnSpc>
              <a:spcBef>
                <a:spcPts val="0"/>
              </a:spcBef>
              <a:spcAft>
                <a:spcPts val="0"/>
              </a:spcAft>
              <a:buSzPct val="50000"/>
              <a:defRPr/>
            </a:pPr>
            <a:r>
              <a:rPr lang="es-US" sz="2000" b="1" dirty="0" smtClean="0">
                <a:latin typeface="Arial Narrow" pitchFamily="34" charset="0"/>
                <a:cs typeface="+mn-cs"/>
              </a:rPr>
              <a:t>     para la obra</a:t>
            </a:r>
            <a:endParaRPr lang="en-US" sz="2000" b="1" dirty="0" smtClean="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s-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5" name="Subtitle 8"/>
          <p:cNvSpPr txBox="1">
            <a:spLocks/>
          </p:cNvSpPr>
          <p:nvPr/>
        </p:nvSpPr>
        <p:spPr bwMode="auto">
          <a:xfrm>
            <a:off x="427038" y="3080359"/>
            <a:ext cx="8137525"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fr-FR" sz="2000" b="1" dirty="0" err="1" smtClean="0">
                <a:latin typeface="Arial Narrow" pitchFamily="34" charset="0"/>
                <a:cs typeface="+mn-cs"/>
              </a:rPr>
              <a:t>Capacitar</a:t>
            </a:r>
            <a:r>
              <a:rPr lang="fr-FR" sz="2000" b="1" dirty="0" smtClean="0">
                <a:latin typeface="Arial Narrow" pitchFamily="34" charset="0"/>
                <a:cs typeface="+mn-cs"/>
              </a:rPr>
              <a:t> al </a:t>
            </a:r>
            <a:r>
              <a:rPr lang="fr-FR" sz="2000" b="1" dirty="0" err="1" smtClean="0">
                <a:latin typeface="Arial Narrow" pitchFamily="34" charset="0"/>
                <a:cs typeface="+mn-cs"/>
              </a:rPr>
              <a:t>personal</a:t>
            </a:r>
            <a:r>
              <a:rPr lang="fr-FR" sz="2000" b="1" dirty="0" smtClean="0">
                <a:latin typeface="Arial Narrow" pitchFamily="34" charset="0"/>
                <a:cs typeface="+mn-cs"/>
              </a:rPr>
              <a:t> en la </a:t>
            </a:r>
            <a:r>
              <a:rPr lang="fr-FR" sz="2000" b="1" dirty="0" err="1" smtClean="0">
                <a:latin typeface="Arial Narrow" pitchFamily="34" charset="0"/>
                <a:cs typeface="+mn-cs"/>
              </a:rPr>
              <a:t>obra</a:t>
            </a:r>
            <a:r>
              <a:rPr lang="fr-FR" sz="2000" b="1" dirty="0" smtClean="0">
                <a:latin typeface="Arial Narrow" pitchFamily="34" charset="0"/>
                <a:cs typeface="+mn-cs"/>
              </a:rPr>
              <a:t> sobre </a:t>
            </a:r>
            <a:r>
              <a:rPr lang="fr-FR" sz="2000" b="1" dirty="0" err="1" smtClean="0">
                <a:latin typeface="Arial Narrow" pitchFamily="34" charset="0"/>
                <a:cs typeface="+mn-cs"/>
              </a:rPr>
              <a:t>conceptos</a:t>
            </a:r>
            <a:endParaRPr lang="fr-FR" sz="2000" b="1" dirty="0" smtClean="0">
              <a:latin typeface="Arial Narrow" pitchFamily="34" charset="0"/>
              <a:cs typeface="+mn-cs"/>
            </a:endParaRPr>
          </a:p>
          <a:p>
            <a:pPr marL="0" lvl="1" fontAlgn="auto">
              <a:lnSpc>
                <a:spcPts val="2200"/>
              </a:lnSpc>
              <a:spcBef>
                <a:spcPts val="0"/>
              </a:spcBef>
              <a:spcAft>
                <a:spcPts val="0"/>
              </a:spcAft>
              <a:buSzPct val="50000"/>
              <a:defRPr/>
            </a:pPr>
            <a:r>
              <a:rPr lang="fr-FR" sz="2000" b="1" dirty="0" smtClean="0">
                <a:latin typeface="Arial Narrow" pitchFamily="34" charset="0"/>
                <a:cs typeface="+mn-cs"/>
              </a:rPr>
              <a:t>     </a:t>
            </a:r>
            <a:r>
              <a:rPr lang="fr-FR" sz="2000" b="1" dirty="0" err="1" smtClean="0">
                <a:latin typeface="Arial Narrow" pitchFamily="34" charset="0"/>
                <a:cs typeface="+mn-cs"/>
              </a:rPr>
              <a:t>del</a:t>
            </a:r>
            <a:r>
              <a:rPr lang="fr-FR" sz="2000" b="1" dirty="0" smtClean="0">
                <a:latin typeface="Arial Narrow" pitchFamily="34" charset="0"/>
                <a:cs typeface="+mn-cs"/>
              </a:rPr>
              <a:t> PCTI </a:t>
            </a: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7" name="Subtitle 8"/>
          <p:cNvSpPr txBox="1">
            <a:spLocks/>
          </p:cNvSpPr>
          <p:nvPr/>
        </p:nvSpPr>
        <p:spPr bwMode="auto">
          <a:xfrm>
            <a:off x="437173" y="3831101"/>
            <a:ext cx="8139113" cy="560388"/>
          </a:xfrm>
          <a:prstGeom prst="rect">
            <a:avLst/>
          </a:prstGeom>
          <a:noFill/>
          <a:ln w="9525">
            <a:noFill/>
            <a:miter lim="800000"/>
            <a:headEnd/>
            <a:tailEnd/>
          </a:ln>
        </p:spPr>
        <p:txBody>
          <a:bodyPr/>
          <a:lstStyle/>
          <a:p>
            <a:pPr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Asegurarse</a:t>
            </a:r>
            <a:r>
              <a:rPr lang="en-US" sz="2000" b="1" dirty="0" smtClean="0">
                <a:latin typeface="Arial Narrow" pitchFamily="34" charset="0"/>
                <a:cs typeface="+mn-cs"/>
              </a:rPr>
              <a:t> </a:t>
            </a:r>
            <a:r>
              <a:rPr lang="en-US" sz="2000" b="1" dirty="0" err="1" smtClean="0">
                <a:latin typeface="Arial Narrow" pitchFamily="34" charset="0"/>
                <a:cs typeface="+mn-cs"/>
              </a:rPr>
              <a:t>que</a:t>
            </a:r>
            <a:r>
              <a:rPr lang="en-US" sz="2000" b="1" dirty="0" smtClean="0">
                <a:latin typeface="Arial Narrow" pitchFamily="34" charset="0"/>
                <a:cs typeface="+mn-cs"/>
              </a:rPr>
              <a:t> </a:t>
            </a:r>
            <a:r>
              <a:rPr lang="en-US" sz="2000" b="1" dirty="0" err="1" smtClean="0">
                <a:latin typeface="Arial Narrow" pitchFamily="34" charset="0"/>
                <a:cs typeface="+mn-cs"/>
              </a:rPr>
              <a:t>todos</a:t>
            </a:r>
            <a:r>
              <a:rPr lang="en-US" sz="2000" b="1" dirty="0" smtClean="0">
                <a:latin typeface="Arial Narrow" pitchFamily="34" charset="0"/>
                <a:cs typeface="+mn-cs"/>
              </a:rPr>
              <a:t> los </a:t>
            </a:r>
            <a:r>
              <a:rPr lang="en-US" sz="2000" b="1" dirty="0" err="1" smtClean="0">
                <a:latin typeface="Arial Narrow" pitchFamily="34" charset="0"/>
                <a:cs typeface="+mn-cs"/>
              </a:rPr>
              <a:t>supervisores</a:t>
            </a:r>
            <a:r>
              <a:rPr lang="en-US" sz="2000" b="1" dirty="0" smtClean="0">
                <a:latin typeface="Arial Narrow" pitchFamily="34" charset="0"/>
                <a:cs typeface="+mn-cs"/>
              </a:rPr>
              <a:t> de la </a:t>
            </a:r>
            <a:r>
              <a:rPr lang="en-US" sz="2000" b="1" dirty="0" err="1" smtClean="0">
                <a:latin typeface="Arial Narrow" pitchFamily="34" charset="0"/>
                <a:cs typeface="+mn-cs"/>
              </a:rPr>
              <a:t>obra</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smtClean="0">
                <a:latin typeface="Arial Narrow" pitchFamily="34" charset="0"/>
                <a:cs typeface="+mn-cs"/>
              </a:rPr>
              <a:t>se </a:t>
            </a:r>
            <a:r>
              <a:rPr lang="en-US" sz="2000" b="1" dirty="0" err="1" smtClean="0">
                <a:latin typeface="Arial Narrow" pitchFamily="34" charset="0"/>
                <a:cs typeface="+mn-cs"/>
              </a:rPr>
              <a:t>familiaricen</a:t>
            </a:r>
            <a:r>
              <a:rPr lang="en-US" sz="2000" b="1" dirty="0" smtClean="0">
                <a:latin typeface="Arial Narrow" pitchFamily="34" charset="0"/>
                <a:cs typeface="+mn-cs"/>
              </a:rPr>
              <a:t> con el plan</a:t>
            </a:r>
            <a:endParaRPr lang="en-US" sz="2400" b="1" dirty="0">
              <a:latin typeface="Arial Narrow" pitchFamily="34" charset="0"/>
              <a:cs typeface="+mn-cs"/>
            </a:endParaRPr>
          </a:p>
        </p:txBody>
      </p:sp>
      <p:grpSp>
        <p:nvGrpSpPr>
          <p:cNvPr id="8" name="Group 20" title="Picture of safety professional"/>
          <p:cNvGrpSpPr>
            <a:grpSpLocks/>
          </p:cNvGrpSpPr>
          <p:nvPr/>
        </p:nvGrpSpPr>
        <p:grpSpPr bwMode="auto">
          <a:xfrm>
            <a:off x="5943600" y="1905000"/>
            <a:ext cx="2792413" cy="4035425"/>
            <a:chOff x="5943600" y="1905000"/>
            <a:chExt cx="2791784" cy="4035349"/>
          </a:xfrm>
        </p:grpSpPr>
        <p:pic>
          <p:nvPicPr>
            <p:cNvPr id="19" name="Picture 3" title="Picture of safety professional"/>
            <p:cNvPicPr>
              <a:picLocks noChangeAspect="1" noChangeArrowheads="1"/>
            </p:cNvPicPr>
            <p:nvPr/>
          </p:nvPicPr>
          <p:blipFill>
            <a:blip r:embed="rId5" cstate="print"/>
            <a:srcRect/>
            <a:stretch>
              <a:fillRect/>
            </a:stretch>
          </p:blipFill>
          <p:spPr bwMode="auto">
            <a:xfrm>
              <a:off x="5943600" y="1905000"/>
              <a:ext cx="2791784" cy="4035349"/>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p:nvPr/>
          </p:nvSpPr>
          <p:spPr>
            <a:xfrm>
              <a:off x="6095966" y="1981199"/>
              <a:ext cx="2514034" cy="307969"/>
            </a:xfrm>
            <a:prstGeom prst="rect">
              <a:avLst/>
            </a:prstGeom>
            <a:noFill/>
          </p:spPr>
          <p:txBody>
            <a:bodyPr>
              <a:spAutoFit/>
            </a:bodyPr>
            <a:lstStyle/>
            <a:p>
              <a:pPr algn="ctr" fontAlgn="auto">
                <a:spcBef>
                  <a:spcPts val="0"/>
                </a:spcBef>
                <a:spcAft>
                  <a:spcPts val="0"/>
                </a:spcAft>
                <a:defRPr/>
              </a:pPr>
              <a:r>
                <a:rPr lang="en-US" sz="1400" b="1" cap="all" dirty="0" err="1" smtClean="0">
                  <a:latin typeface="+mn-lt"/>
                  <a:cs typeface="+mn-cs"/>
                </a:rPr>
                <a:t>Profesional</a:t>
              </a:r>
              <a:r>
                <a:rPr lang="en-US" sz="1400" b="1" cap="all" dirty="0" smtClean="0">
                  <a:latin typeface="+mn-lt"/>
                  <a:cs typeface="+mn-cs"/>
                </a:rPr>
                <a:t> de </a:t>
              </a:r>
              <a:r>
                <a:rPr lang="en-US" sz="1400" b="1" cap="all" dirty="0" err="1" smtClean="0">
                  <a:latin typeface="+mn-lt"/>
                  <a:cs typeface="+mn-cs"/>
                </a:rPr>
                <a:t>seguridad</a:t>
              </a:r>
              <a:endParaRPr lang="en-US" sz="1400" b="1" cap="all" dirty="0">
                <a:latin typeface="+mn-lt"/>
                <a:cs typeface="+mn-cs"/>
              </a:endParaRPr>
            </a:p>
          </p:txBody>
        </p:sp>
      </p:grpSp>
      <p:sp>
        <p:nvSpPr>
          <p:cNvPr id="9" name="Title 8" hidden="1"/>
          <p:cNvSpPr>
            <a:spLocks noGrp="1"/>
          </p:cNvSpPr>
          <p:nvPr>
            <p:ph type="title"/>
          </p:nvPr>
        </p:nvSpPr>
        <p:spPr>
          <a:xfrm>
            <a:off x="427038" y="-2514600"/>
            <a:ext cx="8229600" cy="1143000"/>
          </a:xfrm>
        </p:spPr>
        <p:txBody>
          <a:bodyPr/>
          <a:lstStyle/>
          <a:p>
            <a:r>
              <a:rPr lang="en-US" dirty="0" smtClean="0"/>
              <a:t>Safety professional</a:t>
            </a:r>
            <a:endParaRPr lang="en-US" dirty="0"/>
          </a:p>
        </p:txBody>
      </p:sp>
      <p:sp>
        <p:nvSpPr>
          <p:cNvPr id="18" name="Slide Number Placeholder 4"/>
          <p:cNvSpPr>
            <a:spLocks noGrp="1"/>
          </p:cNvSpPr>
          <p:nvPr>
            <p:ph type="sldNum" sz="quarter" idx="12"/>
          </p:nvPr>
        </p:nvSpPr>
        <p:spPr/>
        <p:txBody>
          <a:bodyPr/>
          <a:lstStyle/>
          <a:p>
            <a:pPr>
              <a:defRPr/>
            </a:pPr>
            <a:fld id="{CD7B3C68-2CAA-4ADE-8259-A1CCFED53554}" type="slidenum">
              <a:rPr lang="en-US"/>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361950"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coordinación</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smtClean="0">
                <a:solidFill>
                  <a:schemeClr val="bg2">
                    <a:lumMod val="10000"/>
                  </a:schemeClr>
                </a:solidFill>
                <a:latin typeface="Calibri" pitchFamily="34" charset="0"/>
                <a:cs typeface="+mn-cs"/>
              </a:rPr>
              <a:t>Inspectors del DOT / Control de </a:t>
            </a:r>
            <a:r>
              <a:rPr lang="en-US" sz="2800" b="1" dirty="0" err="1" smtClean="0">
                <a:solidFill>
                  <a:schemeClr val="bg2">
                    <a:lumMod val="10000"/>
                  </a:schemeClr>
                </a:solidFill>
                <a:latin typeface="Calibri" pitchFamily="34" charset="0"/>
                <a:cs typeface="+mn-cs"/>
              </a:rPr>
              <a:t>calidad</a:t>
            </a:r>
            <a:endParaRPr lang="en-US" sz="2800" b="1" dirty="0">
              <a:solidFill>
                <a:schemeClr val="bg2">
                  <a:lumMod val="10000"/>
                </a:schemeClr>
              </a:solidFill>
              <a:latin typeface="Calibri" pitchFamily="34" charset="0"/>
              <a:cs typeface="+mn-cs"/>
            </a:endParaRPr>
          </a:p>
        </p:txBody>
      </p:sp>
      <p:sp>
        <p:nvSpPr>
          <p:cNvPr id="12" name="Subtitle 8"/>
          <p:cNvSpPr txBox="1">
            <a:spLocks/>
          </p:cNvSpPr>
          <p:nvPr/>
        </p:nvSpPr>
        <p:spPr bwMode="auto">
          <a:xfrm>
            <a:off x="369570" y="2340292"/>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Considera</a:t>
            </a:r>
            <a:r>
              <a:rPr lang="en-US" sz="2000" b="1" dirty="0" smtClean="0">
                <a:latin typeface="Arial Narrow" pitchFamily="34" charset="0"/>
                <a:cs typeface="+mn-cs"/>
              </a:rPr>
              <a:t> </a:t>
            </a:r>
            <a:r>
              <a:rPr lang="en-US" sz="2000" b="1" dirty="0" err="1" smtClean="0">
                <a:latin typeface="Arial Narrow" pitchFamily="34" charset="0"/>
                <a:cs typeface="+mn-cs"/>
              </a:rPr>
              <a:t>las</a:t>
            </a:r>
            <a:r>
              <a:rPr lang="en-US" sz="2000" b="1" dirty="0" smtClean="0">
                <a:latin typeface="Arial Narrow" pitchFamily="34" charset="0"/>
                <a:cs typeface="+mn-cs"/>
              </a:rPr>
              <a:t> </a:t>
            </a:r>
            <a:r>
              <a:rPr lang="en-US" sz="2000" b="1" dirty="0" err="1" smtClean="0">
                <a:latin typeface="Arial Narrow" pitchFamily="34" charset="0"/>
                <a:cs typeface="+mn-cs"/>
              </a:rPr>
              <a:t>necesidades</a:t>
            </a:r>
            <a:r>
              <a:rPr lang="en-US" sz="2000" b="1" dirty="0" smtClean="0">
                <a:latin typeface="Arial Narrow" pitchFamily="34" charset="0"/>
                <a:cs typeface="+mn-cs"/>
              </a:rPr>
              <a:t> del  PCTI</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durante</a:t>
            </a:r>
            <a:r>
              <a:rPr lang="en-US" sz="2000" b="1" dirty="0" smtClean="0">
                <a:latin typeface="Arial Narrow" pitchFamily="34" charset="0"/>
                <a:cs typeface="+mn-cs"/>
              </a:rPr>
              <a:t> la </a:t>
            </a:r>
            <a:r>
              <a:rPr lang="en-US" sz="2000" b="1" dirty="0" err="1" smtClean="0">
                <a:latin typeface="Arial Narrow" pitchFamily="34" charset="0"/>
                <a:cs typeface="+mn-cs"/>
              </a:rPr>
              <a:t>fase</a:t>
            </a:r>
            <a:r>
              <a:rPr lang="en-US" sz="2000" b="1" dirty="0" smtClean="0">
                <a:latin typeface="Arial Narrow" pitchFamily="34" charset="0"/>
                <a:cs typeface="+mn-cs"/>
              </a:rPr>
              <a:t> de </a:t>
            </a:r>
            <a:r>
              <a:rPr lang="en-US" sz="2000" b="1" dirty="0" err="1" smtClean="0">
                <a:latin typeface="Arial Narrow" pitchFamily="34" charset="0"/>
                <a:cs typeface="+mn-cs"/>
              </a:rPr>
              <a:t>operaciones</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la </a:t>
            </a:r>
            <a:r>
              <a:rPr lang="en-US" sz="2000" b="1" dirty="0" err="1" smtClean="0">
                <a:latin typeface="Arial Narrow" pitchFamily="34" charset="0"/>
                <a:cs typeface="+mn-cs"/>
              </a:rPr>
              <a:t>obra</a:t>
            </a:r>
            <a:endParaRPr lang="en-US" sz="2400" b="1" dirty="0">
              <a:latin typeface="Arial Narrow" pitchFamily="34" charset="0"/>
              <a:cs typeface="+mn-cs"/>
            </a:endParaRPr>
          </a:p>
        </p:txBody>
      </p:sp>
      <p:sp>
        <p:nvSpPr>
          <p:cNvPr id="13" name="Subtitle 8"/>
          <p:cNvSpPr txBox="1">
            <a:spLocks/>
          </p:cNvSpPr>
          <p:nvPr/>
        </p:nvSpPr>
        <p:spPr bwMode="auto">
          <a:xfrm>
            <a:off x="388938" y="3048000"/>
            <a:ext cx="8137525"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Ayuda</a:t>
            </a:r>
            <a:r>
              <a:rPr lang="en-US" sz="2000" b="1" dirty="0" smtClean="0">
                <a:latin typeface="Arial Narrow" pitchFamily="34" charset="0"/>
                <a:cs typeface="+mn-cs"/>
              </a:rPr>
              <a:t> y </a:t>
            </a:r>
            <a:r>
              <a:rPr lang="en-US" sz="2000" b="1" dirty="0" err="1" smtClean="0">
                <a:latin typeface="Arial Narrow" pitchFamily="34" charset="0"/>
                <a:cs typeface="+mn-cs"/>
              </a:rPr>
              <a:t>aconseja</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la </a:t>
            </a:r>
            <a:r>
              <a:rPr lang="en-US" sz="2000" b="1" dirty="0" err="1" smtClean="0">
                <a:latin typeface="Arial Narrow" pitchFamily="34" charset="0"/>
                <a:cs typeface="+mn-cs"/>
              </a:rPr>
              <a:t>ejecución</a:t>
            </a:r>
            <a:r>
              <a:rPr lang="en-US" sz="2000" b="1" dirty="0" smtClean="0">
                <a:latin typeface="Arial Narrow" pitchFamily="34" charset="0"/>
                <a:cs typeface="+mn-cs"/>
              </a:rPr>
              <a:t> del plan</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4" name="Subtitle 8"/>
          <p:cNvSpPr txBox="1">
            <a:spLocks/>
          </p:cNvSpPr>
          <p:nvPr/>
        </p:nvSpPr>
        <p:spPr bwMode="auto">
          <a:xfrm>
            <a:off x="338455" y="3462338"/>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s-US" sz="2000" b="1" dirty="0" smtClean="0">
                <a:latin typeface="Arial Narrow" pitchFamily="34" charset="0"/>
                <a:cs typeface="+mn-cs"/>
              </a:rPr>
              <a:t>Comunica al propietario de la</a:t>
            </a:r>
            <a:br>
              <a:rPr lang="es-US" sz="2000" b="1" dirty="0" smtClean="0">
                <a:latin typeface="Arial Narrow" pitchFamily="34" charset="0"/>
                <a:cs typeface="+mn-cs"/>
              </a:rPr>
            </a:br>
            <a:r>
              <a:rPr lang="es-US" sz="2000" b="1" dirty="0" smtClean="0">
                <a:latin typeface="Arial Narrow" pitchFamily="34" charset="0"/>
                <a:cs typeface="+mn-cs"/>
              </a:rPr>
              <a:t>     obra sobre la importancia de la </a:t>
            </a:r>
          </a:p>
          <a:p>
            <a:pPr marL="0" lvl="1" fontAlgn="auto">
              <a:lnSpc>
                <a:spcPts val="2200"/>
              </a:lnSpc>
              <a:spcBef>
                <a:spcPts val="0"/>
              </a:spcBef>
              <a:spcAft>
                <a:spcPts val="0"/>
              </a:spcAft>
              <a:buSzPct val="50000"/>
              <a:defRPr/>
            </a:pPr>
            <a:r>
              <a:rPr lang="es-US" sz="2000" b="1" dirty="0" smtClean="0">
                <a:latin typeface="Arial Narrow" pitchFamily="34" charset="0"/>
                <a:cs typeface="+mn-cs"/>
              </a:rPr>
              <a:t>      implementación del PCTI</a:t>
            </a: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grpSp>
        <p:nvGrpSpPr>
          <p:cNvPr id="15" name="Group 20" title="Picture of quality control inspectors"/>
          <p:cNvGrpSpPr/>
          <p:nvPr/>
        </p:nvGrpSpPr>
        <p:grpSpPr>
          <a:xfrm>
            <a:off x="5029200" y="2286000"/>
            <a:ext cx="3733800" cy="3540196"/>
            <a:chOff x="5029200" y="2286000"/>
            <a:chExt cx="3733800" cy="3540196"/>
          </a:xfrm>
          <a:effectLst>
            <a:outerShdw blurRad="63500" sx="102000" sy="102000" algn="ctr" rotWithShape="0">
              <a:prstClr val="black">
                <a:alpha val="40000"/>
              </a:prstClr>
            </a:outerShdw>
          </a:effectLst>
        </p:grpSpPr>
        <p:pic>
          <p:nvPicPr>
            <p:cNvPr id="18" name="Picture 2" title="Picture of quality control inspecto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2286000"/>
              <a:ext cx="3733800" cy="3540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p:nvPr/>
          </p:nvSpPr>
          <p:spPr>
            <a:xfrm>
              <a:off x="5376332" y="5491893"/>
              <a:ext cx="2971800" cy="307777"/>
            </a:xfrm>
            <a:prstGeom prst="rect">
              <a:avLst/>
            </a:prstGeom>
            <a:noFill/>
          </p:spPr>
          <p:txBody>
            <a:bodyPr>
              <a:spAutoFit/>
            </a:bodyPr>
            <a:lstStyle/>
            <a:p>
              <a:pPr algn="ctr" fontAlgn="auto">
                <a:spcBef>
                  <a:spcPts val="0"/>
                </a:spcBef>
                <a:spcAft>
                  <a:spcPts val="0"/>
                </a:spcAft>
                <a:defRPr/>
              </a:pPr>
              <a:r>
                <a:rPr lang="en-US" sz="1400" b="1" cap="all" dirty="0">
                  <a:latin typeface="+mn-lt"/>
                  <a:cs typeface="+mn-cs"/>
                </a:rPr>
                <a:t>Inspectors/quality control</a:t>
              </a:r>
            </a:p>
          </p:txBody>
        </p:sp>
        <p:sp>
          <p:nvSpPr>
            <p:cNvPr id="17" name="TextBox 16"/>
            <p:cNvSpPr txBox="1"/>
            <p:nvPr/>
          </p:nvSpPr>
          <p:spPr>
            <a:xfrm>
              <a:off x="5181600" y="5486400"/>
              <a:ext cx="3259138" cy="307777"/>
            </a:xfrm>
            <a:prstGeom prst="rect">
              <a:avLst/>
            </a:prstGeom>
            <a:noFill/>
          </p:spPr>
          <p:txBody>
            <a:bodyPr wrap="square">
              <a:spAutoFit/>
            </a:bodyPr>
            <a:lstStyle/>
            <a:p>
              <a:pPr algn="ctr" fontAlgn="auto">
                <a:spcBef>
                  <a:spcPts val="0"/>
                </a:spcBef>
                <a:spcAft>
                  <a:spcPts val="0"/>
                </a:spcAft>
                <a:defRPr/>
              </a:pPr>
              <a:r>
                <a:rPr lang="en-US" sz="1400" b="1" cap="all" dirty="0" smtClean="0">
                  <a:solidFill>
                    <a:schemeClr val="bg1"/>
                  </a:solidFill>
                  <a:latin typeface="+mn-lt"/>
                  <a:cs typeface="+mn-cs"/>
                </a:rPr>
                <a:t>Inspector  de control de </a:t>
              </a:r>
              <a:r>
                <a:rPr lang="en-US" sz="1400" b="1" cap="all" dirty="0" err="1" smtClean="0">
                  <a:solidFill>
                    <a:schemeClr val="bg1"/>
                  </a:solidFill>
                  <a:latin typeface="+mn-lt"/>
                  <a:cs typeface="+mn-cs"/>
                </a:rPr>
                <a:t>calidad</a:t>
              </a:r>
              <a:endParaRPr lang="en-US" sz="1400" b="1" cap="all" dirty="0">
                <a:solidFill>
                  <a:schemeClr val="bg1"/>
                </a:solidFill>
                <a:latin typeface="+mn-lt"/>
                <a:cs typeface="+mn-cs"/>
              </a:endParaRPr>
            </a:p>
          </p:txBody>
        </p:sp>
      </p:grpSp>
      <p:sp>
        <p:nvSpPr>
          <p:cNvPr id="8" name="Title 7" hidden="1"/>
          <p:cNvSpPr>
            <a:spLocks noGrp="1"/>
          </p:cNvSpPr>
          <p:nvPr>
            <p:ph type="title"/>
          </p:nvPr>
        </p:nvSpPr>
        <p:spPr>
          <a:xfrm>
            <a:off x="490736" y="-1676400"/>
            <a:ext cx="8229600" cy="1143000"/>
          </a:xfrm>
        </p:spPr>
        <p:txBody>
          <a:bodyPr/>
          <a:lstStyle/>
          <a:p>
            <a:r>
              <a:rPr lang="en-US" dirty="0" smtClean="0"/>
              <a:t>DOT </a:t>
            </a:r>
            <a:r>
              <a:rPr lang="en-US" dirty="0" err="1" smtClean="0"/>
              <a:t>inspectore</a:t>
            </a:r>
            <a:r>
              <a:rPr lang="en-US" dirty="0" smtClean="0"/>
              <a:t> quality control</a:t>
            </a:r>
            <a:endParaRPr lang="en-US" dirty="0"/>
          </a:p>
        </p:txBody>
      </p:sp>
      <p:sp>
        <p:nvSpPr>
          <p:cNvPr id="19" name="Slide Number Placeholder 4"/>
          <p:cNvSpPr>
            <a:spLocks noGrp="1"/>
          </p:cNvSpPr>
          <p:nvPr>
            <p:ph type="sldNum" sz="quarter" idx="12"/>
          </p:nvPr>
        </p:nvSpPr>
        <p:spPr/>
        <p:txBody>
          <a:bodyPr/>
          <a:lstStyle/>
          <a:p>
            <a:pPr>
              <a:defRPr/>
            </a:pPr>
            <a:fld id="{6EDF28B6-1CB0-4661-9928-6B3E1A4FC429}" type="slidenum">
              <a:rPr lang="en-US"/>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Supervisar</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err="1" smtClean="0">
                <a:solidFill>
                  <a:schemeClr val="bg2">
                    <a:lumMod val="10000"/>
                  </a:schemeClr>
                </a:solidFill>
                <a:latin typeface="Calibri" pitchFamily="34" charset="0"/>
                <a:cs typeface="+mn-cs"/>
              </a:rPr>
              <a:t>Superintendente</a:t>
            </a:r>
            <a:r>
              <a:rPr lang="en-US" sz="2800" b="1" dirty="0" smtClean="0">
                <a:solidFill>
                  <a:schemeClr val="bg2">
                    <a:lumMod val="10000"/>
                  </a:schemeClr>
                </a:solidFill>
                <a:latin typeface="Calibri" pitchFamily="34" charset="0"/>
                <a:cs typeface="+mn-cs"/>
              </a:rPr>
              <a:t>/</a:t>
            </a:r>
            <a:r>
              <a:rPr lang="en-US" sz="2800" b="1" dirty="0" err="1" smtClean="0">
                <a:solidFill>
                  <a:schemeClr val="bg2">
                    <a:lumMod val="10000"/>
                  </a:schemeClr>
                </a:solidFill>
                <a:latin typeface="Calibri" pitchFamily="34" charset="0"/>
                <a:cs typeface="+mn-cs"/>
              </a:rPr>
              <a:t>Gerente</a:t>
            </a:r>
            <a:r>
              <a:rPr lang="en-US" sz="2800" b="1" dirty="0" smtClean="0">
                <a:solidFill>
                  <a:schemeClr val="bg2">
                    <a:lumMod val="10000"/>
                  </a:schemeClr>
                </a:solidFill>
                <a:latin typeface="Calibri" pitchFamily="34" charset="0"/>
                <a:cs typeface="+mn-cs"/>
              </a:rPr>
              <a:t> de </a:t>
            </a:r>
            <a:r>
              <a:rPr lang="en-US" sz="2800" b="1" dirty="0" err="1" smtClean="0">
                <a:solidFill>
                  <a:schemeClr val="bg2">
                    <a:lumMod val="10000"/>
                  </a:schemeClr>
                </a:solidFill>
                <a:latin typeface="Calibri" pitchFamily="34" charset="0"/>
                <a:cs typeface="+mn-cs"/>
              </a:rPr>
              <a:t>Proyectos</a:t>
            </a:r>
            <a:endParaRPr lang="en-US" sz="2800" b="1" dirty="0">
              <a:solidFill>
                <a:schemeClr val="bg2">
                  <a:lumMod val="10000"/>
                </a:schemeClr>
              </a:solidFill>
              <a:latin typeface="Calibri" pitchFamily="34" charset="0"/>
              <a:cs typeface="+mn-cs"/>
            </a:endParaRPr>
          </a:p>
        </p:txBody>
      </p:sp>
      <p:sp>
        <p:nvSpPr>
          <p:cNvPr id="12" name="Subtitle 8"/>
          <p:cNvSpPr txBox="1">
            <a:spLocks/>
          </p:cNvSpPr>
          <p:nvPr/>
        </p:nvSpPr>
        <p:spPr bwMode="auto">
          <a:xfrm>
            <a:off x="708025" y="2286000"/>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Supervisar</a:t>
            </a:r>
            <a:r>
              <a:rPr lang="en-US" sz="2000" b="1" dirty="0" smtClean="0">
                <a:latin typeface="Arial Narrow" pitchFamily="34" charset="0"/>
                <a:cs typeface="+mn-cs"/>
              </a:rPr>
              <a:t> la </a:t>
            </a:r>
            <a:r>
              <a:rPr lang="en-US" sz="2000" b="1" dirty="0" err="1" smtClean="0">
                <a:latin typeface="Arial Narrow" pitchFamily="34" charset="0"/>
                <a:cs typeface="+mn-cs"/>
              </a:rPr>
              <a:t>implementación</a:t>
            </a:r>
            <a:r>
              <a:rPr lang="en-US" sz="2000" b="1" dirty="0" smtClean="0">
                <a:latin typeface="Arial Narrow" pitchFamily="34" charset="0"/>
                <a:cs typeface="+mn-cs"/>
              </a:rPr>
              <a:t> del PCTI</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3" name="Subtitle 8"/>
          <p:cNvSpPr txBox="1">
            <a:spLocks/>
          </p:cNvSpPr>
          <p:nvPr/>
        </p:nvSpPr>
        <p:spPr bwMode="auto">
          <a:xfrm>
            <a:off x="711200" y="2624138"/>
            <a:ext cx="8137525"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Asegurar</a:t>
            </a:r>
            <a:r>
              <a:rPr lang="en-US" sz="2000" b="1" dirty="0" smtClean="0">
                <a:latin typeface="Arial Narrow" pitchFamily="34" charset="0"/>
                <a:cs typeface="+mn-cs"/>
              </a:rPr>
              <a:t> la </a:t>
            </a:r>
            <a:r>
              <a:rPr lang="en-US" sz="2000" b="1" dirty="0" err="1" smtClean="0">
                <a:latin typeface="Arial Narrow" pitchFamily="34" charset="0"/>
                <a:cs typeface="+mn-cs"/>
              </a:rPr>
              <a:t>coordinación</a:t>
            </a:r>
            <a:r>
              <a:rPr lang="en-US" sz="2000" b="1" dirty="0" smtClean="0">
                <a:latin typeface="Arial Narrow" pitchFamily="34" charset="0"/>
                <a:cs typeface="+mn-cs"/>
              </a:rPr>
              <a:t> entre </a:t>
            </a:r>
          </a:p>
          <a:p>
            <a:pPr marL="0" lvl="1" fontAlgn="auto">
              <a:lnSpc>
                <a:spcPts val="2200"/>
              </a:lnSpc>
              <a:spcBef>
                <a:spcPts val="0"/>
              </a:spcBef>
              <a:spcAft>
                <a:spcPts val="0"/>
              </a:spcAft>
              <a:buSzPct val="50000"/>
              <a:defRPr/>
            </a:pPr>
            <a:r>
              <a:rPr lang="en-US" sz="2000" b="1" dirty="0">
                <a:latin typeface="Arial Narrow" pitchFamily="34" charset="0"/>
                <a:cs typeface="+mn-cs"/>
              </a:rPr>
              <a:t> </a:t>
            </a:r>
            <a:r>
              <a:rPr lang="en-US" sz="2000" b="1" dirty="0" smtClean="0">
                <a:latin typeface="Arial Narrow" pitchFamily="34" charset="0"/>
                <a:cs typeface="+mn-cs"/>
              </a:rPr>
              <a:t>    </a:t>
            </a:r>
            <a:r>
              <a:rPr lang="en-US" sz="2000" b="1" dirty="0" err="1" smtClean="0">
                <a:latin typeface="Arial Narrow" pitchFamily="34" charset="0"/>
                <a:cs typeface="+mn-cs"/>
              </a:rPr>
              <a:t>subcontratistas</a:t>
            </a:r>
            <a:r>
              <a:rPr lang="en-US" sz="2000" b="1" dirty="0" smtClean="0">
                <a:latin typeface="Arial Narrow" pitchFamily="34" charset="0"/>
                <a:cs typeface="+mn-cs"/>
              </a:rPr>
              <a:t> y </a:t>
            </a:r>
            <a:r>
              <a:rPr lang="en-US" sz="2000" b="1" dirty="0" err="1" smtClean="0">
                <a:latin typeface="Arial Narrow" pitchFamily="34" charset="0"/>
                <a:cs typeface="+mn-cs"/>
              </a:rPr>
              <a:t>su</a:t>
            </a:r>
            <a:r>
              <a:rPr lang="en-US" sz="2000" b="1" dirty="0" smtClean="0">
                <a:latin typeface="Arial Narrow" pitchFamily="34" charset="0"/>
                <a:cs typeface="+mn-cs"/>
              </a:rPr>
              <a:t> “</a:t>
            </a:r>
            <a:r>
              <a:rPr lang="en-US" sz="2000" b="1" dirty="0" err="1" smtClean="0">
                <a:latin typeface="Arial Narrow" pitchFamily="34" charset="0"/>
                <a:cs typeface="+mn-cs"/>
              </a:rPr>
              <a:t>compromiso</a:t>
            </a:r>
            <a:r>
              <a:rPr lang="en-US" sz="2000" b="1" dirty="0" smtClean="0">
                <a:latin typeface="Arial Narrow" pitchFamily="34" charset="0"/>
                <a:cs typeface="+mn-cs"/>
              </a:rPr>
              <a:t>”</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4" name="Subtitle 8"/>
          <p:cNvSpPr txBox="1">
            <a:spLocks/>
          </p:cNvSpPr>
          <p:nvPr/>
        </p:nvSpPr>
        <p:spPr bwMode="auto">
          <a:xfrm>
            <a:off x="708025" y="3232150"/>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Asignar</a:t>
            </a:r>
            <a:r>
              <a:rPr lang="en-US" sz="2000" b="1" dirty="0" smtClean="0">
                <a:latin typeface="Arial Narrow" pitchFamily="34" charset="0"/>
                <a:cs typeface="+mn-cs"/>
              </a:rPr>
              <a:t> personal para </a:t>
            </a:r>
            <a:r>
              <a:rPr lang="en-US" sz="2000" b="1" dirty="0" err="1" smtClean="0">
                <a:latin typeface="Arial Narrow" pitchFamily="34" charset="0"/>
                <a:cs typeface="+mn-cs"/>
              </a:rPr>
              <a:t>ejecutar</a:t>
            </a:r>
            <a:r>
              <a:rPr lang="en-US" sz="2000" b="1" dirty="0" smtClean="0">
                <a:latin typeface="Arial Narrow" pitchFamily="34" charset="0"/>
                <a:cs typeface="+mn-cs"/>
              </a:rPr>
              <a:t> el plan</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grpSp>
        <p:nvGrpSpPr>
          <p:cNvPr id="15" name="Group 22" title="Picture of superintendent project manager"/>
          <p:cNvGrpSpPr>
            <a:grpSpLocks/>
          </p:cNvGrpSpPr>
          <p:nvPr/>
        </p:nvGrpSpPr>
        <p:grpSpPr bwMode="auto">
          <a:xfrm>
            <a:off x="5029200" y="2006600"/>
            <a:ext cx="3762375" cy="4076700"/>
            <a:chOff x="5029200" y="2006600"/>
            <a:chExt cx="3763107" cy="4076699"/>
          </a:xfrm>
        </p:grpSpPr>
        <p:pic>
          <p:nvPicPr>
            <p:cNvPr id="21" name="Picture 3" title="Picture of superintendent project manag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5029200" y="2006600"/>
              <a:ext cx="3763107" cy="4076699"/>
            </a:xfrm>
            <a:prstGeom prst="roundRect">
              <a:avLst>
                <a:gd name="adj" fmla="val 16667"/>
              </a:avLst>
            </a:prstGeom>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5773883" y="2062163"/>
              <a:ext cx="2972378" cy="523875"/>
            </a:xfrm>
            <a:prstGeom prst="rect">
              <a:avLst/>
            </a:prstGeom>
            <a:noFill/>
          </p:spPr>
          <p:txBody>
            <a:bodyPr>
              <a:spAutoFit/>
            </a:bodyPr>
            <a:lstStyle/>
            <a:p>
              <a:pPr algn="ctr" fontAlgn="auto">
                <a:spcBef>
                  <a:spcPts val="0"/>
                </a:spcBef>
                <a:spcAft>
                  <a:spcPts val="0"/>
                </a:spcAft>
                <a:defRPr/>
              </a:pPr>
              <a:r>
                <a:rPr lang="en-US" sz="1400" b="1" cap="all" dirty="0">
                  <a:latin typeface="+mn-lt"/>
                  <a:cs typeface="+mn-cs"/>
                </a:rPr>
                <a:t>Superintendent/</a:t>
              </a:r>
              <a:br>
                <a:rPr lang="en-US" sz="1400" b="1" cap="all" dirty="0">
                  <a:latin typeface="+mn-lt"/>
                  <a:cs typeface="+mn-cs"/>
                </a:rPr>
              </a:br>
              <a:r>
                <a:rPr lang="en-US" sz="1400" b="1" cap="all" dirty="0">
                  <a:latin typeface="+mn-lt"/>
                  <a:cs typeface="+mn-cs"/>
                </a:rPr>
                <a:t>project manager</a:t>
              </a:r>
            </a:p>
          </p:txBody>
        </p:sp>
        <p:sp>
          <p:nvSpPr>
            <p:cNvPr id="18" name="TextBox 17"/>
            <p:cNvSpPr txBox="1"/>
            <p:nvPr/>
          </p:nvSpPr>
          <p:spPr>
            <a:xfrm>
              <a:off x="5791348" y="2049463"/>
              <a:ext cx="2972378" cy="523220"/>
            </a:xfrm>
            <a:prstGeom prst="rect">
              <a:avLst/>
            </a:prstGeom>
            <a:noFill/>
          </p:spPr>
          <p:txBody>
            <a:bodyPr>
              <a:spAutoFit/>
            </a:bodyPr>
            <a:lstStyle/>
            <a:p>
              <a:pPr algn="ctr" fontAlgn="auto">
                <a:spcBef>
                  <a:spcPts val="0"/>
                </a:spcBef>
                <a:spcAft>
                  <a:spcPts val="0"/>
                </a:spcAft>
                <a:defRPr/>
              </a:pPr>
              <a:r>
                <a:rPr lang="en-US" sz="1400" b="1" cap="all" dirty="0" err="1" smtClean="0">
                  <a:solidFill>
                    <a:schemeClr val="bg1"/>
                  </a:solidFill>
                  <a:latin typeface="+mn-lt"/>
                  <a:cs typeface="+mn-cs"/>
                </a:rPr>
                <a:t>Superintendente</a:t>
              </a:r>
              <a:r>
                <a:rPr lang="en-US" sz="1400" b="1" cap="all" dirty="0">
                  <a:solidFill>
                    <a:schemeClr val="bg1"/>
                  </a:solidFill>
                  <a:latin typeface="+mn-lt"/>
                  <a:cs typeface="+mn-cs"/>
                </a:rPr>
                <a:t/>
              </a:r>
              <a:br>
                <a:rPr lang="en-US" sz="1400" b="1" cap="all" dirty="0">
                  <a:solidFill>
                    <a:schemeClr val="bg1"/>
                  </a:solidFill>
                  <a:latin typeface="+mn-lt"/>
                  <a:cs typeface="+mn-cs"/>
                </a:rPr>
              </a:br>
              <a:r>
                <a:rPr lang="en-US" sz="1400" b="1" cap="all" dirty="0" err="1" smtClean="0">
                  <a:solidFill>
                    <a:schemeClr val="bg1"/>
                  </a:solidFill>
                  <a:latin typeface="+mn-lt"/>
                  <a:cs typeface="+mn-cs"/>
                </a:rPr>
                <a:t>gerente</a:t>
              </a:r>
              <a:r>
                <a:rPr lang="en-US" sz="1400" b="1" cap="all" dirty="0" smtClean="0">
                  <a:solidFill>
                    <a:schemeClr val="bg1"/>
                  </a:solidFill>
                  <a:latin typeface="+mn-lt"/>
                  <a:cs typeface="+mn-cs"/>
                </a:rPr>
                <a:t> de </a:t>
              </a:r>
              <a:r>
                <a:rPr lang="en-US" sz="1400" b="1" cap="all" dirty="0" err="1" smtClean="0">
                  <a:solidFill>
                    <a:schemeClr val="bg1"/>
                  </a:solidFill>
                  <a:latin typeface="+mn-lt"/>
                  <a:cs typeface="+mn-cs"/>
                </a:rPr>
                <a:t>proyectos</a:t>
              </a:r>
              <a:endParaRPr lang="en-US" sz="1400" b="1" cap="all" dirty="0">
                <a:solidFill>
                  <a:schemeClr val="bg1"/>
                </a:solidFill>
                <a:latin typeface="+mn-lt"/>
                <a:cs typeface="+mn-cs"/>
              </a:endParaRPr>
            </a:p>
          </p:txBody>
        </p:sp>
      </p:grpSp>
      <p:sp>
        <p:nvSpPr>
          <p:cNvPr id="8" name="Title 7" hidden="1"/>
          <p:cNvSpPr>
            <a:spLocks noGrp="1"/>
          </p:cNvSpPr>
          <p:nvPr>
            <p:ph type="title"/>
          </p:nvPr>
        </p:nvSpPr>
        <p:spPr>
          <a:xfrm>
            <a:off x="515938" y="-2057400"/>
            <a:ext cx="8229600" cy="1143000"/>
          </a:xfrm>
        </p:spPr>
        <p:txBody>
          <a:bodyPr/>
          <a:lstStyle/>
          <a:p>
            <a:r>
              <a:rPr lang="en-US" dirty="0" smtClean="0"/>
              <a:t>Superintendent project manager</a:t>
            </a:r>
            <a:endParaRPr lang="en-US" dirty="0"/>
          </a:p>
        </p:txBody>
      </p:sp>
      <p:sp>
        <p:nvSpPr>
          <p:cNvPr id="19" name="Slide Number Placeholder 4"/>
          <p:cNvSpPr>
            <a:spLocks noGrp="1"/>
          </p:cNvSpPr>
          <p:nvPr>
            <p:ph type="sldNum" sz="quarter" idx="12"/>
          </p:nvPr>
        </p:nvSpPr>
        <p:spPr/>
        <p:txBody>
          <a:bodyPr/>
          <a:lstStyle/>
          <a:p>
            <a:pPr>
              <a:defRPr/>
            </a:pPr>
            <a:fld id="{5B0237C6-CCA9-418D-A872-AB89E70C6C4E}" type="slidenum">
              <a:rPr lang="en-US"/>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340656"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Implementación</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1" name="Subtitle 8"/>
          <p:cNvSpPr txBox="1">
            <a:spLocks/>
          </p:cNvSpPr>
          <p:nvPr/>
        </p:nvSpPr>
        <p:spPr bwMode="auto">
          <a:xfrm>
            <a:off x="152400"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a:solidFill>
                  <a:schemeClr val="bg2">
                    <a:lumMod val="10000"/>
                  </a:schemeClr>
                </a:solidFill>
                <a:latin typeface="Calibri" pitchFamily="34" charset="0"/>
                <a:cs typeface="+mn-cs"/>
              </a:rPr>
              <a:t>Supervisor </a:t>
            </a:r>
            <a:r>
              <a:rPr lang="en-US" sz="2800" b="1" dirty="0" smtClean="0">
                <a:solidFill>
                  <a:schemeClr val="bg2">
                    <a:lumMod val="10000"/>
                  </a:schemeClr>
                </a:solidFill>
                <a:latin typeface="Calibri" pitchFamily="34" charset="0"/>
                <a:cs typeface="+mn-cs"/>
              </a:rPr>
              <a:t>y Personal </a:t>
            </a:r>
            <a:r>
              <a:rPr lang="en-US" sz="2800" b="1" dirty="0" err="1" smtClean="0">
                <a:solidFill>
                  <a:schemeClr val="bg2">
                    <a:lumMod val="10000"/>
                  </a:schemeClr>
                </a:solidFill>
                <a:latin typeface="Calibri" pitchFamily="34" charset="0"/>
                <a:cs typeface="+mn-cs"/>
              </a:rPr>
              <a:t>líder</a:t>
            </a:r>
            <a:endParaRPr lang="en-US" sz="2800" b="1" dirty="0">
              <a:solidFill>
                <a:schemeClr val="bg2">
                  <a:lumMod val="10000"/>
                </a:schemeClr>
              </a:solidFill>
              <a:latin typeface="Calibri" pitchFamily="34" charset="0"/>
              <a:cs typeface="+mn-cs"/>
            </a:endParaRPr>
          </a:p>
        </p:txBody>
      </p:sp>
      <p:sp>
        <p:nvSpPr>
          <p:cNvPr id="12" name="Subtitle 8"/>
          <p:cNvSpPr txBox="1">
            <a:spLocks/>
          </p:cNvSpPr>
          <p:nvPr/>
        </p:nvSpPr>
        <p:spPr bwMode="auto">
          <a:xfrm>
            <a:off x="412294" y="2303362"/>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Planear</a:t>
            </a:r>
            <a:r>
              <a:rPr lang="en-US" sz="2000" b="1" dirty="0" smtClean="0">
                <a:latin typeface="Arial Narrow" pitchFamily="34" charset="0"/>
                <a:cs typeface="+mn-cs"/>
              </a:rPr>
              <a:t> e </a:t>
            </a:r>
            <a:r>
              <a:rPr lang="en-US" sz="2000" b="1" dirty="0" err="1" smtClean="0">
                <a:latin typeface="Arial Narrow" pitchFamily="34" charset="0"/>
                <a:cs typeface="+mn-cs"/>
              </a:rPr>
              <a:t>implementar</a:t>
            </a:r>
            <a:r>
              <a:rPr lang="en-US" sz="2000" b="1" dirty="0" smtClean="0">
                <a:latin typeface="Arial Narrow" pitchFamily="34" charset="0"/>
                <a:cs typeface="+mn-cs"/>
              </a:rPr>
              <a:t> el PCTI </a:t>
            </a:r>
            <a:r>
              <a:rPr lang="en-US" sz="2000" b="1" dirty="0" err="1" smtClean="0">
                <a:latin typeface="Arial Narrow" pitchFamily="34" charset="0"/>
                <a:cs typeface="+mn-cs"/>
              </a:rPr>
              <a:t>en</a:t>
            </a:r>
            <a:r>
              <a:rPr lang="en-US" sz="2000" b="1" dirty="0" smtClean="0">
                <a:latin typeface="Arial Narrow" pitchFamily="34" charset="0"/>
                <a:cs typeface="+mn-cs"/>
              </a:rPr>
              <a:t> la </a:t>
            </a:r>
            <a:r>
              <a:rPr lang="en-US" sz="2000" b="1" dirty="0" err="1" smtClean="0">
                <a:latin typeface="Arial Narrow" pitchFamily="34" charset="0"/>
                <a:cs typeface="+mn-cs"/>
              </a:rPr>
              <a:t>obra</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3" name="Subtitle 8"/>
          <p:cNvSpPr txBox="1">
            <a:spLocks/>
          </p:cNvSpPr>
          <p:nvPr/>
        </p:nvSpPr>
        <p:spPr bwMode="auto">
          <a:xfrm>
            <a:off x="412294" y="2743200"/>
            <a:ext cx="8137525"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Responsable</a:t>
            </a:r>
            <a:r>
              <a:rPr lang="en-US" sz="2000" b="1" dirty="0" smtClean="0">
                <a:latin typeface="Arial Narrow" pitchFamily="34" charset="0"/>
                <a:cs typeface="+mn-cs"/>
              </a:rPr>
              <a:t> de </a:t>
            </a:r>
            <a:r>
              <a:rPr lang="en-US" sz="2000" b="1" dirty="0" err="1" smtClean="0">
                <a:latin typeface="Arial Narrow" pitchFamily="34" charset="0"/>
                <a:cs typeface="+mn-cs"/>
              </a:rPr>
              <a:t>coordinar</a:t>
            </a:r>
            <a:r>
              <a:rPr lang="en-US" sz="2000" b="1" dirty="0" smtClean="0">
                <a:latin typeface="Arial Narrow" pitchFamily="34" charset="0"/>
                <a:cs typeface="+mn-cs"/>
              </a:rPr>
              <a:t> entre el</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personel</a:t>
            </a:r>
            <a:r>
              <a:rPr lang="en-US" sz="2000" b="1" dirty="0" smtClean="0">
                <a:latin typeface="Arial Narrow" pitchFamily="34" charset="0"/>
                <a:cs typeface="+mn-cs"/>
              </a:rPr>
              <a:t> y los </a:t>
            </a:r>
            <a:r>
              <a:rPr lang="en-US" sz="2000" b="1" dirty="0" err="1" smtClean="0">
                <a:latin typeface="Arial Narrow" pitchFamily="34" charset="0"/>
                <a:cs typeface="+mn-cs"/>
              </a:rPr>
              <a:t>subcontratistas</a:t>
            </a:r>
            <a:r>
              <a:rPr lang="en-US" sz="2000" b="1" dirty="0" smtClean="0">
                <a:latin typeface="Arial Narrow" pitchFamily="34" charset="0"/>
                <a:cs typeface="+mn-cs"/>
              </a:rPr>
              <a:t> </a:t>
            </a:r>
            <a:r>
              <a:rPr lang="en-US" sz="2000" b="1" dirty="0" err="1" smtClean="0">
                <a:latin typeface="Arial Narrow" pitchFamily="34" charset="0"/>
                <a:cs typeface="+mn-cs"/>
              </a:rPr>
              <a:t>en</a:t>
            </a:r>
            <a:r>
              <a:rPr lang="en-US" sz="2000" b="1" dirty="0" smtClean="0">
                <a:latin typeface="Arial Narrow" pitchFamily="34" charset="0"/>
                <a:cs typeface="+mn-cs"/>
              </a:rPr>
              <a:t> la </a:t>
            </a:r>
            <a:r>
              <a:rPr lang="en-US" sz="2000" b="1" dirty="0" err="1" smtClean="0">
                <a:latin typeface="Arial Narrow" pitchFamily="34" charset="0"/>
                <a:cs typeface="+mn-cs"/>
              </a:rPr>
              <a:t>obra</a:t>
            </a:r>
            <a:r>
              <a:rPr lang="en-US" sz="2000" b="1" dirty="0" smtClean="0">
                <a:latin typeface="Arial Narrow" pitchFamily="34" charset="0"/>
                <a:cs typeface="+mn-cs"/>
              </a:rPr>
              <a:t>     </a:t>
            </a:r>
            <a:r>
              <a:rPr lang="en-US" sz="2000" b="1" dirty="0">
                <a:latin typeface="Arial Narrow" pitchFamily="34" charset="0"/>
                <a:cs typeface="+mn-cs"/>
              </a:rPr>
              <a:t>the construction site</a:t>
            </a: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4" name="Subtitle 8"/>
          <p:cNvSpPr txBox="1">
            <a:spLocks/>
          </p:cNvSpPr>
          <p:nvPr/>
        </p:nvSpPr>
        <p:spPr bwMode="auto">
          <a:xfrm>
            <a:off x="425450" y="3538537"/>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Asegurarse</a:t>
            </a:r>
            <a:r>
              <a:rPr lang="en-US" sz="2000" b="1" dirty="0" smtClean="0">
                <a:latin typeface="Arial Narrow" pitchFamily="34" charset="0"/>
                <a:cs typeface="+mn-cs"/>
              </a:rPr>
              <a:t> </a:t>
            </a:r>
            <a:r>
              <a:rPr lang="en-US" sz="2000" b="1" dirty="0" err="1" smtClean="0">
                <a:latin typeface="Arial Narrow" pitchFamily="34" charset="0"/>
                <a:cs typeface="+mn-cs"/>
              </a:rPr>
              <a:t>que</a:t>
            </a:r>
            <a:r>
              <a:rPr lang="en-US" sz="2000" b="1" dirty="0" smtClean="0">
                <a:latin typeface="Arial Narrow" pitchFamily="34" charset="0"/>
                <a:cs typeface="+mn-cs"/>
              </a:rPr>
              <a:t> los </a:t>
            </a:r>
            <a:r>
              <a:rPr lang="en-US" sz="2000" b="1" dirty="0" err="1" smtClean="0">
                <a:latin typeface="Arial Narrow" pitchFamily="34" charset="0"/>
                <a:cs typeface="+mn-cs"/>
              </a:rPr>
              <a:t>cambios</a:t>
            </a:r>
            <a:r>
              <a:rPr lang="en-US" sz="2000" b="1" dirty="0" smtClean="0">
                <a:latin typeface="Arial Narrow" pitchFamily="34" charset="0"/>
                <a:cs typeface="+mn-cs"/>
              </a:rPr>
              <a:t> se</a:t>
            </a:r>
          </a:p>
          <a:p>
            <a:pPr marL="0" lvl="1" fontAlgn="auto">
              <a:lnSpc>
                <a:spcPts val="2200"/>
              </a:lnSpc>
              <a:spcBef>
                <a:spcPts val="0"/>
              </a:spcBef>
              <a:spcAft>
                <a:spcPts val="0"/>
              </a:spcAft>
              <a:buSzPct val="50000"/>
              <a:defRPr/>
            </a:pPr>
            <a:r>
              <a:rPr lang="en-US" sz="2000" b="1" dirty="0">
                <a:latin typeface="Arial Narrow" pitchFamily="34" charset="0"/>
                <a:cs typeface="+mn-cs"/>
              </a:rPr>
              <a:t> </a:t>
            </a:r>
            <a:r>
              <a:rPr lang="en-US" sz="2000" b="1" dirty="0" smtClean="0">
                <a:latin typeface="Arial Narrow" pitchFamily="34" charset="0"/>
                <a:cs typeface="+mn-cs"/>
              </a:rPr>
              <a:t>    </a:t>
            </a:r>
            <a:r>
              <a:rPr lang="en-US" sz="2000" b="1" dirty="0" err="1" smtClean="0">
                <a:latin typeface="Arial Narrow" pitchFamily="34" charset="0"/>
                <a:cs typeface="+mn-cs"/>
              </a:rPr>
              <a:t>hagan</a:t>
            </a:r>
            <a:r>
              <a:rPr lang="en-US" sz="2000" b="1" dirty="0" smtClean="0">
                <a:latin typeface="Arial Narrow" pitchFamily="34" charset="0"/>
                <a:cs typeface="+mn-cs"/>
              </a:rPr>
              <a:t> al PCTI </a:t>
            </a:r>
            <a:r>
              <a:rPr lang="en-US" sz="2000" b="1" dirty="0" err="1" smtClean="0">
                <a:latin typeface="Arial Narrow" pitchFamily="34" charset="0"/>
                <a:cs typeface="+mn-cs"/>
              </a:rPr>
              <a:t>conforme</a:t>
            </a:r>
            <a:r>
              <a:rPr lang="en-US" sz="2000" b="1" dirty="0" smtClean="0">
                <a:latin typeface="Arial Narrow" pitchFamily="34" charset="0"/>
                <a:cs typeface="+mn-cs"/>
              </a:rPr>
              <a:t> </a:t>
            </a:r>
            <a:r>
              <a:rPr lang="en-US" sz="2000" b="1" dirty="0" err="1" smtClean="0">
                <a:latin typeface="Arial Narrow" pitchFamily="34" charset="0"/>
                <a:cs typeface="+mn-cs"/>
              </a:rPr>
              <a:t>varíen</a:t>
            </a:r>
            <a:r>
              <a:rPr lang="en-US" sz="2000" b="1" dirty="0" smtClean="0">
                <a:latin typeface="Arial Narrow" pitchFamily="34" charset="0"/>
                <a:cs typeface="+mn-cs"/>
              </a:rPr>
              <a:t> </a:t>
            </a:r>
            <a:r>
              <a:rPr lang="en-US" sz="2000" b="1" dirty="0" err="1" smtClean="0">
                <a:latin typeface="Arial Narrow" pitchFamily="34" charset="0"/>
                <a:cs typeface="+mn-cs"/>
              </a:rPr>
              <a:t>las</a:t>
            </a:r>
            <a:r>
              <a:rPr lang="en-US" sz="2000" b="1" dirty="0" smtClean="0">
                <a:latin typeface="Arial Narrow" pitchFamily="34" charset="0"/>
                <a:cs typeface="+mn-cs"/>
              </a:rPr>
              <a:t>  </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condiciones</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grpSp>
        <p:nvGrpSpPr>
          <p:cNvPr id="15" name="Group 20" title="Picture of a supervisor and lead person"/>
          <p:cNvGrpSpPr>
            <a:grpSpLocks/>
          </p:cNvGrpSpPr>
          <p:nvPr/>
        </p:nvGrpSpPr>
        <p:grpSpPr bwMode="auto">
          <a:xfrm>
            <a:off x="5029200" y="1676400"/>
            <a:ext cx="3709988" cy="4495800"/>
            <a:chOff x="5029200" y="1676400"/>
            <a:chExt cx="3709328" cy="4495800"/>
          </a:xfrm>
        </p:grpSpPr>
        <p:pic>
          <p:nvPicPr>
            <p:cNvPr id="20" name="Picture 2" title="Picture of a supervisor and lead person"/>
            <p:cNvPicPr>
              <a:picLocks noChangeAspect="1" noChangeArrowheads="1"/>
            </p:cNvPicPr>
            <p:nvPr/>
          </p:nvPicPr>
          <p:blipFill>
            <a:blip r:embed="rId5" cstate="print"/>
            <a:srcRect/>
            <a:stretch>
              <a:fillRect/>
            </a:stretch>
          </p:blipFill>
          <p:spPr>
            <a:xfrm>
              <a:off x="5029200" y="1676400"/>
              <a:ext cx="3709328" cy="4495800"/>
            </a:xfrm>
            <a:prstGeom prst="roundRect">
              <a:avLst>
                <a:gd name="adj" fmla="val 16667"/>
              </a:avLst>
            </a:prstGeom>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5638692" y="5788025"/>
              <a:ext cx="2971271" cy="307975"/>
            </a:xfrm>
            <a:prstGeom prst="rect">
              <a:avLst/>
            </a:prstGeom>
            <a:noFill/>
          </p:spPr>
          <p:txBody>
            <a:bodyPr>
              <a:spAutoFit/>
            </a:bodyPr>
            <a:lstStyle/>
            <a:p>
              <a:pPr algn="ctr" fontAlgn="auto">
                <a:spcBef>
                  <a:spcPts val="0"/>
                </a:spcBef>
                <a:spcAft>
                  <a:spcPts val="0"/>
                </a:spcAft>
                <a:defRPr/>
              </a:pPr>
              <a:r>
                <a:rPr lang="en-US" sz="1400" b="1" cap="all" dirty="0">
                  <a:latin typeface="+mn-lt"/>
                  <a:cs typeface="+mn-cs"/>
                </a:rPr>
                <a:t>Supervisor and Lead Person</a:t>
              </a:r>
            </a:p>
          </p:txBody>
        </p:sp>
        <p:sp>
          <p:nvSpPr>
            <p:cNvPr id="18" name="TextBox 17"/>
            <p:cNvSpPr txBox="1"/>
            <p:nvPr/>
          </p:nvSpPr>
          <p:spPr>
            <a:xfrm>
              <a:off x="5656151" y="5762625"/>
              <a:ext cx="2971271" cy="307777"/>
            </a:xfrm>
            <a:prstGeom prst="rect">
              <a:avLst/>
            </a:prstGeom>
            <a:noFill/>
          </p:spPr>
          <p:txBody>
            <a:bodyPr>
              <a:spAutoFit/>
            </a:bodyPr>
            <a:lstStyle/>
            <a:p>
              <a:pPr algn="ctr" fontAlgn="auto">
                <a:spcBef>
                  <a:spcPts val="0"/>
                </a:spcBef>
                <a:spcAft>
                  <a:spcPts val="0"/>
                </a:spcAft>
                <a:defRPr/>
              </a:pPr>
              <a:r>
                <a:rPr lang="en-US" sz="1400" b="1" cap="all" dirty="0">
                  <a:solidFill>
                    <a:schemeClr val="bg1"/>
                  </a:solidFill>
                  <a:latin typeface="+mn-lt"/>
                  <a:cs typeface="+mn-cs"/>
                </a:rPr>
                <a:t>Supervisor </a:t>
              </a:r>
              <a:r>
                <a:rPr lang="en-US" sz="1400" b="1" cap="all" dirty="0" smtClean="0">
                  <a:solidFill>
                    <a:schemeClr val="bg1"/>
                  </a:solidFill>
                  <a:latin typeface="+mn-lt"/>
                  <a:cs typeface="+mn-cs"/>
                </a:rPr>
                <a:t>y persona </a:t>
              </a:r>
              <a:r>
                <a:rPr lang="en-US" sz="1400" b="1" cap="all" dirty="0" err="1" smtClean="0">
                  <a:solidFill>
                    <a:schemeClr val="bg1"/>
                  </a:solidFill>
                  <a:latin typeface="+mn-lt"/>
                  <a:cs typeface="+mn-cs"/>
                </a:rPr>
                <a:t>lider</a:t>
              </a:r>
              <a:endParaRPr lang="en-US" sz="1400" b="1" cap="all" dirty="0">
                <a:solidFill>
                  <a:schemeClr val="bg1"/>
                </a:solidFill>
                <a:latin typeface="+mn-lt"/>
                <a:cs typeface="+mn-cs"/>
              </a:endParaRPr>
            </a:p>
          </p:txBody>
        </p:sp>
      </p:grpSp>
      <p:sp>
        <p:nvSpPr>
          <p:cNvPr id="8" name="Title 7" hidden="1"/>
          <p:cNvSpPr>
            <a:spLocks noGrp="1"/>
          </p:cNvSpPr>
          <p:nvPr>
            <p:ph type="title"/>
          </p:nvPr>
        </p:nvSpPr>
        <p:spPr>
          <a:xfrm>
            <a:off x="367050" y="-1676400"/>
            <a:ext cx="8229600" cy="1143000"/>
          </a:xfrm>
        </p:spPr>
        <p:txBody>
          <a:bodyPr/>
          <a:lstStyle/>
          <a:p>
            <a:r>
              <a:rPr lang="en-US" dirty="0" smtClean="0"/>
              <a:t>Supervisor and lead person</a:t>
            </a:r>
            <a:endParaRPr lang="en-US" dirty="0"/>
          </a:p>
        </p:txBody>
      </p:sp>
      <p:sp>
        <p:nvSpPr>
          <p:cNvPr id="19" name="Slide Number Placeholder 4"/>
          <p:cNvSpPr>
            <a:spLocks noGrp="1"/>
          </p:cNvSpPr>
          <p:nvPr>
            <p:ph type="sldNum" sz="quarter" idx="12"/>
          </p:nvPr>
        </p:nvSpPr>
        <p:spPr/>
        <p:txBody>
          <a:bodyPr/>
          <a:lstStyle/>
          <a:p>
            <a:pPr>
              <a:defRPr/>
            </a:pPr>
            <a:fld id="{7EC521A3-C324-4BF5-9DE8-B4CBDD390AF3}" type="slidenum">
              <a:rPr lang="en-US"/>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Roles and Responsibilities preventing runovers and backovers in roadway construction Title"/>
          <p:cNvGrpSpPr>
            <a:grpSpLocks/>
          </p:cNvGrpSpPr>
          <p:nvPr/>
        </p:nvGrpSpPr>
        <p:grpSpPr bwMode="auto">
          <a:xfrm>
            <a:off x="381000" y="336550"/>
            <a:ext cx="8594725" cy="958850"/>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fontAlgn="auto">
                <a:lnSpc>
                  <a:spcPts val="1900"/>
                </a:lnSpc>
                <a:spcBef>
                  <a:spcPts val="0"/>
                </a:spcBef>
                <a:spcAft>
                  <a:spcPts val="0"/>
                </a:spcAft>
                <a:defRPr/>
              </a:pPr>
              <a:r>
                <a:rPr lang="en-US" sz="3600" b="1" dirty="0">
                  <a:effectLst>
                    <a:outerShdw blurRad="60007" dist="310007" dir="7680000" sy="30000" kx="1300200" algn="ctr" rotWithShape="0">
                      <a:prstClr val="black">
                        <a:alpha val="32000"/>
                      </a:prstClr>
                    </a:outerShdw>
                  </a:effectLst>
                </a:rPr>
                <a:t>Roles y </a:t>
              </a:r>
              <a:r>
                <a:rPr lang="en-US" sz="3600" b="1" dirty="0" err="1">
                  <a:effectLst>
                    <a:outerShdw blurRad="60007" dist="310007" dir="7680000" sy="30000" kx="1300200" algn="ctr" rotWithShape="0">
                      <a:prstClr val="black">
                        <a:alpha val="32000"/>
                      </a:prstClr>
                    </a:outerShdw>
                  </a:effectLst>
                </a:rPr>
                <a:t>Responsibilidades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fontAlgn="auto">
                <a:lnSpc>
                  <a:spcPts val="1900"/>
                </a:lnSpc>
                <a:spcBef>
                  <a:spcPts val="0"/>
                </a:spcBef>
                <a:spcAft>
                  <a:spcPts val="0"/>
                </a:spcAft>
                <a:defRPr/>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cs typeface="+mn-cs"/>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fontAlgn="auto">
                <a:lnSpc>
                  <a:spcPts val="1900"/>
                </a:lnSpc>
                <a:spcBef>
                  <a:spcPts val="0"/>
                </a:spcBef>
                <a:spcAft>
                  <a:spcPts val="0"/>
                </a:spcAft>
                <a:defRPr/>
              </a:pPr>
              <a:r>
                <a:rPr lang="en-US" sz="1600" b="1" i="1" spc="50" dirty="0">
                  <a:ln>
                    <a:solidFill>
                      <a:srgbClr val="C00000"/>
                    </a:solidFill>
                  </a:ln>
                  <a:solidFill>
                    <a:srgbClr val="003300"/>
                  </a:solidFill>
                  <a:latin typeface="Calibri"/>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fontAlgn="auto">
                <a:lnSpc>
                  <a:spcPts val="1900"/>
                </a:lnSpc>
                <a:spcBef>
                  <a:spcPts val="0"/>
                </a:spcBef>
                <a:spcAft>
                  <a:spcPts val="0"/>
                </a:spcAft>
                <a:defRPr/>
              </a:pPr>
              <a:endParaRPr lang="en-US" sz="1600" b="1" i="1" spc="50" dirty="0">
                <a:ln>
                  <a:solidFill>
                    <a:srgbClr val="C00000"/>
                  </a:solidFill>
                </a:ln>
                <a:solidFill>
                  <a:srgbClr val="003300"/>
                </a:solidFill>
                <a:latin typeface="Calibri" pitchFamily="34" charset="0"/>
                <a:cs typeface="+mn-cs"/>
              </a:endParaRPr>
            </a:p>
          </p:txBody>
        </p:sp>
        <p:pic>
          <p:nvPicPr>
            <p:cNvPr id="6" name="Picture 5" descr="LOGO-ARTBA.png" title="Picture of ARTBA Roles and Responsibilitie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6" y="652287"/>
              <a:ext cx="533439" cy="208019"/>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Roles and Responsibilitie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918" y="441092"/>
              <a:ext cx="1382815" cy="727274"/>
            </a:xfrm>
            <a:prstGeom prst="rect">
              <a:avLst/>
            </a:prstGeom>
            <a:effectLst>
              <a:outerShdw blurRad="50800" dist="38100" dir="2700000" algn="tl" rotWithShape="0">
                <a:prstClr val="black">
                  <a:alpha val="40000"/>
                </a:prstClr>
              </a:outerShdw>
            </a:effectLst>
          </p:spPr>
        </p:pic>
      </p:grpSp>
      <p:sp>
        <p:nvSpPr>
          <p:cNvPr id="9" name="5-Point Star 8" title="Picture of star under the page number"/>
          <p:cNvSpPr/>
          <p:nvPr/>
        </p:nvSpPr>
        <p:spPr>
          <a:xfrm>
            <a:off x="8485188" y="6607175"/>
            <a:ext cx="158750" cy="14287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fontAlgn="auto">
              <a:lnSpc>
                <a:spcPts val="2200"/>
              </a:lnSpc>
              <a:spcBef>
                <a:spcPct val="20000"/>
              </a:spcBef>
              <a:spcAft>
                <a:spcPts val="0"/>
              </a:spcAft>
              <a:buFont typeface="Arial" charset="0"/>
              <a:buChar char="•"/>
              <a:defRPr/>
            </a:pPr>
            <a:r>
              <a:rPr lang="en-US" sz="2200" b="1" dirty="0">
                <a:solidFill>
                  <a:schemeClr val="tx1">
                    <a:lumMod val="75000"/>
                    <a:lumOff val="25000"/>
                  </a:schemeClr>
                </a:solidFill>
                <a:latin typeface="Arial Narrow" pitchFamily="34" charset="0"/>
                <a:cs typeface="+mn-cs"/>
              </a:rPr>
              <a:t> </a:t>
            </a:r>
            <a:r>
              <a:rPr lang="en-US" sz="2200" b="1" dirty="0" smtClean="0">
                <a:solidFill>
                  <a:srgbClr val="C00000"/>
                </a:solidFill>
                <a:latin typeface="Arial Narrow" pitchFamily="34" charset="0"/>
                <a:cs typeface="+mn-cs"/>
              </a:rPr>
              <a:t>ROL PRINCIPAL:  </a:t>
            </a:r>
            <a:r>
              <a:rPr lang="en-US" sz="2200" b="1" dirty="0" err="1" smtClean="0">
                <a:latin typeface="Arial Narrow" pitchFamily="34" charset="0"/>
                <a:cs typeface="+mn-cs"/>
              </a:rPr>
              <a:t>Comprender</a:t>
            </a:r>
            <a:r>
              <a:rPr lang="en-US" sz="2200" b="1" dirty="0" smtClean="0">
                <a:latin typeface="Arial Narrow" pitchFamily="34" charset="0"/>
                <a:cs typeface="+mn-cs"/>
              </a:rPr>
              <a:t>, </a:t>
            </a:r>
            <a:r>
              <a:rPr lang="en-US" sz="2200" b="1" dirty="0">
                <a:latin typeface="Arial Narrow" pitchFamily="34" charset="0"/>
                <a:cs typeface="+mn-cs"/>
              </a:rPr>
              <a:t/>
            </a:r>
            <a:br>
              <a:rPr lang="en-US" sz="2200" b="1" dirty="0">
                <a:latin typeface="Arial Narrow" pitchFamily="34" charset="0"/>
                <a:cs typeface="+mn-cs"/>
              </a:rPr>
            </a:br>
            <a:r>
              <a:rPr lang="en-US" sz="2200" b="1" dirty="0">
                <a:latin typeface="Arial Narrow" pitchFamily="34" charset="0"/>
                <a:cs typeface="+mn-cs"/>
              </a:rPr>
              <a:t>   </a:t>
            </a:r>
            <a:r>
              <a:rPr lang="en-US" sz="2200" b="1" dirty="0" err="1" smtClean="0">
                <a:latin typeface="Arial Narrow" pitchFamily="34" charset="0"/>
                <a:cs typeface="+mn-cs"/>
              </a:rPr>
              <a:t>cumplir</a:t>
            </a:r>
            <a:r>
              <a:rPr lang="en-US" sz="2200" b="1" dirty="0" smtClean="0">
                <a:latin typeface="Arial Narrow" pitchFamily="34" charset="0"/>
                <a:cs typeface="+mn-cs"/>
              </a:rPr>
              <a:t> y </a:t>
            </a:r>
            <a:r>
              <a:rPr lang="en-US" sz="2200" b="1" dirty="0" err="1" smtClean="0">
                <a:latin typeface="Arial Narrow" pitchFamily="34" charset="0"/>
                <a:cs typeface="+mn-cs"/>
              </a:rPr>
              <a:t>corregir</a:t>
            </a:r>
            <a:r>
              <a:rPr lang="en-US" sz="2200" b="1" dirty="0" smtClean="0">
                <a:latin typeface="Arial Narrow" pitchFamily="34" charset="0"/>
                <a:cs typeface="+mn-cs"/>
              </a:rPr>
              <a:t> </a:t>
            </a:r>
            <a:r>
              <a:rPr lang="en-US" sz="2200" b="1" dirty="0" err="1" smtClean="0">
                <a:latin typeface="Arial Narrow" pitchFamily="34" charset="0"/>
                <a:cs typeface="+mn-cs"/>
              </a:rPr>
              <a:t>deficiencias</a:t>
            </a:r>
            <a:endParaRPr lang="en-US" sz="2200" b="1" u="sng" dirty="0">
              <a:latin typeface="Arial Narrow" pitchFamily="34" charset="0"/>
              <a:cs typeface="+mn-cs"/>
            </a:endParaRPr>
          </a:p>
          <a:p>
            <a:pPr fontAlgn="auto">
              <a:lnSpc>
                <a:spcPts val="2200"/>
              </a:lnSpc>
              <a:spcBef>
                <a:spcPct val="20000"/>
              </a:spcBef>
              <a:spcAft>
                <a:spcPts val="0"/>
              </a:spcAft>
              <a:buFont typeface="Arial" charset="0"/>
              <a:buChar char="•"/>
              <a:defRPr/>
            </a:pPr>
            <a:endParaRPr lang="en-US" sz="2200" b="1" dirty="0">
              <a:latin typeface="Arial Narrow" pitchFamily="34" charset="0"/>
              <a:cs typeface="+mn-cs"/>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fontAlgn="auto">
              <a:spcBef>
                <a:spcPct val="20000"/>
              </a:spcBef>
              <a:spcAft>
                <a:spcPts val="0"/>
              </a:spcAft>
              <a:defRPr/>
            </a:pPr>
            <a:r>
              <a:rPr lang="en-US" sz="2800" b="1" dirty="0" err="1" smtClean="0">
                <a:solidFill>
                  <a:schemeClr val="bg2">
                    <a:lumMod val="10000"/>
                  </a:schemeClr>
                </a:solidFill>
                <a:latin typeface="Calibri" pitchFamily="34" charset="0"/>
                <a:cs typeface="+mn-cs"/>
              </a:rPr>
              <a:t>Trabajadores</a:t>
            </a:r>
            <a:r>
              <a:rPr lang="en-US" sz="2800" b="1" dirty="0" smtClean="0">
                <a:solidFill>
                  <a:schemeClr val="bg2">
                    <a:lumMod val="10000"/>
                  </a:schemeClr>
                </a:solidFill>
                <a:latin typeface="Calibri" pitchFamily="34" charset="0"/>
                <a:cs typeface="+mn-cs"/>
              </a:rPr>
              <a:t> a pie</a:t>
            </a:r>
            <a:endParaRPr lang="en-US" sz="2800" b="1" dirty="0">
              <a:solidFill>
                <a:schemeClr val="bg2">
                  <a:lumMod val="10000"/>
                </a:schemeClr>
              </a:solidFill>
              <a:latin typeface="Calibri" pitchFamily="34" charset="0"/>
              <a:cs typeface="+mn-cs"/>
            </a:endParaRPr>
          </a:p>
        </p:txBody>
      </p:sp>
      <p:sp>
        <p:nvSpPr>
          <p:cNvPr id="12" name="Subtitle 8"/>
          <p:cNvSpPr txBox="1">
            <a:spLocks/>
          </p:cNvSpPr>
          <p:nvPr/>
        </p:nvSpPr>
        <p:spPr bwMode="auto">
          <a:xfrm>
            <a:off x="708025" y="2667000"/>
            <a:ext cx="8139113" cy="560388"/>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Aprender</a:t>
            </a:r>
            <a:r>
              <a:rPr lang="en-US" sz="2000" b="1" dirty="0" smtClean="0">
                <a:latin typeface="Arial Narrow" pitchFamily="34" charset="0"/>
                <a:cs typeface="+mn-cs"/>
              </a:rPr>
              <a:t> los </a:t>
            </a:r>
            <a:r>
              <a:rPr lang="en-US" sz="2000" b="1" dirty="0" err="1" smtClean="0">
                <a:latin typeface="Arial Narrow" pitchFamily="34" charset="0"/>
                <a:cs typeface="+mn-cs"/>
              </a:rPr>
              <a:t>elementos</a:t>
            </a:r>
            <a:r>
              <a:rPr lang="en-US" sz="2000" b="1" dirty="0" smtClean="0">
                <a:latin typeface="Arial Narrow" pitchFamily="34" charset="0"/>
                <a:cs typeface="+mn-cs"/>
              </a:rPr>
              <a:t> del PCTI</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smtClean="0">
                <a:latin typeface="Arial Narrow" pitchFamily="34" charset="0"/>
                <a:cs typeface="+mn-cs"/>
              </a:rPr>
              <a:t>y </a:t>
            </a:r>
            <a:r>
              <a:rPr lang="en-US" sz="2000" b="1" dirty="0" err="1" smtClean="0">
                <a:latin typeface="Arial Narrow" pitchFamily="34" charset="0"/>
                <a:cs typeface="+mn-cs"/>
              </a:rPr>
              <a:t>como</a:t>
            </a:r>
            <a:r>
              <a:rPr lang="en-US" sz="2000" b="1" dirty="0" smtClean="0">
                <a:latin typeface="Arial Narrow" pitchFamily="34" charset="0"/>
                <a:cs typeface="+mn-cs"/>
              </a:rPr>
              <a:t> </a:t>
            </a:r>
            <a:r>
              <a:rPr lang="en-US" sz="2000" b="1" dirty="0" err="1" smtClean="0">
                <a:latin typeface="Arial Narrow" pitchFamily="34" charset="0"/>
                <a:cs typeface="+mn-cs"/>
              </a:rPr>
              <a:t>cumplirlos</a:t>
            </a:r>
            <a:r>
              <a:rPr lang="en-US" sz="2000" b="1" dirty="0" smtClean="0">
                <a:latin typeface="Arial Narrow" pitchFamily="34" charset="0"/>
                <a:cs typeface="+mn-cs"/>
              </a:rPr>
              <a:t> </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3" name="Subtitle 8"/>
          <p:cNvSpPr txBox="1">
            <a:spLocks/>
          </p:cNvSpPr>
          <p:nvPr/>
        </p:nvSpPr>
        <p:spPr bwMode="auto">
          <a:xfrm>
            <a:off x="711200" y="3325813"/>
            <a:ext cx="8137525"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Comprender</a:t>
            </a:r>
            <a:r>
              <a:rPr lang="en-US" sz="2000" b="1" dirty="0" smtClean="0">
                <a:latin typeface="Arial Narrow" pitchFamily="34" charset="0"/>
                <a:cs typeface="+mn-cs"/>
              </a:rPr>
              <a:t> los </a:t>
            </a:r>
            <a:r>
              <a:rPr lang="en-US" sz="2000" b="1" dirty="0" err="1" smtClean="0">
                <a:latin typeface="Arial Narrow" pitchFamily="34" charset="0"/>
                <a:cs typeface="+mn-cs"/>
              </a:rPr>
              <a:t>peligros</a:t>
            </a:r>
            <a:r>
              <a:rPr lang="en-US" sz="2000" b="1" dirty="0" smtClean="0">
                <a:latin typeface="Arial Narrow" pitchFamily="34" charset="0"/>
                <a:cs typeface="+mn-cs"/>
              </a:rPr>
              <a:t> de </a:t>
            </a:r>
            <a:r>
              <a:rPr lang="en-US" sz="2000" b="1" dirty="0" err="1" smtClean="0">
                <a:latin typeface="Arial Narrow" pitchFamily="34" charset="0"/>
                <a:cs typeface="+mn-cs"/>
              </a:rPr>
              <a:t>trabajar</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err="1" smtClean="0">
                <a:latin typeface="Arial Narrow" pitchFamily="34" charset="0"/>
                <a:cs typeface="+mn-cs"/>
              </a:rPr>
              <a:t>alrededor</a:t>
            </a:r>
            <a:r>
              <a:rPr lang="en-US" sz="2000" b="1" dirty="0" smtClean="0">
                <a:latin typeface="Arial Narrow" pitchFamily="34" charset="0"/>
                <a:cs typeface="+mn-cs"/>
              </a:rPr>
              <a:t> de </a:t>
            </a:r>
            <a:r>
              <a:rPr lang="en-US" sz="2000" b="1" dirty="0" err="1" smtClean="0">
                <a:latin typeface="Arial Narrow" pitchFamily="34" charset="0"/>
                <a:cs typeface="+mn-cs"/>
              </a:rPr>
              <a:t>equipos</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fr-FR"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400" b="1" dirty="0">
              <a:latin typeface="Arial Narrow" pitchFamily="34" charset="0"/>
              <a:cs typeface="+mn-cs"/>
            </a:endParaRPr>
          </a:p>
        </p:txBody>
      </p:sp>
      <p:sp>
        <p:nvSpPr>
          <p:cNvPr id="14" name="Subtitle 8"/>
          <p:cNvSpPr txBox="1">
            <a:spLocks/>
          </p:cNvSpPr>
          <p:nvPr/>
        </p:nvSpPr>
        <p:spPr bwMode="auto">
          <a:xfrm>
            <a:off x="708025" y="4011613"/>
            <a:ext cx="8139113" cy="560387"/>
          </a:xfrm>
          <a:prstGeom prst="rect">
            <a:avLst/>
          </a:prstGeom>
          <a:noFill/>
          <a:ln w="9525">
            <a:noFill/>
            <a:miter lim="800000"/>
            <a:headEnd/>
            <a:tailEnd/>
          </a:ln>
        </p:spPr>
        <p:txBody>
          <a:bodyPr/>
          <a:lstStyle/>
          <a:p>
            <a:pPr marL="0" lvl="1" fontAlgn="auto">
              <a:lnSpc>
                <a:spcPts val="2200"/>
              </a:lnSpc>
              <a:spcBef>
                <a:spcPts val="0"/>
              </a:spcBef>
              <a:spcAft>
                <a:spcPts val="0"/>
              </a:spcAft>
              <a:buSzPct val="50000"/>
              <a:buFont typeface="Wingdings" pitchFamily="2" charset="2"/>
              <a:buChar char="ü"/>
              <a:defRPr/>
            </a:pPr>
            <a:r>
              <a:rPr lang="en-US" sz="3600" b="1" dirty="0">
                <a:solidFill>
                  <a:schemeClr val="tx1">
                    <a:lumMod val="50000"/>
                    <a:lumOff val="50000"/>
                  </a:schemeClr>
                </a:solidFill>
                <a:latin typeface="Arial Narrow" pitchFamily="34" charset="0"/>
                <a:cs typeface="+mn-cs"/>
              </a:rPr>
              <a:t> </a:t>
            </a:r>
            <a:r>
              <a:rPr lang="en-US" sz="2000" b="1" dirty="0" err="1" smtClean="0">
                <a:latin typeface="Arial Narrow" pitchFamily="34" charset="0"/>
                <a:cs typeface="+mn-cs"/>
              </a:rPr>
              <a:t>Tomar</a:t>
            </a:r>
            <a:r>
              <a:rPr lang="en-US" sz="2000" b="1" dirty="0" smtClean="0">
                <a:latin typeface="Arial Narrow" pitchFamily="34" charset="0"/>
                <a:cs typeface="+mn-cs"/>
              </a:rPr>
              <a:t> </a:t>
            </a:r>
            <a:r>
              <a:rPr lang="en-US" sz="2000" b="1" dirty="0" err="1" smtClean="0">
                <a:latin typeface="Arial Narrow" pitchFamily="34" charset="0"/>
                <a:cs typeface="+mn-cs"/>
              </a:rPr>
              <a:t>responsabilidad</a:t>
            </a:r>
            <a:r>
              <a:rPr lang="en-US" sz="2000" b="1" dirty="0" smtClean="0">
                <a:latin typeface="Arial Narrow" pitchFamily="34" charset="0"/>
                <a:cs typeface="+mn-cs"/>
              </a:rPr>
              <a:t> de la </a:t>
            </a:r>
            <a:r>
              <a:rPr lang="en-US" sz="2000" b="1" dirty="0" err="1" smtClean="0">
                <a:latin typeface="Arial Narrow" pitchFamily="34" charset="0"/>
                <a:cs typeface="+mn-cs"/>
              </a:rPr>
              <a:t>seguridad</a:t>
            </a:r>
            <a:r>
              <a:rPr lang="en-US" sz="2000" b="1" dirty="0" smtClean="0">
                <a:latin typeface="Arial Narrow" pitchFamily="34" charset="0"/>
                <a:cs typeface="+mn-cs"/>
              </a:rPr>
              <a:t> </a:t>
            </a:r>
            <a:r>
              <a:rPr lang="en-US" sz="2000" b="1" dirty="0">
                <a:latin typeface="Arial Narrow" pitchFamily="34" charset="0"/>
                <a:cs typeface="+mn-cs"/>
              </a:rPr>
              <a:t/>
            </a:r>
            <a:br>
              <a:rPr lang="en-US" sz="2000" b="1" dirty="0">
                <a:latin typeface="Arial Narrow" pitchFamily="34" charset="0"/>
                <a:cs typeface="+mn-cs"/>
              </a:rPr>
            </a:br>
            <a:r>
              <a:rPr lang="en-US" sz="2000" b="1" dirty="0">
                <a:latin typeface="Arial Narrow" pitchFamily="34" charset="0"/>
                <a:cs typeface="+mn-cs"/>
              </a:rPr>
              <a:t>     </a:t>
            </a:r>
            <a:r>
              <a:rPr lang="en-US" sz="2000" b="1" dirty="0" smtClean="0">
                <a:latin typeface="Arial Narrow" pitchFamily="34" charset="0"/>
                <a:cs typeface="+mn-cs"/>
              </a:rPr>
              <a:t>personal; </a:t>
            </a:r>
            <a:r>
              <a:rPr lang="en-US" sz="2000" b="1" dirty="0" err="1" smtClean="0">
                <a:latin typeface="Arial Narrow" pitchFamily="34" charset="0"/>
                <a:cs typeface="+mn-cs"/>
              </a:rPr>
              <a:t>aplicar</a:t>
            </a:r>
            <a:r>
              <a:rPr lang="en-US" sz="2000" b="1" dirty="0" smtClean="0">
                <a:latin typeface="Arial Narrow" pitchFamily="34" charset="0"/>
                <a:cs typeface="+mn-cs"/>
              </a:rPr>
              <a:t> </a:t>
            </a:r>
            <a:r>
              <a:rPr lang="en-US" sz="2000" b="1" dirty="0" err="1" smtClean="0">
                <a:latin typeface="Arial Narrow" pitchFamily="34" charset="0"/>
                <a:cs typeface="+mn-cs"/>
              </a:rPr>
              <a:t>las</a:t>
            </a:r>
            <a:r>
              <a:rPr lang="en-US" sz="2000" b="1" dirty="0" smtClean="0">
                <a:latin typeface="Arial Narrow" pitchFamily="34" charset="0"/>
                <a:cs typeface="+mn-cs"/>
              </a:rPr>
              <a:t> </a:t>
            </a:r>
            <a:r>
              <a:rPr lang="en-US" sz="2000" b="1" dirty="0" err="1" smtClean="0">
                <a:latin typeface="Arial Narrow" pitchFamily="34" charset="0"/>
                <a:cs typeface="+mn-cs"/>
              </a:rPr>
              <a:t>lecciones</a:t>
            </a:r>
            <a:r>
              <a:rPr lang="en-US" sz="2000" b="1" dirty="0" smtClean="0">
                <a:latin typeface="Arial Narrow" pitchFamily="34" charset="0"/>
                <a:cs typeface="+mn-cs"/>
              </a:rPr>
              <a:t> de </a:t>
            </a:r>
          </a:p>
          <a:p>
            <a:pPr marL="0" lvl="1" fontAlgn="auto">
              <a:lnSpc>
                <a:spcPts val="2200"/>
              </a:lnSpc>
              <a:spcBef>
                <a:spcPts val="0"/>
              </a:spcBef>
              <a:spcAft>
                <a:spcPts val="0"/>
              </a:spcAft>
              <a:buSzPct val="50000"/>
              <a:defRPr/>
            </a:pPr>
            <a:r>
              <a:rPr lang="en-US" sz="2000" b="1" dirty="0">
                <a:latin typeface="Arial Narrow" pitchFamily="34" charset="0"/>
                <a:cs typeface="+mn-cs"/>
              </a:rPr>
              <a:t> </a:t>
            </a:r>
            <a:r>
              <a:rPr lang="en-US" sz="2000" b="1" dirty="0" smtClean="0">
                <a:latin typeface="Arial Narrow" pitchFamily="34" charset="0"/>
                <a:cs typeface="+mn-cs"/>
              </a:rPr>
              <a:t>    </a:t>
            </a:r>
            <a:r>
              <a:rPr lang="en-US" sz="2000" b="1" dirty="0" err="1" smtClean="0">
                <a:latin typeface="Arial Narrow" pitchFamily="34" charset="0"/>
                <a:cs typeface="+mn-cs"/>
              </a:rPr>
              <a:t>seguridad</a:t>
            </a: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buFont typeface="Wingdings" pitchFamily="2" charset="2"/>
              <a:buChar char="ü"/>
              <a:defRPr/>
            </a:pPr>
            <a:endParaRPr lang="en-US" sz="2000" b="1" dirty="0">
              <a:latin typeface="Arial Narrow" pitchFamily="34" charset="0"/>
              <a:cs typeface="+mn-cs"/>
            </a:endParaRPr>
          </a:p>
          <a:p>
            <a:pPr marL="0" lvl="1" fontAlgn="auto">
              <a:lnSpc>
                <a:spcPts val="2200"/>
              </a:lnSpc>
              <a:spcBef>
                <a:spcPts val="0"/>
              </a:spcBef>
              <a:spcAft>
                <a:spcPts val="0"/>
              </a:spcAft>
              <a:buSzPct val="50000"/>
              <a:defRPr/>
            </a:pPr>
            <a:endParaRPr lang="en-US" sz="2400" b="1" dirty="0">
              <a:latin typeface="Arial Narrow" pitchFamily="34" charset="0"/>
              <a:cs typeface="+mn-cs"/>
            </a:endParaRPr>
          </a:p>
        </p:txBody>
      </p:sp>
      <p:grpSp>
        <p:nvGrpSpPr>
          <p:cNvPr id="15" name="Group 21" title="Picture of workers on foot"/>
          <p:cNvGrpSpPr>
            <a:grpSpLocks/>
          </p:cNvGrpSpPr>
          <p:nvPr/>
        </p:nvGrpSpPr>
        <p:grpSpPr bwMode="auto">
          <a:xfrm>
            <a:off x="5118100" y="1816100"/>
            <a:ext cx="3644900" cy="4279900"/>
            <a:chOff x="5117386" y="1815530"/>
            <a:chExt cx="3645614" cy="4280470"/>
          </a:xfrm>
        </p:grpSpPr>
        <p:pic>
          <p:nvPicPr>
            <p:cNvPr id="20" name="Picture 2" title="Picture of workers on foot"/>
            <p:cNvPicPr>
              <a:picLocks noChangeAspect="1" noChangeArrowheads="1"/>
            </p:cNvPicPr>
            <p:nvPr/>
          </p:nvPicPr>
          <p:blipFill>
            <a:blip r:embed="rId5" cstate="print"/>
            <a:srcRect/>
            <a:stretch>
              <a:fillRect/>
            </a:stretch>
          </p:blipFill>
          <p:spPr>
            <a:xfrm>
              <a:off x="5117386" y="1815530"/>
              <a:ext cx="3645614" cy="4280470"/>
            </a:xfrm>
            <a:prstGeom prst="roundRect">
              <a:avLst>
                <a:gd name="adj" fmla="val 16667"/>
              </a:avLst>
            </a:prstGeom>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5257113" y="5787984"/>
              <a:ext cx="1829158" cy="308016"/>
            </a:xfrm>
            <a:prstGeom prst="rect">
              <a:avLst/>
            </a:prstGeom>
            <a:noFill/>
          </p:spPr>
          <p:txBody>
            <a:bodyPr>
              <a:spAutoFit/>
            </a:bodyPr>
            <a:lstStyle/>
            <a:p>
              <a:pPr algn="ctr" fontAlgn="auto">
                <a:spcBef>
                  <a:spcPts val="0"/>
                </a:spcBef>
                <a:spcAft>
                  <a:spcPts val="0"/>
                </a:spcAft>
                <a:defRPr/>
              </a:pPr>
              <a:r>
                <a:rPr lang="en-US" sz="1400" b="1" cap="all" dirty="0">
                  <a:latin typeface="+mn-lt"/>
                  <a:cs typeface="+mn-cs"/>
                </a:rPr>
                <a:t>Workers on foot</a:t>
              </a:r>
            </a:p>
          </p:txBody>
        </p:sp>
        <p:sp>
          <p:nvSpPr>
            <p:cNvPr id="18" name="TextBox 17"/>
            <p:cNvSpPr txBox="1"/>
            <p:nvPr/>
          </p:nvSpPr>
          <p:spPr>
            <a:xfrm>
              <a:off x="5198365" y="5773695"/>
              <a:ext cx="1981588" cy="307818"/>
            </a:xfrm>
            <a:prstGeom prst="rect">
              <a:avLst/>
            </a:prstGeom>
            <a:noFill/>
          </p:spPr>
          <p:txBody>
            <a:bodyPr>
              <a:spAutoFit/>
            </a:bodyPr>
            <a:lstStyle/>
            <a:p>
              <a:pPr algn="ctr" fontAlgn="auto">
                <a:spcBef>
                  <a:spcPts val="0"/>
                </a:spcBef>
                <a:spcAft>
                  <a:spcPts val="0"/>
                </a:spcAft>
                <a:defRPr/>
              </a:pPr>
              <a:r>
                <a:rPr lang="en-US" sz="1400" b="1" cap="all" dirty="0" err="1" smtClean="0">
                  <a:solidFill>
                    <a:schemeClr val="bg1"/>
                  </a:solidFill>
                  <a:latin typeface="+mn-lt"/>
                  <a:cs typeface="+mn-cs"/>
                </a:rPr>
                <a:t>Trabajadores</a:t>
              </a:r>
              <a:r>
                <a:rPr lang="en-US" sz="1400" b="1" cap="all" dirty="0" smtClean="0">
                  <a:solidFill>
                    <a:schemeClr val="bg1"/>
                  </a:solidFill>
                  <a:latin typeface="+mn-lt"/>
                  <a:cs typeface="+mn-cs"/>
                </a:rPr>
                <a:t> a pie</a:t>
              </a:r>
              <a:endParaRPr lang="en-US" sz="1400" b="1" cap="all" dirty="0">
                <a:solidFill>
                  <a:schemeClr val="bg1"/>
                </a:solidFill>
                <a:latin typeface="+mn-lt"/>
                <a:cs typeface="+mn-cs"/>
              </a:endParaRPr>
            </a:p>
          </p:txBody>
        </p:sp>
      </p:grpSp>
      <p:sp>
        <p:nvSpPr>
          <p:cNvPr id="8" name="Title 7" hidden="1"/>
          <p:cNvSpPr>
            <a:spLocks noGrp="1"/>
          </p:cNvSpPr>
          <p:nvPr>
            <p:ph type="title"/>
          </p:nvPr>
        </p:nvSpPr>
        <p:spPr>
          <a:xfrm>
            <a:off x="256519" y="-2209800"/>
            <a:ext cx="8229600" cy="1143000"/>
          </a:xfrm>
        </p:spPr>
        <p:txBody>
          <a:bodyPr/>
          <a:lstStyle/>
          <a:p>
            <a:r>
              <a:rPr lang="en-US" dirty="0" smtClean="0"/>
              <a:t>Workers on foot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6913</TotalTime>
  <Words>2597</Words>
  <Application>Microsoft Office PowerPoint</Application>
  <PresentationFormat>On-screen Show (4:3)</PresentationFormat>
  <Paragraphs>305</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Defining roles and responsifilities for internal traffic control</vt:lpstr>
      <vt:lpstr>OSHA Disclaimer</vt:lpstr>
      <vt:lpstr>Course goals</vt:lpstr>
      <vt:lpstr>Who is responsible for ITCPs</vt:lpstr>
      <vt:lpstr>Safety professional</vt:lpstr>
      <vt:lpstr>DOT inspectore quality control</vt:lpstr>
      <vt:lpstr>Superintendent project manager</vt:lpstr>
      <vt:lpstr>Supervisor and lead person</vt:lpstr>
      <vt:lpstr>Workers on foot</vt:lpstr>
      <vt:lpstr>Truck boss</vt:lpstr>
      <vt:lpstr>Turck drivers</vt:lpstr>
      <vt:lpstr>Equipment operators</vt:lpstr>
      <vt:lpstr>spotters</vt:lpstr>
      <vt:lpstr>Site visitors</vt:lpstr>
      <vt:lpstr>Class activity</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669</cp:revision>
  <dcterms:created xsi:type="dcterms:W3CDTF">2013-10-16T13:38:14Z</dcterms:created>
  <dcterms:modified xsi:type="dcterms:W3CDTF">2017-07-14T17:59:46Z</dcterms:modified>
</cp:coreProperties>
</file>