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26" r:id="rId2"/>
    <p:sldId id="258" r:id="rId3"/>
    <p:sldId id="324" r:id="rId4"/>
    <p:sldId id="262" r:id="rId5"/>
    <p:sldId id="281" r:id="rId6"/>
    <p:sldId id="308" r:id="rId7"/>
    <p:sldId id="282" r:id="rId8"/>
    <p:sldId id="284" r:id="rId9"/>
    <p:sldId id="295" r:id="rId10"/>
    <p:sldId id="317" r:id="rId11"/>
    <p:sldId id="283" r:id="rId12"/>
    <p:sldId id="313" r:id="rId13"/>
    <p:sldId id="316" r:id="rId14"/>
    <p:sldId id="285" r:id="rId15"/>
    <p:sldId id="321" r:id="rId16"/>
    <p:sldId id="314" r:id="rId17"/>
    <p:sldId id="286" r:id="rId18"/>
    <p:sldId id="290" r:id="rId19"/>
    <p:sldId id="322" r:id="rId20"/>
    <p:sldId id="323" r:id="rId21"/>
    <p:sldId id="320" r:id="rId22"/>
    <p:sldId id="292" r:id="rId23"/>
    <p:sldId id="315" r:id="rId24"/>
    <p:sldId id="293" r:id="rId25"/>
    <p:sldId id="309" r:id="rId26"/>
    <p:sldId id="306" r:id="rId27"/>
    <p:sldId id="301" r:id="rId28"/>
    <p:sldId id="319" r:id="rId29"/>
    <p:sldId id="305" r:id="rId30"/>
    <p:sldId id="264" r:id="rId31"/>
    <p:sldId id="265" r:id="rId32"/>
    <p:sldId id="312" r:id="rId33"/>
    <p:sldId id="267" r:id="rId34"/>
    <p:sldId id="268" r:id="rId35"/>
    <p:sldId id="310" r:id="rId36"/>
    <p:sldId id="311" r:id="rId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855" autoAdjust="0"/>
    <p:restoredTop sz="91117" autoAdjust="0"/>
  </p:normalViewPr>
  <p:slideViewPr>
    <p:cSldViewPr>
      <p:cViewPr>
        <p:scale>
          <a:sx n="66" d="100"/>
          <a:sy n="66" d="100"/>
        </p:scale>
        <p:origin x="-1762" y="-1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80"/>
    </p:cViewPr>
  </p:sorterViewPr>
  <p:notesViewPr>
    <p:cSldViewPr>
      <p:cViewPr varScale="1">
        <p:scale>
          <a:sx n="80" d="100"/>
          <a:sy n="80" d="100"/>
        </p:scale>
        <p:origin x="-253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6"/>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67A3D33F-FCFE-429F-92A5-2B34D6A9875C}" type="slidenum">
              <a:rPr lang="en-US" altLang="en-US"/>
              <a:pPr/>
              <a:t>‹#›</a:t>
            </a:fld>
            <a:endParaRPr lang="en-US" altLang="en-US"/>
          </a:p>
        </p:txBody>
      </p:sp>
    </p:spTree>
    <p:extLst>
      <p:ext uri="{BB962C8B-B14F-4D97-AF65-F5344CB8AC3E}">
        <p14:creationId xmlns:p14="http://schemas.microsoft.com/office/powerpoint/2010/main" val="33514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E080A540-C560-43AE-B510-849C93CF0334}" type="slidenum">
              <a:rPr lang="en-US" altLang="en-US"/>
              <a:pPr/>
              <a:t>‹#›</a:t>
            </a:fld>
            <a:endParaRPr lang="en-US" altLang="en-US"/>
          </a:p>
        </p:txBody>
      </p:sp>
    </p:spTree>
    <p:extLst>
      <p:ext uri="{BB962C8B-B14F-4D97-AF65-F5344CB8AC3E}">
        <p14:creationId xmlns:p14="http://schemas.microsoft.com/office/powerpoint/2010/main" val="600767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F1DC623-AACA-41DE-A922-74B683B7CACE}"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v-door gate in place while the v-door is not in use.  Workers are at risk for falling through the v-door opening and down the ramp.  A gate or other type of barrier must be in place when the v-door is not in use.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62445AF-2A75-4267-AB67-D735B05324DD}"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These arrows point to workers working on top of a trailer.</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BC665A6-8482-45C4-8BD2-54957E079CFC}"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 arrow points to a worker standing on a platform that is 18’ from the ground below without fall protection.</a:t>
            </a:r>
          </a:p>
          <a:p>
            <a:pPr eaLnBrk="1" hangingPunct="1"/>
            <a:endParaRPr lang="en-US" altLang="en-US" dirty="0" smtClean="0"/>
          </a:p>
          <a:p>
            <a:pPr eaLnBrk="1" hangingPunct="1"/>
            <a:r>
              <a:rPr lang="en-US" altLang="en-US" dirty="0" smtClean="0"/>
              <a:t>This worker could either wear a PFAS that is attached to a suitable anchor point or a install a guardrail could be installed behind the worker.</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D9A9586-C0AB-4C9E-8584-4D2111638916}"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 arrow points to a worker who is using the landing of a set of stairs as a work platform, operating the controls for the unit.</a:t>
            </a:r>
          </a:p>
          <a:p>
            <a:pPr eaLnBrk="1" hangingPunct="1"/>
            <a:endParaRPr lang="en-US" altLang="en-US" dirty="0" smtClean="0"/>
          </a:p>
          <a:p>
            <a:pPr eaLnBrk="1" hangingPunct="1"/>
            <a:r>
              <a:rPr lang="en-US" altLang="en-US" dirty="0" smtClean="0"/>
              <a:t>If the worker is using the platform as a working surface, it must be guarded on all sides.  In this situation a gate should be used that can only swing into the platform area (not out onto the steps, so that the worker cannot accidently fall into the gate, opening it, and fall down the stairs).  The gate must meet the requirements for a guardrail system.</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12124CD-18C4-458D-83BD-3A9DDE62A4FD}"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 photograph shows part of the reserve pit fence down during the </a:t>
            </a:r>
            <a:r>
              <a:rPr lang="en-US" altLang="en-US" dirty="0" err="1" smtClean="0"/>
              <a:t>fracing</a:t>
            </a:r>
            <a:r>
              <a:rPr lang="en-US" altLang="en-US" dirty="0" smtClean="0"/>
              <a:t> process.</a:t>
            </a:r>
          </a:p>
          <a:p>
            <a:pPr eaLnBrk="1" hangingPunct="1"/>
            <a:endParaRPr lang="en-US" altLang="en-US" dirty="0" smtClean="0"/>
          </a:p>
          <a:p>
            <a:pPr eaLnBrk="1" hangingPunct="1"/>
            <a:r>
              <a:rPr lang="en-US" altLang="en-US" dirty="0" smtClean="0"/>
              <a:t>The reserve pit fence should be maintained throughout the production process and until reclamation.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0CD74AB-B8A7-467C-A2E7-B46F275E7C10}"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the steep slope of the plastic of the reserve pit and how it can easily cause a fall.</a:t>
            </a:r>
          </a:p>
          <a:p>
            <a:endParaRPr lang="en-US" altLang="en-US" dirty="0" smtClean="0"/>
          </a:p>
          <a:p>
            <a:r>
              <a:rPr lang="en-US" altLang="en-US" dirty="0" smtClean="0"/>
              <a:t>When a worker passes through the fence into the pit area to perform an activity, it is highly recommended that the entrant wear a full-body harness with an attached tag line.  If the entrant falls into the pit, another worker(s) can pull the entrant out of the pit to safety.</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5F558BD-751B-46F6-87DF-6C47C322FFD0}"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 photograph shows a reserve pit fence that was built along the edge of the pit.  If a worker falls into the fence, the fence can fall down with the worker and the worker can slide into the pit.</a:t>
            </a:r>
          </a:p>
          <a:p>
            <a:pPr eaLnBrk="1" hangingPunct="1"/>
            <a:endParaRPr lang="en-US" altLang="en-US" dirty="0" smtClean="0"/>
          </a:p>
          <a:p>
            <a:pPr eaLnBrk="1" hangingPunct="1"/>
            <a:r>
              <a:rPr lang="en-US" altLang="en-US" dirty="0" smtClean="0"/>
              <a:t>Fences used as warning barriers need to be set back at least 6’ from the edge.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0EAC1E7-2380-425D-82E1-2743D2C7937A}"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[1910.23(c)(1)]</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A69561A-D459-4BD6-8E21-31954C046025}"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 worker being lifted in a boatswain’s chair.  This worker is in a seated position, another worker is controlling the lifted worker by means of a tag line, and another worker who can clearly view the lifted worker without obstruction is directing the worker on the controls for the lifting mechanism.  Note that the boatswain’s chair itself is not an acceptable means of fall protection, but it must be a PFAS/boatswain’s chair combination.  [1910.28(j)]</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3ECFCDB-D663-45F6-9E15-E481003BAFEF}"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D9B7231-3E06-4499-B0C1-7687BD264F7F}"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D2860DA-29BF-4899-B2FC-323D785C7DDF}"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 worker installing a retractable lanyard while in an approved personnel lift basket.  There are some correct and incorrect actions displayed here.</a:t>
            </a:r>
          </a:p>
          <a:p>
            <a:endParaRPr lang="en-US" altLang="en-US" smtClean="0"/>
          </a:p>
          <a:p>
            <a:r>
              <a:rPr lang="en-US" altLang="en-US" smtClean="0"/>
              <a:t>Correct:</a:t>
            </a:r>
          </a:p>
          <a:p>
            <a:r>
              <a:rPr lang="en-US" altLang="en-US" smtClean="0"/>
              <a:t>The worker is being lifted in an approved basket and is using a PFAS.</a:t>
            </a:r>
          </a:p>
          <a:p>
            <a:endParaRPr lang="en-US" altLang="en-US" smtClean="0"/>
          </a:p>
          <a:p>
            <a:r>
              <a:rPr lang="en-US" altLang="en-US" smtClean="0"/>
              <a:t>Incorrect:</a:t>
            </a:r>
          </a:p>
          <a:p>
            <a:r>
              <a:rPr lang="en-US" altLang="en-US" smtClean="0"/>
              <a:t>The worker’s PFAS is tied off to an inadequate anchor point.  The lanyard should be tied off to some point on the boom structure of the forklift.  Also, the basket doesn’t appear to be attached to the forklift.  The basket could become unattached from the forklift and free fall.</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DC63080-3F9F-4256-9BB1-A7E8EBFC704D}"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4FEF7E4-A947-4FFA-A8A2-96CFF270F607}"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 photograph shows a gap in the guardrail system on a rig.  This photograph was taken during an OSHA inspection.</a:t>
            </a:r>
          </a:p>
          <a:p>
            <a:pPr eaLnBrk="1" hangingPunct="1"/>
            <a:endParaRPr lang="en-US" altLang="en-US" dirty="0" smtClean="0"/>
          </a:p>
          <a:p>
            <a:pPr eaLnBrk="1" hangingPunct="1"/>
            <a:r>
              <a:rPr lang="en-US" altLang="en-US" dirty="0" smtClean="0"/>
              <a:t>A worker should fix this issue if it is within a worker’s capabilities, otherwise a worker can inform the supervisor and come up with a plan to close the gap.</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C89D8B4-B000-446E-BE3C-66EE66007C2E}"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the company’s corrective action.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BEDF1DE-5D69-4174-9695-F59DAE3860A7}"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 photograph shows a floor hole which was left uncovered.  This photograph was from an OSHA inspection.  A worker can trip on this hole or materials can fall through the hole onto another worker.  [1910.23(8)]</a:t>
            </a:r>
          </a:p>
          <a:p>
            <a:pPr eaLnBrk="1" hangingPunct="1"/>
            <a:endParaRPr lang="en-US" altLang="en-US" dirty="0" smtClean="0"/>
          </a:p>
          <a:p>
            <a:pPr eaLnBrk="1" hangingPunct="1"/>
            <a:r>
              <a:rPr lang="en-US" altLang="en-US" dirty="0" smtClean="0"/>
              <a:t>A removable, metal hole cover should be placed to cover this hole.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2C3FCEB-25DF-481B-B024-447B00EF4C16}"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0EB0F78-FC5F-4665-8C56-39B40F92C06A}"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grate that was placed over a hole.  There was still enough space on either side of the hole for a worker’s foot to get caught in and cause a fall.</a:t>
            </a:r>
          </a:p>
          <a:p>
            <a:endParaRPr lang="en-US" altLang="en-US" dirty="0" smtClean="0"/>
          </a:p>
          <a:p>
            <a:r>
              <a:rPr lang="en-US" altLang="en-US" dirty="0" smtClean="0"/>
              <a:t>The rest of the hole should be covered or a larger grate that can cover the entire opening of the hole should be placed.</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EF1F6F7-6204-4F9D-BCC7-EBEDAB81C77E}"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several runs of a steam hose that was left on the rig floor.  This hose can cause a trip; housekeeping is needed here.</a:t>
            </a:r>
          </a:p>
          <a:p>
            <a:endParaRPr lang="en-US" altLang="en-US" dirty="0" smtClean="0"/>
          </a:p>
          <a:p>
            <a:r>
              <a:rPr lang="en-US" altLang="en-US" dirty="0" smtClean="0"/>
              <a:t>The hose should be tucked away to an area where workers are unlikely to trip over it or it should be returned to storage if it is not being used.</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95A1895-2F39-4785-957D-EC22A616F940}"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wire rope that has been marked with caution tape.  Sometimes these cables have to cross a walkway.</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E41BAD3-9730-4B1C-ABBF-1F83BBF9887F}"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 worker running to get an item from the toolpusher.  Running puts the worker at a greater risk for falling and getting struck by mobile equipment.</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47F4236-92C7-4E2F-B2DD-C597BBD0518D}"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Falls and falling objects can result from unstable working surfaces, ladders that are not safely positioned, and misuse of fall protection. Workers are also subject to falls or to the dangers of falling objects if sides and edges, floor holes, and wall openings are not protected.  Any time a worker is at a height of six feet or more (construction industry) or four feet or more (general industry), the worker must be protected.</a:t>
            </a:r>
          </a:p>
          <a:p>
            <a:pPr>
              <a:spcBef>
                <a:spcPct val="0"/>
              </a:spcBef>
            </a:pPr>
            <a:endParaRPr lang="en-US" altLang="en-US" smtClean="0"/>
          </a:p>
          <a:p>
            <a:pPr>
              <a:spcBef>
                <a:spcPct val="0"/>
              </a:spcBef>
            </a:pPr>
            <a:r>
              <a:rPr lang="en-US" altLang="en-US" smtClean="0"/>
              <a:t>Fall prevention is the term used for systems that prevent the worker from falling in the first place.  Some systems that prevent the worker from falling include guardrails and hole covers.  This method, as opposed to fall protection, is the safer route.</a:t>
            </a:r>
          </a:p>
          <a:p>
            <a:pPr>
              <a:spcBef>
                <a:spcPct val="0"/>
              </a:spcBef>
            </a:pPr>
            <a:endParaRPr lang="en-US" altLang="en-US" smtClean="0"/>
          </a:p>
          <a:p>
            <a:pPr>
              <a:spcBef>
                <a:spcPct val="0"/>
              </a:spcBef>
            </a:pPr>
            <a:r>
              <a:rPr lang="en-US" altLang="en-US" smtClean="0"/>
              <a:t>Fall protection, on the other hand, is the term used for systems that protect the worker from the fall itself, arresting the fall in some way.  Some systems that arrest the fall of a worker include personal fall arrest systems (PFAS), also known as body harnesses, and safety nets.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0E2E383-F0F8-433A-BC8C-B5DF630712BB}"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877379E-B38A-4C9A-8FD4-EA064EBCC099}"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EF233EC-6F7F-499B-AF2E-EA83CE071B97}" type="slidenum">
              <a:rPr lang="en-US" altLang="en-US"/>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derrickman fell while holding on the elevator after attempting to latch a drill pipe from the fingers of the board. He had his harness on. Even though his company had a 100% tie off policy, he was not tied off. He lost his balance. He grabbed the elevator and held on for a few minutes but then let go, grasping a 4.5” vertical pipe. The worker slid partially down the pipe joint until he reached the pipe collar from where he fell about 65’.</a:t>
            </a:r>
          </a:p>
          <a:p>
            <a:endParaRPr lang="en-US" altLang="en-US" smtClean="0"/>
          </a:p>
          <a:p>
            <a:r>
              <a:rPr lang="en-US" altLang="en-US" b="1" smtClean="0"/>
              <a:t>Ask the class for 3-4 things that may have contributed to this worker losing his life.</a:t>
            </a:r>
          </a:p>
          <a:p>
            <a:r>
              <a:rPr lang="en-US" altLang="en-US" b="1" smtClean="0"/>
              <a:t>Possible Answers:  Losing his balance. </a:t>
            </a:r>
            <a:r>
              <a:rPr lang="en-US" altLang="en-US" smtClean="0"/>
              <a:t>Not following company policy. Wearing but not using his fall protection. Any others?</a:t>
            </a:r>
          </a:p>
          <a:p>
            <a:endParaRPr lang="en-US" altLang="en-US" smtClean="0"/>
          </a:p>
          <a:p>
            <a:r>
              <a:rPr lang="en-US" altLang="en-US" b="1" smtClean="0"/>
              <a:t>As the class for 3-4 recommendations for preventing a similar incident.</a:t>
            </a:r>
          </a:p>
          <a:p>
            <a:r>
              <a:rPr lang="en-US" altLang="en-US" b="1" smtClean="0"/>
              <a:t>Possible Answers:  </a:t>
            </a:r>
            <a:r>
              <a:rPr lang="en-US" altLang="en-US" smtClean="0"/>
              <a:t>Allows follow company policy. Always tie off. Any others?</a:t>
            </a:r>
          </a:p>
          <a:p>
            <a:endParaRPr lang="en-US" altLang="en-US" smtClean="0"/>
          </a:p>
          <a:p>
            <a:endParaRPr lang="en-US" altLang="en-US" i="1"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B3ED781-8762-4259-9917-D07986CF8213}"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1057BE5-CB91-44F7-A782-D7575916B7B9}" type="slidenum">
              <a:rPr lang="en-US" altLang="en-US"/>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a. 4.</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21C9887-AA9D-41C6-BC6E-E8AAE02BB2D5}" type="slidenum">
              <a:rPr lang="en-US" altLang="en-US"/>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c. Personal Fall Arrest System.</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06ED05D-11E0-4A17-B5F3-5FB991BD95C5}" type="slidenum">
              <a:rPr lang="en-US" altLang="en-US"/>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c. 3.</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D948751-2A2E-464F-8860-F10EF6D40E46}" type="slidenum">
              <a:rPr lang="en-US" altLang="en-US"/>
              <a:pPr>
                <a:spcBef>
                  <a:spcPct val="0"/>
                </a:spcBef>
              </a:pPr>
              <a:t>36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6D588D7-E7AB-439F-89C4-5A8207461DAC}"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photograph shows uneven work platforms on a rig.  This could have been a result of improper setup or poor design. </a:t>
            </a:r>
          </a:p>
          <a:p>
            <a:pPr eaLnBrk="1" hangingPunct="1"/>
            <a:endParaRPr lang="en-US" altLang="en-US" smtClean="0"/>
          </a:p>
          <a:p>
            <a:pPr eaLnBrk="1" hangingPunct="1"/>
            <a:r>
              <a:rPr lang="en-US" altLang="en-US" smtClean="0"/>
              <a:t>A worker should fix this issue if it is within a worker’s capabilities, otherwise a worker can inform the supervisor and come up with a plan to even up the work platforms or provide some type of fall protection.</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9D5357E-85AB-47B9-B6D8-915E8117F40D}"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 wooden walking/working surface on which oil has be spilled from a maintenance activity.  This surface is now very slick and can easily be the cause of a fall.  [1910.22(a)(2)]</a:t>
            </a:r>
          </a:p>
          <a:p>
            <a:endParaRPr lang="en-US" altLang="en-US" smtClean="0"/>
          </a:p>
          <a:p>
            <a:r>
              <a:rPr lang="en-US" altLang="en-US" smtClean="0"/>
              <a:t>Workers should do their best to prevent spills like these anywhere on the rig.  If they do occur, like the one in this photograph, spread an oil-adsorbent or sand down for traction.  Also, a non-skid skid surface can be installed.</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F272430-E0F2-4CC0-8F1C-744CA492B86D}"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photograph shows a pallet being used as a ladder.  A pallet is not designed for any other purpose than stacking and moving materials.  They must not be used as ladders or makeshift walking surfaces such as bridges or hole covers.</a:t>
            </a:r>
          </a:p>
          <a:p>
            <a:pPr eaLnBrk="1" hangingPunct="1"/>
            <a:endParaRPr lang="en-US" altLang="en-US" smtClean="0"/>
          </a:p>
          <a:p>
            <a:pPr eaLnBrk="1" hangingPunct="1"/>
            <a:r>
              <a:rPr lang="en-US" altLang="en-US" smtClean="0"/>
              <a:t>An extension or step ladder should be used in this situation.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0AA37BA-EDFC-49A4-9EDF-671E711BFAFF}"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photograph shows a worker climbing a step ladder that is leaned against a wall.  Step ladders, or A-frame ladders, should only be used extended out with the spreader fully extended and locked.  A worker should only use the face of the ladder that is designed for climbing, or the front face, not the back face, unless the ladder is designed to be climbed on either face.  Also, the top two rungs of the step ladder should not be climbed.  [1910.26(c)(3)]</a:t>
            </a:r>
          </a:p>
          <a:p>
            <a:pPr eaLnBrk="1" hangingPunct="1"/>
            <a:endParaRPr lang="en-US" altLang="en-US" smtClean="0"/>
          </a:p>
          <a:p>
            <a:pPr eaLnBrk="1" hangingPunct="1"/>
            <a:r>
              <a:rPr lang="en-US" altLang="en-US" smtClean="0"/>
              <a:t>In this situation, the worker should either extend out the step ladder and use it properly or use an extension ladder, which can be leaned against the wall (at a 4:1 ratio).</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BF67033-D41A-4235-BF45-29EAA324896C}"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spcBef>
                <a:spcPct val="0"/>
              </a:spcBef>
              <a:buFontTx/>
              <a:buChar char="•"/>
            </a:pPr>
            <a:r>
              <a:rPr lang="en-US" altLang="en-US" smtClean="0"/>
              <a:t>maintain at least three (3) points of contact</a:t>
            </a:r>
          </a:p>
          <a:p>
            <a:pPr marL="231775" indent="-231775" eaLnBrk="1" hangingPunct="1">
              <a:spcBef>
                <a:spcPct val="0"/>
              </a:spcBef>
              <a:buFontTx/>
              <a:buChar char="•"/>
            </a:pPr>
            <a:r>
              <a:rPr lang="en-US" altLang="en-US" smtClean="0"/>
              <a:t>do not run up or down stairs</a:t>
            </a:r>
          </a:p>
          <a:p>
            <a:pPr marL="231775" indent="-231775" eaLnBrk="1" hangingPunct="1">
              <a:spcBef>
                <a:spcPct val="0"/>
              </a:spcBef>
              <a:buFontTx/>
              <a:buChar char="•"/>
            </a:pPr>
            <a:r>
              <a:rPr lang="en-US" altLang="en-US" smtClean="0"/>
              <a:t>ensure stair are kept clear of objects and as clean as possible to prevent slips and trips</a:t>
            </a:r>
          </a:p>
          <a:p>
            <a:pPr marL="231775" indent="-231775" eaLnBrk="1" hangingPunct="1">
              <a:spcBef>
                <a:spcPct val="0"/>
              </a:spcBef>
              <a:buFontTx/>
              <a:buChar char="•"/>
            </a:pPr>
            <a:r>
              <a:rPr lang="en-US" altLang="en-US" smtClean="0"/>
              <a:t>do not carry heavy objects, only light loads</a:t>
            </a:r>
          </a:p>
          <a:p>
            <a:pPr marL="231775" indent="-231775" eaLnBrk="1" hangingPunct="1">
              <a:spcBef>
                <a:spcPct val="0"/>
              </a:spcBef>
              <a:buFontTx/>
              <a:buChar char="•"/>
            </a:pPr>
            <a:r>
              <a:rPr lang="en-US" altLang="en-US" smtClean="0"/>
              <a:t>do not jump the last few steps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F226A22-A046-4CB2-9234-6085B0287A9F}"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DCE6F2"/>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350" y="-6350"/>
            <a:ext cx="13843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686800" y="65055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E88DC625-2891-46C1-B998-999A0665108D}" type="slidenum">
              <a:rPr lang="en-US" altLang="en-US" sz="1200"/>
              <a:pPr algn="ctr" eaLnBrk="1" hangingPunct="1"/>
              <a:t>‹#›</a:t>
            </a:fld>
            <a:endParaRPr lang="en-US" altLang="en-US" sz="1200"/>
          </a:p>
        </p:txBody>
      </p:sp>
      <p:sp>
        <p:nvSpPr>
          <p:cNvPr id="2" name="Title 1"/>
          <p:cNvSpPr>
            <a:spLocks noGrp="1"/>
          </p:cNvSpPr>
          <p:nvPr>
            <p:ph type="title"/>
          </p:nvPr>
        </p:nvSpPr>
        <p:spPr>
          <a:xfrm>
            <a:off x="1295400" y="0"/>
            <a:ext cx="7848600" cy="1143000"/>
          </a:xfrm>
          <a:prstGeom prst="rect">
            <a:avLst/>
          </a:prstGeom>
        </p:spPr>
        <p:txBody>
          <a:bodyPr anchor="ctr"/>
          <a:lstStyle>
            <a:lvl1pPr algn="ctr">
              <a:defRPr b="1" cap="none" spc="0">
                <a:ln>
                  <a:noFill/>
                </a:ln>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5400" y="1066800"/>
            <a:ext cx="7543800" cy="54864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938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DCE6F2"/>
        </a:solid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686800" y="65055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7E1E487D-A7B7-4E39-A2B0-3D8754586C92}" type="slidenum">
              <a:rPr lang="en-US" altLang="en-US" sz="1200"/>
              <a:pPr algn="ctr" eaLnBrk="1" hangingPunct="1"/>
              <a:t>‹#›</a:t>
            </a:fld>
            <a:endParaRPr lang="en-US" altLang="en-US" sz="1200"/>
          </a:p>
        </p:txBody>
      </p:sp>
    </p:spTree>
    <p:extLst>
      <p:ext uri="{BB962C8B-B14F-4D97-AF65-F5344CB8AC3E}">
        <p14:creationId xmlns:p14="http://schemas.microsoft.com/office/powerpoint/2010/main" val="2228125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99" r:id="rId1"/>
    <p:sldLayoutId id="214748410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title="Background phot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914400" y="5562600"/>
            <a:ext cx="7315200" cy="990600"/>
          </a:xfrm>
          <a:prstGeom prst="rect">
            <a:avLst/>
          </a:prstGeom>
          <a:noFill/>
          <a:ln w="9525">
            <a:noFill/>
            <a:miter lim="800000"/>
            <a:headEnd/>
            <a:tailEnd/>
          </a:ln>
        </p:spPr>
        <p:txBody>
          <a:bodyPr anchor="ctr"/>
          <a:lstStyle/>
          <a:p>
            <a:pPr eaLnBrk="1" hangingPunct="1">
              <a:defRPr/>
            </a:pPr>
            <a:r>
              <a:rPr lang="en-US" sz="1000" dirty="0"/>
              <a:t>This material was produced under grant number SH-26327-SH4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000" b="1" dirty="0">
              <a:solidFill>
                <a:schemeClr val="bg1"/>
              </a:solidFill>
              <a:latin typeface="+mj-lt"/>
              <a:ea typeface="+mj-ea"/>
              <a:cs typeface="+mj-cs"/>
            </a:endParaRPr>
          </a:p>
        </p:txBody>
      </p:sp>
      <p:sp>
        <p:nvSpPr>
          <p:cNvPr id="5124" name="Rectangle 2"/>
          <p:cNvSpPr txBox="1">
            <a:spLocks noChangeArrowheads="1"/>
          </p:cNvSpPr>
          <p:nvPr/>
        </p:nvSpPr>
        <p:spPr bwMode="auto">
          <a:xfrm>
            <a:off x="0" y="4648200"/>
            <a:ext cx="9144000" cy="688975"/>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bg1"/>
                </a:solidFill>
                <a:latin typeface="Calibri" pitchFamily="34" charset="0"/>
              </a:rPr>
              <a:t>Fall Hazard Awareness</a:t>
            </a:r>
          </a:p>
        </p:txBody>
      </p:sp>
      <p:sp>
        <p:nvSpPr>
          <p:cNvPr id="5125" name="Rectangle 2" title="Contract for title"/>
          <p:cNvSpPr txBox="1">
            <a:spLocks noChangeArrowheads="1"/>
          </p:cNvSpPr>
          <p:nvPr/>
        </p:nvSpPr>
        <p:spPr bwMode="auto">
          <a:xfrm>
            <a:off x="0" y="990600"/>
            <a:ext cx="9144000" cy="1447800"/>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b="1" dirty="0">
              <a:solidFill>
                <a:schemeClr val="bg1"/>
              </a:solidFill>
              <a:latin typeface="Calibri" pitchFamily="34" charset="0"/>
            </a:endParaRPr>
          </a:p>
        </p:txBody>
      </p:sp>
      <p:sp>
        <p:nvSpPr>
          <p:cNvPr id="2" name="Title 1"/>
          <p:cNvSpPr>
            <a:spLocks noGrp="1"/>
          </p:cNvSpPr>
          <p:nvPr>
            <p:ph type="title"/>
          </p:nvPr>
        </p:nvSpPr>
        <p:spPr>
          <a:xfrm>
            <a:off x="609600" y="1143000"/>
            <a:ext cx="7848600" cy="1143000"/>
          </a:xfrm>
        </p:spPr>
        <p:txBody>
          <a:bodyPr/>
          <a:lstStyle/>
          <a:p>
            <a:r>
              <a:rPr lang="en-US" altLang="en-US" dirty="0">
                <a:solidFill>
                  <a:schemeClr val="bg1"/>
                </a:solidFill>
                <a:latin typeface="Calibri" pitchFamily="34" charset="0"/>
              </a:rPr>
              <a:t>Susan Harwood</a:t>
            </a:r>
            <a:br>
              <a:rPr lang="en-US" altLang="en-US" dirty="0">
                <a:solidFill>
                  <a:schemeClr val="bg1"/>
                </a:solidFill>
                <a:latin typeface="Calibri" pitchFamily="34" charset="0"/>
              </a:rPr>
            </a:br>
            <a:r>
              <a:rPr lang="en-US" altLang="en-US" dirty="0">
                <a:solidFill>
                  <a:schemeClr val="bg1"/>
                </a:solidFill>
                <a:latin typeface="Calibri" pitchFamily="34" charset="0"/>
              </a:rPr>
              <a:t>Training Program </a:t>
            </a:r>
            <a:r>
              <a:rPr lang="en-US" altLang="en-US" dirty="0" smtClean="0">
                <a:solidFill>
                  <a:schemeClr val="bg1"/>
                </a:solidFill>
                <a:latin typeface="Calibri" pitchFamily="34" charset="0"/>
              </a:rPr>
              <a:t>Grant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title="Photo of a v-door gate wher the v-door is not being us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867154" y="6172200"/>
            <a:ext cx="4267200" cy="6095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 gate or barrier like this one must be installed when the opening is not in use</a:t>
            </a:r>
          </a:p>
        </p:txBody>
      </p:sp>
      <p:sp>
        <p:nvSpPr>
          <p:cNvPr id="9" name="Rounded Rectangle 8"/>
          <p:cNvSpPr/>
          <p:nvPr/>
        </p:nvSpPr>
        <p:spPr>
          <a:xfrm>
            <a:off x="0" y="0"/>
            <a:ext cx="3236912" cy="669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the v-door opening is a fall hazard if not properly guarded</a:t>
            </a:r>
          </a:p>
        </p:txBody>
      </p:sp>
      <p:sp>
        <p:nvSpPr>
          <p:cNvPr id="2" name="Title 1" hidden="1"/>
          <p:cNvSpPr>
            <a:spLocks noGrp="1"/>
          </p:cNvSpPr>
          <p:nvPr>
            <p:ph type="title"/>
          </p:nvPr>
        </p:nvSpPr>
        <p:spPr/>
        <p:txBody>
          <a:bodyPr/>
          <a:lstStyle/>
          <a:p>
            <a:pPr lvl="0" eaLnBrk="1" hangingPunct="1"/>
            <a:r>
              <a:rPr lang="en-US" altLang="en-US" sz="1800" b="0" dirty="0">
                <a:solidFill>
                  <a:prstClr val="black"/>
                </a:solidFill>
                <a:effectLst/>
                <a:latin typeface="Calibri" pitchFamily="34" charset="0"/>
                <a:ea typeface="+mn-ea"/>
                <a:cs typeface="+mn-cs"/>
              </a:rPr>
              <a:t>the v-door opening is a fall hazard if not properly guarded</a:t>
            </a:r>
            <a:br>
              <a:rPr lang="en-US" altLang="en-US" sz="1800" b="0" dirty="0">
                <a:solidFill>
                  <a:prstClr val="black"/>
                </a:solidFill>
                <a:effectLst/>
                <a:latin typeface="Calibri" pitchFamily="34" charset="0"/>
                <a:ea typeface="+mn-ea"/>
                <a:cs typeface="+mn-cs"/>
              </a:rPr>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title="Picture of men working on a trailer without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title="Red line and Arrow pointing to the workers on top of a trailer -1."/>
          <p:cNvCxnSpPr/>
          <p:nvPr/>
        </p:nvCxnSpPr>
        <p:spPr>
          <a:xfrm rot="10800000" flipV="1">
            <a:off x="4648200" y="1600200"/>
            <a:ext cx="1524000" cy="1143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title="Red line and Arrow pointing to the workers on top of a trailer -1."/>
          <p:cNvCxnSpPr/>
          <p:nvPr/>
        </p:nvCxnSpPr>
        <p:spPr>
          <a:xfrm>
            <a:off x="1143000" y="2895600"/>
            <a:ext cx="19812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270823" y="76201"/>
            <a:ext cx="3846512"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employees working on trailer with no means of fall protection</a:t>
            </a:r>
          </a:p>
        </p:txBody>
      </p:sp>
      <p:sp>
        <p:nvSpPr>
          <p:cNvPr id="2" name="Title 1" hidden="1"/>
          <p:cNvSpPr>
            <a:spLocks noGrp="1"/>
          </p:cNvSpPr>
          <p:nvPr>
            <p:ph type="title"/>
          </p:nvPr>
        </p:nvSpPr>
        <p:spPr/>
        <p:txBody>
          <a:bodyPr/>
          <a:lstStyle/>
          <a:p>
            <a:r>
              <a:rPr lang="en-US" dirty="0" smtClean="0"/>
              <a:t>Working on a trailer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title="Photo of a worker standing on a platform that is 18’ from the ground below without fal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93" y="-5787"/>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title="Red line and arrow pointing to a worker on a platform 18' from the ground without fall protection."/>
          <p:cNvCxnSpPr/>
          <p:nvPr/>
        </p:nvCxnSpPr>
        <p:spPr>
          <a:xfrm rot="10800000" flipV="1">
            <a:off x="3657600" y="914400"/>
            <a:ext cx="1905000"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0" y="6370638"/>
            <a:ext cx="5029200" cy="487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install a guardrail or use a PFAS</a:t>
            </a:r>
          </a:p>
        </p:txBody>
      </p:sp>
      <p:sp>
        <p:nvSpPr>
          <p:cNvPr id="10" name="Rounded Rectangle 9"/>
          <p:cNvSpPr/>
          <p:nvPr/>
        </p:nvSpPr>
        <p:spPr>
          <a:xfrm>
            <a:off x="5562600" y="228600"/>
            <a:ext cx="3202329" cy="609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worker without fall protection with possible fall of 18’</a:t>
            </a:r>
          </a:p>
        </p:txBody>
      </p:sp>
      <p:sp>
        <p:nvSpPr>
          <p:cNvPr id="2" name="Title 1" hidden="1"/>
          <p:cNvSpPr>
            <a:spLocks noGrp="1"/>
          </p:cNvSpPr>
          <p:nvPr>
            <p:ph type="title"/>
          </p:nvPr>
        </p:nvSpPr>
        <p:spPr/>
        <p:txBody>
          <a:bodyPr/>
          <a:lstStyle/>
          <a:p>
            <a:r>
              <a:rPr lang="en-US" altLang="en-US" dirty="0">
                <a:latin typeface="Calibri" pitchFamily="34" charset="0"/>
              </a:rPr>
              <a:t>worker without fall protection with possible fall of 18’</a:t>
            </a:r>
            <a:br>
              <a:rPr lang="en-US" altLang="en-US" dirty="0">
                <a:latin typeface="Calibri" pitchFamily="34" charset="0"/>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title="Photo of a worker who is using the landing of a set of stairs as a work platfor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title="Red line and arrow pointing to a worker using the landing of a set of stairs as a work platform."/>
          <p:cNvCxnSpPr/>
          <p:nvPr/>
        </p:nvCxnSpPr>
        <p:spPr>
          <a:xfrm rot="5400000" flipH="1" flipV="1">
            <a:off x="76200" y="685800"/>
            <a:ext cx="13716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0" y="6222638"/>
            <a:ext cx="5065713" cy="621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install a swinging gate (that meets guardrail requirements) on the stair opening</a:t>
            </a:r>
          </a:p>
        </p:txBody>
      </p:sp>
      <p:sp>
        <p:nvSpPr>
          <p:cNvPr id="10" name="Rounded Rectangle 9"/>
          <p:cNvSpPr/>
          <p:nvPr/>
        </p:nvSpPr>
        <p:spPr>
          <a:xfrm>
            <a:off x="5670421" y="228599"/>
            <a:ext cx="3395662"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employee using the landing of a set of stairs as a working surface</a:t>
            </a:r>
          </a:p>
        </p:txBody>
      </p:sp>
      <p:sp>
        <p:nvSpPr>
          <p:cNvPr id="2" name="Title 1" hidden="1"/>
          <p:cNvSpPr>
            <a:spLocks noGrp="1"/>
          </p:cNvSpPr>
          <p:nvPr>
            <p:ph type="title"/>
          </p:nvPr>
        </p:nvSpPr>
        <p:spPr/>
        <p:txBody>
          <a:bodyPr/>
          <a:lstStyle/>
          <a:p>
            <a:r>
              <a:rPr lang="en-US" dirty="0"/>
              <a:t>worker using the landing of a set of stairs as a work platform.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title="This photograph shows part of the reserve pit fence down during the fracing proce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0" y="6163961"/>
            <a:ext cx="4666455" cy="669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maintain reserve pit fences after rig leaves and until reclamation</a:t>
            </a:r>
          </a:p>
        </p:txBody>
      </p:sp>
      <p:sp>
        <p:nvSpPr>
          <p:cNvPr id="9" name="Rounded Rectangle 8"/>
          <p:cNvSpPr/>
          <p:nvPr/>
        </p:nvSpPr>
        <p:spPr>
          <a:xfrm>
            <a:off x="5297488" y="10611"/>
            <a:ext cx="3846512" cy="5989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reserve pit fence down during </a:t>
            </a:r>
            <a:r>
              <a:rPr lang="en-US" altLang="en-US" dirty="0" err="1">
                <a:solidFill>
                  <a:prstClr val="black"/>
                </a:solidFill>
                <a:latin typeface="Calibri" pitchFamily="34" charset="0"/>
              </a:rPr>
              <a:t>frac</a:t>
            </a:r>
            <a:r>
              <a:rPr lang="en-US" altLang="en-US" dirty="0">
                <a:solidFill>
                  <a:prstClr val="black"/>
                </a:solidFill>
                <a:latin typeface="Calibri" pitchFamily="34" charset="0"/>
              </a:rPr>
              <a:t> job  with a potential for </a:t>
            </a:r>
            <a:r>
              <a:rPr lang="en-US" altLang="en-US" dirty="0" smtClean="0">
                <a:solidFill>
                  <a:prstClr val="black"/>
                </a:solidFill>
                <a:latin typeface="Calibri" pitchFamily="34" charset="0"/>
              </a:rPr>
              <a:t>fall </a:t>
            </a:r>
            <a:r>
              <a:rPr lang="en-US" altLang="en-US" dirty="0">
                <a:solidFill>
                  <a:prstClr val="black"/>
                </a:solidFill>
                <a:latin typeface="Calibri" pitchFamily="34" charset="0"/>
              </a:rPr>
              <a:t>into pit</a:t>
            </a:r>
          </a:p>
        </p:txBody>
      </p:sp>
      <p:sp>
        <p:nvSpPr>
          <p:cNvPr id="2" name="Title 1" hidden="1"/>
          <p:cNvSpPr>
            <a:spLocks noGrp="1"/>
          </p:cNvSpPr>
          <p:nvPr>
            <p:ph type="title"/>
          </p:nvPr>
        </p:nvSpPr>
        <p:spPr/>
        <p:txBody>
          <a:bodyPr/>
          <a:lstStyle/>
          <a:p>
            <a:r>
              <a:rPr lang="en-US" altLang="en-US" sz="1800" b="0" dirty="0">
                <a:solidFill>
                  <a:prstClr val="black"/>
                </a:solidFill>
                <a:effectLst/>
                <a:latin typeface="Calibri" pitchFamily="34" charset="0"/>
                <a:ea typeface="+mn-ea"/>
                <a:cs typeface="+mn-cs"/>
              </a:rPr>
              <a:t>reserve pit fence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title="This photograph shows the steep slope of the plastic of the reserve pit and how it can easily cause a f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17362" y="6248400"/>
            <a:ext cx="6459638"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it is strongly recommended that a harness and tag line be worn by the entrant at all times in case a rescue needs to be made</a:t>
            </a:r>
          </a:p>
        </p:txBody>
      </p:sp>
      <p:sp>
        <p:nvSpPr>
          <p:cNvPr id="9" name="Rounded Rectangle 8"/>
          <p:cNvSpPr/>
          <p:nvPr/>
        </p:nvSpPr>
        <p:spPr>
          <a:xfrm>
            <a:off x="5334000" y="0"/>
            <a:ext cx="3810000" cy="974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due to the slickness and slope of the plastic, a fall into the pit can occur, likely resulting in a worker drowning</a:t>
            </a:r>
          </a:p>
        </p:txBody>
      </p:sp>
      <p:sp>
        <p:nvSpPr>
          <p:cNvPr id="2" name="Title 1" hidden="1"/>
          <p:cNvSpPr>
            <a:spLocks noGrp="1"/>
          </p:cNvSpPr>
          <p:nvPr>
            <p:ph type="title"/>
          </p:nvPr>
        </p:nvSpPr>
        <p:spPr/>
        <p:txBody>
          <a:bodyPr/>
          <a:lstStyle/>
          <a:p>
            <a:r>
              <a:rPr lang="en-US" dirty="0" smtClean="0"/>
              <a:t>Open Pit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title="This photograph shows a reserve pit fence that was built along the edge of the pi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3759" y="6172200"/>
            <a:ext cx="6052172"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set fence back at least 6’ from edge of pit</a:t>
            </a:r>
          </a:p>
        </p:txBody>
      </p:sp>
      <p:sp>
        <p:nvSpPr>
          <p:cNvPr id="9" name="Rounded Rectangle 8"/>
          <p:cNvSpPr/>
          <p:nvPr/>
        </p:nvSpPr>
        <p:spPr>
          <a:xfrm>
            <a:off x="5410200" y="-26043"/>
            <a:ext cx="3846512" cy="635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if a worker falls into the fence, that worker still might fall into the pit</a:t>
            </a:r>
          </a:p>
        </p:txBody>
      </p:sp>
      <p:sp>
        <p:nvSpPr>
          <p:cNvPr id="2" name="Title 1" hidden="1"/>
          <p:cNvSpPr>
            <a:spLocks noGrp="1"/>
          </p:cNvSpPr>
          <p:nvPr>
            <p:ph type="title"/>
          </p:nvPr>
        </p:nvSpPr>
        <p:spPr/>
        <p:txBody>
          <a:bodyPr/>
          <a:lstStyle/>
          <a:p>
            <a:r>
              <a:rPr lang="en-US" dirty="0" smtClean="0"/>
              <a:t>Fence by an open pit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title="Photo of a worker climbing the derrick of a service rig without fall prot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title="Red line and arrow to point out the unprotected worker"/>
          <p:cNvCxnSpPr/>
          <p:nvPr/>
        </p:nvCxnSpPr>
        <p:spPr>
          <a:xfrm>
            <a:off x="3429000" y="2438400"/>
            <a:ext cx="16002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05362" y="6172200"/>
            <a:ext cx="3524762" cy="678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use a PFAS with a suitable anchor point</a:t>
            </a:r>
          </a:p>
        </p:txBody>
      </p:sp>
      <p:sp>
        <p:nvSpPr>
          <p:cNvPr id="10" name="Rounded Rectangle 9"/>
          <p:cNvSpPr/>
          <p:nvPr/>
        </p:nvSpPr>
        <p:spPr>
          <a:xfrm>
            <a:off x="6324600" y="1950"/>
            <a:ext cx="2932112" cy="1064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worker climbing the derrick of a service rig without fall protection</a:t>
            </a:r>
          </a:p>
        </p:txBody>
      </p:sp>
      <p:sp>
        <p:nvSpPr>
          <p:cNvPr id="2" name="Title 1" hidden="1"/>
          <p:cNvSpPr>
            <a:spLocks noGrp="1"/>
          </p:cNvSpPr>
          <p:nvPr>
            <p:ph type="title"/>
          </p:nvPr>
        </p:nvSpPr>
        <p:spPr/>
        <p:txBody>
          <a:bodyPr/>
          <a:lstStyle/>
          <a:p>
            <a:pPr lvl="0" eaLnBrk="1" hangingPunct="1"/>
            <a:r>
              <a:rPr lang="en-US" altLang="en-US" sz="1800" b="0" dirty="0">
                <a:solidFill>
                  <a:prstClr val="black"/>
                </a:solidFill>
                <a:effectLst/>
                <a:latin typeface="Calibri" pitchFamily="34" charset="0"/>
                <a:ea typeface="+mn-ea"/>
                <a:cs typeface="+mn-cs"/>
              </a:rPr>
              <a:t>use a PFAS with a suitable anchor point</a:t>
            </a:r>
            <a:br>
              <a:rPr lang="en-US" altLang="en-US" sz="1800" b="0" dirty="0">
                <a:solidFill>
                  <a:prstClr val="black"/>
                </a:solidFill>
                <a:effectLst/>
                <a:latin typeface="Calibri" pitchFamily="34" charset="0"/>
                <a:ea typeface="+mn-ea"/>
                <a:cs typeface="+mn-cs"/>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3" descr="Hoisting w bosun chair" title="Photo of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title="Blocking a logo"/>
          <p:cNvSpPr/>
          <p:nvPr/>
        </p:nvSpPr>
        <p:spPr>
          <a:xfrm>
            <a:off x="4175125" y="2422525"/>
            <a:ext cx="46037" cy="9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ounded Rectangle 6"/>
          <p:cNvSpPr/>
          <p:nvPr/>
        </p:nvSpPr>
        <p:spPr>
          <a:xfrm>
            <a:off x="4870450" y="0"/>
            <a:ext cx="4273550"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worker correctly using a boatswain’s chair</a:t>
            </a:r>
          </a:p>
        </p:txBody>
      </p:sp>
      <p:sp>
        <p:nvSpPr>
          <p:cNvPr id="2" name="Title 1" hidden="1"/>
          <p:cNvSpPr>
            <a:spLocks noGrp="1"/>
          </p:cNvSpPr>
          <p:nvPr>
            <p:ph type="title"/>
          </p:nvPr>
        </p:nvSpPr>
        <p:spPr/>
        <p:txBody>
          <a:bodyPr/>
          <a:lstStyle/>
          <a:p>
            <a:pPr lvl="0" eaLnBrk="1" hangingPunct="1"/>
            <a:r>
              <a:rPr lang="en-US" altLang="en-US" sz="1800" b="0" dirty="0">
                <a:solidFill>
                  <a:prstClr val="black"/>
                </a:solidFill>
                <a:effectLst/>
                <a:latin typeface="Calibri" pitchFamily="34" charset="0"/>
                <a:ea typeface="+mn-ea"/>
                <a:cs typeface="+mn-cs"/>
              </a:rPr>
              <a:t>worker correctly using a boatswain’s chair</a:t>
            </a:r>
            <a:br>
              <a:rPr lang="en-US" altLang="en-US" sz="1800" b="0" dirty="0">
                <a:solidFill>
                  <a:prstClr val="black"/>
                </a:solidFill>
                <a:effectLst/>
                <a:latin typeface="Calibri" pitchFamily="34" charset="0"/>
                <a:ea typeface="+mn-ea"/>
                <a:cs typeface="+mn-cs"/>
              </a:rPr>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ride_forks" title="Photo of men riding the Forks of a forklif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90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505200" y="6248400"/>
            <a:ext cx="5638800" cy="599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Actions:</a:t>
            </a:r>
            <a:r>
              <a:rPr lang="en-US" altLang="en-US" dirty="0">
                <a:solidFill>
                  <a:prstClr val="black"/>
                </a:solidFill>
                <a:latin typeface="Calibri" pitchFamily="34" charset="0"/>
              </a:rPr>
              <a:t> never stand on forks or use makeshift baskets; always use proper lift baskets and a PFAS</a:t>
            </a:r>
          </a:p>
        </p:txBody>
      </p:sp>
      <p:sp>
        <p:nvSpPr>
          <p:cNvPr id="9" name="Rounded Rectangle 8"/>
          <p:cNvSpPr/>
          <p:nvPr/>
        </p:nvSpPr>
        <p:spPr>
          <a:xfrm>
            <a:off x="0" y="1"/>
            <a:ext cx="3846512"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work practices like these often end in tragedy  for the worker and his family </a:t>
            </a:r>
          </a:p>
        </p:txBody>
      </p:sp>
      <p:sp>
        <p:nvSpPr>
          <p:cNvPr id="2" name="Title 1" hidden="1"/>
          <p:cNvSpPr>
            <a:spLocks noGrp="1"/>
          </p:cNvSpPr>
          <p:nvPr>
            <p:ph type="title"/>
          </p:nvPr>
        </p:nvSpPr>
        <p:spPr/>
        <p:txBody>
          <a:bodyPr/>
          <a:lstStyle/>
          <a:p>
            <a:r>
              <a:rPr lang="en-US" dirty="0"/>
              <a:t>riding the Forks of a forklift.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Objectives</a:t>
            </a:r>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After this module you should be able to</a:t>
            </a:r>
          </a:p>
          <a:p>
            <a:pPr lvl="1" eaLnBrk="1" hangingPunct="1"/>
            <a:r>
              <a:rPr lang="en-US" altLang="en-US" smtClean="0"/>
              <a:t>identify the most common fall hazards</a:t>
            </a:r>
          </a:p>
          <a:p>
            <a:pPr lvl="1" eaLnBrk="1" hangingPunct="1"/>
            <a:r>
              <a:rPr lang="en-US" altLang="en-US" smtClean="0"/>
              <a:t>take the steps necessary to avoid those hazards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Picture 009" title="Photo of a man in an aerial lift bask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24" y="2166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7176304" y="21662"/>
            <a:ext cx="1981200"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is this any better?</a:t>
            </a:r>
          </a:p>
        </p:txBody>
      </p:sp>
      <p:sp>
        <p:nvSpPr>
          <p:cNvPr id="2" name="Title 1" hidden="1"/>
          <p:cNvSpPr>
            <a:spLocks noGrp="1"/>
          </p:cNvSpPr>
          <p:nvPr>
            <p:ph type="title"/>
          </p:nvPr>
        </p:nvSpPr>
        <p:spPr/>
        <p:txBody>
          <a:bodyPr/>
          <a:lstStyle/>
          <a:p>
            <a:r>
              <a:rPr lang="en-US" sz="900" dirty="0" smtClean="0"/>
              <a:t>Working in an aerial lift</a:t>
            </a:r>
            <a:endParaRPr lang="en-US" sz="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title="Photo of the basket of an aerial lif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0" y="6172200"/>
            <a:ext cx="41910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always wear a PFAS while in the basket; attach PFAS to a suitable anchor point</a:t>
            </a:r>
          </a:p>
        </p:txBody>
      </p:sp>
      <p:sp>
        <p:nvSpPr>
          <p:cNvPr id="9" name="Rounded Rectangle 8"/>
          <p:cNvSpPr/>
          <p:nvPr/>
        </p:nvSpPr>
        <p:spPr>
          <a:xfrm>
            <a:off x="5054500" y="0"/>
            <a:ext cx="40895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 worker can be thrown from or fall out of the basket of an aerial lift</a:t>
            </a:r>
          </a:p>
        </p:txBody>
      </p:sp>
      <p:sp>
        <p:nvSpPr>
          <p:cNvPr id="2" name="Title 1" hidden="1"/>
          <p:cNvSpPr>
            <a:spLocks noGrp="1"/>
          </p:cNvSpPr>
          <p:nvPr>
            <p:ph type="title"/>
          </p:nvPr>
        </p:nvSpPr>
        <p:spPr/>
        <p:txBody>
          <a:bodyPr/>
          <a:lstStyle/>
          <a:p>
            <a:r>
              <a:rPr lang="en-US" dirty="0"/>
              <a:t> basket of an aerial lift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title="This photograph shows a gap in the guardrail system on a rig.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4114" y="6248400"/>
            <a:ext cx="4215114"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inform your supervisor that a potential for falls exists here</a:t>
            </a:r>
          </a:p>
        </p:txBody>
      </p:sp>
      <p:sp>
        <p:nvSpPr>
          <p:cNvPr id="9" name="Rounded Rectangle 8"/>
          <p:cNvSpPr/>
          <p:nvPr/>
        </p:nvSpPr>
        <p:spPr>
          <a:xfrm>
            <a:off x="5952503" y="0"/>
            <a:ext cx="3192462" cy="487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 gap in the guardrail system</a:t>
            </a:r>
          </a:p>
        </p:txBody>
      </p:sp>
      <p:sp>
        <p:nvSpPr>
          <p:cNvPr id="2" name="Title 1" hidden="1"/>
          <p:cNvSpPr>
            <a:spLocks noGrp="1"/>
          </p:cNvSpPr>
          <p:nvPr>
            <p:ph type="title"/>
          </p:nvPr>
        </p:nvSpPr>
        <p:spPr/>
        <p:txBody>
          <a:bodyPr/>
          <a:lstStyle/>
          <a:p>
            <a:r>
              <a:rPr lang="en-US" altLang="en-US" sz="1200" b="0" dirty="0">
                <a:solidFill>
                  <a:prstClr val="black"/>
                </a:solidFill>
                <a:effectLst/>
                <a:ea typeface="+mn-ea"/>
                <a:cs typeface="+mn-cs"/>
              </a:rPr>
              <a:t>This photograph shows a gap in the guardrail system on a rig.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title="This photograph shows the company’s corrective a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pPr lvl="0">
              <a:spcBef>
                <a:spcPct val="30000"/>
              </a:spcBef>
            </a:pPr>
            <a:r>
              <a:rPr lang="en-US" altLang="en-US" sz="1200" b="0" dirty="0">
                <a:solidFill>
                  <a:prstClr val="black"/>
                </a:solidFill>
                <a:effectLst/>
                <a:ea typeface="+mn-ea"/>
                <a:cs typeface="+mn-cs"/>
              </a:rPr>
              <a:t>This photograph shows the company’s corrective action.</a:t>
            </a:r>
            <a:br>
              <a:rPr lang="en-US" altLang="en-US" sz="1200" b="0" dirty="0">
                <a:solidFill>
                  <a:prstClr val="black"/>
                </a:solidFill>
                <a:effectLst/>
                <a:ea typeface="+mn-ea"/>
                <a:cs typeface="+mn-cs"/>
              </a:rPr>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title="This photograph shows a floor hole which was left uncovered.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76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3759" y="6149052"/>
            <a:ext cx="420052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always replace covers over holes in rig floor when not in use</a:t>
            </a:r>
          </a:p>
        </p:txBody>
      </p:sp>
      <p:sp>
        <p:nvSpPr>
          <p:cNvPr id="9" name="Rounded Rectangle 8"/>
          <p:cNvSpPr/>
          <p:nvPr/>
        </p:nvSpPr>
        <p:spPr>
          <a:xfrm>
            <a:off x="4705350" y="33760"/>
            <a:ext cx="443865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 floor hole that can cause a trip; materials can fall through and strike a worker below</a:t>
            </a:r>
          </a:p>
        </p:txBody>
      </p:sp>
      <p:sp>
        <p:nvSpPr>
          <p:cNvPr id="2" name="Title 1" hidden="1"/>
          <p:cNvSpPr>
            <a:spLocks noGrp="1"/>
          </p:cNvSpPr>
          <p:nvPr>
            <p:ph type="title"/>
          </p:nvPr>
        </p:nvSpPr>
        <p:spPr/>
        <p:txBody>
          <a:bodyPr/>
          <a:lstStyle/>
          <a:p>
            <a:r>
              <a:rPr lang="en-US" altLang="en-US" sz="1200" b="0" dirty="0">
                <a:solidFill>
                  <a:prstClr val="black"/>
                </a:solidFill>
                <a:effectLst/>
                <a:ea typeface="+mn-ea"/>
                <a:cs typeface="+mn-cs"/>
              </a:rPr>
              <a:t>This photograph shows a floor hole which was left uncovered.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title="Photo of a walking backwards into a ho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0" y="6370637"/>
            <a:ext cx="5105400" cy="487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Actions:</a:t>
            </a:r>
            <a:r>
              <a:rPr lang="en-US" altLang="en-US" dirty="0">
                <a:solidFill>
                  <a:prstClr val="black"/>
                </a:solidFill>
                <a:latin typeface="Calibri" pitchFamily="34" charset="0"/>
              </a:rPr>
              <a:t> place a cover over this opening</a:t>
            </a:r>
          </a:p>
        </p:txBody>
      </p:sp>
      <p:sp>
        <p:nvSpPr>
          <p:cNvPr id="9" name="Rounded Rectangle 8"/>
          <p:cNvSpPr/>
          <p:nvPr/>
        </p:nvSpPr>
        <p:spPr>
          <a:xfrm>
            <a:off x="4298950" y="0"/>
            <a:ext cx="48514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opening can sneak up on a worker when walking backwards directing a load into position</a:t>
            </a:r>
          </a:p>
        </p:txBody>
      </p:sp>
      <p:sp>
        <p:nvSpPr>
          <p:cNvPr id="2" name="Title 1" hidden="1"/>
          <p:cNvSpPr>
            <a:spLocks noGrp="1"/>
          </p:cNvSpPr>
          <p:nvPr>
            <p:ph type="title"/>
          </p:nvPr>
        </p:nvSpPr>
        <p:spPr/>
        <p:txBody>
          <a:bodyPr/>
          <a:lstStyle/>
          <a:p>
            <a:r>
              <a:rPr lang="en-US" dirty="0" smtClean="0"/>
              <a:t>Walking into a hole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title="This photograph shows a grate that was placed over a hol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0" y="6096000"/>
            <a:ext cx="433705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cover the rest of the hole or cover entire hole with a larger grate</a:t>
            </a:r>
          </a:p>
        </p:txBody>
      </p:sp>
      <p:sp>
        <p:nvSpPr>
          <p:cNvPr id="9" name="Rounded Rectangle 8"/>
          <p:cNvSpPr/>
          <p:nvPr/>
        </p:nvSpPr>
        <p:spPr>
          <a:xfrm>
            <a:off x="5060950" y="10611"/>
            <a:ext cx="4083050"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is another example of a fall hazard</a:t>
            </a:r>
          </a:p>
        </p:txBody>
      </p:sp>
      <p:sp>
        <p:nvSpPr>
          <p:cNvPr id="2" name="Title 1" hidden="1"/>
          <p:cNvSpPr>
            <a:spLocks noGrp="1"/>
          </p:cNvSpPr>
          <p:nvPr>
            <p:ph type="title"/>
          </p:nvPr>
        </p:nvSpPr>
        <p:spPr/>
        <p:txBody>
          <a:bodyPr/>
          <a:lstStyle/>
          <a:p>
            <a:pPr lvl="0" eaLnBrk="1" hangingPunct="1"/>
            <a:r>
              <a:rPr lang="en-US" altLang="en-US" sz="1800" b="0" dirty="0">
                <a:solidFill>
                  <a:prstClr val="black"/>
                </a:solidFill>
                <a:effectLst/>
                <a:latin typeface="Calibri" pitchFamily="34" charset="0"/>
                <a:ea typeface="+mn-ea"/>
                <a:cs typeface="+mn-cs"/>
              </a:rPr>
              <a:t>this is another example of a fall hazard</a:t>
            </a:r>
            <a:br>
              <a:rPr lang="en-US" altLang="en-US" sz="1800" b="0" dirty="0">
                <a:solidFill>
                  <a:prstClr val="black"/>
                </a:solidFill>
                <a:effectLst/>
                <a:latin typeface="Calibri" pitchFamily="34" charset="0"/>
                <a:ea typeface="+mn-ea"/>
                <a:cs typeface="+mn-cs"/>
              </a:rPr>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title="This photograph shows several runs of a steam hose that was left on the rig floo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83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876800" y="6244543"/>
            <a:ext cx="41910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tuck away to prevent tripping or return to storage after use</a:t>
            </a:r>
          </a:p>
        </p:txBody>
      </p:sp>
      <p:sp>
        <p:nvSpPr>
          <p:cNvPr id="9" name="Rounded Rectangle 8"/>
          <p:cNvSpPr/>
          <p:nvPr/>
        </p:nvSpPr>
        <p:spPr>
          <a:xfrm>
            <a:off x="0" y="0"/>
            <a:ext cx="4456112" cy="669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hoses and other equipment left on the rig floor are tripping hazards</a:t>
            </a:r>
          </a:p>
        </p:txBody>
      </p:sp>
      <p:sp>
        <p:nvSpPr>
          <p:cNvPr id="2" name="Title 1" hidden="1"/>
          <p:cNvSpPr>
            <a:spLocks noGrp="1"/>
          </p:cNvSpPr>
          <p:nvPr>
            <p:ph type="title"/>
          </p:nvPr>
        </p:nvSpPr>
        <p:spPr/>
        <p:txBody>
          <a:bodyPr/>
          <a:lstStyle/>
          <a:p>
            <a:r>
              <a:rPr lang="en-US" altLang="en-US" sz="1200" b="0" dirty="0">
                <a:solidFill>
                  <a:prstClr val="black"/>
                </a:solidFill>
                <a:effectLst/>
                <a:ea typeface="+mn-ea"/>
                <a:cs typeface="+mn-cs"/>
              </a:rPr>
              <a:t>This photograph shows several runs of a steam hose that was left on the rig floor.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title="This photograph shows wire rope that has been marked with caution tap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0" y="6248400"/>
            <a:ext cx="3846512"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yellow caution tape was used here to indicate that there is a trip hazard</a:t>
            </a:r>
          </a:p>
        </p:txBody>
      </p:sp>
      <p:sp>
        <p:nvSpPr>
          <p:cNvPr id="9" name="Rounded Rectangle 8"/>
          <p:cNvSpPr/>
          <p:nvPr/>
        </p:nvSpPr>
        <p:spPr>
          <a:xfrm>
            <a:off x="4986337" y="33759"/>
            <a:ext cx="4157663" cy="652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cables can cause a trip if a worker forgets or doesn’t know where they are</a:t>
            </a:r>
          </a:p>
        </p:txBody>
      </p:sp>
      <p:sp>
        <p:nvSpPr>
          <p:cNvPr id="2" name="Title 1" hidden="1"/>
          <p:cNvSpPr>
            <a:spLocks noGrp="1"/>
          </p:cNvSpPr>
          <p:nvPr>
            <p:ph type="title"/>
          </p:nvPr>
        </p:nvSpPr>
        <p:spPr/>
        <p:txBody>
          <a:bodyPr/>
          <a:lstStyle/>
          <a:p>
            <a:r>
              <a:rPr lang="en-US" altLang="en-US" sz="1200" b="0" dirty="0">
                <a:solidFill>
                  <a:prstClr val="black"/>
                </a:solidFill>
                <a:effectLst/>
                <a:ea typeface="+mn-ea"/>
                <a:cs typeface="+mn-cs"/>
              </a:rPr>
              <a:t>This photograph shows wire rope that has been marked with caution tape.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title="Picture of a worker running at the work 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title="Blocking a license plate"/>
          <p:cNvSpPr/>
          <p:nvPr/>
        </p:nvSpPr>
        <p:spPr>
          <a:xfrm>
            <a:off x="685800" y="3962400"/>
            <a:ext cx="53340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27972" y="6370638"/>
            <a:ext cx="3379466" cy="487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walk, don’t run</a:t>
            </a:r>
          </a:p>
        </p:txBody>
      </p:sp>
      <p:sp>
        <p:nvSpPr>
          <p:cNvPr id="10" name="Rounded Rectangle 9"/>
          <p:cNvSpPr/>
          <p:nvPr/>
        </p:nvSpPr>
        <p:spPr>
          <a:xfrm>
            <a:off x="5486400" y="152400"/>
            <a:ext cx="3657600"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running on site is just not necessary</a:t>
            </a:r>
          </a:p>
        </p:txBody>
      </p:sp>
      <p:sp>
        <p:nvSpPr>
          <p:cNvPr id="2" name="Title 1" hidden="1"/>
          <p:cNvSpPr>
            <a:spLocks noGrp="1"/>
          </p:cNvSpPr>
          <p:nvPr>
            <p:ph type="title"/>
          </p:nvPr>
        </p:nvSpPr>
        <p:spPr/>
        <p:txBody>
          <a:bodyPr/>
          <a:lstStyle/>
          <a:p>
            <a:pPr lvl="0" eaLnBrk="1" hangingPunct="1"/>
            <a:r>
              <a:rPr lang="en-US" altLang="en-US" sz="1800" b="0" dirty="0">
                <a:solidFill>
                  <a:prstClr val="black"/>
                </a:solidFill>
                <a:effectLst/>
                <a:latin typeface="Calibri" pitchFamily="34" charset="0"/>
                <a:ea typeface="+mn-ea"/>
                <a:cs typeface="+mn-cs"/>
              </a:rPr>
              <a:t>running on site is just not necessary</a:t>
            </a:r>
            <a:br>
              <a:rPr lang="en-US" altLang="en-US" sz="1800" b="0" dirty="0">
                <a:solidFill>
                  <a:prstClr val="black"/>
                </a:solidFill>
                <a:effectLst/>
                <a:latin typeface="Calibri" pitchFamily="34" charset="0"/>
                <a:ea typeface="+mn-ea"/>
                <a:cs typeface="+mn-cs"/>
              </a:rPr>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Fall Prevention and Protection</a:t>
            </a:r>
            <a:endParaRPr lang="en-US" dirty="0"/>
          </a:p>
        </p:txBody>
      </p:sp>
      <p:sp>
        <p:nvSpPr>
          <p:cNvPr id="921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smtClean="0"/>
              <a:t>Falls can be the result of</a:t>
            </a:r>
          </a:p>
          <a:p>
            <a:pPr lvl="1"/>
            <a:r>
              <a:rPr lang="en-US" altLang="en-US" sz="2000" smtClean="0"/>
              <a:t>unprotected sides or edges</a:t>
            </a:r>
          </a:p>
          <a:p>
            <a:pPr lvl="1"/>
            <a:r>
              <a:rPr lang="en-US" altLang="en-US" sz="2000" smtClean="0"/>
              <a:t>trips or slips</a:t>
            </a:r>
          </a:p>
          <a:p>
            <a:pPr lvl="1"/>
            <a:r>
              <a:rPr lang="en-US" altLang="en-US" sz="2000" smtClean="0"/>
              <a:t>improper ladder use</a:t>
            </a:r>
          </a:p>
          <a:p>
            <a:pPr lvl="1"/>
            <a:r>
              <a:rPr lang="en-US" altLang="en-US" sz="2000" smtClean="0"/>
              <a:t>much more</a:t>
            </a:r>
          </a:p>
          <a:p>
            <a:r>
              <a:rPr lang="en-US" altLang="en-US" sz="2400" smtClean="0"/>
              <a:t>Fall prevention examples</a:t>
            </a:r>
          </a:p>
          <a:p>
            <a:pPr lvl="1"/>
            <a:r>
              <a:rPr lang="en-US" altLang="en-US" sz="2000" smtClean="0"/>
              <a:t>guardrails</a:t>
            </a:r>
          </a:p>
          <a:p>
            <a:pPr lvl="1"/>
            <a:r>
              <a:rPr lang="en-US" altLang="en-US" sz="2000" smtClean="0"/>
              <a:t>hole covers</a:t>
            </a:r>
          </a:p>
          <a:p>
            <a:r>
              <a:rPr lang="en-US" altLang="en-US" sz="2400" smtClean="0"/>
              <a:t>Fall protection examples</a:t>
            </a:r>
          </a:p>
          <a:p>
            <a:pPr lvl="1"/>
            <a:r>
              <a:rPr lang="en-US" altLang="en-US" sz="2000" smtClean="0"/>
              <a:t>personal fall arrest systems (PFAS)</a:t>
            </a:r>
          </a:p>
          <a:p>
            <a:pPr lvl="1"/>
            <a:r>
              <a:rPr lang="en-US" altLang="en-US" sz="2000" smtClean="0"/>
              <a:t>safety nets</a:t>
            </a:r>
          </a:p>
          <a:p>
            <a:r>
              <a:rPr lang="en-US" altLang="en-US" sz="2400" smtClean="0"/>
              <a:t>Fall protection (which includes prevention and protection) is required at 4’ for general industry and 6’ for construction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Your Employer Is Responsible For</a:t>
            </a:r>
          </a:p>
        </p:txBody>
      </p:sp>
      <p:sp>
        <p:nvSpPr>
          <p:cNvPr id="6451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Providing and maintaining safe access</a:t>
            </a:r>
          </a:p>
          <a:p>
            <a:pPr eaLnBrk="1" hangingPunct="1"/>
            <a:r>
              <a:rPr lang="en-US" altLang="en-US" smtClean="0"/>
              <a:t>Making sure that there are no unguarded  surfaces 4 feet or more in height</a:t>
            </a:r>
          </a:p>
          <a:p>
            <a:pPr eaLnBrk="1" hangingPunct="1"/>
            <a:r>
              <a:rPr lang="en-US" altLang="en-US" smtClean="0"/>
              <a:t>Providing a personal fall arrest system (PFAS), training on and ensuring its use</a:t>
            </a:r>
          </a:p>
          <a:p>
            <a:pPr eaLnBrk="1" hangingPunct="1"/>
            <a:r>
              <a:rPr lang="en-US" altLang="en-US" smtClean="0"/>
              <a:t>Responding to and correcting hazards pointed out by you, the worker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You Are Responsible For</a:t>
            </a:r>
          </a:p>
        </p:txBody>
      </p:sp>
      <p:sp>
        <p:nvSpPr>
          <p:cNvPr id="6656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Inspecting your work area for fall hazards</a:t>
            </a:r>
          </a:p>
          <a:p>
            <a:pPr eaLnBrk="1" hangingPunct="1"/>
            <a:r>
              <a:rPr lang="en-US" altLang="en-US" smtClean="0"/>
              <a:t>Following all fall protection procedures your company has in place including wearing a personal fall arrest system (PFAS)</a:t>
            </a:r>
          </a:p>
          <a:p>
            <a:pPr eaLnBrk="1" hangingPunct="1"/>
            <a:r>
              <a:rPr lang="en-US" altLang="en-US" smtClean="0"/>
              <a:t>Correcting the hazards you are able to correct</a:t>
            </a:r>
          </a:p>
          <a:p>
            <a:pPr eaLnBrk="1" hangingPunct="1"/>
            <a:r>
              <a:rPr lang="en-US" altLang="en-US" smtClean="0"/>
              <a:t>Reporting to your supervisor the hazards you are unable to correct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Fall from derrick board: a worker grabbed the elevator and held on for a few minutes but then let go, grasping a 4.5” vertical pipe. The worker slid partially down the pipe joint until he reached the pipe collar from where he fell about 65’.</a:t>
            </a:r>
          </a:p>
        </p:txBody>
      </p:sp>
      <p:pic>
        <p:nvPicPr>
          <p:cNvPr id="68612" name="Picture 5" descr="http://blogs.teamtbb.com/mathieuohalloran/files/2009/07/dsc003811-450x337.jpg" title="Picture looking down from a he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43434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Case Study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Always Remember</a:t>
            </a:r>
          </a:p>
        </p:txBody>
      </p:sp>
      <p:sp>
        <p:nvSpPr>
          <p:cNvPr id="706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Always use your fall protection when above 4’</a:t>
            </a:r>
          </a:p>
          <a:p>
            <a:pPr eaLnBrk="1" hangingPunct="1"/>
            <a:r>
              <a:rPr lang="en-US" altLang="en-US" smtClean="0"/>
              <a:t>Keep walking/working surfaces as clean and clear as possible</a:t>
            </a:r>
          </a:p>
          <a:p>
            <a:pPr eaLnBrk="1" hangingPunct="1"/>
            <a:r>
              <a:rPr lang="en-US" altLang="en-US" smtClean="0"/>
              <a:t>Walk, don’t run</a:t>
            </a:r>
          </a:p>
          <a:p>
            <a:pPr eaLnBrk="1" hangingPunct="1"/>
            <a:r>
              <a:rPr lang="en-US" altLang="en-US" smtClean="0"/>
              <a:t>Cover floor holes when not in use</a:t>
            </a:r>
          </a:p>
          <a:p>
            <a:pPr eaLnBrk="1" hangingPunct="1"/>
            <a:r>
              <a:rPr lang="en-US" altLang="en-US" smtClean="0"/>
              <a:t>Report any concerns to your supervisor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Memory Check</a:t>
            </a:r>
          </a:p>
        </p:txBody>
      </p:sp>
      <p:sp>
        <p:nvSpPr>
          <p:cNvPr id="4198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a:pPr>
            <a:r>
              <a:rPr lang="en-US" altLang="en-US" smtClean="0"/>
              <a:t>Fall protection is required at how many feet or more for general industry?</a:t>
            </a:r>
          </a:p>
          <a:p>
            <a:pPr marL="914400" lvl="1" indent="-514350" eaLnBrk="1" hangingPunct="1">
              <a:buFont typeface="Calibri" pitchFamily="34" charset="0"/>
              <a:buAutoNum type="alphaLcPeriod"/>
            </a:pPr>
            <a:r>
              <a:rPr lang="en-US" altLang="en-US" smtClean="0"/>
              <a:t>4</a:t>
            </a:r>
          </a:p>
          <a:p>
            <a:pPr marL="914400" lvl="1" indent="-514350" eaLnBrk="1" hangingPunct="1">
              <a:buFont typeface="Calibri" pitchFamily="34" charset="0"/>
              <a:buAutoNum type="alphaLcPeriod"/>
            </a:pPr>
            <a:r>
              <a:rPr lang="en-US" altLang="en-US" smtClean="0"/>
              <a:t>10</a:t>
            </a:r>
          </a:p>
          <a:p>
            <a:pPr marL="914400" lvl="1" indent="-514350" eaLnBrk="1" hangingPunct="1">
              <a:buFont typeface="Calibri" pitchFamily="34" charset="0"/>
              <a:buAutoNum type="alphaLcPeriod"/>
            </a:pPr>
            <a:r>
              <a:rPr lang="en-US" altLang="en-US" smtClean="0"/>
              <a:t>12</a:t>
            </a:r>
          </a:p>
          <a:p>
            <a:pPr marL="914400" lvl="1" indent="-514350" eaLnBrk="1" hangingPunct="1">
              <a:buFont typeface="Calibri" pitchFamily="34" charset="0"/>
              <a:buAutoNum type="alphaLcPeriod"/>
            </a:pPr>
            <a:r>
              <a:rPr lang="en-US" altLang="en-US" smtClean="0"/>
              <a:t>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1987">
                                            <p:txEl>
                                              <p:pRg st="2" end="2"/>
                                            </p:txEl>
                                          </p:spTgt>
                                        </p:tgtEl>
                                      </p:cBhvr>
                                    </p:animEffect>
                                    <p:set>
                                      <p:cBhvr>
                                        <p:cTn id="7" dur="1" fill="hold">
                                          <p:stCondLst>
                                            <p:cond delay="999"/>
                                          </p:stCondLst>
                                        </p:cTn>
                                        <p:tgtEl>
                                          <p:spTgt spid="41987">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1987">
                                            <p:txEl>
                                              <p:pRg st="3" end="3"/>
                                            </p:txEl>
                                          </p:spTgt>
                                        </p:tgtEl>
                                      </p:cBhvr>
                                    </p:animEffect>
                                    <p:set>
                                      <p:cBhvr>
                                        <p:cTn id="10" dur="1" fill="hold">
                                          <p:stCondLst>
                                            <p:cond delay="999"/>
                                          </p:stCondLst>
                                        </p:cTn>
                                        <p:tgtEl>
                                          <p:spTgt spid="41987">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1987">
                                            <p:txEl>
                                              <p:pRg st="4" end="4"/>
                                            </p:txEl>
                                          </p:spTgt>
                                        </p:tgtEl>
                                      </p:cBhvr>
                                    </p:animEffect>
                                    <p:set>
                                      <p:cBhvr>
                                        <p:cTn id="13" dur="1" fill="hold">
                                          <p:stCondLst>
                                            <p:cond delay="999"/>
                                          </p:stCondLst>
                                        </p:cTn>
                                        <p:tgtEl>
                                          <p:spTgt spid="419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Memory Check </a:t>
            </a:r>
          </a:p>
        </p:txBody>
      </p:sp>
      <p:sp>
        <p:nvSpPr>
          <p:cNvPr id="4301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startAt="2"/>
            </a:pPr>
            <a:r>
              <a:rPr lang="en-US" altLang="en-US" smtClean="0"/>
              <a:t>What is a PFAS?</a:t>
            </a:r>
          </a:p>
          <a:p>
            <a:pPr marL="914400" lvl="1" indent="-514350" eaLnBrk="1" hangingPunct="1">
              <a:buFont typeface="Calibri" pitchFamily="34" charset="0"/>
              <a:buAutoNum type="alphaLcPeriod"/>
            </a:pPr>
            <a:r>
              <a:rPr lang="en-US" altLang="en-US" smtClean="0"/>
              <a:t>Personal Fall Ascent System</a:t>
            </a:r>
          </a:p>
          <a:p>
            <a:pPr marL="914400" lvl="1" indent="-514350" eaLnBrk="1" hangingPunct="1">
              <a:buFont typeface="Calibri" pitchFamily="34" charset="0"/>
              <a:buAutoNum type="alphaLcPeriod"/>
            </a:pPr>
            <a:r>
              <a:rPr lang="en-US" altLang="en-US" smtClean="0"/>
              <a:t>Partial Fall Ascent System</a:t>
            </a:r>
          </a:p>
          <a:p>
            <a:pPr marL="914400" lvl="1" indent="-514350" eaLnBrk="1" hangingPunct="1">
              <a:buFont typeface="Calibri" pitchFamily="34" charset="0"/>
              <a:buAutoNum type="alphaLcPeriod"/>
            </a:pPr>
            <a:r>
              <a:rPr lang="en-US" altLang="en-US" smtClean="0"/>
              <a:t>Personal Fall Arrest System</a:t>
            </a:r>
          </a:p>
          <a:p>
            <a:pPr marL="914400" lvl="1" indent="-514350" eaLnBrk="1" hangingPunct="1">
              <a:buFont typeface="Calibri" pitchFamily="34" charset="0"/>
              <a:buAutoNum type="alphaLcPeriod"/>
            </a:pPr>
            <a:r>
              <a:rPr lang="en-US" altLang="en-US" smtClean="0"/>
              <a:t>Partial Fall Arrest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3011">
                                            <p:txEl>
                                              <p:pRg st="1" end="1"/>
                                            </p:txEl>
                                          </p:spTgt>
                                        </p:tgtEl>
                                      </p:cBhvr>
                                    </p:animEffect>
                                    <p:set>
                                      <p:cBhvr>
                                        <p:cTn id="7" dur="1" fill="hold">
                                          <p:stCondLst>
                                            <p:cond delay="999"/>
                                          </p:stCondLst>
                                        </p:cTn>
                                        <p:tgtEl>
                                          <p:spTgt spid="43011">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3011">
                                            <p:txEl>
                                              <p:pRg st="2" end="2"/>
                                            </p:txEl>
                                          </p:spTgt>
                                        </p:tgtEl>
                                      </p:cBhvr>
                                    </p:animEffect>
                                    <p:set>
                                      <p:cBhvr>
                                        <p:cTn id="10" dur="1" fill="hold">
                                          <p:stCondLst>
                                            <p:cond delay="999"/>
                                          </p:stCondLst>
                                        </p:cTn>
                                        <p:tgtEl>
                                          <p:spTgt spid="43011">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3011">
                                            <p:txEl>
                                              <p:pRg st="4" end="4"/>
                                            </p:txEl>
                                          </p:spTgt>
                                        </p:tgtEl>
                                      </p:cBhvr>
                                    </p:animEffect>
                                    <p:set>
                                      <p:cBhvr>
                                        <p:cTn id="13" dur="1" fill="hold">
                                          <p:stCondLst>
                                            <p:cond delay="999"/>
                                          </p:stCondLst>
                                        </p:cTn>
                                        <p:tgtEl>
                                          <p:spTgt spid="4301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Memory Check  </a:t>
            </a:r>
          </a:p>
        </p:txBody>
      </p:sp>
      <p:sp>
        <p:nvSpPr>
          <p:cNvPr id="440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startAt="3"/>
            </a:pPr>
            <a:r>
              <a:rPr lang="en-US" altLang="en-US" smtClean="0"/>
              <a:t>When ascending and descending a ladder or stairs, at least how many points of contact must you maintain?</a:t>
            </a:r>
          </a:p>
          <a:p>
            <a:pPr marL="914400" lvl="1" indent="-514350" eaLnBrk="1" hangingPunct="1">
              <a:buFont typeface="Calibri" pitchFamily="34" charset="0"/>
              <a:buAutoNum type="alphaLcPeriod"/>
            </a:pPr>
            <a:r>
              <a:rPr lang="en-US" altLang="en-US" smtClean="0"/>
              <a:t>1</a:t>
            </a:r>
          </a:p>
          <a:p>
            <a:pPr marL="914400" lvl="1" indent="-514350" eaLnBrk="1" hangingPunct="1">
              <a:buFont typeface="Calibri" pitchFamily="34" charset="0"/>
              <a:buAutoNum type="alphaLcPeriod"/>
            </a:pPr>
            <a:r>
              <a:rPr lang="en-US" altLang="en-US" smtClean="0"/>
              <a:t>2</a:t>
            </a:r>
          </a:p>
          <a:p>
            <a:pPr marL="914400" lvl="1" indent="-514350" eaLnBrk="1" hangingPunct="1">
              <a:buFont typeface="Calibri" pitchFamily="34" charset="0"/>
              <a:buAutoNum type="alphaLcPeriod"/>
            </a:pPr>
            <a:r>
              <a:rPr lang="en-US" altLang="en-US" smtClean="0"/>
              <a:t>3</a:t>
            </a:r>
          </a:p>
          <a:p>
            <a:pPr marL="914400" lvl="1" indent="-514350" eaLnBrk="1" hangingPunct="1">
              <a:buFont typeface="Calibri" pitchFamily="34" charset="0"/>
              <a:buAutoNum type="alphaLcPeriod"/>
            </a:pPr>
            <a:r>
              <a:rPr lang="en-US" altLang="en-US" smtClean="0"/>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4035">
                                            <p:txEl>
                                              <p:pRg st="1" end="1"/>
                                            </p:txEl>
                                          </p:spTgt>
                                        </p:tgtEl>
                                      </p:cBhvr>
                                    </p:animEffect>
                                    <p:set>
                                      <p:cBhvr>
                                        <p:cTn id="7" dur="1" fill="hold">
                                          <p:stCondLst>
                                            <p:cond delay="999"/>
                                          </p:stCondLst>
                                        </p:cTn>
                                        <p:tgtEl>
                                          <p:spTgt spid="44035">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4035">
                                            <p:txEl>
                                              <p:pRg st="2" end="2"/>
                                            </p:txEl>
                                          </p:spTgt>
                                        </p:tgtEl>
                                      </p:cBhvr>
                                    </p:animEffect>
                                    <p:set>
                                      <p:cBhvr>
                                        <p:cTn id="10" dur="1" fill="hold">
                                          <p:stCondLst>
                                            <p:cond delay="999"/>
                                          </p:stCondLst>
                                        </p:cTn>
                                        <p:tgtEl>
                                          <p:spTgt spid="44035">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4035">
                                            <p:txEl>
                                              <p:pRg st="4" end="4"/>
                                            </p:txEl>
                                          </p:spTgt>
                                        </p:tgtEl>
                                      </p:cBhvr>
                                    </p:animEffect>
                                    <p:set>
                                      <p:cBhvr>
                                        <p:cTn id="13" dur="1" fill="hold">
                                          <p:stCondLst>
                                            <p:cond delay="999"/>
                                          </p:stCondLst>
                                        </p:cTn>
                                        <p:tgtEl>
                                          <p:spTgt spid="4403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Fall Hazards</a:t>
            </a:r>
          </a:p>
        </p:txBody>
      </p:sp>
      <p:sp>
        <p:nvSpPr>
          <p:cNvPr id="112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Uneven working surfaces</a:t>
            </a:r>
          </a:p>
          <a:p>
            <a:pPr eaLnBrk="1" hangingPunct="1"/>
            <a:r>
              <a:rPr lang="en-US" altLang="en-US" sz="2800" smtClean="0"/>
              <a:t>Unprotected sides and edges</a:t>
            </a:r>
          </a:p>
          <a:p>
            <a:pPr eaLnBrk="1" hangingPunct="1"/>
            <a:r>
              <a:rPr lang="en-US" altLang="en-US" sz="2800" smtClean="0"/>
              <a:t>Ladders</a:t>
            </a:r>
          </a:p>
          <a:p>
            <a:pPr eaLnBrk="1" hangingPunct="1"/>
            <a:r>
              <a:rPr lang="en-US" altLang="en-US" sz="2800" smtClean="0"/>
              <a:t>Open pits</a:t>
            </a:r>
          </a:p>
          <a:p>
            <a:pPr eaLnBrk="1" hangingPunct="1"/>
            <a:r>
              <a:rPr lang="en-US" altLang="en-US" sz="2800" smtClean="0"/>
              <a:t>Climbing and working from the derrick</a:t>
            </a:r>
          </a:p>
          <a:p>
            <a:pPr eaLnBrk="1" hangingPunct="1"/>
            <a:r>
              <a:rPr lang="en-US" altLang="en-US" sz="2800" smtClean="0"/>
              <a:t>Working off the bed of trucks</a:t>
            </a:r>
          </a:p>
          <a:p>
            <a:pPr eaLnBrk="1" hangingPunct="1"/>
            <a:r>
              <a:rPr lang="en-US" altLang="en-US" sz="2800" smtClean="0"/>
              <a:t>Floor holes</a:t>
            </a:r>
          </a:p>
          <a:p>
            <a:pPr eaLnBrk="1" hangingPunct="1"/>
            <a:r>
              <a:rPr lang="en-US" altLang="en-US" sz="2800" smtClean="0"/>
              <a:t>Stairs</a:t>
            </a:r>
          </a:p>
          <a:p>
            <a:pPr eaLnBrk="1" hangingPunct="1"/>
            <a:r>
              <a:rPr lang="en-US" altLang="en-US" sz="2800" smtClean="0"/>
              <a:t>Getting on and off mobile equipment</a:t>
            </a:r>
          </a:p>
          <a:p>
            <a:pPr eaLnBrk="1" hangingPunct="1"/>
            <a:r>
              <a:rPr lang="en-US" altLang="en-US" sz="2800" smtClean="0"/>
              <a:t>Equipment, materials, lines, etc. on rig floor or ground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title="Photo showing an uneven work platform on a r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244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65257" y="6019800"/>
            <a:ext cx="415925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anose="020F0502020204030204" pitchFamily="34" charset="0"/>
              </a:rPr>
              <a:t>Corrective Action:</a:t>
            </a:r>
            <a:r>
              <a:rPr lang="en-US" altLang="en-US" dirty="0">
                <a:solidFill>
                  <a:prstClr val="black"/>
                </a:solidFill>
                <a:latin typeface="Calibri" pitchFamily="34" charset="0"/>
              </a:rPr>
              <a:t> inform your supervisor that a potential for falls exists here</a:t>
            </a:r>
          </a:p>
        </p:txBody>
      </p:sp>
      <p:sp>
        <p:nvSpPr>
          <p:cNvPr id="4" name="Rounded Rectangle 3"/>
          <p:cNvSpPr/>
          <p:nvPr/>
        </p:nvSpPr>
        <p:spPr>
          <a:xfrm>
            <a:off x="0" y="152400"/>
            <a:ext cx="25908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800" b="0" dirty="0" smtClean="0">
                <a:solidFill>
                  <a:prstClr val="black"/>
                </a:solidFill>
                <a:effectLst/>
                <a:latin typeface="Calibri" pitchFamily="34" charset="0"/>
              </a:rPr>
              <a:t>uneven walking/working surface</a:t>
            </a:r>
            <a:endParaRPr lang="en-US" dirty="0">
              <a:latin typeface="Calibri" panose="020F0502020204030204" pitchFamily="34" charset="0"/>
            </a:endParaRPr>
          </a:p>
        </p:txBody>
      </p:sp>
      <p:sp>
        <p:nvSpPr>
          <p:cNvPr id="2" name="Title 1" hidden="1"/>
          <p:cNvSpPr>
            <a:spLocks noGrp="1"/>
          </p:cNvSpPr>
          <p:nvPr>
            <p:ph type="title"/>
          </p:nvPr>
        </p:nvSpPr>
        <p:spPr>
          <a:xfrm>
            <a:off x="1295400" y="0"/>
            <a:ext cx="2667000" cy="1143000"/>
          </a:xfrm>
        </p:spPr>
        <p:txBody>
          <a:bodyPr/>
          <a:lstStyle/>
          <a:p>
            <a:pPr lvl="0" eaLnBrk="1" hangingPunct="1"/>
            <a:r>
              <a:rPr lang="en-US" altLang="en-US" sz="1800" b="0" dirty="0">
                <a:solidFill>
                  <a:prstClr val="black"/>
                </a:solidFill>
                <a:effectLst/>
                <a:latin typeface="Calibri" pitchFamily="34" charset="0"/>
              </a:rPr>
              <a:t>uneven walking/working surface</a:t>
            </a:r>
            <a:endParaRPr lang="en-US" altLang="en-US" sz="1800" b="0" dirty="0">
              <a:solidFill>
                <a:prstClr val="black"/>
              </a:solidFill>
              <a:effectLst/>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title="Picture of a walking surfa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0" y="5943600"/>
            <a:ext cx="48006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Actions:</a:t>
            </a:r>
            <a:r>
              <a:rPr lang="en-US" altLang="en-US" dirty="0">
                <a:solidFill>
                  <a:prstClr val="black"/>
                </a:solidFill>
                <a:latin typeface="Calibri" pitchFamily="34" charset="0"/>
              </a:rPr>
              <a:t> keep walking surfaces as clean as possible; spread something down for traction</a:t>
            </a:r>
          </a:p>
        </p:txBody>
      </p:sp>
      <p:sp>
        <p:nvSpPr>
          <p:cNvPr id="6" name="Rounded Rectangle 5"/>
          <p:cNvSpPr/>
          <p:nvPr/>
        </p:nvSpPr>
        <p:spPr>
          <a:xfrm>
            <a:off x="5150920" y="152400"/>
            <a:ext cx="3957638"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walking surfaces can get slippery from oil spills during maintenance activities</a:t>
            </a:r>
          </a:p>
        </p:txBody>
      </p:sp>
      <p:sp>
        <p:nvSpPr>
          <p:cNvPr id="2" name="Title 1" hidden="1"/>
          <p:cNvSpPr>
            <a:spLocks noGrp="1"/>
          </p:cNvSpPr>
          <p:nvPr>
            <p:ph type="title"/>
          </p:nvPr>
        </p:nvSpPr>
        <p:spPr/>
        <p:txBody>
          <a:bodyPr/>
          <a:lstStyle/>
          <a:p>
            <a:r>
              <a:rPr lang="en-US" altLang="en-US" sz="1800" b="0" dirty="0">
                <a:solidFill>
                  <a:prstClr val="black"/>
                </a:solidFill>
                <a:effectLst/>
                <a:latin typeface="Calibri" pitchFamily="34" charset="0"/>
                <a:ea typeface="+mn-ea"/>
                <a:cs typeface="+mn-cs"/>
              </a:rPr>
              <a:t>walking surfaces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title="Photo of a pallet being used as a lad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0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474339" y="6318553"/>
            <a:ext cx="4648199" cy="487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use only approved ladders</a:t>
            </a:r>
          </a:p>
        </p:txBody>
      </p:sp>
      <p:sp>
        <p:nvSpPr>
          <p:cNvPr id="2" name="Rounded Rectangle 1"/>
          <p:cNvSpPr/>
          <p:nvPr/>
        </p:nvSpPr>
        <p:spPr>
          <a:xfrm>
            <a:off x="10610" y="0"/>
            <a:ext cx="3846512" cy="974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 pallet used in place of a ladder</a:t>
            </a:r>
          </a:p>
        </p:txBody>
      </p:sp>
      <p:sp>
        <p:nvSpPr>
          <p:cNvPr id="3" name="Title 2" hidden="1"/>
          <p:cNvSpPr>
            <a:spLocks noGrp="1"/>
          </p:cNvSpPr>
          <p:nvPr>
            <p:ph type="title"/>
          </p:nvPr>
        </p:nvSpPr>
        <p:spPr/>
        <p:txBody>
          <a:bodyPr/>
          <a:lstStyle/>
          <a:p>
            <a:pPr eaLnBrk="1" hangingPunct="1"/>
            <a:r>
              <a:rPr lang="en-US" altLang="en-US" dirty="0">
                <a:latin typeface="Calibri" pitchFamily="34" charset="0"/>
              </a:rPr>
              <a:t>a pallet used in place of a ladder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title="Photo showing a worker climbing a step ladder that is leaning against a w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285100" y="6096000"/>
            <a:ext cx="3846512"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set up step ladder properly or use an extension ladder</a:t>
            </a:r>
          </a:p>
        </p:txBody>
      </p:sp>
      <p:sp>
        <p:nvSpPr>
          <p:cNvPr id="9" name="Rounded Rectangle 8"/>
          <p:cNvSpPr/>
          <p:nvPr/>
        </p:nvSpPr>
        <p:spPr>
          <a:xfrm>
            <a:off x="66776" y="138112"/>
            <a:ext cx="3008312" cy="669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employee climbing a step ladder that is not set up right</a:t>
            </a:r>
          </a:p>
        </p:txBody>
      </p:sp>
      <p:sp>
        <p:nvSpPr>
          <p:cNvPr id="2" name="Title 1" hidden="1"/>
          <p:cNvSpPr>
            <a:spLocks noGrp="1"/>
          </p:cNvSpPr>
          <p:nvPr>
            <p:ph type="title"/>
          </p:nvPr>
        </p:nvSpPr>
        <p:spPr/>
        <p:txBody>
          <a:bodyPr/>
          <a:lstStyle/>
          <a:p>
            <a:pPr lvl="0" eaLnBrk="1" hangingPunct="1"/>
            <a:r>
              <a:rPr lang="en-US" altLang="en-US" sz="1800" b="0" dirty="0">
                <a:solidFill>
                  <a:prstClr val="black"/>
                </a:solidFill>
                <a:effectLst/>
                <a:latin typeface="Calibri" pitchFamily="34" charset="0"/>
                <a:ea typeface="+mn-ea"/>
                <a:cs typeface="+mn-cs"/>
              </a:rPr>
              <a:t>employee climbing a step ladder that is not set up right</a:t>
            </a:r>
            <a:br>
              <a:rPr lang="en-US" altLang="en-US" sz="1800" b="0" dirty="0">
                <a:solidFill>
                  <a:prstClr val="black"/>
                </a:solidFill>
                <a:effectLst/>
                <a:latin typeface="Calibri" pitchFamily="34" charset="0"/>
                <a:ea typeface="+mn-ea"/>
                <a:cs typeface="+mn-cs"/>
              </a:rPr>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title="Photo of a good set of stai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693289" y="6248400"/>
            <a:ext cx="54864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Actions: </a:t>
            </a:r>
            <a:r>
              <a:rPr lang="en-US" altLang="en-US" dirty="0">
                <a:solidFill>
                  <a:prstClr val="black"/>
                </a:solidFill>
                <a:latin typeface="Calibri" pitchFamily="34" charset="0"/>
              </a:rPr>
              <a:t>3 points of contact; walk; clear and clean; carry only light loads; do not jump last few steps</a:t>
            </a:r>
          </a:p>
        </p:txBody>
      </p:sp>
      <p:sp>
        <p:nvSpPr>
          <p:cNvPr id="9" name="Rounded Rectangle 8"/>
          <p:cNvSpPr/>
          <p:nvPr/>
        </p:nvSpPr>
        <p:spPr>
          <a:xfrm>
            <a:off x="0" y="0"/>
            <a:ext cx="3289300" cy="593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even a good set of stairs with </a:t>
            </a:r>
            <a:r>
              <a:rPr lang="en-US" altLang="en-US" dirty="0" smtClean="0">
                <a:solidFill>
                  <a:prstClr val="black"/>
                </a:solidFill>
                <a:latin typeface="Calibri" pitchFamily="34" charset="0"/>
              </a:rPr>
              <a:t>stair rails </a:t>
            </a:r>
            <a:r>
              <a:rPr lang="en-US" altLang="en-US" dirty="0">
                <a:solidFill>
                  <a:prstClr val="black"/>
                </a:solidFill>
                <a:latin typeface="Calibri" pitchFamily="34" charset="0"/>
              </a:rPr>
              <a:t>can be the site of a fall</a:t>
            </a:r>
          </a:p>
        </p:txBody>
      </p:sp>
      <p:sp>
        <p:nvSpPr>
          <p:cNvPr id="2" name="Title 1" hidden="1"/>
          <p:cNvSpPr>
            <a:spLocks noGrp="1"/>
          </p:cNvSpPr>
          <p:nvPr>
            <p:ph type="title"/>
          </p:nvPr>
        </p:nvSpPr>
        <p:spPr/>
        <p:txBody>
          <a:bodyPr/>
          <a:lstStyle/>
          <a:p>
            <a:pPr lvl="0" eaLnBrk="1" hangingPunct="1"/>
            <a:r>
              <a:rPr lang="en-US" altLang="en-US" sz="1800" b="0" dirty="0">
                <a:solidFill>
                  <a:prstClr val="black"/>
                </a:solidFill>
                <a:effectLst/>
                <a:latin typeface="Calibri" pitchFamily="34" charset="0"/>
                <a:ea typeface="+mn-ea"/>
                <a:cs typeface="+mn-cs"/>
              </a:rPr>
              <a:t>even a good set of stairs with </a:t>
            </a:r>
            <a:r>
              <a:rPr lang="en-US" altLang="en-US" sz="1800" b="0" dirty="0" err="1">
                <a:solidFill>
                  <a:prstClr val="black"/>
                </a:solidFill>
                <a:effectLst/>
                <a:latin typeface="Calibri" pitchFamily="34" charset="0"/>
                <a:ea typeface="+mn-ea"/>
                <a:cs typeface="+mn-cs"/>
              </a:rPr>
              <a:t>stairrails</a:t>
            </a:r>
            <a:r>
              <a:rPr lang="en-US" altLang="en-US" sz="1800" b="0" dirty="0">
                <a:solidFill>
                  <a:prstClr val="black"/>
                </a:solidFill>
                <a:effectLst/>
                <a:latin typeface="Calibri" pitchFamily="34" charset="0"/>
                <a:ea typeface="+mn-ea"/>
                <a:cs typeface="+mn-cs"/>
              </a:rPr>
              <a:t> can be the site of a fall</a:t>
            </a:r>
            <a:br>
              <a:rPr lang="en-US" altLang="en-US" sz="1800" b="0" dirty="0">
                <a:solidFill>
                  <a:prstClr val="black"/>
                </a:solidFill>
                <a:effectLst/>
                <a:latin typeface="Calibri" pitchFamily="34" charset="0"/>
                <a:ea typeface="+mn-ea"/>
                <a:cs typeface="+mn-cs"/>
              </a:rPr>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2888</TotalTime>
  <Words>2902</Words>
  <Application>Microsoft Office PowerPoint</Application>
  <PresentationFormat>On-screen Show (4:3)</PresentationFormat>
  <Paragraphs>246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Susan Harwood Training Program Grant</vt:lpstr>
      <vt:lpstr>Objectives</vt:lpstr>
      <vt:lpstr>Fall Prevention and Protection</vt:lpstr>
      <vt:lpstr>Fall Hazards</vt:lpstr>
      <vt:lpstr>uneven walking/working surface</vt:lpstr>
      <vt:lpstr>walking surfaces</vt:lpstr>
      <vt:lpstr>a pallet used in place of a ladder</vt:lpstr>
      <vt:lpstr>employee climbing a step ladder that is not set up right </vt:lpstr>
      <vt:lpstr>even a good set of stairs with stairrails can be the site of a fall </vt:lpstr>
      <vt:lpstr>the v-door opening is a fall hazard if not properly guarded </vt:lpstr>
      <vt:lpstr>Working on a trailer</vt:lpstr>
      <vt:lpstr>worker without fall protection with possible fall of 18’ </vt:lpstr>
      <vt:lpstr>worker using the landing of a set of stairs as a work platform.</vt:lpstr>
      <vt:lpstr>reserve pit fence</vt:lpstr>
      <vt:lpstr>Open Pit</vt:lpstr>
      <vt:lpstr>Fence by an open pit</vt:lpstr>
      <vt:lpstr>use a PFAS with a suitable anchor point </vt:lpstr>
      <vt:lpstr>worker correctly using a boatswain’s chair </vt:lpstr>
      <vt:lpstr>riding the Forks of a forklift.</vt:lpstr>
      <vt:lpstr>Working in an aerial lift</vt:lpstr>
      <vt:lpstr> basket of an aerial lift</vt:lpstr>
      <vt:lpstr>This photograph shows a gap in the guardrail system on a rig. </vt:lpstr>
      <vt:lpstr>This photograph shows the company’s corrective action. </vt:lpstr>
      <vt:lpstr>This photograph shows a floor hole which was left uncovered. </vt:lpstr>
      <vt:lpstr>Walking into a hole</vt:lpstr>
      <vt:lpstr>this is another example of a fall hazard </vt:lpstr>
      <vt:lpstr>This photograph shows several runs of a steam hose that was left on the rig floor. </vt:lpstr>
      <vt:lpstr>This photograph shows wire rope that has been marked with caution tape. </vt:lpstr>
      <vt:lpstr>running on site is just not necessary </vt:lpstr>
      <vt:lpstr>Your Employer Is Responsible For</vt:lpstr>
      <vt:lpstr>You Are Responsible For</vt:lpstr>
      <vt:lpstr>Case Study</vt:lpstr>
      <vt:lpstr>Always Remember</vt:lpstr>
      <vt:lpstr>Memory Check</vt:lpstr>
      <vt:lpstr>Memory Check </vt:lpstr>
      <vt:lpstr>Memory Check  </vt:lpstr>
    </vt:vector>
  </TitlesOfParts>
  <Company>WVU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Awareness</dc:title>
  <dc:creator>CAWarnick</dc:creator>
  <cp:lastModifiedBy>Robertson, Donna - OSHA</cp:lastModifiedBy>
  <cp:revision>216</cp:revision>
  <dcterms:created xsi:type="dcterms:W3CDTF">2010-06-16T18:57:50Z</dcterms:created>
  <dcterms:modified xsi:type="dcterms:W3CDTF">2017-04-06T15:50:19Z</dcterms:modified>
</cp:coreProperties>
</file>