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4" r:id="rId2"/>
  </p:sldMasterIdLst>
  <p:notesMasterIdLst>
    <p:notesMasterId r:id="rId61"/>
  </p:notesMasterIdLst>
  <p:handoutMasterIdLst>
    <p:handoutMasterId r:id="rId62"/>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11" r:id="rId56"/>
    <p:sldId id="312" r:id="rId57"/>
    <p:sldId id="314" r:id="rId58"/>
    <p:sldId id="315" r:id="rId59"/>
    <p:sldId id="316" r:id="rId60"/>
  </p:sldIdLst>
  <p:sldSz cx="9144000" cy="6858000" type="screen4x3"/>
  <p:notesSz cx="7315200" cy="9601200"/>
  <p:defaultTextStyle>
    <a:defPPr>
      <a:defRPr lang="en-US"/>
    </a:defPPr>
    <a:lvl1pPr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1pPr>
    <a:lvl2pPr marL="4572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2pPr>
    <a:lvl3pPr marL="9144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3pPr>
    <a:lvl4pPr marL="13716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4pPr>
    <a:lvl5pPr marL="18288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6" autoAdjust="0"/>
    <p:restoredTop sz="89033" autoAdjust="0"/>
  </p:normalViewPr>
  <p:slideViewPr>
    <p:cSldViewPr>
      <p:cViewPr varScale="1">
        <p:scale>
          <a:sx n="78" d="100"/>
          <a:sy n="78" d="100"/>
        </p:scale>
        <p:origin x="-118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defTabSz="947738">
              <a:defRPr sz="1200"/>
            </a:lvl1pPr>
          </a:lstStyle>
          <a:p>
            <a:endParaRPr lang="en-US" altLang="en-US"/>
          </a:p>
        </p:txBody>
      </p:sp>
      <p:sp>
        <p:nvSpPr>
          <p:cNvPr id="149507" name="Rectangle 3"/>
          <p:cNvSpPr>
            <a:spLocks noGrp="1" noChangeArrowheads="1"/>
          </p:cNvSpPr>
          <p:nvPr>
            <p:ph type="dt" sz="quarter"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algn="r" defTabSz="947738">
              <a:defRPr sz="1200"/>
            </a:lvl1pPr>
          </a:lstStyle>
          <a:p>
            <a:fld id="{24F26345-0AD8-4F58-8EC8-915E05D7194D}" type="datetimeFigureOut">
              <a:rPr lang="en-US" altLang="en-US"/>
              <a:pPr/>
              <a:t>2/27/2014</a:t>
            </a:fld>
            <a:endParaRPr lang="en-US" altLang="en-US"/>
          </a:p>
        </p:txBody>
      </p:sp>
      <p:sp>
        <p:nvSpPr>
          <p:cNvPr id="149508" name="Rectangle 4"/>
          <p:cNvSpPr>
            <a:spLocks noGrp="1" noChangeArrowheads="1"/>
          </p:cNvSpPr>
          <p:nvPr>
            <p:ph type="ftr" sz="quarter" idx="2"/>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defTabSz="947738">
              <a:defRPr sz="1200"/>
            </a:lvl1pPr>
          </a:lstStyle>
          <a:p>
            <a:endParaRPr lang="en-US" altLang="en-US"/>
          </a:p>
        </p:txBody>
      </p:sp>
      <p:sp>
        <p:nvSpPr>
          <p:cNvPr id="149509"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algn="r" defTabSz="947738">
              <a:defRPr sz="1200"/>
            </a:lvl1pPr>
          </a:lstStyle>
          <a:p>
            <a:fld id="{98B57621-C4E0-491F-B53B-C05B15F347BB}" type="slidenum">
              <a:rPr lang="en-US" altLang="en-US"/>
              <a:pPr/>
              <a:t>‹#›</a:t>
            </a:fld>
            <a:endParaRPr lang="en-US" altLang="en-US"/>
          </a:p>
        </p:txBody>
      </p:sp>
    </p:spTree>
    <p:extLst>
      <p:ext uri="{BB962C8B-B14F-4D97-AF65-F5344CB8AC3E}">
        <p14:creationId xmlns:p14="http://schemas.microsoft.com/office/powerpoint/2010/main" val="2841364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434" name="Shape 2"/>
          <p:cNvSpPr txBox="1">
            <a:spLocks noGrp="1"/>
          </p:cNvSpPr>
          <p:nvPr>
            <p:ph type="hdr" idx="2"/>
          </p:nvPr>
        </p:nvSpPr>
        <p:spPr bwMode="auto">
          <a:xfrm>
            <a:off x="0"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5" tIns="94835" rIns="94835" bIns="94835" numCol="1" anchor="ctr" anchorCtr="0" compatLnSpc="1">
            <a:prstTxWarp prst="textNoShape">
              <a:avLst/>
            </a:prstTxWarp>
          </a:bodyPr>
          <a:lstStyle>
            <a:lvl1pPr defTabSz="947738">
              <a:defRPr sz="1500"/>
            </a:lvl1pPr>
          </a:lstStyle>
          <a:p>
            <a:endParaRPr lang="en-US" altLang="en-US"/>
          </a:p>
        </p:txBody>
      </p:sp>
      <p:sp>
        <p:nvSpPr>
          <p:cNvPr id="18435" name="Shape 3"/>
          <p:cNvSpPr txBox="1">
            <a:spLocks noGrp="1"/>
          </p:cNvSpPr>
          <p:nvPr>
            <p:ph type="dt" idx="10"/>
          </p:nvPr>
        </p:nvSpPr>
        <p:spPr bwMode="auto">
          <a:xfrm>
            <a:off x="4144963" y="0"/>
            <a:ext cx="317023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5" tIns="94835" rIns="94835" bIns="94835" numCol="1" anchor="ctr" anchorCtr="0" compatLnSpc="1">
            <a:prstTxWarp prst="textNoShape">
              <a:avLst/>
            </a:prstTxWarp>
          </a:bodyPr>
          <a:lstStyle>
            <a:lvl1pPr defTabSz="947738">
              <a:defRPr sz="1500"/>
            </a:lvl1pPr>
          </a:lstStyle>
          <a:p>
            <a:endParaRPr lang="en-US" altLang="en-US"/>
          </a:p>
        </p:txBody>
      </p:sp>
      <p:sp>
        <p:nvSpPr>
          <p:cNvPr id="18436" name="Shape 4"/>
          <p:cNvSpPr>
            <a:spLocks noGrp="1" noRot="1"/>
          </p:cNvSpPr>
          <p:nvPr>
            <p:ph type="sldImg" idx="3"/>
          </p:nvPr>
        </p:nvSpPr>
        <p:spPr bwMode="auto">
          <a:xfrm>
            <a:off x="1257300" y="719138"/>
            <a:ext cx="4800600" cy="36004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 name="Shape 5"/>
          <p:cNvSpPr txBox="1">
            <a:spLocks noGrp="1"/>
          </p:cNvSpPr>
          <p:nvPr>
            <p:ph type="body" idx="1"/>
          </p:nvPr>
        </p:nvSpPr>
        <p:spPr bwMode="auto">
          <a:xfrm>
            <a:off x="976313" y="4560888"/>
            <a:ext cx="53625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5" tIns="94835" rIns="94835" bIns="94835" numCol="1" anchor="ctr" anchorCtr="0" compatLnSpc="1">
            <a:prstTxWarp prst="textNoShape">
              <a:avLst/>
            </a:prstTxWarp>
          </a:bodyPr>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18438" name="Shape 6"/>
          <p:cNvSpPr txBox="1">
            <a:spLocks noGrp="1"/>
          </p:cNvSpPr>
          <p:nvPr>
            <p:ph type="ftr" idx="11"/>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5" tIns="94835" rIns="94835" bIns="94835" numCol="1" anchor="ctr" anchorCtr="0" compatLnSpc="1">
            <a:prstTxWarp prst="textNoShape">
              <a:avLst/>
            </a:prstTxWarp>
          </a:bodyPr>
          <a:lstStyle>
            <a:lvl1pPr defTabSz="947738">
              <a:defRPr sz="1500"/>
            </a:lvl1pPr>
          </a:lstStyle>
          <a:p>
            <a:endParaRPr lang="en-US" altLang="en-US"/>
          </a:p>
        </p:txBody>
      </p:sp>
      <p:sp>
        <p:nvSpPr>
          <p:cNvPr id="18439" name="Shape 7"/>
          <p:cNvSpPr txBox="1">
            <a:spLocks noGrp="1"/>
          </p:cNvSpPr>
          <p:nvPr>
            <p:ph type="sldNum" idx="12"/>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5" tIns="94835" rIns="94835" bIns="94835" numCol="1" anchor="b" anchorCtr="0" compatLnSpc="1">
            <a:prstTxWarp prst="textNoShape">
              <a:avLst/>
            </a:prstTxWarp>
          </a:bodyPr>
          <a:lstStyle>
            <a:lvl1pPr algn="r" defTabSz="947738">
              <a:defRPr sz="1200">
                <a:latin typeface="Times New Roman" pitchFamily="18" charset="0"/>
                <a:cs typeface="Times New Roman" pitchFamily="18" charset="0"/>
                <a:sym typeface="Times New Roman" pitchFamily="18" charset="0"/>
              </a:defRPr>
            </a:lvl1pPr>
          </a:lstStyle>
          <a:p>
            <a:endParaRPr lang="en-US" altLang="en-US"/>
          </a:p>
        </p:txBody>
      </p:sp>
    </p:spTree>
    <p:extLst>
      <p:ext uri="{BB962C8B-B14F-4D97-AF65-F5344CB8AC3E}">
        <p14:creationId xmlns:p14="http://schemas.microsoft.com/office/powerpoint/2010/main" val="1927600777"/>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obrahoods.com/index.php/usag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ls.gov/iif/oshwc/cfoi/cftb0249.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76"/>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20482" name="Shape 7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20483" name="Shape 78"/>
          <p:cNvSpPr txBox="1">
            <a:spLocks noGrp="1"/>
          </p:cNvSpPr>
          <p:nvPr>
            <p:ph type="body" idx="1"/>
          </p:nvPr>
        </p:nvSpPr>
        <p:spPr>
          <a:xfrm>
            <a:off x="976313" y="4560888"/>
            <a:ext cx="5362575" cy="2749550"/>
          </a:xfrm>
          <a:noFill/>
          <a:ln/>
        </p:spPr>
        <p:txBody>
          <a:bodyPr lIns="96624" tIns="48312" rIns="96624" bIns="48312" anchor="t">
            <a:spAutoFit/>
          </a:bodyPr>
          <a:lstStyle/>
          <a:p>
            <a:pPr algn="ctr">
              <a:spcBef>
                <a:spcPct val="0"/>
              </a:spcBef>
              <a:buSzPct val="25000"/>
            </a:pPr>
            <a:r>
              <a:rPr lang="en-US" altLang="en-US" sz="1800" b="1" smtClean="0"/>
              <a:t>Departamento del Trabajo de Estados Unidos</a:t>
            </a:r>
          </a:p>
          <a:p>
            <a:pPr algn="ctr">
              <a:spcBef>
                <a:spcPct val="0"/>
              </a:spcBef>
              <a:buSzPct val="25000"/>
            </a:pPr>
            <a:r>
              <a:rPr lang="en-US" altLang="en-US" sz="1800" b="1" smtClean="0"/>
              <a:t>Administración de Salud y Seguridad Ocupacional</a:t>
            </a:r>
          </a:p>
          <a:p>
            <a:pPr algn="ctr">
              <a:spcBef>
                <a:spcPct val="0"/>
              </a:spcBef>
              <a:buSzPct val="25000"/>
            </a:pPr>
            <a:r>
              <a:rPr lang="en-US" altLang="en-US" sz="1800" b="1" smtClean="0"/>
              <a:t>Grant de Susan Harwood</a:t>
            </a:r>
          </a:p>
          <a:p>
            <a:pPr algn="ctr">
              <a:spcBef>
                <a:spcPct val="0"/>
              </a:spcBef>
              <a:buSzPct val="25000"/>
            </a:pPr>
            <a:r>
              <a:rPr lang="en-US" altLang="en-US" sz="1800" b="1" smtClean="0"/>
              <a:t>#SH-16596-07-60-F-72</a:t>
            </a:r>
          </a:p>
          <a:p>
            <a:pPr>
              <a:spcBef>
                <a:spcPct val="0"/>
              </a:spcBef>
              <a:buSzPct val="25000"/>
            </a:pPr>
            <a:r>
              <a:rPr lang="en-US" altLang="en-US" sz="1800" b="1" smtClean="0"/>
              <a:t>UNIVERSIDAD DE PUERTO RICO RECINTO DE CIENCIAS MÉDICAS </a:t>
            </a:r>
          </a:p>
          <a:p>
            <a:pPr>
              <a:spcBef>
                <a:spcPct val="0"/>
              </a:spcBef>
              <a:buSzPct val="25000"/>
            </a:pPr>
            <a:r>
              <a:rPr lang="en-US" altLang="en-US" sz="1800" b="1" i="1" smtClean="0"/>
              <a:t>Escuela de Salud Pública, Dep. de Salud Ambiental</a:t>
            </a:r>
          </a:p>
          <a:p>
            <a:pPr>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153"/>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38914" name="Shape 15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8915" name="Shape 155"/>
          <p:cNvSpPr txBox="1">
            <a:spLocks noGrp="1"/>
          </p:cNvSpPr>
          <p:nvPr>
            <p:ph type="body" idx="1"/>
          </p:nvPr>
        </p:nvSpPr>
        <p:spPr>
          <a:xfrm>
            <a:off x="976313" y="4560888"/>
            <a:ext cx="5362575" cy="277812"/>
          </a:xfrm>
          <a:noFill/>
          <a:ln/>
        </p:spPr>
        <p:txBody>
          <a:bodyPr lIns="96624" tIns="48312" rIns="96624" bIns="48312" anchor="t">
            <a:spAutoFit/>
          </a:bodyPr>
          <a:lstStyle/>
          <a:p>
            <a:pPr>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16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0962" name="Shape 161"/>
          <p:cNvSpPr txBox="1">
            <a:spLocks noGrp="1"/>
          </p:cNvSpPr>
          <p:nvPr>
            <p:ph type="body" idx="1"/>
          </p:nvPr>
        </p:nvSpPr>
        <p:spPr>
          <a:xfrm>
            <a:off x="976313" y="4560888"/>
            <a:ext cx="5362575" cy="277812"/>
          </a:xfrm>
          <a:noFill/>
          <a:ln/>
        </p:spPr>
        <p:txBody>
          <a:bodyPr lIns="96624" tIns="48312" rIns="96624" bIns="48312" anchor="t">
            <a:spAutoFit/>
          </a:bodyPr>
          <a:lstStyle/>
          <a:p>
            <a:pPr>
              <a:spcBef>
                <a:spcPct val="0"/>
              </a:spcBef>
            </a:pPr>
            <a:endParaRPr lang="en-US" altLang="en-US" smtClean="0"/>
          </a:p>
        </p:txBody>
      </p:sp>
      <p:sp>
        <p:nvSpPr>
          <p:cNvPr id="40963" name="Shape 162"/>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16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3010" name="Shape 170"/>
          <p:cNvSpPr txBox="1">
            <a:spLocks noGrp="1"/>
          </p:cNvSpPr>
          <p:nvPr>
            <p:ph type="body" idx="1"/>
          </p:nvPr>
        </p:nvSpPr>
        <p:spPr>
          <a:xfrm>
            <a:off x="976313" y="4560888"/>
            <a:ext cx="5362575" cy="642937"/>
          </a:xfrm>
          <a:noFill/>
          <a:ln/>
        </p:spPr>
        <p:txBody>
          <a:bodyPr lIns="96624" tIns="48312" rIns="96624" bIns="48312" anchor="t">
            <a:spAutoFit/>
          </a:bodyPr>
          <a:lstStyle/>
          <a:p>
            <a:pPr>
              <a:spcBef>
                <a:spcPct val="0"/>
              </a:spcBef>
              <a:buSzPct val="25000"/>
            </a:pPr>
            <a:r>
              <a:rPr lang="en-US" altLang="en-US" u="sng" smtClean="0">
                <a:solidFill>
                  <a:srgbClr val="000000"/>
                </a:solidFill>
                <a:hlinkClick r:id="rId3"/>
              </a:rPr>
              <a:t>Picture source :http://www.cobrahoods.com/index.php/usage</a:t>
            </a:r>
          </a:p>
          <a:p>
            <a:pPr>
              <a:spcBef>
                <a:spcPct val="0"/>
              </a:spcBef>
              <a:buSzPct val="25000"/>
            </a:pPr>
            <a:r>
              <a:rPr lang="en-US" altLang="en-US" smtClean="0"/>
              <a:t>Picture 2 source: http://www.electricityforum.com/arc-flash/arc-flash-burn2.jpg</a:t>
            </a:r>
          </a:p>
        </p:txBody>
      </p:sp>
      <p:sp>
        <p:nvSpPr>
          <p:cNvPr id="43011" name="Shape 171"/>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17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5058" name="Shape 179"/>
          <p:cNvSpPr txBox="1">
            <a:spLocks noGrp="1"/>
          </p:cNvSpPr>
          <p:nvPr>
            <p:ph type="body" idx="1"/>
          </p:nvPr>
        </p:nvSpPr>
        <p:spPr>
          <a:xfrm>
            <a:off x="976313" y="4560888"/>
            <a:ext cx="5362575" cy="414337"/>
          </a:xfrm>
          <a:noFill/>
          <a:ln/>
        </p:spPr>
        <p:txBody>
          <a:bodyPr lIns="96624" tIns="48312" rIns="96624" bIns="48312" anchor="t">
            <a:spAutoFit/>
          </a:bodyPr>
          <a:lstStyle/>
          <a:p>
            <a:pPr>
              <a:spcBef>
                <a:spcPct val="0"/>
              </a:spcBef>
              <a:buSzPct val="25000"/>
            </a:pPr>
            <a:r>
              <a:rPr lang="en-US" altLang="en-US" sz="900" smtClean="0"/>
              <a:t>Images from: http://www.techtric.ca/images/arc_flash_image.jpeg</a:t>
            </a:r>
          </a:p>
          <a:p>
            <a:pPr>
              <a:spcBef>
                <a:spcPct val="0"/>
              </a:spcBef>
            </a:pPr>
            <a:endParaRPr lang="en-US" altLang="en-US" smtClean="0"/>
          </a:p>
        </p:txBody>
      </p:sp>
      <p:sp>
        <p:nvSpPr>
          <p:cNvPr id="45059" name="Shape 180"/>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187"/>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47106" name="Shape 18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7107" name="Shape 189"/>
          <p:cNvSpPr txBox="1">
            <a:spLocks noGrp="1"/>
          </p:cNvSpPr>
          <p:nvPr>
            <p:ph type="body" idx="1"/>
          </p:nvPr>
        </p:nvSpPr>
        <p:spPr>
          <a:xfrm>
            <a:off x="976313" y="4560888"/>
            <a:ext cx="5362575" cy="4294187"/>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Para reducir los riesgos de entrar en contacto con la corriente eléctrica, debe aprender a reconocer e identificar los peligros eléctricos. Una vez identifique el peligro, éste se debe corregir. Si usted no está cualificado y no tiene las habilidades y las capacidades para corregir el peligro, entonces debe reportarlo a su jefe inmediato, supervisor o a alguien que pueda corregir el peligro.</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El propósito de este programa es demostrarle los peligros comunes de modo que los reconozca y pueda corregirlos. Reconocer el peligro es “la clave”. Es mejor reconocer los peligros eléctricos antes de que puedan hacerle daño a usted u otro compañero de trabajo.</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Revisaremos cada uno de los siguientes peligros eléctricos que comúnmente se encuentran en los sitios de construcción:</a:t>
            </a:r>
          </a:p>
          <a:p>
            <a:pPr>
              <a:spcBef>
                <a:spcPct val="0"/>
              </a:spcBef>
              <a:buClr>
                <a:srgbClr val="000000"/>
              </a:buClr>
              <a:buSzPct val="25000"/>
            </a:pPr>
            <a:r>
              <a:rPr lang="en-US" altLang="en-US" smtClean="0"/>
              <a:t>Conectar a tierra inapropiadamente</a:t>
            </a:r>
          </a:p>
          <a:p>
            <a:pPr>
              <a:spcBef>
                <a:spcPct val="0"/>
              </a:spcBef>
              <a:buClr>
                <a:srgbClr val="000000"/>
              </a:buClr>
              <a:buSzPct val="25000"/>
            </a:pPr>
            <a:r>
              <a:rPr lang="en-US" altLang="en-US" smtClean="0"/>
              <a:t>Partes eléctricas expuestas </a:t>
            </a:r>
          </a:p>
          <a:p>
            <a:pPr>
              <a:spcBef>
                <a:spcPct val="0"/>
              </a:spcBef>
              <a:buClr>
                <a:srgbClr val="000000"/>
              </a:buClr>
              <a:buSzPct val="25000"/>
            </a:pPr>
            <a:r>
              <a:rPr lang="en-US" altLang="en-US" smtClean="0"/>
              <a:t>Cableado inadecuado</a:t>
            </a:r>
          </a:p>
          <a:p>
            <a:pPr>
              <a:spcBef>
                <a:spcPct val="0"/>
              </a:spcBef>
              <a:buClr>
                <a:srgbClr val="000000"/>
              </a:buClr>
              <a:buSzPct val="25000"/>
            </a:pPr>
            <a:r>
              <a:rPr lang="en-US" altLang="en-US" smtClean="0"/>
              <a:t>Proximidad poco segura a líneas de tendido eléctrico</a:t>
            </a:r>
          </a:p>
          <a:p>
            <a:pPr>
              <a:spcBef>
                <a:spcPct val="0"/>
              </a:spcBef>
              <a:buClr>
                <a:srgbClr val="000000"/>
              </a:buClr>
              <a:buSzPct val="25000"/>
            </a:pPr>
            <a:r>
              <a:rPr lang="en-US" altLang="en-US" smtClean="0"/>
              <a:t>Aislamiento dañado</a:t>
            </a:r>
          </a:p>
          <a:p>
            <a:pPr>
              <a:spcBef>
                <a:spcPct val="0"/>
              </a:spcBef>
              <a:buClr>
                <a:srgbClr val="000000"/>
              </a:buClr>
              <a:buSzPct val="25000"/>
            </a:pPr>
            <a:r>
              <a:rPr lang="en-US" altLang="en-US" smtClean="0"/>
              <a:t>Circuitos sobrecargados</a:t>
            </a:r>
          </a:p>
          <a:p>
            <a:pPr>
              <a:spcBef>
                <a:spcPct val="0"/>
              </a:spcBef>
              <a:buClr>
                <a:srgbClr val="000000"/>
              </a:buClr>
              <a:buSzPct val="25000"/>
            </a:pPr>
            <a:r>
              <a:rPr lang="en-US" altLang="en-US" smtClean="0"/>
              <a:t>Trabajar con equipo eléctrico en condiciones mojadas o muy húmedas</a:t>
            </a:r>
          </a:p>
          <a:p>
            <a:pPr>
              <a:spcBef>
                <a:spcPct val="0"/>
              </a:spcBef>
              <a:buClr>
                <a:srgbClr val="000000"/>
              </a:buClr>
              <a:buSzPct val="25000"/>
            </a:pPr>
            <a:r>
              <a:rPr lang="en-US" altLang="en-US" smtClean="0"/>
              <a:t>Herramientas y equipo dañado</a:t>
            </a:r>
          </a:p>
          <a:p>
            <a:pPr>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197"/>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49154" name="Shape 19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9155" name="Shape 199"/>
          <p:cNvSpPr txBox="1">
            <a:spLocks noGrp="1"/>
          </p:cNvSpPr>
          <p:nvPr>
            <p:ph type="body" idx="1"/>
          </p:nvPr>
        </p:nvSpPr>
        <p:spPr>
          <a:xfrm>
            <a:off x="976313" y="4560888"/>
            <a:ext cx="5362575" cy="1008062"/>
          </a:xfrm>
          <a:noFill/>
          <a:ln/>
        </p:spPr>
        <p:txBody>
          <a:bodyPr lIns="96624" tIns="48312" rIns="96624" bIns="48312" anchor="t">
            <a:spAutoFit/>
          </a:bodyPr>
          <a:lstStyle/>
          <a:p>
            <a:pPr>
              <a:spcBef>
                <a:spcPct val="0"/>
              </a:spcBef>
              <a:buSzPct val="25000"/>
            </a:pPr>
            <a:r>
              <a:rPr lang="en-US" altLang="en-US" smtClean="0"/>
              <a:t>Conectar a tierra es el proceso mediante el cual se elimina el voltaje no deseado. La conexión a tierra es una conexión eléctrica física a la tierra. Esto permite que el voltaje se disipe a la tierra en vez de pasar a través de un trabajador, causándole posiblemente una lesión.</a:t>
            </a:r>
          </a:p>
          <a:p>
            <a:pPr>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206"/>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51202" name="Shape 20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1203" name="Shape 208"/>
          <p:cNvSpPr txBox="1">
            <a:spLocks noGrp="1"/>
          </p:cNvSpPr>
          <p:nvPr>
            <p:ph type="body" idx="1"/>
          </p:nvPr>
        </p:nvSpPr>
        <p:spPr>
          <a:xfrm>
            <a:off x="976313" y="4560888"/>
            <a:ext cx="5362575" cy="2468562"/>
          </a:xfrm>
          <a:noFill/>
          <a:ln/>
        </p:spPr>
        <p:txBody>
          <a:bodyPr lIns="96624" tIns="48312" rIns="96624" bIns="48312" anchor="t">
            <a:spAutoFit/>
          </a:bodyPr>
          <a:lstStyle/>
          <a:p>
            <a:pPr>
              <a:spcBef>
                <a:spcPct val="0"/>
              </a:spcBef>
              <a:buSzPct val="25000"/>
            </a:pPr>
            <a:r>
              <a:rPr lang="en-US" altLang="en-US" smtClean="0"/>
              <a:t>Cuando una herramienta eléctrica no está conectada a tierra apropiadamente, existe un peligro ya que el voltaje indeseado no se está eliminando con seguridad. Las partes metálicas de un sistema eléctrico de cableado que tocamos (placas de interruptores, accesorios de iluminación de techo, conductores, etc.) deberían estar conectadas a tierra y con 0 voltios. </a:t>
            </a:r>
            <a:r>
              <a:rPr lang="en-US" altLang="en-US" smtClean="0">
                <a:cs typeface="Arial" pitchFamily="34" charset="0"/>
                <a:sym typeface="Arial" pitchFamily="34" charset="0"/>
              </a:rPr>
              <a:t>Si el sistema no se conecta a tierra correctamente, estas partes pueden tener energía. Si usted hace contacto con un dispositivo eléctrico defectuoso que no está conectado a tierra (o está conectado a tierra incorrectamente), la corriente eléctrica tomará la trayectoria de menos resistencia la cual será USTED y recibirá una descarga eléctrica.</a:t>
            </a:r>
          </a:p>
          <a:p>
            <a:pPr>
              <a:spcBef>
                <a:spcPct val="0"/>
              </a:spcBef>
            </a:pPr>
            <a:endParaRPr lang="en-US" altLang="en-US" smtClean="0"/>
          </a:p>
          <a:p>
            <a:pPr>
              <a:spcBef>
                <a:spcPct val="0"/>
              </a:spcBef>
              <a:buSzPct val="25000"/>
            </a:pPr>
            <a:r>
              <a:rPr lang="en-US" altLang="en-US" smtClean="0"/>
              <a:t>La violación eléctrica de OSHA más común es conectar incorrectamente el equipo y los cables a tierra.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216"/>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53250" name="Shape 21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3251" name="Shape 218"/>
          <p:cNvSpPr txBox="1">
            <a:spLocks noGrp="1"/>
          </p:cNvSpPr>
          <p:nvPr>
            <p:ph type="body" idx="1"/>
          </p:nvPr>
        </p:nvSpPr>
        <p:spPr>
          <a:xfrm>
            <a:off x="976313" y="4560888"/>
            <a:ext cx="5362575" cy="2468562"/>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La clavija a tierra de una extensión flexible está diseñada para que la corriente que se escape regrese a la tierra. La trayectoria de la clavija a tierra debe ser continua para disipar el escape de corriente. Si una extensión tiene un enchufe o una clavija a tierra que está rota, ésta no puede proporcionar una trayectoria continua a la tierra. Esto presenta un peligro eléctrico y se debe corregir inmediatamente.</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Muchas veces la clavija a tierra se elimina para conectar la extensión eléctrica a un tomacorriente de dos agujeros. En otras ocasiones la clavija se daña debido al manejo rudo. Sin la clavija, la trayectoria a tierra no existe y su cuerpo corre el riesgo de convertirse en parte del circuito y recibir un choque eléctrico. </a:t>
            </a:r>
            <a:r>
              <a:rPr lang="en-US" altLang="en-US" b="1" u="sng" smtClean="0">
                <a:cs typeface="Arial" pitchFamily="34" charset="0"/>
                <a:sym typeface="Arial" pitchFamily="34" charset="0"/>
              </a:rPr>
              <a:t>Nunca</a:t>
            </a:r>
            <a:r>
              <a:rPr lang="en-US" altLang="en-US" smtClean="0">
                <a:cs typeface="Arial" pitchFamily="34" charset="0"/>
                <a:sym typeface="Arial" pitchFamily="34" charset="0"/>
              </a:rPr>
              <a:t> quite la clavija a tierra del enchufe de una extensión flexible.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226"/>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55298" name="Shape 22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5299" name="Shape 228"/>
          <p:cNvSpPr txBox="1">
            <a:spLocks noGrp="1"/>
          </p:cNvSpPr>
          <p:nvPr>
            <p:ph type="body" idx="1"/>
          </p:nvPr>
        </p:nvSpPr>
        <p:spPr>
          <a:xfrm>
            <a:off x="976313" y="4560888"/>
            <a:ext cx="5362575" cy="1190625"/>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Al quitar la clavija a tierra, usted elimina una de las características más importantes de seguridad construidas en una extensión flexible. ¡Sin la trayectoria directa a tierra, cualquier corriente que se escape tiene el potencial de darle una descarga eléctrica y lastimarlo o matarlo !</a:t>
            </a:r>
          </a:p>
          <a:p>
            <a:pPr>
              <a:spcBef>
                <a:spcPct val="0"/>
              </a:spcBef>
              <a:buSzPct val="25000"/>
            </a:pPr>
            <a:r>
              <a:rPr lang="en-US" altLang="en-US" u="sng" smtClean="0">
                <a:cs typeface="Arial" pitchFamily="34" charset="0"/>
                <a:sym typeface="Arial" pitchFamily="34" charset="0"/>
              </a:rPr>
              <a:t>¡</a:t>
            </a:r>
            <a:r>
              <a:rPr lang="en-US" altLang="en-US" b="1" u="sng" smtClean="0">
                <a:cs typeface="Arial" pitchFamily="34" charset="0"/>
                <a:sym typeface="Arial" pitchFamily="34" charset="0"/>
              </a:rPr>
              <a:t>NUNCA</a:t>
            </a:r>
            <a:r>
              <a:rPr lang="en-US" altLang="en-US" smtClean="0">
                <a:cs typeface="Arial" pitchFamily="34" charset="0"/>
                <a:sym typeface="Arial" pitchFamily="34" charset="0"/>
              </a:rPr>
              <a:t> utilice una herramienta eléctrica o extensión que le falte o tenga rota la clavija a tierra!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237"/>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57346" name="Shape 23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7347" name="Shape 239"/>
          <p:cNvSpPr txBox="1">
            <a:spLocks noGrp="1"/>
          </p:cNvSpPr>
          <p:nvPr>
            <p:ph type="body" idx="1"/>
          </p:nvPr>
        </p:nvSpPr>
        <p:spPr>
          <a:xfrm>
            <a:off x="976313" y="4560888"/>
            <a:ext cx="5362575" cy="3746500"/>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Cuando las cubiertas de los paneles eléctricos o del equipo están rotas, incompletas o no las tiene se crea un peligro muy serio. Algunos peligros de electrocución que deben tener en consideración son:</a:t>
            </a:r>
          </a:p>
          <a:p>
            <a:pPr>
              <a:spcBef>
                <a:spcPct val="0"/>
              </a:spcBef>
            </a:pPr>
            <a:endParaRPr lang="en-US" altLang="en-US" smtClean="0"/>
          </a:p>
          <a:p>
            <a:pPr>
              <a:spcBef>
                <a:spcPct val="0"/>
              </a:spcBef>
              <a:buClr>
                <a:srgbClr val="000000"/>
              </a:buClr>
              <a:buSzPct val="25000"/>
            </a:pPr>
            <a:r>
              <a:rPr lang="en-US" altLang="en-US" smtClean="0">
                <a:solidFill>
                  <a:srgbClr val="000000"/>
                </a:solidFill>
                <a:cs typeface="Arial" pitchFamily="34" charset="0"/>
                <a:sym typeface="Arial" pitchFamily="34" charset="0"/>
              </a:rPr>
              <a:t>Alambres y otras partes eléctricas que estén expuestas.</a:t>
            </a:r>
          </a:p>
          <a:p>
            <a:pPr>
              <a:spcBef>
                <a:spcPct val="0"/>
              </a:spcBef>
              <a:buClr>
                <a:srgbClr val="000000"/>
              </a:buClr>
              <a:buSzPct val="25000"/>
            </a:pPr>
            <a:r>
              <a:rPr lang="en-US" altLang="en-US" smtClean="0">
                <a:solidFill>
                  <a:srgbClr val="000000"/>
                </a:solidFill>
                <a:cs typeface="Arial" pitchFamily="34" charset="0"/>
                <a:sym typeface="Arial" pitchFamily="34" charset="0"/>
              </a:rPr>
              <a:t>Cubiertas inexistentes en un cableado o interruptor automático. </a:t>
            </a:r>
          </a:p>
          <a:p>
            <a:pPr>
              <a:spcBef>
                <a:spcPct val="0"/>
              </a:spcBef>
              <a:buClr>
                <a:srgbClr val="000000"/>
              </a:buClr>
              <a:buSzPct val="25000"/>
            </a:pPr>
            <a:r>
              <a:rPr lang="en-US" altLang="en-US" smtClean="0">
                <a:solidFill>
                  <a:srgbClr val="000000"/>
                </a:solidFill>
                <a:cs typeface="Arial" pitchFamily="34" charset="0"/>
                <a:sym typeface="Arial" pitchFamily="34" charset="0"/>
              </a:rPr>
              <a:t>La falta de un interruptor en una caja de panel que expone los alambres y los terminales. </a:t>
            </a:r>
          </a:p>
          <a:p>
            <a:pPr>
              <a:spcBef>
                <a:spcPct val="0"/>
              </a:spcBef>
              <a:buClr>
                <a:srgbClr val="000000"/>
              </a:buClr>
              <a:buSzPct val="25000"/>
            </a:pPr>
            <a:r>
              <a:rPr lang="en-US" altLang="en-US" smtClean="0">
                <a:solidFill>
                  <a:srgbClr val="000000"/>
                </a:solidFill>
                <a:cs typeface="Arial" pitchFamily="34" charset="0"/>
                <a:sym typeface="Arial" pitchFamily="34" charset="0"/>
              </a:rPr>
              <a:t>Alambres de tendido eléctrico en un sitio de trabajo que pueden estar expuestos. </a:t>
            </a:r>
          </a:p>
          <a:p>
            <a:pPr>
              <a:spcBef>
                <a:spcPct val="0"/>
              </a:spcBef>
              <a:buClr>
                <a:srgbClr val="000000"/>
              </a:buClr>
              <a:buSzPct val="25000"/>
            </a:pPr>
            <a:r>
              <a:rPr lang="en-US" altLang="en-US" smtClean="0">
                <a:solidFill>
                  <a:srgbClr val="000000"/>
                </a:solidFill>
                <a:cs typeface="Arial" pitchFamily="34" charset="0"/>
                <a:sym typeface="Arial" pitchFamily="34" charset="0"/>
              </a:rPr>
              <a:t>Terminales eléctricos expuestos en motores, enseres y equipo eléctrico. </a:t>
            </a:r>
          </a:p>
          <a:p>
            <a:pPr>
              <a:spcBef>
                <a:spcPct val="0"/>
              </a:spcBef>
              <a:buClr>
                <a:srgbClr val="000000"/>
              </a:buClr>
              <a:buSzPct val="25000"/>
            </a:pPr>
            <a:r>
              <a:rPr lang="en-US" altLang="en-US" smtClean="0">
                <a:solidFill>
                  <a:srgbClr val="000000"/>
                </a:solidFill>
                <a:cs typeface="Arial" pitchFamily="34" charset="0"/>
                <a:sym typeface="Arial" pitchFamily="34" charset="0"/>
              </a:rPr>
              <a:t>Un equipo antiguo que pueda tener partes eléctricas expuestas.</a:t>
            </a:r>
          </a:p>
          <a:p>
            <a:pPr>
              <a:spcBef>
                <a:spcPct val="0"/>
              </a:spcBef>
            </a:pPr>
            <a:endParaRPr lang="en-US" altLang="en-US" smtClean="0"/>
          </a:p>
          <a:p>
            <a:pPr>
              <a:spcBef>
                <a:spcPct val="0"/>
              </a:spcBef>
              <a:buSzPct val="25000"/>
            </a:pPr>
            <a:r>
              <a:rPr lang="en-US" altLang="en-US" smtClean="0">
                <a:solidFill>
                  <a:srgbClr val="000000"/>
                </a:solidFill>
                <a:cs typeface="Arial" pitchFamily="34" charset="0"/>
                <a:sym typeface="Arial" pitchFamily="34" charset="0"/>
              </a:rPr>
              <a:t>Si usted hace contacto con partes eléctricas que tienen corriente, usted recibirá una descarga eléctrica y posiblemente se lastime seriamente o muera.</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Usted necesita saber que un componente eléctrico expuesto es un peligro. Si usted observa esas condiciones, repórtelas a su supervisor inmediatamente.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83"/>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22530" name="Shape 8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22531" name="Shape 85"/>
          <p:cNvSpPr txBox="1">
            <a:spLocks noGrp="1"/>
          </p:cNvSpPr>
          <p:nvPr>
            <p:ph type="body" idx="1"/>
          </p:nvPr>
        </p:nvSpPr>
        <p:spPr>
          <a:xfrm>
            <a:off x="976313" y="4560888"/>
            <a:ext cx="5362575" cy="277812"/>
          </a:xfrm>
          <a:noFill/>
          <a:ln/>
        </p:spPr>
        <p:txBody>
          <a:bodyPr lIns="96624" tIns="48312" rIns="96624" bIns="48312" anchor="t">
            <a:spAutoFit/>
          </a:bodyPr>
          <a:lstStyle/>
          <a:p>
            <a:pPr>
              <a:spcBef>
                <a:spcPct val="0"/>
              </a:spcBef>
            </a:pPr>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Shape 247"/>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59394" name="Shape 24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9395" name="Shape 249"/>
          <p:cNvSpPr txBox="1">
            <a:spLocks noGrp="1"/>
          </p:cNvSpPr>
          <p:nvPr>
            <p:ph type="body" idx="1"/>
          </p:nvPr>
        </p:nvSpPr>
        <p:spPr>
          <a:xfrm>
            <a:off x="976313" y="4560888"/>
            <a:ext cx="5362575" cy="825500"/>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En este ejemplo la caja de toma de corriente tiene expuesto los alambres debido a la falta de interruptores de circuito eléctrico. Nunca utilice un panel que expone los alambres.</a:t>
            </a:r>
          </a:p>
          <a:p>
            <a:pPr>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Shape 256"/>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61442" name="Shape 25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1443" name="Shape 258"/>
          <p:cNvSpPr txBox="1">
            <a:spLocks noGrp="1"/>
          </p:cNvSpPr>
          <p:nvPr>
            <p:ph type="body" idx="1"/>
          </p:nvPr>
        </p:nvSpPr>
        <p:spPr>
          <a:xfrm>
            <a:off x="976313" y="4560888"/>
            <a:ext cx="5362575" cy="1190625"/>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Las aberturas en cajas de toma de corriente eléctrica, cajas de conexión y cualquier otra caja eléctrica deben estar cerradas con las cubiertas adecuadas y sin que le falte ninguna tapa precortada plegable. Las aberturas exponen partes eléctricas y presentan peligros eléctricos.</a:t>
            </a:r>
          </a:p>
          <a:p>
            <a:pPr>
              <a:spcBef>
                <a:spcPct val="0"/>
              </a:spcBef>
              <a:buSzPct val="25000"/>
            </a:pPr>
            <a:r>
              <a:rPr lang="en-US" altLang="en-US" smtClean="0"/>
              <a:t>En esta foto hay una abertura en la caja de toma de corriente eléctrica que expone los alambres internos, </a:t>
            </a:r>
            <a:r>
              <a:rPr lang="en-US" altLang="en-US" smtClean="0">
                <a:latin typeface="Times New Roman" pitchFamily="18" charset="0"/>
                <a:cs typeface="Times New Roman" pitchFamily="18" charset="0"/>
                <a:sym typeface="Times New Roman" pitchFamily="18" charset="0"/>
              </a:rPr>
              <a:t>¡E</a:t>
            </a:r>
            <a:r>
              <a:rPr lang="en-US" altLang="en-US" smtClean="0"/>
              <a:t>sto es muy peligroso!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Shape 266"/>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63490" name="Shape 26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3491" name="Shape 268"/>
          <p:cNvSpPr txBox="1">
            <a:spLocks noGrp="1"/>
          </p:cNvSpPr>
          <p:nvPr>
            <p:ph type="body" idx="1"/>
          </p:nvPr>
        </p:nvSpPr>
        <p:spPr>
          <a:xfrm>
            <a:off x="976313" y="4560888"/>
            <a:ext cx="5362575" cy="1190625"/>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El aislamiento externo en las extensiones eléctricas debe estar intacto. Cuando el aislamiento externo se ha separado del enchufe, los alambres internos están expuestos. Esto puede exponer los alambres internos a raspaduras o fracturas y a condiciones del ambiente. El aislamiento debe entrar en el enchufe totalmente, para que cubra y proteja los alambres internos.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276"/>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65538" name="Shape 27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5539" name="Shape 278"/>
          <p:cNvSpPr txBox="1">
            <a:spLocks noGrp="1"/>
          </p:cNvSpPr>
          <p:nvPr>
            <p:ph type="body" idx="1"/>
          </p:nvPr>
        </p:nvSpPr>
        <p:spPr>
          <a:xfrm>
            <a:off x="976313" y="4560888"/>
            <a:ext cx="5362575" cy="2286000"/>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La iluminación temporera tiene que ser diseñada tomando en cuenta las medidas de seguridad. Los accesorios de iluminación deben estar conectados a tierra correctamente, con una protección alrededor de la bombilla y los alambres cubiertos correctamente. En el ejemplo de la derecha (inseguro), la bombilla está expuesta y podría ocasionar una lesión seria en el ojo o laceraciones si el vidrio se rompe y le golpea. Además la toma de la bombilla no está conectada a tierra correctamente y podría causar una lesión más seria si un trabajador la toca. Usted siempre debe tener presente la seguridad al trabajar cerca de la electricidad.</a:t>
            </a:r>
          </a:p>
          <a:p>
            <a:pPr>
              <a:spcBef>
                <a:spcPct val="0"/>
              </a:spcBef>
            </a:pPr>
            <a:endParaRPr lang="en-US" altLang="en-US" smtClean="0"/>
          </a:p>
          <a:p>
            <a:pPr>
              <a:spcBef>
                <a:spcPct val="0"/>
              </a:spcBef>
              <a:buSzPct val="25000"/>
            </a:pPr>
            <a:r>
              <a:rPr lang="en-US" altLang="en-US" smtClean="0"/>
              <a:t>Use la iluminación adecuada cuando trabaje (esto incluye el trabajo que se haga durante el turno nocturno).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Shape 286"/>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67586" name="Shape 28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7587" name="Shape 288"/>
          <p:cNvSpPr txBox="1">
            <a:spLocks noGrp="1"/>
          </p:cNvSpPr>
          <p:nvPr>
            <p:ph type="body" idx="1"/>
          </p:nvPr>
        </p:nvSpPr>
        <p:spPr>
          <a:xfrm>
            <a:off x="976313" y="4560888"/>
            <a:ext cx="5362575" cy="3563937"/>
          </a:xfrm>
          <a:noFill/>
          <a:ln/>
        </p:spPr>
        <p:txBody>
          <a:bodyPr lIns="96624" tIns="48312" rIns="96624" bIns="48312" anchor="t">
            <a:spAutoFit/>
          </a:bodyPr>
          <a:lstStyle/>
          <a:p>
            <a:pPr>
              <a:spcBef>
                <a:spcPct val="0"/>
              </a:spcBef>
              <a:buSzPct val="25000"/>
            </a:pPr>
            <a:r>
              <a:rPr lang="en-US" altLang="en-US" smtClean="0">
                <a:solidFill>
                  <a:srgbClr val="000000"/>
                </a:solidFill>
              </a:rPr>
              <a:t>Un peligro </a:t>
            </a:r>
            <a:r>
              <a:rPr lang="en-US" altLang="en-US" smtClean="0">
                <a:cs typeface="Arial" pitchFamily="34" charset="0"/>
                <a:sym typeface="Arial" pitchFamily="34" charset="0"/>
              </a:rPr>
              <a:t>eléctrico</a:t>
            </a:r>
            <a:r>
              <a:rPr lang="en-US" altLang="en-US" smtClean="0">
                <a:solidFill>
                  <a:srgbClr val="000000"/>
                </a:solidFill>
              </a:rPr>
              <a:t> existe cuando el calibre del alambre es demasiado bajo para la corriente que transporta.</a:t>
            </a:r>
          </a:p>
          <a:p>
            <a:pPr>
              <a:spcBef>
                <a:spcPct val="0"/>
              </a:spcBef>
            </a:pPr>
            <a:endParaRPr lang="en-US" altLang="en-US" smtClean="0"/>
          </a:p>
          <a:p>
            <a:pPr>
              <a:spcBef>
                <a:spcPct val="0"/>
              </a:spcBef>
              <a:buSzPct val="25000"/>
            </a:pPr>
            <a:r>
              <a:rPr lang="en-US" altLang="en-US" smtClean="0">
                <a:solidFill>
                  <a:srgbClr val="000000"/>
                </a:solidFill>
                <a:cs typeface="Arial" pitchFamily="34" charset="0"/>
                <a:sym typeface="Arial" pitchFamily="34" charset="0"/>
              </a:rPr>
              <a:t>Normalmente el interruptor de circuito se iguala al tamaño del alambre. Cuando el calibre de un alambre es demasiado bajo para la corriente que debe transportar, el alambre se calienta y al calentarse puede causar un incendio.</a:t>
            </a:r>
          </a:p>
          <a:p>
            <a:pPr>
              <a:spcBef>
                <a:spcPct val="0"/>
              </a:spcBef>
            </a:pPr>
            <a:endParaRPr lang="en-US" altLang="en-US" smtClean="0"/>
          </a:p>
          <a:p>
            <a:pPr>
              <a:spcBef>
                <a:spcPct val="0"/>
              </a:spcBef>
              <a:buSzPct val="25000"/>
            </a:pPr>
            <a:r>
              <a:rPr lang="en-US" altLang="en-US" smtClean="0">
                <a:solidFill>
                  <a:srgbClr val="000000"/>
                </a:solidFill>
                <a:cs typeface="Arial" pitchFamily="34" charset="0"/>
                <a:sym typeface="Arial" pitchFamily="34" charset="0"/>
              </a:rPr>
              <a:t>Cerciórese de utilizar extensiones con la clasificación correcta al trabajar con herramientas eléctricas. Cuando usted utiliza una extensión, cerciórese de que el calibre del alambre que usted está colocando en el circuito no sea demasiado bajo para el equipo. Aunque el interruptor de circuito sea del tamaño correcto, si el calibre del alambre es demasiado bajo, usted está creando un peligro </a:t>
            </a:r>
            <a:r>
              <a:rPr lang="en-US" altLang="en-US" smtClean="0">
                <a:cs typeface="Arial" pitchFamily="34" charset="0"/>
                <a:sym typeface="Arial" pitchFamily="34" charset="0"/>
              </a:rPr>
              <a:t>eléctrico</a:t>
            </a:r>
            <a:r>
              <a:rPr lang="en-US" altLang="en-US" smtClean="0">
                <a:solidFill>
                  <a:srgbClr val="000000"/>
                </a:solidFill>
                <a:cs typeface="Arial" pitchFamily="34" charset="0"/>
                <a:sym typeface="Arial" pitchFamily="34" charset="0"/>
              </a:rPr>
              <a:t>. Una herramienta enchufada a una extensión puede utilizar más corriente de lo que la extensión puede aguantar sin disparar el interruptor de circuito. Esto podría dañar la herramienta además de causar un incendio. Cerciórese siempre de utilizar la extensión con la clasificación correcta para la herramienta que va a manejar.</a:t>
            </a:r>
          </a:p>
          <a:p>
            <a:pPr>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3" name="Shape 295"/>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69634" name="Shape 29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9635" name="Shape 297"/>
          <p:cNvSpPr txBox="1">
            <a:spLocks noGrp="1"/>
          </p:cNvSpPr>
          <p:nvPr>
            <p:ph type="body" idx="1"/>
          </p:nvPr>
        </p:nvSpPr>
        <p:spPr>
          <a:xfrm>
            <a:off x="976313" y="4560888"/>
            <a:ext cx="5362575" cy="2286000"/>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Los peligros de electrocución son el resultado de utilizar un tamaño o tipo incorrecto de alambre. Usted debe evitar tales peligros y crear un ambiente seguro de trabajo. Usted debe elegir el tamaño de alambre correcto para la cantidad de corriente eléctrica que espera del circuito. El alambre debe aguantar la corriente de forma segura sin que se caliente o dispare el interruptor de circuito. El aislamiento del alambre debe ser apropiado para el voltaje y lo suficientemente fuerte para resistir el medioambiente. Las conexiones necesitan ser confiables y estar protegidas. Cabe mencionar y de acuerdo a esta presentación entre más alto el número más delgado es el alambre y entre más bajo es el número más grueso es el alambre.</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Shape 305"/>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71682" name="Shape 30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1683" name="Shape 307"/>
          <p:cNvSpPr txBox="1">
            <a:spLocks noGrp="1"/>
          </p:cNvSpPr>
          <p:nvPr>
            <p:ph type="body" idx="1"/>
          </p:nvPr>
        </p:nvSpPr>
        <p:spPr>
          <a:xfrm>
            <a:off x="976313" y="4560888"/>
            <a:ext cx="5362575" cy="3381375"/>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El aislamiento defectuoso o inadecuado representa un peligro eléctrico. Generalmente, el aislamiento está hecho de una cubierta plástica o de hule que protege los alambres. El aislamiento evita que los conductores entren en contacto entre sí o con el trabajador. El aislamiento también protege los alambres para que no se dañen con el medioambiente.</a:t>
            </a:r>
          </a:p>
          <a:p>
            <a:pPr>
              <a:spcBef>
                <a:spcPct val="0"/>
              </a:spcBef>
            </a:pPr>
            <a:endParaRPr lang="en-US" altLang="en-US" smtClean="0"/>
          </a:p>
          <a:p>
            <a:pPr>
              <a:spcBef>
                <a:spcPct val="0"/>
              </a:spcBef>
              <a:buSzPct val="25000"/>
            </a:pPr>
            <a:r>
              <a:rPr lang="en-US" altLang="en-US" smtClean="0">
                <a:solidFill>
                  <a:srgbClr val="000000"/>
                </a:solidFill>
                <a:cs typeface="Arial" pitchFamily="34" charset="0"/>
                <a:sym typeface="Arial" pitchFamily="34" charset="0"/>
              </a:rPr>
              <a:t>Los riesgos eléctricos pueden ocurrir de diversas maneras y usted debe estar consciente de las posibles situaciones. Cuando se daña el aislamiento, las partes expuestas se pueden energizar si un cable vivo del interior las toca</a:t>
            </a:r>
            <a:r>
              <a:rPr lang="en-US" altLang="en-US" smtClean="0">
                <a:cs typeface="Arial" pitchFamily="34" charset="0"/>
                <a:sym typeface="Arial" pitchFamily="34" charset="0"/>
              </a:rPr>
              <a:t>. </a:t>
            </a:r>
            <a:r>
              <a:rPr lang="en-US" altLang="en-US" smtClean="0">
                <a:solidFill>
                  <a:srgbClr val="000000"/>
                </a:solidFill>
                <a:cs typeface="Arial" pitchFamily="34" charset="0"/>
                <a:sym typeface="Arial" pitchFamily="34" charset="0"/>
              </a:rPr>
              <a:t>Las extensiones podrían tener daños en el aislamiento o el aislamiento interno de una herramienta eléctrica se pudo haber dañado. Las herramientas eléctricas de mano que están viejas, dañadas o que fueron mal utilizadas posiblemente tengan dañado el aislamiento interno. Si usted toca herramientas eléctricas o cualquier otro equipo que esté dañado, usted recibirá una descarga eléctrica. Hay más probabilidades de que usted reciba una descarga eléctrica si la herramienta no tiene contacto a tierra o no tiene aislamiento doble. Las herramientas con aislamiento doble tienen dos barreras de aislamiento y no tienen partes metálicas expuestas.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29" name="Shape 314"/>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73730" name="Shape 31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3731" name="Shape 316"/>
          <p:cNvSpPr txBox="1">
            <a:spLocks noGrp="1"/>
          </p:cNvSpPr>
          <p:nvPr>
            <p:ph type="body" idx="1"/>
          </p:nvPr>
        </p:nvSpPr>
        <p:spPr>
          <a:xfrm>
            <a:off x="976313" y="4560888"/>
            <a:ext cx="5362575" cy="1008062"/>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Cuando una extensión flexible se daña, se debe poner fuera de servicio y remplazar inmediatamente. La mayoría de los métodos para reparar una extensión no mantienen la integridad original del aislamiento. Consiga una extensión nueva.</a:t>
            </a:r>
          </a:p>
          <a:p>
            <a:pPr>
              <a:spcBef>
                <a:spcPct val="0"/>
              </a:spcBef>
            </a:pPr>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7" name="Shape 324"/>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75778" name="Shape 32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5779" name="Shape 326"/>
          <p:cNvSpPr txBox="1">
            <a:spLocks noGrp="1"/>
          </p:cNvSpPr>
          <p:nvPr>
            <p:ph type="body" idx="1"/>
          </p:nvPr>
        </p:nvSpPr>
        <p:spPr>
          <a:xfrm>
            <a:off x="976313" y="4560888"/>
            <a:ext cx="5362575" cy="1008062"/>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Esta extensión flexible tiene dañado el aislamiento externo y expone los alambres internos. Los alambres internos también tienen dañado el aislamiento. </a:t>
            </a:r>
            <a:r>
              <a:rPr lang="en-US" altLang="en-US" b="1" i="1" u="sng" smtClean="0">
                <a:cs typeface="Arial" pitchFamily="34" charset="0"/>
                <a:sym typeface="Arial" pitchFamily="34" charset="0"/>
              </a:rPr>
              <a:t>Nunca</a:t>
            </a:r>
            <a:r>
              <a:rPr lang="en-US" altLang="en-US" smtClean="0">
                <a:cs typeface="Arial" pitchFamily="34" charset="0"/>
                <a:sym typeface="Arial" pitchFamily="34" charset="0"/>
              </a:rPr>
              <a:t> utilice una herramienta o una extensión en estas condiciones.</a:t>
            </a:r>
          </a:p>
          <a:p>
            <a:pPr>
              <a:spcBef>
                <a:spcPct val="0"/>
              </a:spcBef>
            </a:pPr>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5" name="Shape 333"/>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77826" name="Shape 33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7827" name="Shape 335"/>
          <p:cNvSpPr txBox="1">
            <a:spLocks noGrp="1"/>
          </p:cNvSpPr>
          <p:nvPr>
            <p:ph type="body" idx="1"/>
          </p:nvPr>
        </p:nvSpPr>
        <p:spPr>
          <a:xfrm>
            <a:off x="976313" y="4560888"/>
            <a:ext cx="5362575" cy="2286000"/>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Cuando use las extensiones flexibles, tenga cuidado de no dañar el aislamiento. Siga estas tres precauciones básicas:</a:t>
            </a:r>
          </a:p>
          <a:p>
            <a:pPr>
              <a:spcBef>
                <a:spcPct val="0"/>
              </a:spcBef>
            </a:pPr>
            <a:endParaRPr lang="en-US" altLang="en-US" smtClean="0"/>
          </a:p>
          <a:p>
            <a:pPr>
              <a:spcBef>
                <a:spcPct val="0"/>
              </a:spcBef>
              <a:buSzPct val="25000"/>
            </a:pPr>
            <a:r>
              <a:rPr lang="en-US" altLang="en-US" b="1" u="sng" smtClean="0"/>
              <a:t>No enganche</a:t>
            </a:r>
            <a:r>
              <a:rPr lang="en-US" altLang="en-US" smtClean="0"/>
              <a:t> una extensión sobre clavos u otro objeto afilado que pudiese dañar el aislamiento.</a:t>
            </a:r>
          </a:p>
          <a:p>
            <a:pPr>
              <a:spcBef>
                <a:spcPct val="0"/>
              </a:spcBef>
            </a:pPr>
            <a:endParaRPr lang="en-US" altLang="en-US" smtClean="0"/>
          </a:p>
          <a:p>
            <a:pPr>
              <a:spcBef>
                <a:spcPct val="0"/>
              </a:spcBef>
              <a:buSzPct val="25000"/>
            </a:pPr>
            <a:r>
              <a:rPr lang="en-US" altLang="en-US" b="1" u="sng" smtClean="0"/>
              <a:t>No pase</a:t>
            </a:r>
            <a:r>
              <a:rPr lang="en-US" altLang="en-US" smtClean="0"/>
              <a:t> la extensión a través de áreas que pudieran tener bordes afilados que dañen el aislamiento. </a:t>
            </a:r>
          </a:p>
          <a:p>
            <a:pPr>
              <a:spcBef>
                <a:spcPct val="0"/>
              </a:spcBef>
            </a:pPr>
            <a:endParaRPr lang="en-US" altLang="en-US" smtClean="0"/>
          </a:p>
          <a:p>
            <a:pPr>
              <a:spcBef>
                <a:spcPct val="0"/>
              </a:spcBef>
              <a:buSzPct val="25000"/>
            </a:pPr>
            <a:r>
              <a:rPr lang="en-US" altLang="en-US" b="1" u="sng" smtClean="0"/>
              <a:t>No enganche</a:t>
            </a:r>
            <a:r>
              <a:rPr lang="en-US" altLang="en-US" smtClean="0"/>
              <a:t> o </a:t>
            </a:r>
            <a:r>
              <a:rPr lang="en-US" altLang="en-US" smtClean="0">
                <a:cs typeface="Arial" pitchFamily="34" charset="0"/>
                <a:sym typeface="Arial" pitchFamily="34" charset="0"/>
              </a:rPr>
              <a:t>cubra una extensión en objetos conductores. Si estos dañan la extensión o si ya está dañada, la superficie expuesta podría llegar a tener energía y darle una descarga eléctrica a usted o sus compañeros.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90"/>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24578" name="Shape 91"/>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24579" name="Shape 92"/>
          <p:cNvSpPr txBox="1">
            <a:spLocks noGrp="1"/>
          </p:cNvSpPr>
          <p:nvPr>
            <p:ph type="body" idx="1"/>
          </p:nvPr>
        </p:nvSpPr>
        <p:spPr>
          <a:xfrm>
            <a:off x="976313" y="4560888"/>
            <a:ext cx="5362575" cy="277812"/>
          </a:xfrm>
          <a:noFill/>
          <a:ln/>
        </p:spPr>
        <p:txBody>
          <a:bodyPr lIns="96624" tIns="48312" rIns="96624" bIns="48312" anchor="t">
            <a:spAutoFit/>
          </a:bodyPr>
          <a:lstStyle/>
          <a:p>
            <a:pPr>
              <a:spcBef>
                <a:spcPct val="0"/>
              </a:spcBef>
            </a:pPr>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3" name="Shape 343"/>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79874" name="Shape 34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9875" name="Shape 345"/>
          <p:cNvSpPr txBox="1">
            <a:spLocks noGrp="1"/>
          </p:cNvSpPr>
          <p:nvPr>
            <p:ph type="body" idx="1"/>
          </p:nvPr>
        </p:nvSpPr>
        <p:spPr>
          <a:xfrm>
            <a:off x="976313" y="4560888"/>
            <a:ext cx="5362575" cy="1190625"/>
          </a:xfrm>
          <a:noFill/>
          <a:ln/>
        </p:spPr>
        <p:txBody>
          <a:bodyPr lIns="96624" tIns="48312" rIns="96624" bIns="48312" anchor="t">
            <a:spAutoFit/>
          </a:bodyPr>
          <a:lstStyle/>
          <a:p>
            <a:pPr>
              <a:spcBef>
                <a:spcPct val="0"/>
              </a:spcBef>
              <a:buSzPct val="25000"/>
            </a:pPr>
            <a:r>
              <a:rPr lang="en-US" altLang="en-US" b="1" u="sng" smtClean="0"/>
              <a:t>No pase</a:t>
            </a:r>
            <a:r>
              <a:rPr lang="en-US" altLang="en-US" smtClean="0"/>
              <a:t> las extensiones a través de puertas, ventanas, paredes u otras áreas donde podrían cortarse, pincharse o dañarse. Cuando una extensión se pincha o corta, el daño pudiera ocurrir a los alambres internos sin evidencia alguna en el exterior. </a:t>
            </a:r>
          </a:p>
          <a:p>
            <a:pPr>
              <a:spcBef>
                <a:spcPct val="0"/>
              </a:spcBef>
            </a:pPr>
            <a:endParaRPr lang="en-US" altLang="en-US" smtClean="0"/>
          </a:p>
          <a:p>
            <a:pPr>
              <a:spcBef>
                <a:spcPct val="0"/>
              </a:spcBef>
              <a:buSzPct val="25000"/>
            </a:pPr>
            <a:r>
              <a:rPr lang="en-US" altLang="en-US" smtClean="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1" name="Shape 353"/>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81922" name="Shape 35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81923" name="Shape 355"/>
          <p:cNvSpPr txBox="1">
            <a:spLocks noGrp="1"/>
          </p:cNvSpPr>
          <p:nvPr>
            <p:ph type="body" idx="1"/>
          </p:nvPr>
        </p:nvSpPr>
        <p:spPr>
          <a:xfrm>
            <a:off x="976313" y="4560888"/>
            <a:ext cx="5362575" cy="3929062"/>
          </a:xfrm>
          <a:noFill/>
          <a:ln/>
        </p:spPr>
        <p:txBody>
          <a:bodyPr lIns="96624" tIns="48312" rIns="96624" bIns="48312" anchor="t">
            <a:spAutoFit/>
          </a:bodyPr>
          <a:lstStyle/>
          <a:p>
            <a:pPr>
              <a:spcBef>
                <a:spcPct val="0"/>
              </a:spcBef>
              <a:buSzPct val="25000"/>
            </a:pPr>
            <a:r>
              <a:rPr lang="en-US" altLang="en-US" smtClean="0"/>
              <a:t>Las sobrecargas en un sistema eléctrico son peligrosas porque pueden producir calor, una descarga luminosa de corriente eléctrica o incluso un incendio. Los alambres y otros componentes de un sistema eléctrico tienen una cantidad máxima de corriente eléctrica que pueden mantener con seguridad. Si muchos dispositivos se conectan a un mismo circuito, la corriente eléctrica calentará los alambres a una temperatura muy alta. Y si alguna herramienta utiliza demasiada corriente, también los alambres se pueden calentar.</a:t>
            </a:r>
          </a:p>
          <a:p>
            <a:pPr>
              <a:spcBef>
                <a:spcPct val="0"/>
              </a:spcBef>
            </a:pPr>
            <a:endParaRPr lang="en-US" altLang="en-US" smtClean="0"/>
          </a:p>
          <a:p>
            <a:pPr>
              <a:spcBef>
                <a:spcPct val="0"/>
              </a:spcBef>
              <a:buSzPct val="25000"/>
            </a:pPr>
            <a:r>
              <a:rPr lang="en-US" altLang="en-US" smtClean="0">
                <a:solidFill>
                  <a:srgbClr val="000000"/>
                </a:solidFill>
              </a:rPr>
              <a:t>A fin de</a:t>
            </a:r>
            <a:r>
              <a:rPr lang="en-US" altLang="en-US" smtClean="0">
                <a:solidFill>
                  <a:srgbClr val="000000"/>
                </a:solidFill>
                <a:cs typeface="Arial" pitchFamily="34" charset="0"/>
                <a:sym typeface="Arial" pitchFamily="34" charset="0"/>
              </a:rPr>
              <a:t> prevenir demasiada corriente eléctrica en un circuito, un interruptor o fusible es colocado en el circuito. Si hay demasiada corriente en el circuito, el interruptor “se dispara" y se abre como un dispositivo interruptor. Si un circuito sobrecargado está equipado con un fusible, una parte interna del fusible se derrite y abre el circuito. Los interruptores y fusibles hacen la misma función = abren el circuito para apagar la corriente eléctrica. Si los interruptores o los fusibles son demasiado grandes para los alambres que se supone que protejan, una sobrecarga en el circuito no se detectará y la corriente no se apagará. Las sobrecargas conducen a sobrecalentar los componentes del circuito (incluso los alambres) y pueden causar un incendio.</a:t>
            </a:r>
          </a:p>
          <a:p>
            <a:pPr>
              <a:spcBef>
                <a:spcPct val="0"/>
              </a:spcBef>
            </a:pPr>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69" name="Shape 363"/>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83970" name="Shape 36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83971" name="Shape 365"/>
          <p:cNvSpPr txBox="1">
            <a:spLocks noGrp="1"/>
          </p:cNvSpPr>
          <p:nvPr>
            <p:ph type="body" idx="1"/>
          </p:nvPr>
        </p:nvSpPr>
        <p:spPr>
          <a:xfrm>
            <a:off x="976313" y="4560888"/>
            <a:ext cx="5362575" cy="2651125"/>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Nunca sobrecargue un tomacorriente conectando demasiadas extensiones al mismo receptáculo. ¡Demasiada corriente será extraída, los alambres se pueden sobrecalentar y causar un incendio!</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Lo peor de todo es que a veces los incendios ocurren dentro de las paredes. Debido a eso, en algunas ocasiones es demasiado tarde para detener la propagación del fuego. Por consiguiente, sea muy cuidadoso y jamás sobrecargue los tomacorrientes o extensiones.</a:t>
            </a:r>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7" name="Shape 373"/>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86018" name="Shape 37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86019" name="Shape 375"/>
          <p:cNvSpPr txBox="1">
            <a:spLocks noGrp="1"/>
          </p:cNvSpPr>
          <p:nvPr>
            <p:ph type="body" idx="1"/>
          </p:nvPr>
        </p:nvSpPr>
        <p:spPr>
          <a:xfrm>
            <a:off x="976313" y="4560888"/>
            <a:ext cx="5362575" cy="1555750"/>
          </a:xfrm>
          <a:noFill/>
          <a:ln/>
        </p:spPr>
        <p:txBody>
          <a:bodyPr lIns="96624" tIns="48312" rIns="96624" bIns="48312" anchor="t">
            <a:spAutoFit/>
          </a:bodyPr>
          <a:lstStyle/>
          <a:p>
            <a:pPr>
              <a:spcBef>
                <a:spcPct val="0"/>
              </a:spcBef>
              <a:buSzPct val="25000"/>
            </a:pPr>
            <a:r>
              <a:rPr lang="en-US" altLang="en-US" smtClean="0"/>
              <a:t>Nunca utilice un tomacorriente múltiples o un protector contra sobrecargas en los sitios de construcción, ya que no están diseñados para ese propósito. Los tomacorriente múltiples están normalmente diseñados para usarse en el hogar y no se pueden usar con herramientas eléctricas en los sitios de construcción.</a:t>
            </a:r>
          </a:p>
          <a:p>
            <a:pPr>
              <a:spcBef>
                <a:spcPct val="0"/>
              </a:spcBef>
            </a:pPr>
            <a:endParaRPr lang="en-US" altLang="en-US" smtClean="0"/>
          </a:p>
          <a:p>
            <a:pPr>
              <a:spcBef>
                <a:spcPct val="0"/>
              </a:spcBef>
              <a:buSzPct val="25000"/>
            </a:pPr>
            <a:r>
              <a:rPr lang="en-US" altLang="en-US" smtClean="0"/>
              <a:t>Los tomacorriente múltiples son mucho más peligrosos si se utilizan en áreas húmedas.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5" name="Shape 382"/>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88066" name="Shape 38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88067" name="Shape 384"/>
          <p:cNvSpPr txBox="1">
            <a:spLocks noGrp="1"/>
          </p:cNvSpPr>
          <p:nvPr>
            <p:ph type="body" idx="1"/>
          </p:nvPr>
        </p:nvSpPr>
        <p:spPr>
          <a:xfrm>
            <a:off x="976313" y="4560888"/>
            <a:ext cx="5362575" cy="2103437"/>
          </a:xfrm>
          <a:noFill/>
          <a:ln/>
        </p:spPr>
        <p:txBody>
          <a:bodyPr lIns="96624" tIns="48312" rIns="96624" bIns="48312" anchor="t">
            <a:spAutoFit/>
          </a:bodyPr>
          <a:lstStyle/>
          <a:p>
            <a:pPr>
              <a:spcBef>
                <a:spcPct val="0"/>
              </a:spcBef>
              <a:buSzPct val="25000"/>
            </a:pPr>
            <a:r>
              <a:rPr lang="en-US" altLang="en-US" smtClean="0"/>
              <a:t>No utilice herramientas que estén dañadas. Si utiliza herramientas que están dañadas puede recibir una descarga eléctrica. Los conductores pueden darle energía a la herramienta y cuando la use, la corriente eléctrica pasará a través de su cuerpo. Tenga cuidado, si sospecha que la herramienta está defectuosa repórtelo a su supervisor y utilice otra herramienta que funcione correctamente.</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Si la herramienta está dañada márquela con una etiqueta roja (dañada) o sáquela del área inmediatamente para que nadie la utilice por error.</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Shape 391"/>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90114" name="Shape 39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0115" name="Shape 393"/>
          <p:cNvSpPr txBox="1">
            <a:spLocks noGrp="1"/>
          </p:cNvSpPr>
          <p:nvPr>
            <p:ph type="body" idx="1"/>
          </p:nvPr>
        </p:nvSpPr>
        <p:spPr>
          <a:xfrm>
            <a:off x="976313" y="4560888"/>
            <a:ext cx="5362575" cy="2103437"/>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Siempre que sea posible utilice herramientas de doble aislamiento. Estas herramientas se diseñan con un nivel mayor de seguridad para el usuario. En esta foto, la cubierta exterior es de plástico y mantiene al trabajador aislado de las partes eléctricas.</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Usted puede distinguir si una herramienta es de doble aislamiento al observar la etiqueta. Estará marcada de esta manera: "doble aislamiento" y tendrá un símbolo de " un cuadrado pequeño dentro de otro cuadrado ". Como se observa en la foto.</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1" name="Shape 401"/>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92162" name="Shape 40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2163" name="Shape 403"/>
          <p:cNvSpPr txBox="1">
            <a:spLocks noGrp="1"/>
          </p:cNvSpPr>
          <p:nvPr>
            <p:ph type="body" idx="1"/>
          </p:nvPr>
        </p:nvSpPr>
        <p:spPr>
          <a:xfrm>
            <a:off x="976313" y="4560888"/>
            <a:ext cx="5362575" cy="3929062"/>
          </a:xfrm>
          <a:noFill/>
          <a:ln/>
        </p:spPr>
        <p:txBody>
          <a:bodyPr lIns="96624" tIns="48312" rIns="96624" bIns="48312" anchor="t">
            <a:spAutoFit/>
          </a:bodyPr>
          <a:lstStyle/>
          <a:p>
            <a:pPr>
              <a:spcBef>
                <a:spcPct val="0"/>
              </a:spcBef>
              <a:buSzPct val="25000"/>
            </a:pPr>
            <a:r>
              <a:rPr lang="en-US" altLang="en-US" smtClean="0">
                <a:solidFill>
                  <a:srgbClr val="292526"/>
                </a:solidFill>
                <a:cs typeface="Arial" pitchFamily="34" charset="0"/>
                <a:sym typeface="Arial" pitchFamily="34" charset="0"/>
              </a:rPr>
              <a:t>Cualquier persona que trabaja con electricidad en un ambiente húmedo o mojado necesita tener mayor precaución para prevenir una lesión.</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Trabajar en condiciones húmedas es peligroso porque puede convertirse en una trayectoria fácil para la corriente eléctrica. Si toca un alambre con corriente u otro componente eléctrico y está bien conectado a tierra porque está parado en un pequeño charco de agua, recibirá una descarga y probablemente perderá el conocimiento o morirá.</a:t>
            </a:r>
          </a:p>
          <a:p>
            <a:pPr>
              <a:spcBef>
                <a:spcPct val="0"/>
              </a:spcBef>
            </a:pPr>
            <a:endParaRPr lang="en-US" altLang="en-US" smtClean="0"/>
          </a:p>
          <a:p>
            <a:pPr>
              <a:spcBef>
                <a:spcPct val="0"/>
              </a:spcBef>
              <a:buSzPct val="25000"/>
            </a:pPr>
            <a:r>
              <a:rPr lang="en-US" altLang="en-US" smtClean="0">
                <a:solidFill>
                  <a:srgbClr val="000000"/>
                </a:solidFill>
                <a:cs typeface="Arial" pitchFamily="34" charset="0"/>
                <a:sym typeface="Arial" pitchFamily="34" charset="0"/>
              </a:rPr>
              <a:t>El aislamiento, equipo o herramienta dañado pueden exponerlo a piezas eléctricas con partes vivas. Una herramienta dañada podría no estar conectada a tierra correctamente por lo tanto, la cubierta de la herramienta podría tener energía y al tocarla podría recibir una descarga eléctrica.</a:t>
            </a:r>
          </a:p>
          <a:p>
            <a:pPr>
              <a:spcBef>
                <a:spcPct val="0"/>
              </a:spcBef>
            </a:pPr>
            <a:endParaRPr lang="en-US" altLang="en-US" smtClean="0"/>
          </a:p>
          <a:p>
            <a:pPr>
              <a:spcBef>
                <a:spcPct val="0"/>
              </a:spcBef>
              <a:buSzPct val="25000"/>
            </a:pPr>
            <a:r>
              <a:rPr lang="en-US" altLang="en-US" smtClean="0">
                <a:solidFill>
                  <a:srgbClr val="000000"/>
                </a:solidFill>
                <a:cs typeface="Arial" pitchFamily="34" charset="0"/>
                <a:sym typeface="Arial" pitchFamily="34" charset="0"/>
              </a:rPr>
              <a:t>Las placas metálicas del interruptor y la iluminación de techo que están conectadas a tierra incorrectamente son igual de peligrosas bajo condiciones húmeda. Pero recuerde: no tiene que estar necesariamente parado en el agua para que sea electrocutado. La ropa mojada, alta humedad y la transpiración también aumentan las posibilidades de ser electrocutado.</a:t>
            </a:r>
          </a:p>
          <a:p>
            <a:pPr>
              <a:spcBef>
                <a:spcPct val="0"/>
              </a:spcBef>
            </a:pPr>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09" name="Shape 411"/>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94210" name="Shape 41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4211" name="Shape 413"/>
          <p:cNvSpPr txBox="1">
            <a:spLocks noGrp="1"/>
          </p:cNvSpPr>
          <p:nvPr>
            <p:ph type="body" idx="1"/>
          </p:nvPr>
        </p:nvSpPr>
        <p:spPr>
          <a:xfrm>
            <a:off x="976313" y="4560888"/>
            <a:ext cx="5362575" cy="1738312"/>
          </a:xfrm>
          <a:noFill/>
          <a:ln/>
        </p:spPr>
        <p:txBody>
          <a:bodyPr lIns="96624" tIns="48312" rIns="96624" bIns="48312" anchor="t">
            <a:spAutoFit/>
          </a:bodyPr>
          <a:lstStyle/>
          <a:p>
            <a:pPr>
              <a:spcBef>
                <a:spcPct val="0"/>
              </a:spcBef>
              <a:buSzPct val="25000"/>
            </a:pPr>
            <a:r>
              <a:rPr lang="en-US" altLang="en-US" smtClean="0"/>
              <a:t>Siempre evite utilizar herramientas eléctricas en lugares húmedos. Cualquier cantidad de agua o </a:t>
            </a:r>
            <a:r>
              <a:rPr lang="en-US" altLang="en-US" smtClean="0">
                <a:cs typeface="Arial" pitchFamily="34" charset="0"/>
                <a:sym typeface="Arial" pitchFamily="34" charset="0"/>
              </a:rPr>
              <a:t>humedad incrementará su riesgo de recibir una descarga eléctrica.</a:t>
            </a:r>
          </a:p>
          <a:p>
            <a:pPr>
              <a:spcBef>
                <a:spcPct val="0"/>
              </a:spcBef>
            </a:pPr>
            <a:endParaRPr lang="en-US" altLang="en-US" smtClean="0"/>
          </a:p>
          <a:p>
            <a:pPr>
              <a:spcBef>
                <a:spcPct val="0"/>
              </a:spcBef>
              <a:buSzPct val="25000"/>
            </a:pPr>
            <a:r>
              <a:rPr lang="en-US" altLang="en-US" smtClean="0"/>
              <a:t>Recuerde, la corriente eléctrica siempre tomará la trayectoria de menos resistencia. Esa trayectoria normalmente es USTED, especialmente si usted se para en un charco de agua. Sea extremadamente cuidadoso e intente evitar trabajar en ese tipo de áreas. </a:t>
            </a:r>
          </a:p>
          <a:p>
            <a:pPr>
              <a:spcBef>
                <a:spcPct val="0"/>
              </a:spcBef>
            </a:pPr>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7" name="Shape 421"/>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96258" name="Shape 42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6259" name="Shape 423"/>
          <p:cNvSpPr txBox="1">
            <a:spLocks noGrp="1"/>
          </p:cNvSpPr>
          <p:nvPr>
            <p:ph type="body" idx="1"/>
          </p:nvPr>
        </p:nvSpPr>
        <p:spPr>
          <a:xfrm>
            <a:off x="976313" y="4560888"/>
            <a:ext cx="5362575" cy="2833687"/>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Al trabajar en un sitio de construcción, usted debe examinar siempre el lugar para buscar líneas de tendido eléctrico. ¡Mire siempre hacia arriba!</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La mayoría de la gente no se da cuenta de que las líneas de tendido eléctrico no están por lo general aisladas. Más de la mitad de todas las electrocuciones son causadas por el contacto directo de los trabajadores con las líneas que tienen energía. </a:t>
            </a:r>
            <a:r>
              <a:rPr lang="en-US" altLang="en-US" b="1" u="sng" smtClean="0">
                <a:cs typeface="Arial" pitchFamily="34" charset="0"/>
                <a:sym typeface="Arial" pitchFamily="34" charset="0"/>
              </a:rPr>
              <a:t>Esta situación es el peligro eléctrico más serio</a:t>
            </a:r>
            <a:r>
              <a:rPr lang="en-US" altLang="en-US" smtClean="0">
                <a:cs typeface="Arial" pitchFamily="34" charset="0"/>
                <a:sym typeface="Arial" pitchFamily="34" charset="0"/>
              </a:rPr>
              <a:t>. Podría costarle la vida si usted no es cuidadoso y está consciente de las líneas del tendido eléctrico.</a:t>
            </a:r>
          </a:p>
          <a:p>
            <a:pPr>
              <a:spcBef>
                <a:spcPct val="0"/>
              </a:spcBef>
            </a:pPr>
            <a:endParaRPr lang="en-US" altLang="en-US" smtClean="0"/>
          </a:p>
          <a:p>
            <a:pPr>
              <a:spcBef>
                <a:spcPct val="0"/>
              </a:spcBef>
              <a:buSzPct val="25000"/>
            </a:pPr>
            <a:r>
              <a:rPr lang="en-US" altLang="en-US" smtClean="0"/>
              <a:t>Nunca almacene materiales y equipo debajo de las líneas del tendido eléctrico.</a:t>
            </a:r>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5" name="Shape 431"/>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98306" name="Shape 43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8307" name="Shape 433"/>
          <p:cNvSpPr txBox="1">
            <a:spLocks noGrp="1"/>
          </p:cNvSpPr>
          <p:nvPr>
            <p:ph type="body" idx="1"/>
          </p:nvPr>
        </p:nvSpPr>
        <p:spPr>
          <a:xfrm>
            <a:off x="976313" y="4560888"/>
            <a:ext cx="5362575" cy="7762875"/>
          </a:xfrm>
          <a:noFill/>
          <a:ln/>
        </p:spPr>
        <p:txBody>
          <a:bodyPr lIns="96624" tIns="48312" rIns="96624" bIns="48312" anchor="t">
            <a:spAutoFit/>
          </a:bodyPr>
          <a:lstStyle/>
          <a:p>
            <a:pPr>
              <a:spcBef>
                <a:spcPct val="0"/>
              </a:spcBef>
              <a:buSzPct val="25000"/>
            </a:pPr>
            <a:r>
              <a:rPr lang="en-US" altLang="en-US" smtClean="0">
                <a:solidFill>
                  <a:srgbClr val="000000"/>
                </a:solidFill>
                <a:cs typeface="Arial" pitchFamily="34" charset="0"/>
                <a:sym typeface="Arial" pitchFamily="34" charset="0"/>
              </a:rPr>
              <a:t>Hoy en día, la mayoría de las electrocuciones relacionadas con las líneas de tendido eléctrico se dan porque no se mantiene la distancia adecuada entre estas líneas y los sitios de trabajo. Los choques y las electrocuciones ocurren donde no están colocadas las barreras físicas para prevenir el contacto con los cables. Cuando los camiones de carga, las grúas, las plataformas mecánicas u otros materiales conductores (tales como tuberías y escaleras) entran en contacto con los cables del tendido eléctrico, el operador del equipo u otros trabajadores pueden morir. Un riesgo eléctrico similar está presente cuando se hacen trabajos de excavación cerca de líneas eléctricas que están bajo tierra. </a:t>
            </a:r>
          </a:p>
          <a:p>
            <a:pPr>
              <a:spcBef>
                <a:spcPct val="0"/>
              </a:spcBef>
            </a:pPr>
            <a:endParaRPr lang="en-US" altLang="en-US" smtClean="0"/>
          </a:p>
          <a:p>
            <a:pPr>
              <a:spcBef>
                <a:spcPct val="0"/>
              </a:spcBef>
              <a:buSzPct val="25000"/>
            </a:pPr>
            <a:r>
              <a:rPr lang="en-US" altLang="en-US" smtClean="0">
                <a:solidFill>
                  <a:srgbClr val="000000"/>
                </a:solidFill>
              </a:rPr>
              <a:t>Se debe estimar la localización de las instalaciones de servicios públicos como las del alcantarillado, las líneas telefónicas, de combustible, de electricidad, y de acueducto, o cualesquiera otras instalaciones que razonablemente se puedan encontrar durante los trabajos de excavación, antes de que comiencen las excavaciones.</a:t>
            </a:r>
          </a:p>
          <a:p>
            <a:pPr>
              <a:spcBef>
                <a:spcPct val="0"/>
              </a:spcBef>
            </a:pPr>
            <a:endParaRPr lang="en-US" altLang="en-US" smtClean="0"/>
          </a:p>
          <a:p>
            <a:pPr>
              <a:spcBef>
                <a:spcPct val="0"/>
              </a:spcBef>
              <a:buSzPct val="25000"/>
            </a:pPr>
            <a:r>
              <a:rPr lang="en-US" altLang="en-US" smtClean="0">
                <a:solidFill>
                  <a:srgbClr val="000000"/>
                </a:solidFill>
              </a:rPr>
              <a:t>Cuando las facilidades subterráneas estén expuestas (eléctricas, gas, agua, telefónicas, etc.) éstas deberán protegerse según sea necesario para evitar daños.</a:t>
            </a:r>
          </a:p>
          <a:p>
            <a:pPr>
              <a:spcBef>
                <a:spcPct val="0"/>
              </a:spcBef>
            </a:pPr>
            <a:endParaRPr lang="en-US" altLang="en-US" smtClean="0"/>
          </a:p>
          <a:p>
            <a:pPr>
              <a:spcBef>
                <a:spcPct val="0"/>
              </a:spcBef>
              <a:buSzPct val="25000"/>
            </a:pPr>
            <a:r>
              <a:rPr lang="en-US" altLang="en-US" smtClean="0">
                <a:solidFill>
                  <a:srgbClr val="000000"/>
                </a:solidFill>
              </a:rPr>
              <a:t>En las excavaciones donde existan múltiples cables, los cables con los que no se esté trabajando deberán protegerse según sea necesario.</a:t>
            </a:r>
          </a:p>
          <a:p>
            <a:pPr>
              <a:spcBef>
                <a:spcPct val="0"/>
              </a:spcBef>
              <a:buSzPct val="25000"/>
            </a:pPr>
            <a:r>
              <a:rPr lang="en-US" altLang="en-US" smtClean="0">
                <a:solidFill>
                  <a:srgbClr val="000000"/>
                </a:solidFill>
              </a:rPr>
              <a:t>  </a:t>
            </a:r>
          </a:p>
          <a:p>
            <a:pPr>
              <a:spcBef>
                <a:spcPct val="0"/>
              </a:spcBef>
              <a:buSzPct val="25000"/>
            </a:pPr>
            <a:r>
              <a:rPr lang="en-US" altLang="en-US" smtClean="0">
                <a:solidFill>
                  <a:srgbClr val="000000"/>
                </a:solidFill>
              </a:rPr>
              <a:t>En las excavaciones donde existan múltiples cables, el cable con el que se trabajará se deberá identificar con los medios eléctricos apropiados a menos de que su identidad sea obvia dada su apariencia distintiva.</a:t>
            </a:r>
          </a:p>
          <a:p>
            <a:pPr>
              <a:spcBef>
                <a:spcPct val="0"/>
              </a:spcBef>
            </a:pPr>
            <a:endParaRPr lang="en-US" altLang="en-US" smtClean="0"/>
          </a:p>
          <a:p>
            <a:pPr>
              <a:spcBef>
                <a:spcPct val="0"/>
              </a:spcBef>
              <a:buSzPct val="25000"/>
            </a:pPr>
            <a:r>
              <a:rPr lang="en-US" altLang="en-US" smtClean="0">
                <a:solidFill>
                  <a:srgbClr val="000000"/>
                </a:solidFill>
              </a:rPr>
              <a:t>Antes de cortar un cable o abrir un empalme, el cable se deberá identificar y verificar como que es el cable correcto.</a:t>
            </a:r>
          </a:p>
          <a:p>
            <a:pPr>
              <a:spcBef>
                <a:spcPct val="0"/>
              </a:spcBef>
            </a:pPr>
            <a:endParaRPr lang="en-US" altLang="en-US" smtClean="0"/>
          </a:p>
          <a:p>
            <a:pPr>
              <a:spcBef>
                <a:spcPct val="0"/>
              </a:spcBef>
              <a:buSzPct val="25000"/>
            </a:pPr>
            <a:r>
              <a:rPr lang="en-US" altLang="en-US" smtClean="0">
                <a:solidFill>
                  <a:srgbClr val="000000"/>
                </a:solidFill>
              </a:rPr>
              <a:t>La distancia mínima para voltajes de hasta 50kV es 10 pies. Para voltajes sobre los 50kV, la distancia mínima es 10 pies más 4 pulgadas por cada 10kV sobre 50kV.</a:t>
            </a:r>
          </a:p>
          <a:p>
            <a:pPr>
              <a:spcBef>
                <a:spcPct val="0"/>
              </a:spcBef>
            </a:pPr>
            <a:endParaRPr lang="en-US" altLang="en-US" smtClean="0"/>
          </a:p>
          <a:p>
            <a:pPr>
              <a:spcBef>
                <a:spcPct val="0"/>
              </a:spcBef>
              <a:buSzPct val="25000"/>
            </a:pPr>
            <a:r>
              <a:rPr lang="en-US" altLang="en-US" smtClean="0">
                <a:solidFill>
                  <a:srgbClr val="000000"/>
                </a:solidFill>
              </a:rPr>
              <a:t>Cuando trabaje cerca de líneas del tendido eléctrico y use escaleras, asegúrese de usar escaleras hechas de materiales no conductores. La madera y el plástico son materiales no conductores.</a:t>
            </a:r>
          </a:p>
          <a:p>
            <a:pPr>
              <a:spcBef>
                <a:spcPct val="0"/>
              </a:spcBef>
            </a:pPr>
            <a:endParaRPr lang="en-US" altLang="en-US" smtClean="0"/>
          </a:p>
          <a:p>
            <a:pPr>
              <a:spcBef>
                <a:spcPct val="0"/>
              </a:spcBef>
              <a:buSzPct val="25000"/>
            </a:pPr>
            <a:r>
              <a:rPr lang="en-US" altLang="en-US" smtClean="0">
                <a:solidFill>
                  <a:srgbClr val="000000"/>
                </a:solidFill>
                <a:cs typeface="Arial" pitchFamily="34" charset="0"/>
                <a:sym typeface="Arial" pitchFamily="34" charset="0"/>
              </a:rPr>
              <a:t> </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101"/>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26626" name="Shape 10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26627" name="Shape 103"/>
          <p:cNvSpPr txBox="1">
            <a:spLocks noGrp="1"/>
          </p:cNvSpPr>
          <p:nvPr>
            <p:ph type="body" idx="1"/>
          </p:nvPr>
        </p:nvSpPr>
        <p:spPr>
          <a:xfrm>
            <a:off x="976313" y="4560888"/>
            <a:ext cx="5362575" cy="3381375"/>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Los peligros eléctricos son uno de los peligros más serios encontrados en los sitios de construcción. </a:t>
            </a:r>
            <a:r>
              <a:rPr lang="en-US" altLang="en-US" smtClean="0"/>
              <a:t>(La electrocución pueden ser el resultado de un riesgo eléctrico). </a:t>
            </a:r>
            <a:r>
              <a:rPr lang="en-US" altLang="en-US" smtClean="0">
                <a:cs typeface="Arial" pitchFamily="34" charset="0"/>
                <a:sym typeface="Arial" pitchFamily="34" charset="0"/>
              </a:rPr>
              <a:t>Los peligros eléctricos pueden causar serias quemaduras en la piel, mientras que otros pueden colocarle en coma o matarlo. Los peligros eléctricos aunque son extremadamente peligrosos se pueden evitar una vez usted tenga la preparación adecuada para reconocer estas condiciones.</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Este programa le ayudará a reconocer los peligros eléctricos más comunes y le mostrará maneras de disminuir esos peligros en su sitio de trabajo. Al final de este programa, usted podrá reconocer y evitar estos peligros.</a:t>
            </a:r>
          </a:p>
          <a:p>
            <a:pPr>
              <a:spcBef>
                <a:spcPct val="0"/>
              </a:spcBef>
            </a:pPr>
            <a:endParaRPr lang="en-US" altLang="en-US" smtClean="0"/>
          </a:p>
          <a:p>
            <a:pPr>
              <a:spcBef>
                <a:spcPct val="0"/>
              </a:spcBef>
              <a:buSzPct val="25000"/>
            </a:pPr>
            <a:r>
              <a:rPr lang="en-US" altLang="en-US" smtClean="0"/>
              <a:t>Le mostrar</a:t>
            </a:r>
            <a:r>
              <a:rPr lang="en-US" altLang="en-US" smtClean="0">
                <a:latin typeface="Times New Roman" pitchFamily="18" charset="0"/>
                <a:cs typeface="Times New Roman" pitchFamily="18" charset="0"/>
                <a:sym typeface="Times New Roman" pitchFamily="18" charset="0"/>
              </a:rPr>
              <a:t>emos</a:t>
            </a:r>
            <a:r>
              <a:rPr lang="en-US" altLang="en-US" smtClean="0"/>
              <a:t> varios ejemplos de condiciones seguras e inseguras. Se utilizar</a:t>
            </a:r>
            <a:r>
              <a:rPr lang="en-US" altLang="en-US" smtClean="0">
                <a:latin typeface="Times New Roman" pitchFamily="18" charset="0"/>
                <a:cs typeface="Times New Roman" pitchFamily="18" charset="0"/>
                <a:sym typeface="Times New Roman" pitchFamily="18" charset="0"/>
              </a:rPr>
              <a:t>á</a:t>
            </a:r>
            <a:r>
              <a:rPr lang="en-US" altLang="en-US" smtClean="0"/>
              <a:t>n dos símbolos diferentes para representar ambas condiciones. El símbolo rojo (</a:t>
            </a:r>
            <a:r>
              <a:rPr lang="en-US" altLang="en-US" b="1" smtClean="0"/>
              <a:t>No</a:t>
            </a:r>
            <a:r>
              <a:rPr lang="en-US" altLang="en-US" smtClean="0"/>
              <a:t>) se utiliza para mostrar condiciones inseguras y la marca verde (</a:t>
            </a:r>
            <a:r>
              <a:rPr lang="en-US" altLang="en-US" b="1" smtClean="0"/>
              <a:t>S</a:t>
            </a:r>
            <a:r>
              <a:rPr lang="en-US" altLang="en-US" b="1" smtClean="0">
                <a:latin typeface="Times New Roman" pitchFamily="18" charset="0"/>
                <a:cs typeface="Times New Roman" pitchFamily="18" charset="0"/>
                <a:sym typeface="Times New Roman" pitchFamily="18" charset="0"/>
              </a:rPr>
              <a:t>í</a:t>
            </a:r>
            <a:r>
              <a:rPr lang="en-US" altLang="en-US" smtClean="0"/>
              <a:t>) se utiliza para mostrar condiciones seguras.</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3" name="Shape 441"/>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00354" name="Shape 44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00355" name="Shape 443"/>
          <p:cNvSpPr txBox="1">
            <a:spLocks noGrp="1"/>
          </p:cNvSpPr>
          <p:nvPr>
            <p:ph type="body" idx="1"/>
          </p:nvPr>
        </p:nvSpPr>
        <p:spPr>
          <a:xfrm>
            <a:off x="976313" y="4560888"/>
            <a:ext cx="5362575" cy="2833687"/>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Al trabajar con andamios, usted debe estar retirado de las líneas del tendido eléctrico, incluso cuando éstas se estén instalando, desmantelando, modificando o moviendo. Comuníquese con la compañía de electricidad y obtenga el permiso para apagar la energía de esas líneas mientras estén trabajando cerca de ellas. Si eso no es posible, consiga que la compañía de electricidad aísle esas líneas. Manténgase siempre alejado de esas líneas a la distancia de seguridad mínima establecida de 10 pies.</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Cerciórese de que cualquier material conductor, tales como escaleras, conductos, herramientas de mano y cualquier otro material conductor utilizado en el andamio no se encuentre cerca de las líneas de tendido eléctrico.</a:t>
            </a:r>
          </a:p>
          <a:p>
            <a:pPr>
              <a:spcBef>
                <a:spcPct val="0"/>
              </a:spcBef>
            </a:pPr>
            <a:endParaRPr lang="en-US" altLang="en-US" smtClean="0"/>
          </a:p>
          <a:p>
            <a:pPr>
              <a:spcBef>
                <a:spcPct val="0"/>
              </a:spcBef>
            </a:pPr>
            <a:endParaRPr lang="en-US" altLang="en-US" smtClean="0"/>
          </a:p>
          <a:p>
            <a:pPr>
              <a:spcBef>
                <a:spcPct val="0"/>
              </a:spcBef>
              <a:buSzPct val="25000"/>
            </a:pPr>
            <a:r>
              <a:rPr lang="en-US" altLang="en-US" smtClean="0"/>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1" name="Shape 451"/>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02402" name="Shape 45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02403" name="Shape 453"/>
          <p:cNvSpPr txBox="1">
            <a:spLocks noGrp="1"/>
          </p:cNvSpPr>
          <p:nvPr>
            <p:ph type="body" idx="1"/>
          </p:nvPr>
        </p:nvSpPr>
        <p:spPr>
          <a:xfrm>
            <a:off x="976313" y="4560888"/>
            <a:ext cx="5362575" cy="1008062"/>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Debido a que las líneas de tendido eléctrico son muy peligrosas, usted siempre debe ser extremadamente cuidadoso al trabajar cerca de ellas. Recuerde que las líneas de tendido eléctrico contienen un alto voltaje. Si usted o su equipo hace contacto con ellas usted podría arriesgarse a una electrocución y posiblemente la muerte.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49" name="Shape 460"/>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04450" name="Shape 461"/>
          <p:cNvSpPr>
            <a:spLocks noGrp="1" noRot="1"/>
          </p:cNvSpPr>
          <p:nvPr>
            <p:ph type="sldImg" idx="2"/>
          </p:nvPr>
        </p:nvSpPr>
        <p:spPr>
          <a:xfrm>
            <a:off x="1260475" y="719138"/>
            <a:ext cx="4800600" cy="3600450"/>
          </a:xfrm>
          <a:noFill/>
          <a:ln>
            <a:noFill/>
          </a:ln>
          <a:extLst>
            <a:ext uri="{91240B29-F687-4F45-9708-019B960494DF}">
              <a14:hiddenLine xmlns:a14="http://schemas.microsoft.com/office/drawing/2010/main" w="9525">
                <a:solidFill>
                  <a:srgbClr val="000000"/>
                </a:solidFill>
                <a:round/>
                <a:headEnd/>
                <a:tailEnd/>
              </a14:hiddenLine>
            </a:ext>
          </a:extLst>
        </p:spPr>
      </p:sp>
      <p:sp>
        <p:nvSpPr>
          <p:cNvPr id="104451" name="Shape 462"/>
          <p:cNvSpPr txBox="1">
            <a:spLocks noGrp="1"/>
          </p:cNvSpPr>
          <p:nvPr>
            <p:ph type="body" idx="1"/>
          </p:nvPr>
        </p:nvSpPr>
        <p:spPr>
          <a:xfrm>
            <a:off x="976313" y="4560888"/>
            <a:ext cx="5362575" cy="825500"/>
          </a:xfrm>
          <a:noFill/>
          <a:ln/>
        </p:spPr>
        <p:txBody>
          <a:bodyPr lIns="96624" tIns="48312" rIns="96624" bIns="48312" anchor="t">
            <a:spAutoFit/>
          </a:bodyPr>
          <a:lstStyle/>
          <a:p>
            <a:pPr>
              <a:spcBef>
                <a:spcPct val="0"/>
              </a:spcBef>
              <a:buSzPct val="25000"/>
            </a:pPr>
            <a:r>
              <a:rPr lang="en-US" altLang="en-US" smtClean="0"/>
              <a:t>Una actitud positiva hacia la seguridad en el sitio de trabajo le ayudará a crear un ambiente más seguro. Usted debe reconocer los posibles peligros que se encuentren a su alrededor y debe hacer lo necesario para evitar y reducir estos riesgos.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7" name="Shape 470"/>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06498" name="Shape 471"/>
          <p:cNvSpPr>
            <a:spLocks noGrp="1" noRot="1"/>
          </p:cNvSpPr>
          <p:nvPr>
            <p:ph type="sldImg" idx="2"/>
          </p:nvPr>
        </p:nvSpPr>
        <p:spPr>
          <a:xfrm>
            <a:off x="1260475" y="719138"/>
            <a:ext cx="4800600" cy="3600450"/>
          </a:xfrm>
          <a:noFill/>
          <a:ln>
            <a:noFill/>
          </a:ln>
          <a:extLst>
            <a:ext uri="{91240B29-F687-4F45-9708-019B960494DF}">
              <a14:hiddenLine xmlns:a14="http://schemas.microsoft.com/office/drawing/2010/main" w="9525">
                <a:solidFill>
                  <a:srgbClr val="000000"/>
                </a:solidFill>
                <a:round/>
                <a:headEnd/>
                <a:tailEnd/>
              </a14:hiddenLine>
            </a:ext>
          </a:extLst>
        </p:spPr>
      </p:sp>
      <p:sp>
        <p:nvSpPr>
          <p:cNvPr id="106499" name="Shape 472"/>
          <p:cNvSpPr txBox="1">
            <a:spLocks noGrp="1"/>
          </p:cNvSpPr>
          <p:nvPr>
            <p:ph type="body" idx="1"/>
          </p:nvPr>
        </p:nvSpPr>
        <p:spPr>
          <a:xfrm>
            <a:off x="976313" y="4560888"/>
            <a:ext cx="5362575" cy="3563937"/>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Los accidentes eléctricos pueden ser extremadamente peligrosos y a menudo son el resultado de una lesión seria o la muerte. Al trabajar con electricidad considere siempre algunas de estas medidas de seguridad:</a:t>
            </a:r>
          </a:p>
          <a:p>
            <a:pPr marL="0" lvl="1" indent="0">
              <a:spcBef>
                <a:spcPct val="0"/>
              </a:spcBef>
              <a:buClr>
                <a:srgbClr val="000000"/>
              </a:buClr>
              <a:buSzPct val="25000"/>
            </a:pPr>
            <a:r>
              <a:rPr lang="en-US" altLang="en-US" smtClean="0"/>
              <a:t>Usar el equipo de protección personal (EPP).</a:t>
            </a:r>
          </a:p>
          <a:p>
            <a:pPr marL="0" lvl="1" indent="0">
              <a:spcBef>
                <a:spcPct val="0"/>
              </a:spcBef>
              <a:buClr>
                <a:srgbClr val="000000"/>
              </a:buClr>
              <a:buSzPct val="25000"/>
            </a:pPr>
            <a:r>
              <a:rPr lang="en-US" altLang="en-US" smtClean="0"/>
              <a:t>Usar la conexión a tierra adecuada </a:t>
            </a:r>
          </a:p>
          <a:p>
            <a:pPr marL="0" lvl="1" indent="0">
              <a:spcBef>
                <a:spcPct val="0"/>
              </a:spcBef>
              <a:buClr>
                <a:srgbClr val="000000"/>
              </a:buClr>
              <a:buSzPct val="25000"/>
            </a:pPr>
            <a:r>
              <a:rPr lang="en-US" altLang="en-US" smtClean="0"/>
              <a:t>Usar el tamaño correcto para el circuito de fusibles.</a:t>
            </a:r>
          </a:p>
          <a:p>
            <a:pPr marL="0" lvl="1" indent="0">
              <a:spcBef>
                <a:spcPct val="0"/>
              </a:spcBef>
              <a:buClr>
                <a:srgbClr val="000000"/>
              </a:buClr>
              <a:buSzPct val="25000"/>
            </a:pPr>
            <a:r>
              <a:rPr lang="en-US" altLang="en-US" smtClean="0"/>
              <a:t>Tener cuidado con las partes eléctricas vivas.</a:t>
            </a:r>
          </a:p>
          <a:p>
            <a:pPr marL="0" lvl="1" indent="0">
              <a:spcBef>
                <a:spcPct val="0"/>
              </a:spcBef>
              <a:buClr>
                <a:srgbClr val="000000"/>
              </a:buClr>
              <a:buSzPct val="25000"/>
            </a:pPr>
            <a:r>
              <a:rPr lang="en-US" altLang="en-US" smtClean="0"/>
              <a:t>Usar las extensiones flexibles apropiadas.</a:t>
            </a:r>
          </a:p>
          <a:p>
            <a:pPr marL="0" lvl="1" indent="0">
              <a:spcBef>
                <a:spcPct val="0"/>
              </a:spcBef>
              <a:buClr>
                <a:srgbClr val="000000"/>
              </a:buClr>
              <a:buSzPct val="25000"/>
            </a:pPr>
            <a:r>
              <a:rPr lang="en-US" altLang="en-US" smtClean="0"/>
              <a:t>Inspeccionar las herramientas, cablearías y sistemas eléctricos. Úselos solo si están en buenas condiciones (“No sobrecargue los circuitos”).</a:t>
            </a:r>
          </a:p>
          <a:p>
            <a:pPr marL="0" lvl="1" indent="0">
              <a:spcBef>
                <a:spcPct val="0"/>
              </a:spcBef>
              <a:buClr>
                <a:srgbClr val="000000"/>
              </a:buClr>
              <a:buSzPct val="25000"/>
            </a:pPr>
            <a:r>
              <a:rPr lang="en-US" altLang="en-US" smtClean="0"/>
              <a:t>Usar interruptores de circuito con pérdida a tierra (GFCI).</a:t>
            </a:r>
          </a:p>
          <a:p>
            <a:pPr marL="0" lvl="1" indent="0">
              <a:spcBef>
                <a:spcPct val="0"/>
              </a:spcBef>
              <a:buClr>
                <a:srgbClr val="000000"/>
              </a:buClr>
              <a:buSzPct val="25000"/>
            </a:pPr>
            <a:r>
              <a:rPr lang="en-US" altLang="en-US" smtClean="0"/>
              <a:t>Solicitar a la compañía de energía que desactive las líneas del tendido eléctrico aéreas y subterráneas.</a:t>
            </a:r>
          </a:p>
          <a:p>
            <a:pPr marL="0" lvl="1" indent="0">
              <a:spcBef>
                <a:spcPct val="0"/>
              </a:spcBef>
              <a:buClr>
                <a:srgbClr val="000000"/>
              </a:buClr>
              <a:buSzPct val="25000"/>
            </a:pPr>
            <a:r>
              <a:rPr lang="en-US" altLang="en-US" smtClean="0"/>
              <a:t>Usar el control de energía, etiquetas y candados.</a:t>
            </a:r>
          </a:p>
          <a:p>
            <a:pPr marL="0" lvl="1" indent="0">
              <a:spcBef>
                <a:spcPct val="0"/>
              </a:spcBef>
              <a:buClr>
                <a:srgbClr val="000000"/>
              </a:buClr>
              <a:buSzPct val="25000"/>
            </a:pPr>
            <a:r>
              <a:rPr lang="en-US" altLang="en-US" smtClean="0"/>
              <a:t>Cerrar los paneles eléctricos.</a:t>
            </a:r>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5" name="Shape 479"/>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08546" name="Shape 480"/>
          <p:cNvSpPr>
            <a:spLocks noGrp="1" noRot="1"/>
          </p:cNvSpPr>
          <p:nvPr>
            <p:ph type="sldImg" idx="2"/>
          </p:nvPr>
        </p:nvSpPr>
        <p:spPr>
          <a:xfrm>
            <a:off x="1260475" y="719138"/>
            <a:ext cx="4800600" cy="3600450"/>
          </a:xfrm>
          <a:noFill/>
          <a:ln>
            <a:noFill/>
          </a:ln>
          <a:extLst>
            <a:ext uri="{91240B29-F687-4F45-9708-019B960494DF}">
              <a14:hiddenLine xmlns:a14="http://schemas.microsoft.com/office/drawing/2010/main" w="9525">
                <a:solidFill>
                  <a:srgbClr val="000000"/>
                </a:solidFill>
                <a:round/>
                <a:headEnd/>
                <a:tailEnd/>
              </a14:hiddenLine>
            </a:ext>
          </a:extLst>
        </p:spPr>
      </p:sp>
      <p:sp>
        <p:nvSpPr>
          <p:cNvPr id="108547" name="Shape 481"/>
          <p:cNvSpPr txBox="1">
            <a:spLocks noGrp="1"/>
          </p:cNvSpPr>
          <p:nvPr>
            <p:ph type="body" idx="1"/>
          </p:nvPr>
        </p:nvSpPr>
        <p:spPr>
          <a:xfrm>
            <a:off x="976313" y="4560888"/>
            <a:ext cx="5362575" cy="1373187"/>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Cuando esté expuesto a los posibles peligros de electrocución el equipo de protección personal (EPP) se puede usar como una medida de seguridad adicional. Ese equipo de protección incluye cascos, guantes de hule </a:t>
            </a:r>
            <a:r>
              <a:rPr lang="en-US" altLang="en-US" smtClean="0"/>
              <a:t>o con aislamiento para la capacidad de riesgo eléctrico en el lugar de trabajo, </a:t>
            </a:r>
            <a:r>
              <a:rPr lang="en-US" altLang="en-US" smtClean="0">
                <a:cs typeface="Arial" pitchFamily="34" charset="0"/>
                <a:sym typeface="Arial" pitchFamily="34" charset="0"/>
              </a:rPr>
              <a:t>y ropa de aislamiento. Es importante utilizar el (EPP) apropiado para protegerse contra peligros eléctricos. ¡</a:t>
            </a:r>
            <a:r>
              <a:rPr lang="en-US" altLang="en-US" b="1" u="sng" smtClean="0">
                <a:cs typeface="Arial" pitchFamily="34" charset="0"/>
                <a:sym typeface="Arial" pitchFamily="34" charset="0"/>
              </a:rPr>
              <a:t>NUNCA</a:t>
            </a:r>
            <a:r>
              <a:rPr lang="en-US" altLang="en-US" smtClean="0">
                <a:cs typeface="Arial" pitchFamily="34" charset="0"/>
                <a:sym typeface="Arial" pitchFamily="34" charset="0"/>
              </a:rPr>
              <a:t> use (EPP) que se encuentre dañado!</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3" name="Shape 488"/>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10594" name="Shape 489"/>
          <p:cNvSpPr>
            <a:spLocks noGrp="1" noRot="1"/>
          </p:cNvSpPr>
          <p:nvPr>
            <p:ph type="sldImg" idx="2"/>
          </p:nvPr>
        </p:nvSpPr>
        <p:spPr>
          <a:xfrm>
            <a:off x="1260475" y="719138"/>
            <a:ext cx="4800600" cy="3600450"/>
          </a:xfrm>
          <a:noFill/>
          <a:ln>
            <a:noFill/>
          </a:ln>
          <a:extLst>
            <a:ext uri="{91240B29-F687-4F45-9708-019B960494DF}">
              <a14:hiddenLine xmlns:a14="http://schemas.microsoft.com/office/drawing/2010/main" w="9525">
                <a:solidFill>
                  <a:srgbClr val="000000"/>
                </a:solidFill>
                <a:round/>
                <a:headEnd/>
                <a:tailEnd/>
              </a14:hiddenLine>
            </a:ext>
          </a:extLst>
        </p:spPr>
      </p:sp>
      <p:sp>
        <p:nvSpPr>
          <p:cNvPr id="110595" name="Shape 490"/>
          <p:cNvSpPr txBox="1">
            <a:spLocks noGrp="1"/>
          </p:cNvSpPr>
          <p:nvPr>
            <p:ph type="body" idx="1"/>
          </p:nvPr>
        </p:nvSpPr>
        <p:spPr>
          <a:xfrm>
            <a:off x="976313" y="4560888"/>
            <a:ext cx="5362575" cy="1555750"/>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Cuando realice un trabajo que pueda ponerlo en contacto con energía eléctrica, debe utilizar guantes de hule que estén apropiadamente aislados. Sin embargo, no todos los guantes pueden ser utilizados al trabajar con electricidad. El grado del guante debe igualar el tipo de trabajo que se realizará.</a:t>
            </a:r>
          </a:p>
          <a:p>
            <a:pPr>
              <a:spcBef>
                <a:spcPct val="0"/>
              </a:spcBef>
            </a:pPr>
            <a:endParaRPr lang="en-US" altLang="en-US" smtClean="0"/>
          </a:p>
          <a:p>
            <a:pPr>
              <a:spcBef>
                <a:spcPct val="0"/>
              </a:spcBef>
              <a:buSzPct val="25000"/>
            </a:pPr>
            <a:r>
              <a:rPr lang="en-US" altLang="en-US" smtClean="0"/>
              <a:t>Usted debe estar entrenado en el uso específico de ese tipo de guantes antes de trabajar con electricidad.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1" name="Shape 497"/>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12642" name="Shape 498"/>
          <p:cNvSpPr>
            <a:spLocks noGrp="1" noRot="1"/>
          </p:cNvSpPr>
          <p:nvPr>
            <p:ph type="sldImg" idx="2"/>
          </p:nvPr>
        </p:nvSpPr>
        <p:spPr>
          <a:xfrm>
            <a:off x="1260475" y="719138"/>
            <a:ext cx="4800600" cy="3600450"/>
          </a:xfrm>
          <a:noFill/>
          <a:ln>
            <a:noFill/>
          </a:ln>
          <a:extLst>
            <a:ext uri="{91240B29-F687-4F45-9708-019B960494DF}">
              <a14:hiddenLine xmlns:a14="http://schemas.microsoft.com/office/drawing/2010/main" w="9525">
                <a:solidFill>
                  <a:srgbClr val="000000"/>
                </a:solidFill>
                <a:round/>
                <a:headEnd/>
                <a:tailEnd/>
              </a14:hiddenLine>
            </a:ext>
          </a:extLst>
        </p:spPr>
      </p:sp>
      <p:sp>
        <p:nvSpPr>
          <p:cNvPr id="112643" name="Shape 499"/>
          <p:cNvSpPr txBox="1">
            <a:spLocks noGrp="1"/>
          </p:cNvSpPr>
          <p:nvPr>
            <p:ph type="body" idx="1"/>
          </p:nvPr>
        </p:nvSpPr>
        <p:spPr>
          <a:xfrm>
            <a:off x="976313" y="4560888"/>
            <a:ext cx="5362575" cy="3929062"/>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Los cascos ofrecen protección para que usted no tenga contacto con la corriente eléctrica en la cabeza. Los cascos son clasificados para ciertos usos. Asegúrese de utilizar el casco con la clasificación correcta. Nunca utilice un casco metálico o de fibra-metálica, como el de la foto, cuando trabaje con equipo eléctrico.</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Si usted no está seguro de qué material está hecho el casco, no lo utilice, encuentre uno que esté marcado apropiadamente. Recuerde que usted puede convertirse en un buen conductor de electricidad si usa un casco de metal, y eso podría ser fatal.</a:t>
            </a:r>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89" name="Shape 507"/>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14690" name="Shape 508"/>
          <p:cNvSpPr>
            <a:spLocks noGrp="1" noRot="1"/>
          </p:cNvSpPr>
          <p:nvPr>
            <p:ph type="sldImg" idx="2"/>
          </p:nvPr>
        </p:nvSpPr>
        <p:spPr>
          <a:xfrm>
            <a:off x="1260475" y="719138"/>
            <a:ext cx="4800600" cy="3600450"/>
          </a:xfrm>
          <a:noFill/>
          <a:ln>
            <a:noFill/>
          </a:ln>
          <a:extLst>
            <a:ext uri="{91240B29-F687-4F45-9708-019B960494DF}">
              <a14:hiddenLine xmlns:a14="http://schemas.microsoft.com/office/drawing/2010/main" w="9525">
                <a:solidFill>
                  <a:srgbClr val="000000"/>
                </a:solidFill>
                <a:round/>
                <a:headEnd/>
                <a:tailEnd/>
              </a14:hiddenLine>
            </a:ext>
          </a:extLst>
        </p:spPr>
      </p:sp>
      <p:sp>
        <p:nvSpPr>
          <p:cNvPr id="114691" name="Shape 509"/>
          <p:cNvSpPr txBox="1">
            <a:spLocks noGrp="1"/>
          </p:cNvSpPr>
          <p:nvPr>
            <p:ph type="body" idx="1"/>
          </p:nvPr>
        </p:nvSpPr>
        <p:spPr>
          <a:xfrm>
            <a:off x="976313" y="4560888"/>
            <a:ext cx="5362575" cy="3381375"/>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Como una rutina diaria en su trabajo o en su casa, antes de usar cualquier herramienta o extensiones eléctricas, asegúrese de examinarlas totalmente de:</a:t>
            </a:r>
          </a:p>
          <a:p>
            <a:pPr marL="0" lvl="1" indent="0">
              <a:spcBef>
                <a:spcPct val="0"/>
              </a:spcBef>
              <a:buClr>
                <a:srgbClr val="000000"/>
              </a:buClr>
              <a:buSzPct val="25000"/>
            </a:pPr>
            <a:r>
              <a:rPr lang="en-US" altLang="en-US" smtClean="0"/>
              <a:t>grietas</a:t>
            </a:r>
          </a:p>
          <a:p>
            <a:pPr marL="0" lvl="1" indent="0">
              <a:spcBef>
                <a:spcPct val="0"/>
              </a:spcBef>
              <a:buClr>
                <a:srgbClr val="000000"/>
              </a:buClr>
              <a:buSzPct val="25000"/>
            </a:pPr>
            <a:r>
              <a:rPr lang="en-US" altLang="en-US" smtClean="0"/>
              <a:t>aislamiento dañado</a:t>
            </a:r>
          </a:p>
          <a:p>
            <a:pPr marL="0" lvl="1" indent="0">
              <a:spcBef>
                <a:spcPct val="0"/>
              </a:spcBef>
              <a:buClr>
                <a:srgbClr val="000000"/>
              </a:buClr>
              <a:buSzPct val="25000"/>
            </a:pPr>
            <a:r>
              <a:rPr lang="en-US" altLang="en-US" smtClean="0"/>
              <a:t>clavijas a tierra rotas</a:t>
            </a:r>
          </a:p>
          <a:p>
            <a:pPr marL="0" lvl="1" indent="0">
              <a:spcBef>
                <a:spcPct val="0"/>
              </a:spcBef>
              <a:buClr>
                <a:srgbClr val="000000"/>
              </a:buClr>
              <a:buSzPct val="25000"/>
            </a:pPr>
            <a:r>
              <a:rPr lang="en-US" altLang="en-US" smtClean="0"/>
              <a:t>extensiones dañadas</a:t>
            </a:r>
          </a:p>
          <a:p>
            <a:pPr marL="0" lvl="1" indent="0">
              <a:spcBef>
                <a:spcPct val="0"/>
              </a:spcBef>
              <a:buClr>
                <a:srgbClr val="000000"/>
              </a:buClr>
              <a:buSzPct val="25000"/>
            </a:pPr>
            <a:r>
              <a:rPr lang="en-US" altLang="en-US" smtClean="0"/>
              <a:t>partes sueltas</a:t>
            </a:r>
          </a:p>
          <a:p>
            <a:pPr marL="0" lvl="1" indent="0">
              <a:spcBef>
                <a:spcPct val="0"/>
              </a:spcBef>
              <a:buClr>
                <a:srgbClr val="000000"/>
              </a:buClr>
              <a:buSzPct val="25000"/>
            </a:pPr>
            <a:r>
              <a:rPr lang="en-US" altLang="en-US" smtClean="0"/>
              <a:t>cualquier otro defecto</a:t>
            </a:r>
          </a:p>
          <a:p>
            <a:pPr>
              <a:spcBef>
                <a:spcPct val="0"/>
              </a:spcBef>
              <a:buSzPct val="25000"/>
            </a:pPr>
            <a:r>
              <a:rPr lang="en-US" altLang="en-US" smtClean="0">
                <a:latin typeface="Times New Roman" pitchFamily="18" charset="0"/>
                <a:cs typeface="Times New Roman" pitchFamily="18" charset="0"/>
                <a:sym typeface="Times New Roman" pitchFamily="18" charset="0"/>
              </a:rPr>
              <a:t>¡</a:t>
            </a:r>
            <a:r>
              <a:rPr lang="en-US" altLang="en-US" smtClean="0"/>
              <a:t>Estar enterado de los peligros eléctricos puede prevenir lesiones serias y posiblemente salvarle la vida! </a:t>
            </a:r>
          </a:p>
          <a:p>
            <a:pPr>
              <a:spcBef>
                <a:spcPct val="0"/>
              </a:spcBef>
            </a:pPr>
            <a:endParaRPr lang="en-US" altLang="en-US" smtClean="0"/>
          </a:p>
          <a:p>
            <a:pPr>
              <a:spcBef>
                <a:spcPct val="0"/>
              </a:spcBef>
              <a:buSzPct val="25000"/>
            </a:pPr>
            <a:r>
              <a:rPr lang="en-US" altLang="en-US" smtClean="0"/>
              <a:t>El agua o la humedad cerca de circuitos eléctricos, cables, tomacorrientes o herramientas eléctricas puede ser un riesgo eléctrico. Las herramientas, cablearías, cordones o cajas de conexión que estén o se sientan tibias o calientes también pueden ser un peligro eléctrico. Utilizar la herramienta eléctrica equivocada es un riesgo eléctrico.</a:t>
            </a:r>
          </a:p>
          <a:p>
            <a:pPr>
              <a:spcBef>
                <a:spcPct val="0"/>
              </a:spcBef>
            </a:pPr>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7" name="Shape 516"/>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16738" name="Shape 517"/>
          <p:cNvSpPr>
            <a:spLocks noGrp="1" noRot="1"/>
          </p:cNvSpPr>
          <p:nvPr>
            <p:ph type="sldImg" idx="2"/>
          </p:nvPr>
        </p:nvSpPr>
        <p:spPr>
          <a:xfrm>
            <a:off x="1260475" y="719138"/>
            <a:ext cx="4800600" cy="3600450"/>
          </a:xfrm>
          <a:noFill/>
          <a:ln>
            <a:noFill/>
          </a:ln>
          <a:extLst>
            <a:ext uri="{91240B29-F687-4F45-9708-019B960494DF}">
              <a14:hiddenLine xmlns:a14="http://schemas.microsoft.com/office/drawing/2010/main" w="9525">
                <a:solidFill>
                  <a:srgbClr val="000000"/>
                </a:solidFill>
                <a:round/>
                <a:headEnd/>
                <a:tailEnd/>
              </a14:hiddenLine>
            </a:ext>
          </a:extLst>
        </p:spPr>
      </p:sp>
      <p:sp>
        <p:nvSpPr>
          <p:cNvPr id="116739" name="Shape 518"/>
          <p:cNvSpPr txBox="1">
            <a:spLocks noGrp="1"/>
          </p:cNvSpPr>
          <p:nvPr>
            <p:ph type="body" idx="1"/>
          </p:nvPr>
        </p:nvSpPr>
        <p:spPr>
          <a:xfrm>
            <a:off x="976313" y="4560888"/>
            <a:ext cx="5362575" cy="5937250"/>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Las reglas y regulaciones de la protección de pérdida a tierra de OSHA son necesarias para la seguridad y salud de los empleados. Por lo tanto, es responsabilidad del patrón proporcionar una de las siguientes: (a) Interruptores de circuito con perdida a tierra (GFCI) en los emplazamientos de la obra para los tomacorriente de conexión que no son parte del cableado permanente del edificio o de la estructura; o (b) un programa escrito que registre y asegure que el equipo de los emplazamientos de la obra estén conectados a tierra adecuadamente, que cubra todos los sistemas y extensiones eléctricas, que los receptáculos que no sean parte del cableado permanente del edificio o estructura y equipo conectado a enchufes estén disponible para el uso de los empleados.</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Es requerido que el patrono proporcione interruptores de circuito con perdida a tierra (GFCI) para todos los receptáculos de 120 voltios, monofásico, de 15- y 20-amperes en los emplazamientos de la obra y que no forman parte del cableado permanente del edificio o estructura y que estén en uso y a la disposición de los empleados. Si un receptáculo o los receptáculos están instalados como parte del cableado permanente del edificio o la estructura y éstos se utilizan para la energía eléctrica temporera, la protección de Interruptor de circuito con perdida a tierra (GFCI) se deberá proporcionar. Los receptáculos en los extremos de las extensiones no son parte del cableado permanente por lo tanto, el receptáculo de la extensión debe ser del tipo Interruptor de circuito con perdida a tierra (GFCI) aunque la extensión esté o no esté conectada al cableado permanente. Estos Interruptores de circuito con perdida a tierra (GFCI) monitorean el escape de corriente a tierra.</a:t>
            </a:r>
          </a:p>
          <a:p>
            <a:pPr>
              <a:spcBef>
                <a:spcPct val="0"/>
              </a:spcBef>
            </a:pPr>
            <a:endParaRPr lang="en-US" altLang="en-US" smtClean="0"/>
          </a:p>
          <a:p>
            <a:pPr>
              <a:spcBef>
                <a:spcPct val="0"/>
              </a:spcBef>
              <a:buSzPct val="25000"/>
            </a:pPr>
            <a:r>
              <a:rPr lang="en-US" altLang="en-US" smtClean="0"/>
              <a:t>Un GFCI que tumba un circuito es un aviso de que podría haber un riesgo eléctrico. Además de los GFCI, usar el tamaño apropiado de fusible en el circuito puede ofrecer protección contra los peligros eléctricos. </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5" name="Shape 525"/>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18786" name="Shape 526"/>
          <p:cNvSpPr>
            <a:spLocks noGrp="1" noRot="1"/>
          </p:cNvSpPr>
          <p:nvPr>
            <p:ph type="sldImg" idx="2"/>
          </p:nvPr>
        </p:nvSpPr>
        <p:spPr>
          <a:xfrm>
            <a:off x="1260475" y="719138"/>
            <a:ext cx="4800600" cy="3600450"/>
          </a:xfrm>
          <a:noFill/>
          <a:ln>
            <a:noFill/>
          </a:ln>
          <a:extLst>
            <a:ext uri="{91240B29-F687-4F45-9708-019B960494DF}">
              <a14:hiddenLine xmlns:a14="http://schemas.microsoft.com/office/drawing/2010/main" w="9525">
                <a:solidFill>
                  <a:srgbClr val="000000"/>
                </a:solidFill>
                <a:round/>
                <a:headEnd/>
                <a:tailEnd/>
              </a14:hiddenLine>
            </a:ext>
          </a:extLst>
        </p:spPr>
      </p:sp>
      <p:sp>
        <p:nvSpPr>
          <p:cNvPr id="118787" name="Shape 527"/>
          <p:cNvSpPr txBox="1">
            <a:spLocks noGrp="1"/>
          </p:cNvSpPr>
          <p:nvPr>
            <p:ph type="body" idx="1"/>
          </p:nvPr>
        </p:nvSpPr>
        <p:spPr>
          <a:xfrm>
            <a:off x="976313" y="4560888"/>
            <a:ext cx="5362575" cy="1008062"/>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Un Interruptor de circuito con perdida a tierra (GFCI) es un interruptor de acción rápida que detecta desequilibrios pequeños en el circuito; causa una salida de corriente hacia la tierra y en una fracción de segundo, apaga la electricidad.</a:t>
            </a:r>
          </a:p>
          <a:p>
            <a:pPr>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09"/>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28674" name="Shape 11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28675" name="Shape 111"/>
          <p:cNvSpPr txBox="1">
            <a:spLocks noGrp="1"/>
          </p:cNvSpPr>
          <p:nvPr>
            <p:ph type="body" idx="1"/>
          </p:nvPr>
        </p:nvSpPr>
        <p:spPr>
          <a:xfrm>
            <a:off x="976313" y="4560888"/>
            <a:ext cx="5362575" cy="3182937"/>
          </a:xfrm>
          <a:noFill/>
          <a:ln/>
        </p:spPr>
        <p:txBody>
          <a:bodyPr lIns="96624" tIns="48312" rIns="96624" bIns="48312" anchor="t">
            <a:spAutoFit/>
          </a:bodyPr>
          <a:lstStyle/>
          <a:p>
            <a:pPr>
              <a:spcBef>
                <a:spcPct val="0"/>
              </a:spcBef>
              <a:buSzPct val="25000"/>
            </a:pPr>
            <a:r>
              <a:rPr lang="en-US" altLang="en-US" smtClean="0">
                <a:sym typeface="Arial" pitchFamily="34" charset="0"/>
                <a:hlinkClick r:id="rId3"/>
              </a:rPr>
              <a:t>http://www.bls.gov/iif/oshwc/cfoi/cftb0249.pdf</a:t>
            </a:r>
            <a:r>
              <a:rPr lang="en-US" altLang="en-US" smtClean="0">
                <a:sym typeface="Arial" pitchFamily="34" charset="0"/>
              </a:rPr>
              <a:t> </a:t>
            </a:r>
          </a:p>
          <a:p>
            <a:r>
              <a:rPr lang="en-US" altLang="en-US" smtClean="0">
                <a:sym typeface="Arial" pitchFamily="34" charset="0"/>
              </a:rPr>
              <a:t>Fatal occupational injuries by event or exposure for all fatalities and major private industry </a:t>
            </a:r>
          </a:p>
          <a:p>
            <a:r>
              <a:rPr lang="en-US" altLang="en-US" smtClean="0">
                <a:sym typeface="Arial" pitchFamily="34" charset="0"/>
              </a:rPr>
              <a:t>1</a:t>
            </a:r>
          </a:p>
          <a:p>
            <a:r>
              <a:rPr lang="en-US" altLang="en-US" smtClean="0">
                <a:sym typeface="Arial" pitchFamily="34" charset="0"/>
              </a:rPr>
              <a:t> sector, All United States, 2009 </a:t>
            </a:r>
            <a:endParaRPr lang="en-US" altLang="en-US" smtClean="0">
              <a:cs typeface="Arial" pitchFamily="34" charset="0"/>
              <a:sym typeface="Arial" pitchFamily="34" charset="0"/>
            </a:endParaRPr>
          </a:p>
          <a:p>
            <a:pPr>
              <a:spcBef>
                <a:spcPct val="0"/>
              </a:spcBef>
              <a:buSzPct val="25000"/>
            </a:pPr>
            <a:r>
              <a:rPr lang="en-US" altLang="en-US" smtClean="0">
                <a:cs typeface="Arial" pitchFamily="34" charset="0"/>
                <a:sym typeface="Arial" pitchFamily="34" charset="0"/>
              </a:rPr>
              <a:t>Cada año mueren muchos trabajadores después de hacer contacto con la corriente eléctrica. De acuerdo a las últimas estadísticas proporcionada por la oficina del trabajo ( BUREAU OF LABOR ) para el año 2006 hubo 5,703 fatalidades ocupacionales. De todas las fatalidades ocupacionales, 247 ocurrieron al hacer contacto con la corriente eléctrica, 124 ( 50%) de todas las fatalidades eléctricas ocurrieron en la industria de la construcción.</a:t>
            </a:r>
          </a:p>
          <a:p>
            <a:pPr>
              <a:spcBef>
                <a:spcPct val="0"/>
              </a:spcBef>
            </a:pPr>
            <a:endParaRPr lang="en-US" altLang="en-US" smtClean="0"/>
          </a:p>
          <a:p>
            <a:pPr>
              <a:spcBef>
                <a:spcPct val="0"/>
              </a:spcBef>
              <a:buSzPct val="25000"/>
            </a:pPr>
            <a:r>
              <a:rPr lang="en-US" altLang="en-US" smtClean="0"/>
              <a:t>En total, casi 4.5% de todas las fatalidades fueron producto del contacto con la corriente eléctrica.</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3" name="Shape 534"/>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20834" name="Shape 535"/>
          <p:cNvSpPr>
            <a:spLocks noGrp="1" noRot="1"/>
          </p:cNvSpPr>
          <p:nvPr>
            <p:ph type="sldImg" idx="2"/>
          </p:nvPr>
        </p:nvSpPr>
        <p:spPr>
          <a:xfrm>
            <a:off x="1260475" y="719138"/>
            <a:ext cx="4800600" cy="3600450"/>
          </a:xfrm>
          <a:noFill/>
          <a:ln>
            <a:noFill/>
          </a:ln>
          <a:extLst>
            <a:ext uri="{91240B29-F687-4F45-9708-019B960494DF}">
              <a14:hiddenLine xmlns:a14="http://schemas.microsoft.com/office/drawing/2010/main" w="9525">
                <a:solidFill>
                  <a:srgbClr val="000000"/>
                </a:solidFill>
                <a:round/>
                <a:headEnd/>
                <a:tailEnd/>
              </a14:hiddenLine>
            </a:ext>
          </a:extLst>
        </p:spPr>
      </p:sp>
      <p:sp>
        <p:nvSpPr>
          <p:cNvPr id="120835" name="Shape 536"/>
          <p:cNvSpPr txBox="1">
            <a:spLocks noGrp="1"/>
          </p:cNvSpPr>
          <p:nvPr>
            <p:ph type="body" idx="1"/>
          </p:nvPr>
        </p:nvSpPr>
        <p:spPr>
          <a:xfrm>
            <a:off x="976313" y="4560888"/>
            <a:ext cx="5362575" cy="3016250"/>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Los Interruptores de Circuito con Perdida a Tierra (GFCI) continuamente igualan, a lo largo de la trayectoria eléctrica, la cantidad de corriente que va por un dispositivo eléctrico, contra la cantidad de corriente que regresa por ese dispositivo eléctrico. Siempre que la cantidad "de ida" sea diferente a la cantidad “de vuelta" por aproximadamente 5 miliamperios, el interruptor de circuito con perdida a tierra (GFCI) interrumpirá la energía eléctrica en tan solo 1/40 de segundo.</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Al usar un Interruptor de circuito con perdida a tierra (GFCI) es importante probar el Interruptor de circuito con perdida a tierra (GFCI) y cerciorarse de que está funcionando correctamente. Con solo presionar el botón “Test” el dispositivo se disparará y la electricidad no fluirá. En segundo lugar presione el botón “Re-set" y el dispositivo estará listo para usarse.</a:t>
            </a:r>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1" name="Shape 543"/>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22882" name="Shape 544"/>
          <p:cNvSpPr>
            <a:spLocks noGrp="1" noRot="1"/>
          </p:cNvSpPr>
          <p:nvPr>
            <p:ph type="sldImg" idx="2"/>
          </p:nvPr>
        </p:nvSpPr>
        <p:spPr>
          <a:xfrm>
            <a:off x="1260475" y="719138"/>
            <a:ext cx="4800600" cy="3600450"/>
          </a:xfrm>
          <a:noFill/>
          <a:ln>
            <a:noFill/>
          </a:ln>
          <a:extLst>
            <a:ext uri="{91240B29-F687-4F45-9708-019B960494DF}">
              <a14:hiddenLine xmlns:a14="http://schemas.microsoft.com/office/drawing/2010/main" w="9525">
                <a:solidFill>
                  <a:srgbClr val="000000"/>
                </a:solidFill>
                <a:round/>
                <a:headEnd/>
                <a:tailEnd/>
              </a14:hiddenLine>
            </a:ext>
          </a:extLst>
        </p:spPr>
      </p:sp>
      <p:sp>
        <p:nvSpPr>
          <p:cNvPr id="122883" name="Shape 545"/>
          <p:cNvSpPr txBox="1">
            <a:spLocks noGrp="1"/>
          </p:cNvSpPr>
          <p:nvPr>
            <p:ph type="body" idx="1"/>
          </p:nvPr>
        </p:nvSpPr>
        <p:spPr>
          <a:xfrm>
            <a:off x="976313" y="4560888"/>
            <a:ext cx="5362575" cy="3381375"/>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Usar un programa de control de energía, etiquetas y candados es otra manera de proteger a los trabajadores al trabajar con electricidad. Antes de que cualquier trabajo se realice en sistemas eléctricos, los trabajadores deben de cerciorarse de que el equipo esté apagado y bloqueado. Lo que sigue es una descripción del programa de interrupción de energía usando etiquetas y candados.</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Cuando se está trabajando con electricidad, apagar el equipo para darle mantenimiento no es suficiente. Alguien podría activar el equipo sin percatarse del trabajador o podría haber energía eléctrica almacenada en algunos de los componentes eléctricos aún cuando el equipo esté apagado. Antes de trabajar en el equipo eléctrico, desconecte todos los circuitos, desactive los controles, e interrumpa la energía usando candados y etiquetas en todos los circuitos desconectados y en los equipos que estén en la posición de apagado (aquellos que sean del tipo que no tienen cable; las máquinas que tienen cable y están enchufadas se tienen que desenchufar). </a:t>
            </a:r>
          </a:p>
          <a:p>
            <a:pPr>
              <a:spcBef>
                <a:spcPct val="0"/>
              </a:spcBef>
            </a:pPr>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29" name="Shape 552"/>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24930" name="Shape 553"/>
          <p:cNvSpPr>
            <a:spLocks noGrp="1" noRot="1"/>
          </p:cNvSpPr>
          <p:nvPr>
            <p:ph type="sldImg" idx="2"/>
          </p:nvPr>
        </p:nvSpPr>
        <p:spPr>
          <a:xfrm>
            <a:off x="1260475" y="719138"/>
            <a:ext cx="4800600" cy="3600450"/>
          </a:xfrm>
          <a:noFill/>
          <a:ln>
            <a:noFill/>
          </a:ln>
          <a:extLst>
            <a:ext uri="{91240B29-F687-4F45-9708-019B960494DF}">
              <a14:hiddenLine xmlns:a14="http://schemas.microsoft.com/office/drawing/2010/main" w="9525">
                <a:solidFill>
                  <a:srgbClr val="000000"/>
                </a:solidFill>
                <a:round/>
                <a:headEnd/>
                <a:tailEnd/>
              </a14:hiddenLine>
            </a:ext>
          </a:extLst>
        </p:spPr>
      </p:sp>
      <p:sp>
        <p:nvSpPr>
          <p:cNvPr id="124931" name="Shape 554"/>
          <p:cNvSpPr txBox="1">
            <a:spLocks noGrp="1"/>
          </p:cNvSpPr>
          <p:nvPr>
            <p:ph type="body" idx="1"/>
          </p:nvPr>
        </p:nvSpPr>
        <p:spPr>
          <a:xfrm>
            <a:off x="976313" y="4560888"/>
            <a:ext cx="5362575" cy="5389562"/>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Una vez que el interruptor de circuito está bloqueado, el interruptor se debe marcar con una etiqueta. La etiqueta sirve como aviso para que otros se den cuenta de la razón por la cual el interruptor ha sido apagado.</a:t>
            </a:r>
          </a:p>
          <a:p>
            <a:pPr>
              <a:spcBef>
                <a:spcPct val="0"/>
              </a:spcBef>
            </a:pPr>
            <a:endParaRPr lang="en-US" altLang="en-US" smtClean="0"/>
          </a:p>
          <a:p>
            <a:pPr>
              <a:spcBef>
                <a:spcPct val="0"/>
              </a:spcBef>
              <a:buSzPct val="25000"/>
            </a:pPr>
            <a:r>
              <a:rPr lang="en-US" altLang="en-US" smtClean="0"/>
              <a:t>En caso de que un sistema de etiqueta (etiquetado) se use para prevenir que el equipo se re energice, los patronos tienen que entrenar a los empleados sobre las siguientes limitaciones de etiquetas:</a:t>
            </a:r>
          </a:p>
          <a:p>
            <a:pPr>
              <a:spcBef>
                <a:spcPct val="0"/>
              </a:spcBef>
              <a:buClr>
                <a:srgbClr val="000000"/>
              </a:buClr>
              <a:buSzPct val="25000"/>
            </a:pPr>
            <a:r>
              <a:rPr lang="en-US" altLang="en-US" smtClean="0"/>
              <a:t>Las etiquetas son esencialmente dispositivos de aviso fijados a dispositivos de energía aislados y no proveen control físico en aquellos dispositivos que se proveen con candado. </a:t>
            </a:r>
          </a:p>
          <a:p>
            <a:pPr>
              <a:spcBef>
                <a:spcPct val="0"/>
              </a:spcBef>
              <a:buClr>
                <a:srgbClr val="000000"/>
              </a:buClr>
              <a:buSzPct val="25000"/>
            </a:pPr>
            <a:r>
              <a:rPr lang="en-US" altLang="en-US" smtClean="0"/>
              <a:t>Cuando una etiqueta está fijada a un medio de energía aislada, no deberá ser quitada sin la autorización de la persona autorizada responsable de ésta, y no se deberá pasar por alto, ignorar o de alguna otra manera rechazar.</a:t>
            </a:r>
          </a:p>
          <a:p>
            <a:pPr>
              <a:spcBef>
                <a:spcPct val="0"/>
              </a:spcBef>
              <a:buClr>
                <a:srgbClr val="000000"/>
              </a:buClr>
              <a:buSzPct val="25000"/>
            </a:pPr>
            <a:r>
              <a:rPr lang="en-US" altLang="en-US" smtClean="0"/>
              <a:t>Las etiquetas deberán poder ser leídas y entendidas por todos los empleados.</a:t>
            </a:r>
          </a:p>
          <a:p>
            <a:pPr>
              <a:spcBef>
                <a:spcPct val="0"/>
              </a:spcBef>
              <a:buClr>
                <a:srgbClr val="000000"/>
              </a:buClr>
              <a:buSzPct val="25000"/>
            </a:pPr>
            <a:r>
              <a:rPr lang="en-US" altLang="en-US" smtClean="0"/>
              <a:t>Las etiquetas y sus medios de fijación deberán estar hechos de materiales que resistirán las condiciones ambientales que se encuentren en el lugar de trabajo.</a:t>
            </a:r>
          </a:p>
          <a:p>
            <a:pPr>
              <a:spcBef>
                <a:spcPct val="0"/>
              </a:spcBef>
              <a:buClr>
                <a:srgbClr val="000000"/>
              </a:buClr>
              <a:buSzPct val="25000"/>
            </a:pPr>
            <a:r>
              <a:rPr lang="en-US" altLang="en-US" smtClean="0"/>
              <a:t>Las etiquetas pueden evocar un sentido falso de seguridad y su significado necesita ser entendido como parte del conjunto del programa de control de energía.</a:t>
            </a:r>
          </a:p>
          <a:p>
            <a:pPr>
              <a:spcBef>
                <a:spcPct val="0"/>
              </a:spcBef>
              <a:buClr>
                <a:srgbClr val="000000"/>
              </a:buClr>
              <a:buSzPct val="25000"/>
            </a:pPr>
            <a:r>
              <a:rPr lang="en-US" altLang="en-US" smtClean="0"/>
              <a:t>Las etiquetas deben fijarse con seguridad a los dispositivos de aislamiento de energía para que no se despeguen inadvertida o accidentalmente durante el uso.</a:t>
            </a:r>
          </a:p>
          <a:p>
            <a:pPr>
              <a:spcBef>
                <a:spcPct val="0"/>
              </a:spcBef>
              <a:buClr>
                <a:srgbClr val="000000"/>
              </a:buClr>
              <a:buSzPct val="25000"/>
            </a:pPr>
            <a:r>
              <a:rPr lang="en-US" altLang="en-US" smtClean="0"/>
              <a:t>El dispositivo de etiqueta debe ser un dispositivo de aviso prominente, como una etiqueta y sus medios de fijación, los cuales pueden ser fijados con seguridad a un dispositivo de aislamiento de energía de acuerdo al procedimiento establecido.</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7" name="Shape 561"/>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26978" name="Shape 562"/>
          <p:cNvSpPr>
            <a:spLocks noGrp="1" noRot="1"/>
          </p:cNvSpPr>
          <p:nvPr>
            <p:ph type="sldImg" idx="2"/>
          </p:nvPr>
        </p:nvSpPr>
        <p:spPr>
          <a:xfrm>
            <a:off x="1260475" y="719138"/>
            <a:ext cx="4800600" cy="3600450"/>
          </a:xfrm>
          <a:noFill/>
          <a:ln>
            <a:noFill/>
          </a:ln>
          <a:extLst>
            <a:ext uri="{91240B29-F687-4F45-9708-019B960494DF}">
              <a14:hiddenLine xmlns:a14="http://schemas.microsoft.com/office/drawing/2010/main" w="9525">
                <a:solidFill>
                  <a:srgbClr val="000000"/>
                </a:solidFill>
                <a:round/>
                <a:headEnd/>
                <a:tailEnd/>
              </a14:hiddenLine>
            </a:ext>
          </a:extLst>
        </p:spPr>
      </p:sp>
      <p:sp>
        <p:nvSpPr>
          <p:cNvPr id="126979" name="Shape 563"/>
          <p:cNvSpPr txBox="1">
            <a:spLocks noGrp="1"/>
          </p:cNvSpPr>
          <p:nvPr>
            <p:ph type="body" idx="1"/>
          </p:nvPr>
        </p:nvSpPr>
        <p:spPr>
          <a:xfrm>
            <a:off x="976313" y="4560888"/>
            <a:ext cx="5362575" cy="5389562"/>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Las etiquetas y candados son señales de peligro. Si usted ve equipo que está bloqueado y marcado con una etiqueta no lo toque. Está bloqueado y marcado con una etiqueta por alguna razón.</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Si le piden trabajar o darle mantenimiento a un equipo eléctrico, usted debe estar entrenado en los procedimientos específicos de control de energía, etiquetas y candados para ese tipo de trabajo.</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¿Qué empleados deben ser entrenados, y es éste el mismo entrenamiento?</a:t>
            </a:r>
          </a:p>
          <a:p>
            <a:pPr>
              <a:spcBef>
                <a:spcPct val="0"/>
              </a:spcBef>
              <a:buSzPct val="25000"/>
            </a:pPr>
            <a:r>
              <a:rPr lang="en-US" altLang="en-US" smtClean="0"/>
              <a:t>Se entrena a los empleados para que entiendan el propósito y funcionamiento del programa de control de energía del patrono y para que los empleados adquieran el conocimiento y las habilidades necesarias para el empleo, uso y remoción de los controles de energía. El estándar requiere niveles diferentes de entrenamiento para las tres categorías de empleados. </a:t>
            </a:r>
          </a:p>
          <a:p>
            <a:pPr>
              <a:spcBef>
                <a:spcPct val="0"/>
              </a:spcBef>
            </a:pPr>
            <a:endParaRPr lang="en-US" altLang="en-US" smtClean="0"/>
          </a:p>
          <a:p>
            <a:pPr>
              <a:spcBef>
                <a:spcPct val="0"/>
              </a:spcBef>
              <a:buSzPct val="25000"/>
            </a:pPr>
            <a:r>
              <a:rPr lang="en-US" altLang="en-US" smtClean="0"/>
              <a:t>¿Cuáles son las diferencias en el entrenamiento requerido para las tres categorías?</a:t>
            </a:r>
          </a:p>
          <a:p>
            <a:pPr>
              <a:spcBef>
                <a:spcPct val="0"/>
              </a:spcBef>
              <a:buSzPct val="25000"/>
            </a:pPr>
            <a:r>
              <a:rPr lang="en-US" altLang="en-US" smtClean="0"/>
              <a:t>Los empleados autorizados deben recibir entrenamiento para reconocer los peligros aplicables a las fuentes de energía, el tipo y magnitud de la energía disponible en el lugar de trabajo, y los métodos y medios necesarios para aislar y controlar la energía. Los empleados afectados deben recibir entrenamiento sobre el propósito y uso del procedimiento de control de energía. Los otros empleados (aquellos cuyas actividades de trabajo son o pueden estar en un área donde los procedimientos de control de energía puedan ser utilizados), deben ser instruidos a cerca del procedimiento y la prohibición relacionada a intentar prender o volver a energizar máquinas o equipos que estén etiquetados o con candado. </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21" name="Shape 582"/>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133122" name="Shape 58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33123" name="Shape 584"/>
          <p:cNvSpPr txBox="1">
            <a:spLocks noGrp="1"/>
          </p:cNvSpPr>
          <p:nvPr>
            <p:ph type="body" idx="1"/>
          </p:nvPr>
        </p:nvSpPr>
        <p:spPr>
          <a:xfrm>
            <a:off x="976313" y="4560888"/>
            <a:ext cx="5362575" cy="277812"/>
          </a:xfrm>
          <a:noFill/>
          <a:ln/>
        </p:spPr>
        <p:txBody>
          <a:bodyPr lIns="96624" tIns="48312" rIns="96624" bIns="48312" anchor="t">
            <a:spAutoFit/>
          </a:bodyPr>
          <a:lstStyle/>
          <a:p>
            <a:pPr>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17"/>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30722" name="Shape 11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0723" name="Shape 119"/>
          <p:cNvSpPr txBox="1">
            <a:spLocks noGrp="1"/>
          </p:cNvSpPr>
          <p:nvPr>
            <p:ph type="body" idx="1"/>
          </p:nvPr>
        </p:nvSpPr>
        <p:spPr>
          <a:xfrm>
            <a:off x="976313" y="4560888"/>
            <a:ext cx="5362575" cy="1373187"/>
          </a:xfrm>
          <a:noFill/>
          <a:ln/>
        </p:spPr>
        <p:txBody>
          <a:bodyPr lIns="96624" tIns="48312" rIns="96624" bIns="48312" anchor="t">
            <a:spAutoFit/>
          </a:bodyPr>
          <a:lstStyle/>
          <a:p>
            <a:pPr>
              <a:spcBef>
                <a:spcPct val="0"/>
              </a:spcBef>
              <a:buSzPct val="25000"/>
            </a:pPr>
            <a:r>
              <a:rPr lang="en-US" altLang="en-US" smtClean="0">
                <a:solidFill>
                  <a:srgbClr val="000000"/>
                </a:solidFill>
                <a:cs typeface="Arial" pitchFamily="34" charset="0"/>
                <a:sym typeface="Arial" pitchFamily="34" charset="0"/>
              </a:rPr>
              <a:t>La electricidad es energía hecha por ambos el hombre y la naturaleza. Como fuente de energía, la electricidad se utiliza sin pensar mucho en los peligros que puede causar y ha llegado a ser una parte esencial de la vida moderna. Como nos hemos familiarizado tanto con ella, a menudo tendemos a no respetarla. ¡Como resultado, aproximadamente un trabajador se electrocuta en el trabajo todos los días, cada año. </a:t>
            </a:r>
          </a:p>
          <a:p>
            <a:pPr>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Shape 125"/>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32770" name="Shape 12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2771" name="Shape 127"/>
          <p:cNvSpPr txBox="1">
            <a:spLocks noGrp="1"/>
          </p:cNvSpPr>
          <p:nvPr>
            <p:ph type="body" idx="1"/>
          </p:nvPr>
        </p:nvSpPr>
        <p:spPr>
          <a:xfrm>
            <a:off x="976313" y="4560888"/>
            <a:ext cx="5362575" cy="2833687"/>
          </a:xfrm>
          <a:noFill/>
          <a:ln/>
        </p:spPr>
        <p:txBody>
          <a:bodyPr lIns="96624" tIns="48312" rIns="96624" bIns="48312" anchor="t">
            <a:spAutoFit/>
          </a:bodyPr>
          <a:lstStyle/>
          <a:p>
            <a:pPr>
              <a:spcBef>
                <a:spcPct val="0"/>
              </a:spcBef>
              <a:buSzPct val="25000"/>
            </a:pPr>
            <a:r>
              <a:rPr lang="en-US" altLang="en-US" smtClean="0">
                <a:solidFill>
                  <a:srgbClr val="292526"/>
                </a:solidFill>
                <a:cs typeface="Arial" pitchFamily="34" charset="0"/>
                <a:sym typeface="Arial" pitchFamily="34" charset="0"/>
              </a:rPr>
              <a:t>La electricidad artificial consiste de fluidos de energía a través de alambres de cobre también conocidos como corriente eléctrica. Todos los días esta corriente eléctrica llega a los hogares, a los negocios, y a los sitios de construcción desde una central eléctrica a centenares de millas de distancia. El rayo (relámpago) es electricidad hecha por la naturaleza y es extremadamente peligroso.</a:t>
            </a:r>
            <a:r>
              <a:rPr lang="en-US" altLang="en-US" smtClean="0">
                <a:solidFill>
                  <a:srgbClr val="292526"/>
                </a:solidFill>
              </a:rPr>
              <a:t> </a:t>
            </a:r>
          </a:p>
          <a:p>
            <a:pPr>
              <a:spcBef>
                <a:spcPct val="0"/>
              </a:spcBef>
              <a:buSzPct val="25000"/>
            </a:pPr>
            <a:r>
              <a:rPr lang="en-US" altLang="en-US" smtClean="0">
                <a:solidFill>
                  <a:srgbClr val="292526"/>
                </a:solidFill>
                <a:cs typeface="Arial" pitchFamily="34" charset="0"/>
                <a:sym typeface="Arial" pitchFamily="34" charset="0"/>
              </a:rPr>
              <a:t> </a:t>
            </a:r>
          </a:p>
          <a:p>
            <a:pPr>
              <a:spcBef>
                <a:spcPct val="0"/>
              </a:spcBef>
              <a:buSzPct val="25000"/>
            </a:pPr>
            <a:r>
              <a:rPr lang="en-US" altLang="en-US" smtClean="0">
                <a:solidFill>
                  <a:srgbClr val="292526"/>
                </a:solidFill>
                <a:cs typeface="Arial" pitchFamily="34" charset="0"/>
                <a:sym typeface="Arial" pitchFamily="34" charset="0"/>
              </a:rPr>
              <a:t>Algunos materiales son mejores conductores de electricidad que otros. Los materiales que tienen poca resistencia al flujo de corriente eléctrica se llaman "conductores". Los conductores típicos son metales tales como el cobre, agua, la tierra y el cuerpo humano</a:t>
            </a:r>
            <a:r>
              <a:rPr lang="en-US" altLang="en-US" i="1" smtClean="0">
                <a:solidFill>
                  <a:srgbClr val="292526"/>
                </a:solidFill>
                <a:cs typeface="Arial" pitchFamily="34" charset="0"/>
                <a:sym typeface="Arial" pitchFamily="34" charset="0"/>
              </a:rPr>
              <a:t>.</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La corriente eléctrica fluye a través de los conductores de un punto a otro y debe tener una trayectoria completa para fluir. Si la trayectoria se interrumpe, la electricidad no fluye y el equipo no funciona.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35"/>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34818" name="Shape 13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4819" name="Shape 137"/>
          <p:cNvSpPr txBox="1">
            <a:spLocks noGrp="1"/>
          </p:cNvSpPr>
          <p:nvPr>
            <p:ph type="body" idx="1"/>
          </p:nvPr>
        </p:nvSpPr>
        <p:spPr>
          <a:xfrm>
            <a:off x="976313" y="4560888"/>
            <a:ext cx="5362575" cy="1373187"/>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Según muestra esta foto, la electricidad viene del tomacorriente que se encuentra en la pared, fluye a través del cable y luego llega a la sierra. Entonces sigue la trayectoria, la electricidad va a través de la sierra, al alambre y regresa al tomacorriente. A esto se le conoce como un "circuito completo." Para que una herramienta eléctrica funcione correctamente la electricidad debe hacer una trayectoria completa y de esta manera completa el circuito.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44"/>
          <p:cNvSpPr txBox="1">
            <a:spLocks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4" tIns="48312" rIns="96624" bIns="48312" anchor="b">
            <a:spAutoFit/>
          </a:bodyPr>
          <a:lstStyle>
            <a:lvl1pPr defTabSz="947738">
              <a:defRPr sz="1400">
                <a:solidFill>
                  <a:srgbClr val="000000"/>
                </a:solidFill>
                <a:latin typeface="Arial" pitchFamily="34" charset="0"/>
                <a:cs typeface="Arial" pitchFamily="34" charset="0"/>
                <a:sym typeface="Arial" pitchFamily="34" charset="0"/>
              </a:defRPr>
            </a:lvl1pPr>
            <a:lvl2pPr marL="769938" indent="-295275" defTabSz="947738">
              <a:defRPr sz="1400">
                <a:solidFill>
                  <a:srgbClr val="000000"/>
                </a:solidFill>
                <a:latin typeface="Arial" pitchFamily="34" charset="0"/>
                <a:cs typeface="Arial" pitchFamily="34" charset="0"/>
                <a:sym typeface="Arial" pitchFamily="34" charset="0"/>
              </a:defRPr>
            </a:lvl2pPr>
            <a:lvl3pPr marL="1185863" indent="-238125" defTabSz="947738">
              <a:defRPr sz="1400">
                <a:solidFill>
                  <a:srgbClr val="000000"/>
                </a:solidFill>
                <a:latin typeface="Arial" pitchFamily="34" charset="0"/>
                <a:cs typeface="Arial" pitchFamily="34" charset="0"/>
                <a:sym typeface="Arial" pitchFamily="34" charset="0"/>
              </a:defRPr>
            </a:lvl3pPr>
            <a:lvl4pPr marL="1660525" indent="-238125" defTabSz="947738">
              <a:defRPr sz="1400">
                <a:solidFill>
                  <a:srgbClr val="000000"/>
                </a:solidFill>
                <a:latin typeface="Arial" pitchFamily="34" charset="0"/>
                <a:cs typeface="Arial" pitchFamily="34" charset="0"/>
                <a:sym typeface="Arial" pitchFamily="34" charset="0"/>
              </a:defRPr>
            </a:lvl4pPr>
            <a:lvl5pPr marL="2133600" indent="-236538" defTabSz="947738">
              <a:defRPr sz="1400">
                <a:solidFill>
                  <a:srgbClr val="000000"/>
                </a:solidFill>
                <a:latin typeface="Arial" pitchFamily="34" charset="0"/>
                <a:cs typeface="Arial" pitchFamily="34" charset="0"/>
                <a:sym typeface="Arial" pitchFamily="34" charset="0"/>
              </a:defRPr>
            </a:lvl5pPr>
            <a:lvl6pPr marL="25908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30480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5052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962400" indent="-236538" defTabSz="947738"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Times New Roman" pitchFamily="18" charset="0"/>
              <a:buNone/>
            </a:pPr>
            <a:r>
              <a:rPr lang="en-US" altLang="en-US" sz="1200">
                <a:latin typeface="Times New Roman" pitchFamily="18" charset="0"/>
                <a:cs typeface="Times New Roman" pitchFamily="18" charset="0"/>
                <a:sym typeface="Times New Roman" pitchFamily="18" charset="0"/>
              </a:rPr>
              <a:t>*</a:t>
            </a:r>
          </a:p>
        </p:txBody>
      </p:sp>
      <p:sp>
        <p:nvSpPr>
          <p:cNvPr id="36866" name="Shape 14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6867" name="Shape 146"/>
          <p:cNvSpPr txBox="1">
            <a:spLocks noGrp="1"/>
          </p:cNvSpPr>
          <p:nvPr>
            <p:ph type="body" idx="1"/>
          </p:nvPr>
        </p:nvSpPr>
        <p:spPr>
          <a:xfrm>
            <a:off x="976313" y="4560888"/>
            <a:ext cx="5362575" cy="3746500"/>
          </a:xfrm>
          <a:noFill/>
          <a:ln/>
        </p:spPr>
        <p:txBody>
          <a:bodyPr lIns="96624" tIns="48312" rIns="96624" bIns="48312" anchor="t">
            <a:spAutoFit/>
          </a:bodyPr>
          <a:lstStyle/>
          <a:p>
            <a:pPr>
              <a:spcBef>
                <a:spcPct val="0"/>
              </a:spcBef>
              <a:buSzPct val="25000"/>
            </a:pPr>
            <a:r>
              <a:rPr lang="en-US" altLang="en-US" smtClean="0">
                <a:cs typeface="Arial" pitchFamily="34" charset="0"/>
                <a:sym typeface="Arial" pitchFamily="34" charset="0"/>
              </a:rPr>
              <a:t>Si tiene una herramienta defectuosa, un alambre rasgado, un toma corriente dañado u otro peligro eléctrico, usted puede hacer contacto con la corriente eléctrica. </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Existen 3 tipos de lesiones eléctricas: choques eléctricos, electrocución y quemaduras. Usted puede recibir un choque eléctrico; tener quemaduras causadas por el paso de corriente eléctrica en su cuerpo o causadas por el contacto de alguna parte de su cuerpo con un conductor o equipo eléctrico sobre calentado; electrocutarse y morir. En adición, uno se puede caer de una superficie elevada, como una escalera, como resultado de un peligro eléctrico. Nota: las quemaduras ocurren usualmente en las manos. Las quemaduras ocurren cuando los cables eléctricos o los equipos se usan o mantienen indebidamente. Las quemaduras eléctricas causan daño al tejido y son el resultado del calor generado por la corriente que corre a través del cuerpo. Las quemaduras por arco eléctrico (conocidas en inglés como “flash burns”) son causadas por las altas temperaturas cerca del cuerpo producidas por un arco eléctrico. Las quemaduras por contacto termal ocurren cuando la piel entra en contacto con equipos eléctricos sobrecalentados o cuando la ropa se enciende con la electricidad.</a:t>
            </a:r>
          </a:p>
          <a:p>
            <a:pPr>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xAndChart" type="txAndChart">
  <p:cSld name="txAndChar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0" y="76200"/>
            <a:ext cx="9144000" cy="609599"/>
          </a:xfrm>
          <a:prstGeom prst="rect">
            <a:avLst/>
          </a:prstGeom>
          <a:noFill/>
          <a:ln>
            <a:noFill/>
          </a:ln>
        </p:spPr>
        <p:txBody>
          <a:bodyPr anchor="t"/>
          <a:lstStyle>
            <a:lvl1pPr algn="ctr" rtl="0">
              <a:spcBef>
                <a:spcPts val="0"/>
              </a:spcBef>
              <a:spcAft>
                <a:spcPts val="0"/>
              </a:spcAft>
              <a:defRPr sz="3200">
                <a:solidFill>
                  <a:schemeClr val="dk2"/>
                </a:solidFill>
              </a:defRPr>
            </a:lvl1pPr>
            <a:lvl2pPr algn="ctr" rtl="0">
              <a:spcBef>
                <a:spcPts val="0"/>
              </a:spcBef>
              <a:spcAft>
                <a:spcPts val="0"/>
              </a:spcAft>
              <a:defRPr sz="3200">
                <a:solidFill>
                  <a:schemeClr val="dk2"/>
                </a:solidFill>
              </a:defRPr>
            </a:lvl2pPr>
            <a:lvl3pPr algn="ctr" rtl="0">
              <a:spcBef>
                <a:spcPts val="0"/>
              </a:spcBef>
              <a:spcAft>
                <a:spcPts val="0"/>
              </a:spcAft>
              <a:defRPr sz="3200">
                <a:solidFill>
                  <a:schemeClr val="dk2"/>
                </a:solidFill>
              </a:defRPr>
            </a:lvl3pPr>
            <a:lvl4pPr algn="ctr" rtl="0">
              <a:spcBef>
                <a:spcPts val="0"/>
              </a:spcBef>
              <a:spcAft>
                <a:spcPts val="0"/>
              </a:spcAft>
              <a:defRPr sz="3200">
                <a:solidFill>
                  <a:schemeClr val="dk2"/>
                </a:solidFill>
              </a:defRPr>
            </a:lvl4pPr>
            <a:lvl5pPr algn="ctr" rtl="0">
              <a:spcBef>
                <a:spcPts val="0"/>
              </a:spcBef>
              <a:spcAft>
                <a:spcPts val="0"/>
              </a:spcAft>
              <a:defRPr sz="3200">
                <a:solidFill>
                  <a:schemeClr val="dk2"/>
                </a:solidFill>
              </a:defRPr>
            </a:lvl5pPr>
            <a:lvl6pPr marL="457200" algn="ctr" rtl="0">
              <a:spcBef>
                <a:spcPts val="0"/>
              </a:spcBef>
              <a:spcAft>
                <a:spcPts val="0"/>
              </a:spcAft>
              <a:defRPr sz="3200">
                <a:solidFill>
                  <a:schemeClr val="dk2"/>
                </a:solidFill>
              </a:defRPr>
            </a:lvl6pPr>
            <a:lvl7pPr marL="914400" algn="ctr" rtl="0">
              <a:spcBef>
                <a:spcPts val="0"/>
              </a:spcBef>
              <a:spcAft>
                <a:spcPts val="0"/>
              </a:spcAft>
              <a:defRPr sz="3200">
                <a:solidFill>
                  <a:schemeClr val="dk2"/>
                </a:solidFill>
              </a:defRPr>
            </a:lvl7pPr>
            <a:lvl8pPr marL="1371600" algn="ctr" rtl="0">
              <a:spcBef>
                <a:spcPts val="0"/>
              </a:spcBef>
              <a:spcAft>
                <a:spcPts val="0"/>
              </a:spcAft>
              <a:defRPr sz="3200">
                <a:solidFill>
                  <a:schemeClr val="dk2"/>
                </a:solidFill>
              </a:defRPr>
            </a:lvl8pPr>
            <a:lvl9pPr marL="1828800" algn="ctr" rtl="0">
              <a:spcBef>
                <a:spcPts val="0"/>
              </a:spcBef>
              <a:spcAft>
                <a:spcPts val="0"/>
              </a:spcAft>
              <a:defRPr sz="3200">
                <a:solidFill>
                  <a:schemeClr val="dk2"/>
                </a:solidFill>
              </a:defRPr>
            </a:lvl9pPr>
          </a:lstStyle>
          <a:p>
            <a:endParaRPr/>
          </a:p>
        </p:txBody>
      </p:sp>
      <p:sp>
        <p:nvSpPr>
          <p:cNvPr id="18" name="Shape 18"/>
          <p:cNvSpPr txBox="1">
            <a:spLocks noGrp="1"/>
          </p:cNvSpPr>
          <p:nvPr>
            <p:ph type="body" idx="1"/>
          </p:nvPr>
        </p:nvSpPr>
        <p:spPr>
          <a:xfrm>
            <a:off x="457200" y="1066800"/>
            <a:ext cx="4013200" cy="4171950"/>
          </a:xfrm>
          <a:prstGeom prst="rect">
            <a:avLst/>
          </a:prstGeom>
          <a:noFill/>
          <a:ln>
            <a:noFill/>
          </a:ln>
        </p:spPr>
        <p:txBody>
          <a:bodyPr/>
          <a:lstStyle>
            <a:lvl1pPr marL="342900" indent="-2508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1pPr>
            <a:lvl2pPr marL="742950" indent="-203200" algn="l" rtl="0">
              <a:spcBef>
                <a:spcPts val="440"/>
              </a:spcBef>
              <a:spcAft>
                <a:spcPts val="0"/>
              </a:spcAft>
              <a:buClr>
                <a:schemeClr val="dk1"/>
              </a:buClr>
              <a:buFont typeface="Arial"/>
              <a:buChar char="•"/>
              <a:defRPr sz="2200">
                <a:solidFill>
                  <a:schemeClr val="dk1"/>
                </a:solidFill>
                <a:latin typeface="Tahoma"/>
                <a:ea typeface="Tahoma"/>
                <a:cs typeface="Tahoma"/>
                <a:sym typeface="Tahoma"/>
              </a:defRPr>
            </a:lvl2pPr>
            <a:lvl3pPr marL="1143000" indent="-152400" algn="l" rtl="0">
              <a:spcBef>
                <a:spcPts val="400"/>
              </a:spcBef>
              <a:spcAft>
                <a:spcPts val="0"/>
              </a:spcAft>
              <a:buClr>
                <a:srgbClr val="FFFF00"/>
              </a:buClr>
              <a:buFont typeface="Arial"/>
              <a:buChar char="•"/>
              <a:defRPr sz="2000">
                <a:solidFill>
                  <a:schemeClr val="dk1"/>
                </a:solidFill>
                <a:latin typeface="Tahoma"/>
                <a:ea typeface="Tahoma"/>
                <a:cs typeface="Tahoma"/>
                <a:sym typeface="Tahoma"/>
              </a:defRPr>
            </a:lvl3pPr>
            <a:lvl4pPr marL="1600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4pPr>
            <a:lvl5pPr marL="20574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5pPr>
            <a:lvl6pPr marL="25146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6pPr>
            <a:lvl7pPr marL="29718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7pPr>
            <a:lvl8pPr marL="34290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8pPr>
            <a:lvl9pPr marL="3886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253120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0" y="76200"/>
            <a:ext cx="9144000" cy="609599"/>
          </a:xfrm>
          <a:prstGeom prst="rect">
            <a:avLst/>
          </a:prstGeom>
          <a:noFill/>
          <a:ln>
            <a:noFill/>
          </a:ln>
        </p:spPr>
        <p:txBody>
          <a:bodyPr anchor="t"/>
          <a:lstStyle>
            <a:lvl1pPr algn="ctr" rtl="0">
              <a:spcBef>
                <a:spcPts val="0"/>
              </a:spcBef>
              <a:spcAft>
                <a:spcPts val="0"/>
              </a:spcAft>
              <a:defRPr sz="3200">
                <a:solidFill>
                  <a:schemeClr val="dk2"/>
                </a:solidFill>
              </a:defRPr>
            </a:lvl1pPr>
            <a:lvl2pPr algn="ctr" rtl="0">
              <a:spcBef>
                <a:spcPts val="0"/>
              </a:spcBef>
              <a:spcAft>
                <a:spcPts val="0"/>
              </a:spcAft>
              <a:defRPr sz="3200">
                <a:solidFill>
                  <a:schemeClr val="dk2"/>
                </a:solidFill>
              </a:defRPr>
            </a:lvl2pPr>
            <a:lvl3pPr algn="ctr" rtl="0">
              <a:spcBef>
                <a:spcPts val="0"/>
              </a:spcBef>
              <a:spcAft>
                <a:spcPts val="0"/>
              </a:spcAft>
              <a:defRPr sz="3200">
                <a:solidFill>
                  <a:schemeClr val="dk2"/>
                </a:solidFill>
              </a:defRPr>
            </a:lvl3pPr>
            <a:lvl4pPr algn="ctr" rtl="0">
              <a:spcBef>
                <a:spcPts val="0"/>
              </a:spcBef>
              <a:spcAft>
                <a:spcPts val="0"/>
              </a:spcAft>
              <a:defRPr sz="3200">
                <a:solidFill>
                  <a:schemeClr val="dk2"/>
                </a:solidFill>
              </a:defRPr>
            </a:lvl4pPr>
            <a:lvl5pPr algn="ctr" rtl="0">
              <a:spcBef>
                <a:spcPts val="0"/>
              </a:spcBef>
              <a:spcAft>
                <a:spcPts val="0"/>
              </a:spcAft>
              <a:defRPr sz="3200">
                <a:solidFill>
                  <a:schemeClr val="dk2"/>
                </a:solidFill>
              </a:defRPr>
            </a:lvl5pPr>
            <a:lvl6pPr marL="457200" algn="ctr" rtl="0">
              <a:spcBef>
                <a:spcPts val="0"/>
              </a:spcBef>
              <a:spcAft>
                <a:spcPts val="0"/>
              </a:spcAft>
              <a:defRPr sz="3200">
                <a:solidFill>
                  <a:schemeClr val="dk2"/>
                </a:solidFill>
              </a:defRPr>
            </a:lvl6pPr>
            <a:lvl7pPr marL="914400" algn="ctr" rtl="0">
              <a:spcBef>
                <a:spcPts val="0"/>
              </a:spcBef>
              <a:spcAft>
                <a:spcPts val="0"/>
              </a:spcAft>
              <a:defRPr sz="3200">
                <a:solidFill>
                  <a:schemeClr val="dk2"/>
                </a:solidFill>
              </a:defRPr>
            </a:lvl7pPr>
            <a:lvl8pPr marL="1371600" algn="ctr" rtl="0">
              <a:spcBef>
                <a:spcPts val="0"/>
              </a:spcBef>
              <a:spcAft>
                <a:spcPts val="0"/>
              </a:spcAft>
              <a:defRPr sz="3200">
                <a:solidFill>
                  <a:schemeClr val="dk2"/>
                </a:solidFill>
              </a:defRPr>
            </a:lvl8pPr>
            <a:lvl9pPr marL="1828800" algn="ctr" rtl="0">
              <a:spcBef>
                <a:spcPts val="0"/>
              </a:spcBef>
              <a:spcAft>
                <a:spcPts val="0"/>
              </a:spcAft>
              <a:defRPr sz="3200">
                <a:solidFill>
                  <a:schemeClr val="dk2"/>
                </a:solidFill>
              </a:defRPr>
            </a:lvl9pPr>
          </a:lstStyle>
          <a:p>
            <a:endParaRPr/>
          </a:p>
        </p:txBody>
      </p:sp>
    </p:spTree>
    <p:extLst>
      <p:ext uri="{BB962C8B-B14F-4D97-AF65-F5344CB8AC3E}">
        <p14:creationId xmlns:p14="http://schemas.microsoft.com/office/powerpoint/2010/main" val="369985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anchor="t"/>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anchor="b"/>
          <a:lstStyle>
            <a:lvl1pPr marL="0" indent="0" rtl="0">
              <a:buFont typeface="Tahoma"/>
              <a:buNone/>
              <a:defRPr sz="2400" b="1"/>
            </a:lvl1pPr>
            <a:lvl2pPr marL="457200" indent="0" rtl="0">
              <a:buFont typeface="Tahoma"/>
              <a:buNone/>
              <a:defRPr sz="2000" b="1"/>
            </a:lvl2pPr>
            <a:lvl3pPr marL="914400" indent="0" rtl="0">
              <a:buFont typeface="Tahoma"/>
              <a:buNone/>
              <a:defRPr sz="1800" b="1"/>
            </a:lvl3pPr>
            <a:lvl4pPr marL="1371600" indent="0" rtl="0">
              <a:buFont typeface="Tahoma"/>
              <a:buNone/>
              <a:defRPr sz="1600" b="1"/>
            </a:lvl4pPr>
            <a:lvl5pPr marL="1828800" indent="0" rtl="0">
              <a:buFont typeface="Tahoma"/>
              <a:buNone/>
              <a:defRPr sz="1600" b="1"/>
            </a:lvl5pPr>
            <a:lvl6pPr marL="2286000" indent="0" rtl="0">
              <a:buFont typeface="Tahoma"/>
              <a:buNone/>
              <a:defRPr sz="1600" b="1"/>
            </a:lvl6pPr>
            <a:lvl7pPr marL="2743200" indent="0" rtl="0">
              <a:buFont typeface="Tahoma"/>
              <a:buNone/>
              <a:defRPr sz="1600" b="1"/>
            </a:lvl7pPr>
            <a:lvl8pPr marL="3200400" indent="0" rtl="0">
              <a:buFont typeface="Tahoma"/>
              <a:buNone/>
              <a:defRPr sz="1600" b="1"/>
            </a:lvl8pPr>
            <a:lvl9pPr marL="3657600" indent="0" rtl="0">
              <a:buFont typeface="Tahoma"/>
              <a:buNone/>
              <a:defRPr sz="1600" b="1"/>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0" name="Shape 50"/>
          <p:cNvSpPr txBox="1">
            <a:spLocks noGrp="1"/>
          </p:cNvSpPr>
          <p:nvPr>
            <p:ph type="body" idx="3"/>
          </p:nvPr>
        </p:nvSpPr>
        <p:spPr>
          <a:xfrm>
            <a:off x="4645025" y="1535112"/>
            <a:ext cx="4041774" cy="639762"/>
          </a:xfrm>
          <a:prstGeom prst="rect">
            <a:avLst/>
          </a:prstGeom>
          <a:noFill/>
          <a:ln>
            <a:noFill/>
          </a:ln>
        </p:spPr>
        <p:txBody>
          <a:bodyPr anchor="b"/>
          <a:lstStyle>
            <a:lvl1pPr marL="0" indent="0" rtl="0">
              <a:buFont typeface="Tahoma"/>
              <a:buNone/>
              <a:defRPr sz="2400" b="1"/>
            </a:lvl1pPr>
            <a:lvl2pPr marL="457200" indent="0" rtl="0">
              <a:buFont typeface="Tahoma"/>
              <a:buNone/>
              <a:defRPr sz="2000" b="1"/>
            </a:lvl2pPr>
            <a:lvl3pPr marL="914400" indent="0" rtl="0">
              <a:buFont typeface="Tahoma"/>
              <a:buNone/>
              <a:defRPr sz="1800" b="1"/>
            </a:lvl3pPr>
            <a:lvl4pPr marL="1371600" indent="0" rtl="0">
              <a:buFont typeface="Tahoma"/>
              <a:buNone/>
              <a:defRPr sz="1600" b="1"/>
            </a:lvl4pPr>
            <a:lvl5pPr marL="1828800" indent="0" rtl="0">
              <a:buFont typeface="Tahoma"/>
              <a:buNone/>
              <a:defRPr sz="1600" b="1"/>
            </a:lvl5pPr>
            <a:lvl6pPr marL="2286000" indent="0" rtl="0">
              <a:buFont typeface="Tahoma"/>
              <a:buNone/>
              <a:defRPr sz="1600" b="1"/>
            </a:lvl6pPr>
            <a:lvl7pPr marL="2743200" indent="0" rtl="0">
              <a:buFont typeface="Tahoma"/>
              <a:buNone/>
              <a:defRPr sz="1600" b="1"/>
            </a:lvl7pPr>
            <a:lvl8pPr marL="3200400" indent="0" rtl="0">
              <a:buFont typeface="Tahoma"/>
              <a:buNone/>
              <a:defRPr sz="1600" b="1"/>
            </a:lvl8pPr>
            <a:lvl9pPr marL="3657600" indent="0" rtl="0">
              <a:buFont typeface="Tahoma"/>
              <a:buNone/>
              <a:defRPr sz="1600" b="1"/>
            </a:lvl9pPr>
          </a:lstStyle>
          <a:p>
            <a:endParaRP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extLst>
      <p:ext uri="{BB962C8B-B14F-4D97-AF65-F5344CB8AC3E}">
        <p14:creationId xmlns:p14="http://schemas.microsoft.com/office/powerpoint/2010/main" val="2733610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0" y="76200"/>
            <a:ext cx="9144000" cy="609599"/>
          </a:xfrm>
          <a:prstGeom prst="rect">
            <a:avLst/>
          </a:prstGeom>
          <a:noFill/>
          <a:ln>
            <a:noFill/>
          </a:ln>
        </p:spPr>
        <p:txBody>
          <a:bodyPr anchor="t"/>
          <a:lstStyle>
            <a:lvl1pPr algn="ctr" rtl="0">
              <a:spcBef>
                <a:spcPts val="0"/>
              </a:spcBef>
              <a:spcAft>
                <a:spcPts val="0"/>
              </a:spcAft>
              <a:defRPr sz="3200">
                <a:solidFill>
                  <a:schemeClr val="dk2"/>
                </a:solidFill>
              </a:defRPr>
            </a:lvl1pPr>
            <a:lvl2pPr algn="ctr" rtl="0">
              <a:spcBef>
                <a:spcPts val="0"/>
              </a:spcBef>
              <a:spcAft>
                <a:spcPts val="0"/>
              </a:spcAft>
              <a:defRPr sz="3200">
                <a:solidFill>
                  <a:schemeClr val="dk2"/>
                </a:solidFill>
              </a:defRPr>
            </a:lvl2pPr>
            <a:lvl3pPr algn="ctr" rtl="0">
              <a:spcBef>
                <a:spcPts val="0"/>
              </a:spcBef>
              <a:spcAft>
                <a:spcPts val="0"/>
              </a:spcAft>
              <a:defRPr sz="3200">
                <a:solidFill>
                  <a:schemeClr val="dk2"/>
                </a:solidFill>
              </a:defRPr>
            </a:lvl3pPr>
            <a:lvl4pPr algn="ctr" rtl="0">
              <a:spcBef>
                <a:spcPts val="0"/>
              </a:spcBef>
              <a:spcAft>
                <a:spcPts val="0"/>
              </a:spcAft>
              <a:defRPr sz="3200">
                <a:solidFill>
                  <a:schemeClr val="dk2"/>
                </a:solidFill>
              </a:defRPr>
            </a:lvl4pPr>
            <a:lvl5pPr algn="ctr" rtl="0">
              <a:spcBef>
                <a:spcPts val="0"/>
              </a:spcBef>
              <a:spcAft>
                <a:spcPts val="0"/>
              </a:spcAft>
              <a:defRPr sz="3200">
                <a:solidFill>
                  <a:schemeClr val="dk2"/>
                </a:solidFill>
              </a:defRPr>
            </a:lvl5pPr>
            <a:lvl6pPr marL="457200" algn="ctr" rtl="0">
              <a:spcBef>
                <a:spcPts val="0"/>
              </a:spcBef>
              <a:spcAft>
                <a:spcPts val="0"/>
              </a:spcAft>
              <a:defRPr sz="3200">
                <a:solidFill>
                  <a:schemeClr val="dk2"/>
                </a:solidFill>
              </a:defRPr>
            </a:lvl6pPr>
            <a:lvl7pPr marL="914400" algn="ctr" rtl="0">
              <a:spcBef>
                <a:spcPts val="0"/>
              </a:spcBef>
              <a:spcAft>
                <a:spcPts val="0"/>
              </a:spcAft>
              <a:defRPr sz="3200">
                <a:solidFill>
                  <a:schemeClr val="dk2"/>
                </a:solidFill>
              </a:defRPr>
            </a:lvl7pPr>
            <a:lvl8pPr marL="1371600" algn="ctr" rtl="0">
              <a:spcBef>
                <a:spcPts val="0"/>
              </a:spcBef>
              <a:spcAft>
                <a:spcPts val="0"/>
              </a:spcAft>
              <a:defRPr sz="3200">
                <a:solidFill>
                  <a:schemeClr val="dk2"/>
                </a:solidFill>
              </a:defRPr>
            </a:lvl8pPr>
            <a:lvl9pPr marL="1828800" algn="ctr" rtl="0">
              <a:spcBef>
                <a:spcPts val="0"/>
              </a:spcBef>
              <a:spcAft>
                <a:spcPts val="0"/>
              </a:spcAft>
              <a:defRPr sz="3200">
                <a:solidFill>
                  <a:schemeClr val="dk2"/>
                </a:solidFill>
              </a:defRPr>
            </a:lvl9pPr>
          </a:lstStyle>
          <a:p>
            <a:endParaRPr/>
          </a:p>
        </p:txBody>
      </p:sp>
      <p:sp>
        <p:nvSpPr>
          <p:cNvPr id="54" name="Shape 54"/>
          <p:cNvSpPr txBox="1">
            <a:spLocks noGrp="1"/>
          </p:cNvSpPr>
          <p:nvPr>
            <p:ph type="body" idx="1"/>
          </p:nvPr>
        </p:nvSpPr>
        <p:spPr>
          <a:xfrm>
            <a:off x="457200" y="1066800"/>
            <a:ext cx="4013200" cy="4171950"/>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5" name="Shape 55"/>
          <p:cNvSpPr txBox="1">
            <a:spLocks noGrp="1"/>
          </p:cNvSpPr>
          <p:nvPr>
            <p:ph type="body" idx="2"/>
          </p:nvPr>
        </p:nvSpPr>
        <p:spPr>
          <a:xfrm>
            <a:off x="4622800" y="1066800"/>
            <a:ext cx="4013200" cy="4171950"/>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51326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722312" y="4406900"/>
            <a:ext cx="7772400" cy="1362075"/>
          </a:xfrm>
          <a:prstGeom prst="rect">
            <a:avLst/>
          </a:prstGeom>
          <a:noFill/>
          <a:ln>
            <a:noFill/>
          </a:ln>
        </p:spPr>
        <p:txBody>
          <a:bodyPr anchor="t"/>
          <a:lstStyle>
            <a:lvl1pPr algn="l" rtl="0">
              <a:defRPr sz="4000" b="1"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58" name="Shape 58"/>
          <p:cNvSpPr txBox="1">
            <a:spLocks noGrp="1"/>
          </p:cNvSpPr>
          <p:nvPr>
            <p:ph type="body" idx="1"/>
          </p:nvPr>
        </p:nvSpPr>
        <p:spPr>
          <a:xfrm>
            <a:off x="722312" y="2906713"/>
            <a:ext cx="7772400" cy="1500187"/>
          </a:xfrm>
          <a:prstGeom prst="rect">
            <a:avLst/>
          </a:prstGeom>
          <a:noFill/>
          <a:ln>
            <a:noFill/>
          </a:ln>
        </p:spPr>
        <p:txBody>
          <a:bodyPr anchor="b"/>
          <a:lstStyle>
            <a:lvl1pPr marL="0" indent="0" rtl="0">
              <a:buFont typeface="Tahoma"/>
              <a:buNone/>
              <a:defRPr sz="2000"/>
            </a:lvl1pPr>
            <a:lvl2pPr marL="457200" indent="0" rtl="0">
              <a:buFont typeface="Tahoma"/>
              <a:buNone/>
              <a:defRPr sz="1800"/>
            </a:lvl2pPr>
            <a:lvl3pPr marL="914400" indent="0" rtl="0">
              <a:buFont typeface="Tahoma"/>
              <a:buNone/>
              <a:defRPr sz="1600"/>
            </a:lvl3pPr>
            <a:lvl4pPr marL="1371600" indent="0" rtl="0">
              <a:buFont typeface="Tahoma"/>
              <a:buNone/>
              <a:defRPr sz="1400"/>
            </a:lvl4pPr>
            <a:lvl5pPr marL="1828800" indent="0" rtl="0">
              <a:buFont typeface="Tahoma"/>
              <a:buNone/>
              <a:defRPr sz="1400"/>
            </a:lvl5pPr>
            <a:lvl6pPr marL="2286000" indent="0" rtl="0">
              <a:buFont typeface="Tahoma"/>
              <a:buNone/>
              <a:defRPr sz="1400"/>
            </a:lvl6pPr>
            <a:lvl7pPr marL="2743200" indent="0" rtl="0">
              <a:buFont typeface="Tahoma"/>
              <a:buNone/>
              <a:defRPr sz="1400"/>
            </a:lvl7pPr>
            <a:lvl8pPr marL="3200400" indent="0" rtl="0">
              <a:buFont typeface="Tahoma"/>
              <a:buNone/>
              <a:defRPr sz="1400"/>
            </a:lvl8pPr>
            <a:lvl9pPr marL="3657600" indent="0" rtl="0">
              <a:buFont typeface="Tahoma"/>
              <a:buNone/>
              <a:defRPr sz="1400"/>
            </a:lvl9pPr>
          </a:lstStyle>
          <a:p>
            <a:endParaRPr/>
          </a:p>
        </p:txBody>
      </p:sp>
    </p:spTree>
    <p:extLst>
      <p:ext uri="{BB962C8B-B14F-4D97-AF65-F5344CB8AC3E}">
        <p14:creationId xmlns:p14="http://schemas.microsoft.com/office/powerpoint/2010/main" val="3862571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0" y="76200"/>
            <a:ext cx="9144000" cy="609599"/>
          </a:xfrm>
          <a:prstGeom prst="rect">
            <a:avLst/>
          </a:prstGeom>
          <a:noFill/>
          <a:ln>
            <a:noFill/>
          </a:ln>
        </p:spPr>
        <p:txBody>
          <a:bodyPr anchor="t"/>
          <a:lstStyle>
            <a:lvl1pPr algn="ctr" rtl="0">
              <a:spcBef>
                <a:spcPts val="0"/>
              </a:spcBef>
              <a:spcAft>
                <a:spcPts val="0"/>
              </a:spcAft>
              <a:defRPr sz="3200">
                <a:solidFill>
                  <a:schemeClr val="dk2"/>
                </a:solidFill>
              </a:defRPr>
            </a:lvl1pPr>
            <a:lvl2pPr algn="ctr" rtl="0">
              <a:spcBef>
                <a:spcPts val="0"/>
              </a:spcBef>
              <a:spcAft>
                <a:spcPts val="0"/>
              </a:spcAft>
              <a:defRPr sz="3200">
                <a:solidFill>
                  <a:schemeClr val="dk2"/>
                </a:solidFill>
              </a:defRPr>
            </a:lvl2pPr>
            <a:lvl3pPr algn="ctr" rtl="0">
              <a:spcBef>
                <a:spcPts val="0"/>
              </a:spcBef>
              <a:spcAft>
                <a:spcPts val="0"/>
              </a:spcAft>
              <a:defRPr sz="3200">
                <a:solidFill>
                  <a:schemeClr val="dk2"/>
                </a:solidFill>
              </a:defRPr>
            </a:lvl3pPr>
            <a:lvl4pPr algn="ctr" rtl="0">
              <a:spcBef>
                <a:spcPts val="0"/>
              </a:spcBef>
              <a:spcAft>
                <a:spcPts val="0"/>
              </a:spcAft>
              <a:defRPr sz="3200">
                <a:solidFill>
                  <a:schemeClr val="dk2"/>
                </a:solidFill>
              </a:defRPr>
            </a:lvl4pPr>
            <a:lvl5pPr algn="ctr" rtl="0">
              <a:spcBef>
                <a:spcPts val="0"/>
              </a:spcBef>
              <a:spcAft>
                <a:spcPts val="0"/>
              </a:spcAft>
              <a:defRPr sz="3200">
                <a:solidFill>
                  <a:schemeClr val="dk2"/>
                </a:solidFill>
              </a:defRPr>
            </a:lvl5pPr>
            <a:lvl6pPr marL="457200" algn="ctr" rtl="0">
              <a:spcBef>
                <a:spcPts val="0"/>
              </a:spcBef>
              <a:spcAft>
                <a:spcPts val="0"/>
              </a:spcAft>
              <a:defRPr sz="3200">
                <a:solidFill>
                  <a:schemeClr val="dk2"/>
                </a:solidFill>
              </a:defRPr>
            </a:lvl6pPr>
            <a:lvl7pPr marL="914400" algn="ctr" rtl="0">
              <a:spcBef>
                <a:spcPts val="0"/>
              </a:spcBef>
              <a:spcAft>
                <a:spcPts val="0"/>
              </a:spcAft>
              <a:defRPr sz="3200">
                <a:solidFill>
                  <a:schemeClr val="dk2"/>
                </a:solidFill>
              </a:defRPr>
            </a:lvl7pPr>
            <a:lvl8pPr marL="1371600" algn="ctr" rtl="0">
              <a:spcBef>
                <a:spcPts val="0"/>
              </a:spcBef>
              <a:spcAft>
                <a:spcPts val="0"/>
              </a:spcAft>
              <a:defRPr sz="3200">
                <a:solidFill>
                  <a:schemeClr val="dk2"/>
                </a:solidFill>
              </a:defRPr>
            </a:lvl8pPr>
            <a:lvl9pPr marL="1828800" algn="ctr" rtl="0">
              <a:spcBef>
                <a:spcPts val="0"/>
              </a:spcBef>
              <a:spcAft>
                <a:spcPts val="0"/>
              </a:spcAft>
              <a:defRPr sz="3200">
                <a:solidFill>
                  <a:schemeClr val="dk2"/>
                </a:solidFill>
              </a:defRPr>
            </a:lvl9pPr>
          </a:lstStyle>
          <a:p>
            <a:endParaRPr/>
          </a:p>
        </p:txBody>
      </p:sp>
      <p:sp>
        <p:nvSpPr>
          <p:cNvPr id="61" name="Shape 61"/>
          <p:cNvSpPr txBox="1">
            <a:spLocks noGrp="1"/>
          </p:cNvSpPr>
          <p:nvPr>
            <p:ph type="body" idx="1"/>
          </p:nvPr>
        </p:nvSpPr>
        <p:spPr>
          <a:xfrm>
            <a:off x="457200" y="1066800"/>
            <a:ext cx="8178799" cy="4171950"/>
          </a:xfrm>
          <a:prstGeom prst="rect">
            <a:avLst/>
          </a:prstGeom>
          <a:noFill/>
          <a:ln>
            <a:noFill/>
          </a:ln>
        </p:spPr>
        <p:txBody>
          <a:bodyPr/>
          <a:lstStyle>
            <a:lvl1pPr marL="342900" indent="-2508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1pPr>
            <a:lvl2pPr marL="742950" indent="-203200" algn="l" rtl="0">
              <a:spcBef>
                <a:spcPts val="440"/>
              </a:spcBef>
              <a:spcAft>
                <a:spcPts val="0"/>
              </a:spcAft>
              <a:buClr>
                <a:schemeClr val="dk1"/>
              </a:buClr>
              <a:buFont typeface="Arial"/>
              <a:buChar char="•"/>
              <a:defRPr sz="2200">
                <a:solidFill>
                  <a:schemeClr val="dk1"/>
                </a:solidFill>
                <a:latin typeface="Tahoma"/>
                <a:ea typeface="Tahoma"/>
                <a:cs typeface="Tahoma"/>
                <a:sym typeface="Tahoma"/>
              </a:defRPr>
            </a:lvl2pPr>
            <a:lvl3pPr marL="1143000" indent="-152400" algn="l" rtl="0">
              <a:spcBef>
                <a:spcPts val="400"/>
              </a:spcBef>
              <a:spcAft>
                <a:spcPts val="0"/>
              </a:spcAft>
              <a:buClr>
                <a:srgbClr val="FFFF00"/>
              </a:buClr>
              <a:buFont typeface="Arial"/>
              <a:buChar char="•"/>
              <a:defRPr sz="2000">
                <a:solidFill>
                  <a:schemeClr val="dk1"/>
                </a:solidFill>
                <a:latin typeface="Tahoma"/>
                <a:ea typeface="Tahoma"/>
                <a:cs typeface="Tahoma"/>
                <a:sym typeface="Tahoma"/>
              </a:defRPr>
            </a:lvl3pPr>
            <a:lvl4pPr marL="1600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4pPr>
            <a:lvl5pPr marL="20574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5pPr>
            <a:lvl6pPr marL="25146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6pPr>
            <a:lvl7pPr marL="29718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7pPr>
            <a:lvl8pPr marL="34290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8pPr>
            <a:lvl9pPr marL="3886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3286454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914400" y="685800"/>
            <a:ext cx="7721599" cy="1143000"/>
          </a:xfrm>
          <a:prstGeom prst="rect">
            <a:avLst/>
          </a:prstGeom>
          <a:noFill/>
          <a:ln>
            <a:noFill/>
          </a:ln>
        </p:spPr>
        <p:txBody>
          <a:bodyPr anchor="t"/>
          <a:lstStyle>
            <a:lvl1pPr marL="0" marR="0" indent="0" algn="ctr" rtl="0">
              <a:spcBef>
                <a:spcPts val="0"/>
              </a:spcBef>
              <a:spcAft>
                <a:spcPts val="0"/>
              </a:spcAft>
              <a:defRPr sz="3200" b="0" i="0" u="none" strike="noStrike" cap="none" baseline="0">
                <a:solidFill>
                  <a:schemeClr val="dk2"/>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1" name="Shape 71"/>
          <p:cNvSpPr txBox="1">
            <a:spLocks noGrp="1"/>
          </p:cNvSpPr>
          <p:nvPr>
            <p:ph type="subTitle" idx="1"/>
          </p:nvPr>
        </p:nvSpPr>
        <p:spPr>
          <a:xfrm>
            <a:off x="2133600" y="3886200"/>
            <a:ext cx="6400799" cy="1771650"/>
          </a:xfrm>
          <a:prstGeom prst="rect">
            <a:avLst/>
          </a:prstGeom>
          <a:noFill/>
          <a:ln>
            <a:noFill/>
          </a:ln>
        </p:spPr>
        <p:txBody>
          <a:bodyPr/>
          <a:lstStyle>
            <a:lvl1pPr marL="0" marR="0" indent="0" algn="l"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4285614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lipArtAndTx" type="clipArtAndTx">
  <p:cSld name="clipArtAndTx">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0" y="76200"/>
            <a:ext cx="9144000" cy="609599"/>
          </a:xfrm>
          <a:prstGeom prst="rect">
            <a:avLst/>
          </a:prstGeom>
          <a:noFill/>
          <a:ln>
            <a:noFill/>
          </a:ln>
        </p:spPr>
        <p:txBody>
          <a:bodyPr anchor="t"/>
          <a:lstStyle>
            <a:lvl1pPr algn="ctr" rtl="0">
              <a:spcBef>
                <a:spcPts val="0"/>
              </a:spcBef>
              <a:spcAft>
                <a:spcPts val="0"/>
              </a:spcAft>
              <a:defRPr sz="3200">
                <a:solidFill>
                  <a:schemeClr val="dk2"/>
                </a:solidFill>
              </a:defRPr>
            </a:lvl1pPr>
            <a:lvl2pPr algn="ctr" rtl="0">
              <a:spcBef>
                <a:spcPts val="0"/>
              </a:spcBef>
              <a:spcAft>
                <a:spcPts val="0"/>
              </a:spcAft>
              <a:defRPr sz="3200">
                <a:solidFill>
                  <a:schemeClr val="dk2"/>
                </a:solidFill>
              </a:defRPr>
            </a:lvl2pPr>
            <a:lvl3pPr algn="ctr" rtl="0">
              <a:spcBef>
                <a:spcPts val="0"/>
              </a:spcBef>
              <a:spcAft>
                <a:spcPts val="0"/>
              </a:spcAft>
              <a:defRPr sz="3200">
                <a:solidFill>
                  <a:schemeClr val="dk2"/>
                </a:solidFill>
              </a:defRPr>
            </a:lvl3pPr>
            <a:lvl4pPr algn="ctr" rtl="0">
              <a:spcBef>
                <a:spcPts val="0"/>
              </a:spcBef>
              <a:spcAft>
                <a:spcPts val="0"/>
              </a:spcAft>
              <a:defRPr sz="3200">
                <a:solidFill>
                  <a:schemeClr val="dk2"/>
                </a:solidFill>
              </a:defRPr>
            </a:lvl4pPr>
            <a:lvl5pPr algn="ctr" rtl="0">
              <a:spcBef>
                <a:spcPts val="0"/>
              </a:spcBef>
              <a:spcAft>
                <a:spcPts val="0"/>
              </a:spcAft>
              <a:defRPr sz="3200">
                <a:solidFill>
                  <a:schemeClr val="dk2"/>
                </a:solidFill>
              </a:defRPr>
            </a:lvl5pPr>
            <a:lvl6pPr marL="457200" algn="ctr" rtl="0">
              <a:spcBef>
                <a:spcPts val="0"/>
              </a:spcBef>
              <a:spcAft>
                <a:spcPts val="0"/>
              </a:spcAft>
              <a:defRPr sz="3200">
                <a:solidFill>
                  <a:schemeClr val="dk2"/>
                </a:solidFill>
              </a:defRPr>
            </a:lvl6pPr>
            <a:lvl7pPr marL="914400" algn="ctr" rtl="0">
              <a:spcBef>
                <a:spcPts val="0"/>
              </a:spcBef>
              <a:spcAft>
                <a:spcPts val="0"/>
              </a:spcAft>
              <a:defRPr sz="3200">
                <a:solidFill>
                  <a:schemeClr val="dk2"/>
                </a:solidFill>
              </a:defRPr>
            </a:lvl7pPr>
            <a:lvl8pPr marL="1371600" algn="ctr" rtl="0">
              <a:spcBef>
                <a:spcPts val="0"/>
              </a:spcBef>
              <a:spcAft>
                <a:spcPts val="0"/>
              </a:spcAft>
              <a:defRPr sz="3200">
                <a:solidFill>
                  <a:schemeClr val="dk2"/>
                </a:solidFill>
              </a:defRPr>
            </a:lvl8pPr>
            <a:lvl9pPr marL="1828800" algn="ctr" rtl="0">
              <a:spcBef>
                <a:spcPts val="0"/>
              </a:spcBef>
              <a:spcAft>
                <a:spcPts val="0"/>
              </a:spcAft>
              <a:defRPr sz="3200">
                <a:solidFill>
                  <a:schemeClr val="dk2"/>
                </a:solidFill>
              </a:defRPr>
            </a:lvl9pPr>
          </a:lstStyle>
          <a:p>
            <a:endParaRPr/>
          </a:p>
        </p:txBody>
      </p:sp>
      <p:sp>
        <p:nvSpPr>
          <p:cNvPr id="21" name="Shape 21"/>
          <p:cNvSpPr txBox="1">
            <a:spLocks noGrp="1"/>
          </p:cNvSpPr>
          <p:nvPr>
            <p:ph type="body" idx="1"/>
          </p:nvPr>
        </p:nvSpPr>
        <p:spPr>
          <a:xfrm>
            <a:off x="4622800" y="1066800"/>
            <a:ext cx="4013200" cy="4171950"/>
          </a:xfrm>
          <a:prstGeom prst="rect">
            <a:avLst/>
          </a:prstGeom>
          <a:noFill/>
          <a:ln>
            <a:noFill/>
          </a:ln>
        </p:spPr>
        <p:txBody>
          <a:bodyPr/>
          <a:lstStyle>
            <a:lvl1pPr marL="342900" indent="-2508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1pPr>
            <a:lvl2pPr marL="742950" indent="-203200" algn="l" rtl="0">
              <a:spcBef>
                <a:spcPts val="440"/>
              </a:spcBef>
              <a:spcAft>
                <a:spcPts val="0"/>
              </a:spcAft>
              <a:buClr>
                <a:schemeClr val="dk1"/>
              </a:buClr>
              <a:buFont typeface="Arial"/>
              <a:buChar char="•"/>
              <a:defRPr sz="2200">
                <a:solidFill>
                  <a:schemeClr val="dk1"/>
                </a:solidFill>
                <a:latin typeface="Tahoma"/>
                <a:ea typeface="Tahoma"/>
                <a:cs typeface="Tahoma"/>
                <a:sym typeface="Tahoma"/>
              </a:defRPr>
            </a:lvl2pPr>
            <a:lvl3pPr marL="1143000" indent="-152400" algn="l" rtl="0">
              <a:spcBef>
                <a:spcPts val="400"/>
              </a:spcBef>
              <a:spcAft>
                <a:spcPts val="0"/>
              </a:spcAft>
              <a:buClr>
                <a:srgbClr val="FFFF00"/>
              </a:buClr>
              <a:buFont typeface="Arial"/>
              <a:buChar char="•"/>
              <a:defRPr sz="2000">
                <a:solidFill>
                  <a:schemeClr val="dk1"/>
                </a:solidFill>
                <a:latin typeface="Tahoma"/>
                <a:ea typeface="Tahoma"/>
                <a:cs typeface="Tahoma"/>
                <a:sym typeface="Tahoma"/>
              </a:defRPr>
            </a:lvl3pPr>
            <a:lvl4pPr marL="1600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4pPr>
            <a:lvl5pPr marL="20574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5pPr>
            <a:lvl6pPr marL="25146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6pPr>
            <a:lvl7pPr marL="29718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7pPr>
            <a:lvl8pPr marL="34290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8pPr>
            <a:lvl9pPr marL="3886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126758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xAndClipArt" type="txAndClipArt">
  <p:cSld name="txAndClipAr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0" y="76200"/>
            <a:ext cx="9144000" cy="609599"/>
          </a:xfrm>
          <a:prstGeom prst="rect">
            <a:avLst/>
          </a:prstGeom>
          <a:noFill/>
          <a:ln>
            <a:noFill/>
          </a:ln>
        </p:spPr>
        <p:txBody>
          <a:bodyPr anchor="t"/>
          <a:lstStyle>
            <a:lvl1pPr algn="ctr" rtl="0">
              <a:spcBef>
                <a:spcPts val="0"/>
              </a:spcBef>
              <a:spcAft>
                <a:spcPts val="0"/>
              </a:spcAft>
              <a:defRPr sz="3200">
                <a:solidFill>
                  <a:schemeClr val="dk2"/>
                </a:solidFill>
              </a:defRPr>
            </a:lvl1pPr>
            <a:lvl2pPr algn="ctr" rtl="0">
              <a:spcBef>
                <a:spcPts val="0"/>
              </a:spcBef>
              <a:spcAft>
                <a:spcPts val="0"/>
              </a:spcAft>
              <a:defRPr sz="3200">
                <a:solidFill>
                  <a:schemeClr val="dk2"/>
                </a:solidFill>
              </a:defRPr>
            </a:lvl2pPr>
            <a:lvl3pPr algn="ctr" rtl="0">
              <a:spcBef>
                <a:spcPts val="0"/>
              </a:spcBef>
              <a:spcAft>
                <a:spcPts val="0"/>
              </a:spcAft>
              <a:defRPr sz="3200">
                <a:solidFill>
                  <a:schemeClr val="dk2"/>
                </a:solidFill>
              </a:defRPr>
            </a:lvl3pPr>
            <a:lvl4pPr algn="ctr" rtl="0">
              <a:spcBef>
                <a:spcPts val="0"/>
              </a:spcBef>
              <a:spcAft>
                <a:spcPts val="0"/>
              </a:spcAft>
              <a:defRPr sz="3200">
                <a:solidFill>
                  <a:schemeClr val="dk2"/>
                </a:solidFill>
              </a:defRPr>
            </a:lvl4pPr>
            <a:lvl5pPr algn="ctr" rtl="0">
              <a:spcBef>
                <a:spcPts val="0"/>
              </a:spcBef>
              <a:spcAft>
                <a:spcPts val="0"/>
              </a:spcAft>
              <a:defRPr sz="3200">
                <a:solidFill>
                  <a:schemeClr val="dk2"/>
                </a:solidFill>
              </a:defRPr>
            </a:lvl5pPr>
            <a:lvl6pPr marL="457200" algn="ctr" rtl="0">
              <a:spcBef>
                <a:spcPts val="0"/>
              </a:spcBef>
              <a:spcAft>
                <a:spcPts val="0"/>
              </a:spcAft>
              <a:defRPr sz="3200">
                <a:solidFill>
                  <a:schemeClr val="dk2"/>
                </a:solidFill>
              </a:defRPr>
            </a:lvl6pPr>
            <a:lvl7pPr marL="914400" algn="ctr" rtl="0">
              <a:spcBef>
                <a:spcPts val="0"/>
              </a:spcBef>
              <a:spcAft>
                <a:spcPts val="0"/>
              </a:spcAft>
              <a:defRPr sz="3200">
                <a:solidFill>
                  <a:schemeClr val="dk2"/>
                </a:solidFill>
              </a:defRPr>
            </a:lvl7pPr>
            <a:lvl8pPr marL="1371600" algn="ctr" rtl="0">
              <a:spcBef>
                <a:spcPts val="0"/>
              </a:spcBef>
              <a:spcAft>
                <a:spcPts val="0"/>
              </a:spcAft>
              <a:defRPr sz="3200">
                <a:solidFill>
                  <a:schemeClr val="dk2"/>
                </a:solidFill>
              </a:defRPr>
            </a:lvl8pPr>
            <a:lvl9pPr marL="1828800" algn="ctr" rtl="0">
              <a:spcBef>
                <a:spcPts val="0"/>
              </a:spcBef>
              <a:spcAft>
                <a:spcPts val="0"/>
              </a:spcAft>
              <a:defRPr sz="3200">
                <a:solidFill>
                  <a:schemeClr val="dk2"/>
                </a:solidFill>
              </a:defRPr>
            </a:lvl9pPr>
          </a:lstStyle>
          <a:p>
            <a:endParaRPr/>
          </a:p>
        </p:txBody>
      </p:sp>
      <p:sp>
        <p:nvSpPr>
          <p:cNvPr id="24" name="Shape 24"/>
          <p:cNvSpPr txBox="1">
            <a:spLocks noGrp="1"/>
          </p:cNvSpPr>
          <p:nvPr>
            <p:ph type="body" idx="1"/>
          </p:nvPr>
        </p:nvSpPr>
        <p:spPr>
          <a:xfrm>
            <a:off x="457200" y="1066800"/>
            <a:ext cx="4013200" cy="4171950"/>
          </a:xfrm>
          <a:prstGeom prst="rect">
            <a:avLst/>
          </a:prstGeom>
          <a:noFill/>
          <a:ln>
            <a:noFill/>
          </a:ln>
        </p:spPr>
        <p:txBody>
          <a:bodyPr/>
          <a:lstStyle>
            <a:lvl1pPr marL="342900" indent="-2508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1pPr>
            <a:lvl2pPr marL="742950" indent="-203200" algn="l" rtl="0">
              <a:spcBef>
                <a:spcPts val="440"/>
              </a:spcBef>
              <a:spcAft>
                <a:spcPts val="0"/>
              </a:spcAft>
              <a:buClr>
                <a:schemeClr val="dk1"/>
              </a:buClr>
              <a:buFont typeface="Arial"/>
              <a:buChar char="•"/>
              <a:defRPr sz="2200">
                <a:solidFill>
                  <a:schemeClr val="dk1"/>
                </a:solidFill>
                <a:latin typeface="Tahoma"/>
                <a:ea typeface="Tahoma"/>
                <a:cs typeface="Tahoma"/>
                <a:sym typeface="Tahoma"/>
              </a:defRPr>
            </a:lvl2pPr>
            <a:lvl3pPr marL="1143000" indent="-152400" algn="l" rtl="0">
              <a:spcBef>
                <a:spcPts val="400"/>
              </a:spcBef>
              <a:spcAft>
                <a:spcPts val="0"/>
              </a:spcAft>
              <a:buClr>
                <a:srgbClr val="FFFF00"/>
              </a:buClr>
              <a:buFont typeface="Arial"/>
              <a:buChar char="•"/>
              <a:defRPr sz="2000">
                <a:solidFill>
                  <a:schemeClr val="dk1"/>
                </a:solidFill>
                <a:latin typeface="Tahoma"/>
                <a:ea typeface="Tahoma"/>
                <a:cs typeface="Tahoma"/>
                <a:sym typeface="Tahoma"/>
              </a:defRPr>
            </a:lvl3pPr>
            <a:lvl4pPr marL="1600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4pPr>
            <a:lvl5pPr marL="20574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5pPr>
            <a:lvl6pPr marL="25146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6pPr>
            <a:lvl7pPr marL="29718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7pPr>
            <a:lvl8pPr marL="34290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8pPr>
            <a:lvl9pPr marL="3886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23734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xAndObj" type="txAndObj">
  <p:cSld name="txAndObj">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0" y="76200"/>
            <a:ext cx="9144000" cy="609599"/>
          </a:xfrm>
          <a:prstGeom prst="rect">
            <a:avLst/>
          </a:prstGeom>
          <a:noFill/>
          <a:ln>
            <a:noFill/>
          </a:ln>
        </p:spPr>
        <p:txBody>
          <a:bodyPr anchor="t"/>
          <a:lstStyle>
            <a:lvl1pPr algn="ctr" rtl="0">
              <a:spcBef>
                <a:spcPts val="0"/>
              </a:spcBef>
              <a:spcAft>
                <a:spcPts val="0"/>
              </a:spcAft>
              <a:defRPr sz="3200">
                <a:solidFill>
                  <a:schemeClr val="dk2"/>
                </a:solidFill>
              </a:defRPr>
            </a:lvl1pPr>
            <a:lvl2pPr algn="ctr" rtl="0">
              <a:spcBef>
                <a:spcPts val="0"/>
              </a:spcBef>
              <a:spcAft>
                <a:spcPts val="0"/>
              </a:spcAft>
              <a:defRPr sz="3200">
                <a:solidFill>
                  <a:schemeClr val="dk2"/>
                </a:solidFill>
              </a:defRPr>
            </a:lvl2pPr>
            <a:lvl3pPr algn="ctr" rtl="0">
              <a:spcBef>
                <a:spcPts val="0"/>
              </a:spcBef>
              <a:spcAft>
                <a:spcPts val="0"/>
              </a:spcAft>
              <a:defRPr sz="3200">
                <a:solidFill>
                  <a:schemeClr val="dk2"/>
                </a:solidFill>
              </a:defRPr>
            </a:lvl3pPr>
            <a:lvl4pPr algn="ctr" rtl="0">
              <a:spcBef>
                <a:spcPts val="0"/>
              </a:spcBef>
              <a:spcAft>
                <a:spcPts val="0"/>
              </a:spcAft>
              <a:defRPr sz="3200">
                <a:solidFill>
                  <a:schemeClr val="dk2"/>
                </a:solidFill>
              </a:defRPr>
            </a:lvl4pPr>
            <a:lvl5pPr algn="ctr" rtl="0">
              <a:spcBef>
                <a:spcPts val="0"/>
              </a:spcBef>
              <a:spcAft>
                <a:spcPts val="0"/>
              </a:spcAft>
              <a:defRPr sz="3200">
                <a:solidFill>
                  <a:schemeClr val="dk2"/>
                </a:solidFill>
              </a:defRPr>
            </a:lvl5pPr>
            <a:lvl6pPr marL="457200" algn="ctr" rtl="0">
              <a:spcBef>
                <a:spcPts val="0"/>
              </a:spcBef>
              <a:spcAft>
                <a:spcPts val="0"/>
              </a:spcAft>
              <a:defRPr sz="3200">
                <a:solidFill>
                  <a:schemeClr val="dk2"/>
                </a:solidFill>
              </a:defRPr>
            </a:lvl6pPr>
            <a:lvl7pPr marL="914400" algn="ctr" rtl="0">
              <a:spcBef>
                <a:spcPts val="0"/>
              </a:spcBef>
              <a:spcAft>
                <a:spcPts val="0"/>
              </a:spcAft>
              <a:defRPr sz="3200">
                <a:solidFill>
                  <a:schemeClr val="dk2"/>
                </a:solidFill>
              </a:defRPr>
            </a:lvl7pPr>
            <a:lvl8pPr marL="1371600" algn="ctr" rtl="0">
              <a:spcBef>
                <a:spcPts val="0"/>
              </a:spcBef>
              <a:spcAft>
                <a:spcPts val="0"/>
              </a:spcAft>
              <a:defRPr sz="3200">
                <a:solidFill>
                  <a:schemeClr val="dk2"/>
                </a:solidFill>
              </a:defRPr>
            </a:lvl8pPr>
            <a:lvl9pPr marL="1828800" algn="ctr" rtl="0">
              <a:spcBef>
                <a:spcPts val="0"/>
              </a:spcBef>
              <a:spcAft>
                <a:spcPts val="0"/>
              </a:spcAft>
              <a:defRPr sz="3200">
                <a:solidFill>
                  <a:schemeClr val="dk2"/>
                </a:solidFill>
              </a:defRPr>
            </a:lvl9pPr>
          </a:lstStyle>
          <a:p>
            <a:endParaRPr/>
          </a:p>
        </p:txBody>
      </p:sp>
      <p:sp>
        <p:nvSpPr>
          <p:cNvPr id="27" name="Shape 27"/>
          <p:cNvSpPr txBox="1">
            <a:spLocks noGrp="1"/>
          </p:cNvSpPr>
          <p:nvPr>
            <p:ph type="body" idx="1"/>
          </p:nvPr>
        </p:nvSpPr>
        <p:spPr>
          <a:xfrm>
            <a:off x="457200" y="1066800"/>
            <a:ext cx="4013200" cy="4171950"/>
          </a:xfrm>
          <a:prstGeom prst="rect">
            <a:avLst/>
          </a:prstGeom>
          <a:noFill/>
          <a:ln>
            <a:noFill/>
          </a:ln>
        </p:spPr>
        <p:txBody>
          <a:bodyPr/>
          <a:lstStyle>
            <a:lvl1pPr marL="342900" indent="-2508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1pPr>
            <a:lvl2pPr marL="742950" indent="-203200" algn="l" rtl="0">
              <a:spcBef>
                <a:spcPts val="440"/>
              </a:spcBef>
              <a:spcAft>
                <a:spcPts val="0"/>
              </a:spcAft>
              <a:buClr>
                <a:schemeClr val="dk1"/>
              </a:buClr>
              <a:buFont typeface="Arial"/>
              <a:buChar char="•"/>
              <a:defRPr sz="2200">
                <a:solidFill>
                  <a:schemeClr val="dk1"/>
                </a:solidFill>
                <a:latin typeface="Tahoma"/>
                <a:ea typeface="Tahoma"/>
                <a:cs typeface="Tahoma"/>
                <a:sym typeface="Tahoma"/>
              </a:defRPr>
            </a:lvl2pPr>
            <a:lvl3pPr marL="1143000" indent="-152400" algn="l" rtl="0">
              <a:spcBef>
                <a:spcPts val="400"/>
              </a:spcBef>
              <a:spcAft>
                <a:spcPts val="0"/>
              </a:spcAft>
              <a:buClr>
                <a:srgbClr val="FFFF00"/>
              </a:buClr>
              <a:buFont typeface="Arial"/>
              <a:buChar char="•"/>
              <a:defRPr sz="2000">
                <a:solidFill>
                  <a:schemeClr val="dk1"/>
                </a:solidFill>
                <a:latin typeface="Tahoma"/>
                <a:ea typeface="Tahoma"/>
                <a:cs typeface="Tahoma"/>
                <a:sym typeface="Tahoma"/>
              </a:defRPr>
            </a:lvl3pPr>
            <a:lvl4pPr marL="1600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4pPr>
            <a:lvl5pPr marL="20574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5pPr>
            <a:lvl6pPr marL="25146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6pPr>
            <a:lvl7pPr marL="29718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7pPr>
            <a:lvl8pPr marL="34290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8pPr>
            <a:lvl9pPr marL="3886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9pPr>
          </a:lstStyle>
          <a:p>
            <a:endParaRPr/>
          </a:p>
        </p:txBody>
      </p:sp>
      <p:sp>
        <p:nvSpPr>
          <p:cNvPr id="28" name="Shape 28"/>
          <p:cNvSpPr txBox="1">
            <a:spLocks noGrp="1"/>
          </p:cNvSpPr>
          <p:nvPr>
            <p:ph type="body" idx="2"/>
          </p:nvPr>
        </p:nvSpPr>
        <p:spPr>
          <a:xfrm>
            <a:off x="4622800" y="1066800"/>
            <a:ext cx="4013200" cy="4171950"/>
          </a:xfrm>
          <a:prstGeom prst="rect">
            <a:avLst/>
          </a:prstGeom>
          <a:noFill/>
          <a:ln>
            <a:noFill/>
          </a:ln>
        </p:spPr>
        <p:txBody>
          <a:bodyPr/>
          <a:lstStyle>
            <a:lvl1pPr marL="342900" indent="-2508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1pPr>
            <a:lvl2pPr marL="742950" indent="-203200" algn="l" rtl="0">
              <a:spcBef>
                <a:spcPts val="440"/>
              </a:spcBef>
              <a:spcAft>
                <a:spcPts val="0"/>
              </a:spcAft>
              <a:buClr>
                <a:schemeClr val="dk1"/>
              </a:buClr>
              <a:buFont typeface="Arial"/>
              <a:buChar char="•"/>
              <a:defRPr sz="2200">
                <a:solidFill>
                  <a:schemeClr val="dk1"/>
                </a:solidFill>
                <a:latin typeface="Tahoma"/>
                <a:ea typeface="Tahoma"/>
                <a:cs typeface="Tahoma"/>
                <a:sym typeface="Tahoma"/>
              </a:defRPr>
            </a:lvl2pPr>
            <a:lvl3pPr marL="1143000" indent="-152400" algn="l" rtl="0">
              <a:spcBef>
                <a:spcPts val="400"/>
              </a:spcBef>
              <a:spcAft>
                <a:spcPts val="0"/>
              </a:spcAft>
              <a:buClr>
                <a:srgbClr val="FFFF00"/>
              </a:buClr>
              <a:buFont typeface="Arial"/>
              <a:buChar char="•"/>
              <a:defRPr sz="2000">
                <a:solidFill>
                  <a:schemeClr val="dk1"/>
                </a:solidFill>
                <a:latin typeface="Tahoma"/>
                <a:ea typeface="Tahoma"/>
                <a:cs typeface="Tahoma"/>
                <a:sym typeface="Tahoma"/>
              </a:defRPr>
            </a:lvl3pPr>
            <a:lvl4pPr marL="1600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4pPr>
            <a:lvl5pPr marL="20574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5pPr>
            <a:lvl6pPr marL="25146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6pPr>
            <a:lvl7pPr marL="29718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7pPr>
            <a:lvl8pPr marL="34290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8pPr>
            <a:lvl9pPr marL="3886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190018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29"/>
        <p:cNvGrpSpPr/>
        <p:nvPr/>
      </p:nvGrpSpPr>
      <p:grpSpPr>
        <a:xfrm>
          <a:off x="0" y="0"/>
          <a:ext cx="0" cy="0"/>
          <a:chOff x="0" y="0"/>
          <a:chExt cx="0" cy="0"/>
        </a:xfrm>
      </p:grpSpPr>
      <p:sp>
        <p:nvSpPr>
          <p:cNvPr id="30" name="Shape 30"/>
          <p:cNvSpPr txBox="1">
            <a:spLocks noGrp="1"/>
          </p:cNvSpPr>
          <p:nvPr>
            <p:ph type="title"/>
          </p:nvPr>
        </p:nvSpPr>
        <p:spPr>
          <a:xfrm rot="5400000">
            <a:off x="5419724" y="1514474"/>
            <a:ext cx="5162549" cy="2286000"/>
          </a:xfrm>
          <a:prstGeom prst="rect">
            <a:avLst/>
          </a:prstGeom>
          <a:noFill/>
          <a:ln>
            <a:noFill/>
          </a:ln>
        </p:spPr>
        <p:txBody>
          <a:bodyPr anchor="t"/>
          <a:lstStyle>
            <a:lvl1pPr algn="ctr" rtl="0">
              <a:spcBef>
                <a:spcPts val="0"/>
              </a:spcBef>
              <a:spcAft>
                <a:spcPts val="0"/>
              </a:spcAft>
              <a:defRPr sz="3200">
                <a:solidFill>
                  <a:schemeClr val="dk2"/>
                </a:solidFill>
              </a:defRPr>
            </a:lvl1pPr>
            <a:lvl2pPr algn="ctr" rtl="0">
              <a:spcBef>
                <a:spcPts val="0"/>
              </a:spcBef>
              <a:spcAft>
                <a:spcPts val="0"/>
              </a:spcAft>
              <a:defRPr sz="3200">
                <a:solidFill>
                  <a:schemeClr val="dk2"/>
                </a:solidFill>
              </a:defRPr>
            </a:lvl2pPr>
            <a:lvl3pPr algn="ctr" rtl="0">
              <a:spcBef>
                <a:spcPts val="0"/>
              </a:spcBef>
              <a:spcAft>
                <a:spcPts val="0"/>
              </a:spcAft>
              <a:defRPr sz="3200">
                <a:solidFill>
                  <a:schemeClr val="dk2"/>
                </a:solidFill>
              </a:defRPr>
            </a:lvl3pPr>
            <a:lvl4pPr algn="ctr" rtl="0">
              <a:spcBef>
                <a:spcPts val="0"/>
              </a:spcBef>
              <a:spcAft>
                <a:spcPts val="0"/>
              </a:spcAft>
              <a:defRPr sz="3200">
                <a:solidFill>
                  <a:schemeClr val="dk2"/>
                </a:solidFill>
              </a:defRPr>
            </a:lvl4pPr>
            <a:lvl5pPr algn="ctr" rtl="0">
              <a:spcBef>
                <a:spcPts val="0"/>
              </a:spcBef>
              <a:spcAft>
                <a:spcPts val="0"/>
              </a:spcAft>
              <a:defRPr sz="3200">
                <a:solidFill>
                  <a:schemeClr val="dk2"/>
                </a:solidFill>
              </a:defRPr>
            </a:lvl5pPr>
            <a:lvl6pPr marL="457200" algn="ctr" rtl="0">
              <a:spcBef>
                <a:spcPts val="0"/>
              </a:spcBef>
              <a:spcAft>
                <a:spcPts val="0"/>
              </a:spcAft>
              <a:defRPr sz="3200">
                <a:solidFill>
                  <a:schemeClr val="dk2"/>
                </a:solidFill>
              </a:defRPr>
            </a:lvl6pPr>
            <a:lvl7pPr marL="914400" algn="ctr" rtl="0">
              <a:spcBef>
                <a:spcPts val="0"/>
              </a:spcBef>
              <a:spcAft>
                <a:spcPts val="0"/>
              </a:spcAft>
              <a:defRPr sz="3200">
                <a:solidFill>
                  <a:schemeClr val="dk2"/>
                </a:solidFill>
              </a:defRPr>
            </a:lvl7pPr>
            <a:lvl8pPr marL="1371600" algn="ctr" rtl="0">
              <a:spcBef>
                <a:spcPts val="0"/>
              </a:spcBef>
              <a:spcAft>
                <a:spcPts val="0"/>
              </a:spcAft>
              <a:defRPr sz="3200">
                <a:solidFill>
                  <a:schemeClr val="dk2"/>
                </a:solidFill>
              </a:defRPr>
            </a:lvl8pPr>
            <a:lvl9pPr marL="1828800" algn="ctr" rtl="0">
              <a:spcBef>
                <a:spcPts val="0"/>
              </a:spcBef>
              <a:spcAft>
                <a:spcPts val="0"/>
              </a:spcAft>
              <a:defRPr sz="3200">
                <a:solidFill>
                  <a:schemeClr val="dk2"/>
                </a:solidFill>
              </a:defRPr>
            </a:lvl9pPr>
          </a:lstStyle>
          <a:p>
            <a:endParaRPr/>
          </a:p>
        </p:txBody>
      </p:sp>
      <p:sp>
        <p:nvSpPr>
          <p:cNvPr id="31" name="Shape 31"/>
          <p:cNvSpPr txBox="1">
            <a:spLocks noGrp="1"/>
          </p:cNvSpPr>
          <p:nvPr>
            <p:ph type="body" idx="1"/>
          </p:nvPr>
        </p:nvSpPr>
        <p:spPr>
          <a:xfrm rot="5400000">
            <a:off x="771525" y="-695324"/>
            <a:ext cx="5162549" cy="6705599"/>
          </a:xfrm>
          <a:prstGeom prst="rect">
            <a:avLst/>
          </a:prstGeom>
          <a:noFill/>
          <a:ln>
            <a:noFill/>
          </a:ln>
        </p:spPr>
        <p:txBody>
          <a:bodyPr/>
          <a:lstStyle>
            <a:lvl1pPr marL="342900" indent="-2508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1pPr>
            <a:lvl2pPr marL="742950" indent="-203200" algn="l" rtl="0">
              <a:spcBef>
                <a:spcPts val="440"/>
              </a:spcBef>
              <a:spcAft>
                <a:spcPts val="0"/>
              </a:spcAft>
              <a:buClr>
                <a:schemeClr val="dk1"/>
              </a:buClr>
              <a:buFont typeface="Arial"/>
              <a:buChar char="•"/>
              <a:defRPr sz="2200">
                <a:solidFill>
                  <a:schemeClr val="dk1"/>
                </a:solidFill>
                <a:latin typeface="Tahoma"/>
                <a:ea typeface="Tahoma"/>
                <a:cs typeface="Tahoma"/>
                <a:sym typeface="Tahoma"/>
              </a:defRPr>
            </a:lvl2pPr>
            <a:lvl3pPr marL="1143000" indent="-152400" algn="l" rtl="0">
              <a:spcBef>
                <a:spcPts val="400"/>
              </a:spcBef>
              <a:spcAft>
                <a:spcPts val="0"/>
              </a:spcAft>
              <a:buClr>
                <a:srgbClr val="FFFF00"/>
              </a:buClr>
              <a:buFont typeface="Arial"/>
              <a:buChar char="•"/>
              <a:defRPr sz="2000">
                <a:solidFill>
                  <a:schemeClr val="dk1"/>
                </a:solidFill>
                <a:latin typeface="Tahoma"/>
                <a:ea typeface="Tahoma"/>
                <a:cs typeface="Tahoma"/>
                <a:sym typeface="Tahoma"/>
              </a:defRPr>
            </a:lvl3pPr>
            <a:lvl4pPr marL="1600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4pPr>
            <a:lvl5pPr marL="20574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5pPr>
            <a:lvl6pPr marL="25146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6pPr>
            <a:lvl7pPr marL="29718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7pPr>
            <a:lvl8pPr marL="34290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8pPr>
            <a:lvl9pPr marL="3886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117541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76200"/>
            <a:ext cx="9144000" cy="609599"/>
          </a:xfrm>
          <a:prstGeom prst="rect">
            <a:avLst/>
          </a:prstGeom>
          <a:noFill/>
          <a:ln>
            <a:noFill/>
          </a:ln>
        </p:spPr>
        <p:txBody>
          <a:bodyPr anchor="t"/>
          <a:lstStyle>
            <a:lvl1pPr algn="ctr" rtl="0">
              <a:spcBef>
                <a:spcPts val="0"/>
              </a:spcBef>
              <a:spcAft>
                <a:spcPts val="0"/>
              </a:spcAft>
              <a:defRPr sz="3200">
                <a:solidFill>
                  <a:schemeClr val="dk2"/>
                </a:solidFill>
              </a:defRPr>
            </a:lvl1pPr>
            <a:lvl2pPr algn="ctr" rtl="0">
              <a:spcBef>
                <a:spcPts val="0"/>
              </a:spcBef>
              <a:spcAft>
                <a:spcPts val="0"/>
              </a:spcAft>
              <a:defRPr sz="3200">
                <a:solidFill>
                  <a:schemeClr val="dk2"/>
                </a:solidFill>
              </a:defRPr>
            </a:lvl2pPr>
            <a:lvl3pPr algn="ctr" rtl="0">
              <a:spcBef>
                <a:spcPts val="0"/>
              </a:spcBef>
              <a:spcAft>
                <a:spcPts val="0"/>
              </a:spcAft>
              <a:defRPr sz="3200">
                <a:solidFill>
                  <a:schemeClr val="dk2"/>
                </a:solidFill>
              </a:defRPr>
            </a:lvl3pPr>
            <a:lvl4pPr algn="ctr" rtl="0">
              <a:spcBef>
                <a:spcPts val="0"/>
              </a:spcBef>
              <a:spcAft>
                <a:spcPts val="0"/>
              </a:spcAft>
              <a:defRPr sz="3200">
                <a:solidFill>
                  <a:schemeClr val="dk2"/>
                </a:solidFill>
              </a:defRPr>
            </a:lvl4pPr>
            <a:lvl5pPr algn="ctr" rtl="0">
              <a:spcBef>
                <a:spcPts val="0"/>
              </a:spcBef>
              <a:spcAft>
                <a:spcPts val="0"/>
              </a:spcAft>
              <a:defRPr sz="3200">
                <a:solidFill>
                  <a:schemeClr val="dk2"/>
                </a:solidFill>
              </a:defRPr>
            </a:lvl5pPr>
            <a:lvl6pPr marL="457200" algn="ctr" rtl="0">
              <a:spcBef>
                <a:spcPts val="0"/>
              </a:spcBef>
              <a:spcAft>
                <a:spcPts val="0"/>
              </a:spcAft>
              <a:defRPr sz="3200">
                <a:solidFill>
                  <a:schemeClr val="dk2"/>
                </a:solidFill>
              </a:defRPr>
            </a:lvl6pPr>
            <a:lvl7pPr marL="914400" algn="ctr" rtl="0">
              <a:spcBef>
                <a:spcPts val="0"/>
              </a:spcBef>
              <a:spcAft>
                <a:spcPts val="0"/>
              </a:spcAft>
              <a:defRPr sz="3200">
                <a:solidFill>
                  <a:schemeClr val="dk2"/>
                </a:solidFill>
              </a:defRPr>
            </a:lvl7pPr>
            <a:lvl8pPr marL="1371600" algn="ctr" rtl="0">
              <a:spcBef>
                <a:spcPts val="0"/>
              </a:spcBef>
              <a:spcAft>
                <a:spcPts val="0"/>
              </a:spcAft>
              <a:defRPr sz="3200">
                <a:solidFill>
                  <a:schemeClr val="dk2"/>
                </a:solidFill>
              </a:defRPr>
            </a:lvl8pPr>
            <a:lvl9pPr marL="1828800" algn="ctr" rtl="0">
              <a:spcBef>
                <a:spcPts val="0"/>
              </a:spcBef>
              <a:spcAft>
                <a:spcPts val="0"/>
              </a:spcAft>
              <a:defRPr sz="3200">
                <a:solidFill>
                  <a:schemeClr val="dk2"/>
                </a:solidFill>
              </a:defRPr>
            </a:lvl9pPr>
          </a:lstStyle>
          <a:p>
            <a:endParaRPr/>
          </a:p>
        </p:txBody>
      </p:sp>
      <p:sp>
        <p:nvSpPr>
          <p:cNvPr id="34" name="Shape 34"/>
          <p:cNvSpPr txBox="1">
            <a:spLocks noGrp="1"/>
          </p:cNvSpPr>
          <p:nvPr>
            <p:ph type="body" idx="1"/>
          </p:nvPr>
        </p:nvSpPr>
        <p:spPr>
          <a:xfrm rot="5400000">
            <a:off x="2460625" y="-936624"/>
            <a:ext cx="4171950" cy="8178799"/>
          </a:xfrm>
          <a:prstGeom prst="rect">
            <a:avLst/>
          </a:prstGeom>
          <a:noFill/>
          <a:ln>
            <a:noFill/>
          </a:ln>
        </p:spPr>
        <p:txBody>
          <a:bodyPr/>
          <a:lstStyle>
            <a:lvl1pPr marL="342900" indent="-2508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1pPr>
            <a:lvl2pPr marL="742950" indent="-203200" algn="l" rtl="0">
              <a:spcBef>
                <a:spcPts val="440"/>
              </a:spcBef>
              <a:spcAft>
                <a:spcPts val="0"/>
              </a:spcAft>
              <a:buClr>
                <a:schemeClr val="dk1"/>
              </a:buClr>
              <a:buFont typeface="Arial"/>
              <a:buChar char="•"/>
              <a:defRPr sz="2200">
                <a:solidFill>
                  <a:schemeClr val="dk1"/>
                </a:solidFill>
                <a:latin typeface="Tahoma"/>
                <a:ea typeface="Tahoma"/>
                <a:cs typeface="Tahoma"/>
                <a:sym typeface="Tahoma"/>
              </a:defRPr>
            </a:lvl2pPr>
            <a:lvl3pPr marL="1143000" indent="-152400" algn="l" rtl="0">
              <a:spcBef>
                <a:spcPts val="400"/>
              </a:spcBef>
              <a:spcAft>
                <a:spcPts val="0"/>
              </a:spcAft>
              <a:buClr>
                <a:srgbClr val="FFFF00"/>
              </a:buClr>
              <a:buFont typeface="Arial"/>
              <a:buChar char="•"/>
              <a:defRPr sz="2000">
                <a:solidFill>
                  <a:schemeClr val="dk1"/>
                </a:solidFill>
                <a:latin typeface="Tahoma"/>
                <a:ea typeface="Tahoma"/>
                <a:cs typeface="Tahoma"/>
                <a:sym typeface="Tahoma"/>
              </a:defRPr>
            </a:lvl3pPr>
            <a:lvl4pPr marL="1600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4pPr>
            <a:lvl5pPr marL="20574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5pPr>
            <a:lvl6pPr marL="25146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6pPr>
            <a:lvl7pPr marL="29718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7pPr>
            <a:lvl8pPr marL="34290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8pPr>
            <a:lvl9pPr marL="3886200" indent="-158750" algn="l" rtl="0">
              <a:spcBef>
                <a:spcPts val="360"/>
              </a:spcBef>
              <a:spcAft>
                <a:spcPts val="0"/>
              </a:spcAft>
              <a:buClr>
                <a:srgbClr val="FFFF00"/>
              </a:buClr>
              <a:buFont typeface="Arial"/>
              <a:buChar char="•"/>
              <a:defRPr>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388042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792288" y="4800600"/>
            <a:ext cx="5486399" cy="566737"/>
          </a:xfrm>
          <a:prstGeom prst="rect">
            <a:avLst/>
          </a:prstGeom>
          <a:noFill/>
          <a:ln>
            <a:noFill/>
          </a:ln>
        </p:spPr>
        <p:txBody>
          <a:bodyPr anchor="t"/>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7" name="Shape 37"/>
          <p:cNvSpPr>
            <a:spLocks noGrp="1"/>
          </p:cNvSpPr>
          <p:nvPr>
            <p:ph type="pic" idx="2"/>
          </p:nvPr>
        </p:nvSpPr>
        <p:spPr>
          <a:xfrm>
            <a:off x="1792288" y="612775"/>
            <a:ext cx="5486399" cy="4114800"/>
          </a:xfrm>
          <a:prstGeom prst="rect">
            <a:avLst/>
          </a:prstGeom>
          <a:noFill/>
          <a:ln>
            <a:noFill/>
          </a:ln>
        </p:spPr>
        <p:txBody>
          <a:bodyPr/>
          <a:lstStyle>
            <a:lvl1pPr marL="0" marR="0" indent="0" algn="l" rtl="0">
              <a:buClr>
                <a:schemeClr val="dk1"/>
              </a:buClr>
              <a:buFont typeface="Tahoma"/>
              <a:buNone/>
              <a:defRPr sz="3200" b="0" i="0" u="none" strike="noStrike" cap="none" baseline="0">
                <a:solidFill>
                  <a:schemeClr val="dk1"/>
                </a:solidFill>
                <a:latin typeface="Tahoma"/>
                <a:ea typeface="Tahoma"/>
                <a:cs typeface="Tahoma"/>
                <a:sym typeface="Tahoma"/>
              </a:defRPr>
            </a:lvl1pPr>
            <a:lvl2pPr marL="457200" marR="0" indent="0" algn="l" rtl="0">
              <a:buClr>
                <a:schemeClr val="dk1"/>
              </a:buClr>
              <a:buFont typeface="Tahoma"/>
              <a:buNone/>
              <a:defRPr sz="2800" b="0" i="0" u="none" strike="noStrike" cap="none" baseline="0">
                <a:solidFill>
                  <a:schemeClr val="dk1"/>
                </a:solidFill>
                <a:latin typeface="Tahoma"/>
                <a:ea typeface="Tahoma"/>
                <a:cs typeface="Tahoma"/>
                <a:sym typeface="Tahoma"/>
              </a:defRPr>
            </a:lvl2pPr>
            <a:lvl3pPr marL="914400" marR="0" indent="0" algn="l" rtl="0">
              <a:buClr>
                <a:schemeClr val="dk1"/>
              </a:buClr>
              <a:buFont typeface="Tahoma"/>
              <a:buNone/>
              <a:defRPr sz="2400" b="0" i="0" u="none" strike="noStrike" cap="none" baseline="0">
                <a:solidFill>
                  <a:schemeClr val="dk1"/>
                </a:solidFill>
                <a:latin typeface="Tahoma"/>
                <a:ea typeface="Tahoma"/>
                <a:cs typeface="Tahoma"/>
                <a:sym typeface="Tahoma"/>
              </a:defRPr>
            </a:lvl3pPr>
            <a:lvl4pPr marL="1371600" marR="0" indent="0" algn="l" rtl="0">
              <a:buClr>
                <a:schemeClr val="dk1"/>
              </a:buClr>
              <a:buFont typeface="Tahoma"/>
              <a:buNone/>
              <a:defRPr sz="2000" b="0" i="0" u="none" strike="noStrike" cap="none" baseline="0">
                <a:solidFill>
                  <a:schemeClr val="dk1"/>
                </a:solidFill>
                <a:latin typeface="Tahoma"/>
                <a:ea typeface="Tahoma"/>
                <a:cs typeface="Tahoma"/>
                <a:sym typeface="Tahoma"/>
              </a:defRPr>
            </a:lvl4pPr>
            <a:lvl5pPr marL="1828800" marR="0" indent="0" algn="l" rtl="0">
              <a:buClr>
                <a:schemeClr val="dk1"/>
              </a:buClr>
              <a:buFont typeface="Tahoma"/>
              <a:buNone/>
              <a:defRPr sz="2000" b="0" i="0" u="none" strike="noStrike" cap="none" baseline="0">
                <a:solidFill>
                  <a:schemeClr val="dk1"/>
                </a:solidFill>
                <a:latin typeface="Tahoma"/>
                <a:ea typeface="Tahoma"/>
                <a:cs typeface="Tahoma"/>
                <a:sym typeface="Tahoma"/>
              </a:defRPr>
            </a:lvl5pPr>
            <a:lvl6pPr marL="2286000" marR="0" indent="0" algn="l" rtl="0">
              <a:buClr>
                <a:schemeClr val="dk1"/>
              </a:buClr>
              <a:buFont typeface="Tahoma"/>
              <a:buNone/>
              <a:defRPr sz="2000" b="0" i="0" u="none" strike="noStrike" cap="none" baseline="0">
                <a:solidFill>
                  <a:schemeClr val="dk1"/>
                </a:solidFill>
                <a:latin typeface="Tahoma"/>
                <a:ea typeface="Tahoma"/>
                <a:cs typeface="Tahoma"/>
                <a:sym typeface="Tahoma"/>
              </a:defRPr>
            </a:lvl6pPr>
            <a:lvl7pPr marL="2743200" marR="0" indent="0" algn="l" rtl="0">
              <a:buClr>
                <a:schemeClr val="dk1"/>
              </a:buClr>
              <a:buFont typeface="Tahoma"/>
              <a:buNone/>
              <a:defRPr sz="2000" b="0" i="0" u="none" strike="noStrike" cap="none" baseline="0">
                <a:solidFill>
                  <a:schemeClr val="dk1"/>
                </a:solidFill>
                <a:latin typeface="Tahoma"/>
                <a:ea typeface="Tahoma"/>
                <a:cs typeface="Tahoma"/>
                <a:sym typeface="Tahoma"/>
              </a:defRPr>
            </a:lvl7pPr>
            <a:lvl8pPr marL="3200400" marR="0" indent="0" algn="l" rtl="0">
              <a:buClr>
                <a:schemeClr val="dk1"/>
              </a:buClr>
              <a:buFont typeface="Tahoma"/>
              <a:buNone/>
              <a:defRPr sz="2000" b="0" i="0" u="none" strike="noStrike" cap="none" baseline="0">
                <a:solidFill>
                  <a:schemeClr val="dk1"/>
                </a:solidFill>
                <a:latin typeface="Tahoma"/>
                <a:ea typeface="Tahoma"/>
                <a:cs typeface="Tahoma"/>
                <a:sym typeface="Tahoma"/>
              </a:defRPr>
            </a:lvl8pPr>
            <a:lvl9pPr marL="3657600" marR="0" indent="0" algn="l" rtl="0">
              <a:buClr>
                <a:schemeClr val="dk1"/>
              </a:buClr>
              <a:buFont typeface="Tahoma"/>
              <a:buNone/>
              <a:defRPr sz="2000" b="0" i="0" u="none" strike="noStrike" cap="none" baseline="0">
                <a:solidFill>
                  <a:schemeClr val="dk1"/>
                </a:solidFill>
                <a:latin typeface="Tahoma"/>
                <a:ea typeface="Tahoma"/>
                <a:cs typeface="Tahoma"/>
                <a:sym typeface="Tahoma"/>
              </a:defRPr>
            </a:lvl9pPr>
          </a:lstStyle>
          <a:p>
            <a:pPr lvl="0"/>
            <a:endParaRPr noProof="0">
              <a:sym typeface="Tahoma"/>
            </a:endParaRPr>
          </a:p>
        </p:txBody>
      </p:sp>
      <p:sp>
        <p:nvSpPr>
          <p:cNvPr id="38" name="Shape 38"/>
          <p:cNvSpPr txBox="1">
            <a:spLocks noGrp="1"/>
          </p:cNvSpPr>
          <p:nvPr>
            <p:ph type="body" idx="1"/>
          </p:nvPr>
        </p:nvSpPr>
        <p:spPr>
          <a:xfrm>
            <a:off x="1792288" y="5367337"/>
            <a:ext cx="5486399" cy="804861"/>
          </a:xfrm>
          <a:prstGeom prst="rect">
            <a:avLst/>
          </a:prstGeom>
          <a:noFill/>
          <a:ln>
            <a:noFill/>
          </a:ln>
        </p:spPr>
        <p:txBody>
          <a:bodyPr/>
          <a:lstStyle>
            <a:lvl1pPr marL="0" indent="0" rtl="0">
              <a:buFont typeface="Tahoma"/>
              <a:buNone/>
              <a:defRPr sz="1400"/>
            </a:lvl1pPr>
            <a:lvl2pPr marL="457200" indent="0" rtl="0">
              <a:buFont typeface="Tahoma"/>
              <a:buNone/>
              <a:defRPr sz="1200"/>
            </a:lvl2pPr>
            <a:lvl3pPr marL="914400" indent="0" rtl="0">
              <a:buFont typeface="Tahoma"/>
              <a:buNone/>
              <a:defRPr sz="1000"/>
            </a:lvl3pPr>
            <a:lvl4pPr marL="1371600" indent="0" rtl="0">
              <a:buFont typeface="Tahoma"/>
              <a:buNone/>
              <a:defRPr sz="900"/>
            </a:lvl4pPr>
            <a:lvl5pPr marL="1828800" indent="0" rtl="0">
              <a:buFont typeface="Tahoma"/>
              <a:buNone/>
              <a:defRPr sz="900"/>
            </a:lvl5pPr>
            <a:lvl6pPr marL="2286000" indent="0" rtl="0">
              <a:buFont typeface="Tahoma"/>
              <a:buNone/>
              <a:defRPr sz="900"/>
            </a:lvl6pPr>
            <a:lvl7pPr marL="2743200" indent="0" rtl="0">
              <a:buFont typeface="Tahoma"/>
              <a:buNone/>
              <a:defRPr sz="900"/>
            </a:lvl7pPr>
            <a:lvl8pPr marL="3200400" indent="0" rtl="0">
              <a:buFont typeface="Tahoma"/>
              <a:buNone/>
              <a:defRPr sz="900"/>
            </a:lvl8pPr>
            <a:lvl9pPr marL="3657600" indent="0" rtl="0">
              <a:buFont typeface="Tahoma"/>
              <a:buNone/>
              <a:defRPr sz="900"/>
            </a:lvl9pPr>
          </a:lstStyle>
          <a:p>
            <a:endParaRPr/>
          </a:p>
        </p:txBody>
      </p:sp>
    </p:spTree>
    <p:extLst>
      <p:ext uri="{BB962C8B-B14F-4D97-AF65-F5344CB8AC3E}">
        <p14:creationId xmlns:p14="http://schemas.microsoft.com/office/powerpoint/2010/main" val="143433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3050"/>
            <a:ext cx="3008313" cy="1162049"/>
          </a:xfrm>
          <a:prstGeom prst="rect">
            <a:avLst/>
          </a:prstGeom>
          <a:noFill/>
          <a:ln>
            <a:noFill/>
          </a:ln>
        </p:spPr>
        <p:txBody>
          <a:bodyPr anchor="t"/>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1" name="Shape 41"/>
          <p:cNvSpPr txBox="1">
            <a:spLocks noGrp="1"/>
          </p:cNvSpPr>
          <p:nvPr>
            <p:ph type="body" idx="1"/>
          </p:nvPr>
        </p:nvSpPr>
        <p:spPr>
          <a:xfrm>
            <a:off x="3575050" y="273050"/>
            <a:ext cx="5111750" cy="5853112"/>
          </a:xfrm>
          <a:prstGeom prst="rect">
            <a:avLst/>
          </a:prstGeom>
          <a:noFill/>
          <a:ln>
            <a:noFill/>
          </a:ln>
        </p:spPr>
        <p:txBody>
          <a:bodyPr/>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42" name="Shape 42"/>
          <p:cNvSpPr txBox="1">
            <a:spLocks noGrp="1"/>
          </p:cNvSpPr>
          <p:nvPr>
            <p:ph type="body" idx="2"/>
          </p:nvPr>
        </p:nvSpPr>
        <p:spPr>
          <a:xfrm>
            <a:off x="457200" y="1435100"/>
            <a:ext cx="3008313" cy="4691063"/>
          </a:xfrm>
          <a:prstGeom prst="rect">
            <a:avLst/>
          </a:prstGeom>
          <a:noFill/>
          <a:ln>
            <a:noFill/>
          </a:ln>
        </p:spPr>
        <p:txBody>
          <a:bodyPr/>
          <a:lstStyle>
            <a:lvl1pPr marL="0" indent="0" rtl="0">
              <a:buFont typeface="Tahoma"/>
              <a:buNone/>
              <a:defRPr sz="1400"/>
            </a:lvl1pPr>
            <a:lvl2pPr marL="457200" indent="0" rtl="0">
              <a:buFont typeface="Tahoma"/>
              <a:buNone/>
              <a:defRPr sz="1200"/>
            </a:lvl2pPr>
            <a:lvl3pPr marL="914400" indent="0" rtl="0">
              <a:buFont typeface="Tahoma"/>
              <a:buNone/>
              <a:defRPr sz="1000"/>
            </a:lvl3pPr>
            <a:lvl4pPr marL="1371600" indent="0" rtl="0">
              <a:buFont typeface="Tahoma"/>
              <a:buNone/>
              <a:defRPr sz="900"/>
            </a:lvl4pPr>
            <a:lvl5pPr marL="1828800" indent="0" rtl="0">
              <a:buFont typeface="Tahoma"/>
              <a:buNone/>
              <a:defRPr sz="900"/>
            </a:lvl5pPr>
            <a:lvl6pPr marL="2286000" indent="0" rtl="0">
              <a:buFont typeface="Tahoma"/>
              <a:buNone/>
              <a:defRPr sz="900"/>
            </a:lvl6pPr>
            <a:lvl7pPr marL="2743200" indent="0" rtl="0">
              <a:buFont typeface="Tahoma"/>
              <a:buNone/>
              <a:defRPr sz="900"/>
            </a:lvl7pPr>
            <a:lvl8pPr marL="3200400" indent="0" rtl="0">
              <a:buFont typeface="Tahoma"/>
              <a:buNone/>
              <a:defRPr sz="900"/>
            </a:lvl8pPr>
            <a:lvl9pPr marL="3657600" indent="0" rtl="0">
              <a:buFont typeface="Tahoma"/>
              <a:buNone/>
              <a:defRPr sz="900"/>
            </a:lvl9pPr>
          </a:lstStyle>
          <a:p>
            <a:endParaRPr/>
          </a:p>
        </p:txBody>
      </p:sp>
    </p:spTree>
    <p:extLst>
      <p:ext uri="{BB962C8B-B14F-4D97-AF65-F5344CB8AC3E}">
        <p14:creationId xmlns:p14="http://schemas.microsoft.com/office/powerpoint/2010/main" val="76061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85818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ChangeArrowheads="1"/>
          </p:cNvSpPr>
          <p:nvPr/>
        </p:nvSpPr>
        <p:spPr bwMode="auto">
          <a:xfrm>
            <a:off x="0" y="6248400"/>
            <a:ext cx="9144000" cy="609600"/>
          </a:xfrm>
          <a:prstGeom prst="rect">
            <a:avLst/>
          </a:prstGeom>
          <a:gradFill rotWithShape="0">
            <a:gsLst>
              <a:gs pos="0">
                <a:schemeClr val="bg1"/>
              </a:gs>
              <a:gs pos="100000">
                <a:schemeClr val="tx1"/>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1027" name="Shape 10"/>
          <p:cNvSpPr txBox="1">
            <a:spLocks noChangeArrowheads="1"/>
          </p:cNvSpPr>
          <p:nvPr/>
        </p:nvSpPr>
        <p:spPr bwMode="auto">
          <a:xfrm>
            <a:off x="0" y="0"/>
            <a:ext cx="9144000" cy="1143000"/>
          </a:xfrm>
          <a:prstGeom prst="rect">
            <a:avLst/>
          </a:prstGeom>
          <a:gradFill rotWithShape="0">
            <a:gsLst>
              <a:gs pos="0">
                <a:srgbClr val="FFFF00"/>
              </a:gs>
              <a:gs pos="100000">
                <a:schemeClr val="bg1"/>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1028" name="Shape 11"/>
          <p:cNvSpPr txBox="1">
            <a:spLocks noGrp="1"/>
          </p:cNvSpPr>
          <p:nvPr>
            <p:ph type="title"/>
          </p:nvPr>
        </p:nvSpPr>
        <p:spPr bwMode="auto">
          <a:xfrm>
            <a:off x="0" y="76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itchFamily="34" charset="0"/>
            </a:endParaRPr>
          </a:p>
        </p:txBody>
      </p:sp>
      <p:sp>
        <p:nvSpPr>
          <p:cNvPr id="1029" name="Shape 12"/>
          <p:cNvSpPr txBox="1">
            <a:spLocks noGrp="1"/>
          </p:cNvSpPr>
          <p:nvPr>
            <p:ph type="body" idx="1"/>
          </p:nvPr>
        </p:nvSpPr>
        <p:spPr bwMode="auto">
          <a:xfrm>
            <a:off x="457200" y="1066800"/>
            <a:ext cx="8178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itchFamily="34" charset="0"/>
            </a:endParaRPr>
          </a:p>
        </p:txBody>
      </p:sp>
      <p:sp>
        <p:nvSpPr>
          <p:cNvPr id="1030" name="Shape 13"/>
          <p:cNvSpPr txBox="1">
            <a:spLocks noGrp="1"/>
          </p:cNvSpPr>
          <p:nvPr>
            <p:ph type="dt" idx="10"/>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defRPr sz="1800">
                <a:latin typeface="Tahoma" pitchFamily="34" charset="0"/>
                <a:cs typeface="Tahoma" pitchFamily="34" charset="0"/>
                <a:sym typeface="Tahoma" pitchFamily="34" charset="0"/>
              </a:defRPr>
            </a:lvl1pPr>
          </a:lstStyle>
          <a:p>
            <a:endParaRPr lang="en-US" altLang="en-US"/>
          </a:p>
        </p:txBody>
      </p:sp>
      <p:sp>
        <p:nvSpPr>
          <p:cNvPr id="1031" name="Shape 14"/>
          <p:cNvSpPr txBox="1">
            <a:spLocks noGrp="1"/>
          </p:cNvSpPr>
          <p:nvPr>
            <p:ph type="ftr" idx="11"/>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defRPr sz="1800">
                <a:latin typeface="Tahoma" pitchFamily="34" charset="0"/>
                <a:cs typeface="Tahoma" pitchFamily="34" charset="0"/>
                <a:sym typeface="Tahoma" pitchFamily="34" charset="0"/>
              </a:defRPr>
            </a:lvl1pPr>
          </a:lstStyle>
          <a:p>
            <a:endParaRPr lang="en-US" altLang="en-US"/>
          </a:p>
        </p:txBody>
      </p:sp>
      <p:sp>
        <p:nvSpPr>
          <p:cNvPr id="1032" name="Shape 15"/>
          <p:cNvSpPr txBox="1">
            <a:spLocks noGrp="1"/>
          </p:cNvSpPr>
          <p:nvPr>
            <p:ph type="sldNum" idx="12"/>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a:defRPr>
                <a:solidFill>
                  <a:srgbClr val="5E574E"/>
                </a:solidFill>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Shape 63"/>
          <p:cNvSpPr>
            <a:spLocks noChangeArrowheads="1"/>
          </p:cNvSpPr>
          <p:nvPr/>
        </p:nvSpPr>
        <p:spPr bwMode="auto">
          <a:xfrm>
            <a:off x="914400" y="1828800"/>
            <a:ext cx="8229600" cy="3841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7" name="Shape 64"/>
          <p:cNvSpPr txBox="1">
            <a:spLocks noGrp="1"/>
          </p:cNvSpPr>
          <p:nvPr>
            <p:ph type="title"/>
          </p:nvPr>
        </p:nvSpPr>
        <p:spPr bwMode="auto">
          <a:xfrm>
            <a:off x="0" y="76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itchFamily="34" charset="0"/>
            </a:endParaRPr>
          </a:p>
        </p:txBody>
      </p:sp>
      <p:sp>
        <p:nvSpPr>
          <p:cNvPr id="16388" name="Shape 65"/>
          <p:cNvSpPr txBox="1">
            <a:spLocks noGrp="1"/>
          </p:cNvSpPr>
          <p:nvPr>
            <p:ph type="body" idx="1"/>
          </p:nvPr>
        </p:nvSpPr>
        <p:spPr bwMode="auto">
          <a:xfrm>
            <a:off x="457200" y="1066800"/>
            <a:ext cx="8178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itchFamily="34" charset="0"/>
            </a:endParaRPr>
          </a:p>
        </p:txBody>
      </p:sp>
      <p:sp>
        <p:nvSpPr>
          <p:cNvPr id="16389" name="Shape 66"/>
          <p:cNvSpPr txBox="1">
            <a:spLocks noGrp="1"/>
          </p:cNvSpPr>
          <p:nvPr>
            <p:ph type="dt" idx="10"/>
          </p:nvPr>
        </p:nvSpPr>
        <p:spPr bwMode="auto">
          <a:xfrm>
            <a:off x="711200" y="6229350"/>
            <a:ext cx="1930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defRPr sz="1800">
                <a:latin typeface="Tahoma" pitchFamily="34" charset="0"/>
                <a:cs typeface="Tahoma" pitchFamily="34" charset="0"/>
                <a:sym typeface="Tahoma" pitchFamily="34" charset="0"/>
              </a:defRPr>
            </a:lvl1pPr>
          </a:lstStyle>
          <a:p>
            <a:endParaRPr lang="en-US" altLang="en-US"/>
          </a:p>
        </p:txBody>
      </p:sp>
      <p:sp>
        <p:nvSpPr>
          <p:cNvPr id="16390" name="Shape 67"/>
          <p:cNvSpPr txBox="1">
            <a:spLocks noGrp="1"/>
          </p:cNvSpPr>
          <p:nvPr>
            <p:ph type="ftr" idx="11"/>
          </p:nvPr>
        </p:nvSpPr>
        <p:spPr bwMode="auto">
          <a:xfrm>
            <a:off x="3149600" y="6229350"/>
            <a:ext cx="2844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defRPr sz="1800">
                <a:latin typeface="Tahoma" pitchFamily="34" charset="0"/>
                <a:cs typeface="Tahoma" pitchFamily="34" charset="0"/>
                <a:sym typeface="Tahoma" pitchFamily="34" charset="0"/>
              </a:defRPr>
            </a:lvl1pPr>
          </a:lstStyle>
          <a:p>
            <a:endParaRPr lang="en-US" altLang="en-US"/>
          </a:p>
        </p:txBody>
      </p:sp>
      <p:sp>
        <p:nvSpPr>
          <p:cNvPr id="16391" name="Shape 68"/>
          <p:cNvSpPr txBox="1">
            <a:spLocks noGrp="1"/>
          </p:cNvSpPr>
          <p:nvPr>
            <p:ph type="sldNum" idx="12"/>
          </p:nvPr>
        </p:nvSpPr>
        <p:spPr bwMode="auto">
          <a:xfrm>
            <a:off x="6604000" y="6229350"/>
            <a:ext cx="1828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a:defRPr>
                <a:solidFill>
                  <a:srgbClr val="5E574E"/>
                </a:solidFill>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694" r:id="rId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file:///\\npnymtrbw-fs02\departmental$\Workforce%20Development\Susan%20Harwood\2012\Focus%204%20materials\Final%20Draft%20Materials\slide.xm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www.osha.gov/pls/oshaweb/owasrch.search_form?p_doc_type=STANDARDS&amp;p_toc_level=1&amp;p_keyvalue=1904" TargetMode="External"/><Relationship Id="rId2" Type="http://schemas.openxmlformats.org/officeDocument/2006/relationships/hyperlink" Target="http://www.osha.gov/pls/oshaweb/owadisp.show_document?p_table=OSHACT&amp;p_id=3359" TargetMode="External"/><Relationship Id="rId1" Type="http://schemas.openxmlformats.org/officeDocument/2006/relationships/slideLayout" Target="../slideLayouts/slideLayout13.xml"/><Relationship Id="rId5" Type="http://schemas.openxmlformats.org/officeDocument/2006/relationships/hyperlink" Target="http://www.osha.gov/workers.html" TargetMode="External"/><Relationship Id="rId4" Type="http://schemas.openxmlformats.org/officeDocument/2006/relationships/hyperlink" Target="http://www.osha.gov/pls/oshaweb/owadisp.show_document?p_table=STANDARDS&amp;p_id=10027"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osha.gov/pls/osha7/eComplaintForm_sp.html" TargetMode="External"/><Relationship Id="rId2" Type="http://schemas.openxmlformats.org/officeDocument/2006/relationships/hyperlink" Target="http://www.osha.gov/as/opa/worker/complain.html" TargetMode="External"/><Relationship Id="rId1" Type="http://schemas.openxmlformats.org/officeDocument/2006/relationships/slideLayout" Target="../slideLayouts/slideLayout13.xml"/><Relationship Id="rId6" Type="http://schemas.openxmlformats.org/officeDocument/2006/relationships/hyperlink" Target="http://www.osha.gov/workers.html" TargetMode="External"/><Relationship Id="rId5" Type="http://schemas.openxmlformats.org/officeDocument/2006/relationships/hyperlink" Target="http://www.osha.gov/html/RAmap.html" TargetMode="External"/><Relationship Id="rId4" Type="http://schemas.openxmlformats.org/officeDocument/2006/relationships/hyperlink" Target="http://www.osha.gov/oshforms/OSHA7_SPANISH.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osha.gov/html/RAmap.html" TargetMode="External"/><Relationship Id="rId2" Type="http://schemas.openxmlformats.org/officeDocument/2006/relationships/hyperlink" Target="http://www.whistleblowers.gov/index.html" TargetMode="External"/><Relationship Id="rId1" Type="http://schemas.openxmlformats.org/officeDocument/2006/relationships/slideLayout" Target="../slideLayouts/slideLayout13.xml"/><Relationship Id="rId4" Type="http://schemas.openxmlformats.org/officeDocument/2006/relationships/hyperlink" Target="http://www.osha.gov/worker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73"/>
          <p:cNvSpPr txBox="1">
            <a:spLocks noGrp="1"/>
          </p:cNvSpPr>
          <p:nvPr>
            <p:ph type="title" idx="4294967295"/>
          </p:nvPr>
        </p:nvSpPr>
        <p:spPr>
          <a:xfrm>
            <a:off x="0" y="-3549510"/>
            <a:ext cx="9144000" cy="7540485"/>
          </a:xfrm>
        </p:spPr>
        <p:txBody>
          <a:bodyPr tIns="45700" bIns="45700">
            <a:spAutoFit/>
          </a:bodyPr>
          <a:lstStyle/>
          <a:p>
            <a:pPr algn="ctr" eaLnBrk="1" hangingPunct="1">
              <a:buClr>
                <a:srgbClr val="000000"/>
              </a:buClr>
              <a:buSzPct val="25000"/>
            </a:pPr>
            <a:r>
              <a:rPr lang="en-US" altLang="en-US" sz="5400" dirty="0" smtClean="0">
                <a:latin typeface="Arial" pitchFamily="34" charset="0"/>
                <a:cs typeface="Arial" pitchFamily="34" charset="0"/>
              </a:rPr>
              <a:t/>
            </a:r>
            <a:br>
              <a:rPr lang="en-US" altLang="en-US" sz="5400" dirty="0" smtClean="0">
                <a:latin typeface="Arial" pitchFamily="34" charset="0"/>
                <a:cs typeface="Arial" pitchFamily="34" charset="0"/>
              </a:rPr>
            </a:br>
            <a:r>
              <a:rPr lang="en-US" altLang="en-US" sz="5400" dirty="0">
                <a:latin typeface="Arial" pitchFamily="34" charset="0"/>
                <a:cs typeface="Arial" pitchFamily="34" charset="0"/>
              </a:rPr>
              <a:t/>
            </a:r>
            <a:br>
              <a:rPr lang="en-US" altLang="en-US" sz="5400" dirty="0">
                <a:latin typeface="Arial" pitchFamily="34" charset="0"/>
                <a:cs typeface="Arial" pitchFamily="34" charset="0"/>
              </a:rPr>
            </a:br>
            <a:r>
              <a:rPr lang="en-US" altLang="en-US" sz="5400" dirty="0" smtClean="0">
                <a:latin typeface="Arial" pitchFamily="34" charset="0"/>
                <a:cs typeface="Arial" pitchFamily="34" charset="0"/>
              </a:rPr>
              <a:t/>
            </a:r>
            <a:br>
              <a:rPr lang="en-US" altLang="en-US" sz="5400" dirty="0" smtClean="0">
                <a:latin typeface="Arial" pitchFamily="34" charset="0"/>
                <a:cs typeface="Arial" pitchFamily="34" charset="0"/>
              </a:rPr>
            </a:br>
            <a:r>
              <a:rPr lang="en-US" altLang="en-US" sz="5400" dirty="0">
                <a:latin typeface="Arial" pitchFamily="34" charset="0"/>
                <a:cs typeface="Arial" pitchFamily="34" charset="0"/>
              </a:rPr>
              <a:t/>
            </a:r>
            <a:br>
              <a:rPr lang="en-US" altLang="en-US" sz="5400" dirty="0">
                <a:latin typeface="Arial" pitchFamily="34" charset="0"/>
                <a:cs typeface="Arial" pitchFamily="34" charset="0"/>
              </a:rPr>
            </a:br>
            <a:r>
              <a:rPr lang="en-US" altLang="en-US" sz="5400" dirty="0" smtClean="0">
                <a:latin typeface="Arial" pitchFamily="34" charset="0"/>
                <a:cs typeface="Arial" pitchFamily="34" charset="0"/>
              </a:rPr>
              <a:t/>
            </a:r>
            <a:br>
              <a:rPr lang="en-US" altLang="en-US" sz="5400" dirty="0" smtClean="0">
                <a:latin typeface="Arial" pitchFamily="34" charset="0"/>
                <a:cs typeface="Arial" pitchFamily="34" charset="0"/>
              </a:rPr>
            </a:br>
            <a:r>
              <a:rPr lang="en-US" altLang="en-US" sz="5400" dirty="0">
                <a:latin typeface="Arial" pitchFamily="34" charset="0"/>
                <a:cs typeface="Arial" pitchFamily="34" charset="0"/>
              </a:rPr>
              <a:t/>
            </a:r>
            <a:br>
              <a:rPr lang="en-US" altLang="en-US" sz="5400" dirty="0">
                <a:latin typeface="Arial" pitchFamily="34" charset="0"/>
                <a:cs typeface="Arial" pitchFamily="34" charset="0"/>
              </a:rPr>
            </a:br>
            <a:r>
              <a:rPr lang="en-US" altLang="en-US" sz="4000" dirty="0" smtClean="0">
                <a:latin typeface="Arial" pitchFamily="34" charset="0"/>
                <a:cs typeface="Arial" pitchFamily="34" charset="0"/>
              </a:rPr>
              <a:t>Los </a:t>
            </a:r>
            <a:r>
              <a:rPr lang="en-US" altLang="en-US" sz="4000" dirty="0" err="1" smtClean="0">
                <a:latin typeface="Arial" pitchFamily="34" charset="0"/>
                <a:cs typeface="Arial" pitchFamily="34" charset="0"/>
              </a:rPr>
              <a:t>Cuatro</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Grandes</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Peligros</a:t>
            </a:r>
            <a:r>
              <a:rPr lang="en-US" altLang="en-US" sz="4000" dirty="0" smtClean="0">
                <a:latin typeface="Arial" pitchFamily="34" charset="0"/>
                <a:cs typeface="Arial" pitchFamily="34" charset="0"/>
              </a:rPr>
              <a:t> en la </a:t>
            </a:r>
            <a:r>
              <a:rPr lang="en-US" altLang="en-US" sz="4000" dirty="0" err="1" smtClean="0">
                <a:latin typeface="Arial" pitchFamily="34" charset="0"/>
                <a:cs typeface="Arial" pitchFamily="34" charset="0"/>
              </a:rPr>
              <a:t>Construcción</a:t>
            </a:r>
            <a:r>
              <a:rPr lang="en-US" altLang="en-US" sz="4000" dirty="0" smtClean="0">
                <a:latin typeface="Arial" pitchFamily="34" charset="0"/>
                <a:cs typeface="Arial" pitchFamily="34" charset="0"/>
              </a:rPr>
              <a:t>:</a:t>
            </a:r>
            <a:br>
              <a:rPr lang="en-US" altLang="en-US" sz="4000" dirty="0" smtClean="0">
                <a:latin typeface="Arial" pitchFamily="34" charset="0"/>
                <a:cs typeface="Arial" pitchFamily="34" charset="0"/>
              </a:rPr>
            </a:br>
            <a:r>
              <a:rPr lang="en-US" altLang="en-US" sz="4000" dirty="0" smtClean="0">
                <a:latin typeface="Arial" pitchFamily="34" charset="0"/>
                <a:cs typeface="Arial" pitchFamily="34" charset="0"/>
              </a:rPr>
              <a:t/>
            </a:r>
            <a:br>
              <a:rPr lang="en-US" altLang="en-US" sz="4000" dirty="0" smtClean="0">
                <a:latin typeface="Arial" pitchFamily="34" charset="0"/>
                <a:cs typeface="Arial" pitchFamily="34" charset="0"/>
              </a:rPr>
            </a:br>
            <a:r>
              <a:rPr lang="en-US" altLang="en-US" sz="4000" dirty="0" err="1" smtClean="0">
                <a:latin typeface="Arial" pitchFamily="34" charset="0"/>
                <a:cs typeface="Arial" pitchFamily="34" charset="0"/>
              </a:rPr>
              <a:t>Peligros</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Eléctricos</a:t>
            </a:r>
            <a:endParaRPr lang="en-US" altLang="en-US" sz="4000" dirty="0" smtClean="0">
              <a:latin typeface="Arial" pitchFamily="34" charset="0"/>
              <a:cs typeface="Arial" pitchFamily="34" charset="0"/>
            </a:endParaRPr>
          </a:p>
        </p:txBody>
      </p:sp>
      <p:sp>
        <p:nvSpPr>
          <p:cNvPr id="19461" name="Rectangle 5"/>
          <p:cNvSpPr>
            <a:spLocks noChangeArrowheads="1"/>
          </p:cNvSpPr>
          <p:nvPr/>
        </p:nvSpPr>
        <p:spPr bwMode="auto">
          <a:xfrm>
            <a:off x="0" y="5867400"/>
            <a:ext cx="9144000" cy="838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200" dirty="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148"/>
          <p:cNvSpPr>
            <a:spLocks noChangeArrowheads="1"/>
          </p:cNvSpPr>
          <p:nvPr/>
        </p:nvSpPr>
        <p:spPr bwMode="auto">
          <a:xfrm>
            <a:off x="4892675" y="1219200"/>
            <a:ext cx="3565525" cy="4343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0" name="Shape 149"/>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Cómo Trabaja la Electricidad</a:t>
            </a:r>
          </a:p>
        </p:txBody>
      </p:sp>
      <p:sp>
        <p:nvSpPr>
          <p:cNvPr id="37891" name="Shape 150"/>
          <p:cNvSpPr txBox="1">
            <a:spLocks noGrp="1"/>
          </p:cNvSpPr>
          <p:nvPr>
            <p:ph type="body" idx="1"/>
          </p:nvPr>
        </p:nvSpPr>
        <p:spPr>
          <a:xfrm>
            <a:off x="457200" y="1066800"/>
            <a:ext cx="4013200" cy="417195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Sin embargo, si la herramienta tiene daños, la persona puede hacer contacto con la electricidad y puede convertirse en una trayectoria para la corriente.  </a:t>
            </a:r>
          </a:p>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Un choque eléctrico puede dar lugar a cualquier cosa, desde una leve sensación de estremecimiento hasta un paro cardiaco inmediato</a:t>
            </a:r>
          </a:p>
        </p:txBody>
      </p:sp>
      <p:sp>
        <p:nvSpPr>
          <p:cNvPr id="37892" name="Shape 151"/>
          <p:cNvSpPr>
            <a:spLocks/>
          </p:cNvSpPr>
          <p:nvPr/>
        </p:nvSpPr>
        <p:spPr bwMode="auto">
          <a:xfrm>
            <a:off x="7467600" y="4572000"/>
            <a:ext cx="8382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37895"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157"/>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z="2400" smtClean="0">
                <a:solidFill>
                  <a:srgbClr val="000000"/>
                </a:solidFill>
                <a:latin typeface="Arial" pitchFamily="34" charset="0"/>
                <a:cs typeface="Arial" pitchFamily="34" charset="0"/>
              </a:rPr>
              <a:t>La severidad de la lesión depende de lo siguiente:</a:t>
            </a:r>
          </a:p>
        </p:txBody>
      </p:sp>
      <p:sp>
        <p:nvSpPr>
          <p:cNvPr id="39938" name="Shape 158"/>
          <p:cNvSpPr txBox="1">
            <a:spLocks noGrp="1"/>
          </p:cNvSpPr>
          <p:nvPr>
            <p:ph type="body" idx="1"/>
          </p:nvPr>
        </p:nvSpPr>
        <p:spPr>
          <a:xfrm>
            <a:off x="76200" y="1143000"/>
            <a:ext cx="9067800" cy="4171950"/>
          </a:xfrm>
        </p:spPr>
        <p:txBody>
          <a:bodyPr tIns="45700" bIns="45700">
            <a:spAutoFit/>
          </a:bodyPr>
          <a:lstStyle/>
          <a:p>
            <a:pPr lvl="1" indent="-285750" eaLnBrk="1" hangingPunct="1">
              <a:spcBef>
                <a:spcPts val="438"/>
              </a:spcBef>
              <a:spcAft>
                <a:spcPct val="0"/>
              </a:spcAft>
              <a:buClr>
                <a:srgbClr val="000000"/>
              </a:buClr>
              <a:buSzPct val="98000"/>
              <a:buFont typeface="Arial" pitchFamily="34" charset="0"/>
              <a:buChar char="•"/>
            </a:pPr>
            <a:r>
              <a:rPr lang="en-US" altLang="en-US" smtClean="0">
                <a:solidFill>
                  <a:srgbClr val="000000"/>
                </a:solidFill>
                <a:latin typeface="Tahoma" pitchFamily="34" charset="0"/>
                <a:cs typeface="Tahoma" pitchFamily="34" charset="0"/>
                <a:sym typeface="Tahoma" pitchFamily="34" charset="0"/>
              </a:rPr>
              <a:t>La cantidad de corriente que fluye a través del cuerpo,</a:t>
            </a:r>
          </a:p>
          <a:p>
            <a:pPr lvl="1" indent="-285750" eaLnBrk="1" hangingPunct="1">
              <a:spcBef>
                <a:spcPts val="438"/>
              </a:spcBef>
              <a:spcAft>
                <a:spcPct val="0"/>
              </a:spcAft>
              <a:buClr>
                <a:srgbClr val="000000"/>
              </a:buClr>
              <a:buSzPct val="98000"/>
              <a:buFont typeface="Arial" pitchFamily="34" charset="0"/>
              <a:buChar char="•"/>
            </a:pPr>
            <a:r>
              <a:rPr lang="en-US" altLang="en-US" smtClean="0">
                <a:solidFill>
                  <a:srgbClr val="000000"/>
                </a:solidFill>
                <a:latin typeface="Tahoma" pitchFamily="34" charset="0"/>
                <a:cs typeface="Tahoma" pitchFamily="34" charset="0"/>
                <a:sym typeface="Tahoma" pitchFamily="34" charset="0"/>
              </a:rPr>
              <a:t>La trayectoria de la corriente a través del cuerpo,</a:t>
            </a:r>
          </a:p>
          <a:p>
            <a:pPr lvl="1" indent="-285750" eaLnBrk="1" hangingPunct="1">
              <a:spcBef>
                <a:spcPts val="438"/>
              </a:spcBef>
              <a:spcAft>
                <a:spcPct val="0"/>
              </a:spcAft>
              <a:buClr>
                <a:srgbClr val="000000"/>
              </a:buClr>
              <a:buSzPct val="98000"/>
              <a:buFont typeface="Arial" pitchFamily="34" charset="0"/>
              <a:buChar char="•"/>
            </a:pPr>
            <a:r>
              <a:rPr lang="en-US" altLang="en-US" smtClean="0">
                <a:solidFill>
                  <a:srgbClr val="000000"/>
                </a:solidFill>
                <a:latin typeface="Tahoma" pitchFamily="34" charset="0"/>
                <a:cs typeface="Tahoma" pitchFamily="34" charset="0"/>
                <a:sym typeface="Tahoma" pitchFamily="34" charset="0"/>
              </a:rPr>
              <a:t>El tiempo que el circuito o trayecto permanece en el cuerpo, y</a:t>
            </a:r>
          </a:p>
          <a:p>
            <a:pPr lvl="1" indent="-285750" eaLnBrk="1" hangingPunct="1">
              <a:spcBef>
                <a:spcPts val="438"/>
              </a:spcBef>
              <a:spcAft>
                <a:spcPct val="0"/>
              </a:spcAft>
              <a:buClr>
                <a:srgbClr val="000000"/>
              </a:buClr>
              <a:buSzPct val="98000"/>
              <a:buFont typeface="Arial" pitchFamily="34" charset="0"/>
              <a:buChar char="•"/>
            </a:pPr>
            <a:r>
              <a:rPr lang="en-US" altLang="en-US" smtClean="0">
                <a:solidFill>
                  <a:srgbClr val="000000"/>
                </a:solidFill>
                <a:latin typeface="Tahoma" pitchFamily="34" charset="0"/>
                <a:cs typeface="Tahoma" pitchFamily="34" charset="0"/>
                <a:sym typeface="Tahoma" pitchFamily="34" charset="0"/>
              </a:rPr>
              <a:t>La frecuencia de la corriente.</a:t>
            </a:r>
          </a:p>
          <a:p>
            <a:pPr lvl="1" indent="-285750" eaLnBrk="1" hangingPunct="1">
              <a:spcBef>
                <a:spcPts val="438"/>
              </a:spcBef>
              <a:spcAft>
                <a:spcPct val="0"/>
              </a:spcAft>
              <a:buClr>
                <a:srgbClr val="000000"/>
              </a:buClr>
              <a:buSzPct val="98000"/>
              <a:buFont typeface="Arial" pitchFamily="34" charset="0"/>
              <a:buChar char="•"/>
            </a:pPr>
            <a:r>
              <a:rPr lang="en-US" altLang="en-US" smtClean="0">
                <a:solidFill>
                  <a:srgbClr val="000000"/>
                </a:solidFill>
                <a:latin typeface="Tahoma" pitchFamily="34" charset="0"/>
                <a:cs typeface="Tahoma" pitchFamily="34" charset="0"/>
                <a:sym typeface="Tahoma" pitchFamily="34" charset="0"/>
              </a:rPr>
              <a:t>La condición de salud, en general, del individuo antes del choque eléctrico.</a:t>
            </a:r>
          </a:p>
          <a:p>
            <a:pPr indent="-342900" eaLnBrk="1" hangingPunct="1">
              <a:spcBef>
                <a:spcPts val="438"/>
              </a:spcBef>
              <a:spcAft>
                <a:spcPct val="0"/>
              </a:spcAft>
              <a:buClr>
                <a:srgbClr val="000000"/>
              </a:buClr>
              <a:buSzPct val="98000"/>
              <a:buFontTx/>
              <a:buChar char="•"/>
            </a:pPr>
            <a:r>
              <a:rPr lang="en-US" altLang="en-US" sz="2200" smtClean="0">
                <a:solidFill>
                  <a:srgbClr val="000000"/>
                </a:solidFill>
                <a:latin typeface="Tahoma" pitchFamily="34" charset="0"/>
                <a:cs typeface="Tahoma" pitchFamily="34" charset="0"/>
                <a:sym typeface="Tahoma" pitchFamily="34" charset="0"/>
              </a:rPr>
              <a:t>La cantidad de corriente que fluye por nuestro cuerpo, se afecta a su vez por el voltaje en el equipo energizado o línea que entra en contacto con nuestro cuerpo (mientras más alto es el voltaje, más alta es la corriente); y la resistencia al fluido de electricidad impuesta por nuestro cuerpo (mientras más baja es la resistencia, más alta es la corriente).</a:t>
            </a:r>
          </a:p>
          <a:p>
            <a:pPr indent="-342900" eaLnBrk="1" hangingPunct="1">
              <a:spcBef>
                <a:spcPts val="438"/>
              </a:spcBef>
              <a:spcAft>
                <a:spcPct val="0"/>
              </a:spcAft>
              <a:buClr>
                <a:srgbClr val="000000"/>
              </a:buClr>
              <a:buSzPct val="98000"/>
              <a:buFontTx/>
              <a:buChar char="•"/>
            </a:pPr>
            <a:r>
              <a:rPr lang="en-US" altLang="en-US" sz="2200" smtClean="0">
                <a:solidFill>
                  <a:srgbClr val="000000"/>
                </a:solidFill>
                <a:latin typeface="Tahoma" pitchFamily="34" charset="0"/>
                <a:cs typeface="Tahoma" pitchFamily="34" charset="0"/>
                <a:sym typeface="Tahoma" pitchFamily="34" charset="0"/>
              </a:rPr>
              <a:t>Recuerde que la corriente eléctrica tomará la trayectoria de menos resistencia. </a:t>
            </a:r>
          </a:p>
        </p:txBody>
      </p:sp>
      <p:sp>
        <p:nvSpPr>
          <p:cNvPr id="39941" name="Rectangle 5"/>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164"/>
          <p:cNvSpPr txBox="1">
            <a:spLocks noGrp="1"/>
          </p:cNvSpPr>
          <p:nvPr>
            <p:ph type="title"/>
          </p:nvPr>
        </p:nvSpPr>
        <p:spPr>
          <a:xfrm>
            <a:off x="0" y="0"/>
            <a:ext cx="9144000" cy="519113"/>
          </a:xfrm>
        </p:spPr>
        <p:txBody>
          <a:bodyPr tIns="45700" bIns="45700" anchor="b">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rPr>
              <a:t>Existen 3 tipos de lesiones eléctricas:</a:t>
            </a:r>
          </a:p>
        </p:txBody>
      </p:sp>
      <p:sp>
        <p:nvSpPr>
          <p:cNvPr id="165" name="Shape 165"/>
          <p:cNvSpPr txBox="1">
            <a:spLocks noGrp="1"/>
          </p:cNvSpPr>
          <p:nvPr>
            <p:ph type="body" idx="1"/>
          </p:nvPr>
        </p:nvSpPr>
        <p:spPr>
          <a:xfrm>
            <a:off x="0" y="609600"/>
            <a:ext cx="9144000" cy="2862263"/>
          </a:xfrm>
        </p:spPr>
        <p:txBody>
          <a:bodyPr tIns="45700" bIns="45700">
            <a:spAutoFit/>
          </a:bodyPr>
          <a:lstStyle/>
          <a:p>
            <a:pPr indent="-342900" eaLnBrk="1" hangingPunct="1">
              <a:spcBef>
                <a:spcPts val="438"/>
              </a:spcBef>
              <a:spcAft>
                <a:spcPct val="0"/>
              </a:spcAft>
              <a:buClr>
                <a:srgbClr val="000000"/>
              </a:buClr>
              <a:buSzPct val="98000"/>
              <a:buFontTx/>
              <a:buChar char="•"/>
            </a:pPr>
            <a:r>
              <a:rPr lang="en-US" altLang="en-US" sz="2200" smtClean="0">
                <a:solidFill>
                  <a:srgbClr val="000000"/>
                </a:solidFill>
                <a:latin typeface="Tahoma" pitchFamily="34" charset="0"/>
                <a:cs typeface="Arial" pitchFamily="34" charset="0"/>
                <a:sym typeface="Arial" pitchFamily="34" charset="0"/>
              </a:rPr>
              <a:t>Choques eléctricos, electrocución y quemaduras.</a:t>
            </a:r>
            <a:r>
              <a:rPr lang="en-US" altLang="en-US" sz="2200" smtClean="0">
                <a:solidFill>
                  <a:srgbClr val="000000"/>
                </a:solidFill>
                <a:latin typeface="Tahoma" pitchFamily="34" charset="0"/>
                <a:cs typeface="Tahoma" pitchFamily="34" charset="0"/>
                <a:sym typeface="Tahoma" pitchFamily="34" charset="0"/>
              </a:rPr>
              <a:t> Usted puede recibir un choque eléctrico; tener quemaduras causadas por el paso de corriente eléctrica en su cuerpo o causadas por el contacto de alguna parte de su cuerpo con un conductor o equipo eléctrico sobre calentado; electrocutarse y morir. En adición, uno se puede caer de una superficie elevada, como una escalera, como resultado de un peligro eléctrico. </a:t>
            </a:r>
          </a:p>
          <a:p>
            <a:pPr indent="-342900" eaLnBrk="1" hangingPunct="1">
              <a:spcBef>
                <a:spcPts val="475"/>
              </a:spcBef>
              <a:spcAft>
                <a:spcPct val="0"/>
              </a:spcAft>
              <a:buClr>
                <a:srgbClr val="000000"/>
              </a:buClr>
              <a:buFontTx/>
              <a:buChar char="•"/>
            </a:pPr>
            <a:endParaRPr lang="en-US" altLang="en-US" smtClean="0">
              <a:solidFill>
                <a:srgbClr val="000000"/>
              </a:solidFill>
              <a:latin typeface="Tahoma" pitchFamily="34" charset="0"/>
              <a:cs typeface="Tahoma" pitchFamily="34" charset="0"/>
              <a:sym typeface="Tahoma" pitchFamily="34" charset="0"/>
            </a:endParaRPr>
          </a:p>
        </p:txBody>
      </p:sp>
      <p:sp>
        <p:nvSpPr>
          <p:cNvPr id="41987" name="Shape 166"/>
          <p:cNvSpPr>
            <a:spLocks noChangeArrowheads="1"/>
          </p:cNvSpPr>
          <p:nvPr/>
        </p:nvSpPr>
        <p:spPr bwMode="auto">
          <a:xfrm>
            <a:off x="354013" y="3124200"/>
            <a:ext cx="4313237" cy="3200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88" name="Shape 167"/>
          <p:cNvSpPr>
            <a:spLocks noChangeArrowheads="1"/>
          </p:cNvSpPr>
          <p:nvPr/>
        </p:nvSpPr>
        <p:spPr bwMode="auto">
          <a:xfrm>
            <a:off x="4648200" y="3124200"/>
            <a:ext cx="4495800" cy="3194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91"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173"/>
          <p:cNvSpPr txBox="1">
            <a:spLocks noGrp="1"/>
          </p:cNvSpPr>
          <p:nvPr>
            <p:ph type="title"/>
          </p:nvPr>
        </p:nvSpPr>
        <p:spPr>
          <a:xfrm>
            <a:off x="0" y="0"/>
            <a:ext cx="9144000" cy="457200"/>
          </a:xfrm>
        </p:spPr>
        <p:txBody>
          <a:bodyPr tIns="45700" bIns="45700" anchor="b">
            <a:spAutoFit/>
          </a:bodyPr>
          <a:lstStyle/>
          <a:p>
            <a:pPr eaLnBrk="1" hangingPunct="1">
              <a:spcBef>
                <a:spcPct val="0"/>
              </a:spcBef>
              <a:spcAft>
                <a:spcPct val="0"/>
              </a:spcAft>
              <a:buClr>
                <a:srgbClr val="000000"/>
              </a:buClr>
              <a:buSzPct val="25000"/>
            </a:pPr>
            <a:r>
              <a:rPr lang="en-US" altLang="en-US" sz="2400" smtClean="0">
                <a:solidFill>
                  <a:srgbClr val="000000"/>
                </a:solidFill>
                <a:latin typeface="Arial" pitchFamily="34" charset="0"/>
                <a:cs typeface="Arial" pitchFamily="34" charset="0"/>
              </a:rPr>
              <a:t>Existen 3 tipos de lesiones eléctricas:</a:t>
            </a:r>
          </a:p>
        </p:txBody>
      </p:sp>
      <p:sp>
        <p:nvSpPr>
          <p:cNvPr id="44034" name="Shape 174"/>
          <p:cNvSpPr txBox="1">
            <a:spLocks noGrp="1"/>
          </p:cNvSpPr>
          <p:nvPr>
            <p:ph type="body" idx="1"/>
          </p:nvPr>
        </p:nvSpPr>
        <p:spPr>
          <a:xfrm>
            <a:off x="0" y="533400"/>
            <a:ext cx="9144000" cy="344170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200" smtClean="0">
                <a:solidFill>
                  <a:srgbClr val="000000"/>
                </a:solidFill>
                <a:latin typeface="Tahoma" pitchFamily="34" charset="0"/>
                <a:cs typeface="Tahoma" pitchFamily="34" charset="0"/>
                <a:sym typeface="Tahoma" pitchFamily="34" charset="0"/>
              </a:rPr>
              <a:t>Las quemaduras ocurren usualmente en las manos.</a:t>
            </a:r>
            <a:r>
              <a:rPr lang="es-ES" altLang="en-US" sz="2200" smtClean="0">
                <a:solidFill>
                  <a:srgbClr val="000000"/>
                </a:solidFill>
                <a:latin typeface="Tahoma" pitchFamily="34" charset="0"/>
                <a:cs typeface="Tahoma" pitchFamily="34" charset="0"/>
                <a:sym typeface="Tahoma" pitchFamily="34" charset="0"/>
              </a:rPr>
              <a:t> </a:t>
            </a:r>
            <a:r>
              <a:rPr lang="es-ES" altLang="en-US" sz="2200" smtClean="0">
                <a:solidFill>
                  <a:srgbClr val="000000"/>
                </a:solidFill>
                <a:latin typeface="Tahoma" pitchFamily="34" charset="0"/>
                <a:cs typeface="Arial" pitchFamily="34" charset="0"/>
                <a:sym typeface="Tahoma" pitchFamily="34" charset="0"/>
              </a:rPr>
              <a:t>Las quemaduras se producen cuando el cableado eléctrico o el equipo no está bien utilizado o mantenido.</a:t>
            </a:r>
            <a:r>
              <a:rPr lang="en-US" altLang="en-US" sz="2200" smtClean="0">
                <a:solidFill>
                  <a:srgbClr val="000000"/>
                </a:solidFill>
                <a:latin typeface="Tahoma" pitchFamily="34" charset="0"/>
                <a:cs typeface="Tahoma" pitchFamily="34" charset="0"/>
                <a:sym typeface="Tahoma" pitchFamily="34" charset="0"/>
              </a:rPr>
              <a:t> Las quemaduras eléctricas causan daño al tejido y son el resultado del calor generado por la corriente que corre a través del cuerpo. Las quemaduras por arco eléctrico (conocidas en inglés como “flash burns”) son causadas por las altas temperaturas cerca del cuerpo producidas por un arco eléctrico. Las quemaduras por contacto termal ocurren cuando la piel entra en contacto con equipos eléctricos sobrecalentados o cuando la ropa se enciende con la electricidad.</a:t>
            </a:r>
          </a:p>
        </p:txBody>
      </p:sp>
      <p:sp>
        <p:nvSpPr>
          <p:cNvPr id="44035" name="Shape 175"/>
          <p:cNvSpPr>
            <a:spLocks noChangeArrowheads="1"/>
          </p:cNvSpPr>
          <p:nvPr/>
        </p:nvSpPr>
        <p:spPr bwMode="auto">
          <a:xfrm>
            <a:off x="0" y="4114800"/>
            <a:ext cx="4343400" cy="20145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36" name="Shape 176"/>
          <p:cNvSpPr>
            <a:spLocks noChangeArrowheads="1"/>
          </p:cNvSpPr>
          <p:nvPr/>
        </p:nvSpPr>
        <p:spPr bwMode="auto">
          <a:xfrm>
            <a:off x="5029200" y="4114800"/>
            <a:ext cx="3733800" cy="19621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39"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182"/>
          <p:cNvSpPr txBox="1">
            <a:spLocks noGrp="1"/>
          </p:cNvSpPr>
          <p:nvPr>
            <p:ph type="title"/>
          </p:nvPr>
        </p:nvSpPr>
        <p:spPr>
          <a:xfrm>
            <a:off x="0" y="106363"/>
            <a:ext cx="9144000" cy="579437"/>
          </a:xfrm>
        </p:spPr>
        <p:txBody>
          <a:bodyPr tIns="45700" bIns="45700" anchor="b">
            <a:spAutoFit/>
          </a:bodyPr>
          <a:lstStyle/>
          <a:p>
            <a:pPr algn="ctr" eaLnBrk="1" hangingPunct="1">
              <a:buClr>
                <a:srgbClr val="000000"/>
              </a:buClr>
              <a:buSzPct val="25000"/>
            </a:pPr>
            <a:r>
              <a:rPr lang="en-US" altLang="en-US" sz="3200" smtClean="0">
                <a:latin typeface="Arial" pitchFamily="34" charset="0"/>
                <a:cs typeface="Arial" pitchFamily="34" charset="0"/>
              </a:rPr>
              <a:t>Peligro Eléctrico</a:t>
            </a:r>
          </a:p>
        </p:txBody>
      </p:sp>
      <p:sp>
        <p:nvSpPr>
          <p:cNvPr id="46082" name="Shape 183"/>
          <p:cNvSpPr txBox="1">
            <a:spLocks noGrp="1"/>
          </p:cNvSpPr>
          <p:nvPr>
            <p:ph type="body" idx="1"/>
          </p:nvPr>
        </p:nvSpPr>
        <p:spPr>
          <a:xfrm>
            <a:off x="609600" y="2514600"/>
            <a:ext cx="4038600" cy="3028950"/>
          </a:xfrm>
        </p:spPr>
        <p:txBody>
          <a:bodyPr tIns="45700" bIns="45700" anchor="t">
            <a:spAutoFit/>
          </a:bodyPr>
          <a:lstStyle/>
          <a:p>
            <a:pPr eaLnBrk="1" hangingPunct="1">
              <a:spcBef>
                <a:spcPts val="438"/>
              </a:spcBef>
              <a:buClr>
                <a:srgbClr val="000000"/>
              </a:buClr>
              <a:buSzPct val="98000"/>
              <a:buFontTx/>
              <a:buChar char="•"/>
            </a:pPr>
            <a:r>
              <a:rPr lang="en-US" altLang="en-US" sz="2200" smtClean="0">
                <a:latin typeface="Tahoma" pitchFamily="34" charset="0"/>
                <a:cs typeface="Tahoma" pitchFamily="34" charset="0"/>
                <a:sym typeface="Tahoma" pitchFamily="34" charset="0"/>
              </a:rPr>
              <a:t>Conectar a tierra incorrectamente</a:t>
            </a:r>
          </a:p>
          <a:p>
            <a:pPr eaLnBrk="1" hangingPunct="1">
              <a:spcBef>
                <a:spcPts val="438"/>
              </a:spcBef>
              <a:buClr>
                <a:srgbClr val="000000"/>
              </a:buClr>
              <a:buSzPct val="98000"/>
              <a:buFontTx/>
              <a:buChar char="•"/>
            </a:pPr>
            <a:r>
              <a:rPr lang="en-US" altLang="en-US" sz="2200" smtClean="0">
                <a:latin typeface="Tahoma" pitchFamily="34" charset="0"/>
                <a:cs typeface="Tahoma" pitchFamily="34" charset="0"/>
                <a:sym typeface="Tahoma" pitchFamily="34" charset="0"/>
              </a:rPr>
              <a:t>Partes eléctricas expuestas </a:t>
            </a:r>
          </a:p>
          <a:p>
            <a:pPr eaLnBrk="1" hangingPunct="1">
              <a:spcBef>
                <a:spcPts val="438"/>
              </a:spcBef>
              <a:buClr>
                <a:srgbClr val="000000"/>
              </a:buClr>
              <a:buSzPct val="98000"/>
              <a:buFontTx/>
              <a:buChar char="•"/>
            </a:pPr>
            <a:r>
              <a:rPr lang="en-US" altLang="en-US" sz="2200" smtClean="0">
                <a:latin typeface="Tahoma" pitchFamily="34" charset="0"/>
                <a:cs typeface="Tahoma" pitchFamily="34" charset="0"/>
                <a:sym typeface="Tahoma" pitchFamily="34" charset="0"/>
              </a:rPr>
              <a:t>Cableado inadecuado</a:t>
            </a:r>
          </a:p>
          <a:p>
            <a:pPr eaLnBrk="1" hangingPunct="1">
              <a:spcBef>
                <a:spcPts val="438"/>
              </a:spcBef>
              <a:buClr>
                <a:srgbClr val="000000"/>
              </a:buClr>
              <a:buSzPct val="98000"/>
              <a:buFontTx/>
              <a:buChar char="•"/>
            </a:pPr>
            <a:r>
              <a:rPr lang="en-US" altLang="en-US" sz="2200" smtClean="0">
                <a:latin typeface="Tahoma" pitchFamily="34" charset="0"/>
                <a:cs typeface="Tahoma" pitchFamily="34" charset="0"/>
                <a:sym typeface="Tahoma" pitchFamily="34" charset="0"/>
              </a:rPr>
              <a:t>Líneas de tendido eléctrico aereas</a:t>
            </a:r>
          </a:p>
          <a:p>
            <a:pPr eaLnBrk="1" hangingPunct="1">
              <a:spcBef>
                <a:spcPts val="475"/>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p:txBody>
      </p:sp>
      <p:sp>
        <p:nvSpPr>
          <p:cNvPr id="184" name="Shape 184"/>
          <p:cNvSpPr txBox="1">
            <a:spLocks noGrp="1"/>
          </p:cNvSpPr>
          <p:nvPr>
            <p:ph type="body" idx="2"/>
          </p:nvPr>
        </p:nvSpPr>
        <p:spPr>
          <a:xfrm>
            <a:off x="4775200" y="2514600"/>
            <a:ext cx="4368800" cy="2359025"/>
          </a:xfrm>
        </p:spPr>
        <p:txBody>
          <a:bodyPr tIns="45700" bIns="45700">
            <a:spAutoFit/>
          </a:bodyPr>
          <a:lstStyle/>
          <a:p>
            <a:pPr marL="0" indent="0" eaLnBrk="1" hangingPunct="1">
              <a:spcBef>
                <a:spcPts val="438"/>
              </a:spcBef>
              <a:buClr>
                <a:srgbClr val="000000"/>
              </a:buClr>
              <a:buSzPct val="98000"/>
              <a:buFontTx/>
              <a:buChar char="•"/>
            </a:pPr>
            <a:r>
              <a:rPr lang="en-US" altLang="en-US" sz="2200" b="1" smtClean="0">
                <a:latin typeface="Tahoma" pitchFamily="34" charset="0"/>
                <a:cs typeface="Tahoma" pitchFamily="34" charset="0"/>
                <a:sym typeface="Tahoma" pitchFamily="34" charset="0"/>
              </a:rPr>
              <a:t>Capa aislante dañada</a:t>
            </a:r>
          </a:p>
          <a:p>
            <a:pPr marL="0" indent="0" eaLnBrk="1" hangingPunct="1">
              <a:spcBef>
                <a:spcPts val="438"/>
              </a:spcBef>
              <a:buClr>
                <a:srgbClr val="000000"/>
              </a:buClr>
              <a:buSzPct val="98000"/>
              <a:buFontTx/>
              <a:buChar char="•"/>
            </a:pPr>
            <a:r>
              <a:rPr lang="en-US" altLang="en-US" sz="2200" b="1" smtClean="0">
                <a:latin typeface="Tahoma" pitchFamily="34" charset="0"/>
                <a:cs typeface="Tahoma" pitchFamily="34" charset="0"/>
                <a:sym typeface="Tahoma" pitchFamily="34" charset="0"/>
              </a:rPr>
              <a:t>Circuitos sobrecargados</a:t>
            </a:r>
          </a:p>
          <a:p>
            <a:pPr marL="0" indent="0" eaLnBrk="1" hangingPunct="1">
              <a:spcBef>
                <a:spcPts val="438"/>
              </a:spcBef>
              <a:buClr>
                <a:srgbClr val="000000"/>
              </a:buClr>
              <a:buSzPct val="98000"/>
              <a:buFontTx/>
              <a:buChar char="•"/>
            </a:pPr>
            <a:r>
              <a:rPr lang="en-US" altLang="en-US" sz="2200" b="1" smtClean="0">
                <a:latin typeface="Tahoma" pitchFamily="34" charset="0"/>
                <a:cs typeface="Tahoma" pitchFamily="34" charset="0"/>
                <a:sym typeface="Tahoma" pitchFamily="34" charset="0"/>
              </a:rPr>
              <a:t>Condiciones mojadas</a:t>
            </a:r>
          </a:p>
          <a:p>
            <a:pPr marL="0" indent="0" eaLnBrk="1" hangingPunct="1">
              <a:spcBef>
                <a:spcPts val="438"/>
              </a:spcBef>
              <a:buClr>
                <a:srgbClr val="000000"/>
              </a:buClr>
              <a:buSzPct val="98000"/>
              <a:buFontTx/>
              <a:buChar char="•"/>
            </a:pPr>
            <a:r>
              <a:rPr lang="en-US" altLang="en-US" sz="2200" b="1" smtClean="0">
                <a:latin typeface="Tahoma" pitchFamily="34" charset="0"/>
                <a:cs typeface="Tahoma" pitchFamily="34" charset="0"/>
                <a:sym typeface="Tahoma" pitchFamily="34" charset="0"/>
              </a:rPr>
              <a:t>Herramientas y equipo dañado</a:t>
            </a:r>
          </a:p>
          <a:p>
            <a:pPr marL="0" indent="0" eaLnBrk="1" hangingPunct="1">
              <a:spcBef>
                <a:spcPts val="475"/>
              </a:spcBef>
              <a:buClr>
                <a:srgbClr val="000000"/>
              </a:buClr>
              <a:buFontTx/>
              <a:buChar char="•"/>
            </a:pPr>
            <a:endParaRPr lang="en-US" altLang="en-US" smtClean="0">
              <a:latin typeface="Tahoma" pitchFamily="34" charset="0"/>
              <a:cs typeface="Tahoma" pitchFamily="34" charset="0"/>
              <a:sym typeface="Tahoma" pitchFamily="34" charset="0"/>
            </a:endParaRPr>
          </a:p>
        </p:txBody>
      </p:sp>
      <p:sp>
        <p:nvSpPr>
          <p:cNvPr id="46084" name="Shape 185"/>
          <p:cNvSpPr txBox="1">
            <a:spLocks noChangeArrowheads="1"/>
          </p:cNvSpPr>
          <p:nvPr/>
        </p:nvSpPr>
        <p:spPr bwMode="auto">
          <a:xfrm>
            <a:off x="228600" y="914400"/>
            <a:ext cx="838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indent="342900">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363"/>
              </a:spcBef>
              <a:buClr>
                <a:srgbClr val="000000"/>
              </a:buClr>
              <a:buSzPct val="25000"/>
              <a:buFont typeface="Tahoma" pitchFamily="34" charset="0"/>
              <a:buNone/>
            </a:pPr>
            <a:r>
              <a:rPr lang="en-US" altLang="en-US" sz="2400" b="1">
                <a:latin typeface="Tahoma" pitchFamily="34" charset="0"/>
                <a:cs typeface="Tahoma" pitchFamily="34" charset="0"/>
                <a:sym typeface="Tahoma" pitchFamily="34" charset="0"/>
              </a:rPr>
              <a:t>La siguiente es una lista de peligros eléctricos comúnmente encontrados en los sitios de construcción:</a:t>
            </a:r>
          </a:p>
        </p:txBody>
      </p:sp>
      <p:sp>
        <p:nvSpPr>
          <p:cNvPr id="46087"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191"/>
          <p:cNvSpPr>
            <a:spLocks noChangeArrowheads="1"/>
          </p:cNvSpPr>
          <p:nvPr/>
        </p:nvSpPr>
        <p:spPr bwMode="auto">
          <a:xfrm>
            <a:off x="4435475" y="1219200"/>
            <a:ext cx="4022725"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130" name="Shape 192"/>
          <p:cNvSpPr txBox="1">
            <a:spLocks noGrp="1"/>
          </p:cNvSpPr>
          <p:nvPr>
            <p:ph type="title"/>
          </p:nvPr>
        </p:nvSpPr>
        <p:spPr>
          <a:xfrm>
            <a:off x="0" y="106363"/>
            <a:ext cx="9144000" cy="579437"/>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Conectar a Tierra </a:t>
            </a:r>
            <a:r>
              <a:rPr lang="en-US" altLang="en-US" b="1" smtClean="0">
                <a:solidFill>
                  <a:srgbClr val="000000"/>
                </a:solidFill>
                <a:latin typeface="Arial" pitchFamily="34" charset="0"/>
                <a:cs typeface="Arial" pitchFamily="34" charset="0"/>
              </a:rPr>
              <a:t>NO</a:t>
            </a:r>
            <a:r>
              <a:rPr lang="en-US" altLang="en-US" smtClean="0">
                <a:solidFill>
                  <a:srgbClr val="000000"/>
                </a:solidFill>
                <a:latin typeface="Arial" pitchFamily="34" charset="0"/>
                <a:cs typeface="Arial" pitchFamily="34" charset="0"/>
              </a:rPr>
              <a:t> Apropiadamente</a:t>
            </a:r>
          </a:p>
        </p:txBody>
      </p:sp>
      <p:sp>
        <p:nvSpPr>
          <p:cNvPr id="193" name="Shape 193"/>
          <p:cNvSpPr txBox="1">
            <a:spLocks noGrp="1"/>
          </p:cNvSpPr>
          <p:nvPr>
            <p:ph type="body" idx="1"/>
          </p:nvPr>
        </p:nvSpPr>
        <p:spPr>
          <a:xfrm>
            <a:off x="457200" y="1066800"/>
            <a:ext cx="3581400" cy="4171950"/>
          </a:xfrm>
        </p:spPr>
        <p:txBody>
          <a:bodyPr tIns="45700" bIns="45700">
            <a:spAutoFit/>
          </a:bodyPr>
          <a:lstStyle/>
          <a:p>
            <a:pPr indent="-342900" eaLnBrk="1" fontAlgn="auto" hangingPunct="1">
              <a:buSzPct val="100694"/>
              <a:defRPr/>
            </a:pPr>
            <a:r>
              <a:rPr lang="x-none"/>
              <a:t>Conectar a tierra es el proceso que se usa para eliminar el voltaje que no se desea.</a:t>
            </a:r>
          </a:p>
          <a:p>
            <a:pPr eaLnBrk="1" fontAlgn="auto" hangingPunct="1">
              <a:defRPr/>
            </a:pPr>
            <a:endParaRPr/>
          </a:p>
          <a:p>
            <a:pPr indent="-342900" eaLnBrk="1" fontAlgn="auto" hangingPunct="1">
              <a:buSzPct val="100694"/>
              <a:defRPr/>
            </a:pPr>
            <a:r>
              <a:rPr lang="x-none"/>
              <a:t>La conexión a tierra es una conexión eléctrica física a la tierra.</a:t>
            </a:r>
          </a:p>
          <a:p>
            <a:pPr eaLnBrk="1" fontAlgn="auto" hangingPunct="1">
              <a:defRPr/>
            </a:pPr>
            <a:endParaRPr/>
          </a:p>
        </p:txBody>
      </p:sp>
      <p:sp>
        <p:nvSpPr>
          <p:cNvPr id="48132" name="Shape 194"/>
          <p:cNvSpPr>
            <a:spLocks noChangeArrowheads="1"/>
          </p:cNvSpPr>
          <p:nvPr/>
        </p:nvSpPr>
        <p:spPr bwMode="auto">
          <a:xfrm>
            <a:off x="6721475" y="2667000"/>
            <a:ext cx="609600" cy="6096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133" name="Shape 195"/>
          <p:cNvSpPr>
            <a:spLocks noChangeArrowheads="1"/>
          </p:cNvSpPr>
          <p:nvPr/>
        </p:nvSpPr>
        <p:spPr bwMode="auto">
          <a:xfrm>
            <a:off x="7788275" y="4953000"/>
            <a:ext cx="609600" cy="6096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13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201"/>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rPr>
              <a:t>Conectar a Tierra de Forma No Apropiada</a:t>
            </a:r>
          </a:p>
        </p:txBody>
      </p:sp>
      <p:sp>
        <p:nvSpPr>
          <p:cNvPr id="202" name="Shape 202"/>
          <p:cNvSpPr txBox="1">
            <a:spLocks noGrp="1"/>
          </p:cNvSpPr>
          <p:nvPr>
            <p:ph type="body" idx="1"/>
          </p:nvPr>
        </p:nvSpPr>
        <p:spPr>
          <a:xfrm>
            <a:off x="457200" y="1066800"/>
            <a:ext cx="4724400" cy="4541838"/>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El equipo eléctrico debe estar conectado a tierra apropiadamente.</a:t>
            </a:r>
          </a:p>
          <a:p>
            <a:pPr indent="-342900" eaLnBrk="1" hangingPunct="1">
              <a:spcBef>
                <a:spcPts val="475"/>
              </a:spcBef>
              <a:spcAft>
                <a:spcPct val="0"/>
              </a:spcAft>
              <a:buClr>
                <a:srgbClr val="000000"/>
              </a:buClr>
              <a:buFontTx/>
              <a:buChar char="•"/>
            </a:pPr>
            <a:endParaRPr lang="en-US" altLang="en-US" sz="2800" smtClean="0">
              <a:solidFill>
                <a:srgbClr val="000000"/>
              </a:solidFill>
              <a:latin typeface="Tahoma" pitchFamily="34" charset="0"/>
              <a:cs typeface="Tahoma" pitchFamily="34" charset="0"/>
              <a:sym typeface="Tahoma" pitchFamily="34" charset="0"/>
            </a:endParaRPr>
          </a:p>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Conectar a tierra reduce el riesgo de recibir un choque, quemadura o ser electrocutado.</a:t>
            </a:r>
          </a:p>
          <a:p>
            <a:pPr indent="-342900" eaLnBrk="1" hangingPunct="1">
              <a:spcBef>
                <a:spcPts val="475"/>
              </a:spcBef>
              <a:spcAft>
                <a:spcPct val="0"/>
              </a:spcAft>
              <a:buClr>
                <a:srgbClr val="000000"/>
              </a:buClr>
              <a:buFontTx/>
              <a:buChar char="•"/>
            </a:pPr>
            <a:endParaRPr lang="en-US" altLang="en-US" sz="2800" smtClean="0">
              <a:solidFill>
                <a:srgbClr val="000000"/>
              </a:solidFill>
              <a:latin typeface="Tahoma" pitchFamily="34" charset="0"/>
              <a:cs typeface="Tahoma" pitchFamily="34" charset="0"/>
              <a:sym typeface="Tahoma" pitchFamily="34" charset="0"/>
            </a:endParaRPr>
          </a:p>
          <a:p>
            <a:pPr indent="-342900" eaLnBrk="1" hangingPunct="1">
              <a:spcBef>
                <a:spcPts val="475"/>
              </a:spcBef>
              <a:spcAft>
                <a:spcPct val="0"/>
              </a:spcAft>
              <a:buClr>
                <a:srgbClr val="000000"/>
              </a:buClr>
              <a:buFontTx/>
              <a:buChar char="•"/>
            </a:pPr>
            <a:endParaRPr lang="en-US" altLang="en-US" smtClean="0">
              <a:solidFill>
                <a:srgbClr val="000000"/>
              </a:solidFill>
              <a:latin typeface="Tahoma" pitchFamily="34" charset="0"/>
              <a:cs typeface="Tahoma" pitchFamily="34" charset="0"/>
              <a:sym typeface="Tahoma" pitchFamily="34" charset="0"/>
            </a:endParaRPr>
          </a:p>
        </p:txBody>
      </p:sp>
      <p:sp>
        <p:nvSpPr>
          <p:cNvPr id="50179" name="Shape 203"/>
          <p:cNvSpPr>
            <a:spLocks noChangeArrowheads="1"/>
          </p:cNvSpPr>
          <p:nvPr/>
        </p:nvSpPr>
        <p:spPr bwMode="auto">
          <a:xfrm>
            <a:off x="5562600" y="1219200"/>
            <a:ext cx="2846388" cy="4343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0" name="Shape 204"/>
          <p:cNvSpPr>
            <a:spLocks noChangeArrowheads="1"/>
          </p:cNvSpPr>
          <p:nvPr/>
        </p:nvSpPr>
        <p:spPr bwMode="auto">
          <a:xfrm>
            <a:off x="7467600" y="4648200"/>
            <a:ext cx="838200" cy="8382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3"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210"/>
          <p:cNvSpPr>
            <a:spLocks noChangeArrowheads="1"/>
          </p:cNvSpPr>
          <p:nvPr/>
        </p:nvSpPr>
        <p:spPr bwMode="auto">
          <a:xfrm>
            <a:off x="4697413" y="1200150"/>
            <a:ext cx="3760787"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226" name="Shape 211"/>
          <p:cNvSpPr txBox="1">
            <a:spLocks noGrp="1"/>
          </p:cNvSpPr>
          <p:nvPr>
            <p:ph type="title"/>
          </p:nvPr>
        </p:nvSpPr>
        <p:spPr>
          <a:xfrm>
            <a:off x="0" y="106363"/>
            <a:ext cx="9144000" cy="579437"/>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Conectar a Tierra NO Apropiadamente</a:t>
            </a:r>
          </a:p>
        </p:txBody>
      </p:sp>
      <p:sp>
        <p:nvSpPr>
          <p:cNvPr id="212" name="Shape 212"/>
          <p:cNvSpPr txBox="1">
            <a:spLocks noGrp="1"/>
          </p:cNvSpPr>
          <p:nvPr>
            <p:ph type="body" idx="1"/>
          </p:nvPr>
        </p:nvSpPr>
        <p:spPr>
          <a:xfrm>
            <a:off x="457200" y="1066800"/>
            <a:ext cx="3352800" cy="4481513"/>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La clavija a tierra regresa de forma segura a tierra la corriente que se escapó.</a:t>
            </a:r>
          </a:p>
          <a:p>
            <a:pPr indent="-342900" eaLnBrk="1" hangingPunct="1">
              <a:spcBef>
                <a:spcPts val="475"/>
              </a:spcBef>
              <a:spcAft>
                <a:spcPct val="0"/>
              </a:spcAft>
              <a:buClr>
                <a:srgbClr val="000000"/>
              </a:buClr>
              <a:buSzPct val="101000"/>
              <a:buFontTx/>
              <a:buChar char="•"/>
            </a:pPr>
            <a:r>
              <a:rPr lang="en-US" altLang="en-US" sz="2800" b="1" u="sng" smtClean="0">
                <a:solidFill>
                  <a:srgbClr val="000000"/>
                </a:solidFill>
                <a:latin typeface="Tahoma" pitchFamily="34" charset="0"/>
                <a:cs typeface="Tahoma" pitchFamily="34" charset="0"/>
                <a:sym typeface="Tahoma" pitchFamily="34" charset="0"/>
              </a:rPr>
              <a:t>Nunca</a:t>
            </a:r>
            <a:r>
              <a:rPr lang="en-US" altLang="en-US" sz="2800" smtClean="0">
                <a:solidFill>
                  <a:srgbClr val="000000"/>
                </a:solidFill>
                <a:latin typeface="Tahoma" pitchFamily="34" charset="0"/>
                <a:cs typeface="Tahoma" pitchFamily="34" charset="0"/>
                <a:sym typeface="Tahoma" pitchFamily="34" charset="0"/>
              </a:rPr>
              <a:t> le quite la clavija a tierra al enchufe.</a:t>
            </a:r>
          </a:p>
          <a:p>
            <a:pPr indent="-342900" eaLnBrk="1" hangingPunct="1">
              <a:spcBef>
                <a:spcPts val="475"/>
              </a:spcBef>
              <a:spcAft>
                <a:spcPct val="0"/>
              </a:spcAft>
              <a:buClr>
                <a:srgbClr val="000000"/>
              </a:buClr>
              <a:buFontTx/>
              <a:buChar char="•"/>
            </a:pPr>
            <a:endParaRPr lang="en-US" altLang="en-US" sz="2800" smtClean="0">
              <a:solidFill>
                <a:srgbClr val="000000"/>
              </a:solidFill>
              <a:latin typeface="Tahoma" pitchFamily="34" charset="0"/>
              <a:cs typeface="Tahoma" pitchFamily="34" charset="0"/>
              <a:sym typeface="Tahoma" pitchFamily="34" charset="0"/>
            </a:endParaRPr>
          </a:p>
          <a:p>
            <a:pPr indent="-342900" eaLnBrk="1" hangingPunct="1">
              <a:spcBef>
                <a:spcPts val="475"/>
              </a:spcBef>
              <a:spcAft>
                <a:spcPct val="0"/>
              </a:spcAft>
              <a:buClr>
                <a:srgbClr val="000000"/>
              </a:buClr>
              <a:buFontTx/>
              <a:buChar char="•"/>
            </a:pPr>
            <a:endParaRPr lang="en-US" altLang="en-US" smtClean="0">
              <a:solidFill>
                <a:srgbClr val="000000"/>
              </a:solidFill>
              <a:latin typeface="Tahoma" pitchFamily="34" charset="0"/>
              <a:cs typeface="Tahoma" pitchFamily="34" charset="0"/>
              <a:sym typeface="Tahoma" pitchFamily="34" charset="0"/>
            </a:endParaRPr>
          </a:p>
        </p:txBody>
      </p:sp>
      <p:sp>
        <p:nvSpPr>
          <p:cNvPr id="52228" name="Shape 213"/>
          <p:cNvSpPr>
            <a:spLocks noChangeArrowheads="1"/>
          </p:cNvSpPr>
          <p:nvPr/>
        </p:nvSpPr>
        <p:spPr bwMode="auto">
          <a:xfrm>
            <a:off x="6553200" y="2362200"/>
            <a:ext cx="838200" cy="8382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229" name="Shape 214"/>
          <p:cNvSpPr>
            <a:spLocks/>
          </p:cNvSpPr>
          <p:nvPr/>
        </p:nvSpPr>
        <p:spPr bwMode="auto">
          <a:xfrm>
            <a:off x="7620000" y="4876800"/>
            <a:ext cx="762000" cy="685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223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hape 220"/>
          <p:cNvSpPr txBox="1">
            <a:spLocks noGrp="1"/>
          </p:cNvSpPr>
          <p:nvPr>
            <p:ph type="body" idx="1"/>
          </p:nvPr>
        </p:nvSpPr>
        <p:spPr>
          <a:xfrm>
            <a:off x="457200" y="1143000"/>
            <a:ext cx="4038600" cy="3995738"/>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Si usted quita la clavija a tierra, entonces elimina una característica de seguridad muy importante</a:t>
            </a:r>
          </a:p>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Usted puede recibir una ¡</a:t>
            </a:r>
            <a:r>
              <a:rPr lang="en-US" altLang="en-US" sz="2800" b="1" u="sng" smtClean="0">
                <a:solidFill>
                  <a:srgbClr val="000000"/>
                </a:solidFill>
                <a:latin typeface="Tahoma" pitchFamily="34" charset="0"/>
                <a:cs typeface="Tahoma" pitchFamily="34" charset="0"/>
                <a:sym typeface="Tahoma" pitchFamily="34" charset="0"/>
              </a:rPr>
              <a:t>descarga eléctrica</a:t>
            </a:r>
            <a:r>
              <a:rPr lang="en-US" altLang="en-US" sz="2800" smtClean="0">
                <a:solidFill>
                  <a:srgbClr val="000000"/>
                </a:solidFill>
                <a:latin typeface="Tahoma" pitchFamily="34" charset="0"/>
                <a:cs typeface="Tahoma" pitchFamily="34" charset="0"/>
                <a:sym typeface="Tahoma" pitchFamily="34" charset="0"/>
              </a:rPr>
              <a:t>!</a:t>
            </a:r>
            <a:r>
              <a:rPr lang="en-US" altLang="en-US" smtClean="0">
                <a:solidFill>
                  <a:srgbClr val="000000"/>
                </a:solidFill>
                <a:latin typeface="Tahoma" pitchFamily="34" charset="0"/>
                <a:cs typeface="Tahoma" pitchFamily="34" charset="0"/>
                <a:sym typeface="Tahoma" pitchFamily="34" charset="0"/>
              </a:rPr>
              <a:t> </a:t>
            </a:r>
          </a:p>
        </p:txBody>
      </p:sp>
      <p:sp>
        <p:nvSpPr>
          <p:cNvPr id="54274" name="Shape 221"/>
          <p:cNvSpPr txBox="1">
            <a:spLocks noGrp="1"/>
          </p:cNvSpPr>
          <p:nvPr>
            <p:ph type="title"/>
          </p:nvPr>
        </p:nvSpPr>
        <p:spPr>
          <a:xfrm>
            <a:off x="0" y="106363"/>
            <a:ext cx="9144000" cy="579437"/>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Conectar a Tierra No Apropiadamente</a:t>
            </a:r>
          </a:p>
        </p:txBody>
      </p:sp>
      <p:sp>
        <p:nvSpPr>
          <p:cNvPr id="54275" name="Shape 222"/>
          <p:cNvSpPr>
            <a:spLocks noChangeArrowheads="1"/>
          </p:cNvSpPr>
          <p:nvPr/>
        </p:nvSpPr>
        <p:spPr bwMode="auto">
          <a:xfrm>
            <a:off x="4800600" y="1219200"/>
            <a:ext cx="3600450"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76" name="Shape 223"/>
          <p:cNvSpPr>
            <a:spLocks/>
          </p:cNvSpPr>
          <p:nvPr/>
        </p:nvSpPr>
        <p:spPr bwMode="auto">
          <a:xfrm>
            <a:off x="6858000" y="2514600"/>
            <a:ext cx="762000" cy="78105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4277" name="Shape 224"/>
          <p:cNvSpPr>
            <a:spLocks/>
          </p:cNvSpPr>
          <p:nvPr/>
        </p:nvSpPr>
        <p:spPr bwMode="auto">
          <a:xfrm>
            <a:off x="7543800" y="4800600"/>
            <a:ext cx="762000" cy="78105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428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hape 230"/>
          <p:cNvSpPr txBox="1">
            <a:spLocks noGrp="1"/>
          </p:cNvSpPr>
          <p:nvPr>
            <p:ph type="title"/>
          </p:nvPr>
        </p:nvSpPr>
        <p:spPr>
          <a:xfrm>
            <a:off x="0" y="0"/>
            <a:ext cx="9144000" cy="609600"/>
          </a:xfrm>
        </p:spPr>
        <p:txBody>
          <a:bodyPr tIns="45700" bIns="45700" anchor="b">
            <a:spAutoFit/>
          </a:bodyPr>
          <a:lstStyle/>
          <a:p>
            <a:pPr algn="ctr" eaLnBrk="1" hangingPunct="1">
              <a:buClr>
                <a:srgbClr val="000000"/>
              </a:buClr>
              <a:buSzPct val="25000"/>
            </a:pPr>
            <a:r>
              <a:rPr lang="en-US" altLang="en-US" sz="3200" smtClean="0">
                <a:latin typeface="Arial" pitchFamily="34" charset="0"/>
                <a:cs typeface="Arial" pitchFamily="34" charset="0"/>
              </a:rPr>
              <a:t>Partes Eléctricas Expuestas</a:t>
            </a:r>
          </a:p>
        </p:txBody>
      </p:sp>
      <p:sp>
        <p:nvSpPr>
          <p:cNvPr id="56322" name="Shape 231"/>
          <p:cNvSpPr txBox="1">
            <a:spLocks noGrp="1"/>
          </p:cNvSpPr>
          <p:nvPr>
            <p:ph type="body" idx="1"/>
          </p:nvPr>
        </p:nvSpPr>
        <p:spPr>
          <a:xfrm>
            <a:off x="457200" y="1066800"/>
            <a:ext cx="3200400" cy="3629025"/>
          </a:xfrm>
        </p:spPr>
        <p:txBody>
          <a:bodyPr tIns="45700" bIns="45700" anchor="t">
            <a:spAutoFit/>
          </a:bodyPr>
          <a:lstStyle/>
          <a:p>
            <a:pPr eaLnBrk="1" hangingPunct="1">
              <a:spcBef>
                <a:spcPts val="475"/>
              </a:spcBef>
              <a:buClr>
                <a:srgbClr val="000000"/>
              </a:buClr>
              <a:buSzPct val="101000"/>
              <a:buFontTx/>
              <a:buChar char="•"/>
            </a:pPr>
            <a:r>
              <a:rPr lang="en-US" altLang="en-US" sz="2800" b="0" smtClean="0">
                <a:latin typeface="Tahoma" pitchFamily="34" charset="0"/>
                <a:cs typeface="Tahoma" pitchFamily="34" charset="0"/>
                <a:sym typeface="Tahoma" pitchFamily="34" charset="0"/>
              </a:rPr>
              <a:t>Los alambres o terminales expuestos son peligrosos.</a:t>
            </a:r>
          </a:p>
          <a:p>
            <a:pPr eaLnBrk="1" hangingPunct="1">
              <a:spcBef>
                <a:spcPts val="475"/>
              </a:spcBef>
              <a:buClr>
                <a:srgbClr val="000000"/>
              </a:buClr>
              <a:buFont typeface="Tahoma" pitchFamily="34" charset="0"/>
              <a:buNone/>
            </a:pPr>
            <a:endParaRPr lang="en-US" altLang="en-US" sz="2800" b="0" smtClean="0">
              <a:latin typeface="Tahoma" pitchFamily="34" charset="0"/>
              <a:cs typeface="Tahoma" pitchFamily="34" charset="0"/>
              <a:sym typeface="Tahoma" pitchFamily="34" charset="0"/>
            </a:endParaRPr>
          </a:p>
          <a:p>
            <a:pPr eaLnBrk="1" hangingPunct="1">
              <a:spcBef>
                <a:spcPts val="475"/>
              </a:spcBef>
              <a:buClr>
                <a:srgbClr val="000000"/>
              </a:buClr>
              <a:buSzPct val="101000"/>
              <a:buFontTx/>
              <a:buChar char="•"/>
            </a:pPr>
            <a:r>
              <a:rPr lang="en-US" altLang="en-US" sz="2800" b="0" smtClean="0">
                <a:latin typeface="Tahoma" pitchFamily="34" charset="0"/>
                <a:cs typeface="Tahoma" pitchFamily="34" charset="0"/>
                <a:sym typeface="Tahoma" pitchFamily="34" charset="0"/>
              </a:rPr>
              <a:t>Reporte estas condiciones a su supervisor.</a:t>
            </a:r>
          </a:p>
        </p:txBody>
      </p:sp>
      <p:sp>
        <p:nvSpPr>
          <p:cNvPr id="56323" name="Shape 232"/>
          <p:cNvSpPr txBox="1">
            <a:spLocks noChangeArrowheads="1"/>
          </p:cNvSpPr>
          <p:nvPr/>
        </p:nvSpPr>
        <p:spPr bwMode="auto">
          <a:xfrm>
            <a:off x="4213225" y="4648200"/>
            <a:ext cx="29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56324" name="Shape 233"/>
          <p:cNvSpPr>
            <a:spLocks noChangeArrowheads="1"/>
          </p:cNvSpPr>
          <p:nvPr/>
        </p:nvSpPr>
        <p:spPr bwMode="auto">
          <a:xfrm>
            <a:off x="4651375" y="1219200"/>
            <a:ext cx="3806825"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6325" name="Shape 234"/>
          <p:cNvSpPr>
            <a:spLocks/>
          </p:cNvSpPr>
          <p:nvPr/>
        </p:nvSpPr>
        <p:spPr bwMode="auto">
          <a:xfrm>
            <a:off x="7699375" y="4876800"/>
            <a:ext cx="685800" cy="685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6326" name="Shape 235"/>
          <p:cNvSpPr>
            <a:spLocks/>
          </p:cNvSpPr>
          <p:nvPr/>
        </p:nvSpPr>
        <p:spPr bwMode="auto">
          <a:xfrm>
            <a:off x="6556375" y="2438400"/>
            <a:ext cx="685800" cy="685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632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txBox="1">
            <a:spLocks noGrp="1"/>
          </p:cNvSpPr>
          <p:nvPr>
            <p:ph type="title"/>
          </p:nvPr>
        </p:nvSpPr>
        <p:spPr>
          <a:xfrm>
            <a:off x="0" y="76200"/>
            <a:ext cx="9144000" cy="6096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3200">
                <a:solidFill>
                  <a:schemeClr val="dk2"/>
                </a:solidFill>
                <a:sym typeface="Arial"/>
              </a:rPr>
              <a:t>Introducción</a:t>
            </a:r>
          </a:p>
        </p:txBody>
      </p:sp>
      <p:sp>
        <p:nvSpPr>
          <p:cNvPr id="21506" name="Shape 81"/>
          <p:cNvSpPr txBox="1">
            <a:spLocks noGrp="1"/>
          </p:cNvSpPr>
          <p:nvPr>
            <p:ph type="body" idx="1"/>
          </p:nvPr>
        </p:nvSpPr>
        <p:spPr>
          <a:xfrm>
            <a:off x="457200" y="1066800"/>
            <a:ext cx="8458200" cy="3579813"/>
          </a:xfrm>
        </p:spPr>
        <p:txBody>
          <a:bodyPr tIns="45700" bIns="45700" anchor="t">
            <a:spAutoFit/>
          </a:bodyPr>
          <a:lstStyle/>
          <a:p>
            <a:pPr algn="just" eaLnBrk="1" hangingPunct="1">
              <a:spcBef>
                <a:spcPts val="1400"/>
              </a:spcBef>
              <a:buClr>
                <a:srgbClr val="000000"/>
              </a:buClr>
              <a:buSzPct val="101000"/>
              <a:buFontTx/>
              <a:buChar char="•"/>
            </a:pPr>
            <a:r>
              <a:rPr lang="en-US" altLang="en-US" sz="2800" smtClean="0">
                <a:latin typeface="Tahoma" pitchFamily="34" charset="0"/>
                <a:cs typeface="Tahoma" pitchFamily="34" charset="0"/>
                <a:sym typeface="Tahoma" pitchFamily="34" charset="0"/>
              </a:rPr>
              <a:t> Esta presentación esta enfocada en los riesgos  electricos en la industria de construcción. Los riesgos electricos son unos de los cuatro riesgos mas grandes en la construcción. </a:t>
            </a:r>
            <a:r>
              <a:rPr lang="en-US" altLang="en-US" sz="2800" b="1" smtClean="0">
                <a:latin typeface="Tahoma" pitchFamily="34" charset="0"/>
                <a:cs typeface="Tahoma" pitchFamily="34" charset="0"/>
                <a:sym typeface="Tahoma" pitchFamily="34" charset="0"/>
              </a:rPr>
              <a:t>   </a:t>
            </a:r>
          </a:p>
          <a:p>
            <a:pPr eaLnBrk="1" hangingPunct="1">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 Los materiales de este entrenamiento cubrirán los peligros existentes electricos en los sitios de construcción y se centrarán en los métodos para reconocer y prevenir estos peligros comúnes. 	</a:t>
            </a:r>
          </a:p>
        </p:txBody>
      </p:sp>
      <p:sp>
        <p:nvSpPr>
          <p:cNvPr id="21509" name="Rectangle 5"/>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hape 241"/>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Partes Eléctricas Expuestas</a:t>
            </a:r>
          </a:p>
        </p:txBody>
      </p:sp>
      <p:sp>
        <p:nvSpPr>
          <p:cNvPr id="58370" name="Shape 242"/>
          <p:cNvSpPr txBox="1">
            <a:spLocks noGrp="1"/>
          </p:cNvSpPr>
          <p:nvPr>
            <p:ph type="body" idx="1"/>
          </p:nvPr>
        </p:nvSpPr>
        <p:spPr>
          <a:xfrm>
            <a:off x="381000" y="990600"/>
            <a:ext cx="3581400" cy="448310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A esta panel electrico le faltan algunos interruptores de circuito.</a:t>
            </a:r>
          </a:p>
          <a:p>
            <a:pPr indent="-342900" eaLnBrk="1" hangingPunct="1">
              <a:spcBef>
                <a:spcPts val="475"/>
              </a:spcBef>
              <a:spcAft>
                <a:spcPct val="0"/>
              </a:spcAft>
              <a:buClr>
                <a:srgbClr val="000000"/>
              </a:buClr>
              <a:buSzPct val="101000"/>
              <a:buFontTx/>
              <a:buNone/>
            </a:pPr>
            <a:endParaRPr lang="en-US" altLang="en-US" sz="2800" smtClean="0">
              <a:solidFill>
                <a:srgbClr val="000000"/>
              </a:solidFill>
              <a:latin typeface="Tahoma" pitchFamily="34" charset="0"/>
              <a:cs typeface="Tahoma" pitchFamily="34" charset="0"/>
              <a:sym typeface="Tahoma" pitchFamily="34" charset="0"/>
            </a:endParaRPr>
          </a:p>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Nunca utilice un panel electrico que tenga alambres expuestos.</a:t>
            </a:r>
          </a:p>
        </p:txBody>
      </p:sp>
      <p:sp>
        <p:nvSpPr>
          <p:cNvPr id="58371" name="Shape 243"/>
          <p:cNvSpPr>
            <a:spLocks noChangeArrowheads="1"/>
          </p:cNvSpPr>
          <p:nvPr/>
        </p:nvSpPr>
        <p:spPr bwMode="auto">
          <a:xfrm>
            <a:off x="4721225" y="1219200"/>
            <a:ext cx="3736975"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372" name="Shape 244"/>
          <p:cNvSpPr>
            <a:spLocks/>
          </p:cNvSpPr>
          <p:nvPr/>
        </p:nvSpPr>
        <p:spPr bwMode="auto">
          <a:xfrm>
            <a:off x="6324600" y="26670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8373" name="Shape 245"/>
          <p:cNvSpPr>
            <a:spLocks/>
          </p:cNvSpPr>
          <p:nvPr/>
        </p:nvSpPr>
        <p:spPr bwMode="auto">
          <a:xfrm>
            <a:off x="7772400" y="49530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8378"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hape 251"/>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Partes Eléctricas Expuestas</a:t>
            </a:r>
          </a:p>
        </p:txBody>
      </p:sp>
      <p:sp>
        <p:nvSpPr>
          <p:cNvPr id="60418" name="Shape 252"/>
          <p:cNvSpPr txBox="1">
            <a:spLocks noGrp="1"/>
          </p:cNvSpPr>
          <p:nvPr>
            <p:ph type="body" idx="1"/>
          </p:nvPr>
        </p:nvSpPr>
        <p:spPr>
          <a:xfrm>
            <a:off x="457200" y="1066800"/>
            <a:ext cx="3581400" cy="1373188"/>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Todas las aberturas deben estar cerradas</a:t>
            </a:r>
            <a:r>
              <a:rPr lang="en-US" altLang="en-US" smtClean="0">
                <a:solidFill>
                  <a:srgbClr val="000000"/>
                </a:solidFill>
                <a:latin typeface="Tahoma" pitchFamily="34" charset="0"/>
                <a:cs typeface="Tahoma" pitchFamily="34" charset="0"/>
                <a:sym typeface="Tahoma" pitchFamily="34" charset="0"/>
              </a:rPr>
              <a:t>.</a:t>
            </a:r>
          </a:p>
        </p:txBody>
      </p:sp>
      <p:sp>
        <p:nvSpPr>
          <p:cNvPr id="60419" name="Shape 253"/>
          <p:cNvSpPr>
            <a:spLocks noChangeArrowheads="1"/>
          </p:cNvSpPr>
          <p:nvPr/>
        </p:nvSpPr>
        <p:spPr bwMode="auto">
          <a:xfrm>
            <a:off x="4038600" y="1219200"/>
            <a:ext cx="4378325"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20" name="Shape 254"/>
          <p:cNvSpPr>
            <a:spLocks/>
          </p:cNvSpPr>
          <p:nvPr/>
        </p:nvSpPr>
        <p:spPr bwMode="auto">
          <a:xfrm>
            <a:off x="7467600" y="4724400"/>
            <a:ext cx="8382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60423"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hape 260"/>
          <p:cNvSpPr>
            <a:spLocks noChangeArrowheads="1"/>
          </p:cNvSpPr>
          <p:nvPr/>
        </p:nvSpPr>
        <p:spPr bwMode="auto">
          <a:xfrm>
            <a:off x="4354513" y="1241425"/>
            <a:ext cx="4103687" cy="4092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66" name="Shape 261"/>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Partes Eléctricas Expuestas</a:t>
            </a:r>
          </a:p>
        </p:txBody>
      </p:sp>
      <p:sp>
        <p:nvSpPr>
          <p:cNvPr id="62467" name="Shape 262"/>
          <p:cNvSpPr txBox="1">
            <a:spLocks noGrp="1"/>
          </p:cNvSpPr>
          <p:nvPr>
            <p:ph type="body" idx="1"/>
          </p:nvPr>
        </p:nvSpPr>
        <p:spPr>
          <a:xfrm>
            <a:off x="457200" y="1066800"/>
            <a:ext cx="3886200" cy="2227263"/>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El aislamiento externo en extensiones eléctricas debe estar intacto. </a:t>
            </a:r>
          </a:p>
        </p:txBody>
      </p:sp>
      <p:sp>
        <p:nvSpPr>
          <p:cNvPr id="62468" name="Shape 263"/>
          <p:cNvSpPr>
            <a:spLocks/>
          </p:cNvSpPr>
          <p:nvPr/>
        </p:nvSpPr>
        <p:spPr bwMode="auto">
          <a:xfrm>
            <a:off x="6629400" y="2398713"/>
            <a:ext cx="533400" cy="5080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62469" name="Shape 264"/>
          <p:cNvSpPr>
            <a:spLocks/>
          </p:cNvSpPr>
          <p:nvPr/>
        </p:nvSpPr>
        <p:spPr bwMode="auto">
          <a:xfrm>
            <a:off x="7772400" y="4684713"/>
            <a:ext cx="533400" cy="5080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62472"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270"/>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Partes Eléctricas Expuestas</a:t>
            </a:r>
          </a:p>
        </p:txBody>
      </p:sp>
      <p:sp>
        <p:nvSpPr>
          <p:cNvPr id="64514" name="Shape 271"/>
          <p:cNvSpPr txBox="1">
            <a:spLocks noGrp="1"/>
          </p:cNvSpPr>
          <p:nvPr>
            <p:ph type="body" idx="1"/>
          </p:nvPr>
        </p:nvSpPr>
        <p:spPr>
          <a:xfrm>
            <a:off x="457200" y="1066800"/>
            <a:ext cx="8229600" cy="1406525"/>
          </a:xfrm>
        </p:spPr>
        <p:txBody>
          <a:bodyPr tIns="45700" bIns="45700">
            <a:spAutoFit/>
          </a:bodyPr>
          <a:lstStyle/>
          <a:p>
            <a:pPr indent="-342900" eaLnBrk="1" hangingPunct="1">
              <a:lnSpc>
                <a:spcPct val="90000"/>
              </a:lnSpc>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En los sitios de construcción, la iluminación temporera se debe resguardar y proteger adecuadamente para evitar entrar en contacto con las bombillas o las bombillas rotas y una posible descarga eléctrica.</a:t>
            </a:r>
          </a:p>
        </p:txBody>
      </p:sp>
      <p:sp>
        <p:nvSpPr>
          <p:cNvPr id="64515" name="Shape 272"/>
          <p:cNvSpPr>
            <a:spLocks noChangeArrowheads="1"/>
          </p:cNvSpPr>
          <p:nvPr/>
        </p:nvSpPr>
        <p:spPr bwMode="auto">
          <a:xfrm>
            <a:off x="609600" y="2971800"/>
            <a:ext cx="7954963" cy="32575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516" name="Shape 273"/>
          <p:cNvSpPr>
            <a:spLocks noChangeArrowheads="1"/>
          </p:cNvSpPr>
          <p:nvPr/>
        </p:nvSpPr>
        <p:spPr bwMode="auto">
          <a:xfrm>
            <a:off x="3657600" y="5334000"/>
            <a:ext cx="762000" cy="762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517" name="Shape 274"/>
          <p:cNvSpPr>
            <a:spLocks/>
          </p:cNvSpPr>
          <p:nvPr/>
        </p:nvSpPr>
        <p:spPr bwMode="auto">
          <a:xfrm>
            <a:off x="7848600" y="54864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64520"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txBox="1">
            <a:spLocks noGrp="1"/>
          </p:cNvSpPr>
          <p:nvPr>
            <p:ph type="title"/>
          </p:nvPr>
        </p:nvSpPr>
        <p:spPr>
          <a:xfrm>
            <a:off x="0" y="76200"/>
            <a:ext cx="9144000" cy="6096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3200">
                <a:solidFill>
                  <a:schemeClr val="dk2"/>
                </a:solidFill>
                <a:sym typeface="Arial"/>
              </a:rPr>
              <a:t>Cableado Inadecuado</a:t>
            </a:r>
          </a:p>
        </p:txBody>
      </p:sp>
      <p:sp>
        <p:nvSpPr>
          <p:cNvPr id="66562" name="Shape 281"/>
          <p:cNvSpPr txBox="1">
            <a:spLocks noGrp="1"/>
          </p:cNvSpPr>
          <p:nvPr>
            <p:ph type="body" idx="1"/>
          </p:nvPr>
        </p:nvSpPr>
        <p:spPr>
          <a:xfrm>
            <a:off x="457200" y="1066800"/>
            <a:ext cx="3429000" cy="4168775"/>
          </a:xfrm>
        </p:spPr>
        <p:txBody>
          <a:bodyPr tIns="45700" bIns="45700" anchor="t">
            <a:spAutoFit/>
          </a:bodyPr>
          <a:lstStyle/>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 Utilice extensiones con la clasificación correcta.</a:t>
            </a:r>
          </a:p>
          <a:p>
            <a:pPr eaLnBrk="1" hangingPunct="1">
              <a:spcBef>
                <a:spcPts val="475"/>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 Asegurese de que las herramientas eléctricas se utilicen con una extensión que esté correctamente clasificada.</a:t>
            </a:r>
          </a:p>
          <a:p>
            <a:pPr eaLnBrk="1" hangingPunct="1">
              <a:spcBef>
                <a:spcPts val="475"/>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p:txBody>
      </p:sp>
      <p:sp>
        <p:nvSpPr>
          <p:cNvPr id="66563" name="Shape 282"/>
          <p:cNvSpPr>
            <a:spLocks noChangeArrowheads="1"/>
          </p:cNvSpPr>
          <p:nvPr/>
        </p:nvSpPr>
        <p:spPr bwMode="auto">
          <a:xfrm>
            <a:off x="4000500" y="1219200"/>
            <a:ext cx="4457700" cy="42402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564" name="Shape 283"/>
          <p:cNvSpPr>
            <a:spLocks noChangeArrowheads="1"/>
          </p:cNvSpPr>
          <p:nvPr/>
        </p:nvSpPr>
        <p:spPr bwMode="auto">
          <a:xfrm>
            <a:off x="7696200" y="4648200"/>
            <a:ext cx="685800" cy="6858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565" name="Shape 284"/>
          <p:cNvSpPr>
            <a:spLocks noChangeArrowheads="1"/>
          </p:cNvSpPr>
          <p:nvPr/>
        </p:nvSpPr>
        <p:spPr bwMode="auto">
          <a:xfrm>
            <a:off x="6477000" y="2286000"/>
            <a:ext cx="685800" cy="6858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568"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txBox="1">
            <a:spLocks noGrp="1"/>
          </p:cNvSpPr>
          <p:nvPr>
            <p:ph type="title"/>
          </p:nvPr>
        </p:nvSpPr>
        <p:spPr>
          <a:xfrm>
            <a:off x="0" y="76200"/>
            <a:ext cx="9144000" cy="6096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3200">
                <a:solidFill>
                  <a:schemeClr val="dk2"/>
                </a:solidFill>
                <a:sym typeface="Arial"/>
              </a:rPr>
              <a:t>Cableado Inadecuado</a:t>
            </a:r>
          </a:p>
        </p:txBody>
      </p:sp>
      <p:sp>
        <p:nvSpPr>
          <p:cNvPr id="68610" name="Shape 291"/>
          <p:cNvSpPr txBox="1">
            <a:spLocks noGrp="1"/>
          </p:cNvSpPr>
          <p:nvPr>
            <p:ph type="body" idx="1"/>
          </p:nvPr>
        </p:nvSpPr>
        <p:spPr>
          <a:xfrm>
            <a:off x="304800" y="914400"/>
            <a:ext cx="8534400" cy="533400"/>
          </a:xfrm>
        </p:spPr>
        <p:txBody>
          <a:bodyPr tIns="45700" bIns="45700" anchor="t">
            <a:spAutoFit/>
          </a:bodyPr>
          <a:lstStyle/>
          <a:p>
            <a:pPr algn="ctr" eaLnBrk="1" hangingPunct="1">
              <a:lnSpc>
                <a:spcPct val="9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UNA VARIEDAD DE ALAMBRES CON SUS ÍNDICES DE CORRIENTE ELÉCTRICA</a:t>
            </a:r>
          </a:p>
        </p:txBody>
      </p:sp>
      <p:sp>
        <p:nvSpPr>
          <p:cNvPr id="68611" name="Shape 292"/>
          <p:cNvSpPr>
            <a:spLocks noChangeArrowheads="1"/>
          </p:cNvSpPr>
          <p:nvPr/>
        </p:nvSpPr>
        <p:spPr bwMode="auto">
          <a:xfrm>
            <a:off x="7162800" y="1905000"/>
            <a:ext cx="838200" cy="8382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2" name="Shape 293"/>
          <p:cNvSpPr>
            <a:spLocks noChangeArrowheads="1"/>
          </p:cNvSpPr>
          <p:nvPr/>
        </p:nvSpPr>
        <p:spPr bwMode="auto">
          <a:xfrm>
            <a:off x="1095375" y="1847850"/>
            <a:ext cx="6953250" cy="40957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5"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txBox="1">
            <a:spLocks noGrp="1"/>
          </p:cNvSpPr>
          <p:nvPr>
            <p:ph type="title"/>
          </p:nvPr>
        </p:nvSpPr>
        <p:spPr>
          <a:xfrm>
            <a:off x="0" y="76200"/>
            <a:ext cx="9144000" cy="6096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3200">
                <a:solidFill>
                  <a:schemeClr val="dk2"/>
                </a:solidFill>
                <a:sym typeface="Arial"/>
              </a:rPr>
              <a:t>Aislamiento Dañado</a:t>
            </a:r>
          </a:p>
        </p:txBody>
      </p:sp>
      <p:sp>
        <p:nvSpPr>
          <p:cNvPr id="70658" name="Shape 300"/>
          <p:cNvSpPr txBox="1">
            <a:spLocks noGrp="1"/>
          </p:cNvSpPr>
          <p:nvPr>
            <p:ph type="body" idx="1"/>
          </p:nvPr>
        </p:nvSpPr>
        <p:spPr>
          <a:xfrm>
            <a:off x="457200" y="1066800"/>
            <a:ext cx="3886200" cy="4543425"/>
          </a:xfrm>
        </p:spPr>
        <p:txBody>
          <a:bodyPr tIns="45700" bIns="45700" anchor="t">
            <a:spAutoFit/>
          </a:bodyPr>
          <a:lstStyle/>
          <a:p>
            <a:pPr eaLnBrk="1" hangingPunct="1">
              <a:spcBef>
                <a:spcPts val="475"/>
              </a:spcBef>
              <a:buClr>
                <a:srgbClr val="000000"/>
              </a:buClr>
              <a:buSzPct val="101000"/>
              <a:buFontTx/>
              <a:buChar char="•"/>
            </a:pPr>
            <a:r>
              <a:rPr lang="en-US" altLang="en-US" sz="2800" smtClean="0">
                <a:latin typeface="Tahoma" pitchFamily="34" charset="0"/>
                <a:cs typeface="Tahoma" pitchFamily="34" charset="0"/>
                <a:sym typeface="Tahoma" pitchFamily="34" charset="0"/>
              </a:rPr>
              <a:t>El aislamiento defectuoso e inadecuado es un peligro.</a:t>
            </a:r>
          </a:p>
          <a:p>
            <a:pPr eaLnBrk="1" hangingPunct="1">
              <a:spcBef>
                <a:spcPts val="475"/>
              </a:spcBef>
              <a:buClr>
                <a:srgbClr val="000000"/>
              </a:buClr>
              <a:buFont typeface="Tahoma" pitchFamily="34" charset="0"/>
              <a:buNone/>
            </a:pPr>
            <a:endParaRPr lang="en-US" altLang="en-US" sz="2800" smtClean="0">
              <a:latin typeface="Tahoma" pitchFamily="34" charset="0"/>
              <a:cs typeface="Tahoma" pitchFamily="34" charset="0"/>
              <a:sym typeface="Tahoma" pitchFamily="34" charset="0"/>
            </a:endParaRPr>
          </a:p>
          <a:p>
            <a:pPr eaLnBrk="1" hangingPunct="1">
              <a:spcBef>
                <a:spcPts val="475"/>
              </a:spcBef>
              <a:buClr>
                <a:srgbClr val="000000"/>
              </a:buClr>
              <a:buSzPct val="101000"/>
              <a:buFontTx/>
              <a:buChar char="•"/>
            </a:pPr>
            <a:r>
              <a:rPr lang="en-US" altLang="en-US" sz="2800" smtClean="0">
                <a:latin typeface="Tahoma" pitchFamily="34" charset="0"/>
                <a:cs typeface="Tahoma" pitchFamily="34" charset="0"/>
                <a:sym typeface="Tahoma" pitchFamily="34" charset="0"/>
              </a:rPr>
              <a:t>El aislamiento evita que los conductores entren en contacto entre sí o con usted.</a:t>
            </a:r>
          </a:p>
          <a:p>
            <a:pPr eaLnBrk="1" hangingPunct="1">
              <a:spcBef>
                <a:spcPts val="475"/>
              </a:spcBef>
              <a:buClr>
                <a:srgbClr val="000000"/>
              </a:buClr>
              <a:buFont typeface="Tahoma" pitchFamily="34" charset="0"/>
              <a:buNone/>
            </a:pPr>
            <a:endParaRPr lang="en-US" altLang="en-US" sz="2800" smtClean="0">
              <a:latin typeface="Tahoma" pitchFamily="34" charset="0"/>
              <a:cs typeface="Tahoma" pitchFamily="34" charset="0"/>
              <a:sym typeface="Tahoma" pitchFamily="34" charset="0"/>
            </a:endParaRPr>
          </a:p>
        </p:txBody>
      </p:sp>
      <p:sp>
        <p:nvSpPr>
          <p:cNvPr id="70659" name="Shape 301"/>
          <p:cNvSpPr>
            <a:spLocks noChangeArrowheads="1"/>
          </p:cNvSpPr>
          <p:nvPr/>
        </p:nvSpPr>
        <p:spPr bwMode="auto">
          <a:xfrm>
            <a:off x="4495800" y="1200150"/>
            <a:ext cx="3897313"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60" name="Shape 302"/>
          <p:cNvSpPr>
            <a:spLocks/>
          </p:cNvSpPr>
          <p:nvPr/>
        </p:nvSpPr>
        <p:spPr bwMode="auto">
          <a:xfrm>
            <a:off x="6629400" y="2819400"/>
            <a:ext cx="533400" cy="457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70661" name="Shape 303"/>
          <p:cNvSpPr>
            <a:spLocks/>
          </p:cNvSpPr>
          <p:nvPr/>
        </p:nvSpPr>
        <p:spPr bwMode="auto">
          <a:xfrm>
            <a:off x="7772400" y="5029200"/>
            <a:ext cx="533400" cy="5334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7066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txBox="1">
            <a:spLocks noGrp="1"/>
          </p:cNvSpPr>
          <p:nvPr>
            <p:ph type="title"/>
          </p:nvPr>
        </p:nvSpPr>
        <p:spPr>
          <a:xfrm>
            <a:off x="0" y="76200"/>
            <a:ext cx="9144000" cy="6096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3200">
                <a:solidFill>
                  <a:schemeClr val="dk2"/>
                </a:solidFill>
                <a:sym typeface="Arial"/>
              </a:rPr>
              <a:t>Aislamiento Dañado</a:t>
            </a:r>
          </a:p>
        </p:txBody>
      </p:sp>
      <p:sp>
        <p:nvSpPr>
          <p:cNvPr id="72706" name="Shape 310"/>
          <p:cNvSpPr txBox="1">
            <a:spLocks noGrp="1"/>
          </p:cNvSpPr>
          <p:nvPr>
            <p:ph type="body" idx="1"/>
          </p:nvPr>
        </p:nvSpPr>
        <p:spPr>
          <a:xfrm>
            <a:off x="457200" y="1066800"/>
            <a:ext cx="8178800" cy="4171950"/>
          </a:xfrm>
        </p:spPr>
        <p:txBody>
          <a:bodyPr tIns="45700" bIns="45700" anchor="t">
            <a:spAutoFit/>
          </a:bodyPr>
          <a:lstStyle/>
          <a:p>
            <a:pPr eaLnBrk="1" hangingPunct="1">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Nunca intente reparar con cinta adhesiva una extensión dañada.</a:t>
            </a:r>
          </a:p>
        </p:txBody>
      </p:sp>
      <p:sp>
        <p:nvSpPr>
          <p:cNvPr id="72707" name="Shape 311"/>
          <p:cNvSpPr>
            <a:spLocks/>
          </p:cNvSpPr>
          <p:nvPr/>
        </p:nvSpPr>
        <p:spPr bwMode="auto">
          <a:xfrm>
            <a:off x="7239000" y="4521200"/>
            <a:ext cx="990600" cy="990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72708" name="Shape 312"/>
          <p:cNvSpPr>
            <a:spLocks noChangeArrowheads="1"/>
          </p:cNvSpPr>
          <p:nvPr/>
        </p:nvSpPr>
        <p:spPr bwMode="auto">
          <a:xfrm>
            <a:off x="762000" y="2311400"/>
            <a:ext cx="7618413" cy="3327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11"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hape 318"/>
          <p:cNvSpPr>
            <a:spLocks noChangeArrowheads="1"/>
          </p:cNvSpPr>
          <p:nvPr/>
        </p:nvSpPr>
        <p:spPr bwMode="auto">
          <a:xfrm>
            <a:off x="4457700" y="1200150"/>
            <a:ext cx="4000500"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9" name="Shape 319"/>
          <p:cNvSpPr txBox="1">
            <a:spLocks noGrp="1"/>
          </p:cNvSpPr>
          <p:nvPr>
            <p:ph type="title"/>
          </p:nvPr>
        </p:nvSpPr>
        <p:spPr>
          <a:xfrm>
            <a:off x="0" y="76200"/>
            <a:ext cx="9144000" cy="6096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3200">
                <a:solidFill>
                  <a:schemeClr val="dk2"/>
                </a:solidFill>
                <a:sym typeface="Arial"/>
              </a:rPr>
              <a:t>Aislamiento Dañado</a:t>
            </a:r>
          </a:p>
        </p:txBody>
      </p:sp>
      <p:sp>
        <p:nvSpPr>
          <p:cNvPr id="74755" name="Shape 320"/>
          <p:cNvSpPr txBox="1">
            <a:spLocks noGrp="1"/>
          </p:cNvSpPr>
          <p:nvPr>
            <p:ph type="body" idx="1"/>
          </p:nvPr>
        </p:nvSpPr>
        <p:spPr>
          <a:xfrm>
            <a:off x="457200" y="1009650"/>
            <a:ext cx="3429000" cy="2227263"/>
          </a:xfrm>
        </p:spPr>
        <p:txBody>
          <a:bodyPr tIns="45700" bIns="45700" anchor="t">
            <a:spAutoFit/>
          </a:bodyPr>
          <a:lstStyle/>
          <a:p>
            <a:pPr eaLnBrk="1" hangingPunct="1">
              <a:spcBef>
                <a:spcPts val="475"/>
              </a:spcBef>
              <a:buClr>
                <a:srgbClr val="000000"/>
              </a:buClr>
              <a:buSzPct val="101000"/>
              <a:buFontTx/>
              <a:buChar char="•"/>
            </a:pPr>
            <a:r>
              <a:rPr lang="en-US" altLang="en-US" sz="2800" smtClean="0">
                <a:latin typeface="Tahoma" pitchFamily="34" charset="0"/>
                <a:cs typeface="Tahoma" pitchFamily="34" charset="0"/>
                <a:sym typeface="Tahoma" pitchFamily="34" charset="0"/>
              </a:rPr>
              <a:t>Nunca utilice herramientas o extensiones con aislamientos dañados.</a:t>
            </a:r>
          </a:p>
        </p:txBody>
      </p:sp>
      <p:sp>
        <p:nvSpPr>
          <p:cNvPr id="74756" name="Shape 321"/>
          <p:cNvSpPr>
            <a:spLocks/>
          </p:cNvSpPr>
          <p:nvPr/>
        </p:nvSpPr>
        <p:spPr bwMode="auto">
          <a:xfrm>
            <a:off x="7696200" y="4876800"/>
            <a:ext cx="685800" cy="685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74757" name="Shape 322"/>
          <p:cNvSpPr>
            <a:spLocks/>
          </p:cNvSpPr>
          <p:nvPr/>
        </p:nvSpPr>
        <p:spPr bwMode="auto">
          <a:xfrm>
            <a:off x="6858000" y="2590800"/>
            <a:ext cx="685800" cy="685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74760"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txBox="1">
            <a:spLocks noGrp="1"/>
          </p:cNvSpPr>
          <p:nvPr>
            <p:ph type="title"/>
          </p:nvPr>
        </p:nvSpPr>
        <p:spPr>
          <a:xfrm>
            <a:off x="0" y="76200"/>
            <a:ext cx="9144000" cy="6096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3200">
                <a:solidFill>
                  <a:schemeClr val="dk2"/>
                </a:solidFill>
                <a:sym typeface="Arial"/>
              </a:rPr>
              <a:t>Aislamiento Dañado</a:t>
            </a:r>
          </a:p>
        </p:txBody>
      </p:sp>
      <p:sp>
        <p:nvSpPr>
          <p:cNvPr id="76802" name="Shape 329"/>
          <p:cNvSpPr txBox="1">
            <a:spLocks noGrp="1"/>
          </p:cNvSpPr>
          <p:nvPr>
            <p:ph type="body" idx="1"/>
          </p:nvPr>
        </p:nvSpPr>
        <p:spPr>
          <a:xfrm>
            <a:off x="457200" y="1066800"/>
            <a:ext cx="8458200" cy="946150"/>
          </a:xfrm>
        </p:spPr>
        <p:txBody>
          <a:bodyPr tIns="45700" bIns="45700" anchor="t">
            <a:spAutoFit/>
          </a:bodyPr>
          <a:lstStyle/>
          <a:p>
            <a:pPr eaLnBrk="1" hangingPunct="1">
              <a:spcBef>
                <a:spcPts val="475"/>
              </a:spcBef>
              <a:buClr>
                <a:srgbClr val="000000"/>
              </a:buClr>
              <a:buSzPct val="101000"/>
              <a:buFontTx/>
              <a:buChar char="•"/>
            </a:pPr>
            <a:r>
              <a:rPr lang="en-US" altLang="en-US" sz="2800" smtClean="0">
                <a:latin typeface="Tahoma" pitchFamily="34" charset="0"/>
                <a:cs typeface="Tahoma" pitchFamily="34" charset="0"/>
                <a:sym typeface="Tahoma" pitchFamily="34" charset="0"/>
              </a:rPr>
              <a:t>Nunca enganche las extensiones sobre clavos u objetos puntiagudos.</a:t>
            </a:r>
          </a:p>
        </p:txBody>
      </p:sp>
      <p:sp>
        <p:nvSpPr>
          <p:cNvPr id="76803" name="Shape 330"/>
          <p:cNvSpPr>
            <a:spLocks noChangeArrowheads="1"/>
          </p:cNvSpPr>
          <p:nvPr/>
        </p:nvSpPr>
        <p:spPr bwMode="auto">
          <a:xfrm>
            <a:off x="2057400" y="2286000"/>
            <a:ext cx="5486400" cy="3429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804" name="Shape 331"/>
          <p:cNvSpPr>
            <a:spLocks/>
          </p:cNvSpPr>
          <p:nvPr/>
        </p:nvSpPr>
        <p:spPr bwMode="auto">
          <a:xfrm>
            <a:off x="6705600" y="4876800"/>
            <a:ext cx="762000" cy="7620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76807"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txBox="1">
            <a:spLocks noGrp="1"/>
          </p:cNvSpPr>
          <p:nvPr>
            <p:ph type="title"/>
          </p:nvPr>
        </p:nvSpPr>
        <p:spPr>
          <a:xfrm>
            <a:off x="0" y="76200"/>
            <a:ext cx="9144000" cy="5334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2800">
                <a:solidFill>
                  <a:schemeClr val="dk2"/>
                </a:solidFill>
                <a:sym typeface="Arial"/>
              </a:rPr>
              <a:t>Peligro Eléctrico – Repaso General</a:t>
            </a:r>
          </a:p>
        </p:txBody>
      </p:sp>
      <p:sp>
        <p:nvSpPr>
          <p:cNvPr id="23554" name="Shape 88"/>
          <p:cNvSpPr txBox="1">
            <a:spLocks noGrp="1"/>
          </p:cNvSpPr>
          <p:nvPr>
            <p:ph type="body" idx="1"/>
          </p:nvPr>
        </p:nvSpPr>
        <p:spPr>
          <a:xfrm>
            <a:off x="457200" y="762000"/>
            <a:ext cx="8686800" cy="5330825"/>
          </a:xfrm>
        </p:spPr>
        <p:txBody>
          <a:bodyPr tIns="45700" bIns="45700" anchor="t">
            <a:spAutoFit/>
          </a:bodyPr>
          <a:lstStyle/>
          <a:p>
            <a:pPr eaLnBrk="1" hangingPunct="1">
              <a:lnSpc>
                <a:spcPct val="80000"/>
              </a:lnSpc>
              <a:spcBef>
                <a:spcPts val="475"/>
              </a:spcBef>
              <a:buClr>
                <a:srgbClr val="000000"/>
              </a:buClr>
              <a:buSzPct val="25000"/>
              <a:buFont typeface="Tahoma" pitchFamily="34" charset="0"/>
              <a:buNone/>
            </a:pPr>
            <a:r>
              <a:rPr lang="en-US" altLang="en-US" sz="2400" b="1" smtClean="0">
                <a:latin typeface="Tahoma" pitchFamily="34" charset="0"/>
                <a:cs typeface="Tahoma" pitchFamily="34" charset="0"/>
                <a:sym typeface="Tahoma" pitchFamily="34" charset="0"/>
              </a:rPr>
              <a:t>A.  Peligro Eléctrico, ¿Qué es la Electricidad?</a:t>
            </a:r>
          </a:p>
          <a:p>
            <a:pPr eaLnBrk="1" hangingPunct="1">
              <a:lnSpc>
                <a:spcPct val="8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	1.  </a:t>
            </a:r>
            <a:r>
              <a:rPr lang="en-US" altLang="en-US" sz="2400" u="sng" smtClean="0">
                <a:solidFill>
                  <a:schemeClr val="hlink"/>
                </a:solidFill>
                <a:latin typeface="Tahoma" pitchFamily="34" charset="0"/>
                <a:cs typeface="Tahoma" pitchFamily="34" charset="0"/>
                <a:sym typeface="Tahoma" pitchFamily="34" charset="0"/>
                <a:hlinkClick r:id="rId3" action="ppaction://hlinkpres?slideindex=1&amp;slidetitle="/>
              </a:rPr>
              <a:t>Conectar a tierra NO apropiadamente</a:t>
            </a:r>
          </a:p>
          <a:p>
            <a:pPr eaLnBrk="1" hangingPunct="1">
              <a:lnSpc>
                <a:spcPct val="8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	2.  </a:t>
            </a:r>
            <a:r>
              <a:rPr lang="en-US" altLang="en-US" sz="2400" u="sng" smtClean="0">
                <a:solidFill>
                  <a:schemeClr val="hlink"/>
                </a:solidFill>
                <a:latin typeface="Tahoma" pitchFamily="34" charset="0"/>
                <a:cs typeface="Tahoma" pitchFamily="34" charset="0"/>
                <a:sym typeface="Tahoma" pitchFamily="34" charset="0"/>
                <a:hlinkClick r:id="rId3" action="ppaction://hlinkpres?slideindex=1&amp;slidetitle="/>
              </a:rPr>
              <a:t>Partes Eléctricas Expuestas</a:t>
            </a:r>
          </a:p>
          <a:p>
            <a:pPr eaLnBrk="1" hangingPunct="1">
              <a:lnSpc>
                <a:spcPct val="8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	3.  </a:t>
            </a:r>
            <a:r>
              <a:rPr lang="en-US" altLang="en-US" sz="2400" u="sng" smtClean="0">
                <a:solidFill>
                  <a:schemeClr val="hlink"/>
                </a:solidFill>
                <a:latin typeface="Tahoma" pitchFamily="34" charset="0"/>
                <a:cs typeface="Tahoma" pitchFamily="34" charset="0"/>
                <a:sym typeface="Tahoma" pitchFamily="34" charset="0"/>
                <a:hlinkClick r:id="rId3" action="ppaction://hlinkpres?slideindex=1&amp;slidetitle="/>
              </a:rPr>
              <a:t>Cableado Inadecuado</a:t>
            </a:r>
          </a:p>
          <a:p>
            <a:pPr eaLnBrk="1" hangingPunct="1">
              <a:lnSpc>
                <a:spcPct val="8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	4.  </a:t>
            </a:r>
            <a:r>
              <a:rPr lang="en-US" altLang="en-US" sz="2400" u="sng" smtClean="0">
                <a:solidFill>
                  <a:schemeClr val="hlink"/>
                </a:solidFill>
                <a:latin typeface="Tahoma" pitchFamily="34" charset="0"/>
                <a:cs typeface="Tahoma" pitchFamily="34" charset="0"/>
                <a:sym typeface="Tahoma" pitchFamily="34" charset="0"/>
                <a:hlinkClick r:id="rId3" action="ppaction://hlinkpres?slideindex=1&amp;slidetitle="/>
              </a:rPr>
              <a:t>Aislamiento dañado</a:t>
            </a:r>
          </a:p>
          <a:p>
            <a:pPr eaLnBrk="1" hangingPunct="1">
              <a:lnSpc>
                <a:spcPct val="8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	5.  </a:t>
            </a:r>
            <a:r>
              <a:rPr lang="en-US" altLang="en-US" sz="2400" u="sng" smtClean="0">
                <a:solidFill>
                  <a:schemeClr val="hlink"/>
                </a:solidFill>
                <a:latin typeface="Tahoma" pitchFamily="34" charset="0"/>
                <a:cs typeface="Tahoma" pitchFamily="34" charset="0"/>
                <a:sym typeface="Tahoma" pitchFamily="34" charset="0"/>
                <a:hlinkClick r:id="rId3" action="ppaction://hlinkpres?slideindex=1&amp;slidetitle="/>
              </a:rPr>
              <a:t>Circuitos Sobrecargados</a:t>
            </a:r>
          </a:p>
          <a:p>
            <a:pPr eaLnBrk="1" hangingPunct="1">
              <a:lnSpc>
                <a:spcPct val="8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         6.  </a:t>
            </a:r>
            <a:r>
              <a:rPr lang="en-US" altLang="en-US" sz="2400" u="sng" smtClean="0">
                <a:solidFill>
                  <a:schemeClr val="hlink"/>
                </a:solidFill>
                <a:latin typeface="Tahoma" pitchFamily="34" charset="0"/>
                <a:cs typeface="Tahoma" pitchFamily="34" charset="0"/>
                <a:sym typeface="Tahoma" pitchFamily="34" charset="0"/>
                <a:hlinkClick r:id="rId3" action="ppaction://hlinkpres?slideindex=1&amp;slidetitle="/>
              </a:rPr>
              <a:t>Herramientas y Equipo Dañados</a:t>
            </a:r>
          </a:p>
          <a:p>
            <a:pPr eaLnBrk="1" hangingPunct="1">
              <a:lnSpc>
                <a:spcPct val="8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	7.  </a:t>
            </a:r>
            <a:r>
              <a:rPr lang="en-US" altLang="en-US" sz="2400" u="sng" smtClean="0">
                <a:solidFill>
                  <a:schemeClr val="hlink"/>
                </a:solidFill>
                <a:latin typeface="Tahoma" pitchFamily="34" charset="0"/>
                <a:cs typeface="Tahoma" pitchFamily="34" charset="0"/>
                <a:sym typeface="Tahoma" pitchFamily="34" charset="0"/>
                <a:hlinkClick r:id="rId3" action="ppaction://hlinkpres?slideindex=1&amp;slidetitle="/>
              </a:rPr>
              <a:t>Condiciones mojadas</a:t>
            </a:r>
          </a:p>
          <a:p>
            <a:pPr eaLnBrk="1" hangingPunct="1">
              <a:lnSpc>
                <a:spcPct val="8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	8.  </a:t>
            </a:r>
            <a:r>
              <a:rPr lang="en-US" altLang="en-US" sz="2400" u="sng" smtClean="0">
                <a:solidFill>
                  <a:schemeClr val="hlink"/>
                </a:solidFill>
                <a:latin typeface="Tahoma" pitchFamily="34" charset="0"/>
                <a:cs typeface="Tahoma" pitchFamily="34" charset="0"/>
                <a:sym typeface="Tahoma" pitchFamily="34" charset="0"/>
                <a:hlinkClick r:id="rId3" action="ppaction://hlinkpres?slideindex=1&amp;slidetitle="/>
              </a:rPr>
              <a:t>Líneas de tendido eléctrico</a:t>
            </a:r>
          </a:p>
          <a:p>
            <a:pPr eaLnBrk="1" hangingPunct="1">
              <a:spcBef>
                <a:spcPts val="475"/>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a:p>
            <a:pPr eaLnBrk="1" hangingPunct="1">
              <a:lnSpc>
                <a:spcPct val="80000"/>
              </a:lnSpc>
              <a:spcBef>
                <a:spcPts val="475"/>
              </a:spcBef>
              <a:buClr>
                <a:srgbClr val="000000"/>
              </a:buClr>
              <a:buSzPct val="25000"/>
              <a:buFont typeface="Tahoma" pitchFamily="34" charset="0"/>
              <a:buNone/>
            </a:pPr>
            <a:r>
              <a:rPr lang="en-US" altLang="en-US" sz="2400" b="1" smtClean="0">
                <a:latin typeface="Tahoma" pitchFamily="34" charset="0"/>
                <a:cs typeface="Tahoma" pitchFamily="34" charset="0"/>
                <a:sym typeface="Tahoma" pitchFamily="34" charset="0"/>
              </a:rPr>
              <a:t>B.	Prevención de Accidente:</a:t>
            </a:r>
            <a:r>
              <a:rPr lang="en-US" altLang="en-US" sz="2400" smtClean="0">
                <a:latin typeface="Tahoma" pitchFamily="34" charset="0"/>
                <a:cs typeface="Tahoma" pitchFamily="34" charset="0"/>
                <a:sym typeface="Tahoma" pitchFamily="34" charset="0"/>
              </a:rPr>
              <a:t> </a:t>
            </a:r>
          </a:p>
          <a:p>
            <a:pPr eaLnBrk="1" hangingPunct="1">
              <a:lnSpc>
                <a:spcPct val="8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	1.  </a:t>
            </a:r>
            <a:r>
              <a:rPr lang="en-US" altLang="en-US" sz="2400" u="sng" smtClean="0">
                <a:solidFill>
                  <a:schemeClr val="hlink"/>
                </a:solidFill>
                <a:latin typeface="Tahoma" pitchFamily="34" charset="0"/>
                <a:cs typeface="Tahoma" pitchFamily="34" charset="0"/>
                <a:sym typeface="Tahoma" pitchFamily="34" charset="0"/>
                <a:hlinkClick r:id="rId3" action="ppaction://hlinkpres?slideindex=1&amp;slidetitle="/>
              </a:rPr>
              <a:t>Equipo de Protección Personal (EPP)</a:t>
            </a:r>
          </a:p>
          <a:p>
            <a:pPr eaLnBrk="1" hangingPunct="1">
              <a:lnSpc>
                <a:spcPct val="8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	2.  </a:t>
            </a:r>
            <a:r>
              <a:rPr lang="en-US" altLang="en-US" sz="2400" u="sng" smtClean="0">
                <a:solidFill>
                  <a:schemeClr val="hlink"/>
                </a:solidFill>
                <a:latin typeface="Tahoma" pitchFamily="34" charset="0"/>
                <a:cs typeface="Tahoma" pitchFamily="34" charset="0"/>
                <a:sym typeface="Tahoma" pitchFamily="34" charset="0"/>
                <a:hlinkClick r:id="rId3" action="ppaction://hlinkpres?slideindex=1&amp;slidetitle="/>
              </a:rPr>
              <a:t>Examinar Herramientas y Extensiones </a:t>
            </a:r>
          </a:p>
          <a:p>
            <a:pPr eaLnBrk="1" hangingPunct="1">
              <a:lnSpc>
                <a:spcPct val="8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	3.  </a:t>
            </a:r>
            <a:r>
              <a:rPr lang="en-US" altLang="en-US" sz="2400" u="sng" smtClean="0">
                <a:solidFill>
                  <a:schemeClr val="hlink"/>
                </a:solidFill>
                <a:latin typeface="Tahoma" pitchFamily="34" charset="0"/>
                <a:cs typeface="Tahoma" pitchFamily="34" charset="0"/>
                <a:sym typeface="Tahoma" pitchFamily="34" charset="0"/>
                <a:hlinkClick r:id="rId3" action="ppaction://hlinkpres?slideindex=1&amp;slidetitle="/>
              </a:rPr>
              <a:t>Interruptores de Circuito con Pérdida a Tierra (GFCI)</a:t>
            </a:r>
          </a:p>
          <a:p>
            <a:pPr eaLnBrk="1" hangingPunct="1">
              <a:lnSpc>
                <a:spcPct val="80000"/>
              </a:lnSpc>
              <a:spcBef>
                <a:spcPts val="475"/>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	4.  </a:t>
            </a:r>
            <a:r>
              <a:rPr lang="en-US" altLang="en-US" sz="2400" u="sng" smtClean="0">
                <a:solidFill>
                  <a:schemeClr val="hlink"/>
                </a:solidFill>
                <a:latin typeface="Tahoma" pitchFamily="34" charset="0"/>
                <a:cs typeface="Tahoma" pitchFamily="34" charset="0"/>
                <a:sym typeface="Tahoma" pitchFamily="34" charset="0"/>
                <a:hlinkClick r:id="rId3" action="ppaction://hlinkpres?slideindex=1&amp;slidetitle="/>
              </a:rPr>
              <a:t>Control de Energía/Etiquetas y Candados</a:t>
            </a:r>
          </a:p>
        </p:txBody>
      </p:sp>
      <p:sp>
        <p:nvSpPr>
          <p:cNvPr id="23557" name="Rectangle 5"/>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hape 337"/>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Aislamiento Dañado</a:t>
            </a:r>
          </a:p>
        </p:txBody>
      </p:sp>
      <p:sp>
        <p:nvSpPr>
          <p:cNvPr id="78850" name="Shape 338"/>
          <p:cNvSpPr txBox="1">
            <a:spLocks noGrp="1"/>
          </p:cNvSpPr>
          <p:nvPr>
            <p:ph type="body" idx="1"/>
          </p:nvPr>
        </p:nvSpPr>
        <p:spPr>
          <a:xfrm>
            <a:off x="457200" y="1066800"/>
            <a:ext cx="3505200" cy="1800225"/>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No pase las extensiones a través de puertas o ventanas.</a:t>
            </a:r>
          </a:p>
        </p:txBody>
      </p:sp>
      <p:sp>
        <p:nvSpPr>
          <p:cNvPr id="78851" name="Shape 339"/>
          <p:cNvSpPr>
            <a:spLocks noChangeArrowheads="1"/>
          </p:cNvSpPr>
          <p:nvPr/>
        </p:nvSpPr>
        <p:spPr bwMode="auto">
          <a:xfrm>
            <a:off x="4411663" y="1200150"/>
            <a:ext cx="4046537"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852" name="Shape 340"/>
          <p:cNvSpPr>
            <a:spLocks/>
          </p:cNvSpPr>
          <p:nvPr/>
        </p:nvSpPr>
        <p:spPr bwMode="auto">
          <a:xfrm>
            <a:off x="6400800" y="25146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78853" name="Shape 341"/>
          <p:cNvSpPr>
            <a:spLocks/>
          </p:cNvSpPr>
          <p:nvPr/>
        </p:nvSpPr>
        <p:spPr bwMode="auto">
          <a:xfrm>
            <a:off x="7696200" y="49530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7885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txBox="1">
            <a:spLocks noGrp="1"/>
          </p:cNvSpPr>
          <p:nvPr>
            <p:ph type="title"/>
          </p:nvPr>
        </p:nvSpPr>
        <p:spPr>
          <a:xfrm>
            <a:off x="0" y="76200"/>
            <a:ext cx="9144000" cy="6096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3200">
                <a:solidFill>
                  <a:schemeClr val="dk2"/>
                </a:solidFill>
                <a:sym typeface="Arial"/>
              </a:rPr>
              <a:t>Circuitos Sobrecargados</a:t>
            </a:r>
          </a:p>
        </p:txBody>
      </p:sp>
      <p:sp>
        <p:nvSpPr>
          <p:cNvPr id="80898" name="Shape 348"/>
          <p:cNvSpPr txBox="1">
            <a:spLocks noGrp="1"/>
          </p:cNvSpPr>
          <p:nvPr>
            <p:ph type="body" idx="1"/>
          </p:nvPr>
        </p:nvSpPr>
        <p:spPr>
          <a:xfrm>
            <a:off x="457200" y="1066800"/>
            <a:ext cx="4114800" cy="3048000"/>
          </a:xfrm>
        </p:spPr>
        <p:txBody>
          <a:bodyPr tIns="45700" bIns="45700" anchor="t">
            <a:spAutoFit/>
          </a:bodyPr>
          <a:lstStyle/>
          <a:p>
            <a:pPr eaLnBrk="1" hangingPunct="1">
              <a:lnSpc>
                <a:spcPct val="90000"/>
              </a:lnSpc>
              <a:spcBef>
                <a:spcPts val="475"/>
              </a:spcBef>
              <a:buClr>
                <a:srgbClr val="000000"/>
              </a:buClr>
              <a:buSzPct val="101000"/>
              <a:buFontTx/>
              <a:buChar char="•"/>
            </a:pPr>
            <a:r>
              <a:rPr lang="en-US" altLang="en-US" sz="2800" smtClean="0">
                <a:latin typeface="Tahoma" pitchFamily="34" charset="0"/>
                <a:cs typeface="Tahoma" pitchFamily="34" charset="0"/>
                <a:sym typeface="Tahoma" pitchFamily="34" charset="0"/>
              </a:rPr>
              <a:t>Los circuitos sobrecargados pueden causar un incendio.</a:t>
            </a:r>
          </a:p>
          <a:p>
            <a:pPr eaLnBrk="1" hangingPunct="1">
              <a:spcBef>
                <a:spcPts val="475"/>
              </a:spcBef>
              <a:buClr>
                <a:srgbClr val="000000"/>
              </a:buClr>
              <a:buFont typeface="Tahoma" pitchFamily="34" charset="0"/>
              <a:buNone/>
            </a:pPr>
            <a:endParaRPr lang="en-US" altLang="en-US" sz="2800" smtClean="0">
              <a:latin typeface="Tahoma" pitchFamily="34" charset="0"/>
              <a:cs typeface="Tahoma" pitchFamily="34" charset="0"/>
              <a:sym typeface="Tahoma" pitchFamily="34" charset="0"/>
            </a:endParaRPr>
          </a:p>
          <a:p>
            <a:pPr eaLnBrk="1" hangingPunct="1">
              <a:lnSpc>
                <a:spcPct val="90000"/>
              </a:lnSpc>
              <a:spcBef>
                <a:spcPts val="475"/>
              </a:spcBef>
              <a:buClr>
                <a:srgbClr val="000000"/>
              </a:buClr>
              <a:buSzPct val="101000"/>
              <a:buFontTx/>
              <a:buChar char="•"/>
            </a:pPr>
            <a:r>
              <a:rPr lang="en-US" altLang="en-US" sz="2800" smtClean="0">
                <a:latin typeface="Tahoma" pitchFamily="34" charset="0"/>
                <a:cs typeface="Tahoma" pitchFamily="34" charset="0"/>
                <a:sym typeface="Tahoma" pitchFamily="34" charset="0"/>
              </a:rPr>
              <a:t>Utilice los interruptores de circuitos apropiados.</a:t>
            </a:r>
          </a:p>
          <a:p>
            <a:pPr eaLnBrk="1" hangingPunct="1">
              <a:spcBef>
                <a:spcPts val="475"/>
              </a:spcBef>
              <a:buClr>
                <a:srgbClr val="000000"/>
              </a:buClr>
              <a:buFont typeface="Tahoma" pitchFamily="34" charset="0"/>
              <a:buNone/>
            </a:pPr>
            <a:endParaRPr lang="en-US" altLang="en-US" sz="2800" smtClean="0">
              <a:latin typeface="Tahoma" pitchFamily="34" charset="0"/>
              <a:cs typeface="Tahoma" pitchFamily="34" charset="0"/>
              <a:sym typeface="Tahoma" pitchFamily="34" charset="0"/>
            </a:endParaRPr>
          </a:p>
        </p:txBody>
      </p:sp>
      <p:sp>
        <p:nvSpPr>
          <p:cNvPr id="80899" name="Shape 349"/>
          <p:cNvSpPr>
            <a:spLocks noChangeArrowheads="1"/>
          </p:cNvSpPr>
          <p:nvPr/>
        </p:nvSpPr>
        <p:spPr bwMode="auto">
          <a:xfrm>
            <a:off x="4800600" y="1219200"/>
            <a:ext cx="3657600"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Shape 350"/>
          <p:cNvSpPr>
            <a:spLocks/>
          </p:cNvSpPr>
          <p:nvPr/>
        </p:nvSpPr>
        <p:spPr bwMode="auto">
          <a:xfrm>
            <a:off x="7772400" y="49530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80901" name="Shape 351"/>
          <p:cNvSpPr>
            <a:spLocks/>
          </p:cNvSpPr>
          <p:nvPr/>
        </p:nvSpPr>
        <p:spPr bwMode="auto">
          <a:xfrm>
            <a:off x="6934200" y="26670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8090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hape 357"/>
          <p:cNvSpPr>
            <a:spLocks noChangeArrowheads="1"/>
          </p:cNvSpPr>
          <p:nvPr/>
        </p:nvSpPr>
        <p:spPr bwMode="auto">
          <a:xfrm>
            <a:off x="4191000" y="1219200"/>
            <a:ext cx="4217988"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946" name="Shape 358"/>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Circuitos Sobrecargados</a:t>
            </a:r>
          </a:p>
        </p:txBody>
      </p:sp>
      <p:sp>
        <p:nvSpPr>
          <p:cNvPr id="359" name="Shape 359"/>
          <p:cNvSpPr txBox="1">
            <a:spLocks noGrp="1"/>
          </p:cNvSpPr>
          <p:nvPr>
            <p:ph type="body" idx="1"/>
          </p:nvPr>
        </p:nvSpPr>
        <p:spPr>
          <a:xfrm>
            <a:off x="457200" y="1009650"/>
            <a:ext cx="3657600" cy="1493838"/>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Nunca sobrecargue </a:t>
            </a:r>
          </a:p>
          <a:p>
            <a:pPr indent="-342900" eaLnBrk="1" hangingPunct="1">
              <a:spcBef>
                <a:spcPts val="475"/>
              </a:spcBef>
              <a:spcAft>
                <a:spcPct val="0"/>
              </a:spcAft>
              <a:buClr>
                <a:srgbClr val="000000"/>
              </a:buClr>
              <a:buSzPct val="25000"/>
              <a:buFont typeface="Tahoma" pitchFamily="34" charset="0"/>
              <a:buNone/>
            </a:pPr>
            <a:r>
              <a:rPr lang="en-US" altLang="en-US" sz="2800" smtClean="0">
                <a:solidFill>
                  <a:srgbClr val="000000"/>
                </a:solidFill>
                <a:latin typeface="Tahoma" pitchFamily="34" charset="0"/>
                <a:cs typeface="Tahoma" pitchFamily="34" charset="0"/>
                <a:sym typeface="Tahoma" pitchFamily="34" charset="0"/>
              </a:rPr>
              <a:t>	un tomacorriente.</a:t>
            </a:r>
          </a:p>
          <a:p>
            <a:pPr indent="-342900" eaLnBrk="1" hangingPunct="1">
              <a:spcBef>
                <a:spcPts val="475"/>
              </a:spcBef>
              <a:spcAft>
                <a:spcPct val="0"/>
              </a:spcAft>
              <a:buClr>
                <a:srgbClr val="000000"/>
              </a:buClr>
              <a:buFontTx/>
              <a:buChar char="•"/>
            </a:pPr>
            <a:endParaRPr lang="en-US" altLang="en-US" sz="2800" smtClean="0">
              <a:solidFill>
                <a:srgbClr val="000000"/>
              </a:solidFill>
              <a:latin typeface="Tahoma" pitchFamily="34" charset="0"/>
              <a:cs typeface="Tahoma" pitchFamily="34" charset="0"/>
              <a:sym typeface="Tahoma" pitchFamily="34" charset="0"/>
            </a:endParaRPr>
          </a:p>
        </p:txBody>
      </p:sp>
      <p:sp>
        <p:nvSpPr>
          <p:cNvPr id="82948" name="Shape 360"/>
          <p:cNvSpPr>
            <a:spLocks/>
          </p:cNvSpPr>
          <p:nvPr/>
        </p:nvSpPr>
        <p:spPr bwMode="auto">
          <a:xfrm>
            <a:off x="6477000" y="2514600"/>
            <a:ext cx="685800" cy="685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82949" name="Shape 361"/>
          <p:cNvSpPr>
            <a:spLocks/>
          </p:cNvSpPr>
          <p:nvPr/>
        </p:nvSpPr>
        <p:spPr bwMode="auto">
          <a:xfrm>
            <a:off x="7620000" y="4876800"/>
            <a:ext cx="685800" cy="685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82952"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hape 367"/>
          <p:cNvSpPr>
            <a:spLocks noChangeArrowheads="1"/>
          </p:cNvSpPr>
          <p:nvPr/>
        </p:nvSpPr>
        <p:spPr bwMode="auto">
          <a:xfrm>
            <a:off x="4724400" y="1219200"/>
            <a:ext cx="3692525"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4994" name="Shape 368"/>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Circuitos Sobrecargados</a:t>
            </a:r>
          </a:p>
        </p:txBody>
      </p:sp>
      <p:sp>
        <p:nvSpPr>
          <p:cNvPr id="84995" name="Shape 369"/>
          <p:cNvSpPr txBox="1">
            <a:spLocks noGrp="1"/>
          </p:cNvSpPr>
          <p:nvPr>
            <p:ph type="body" idx="1"/>
          </p:nvPr>
        </p:nvSpPr>
        <p:spPr>
          <a:xfrm>
            <a:off x="457200" y="1066800"/>
            <a:ext cx="4013200" cy="417195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No utilice un tomacorriente múltiples o un protector contra sobrecargas eléctricas en los sitios de construcción.</a:t>
            </a:r>
          </a:p>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En su lugar, utilice una extensión de 3-enchufes con un interruptor de circuito con pérdida a tierra (GFCI).</a:t>
            </a:r>
          </a:p>
        </p:txBody>
      </p:sp>
      <p:sp>
        <p:nvSpPr>
          <p:cNvPr id="84996" name="Shape 370"/>
          <p:cNvSpPr>
            <a:spLocks/>
          </p:cNvSpPr>
          <p:nvPr/>
        </p:nvSpPr>
        <p:spPr bwMode="auto">
          <a:xfrm>
            <a:off x="6705600" y="27432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84997" name="Shape 371"/>
          <p:cNvSpPr>
            <a:spLocks noChangeArrowheads="1"/>
          </p:cNvSpPr>
          <p:nvPr/>
        </p:nvSpPr>
        <p:spPr bwMode="auto">
          <a:xfrm>
            <a:off x="7620000" y="4876800"/>
            <a:ext cx="685800" cy="6858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5000"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hape 377"/>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Herramientas y Equipo Dañados</a:t>
            </a:r>
          </a:p>
        </p:txBody>
      </p:sp>
      <p:sp>
        <p:nvSpPr>
          <p:cNvPr id="87042" name="Shape 378"/>
          <p:cNvSpPr txBox="1">
            <a:spLocks noGrp="1"/>
          </p:cNvSpPr>
          <p:nvPr>
            <p:ph type="body" idx="1"/>
          </p:nvPr>
        </p:nvSpPr>
        <p:spPr>
          <a:xfrm>
            <a:off x="457200" y="1009650"/>
            <a:ext cx="3200400" cy="4056063"/>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No utilice herramientas eléctricas que estén dañadas.</a:t>
            </a:r>
          </a:p>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Puede recibir una descarga eléctrica o ser electrocutado.</a:t>
            </a:r>
          </a:p>
          <a:p>
            <a:pPr indent="-342900" eaLnBrk="1" hangingPunct="1">
              <a:spcBef>
                <a:spcPts val="475"/>
              </a:spcBef>
              <a:spcAft>
                <a:spcPct val="0"/>
              </a:spcAft>
              <a:buClr>
                <a:srgbClr val="000000"/>
              </a:buClr>
              <a:buSzPct val="101000"/>
              <a:buFontTx/>
              <a:buNone/>
            </a:pPr>
            <a:endParaRPr lang="en-US" altLang="en-US" sz="2800" smtClean="0">
              <a:solidFill>
                <a:srgbClr val="000000"/>
              </a:solidFill>
              <a:latin typeface="Tahoma" pitchFamily="34" charset="0"/>
              <a:cs typeface="Tahoma" pitchFamily="34" charset="0"/>
              <a:sym typeface="Tahoma" pitchFamily="34" charset="0"/>
            </a:endParaRPr>
          </a:p>
        </p:txBody>
      </p:sp>
      <p:sp>
        <p:nvSpPr>
          <p:cNvPr id="87043" name="Shape 379"/>
          <p:cNvSpPr>
            <a:spLocks noChangeArrowheads="1"/>
          </p:cNvSpPr>
          <p:nvPr/>
        </p:nvSpPr>
        <p:spPr bwMode="auto">
          <a:xfrm>
            <a:off x="3962400" y="1219200"/>
            <a:ext cx="4457700" cy="39782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044" name="Shape 380"/>
          <p:cNvSpPr>
            <a:spLocks/>
          </p:cNvSpPr>
          <p:nvPr/>
        </p:nvSpPr>
        <p:spPr bwMode="auto">
          <a:xfrm>
            <a:off x="7543800" y="4419600"/>
            <a:ext cx="762000" cy="685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87047"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hape 386"/>
          <p:cNvSpPr txBox="1">
            <a:spLocks noGrp="1"/>
          </p:cNvSpPr>
          <p:nvPr>
            <p:ph type="title"/>
          </p:nvPr>
        </p:nvSpPr>
        <p:spPr>
          <a:xfrm>
            <a:off x="0" y="76200"/>
            <a:ext cx="9144000" cy="554038"/>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Herramientas y Equipo Dañados</a:t>
            </a:r>
          </a:p>
        </p:txBody>
      </p:sp>
      <p:sp>
        <p:nvSpPr>
          <p:cNvPr id="89090" name="Shape 387"/>
          <p:cNvSpPr txBox="1">
            <a:spLocks noGrp="1"/>
          </p:cNvSpPr>
          <p:nvPr>
            <p:ph type="body" idx="1"/>
          </p:nvPr>
        </p:nvSpPr>
        <p:spPr>
          <a:xfrm>
            <a:off x="457200" y="1066800"/>
            <a:ext cx="8382000" cy="1673225"/>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Las herramientas de doble aislamiento están etiquetadas.</a:t>
            </a:r>
          </a:p>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Estarán marcadas así: “Doble Aislamiento” (Double Insulated).</a:t>
            </a:r>
          </a:p>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Tendrán el siguiente símbolo: </a:t>
            </a:r>
          </a:p>
        </p:txBody>
      </p:sp>
      <p:sp>
        <p:nvSpPr>
          <p:cNvPr id="89091" name="Shape 388"/>
          <p:cNvSpPr>
            <a:spLocks noChangeArrowheads="1"/>
          </p:cNvSpPr>
          <p:nvPr/>
        </p:nvSpPr>
        <p:spPr bwMode="auto">
          <a:xfrm>
            <a:off x="1752600" y="3276600"/>
            <a:ext cx="5715000" cy="26400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Shape 389"/>
          <p:cNvSpPr>
            <a:spLocks noChangeArrowheads="1"/>
          </p:cNvSpPr>
          <p:nvPr/>
        </p:nvSpPr>
        <p:spPr bwMode="auto">
          <a:xfrm>
            <a:off x="6629400" y="5078413"/>
            <a:ext cx="762000" cy="762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6" name="Rectangle 8"/>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hape 395"/>
          <p:cNvSpPr txBox="1">
            <a:spLocks noGrp="1"/>
          </p:cNvSpPr>
          <p:nvPr>
            <p:ph type="title"/>
          </p:nvPr>
        </p:nvSpPr>
        <p:spPr>
          <a:xfrm>
            <a:off x="0" y="106363"/>
            <a:ext cx="9144000" cy="579437"/>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Condiciones Mojadas</a:t>
            </a:r>
          </a:p>
        </p:txBody>
      </p:sp>
      <p:sp>
        <p:nvSpPr>
          <p:cNvPr id="396" name="Shape 396"/>
          <p:cNvSpPr txBox="1">
            <a:spLocks noGrp="1"/>
          </p:cNvSpPr>
          <p:nvPr>
            <p:ph type="body" idx="1"/>
          </p:nvPr>
        </p:nvSpPr>
        <p:spPr>
          <a:xfrm>
            <a:off x="457200" y="1066800"/>
            <a:ext cx="3657600" cy="448310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Las condiciones húmedas y mojadas son muy peligrosas cuando se trabaja con la electricidad.</a:t>
            </a:r>
          </a:p>
          <a:p>
            <a:pPr indent="-342900" eaLnBrk="1" hangingPunct="1">
              <a:spcBef>
                <a:spcPts val="475"/>
              </a:spcBef>
              <a:spcAft>
                <a:spcPct val="0"/>
              </a:spcAft>
              <a:buClr>
                <a:srgbClr val="000000"/>
              </a:buClr>
              <a:buFontTx/>
              <a:buChar char="•"/>
            </a:pPr>
            <a:endParaRPr lang="en-US" altLang="en-US" sz="2800" smtClean="0">
              <a:solidFill>
                <a:srgbClr val="000000"/>
              </a:solidFill>
              <a:latin typeface="Tahoma" pitchFamily="34" charset="0"/>
              <a:cs typeface="Tahoma" pitchFamily="34" charset="0"/>
              <a:sym typeface="Tahoma" pitchFamily="34" charset="0"/>
            </a:endParaRPr>
          </a:p>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El aislamiento dañado incrementa el peligro.</a:t>
            </a:r>
          </a:p>
        </p:txBody>
      </p:sp>
      <p:sp>
        <p:nvSpPr>
          <p:cNvPr id="91139" name="Shape 397"/>
          <p:cNvSpPr>
            <a:spLocks noChangeArrowheads="1"/>
          </p:cNvSpPr>
          <p:nvPr/>
        </p:nvSpPr>
        <p:spPr bwMode="auto">
          <a:xfrm>
            <a:off x="4343400" y="1219200"/>
            <a:ext cx="4079875" cy="45497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1140" name="Shape 398"/>
          <p:cNvSpPr>
            <a:spLocks/>
          </p:cNvSpPr>
          <p:nvPr/>
        </p:nvSpPr>
        <p:spPr bwMode="auto">
          <a:xfrm>
            <a:off x="6553200" y="2743200"/>
            <a:ext cx="609600" cy="5334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1141" name="Shape 399"/>
          <p:cNvSpPr>
            <a:spLocks/>
          </p:cNvSpPr>
          <p:nvPr/>
        </p:nvSpPr>
        <p:spPr bwMode="auto">
          <a:xfrm>
            <a:off x="7696200" y="5105400"/>
            <a:ext cx="609600" cy="5334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114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hape 405"/>
          <p:cNvSpPr>
            <a:spLocks noChangeArrowheads="1"/>
          </p:cNvSpPr>
          <p:nvPr/>
        </p:nvSpPr>
        <p:spPr bwMode="auto">
          <a:xfrm>
            <a:off x="5464175" y="1219200"/>
            <a:ext cx="2994025"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86" name="Shape 406"/>
          <p:cNvSpPr txBox="1">
            <a:spLocks noGrp="1"/>
          </p:cNvSpPr>
          <p:nvPr>
            <p:ph type="title"/>
          </p:nvPr>
        </p:nvSpPr>
        <p:spPr>
          <a:xfrm>
            <a:off x="0" y="106363"/>
            <a:ext cx="9144000" cy="579437"/>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Condiciones Mojadas</a:t>
            </a:r>
          </a:p>
        </p:txBody>
      </p:sp>
      <p:sp>
        <p:nvSpPr>
          <p:cNvPr id="407" name="Shape 407"/>
          <p:cNvSpPr txBox="1">
            <a:spLocks noGrp="1"/>
          </p:cNvSpPr>
          <p:nvPr>
            <p:ph type="body" idx="1"/>
          </p:nvPr>
        </p:nvSpPr>
        <p:spPr>
          <a:xfrm>
            <a:off x="457200" y="1066800"/>
            <a:ext cx="4013200" cy="4056063"/>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Siempre evite utilizar herramientas en lugares mojados, lluviosos o muy húmedos.</a:t>
            </a:r>
          </a:p>
          <a:p>
            <a:pPr indent="-342900" eaLnBrk="1" hangingPunct="1">
              <a:spcBef>
                <a:spcPts val="475"/>
              </a:spcBef>
              <a:spcAft>
                <a:spcPct val="0"/>
              </a:spcAft>
              <a:buClr>
                <a:srgbClr val="000000"/>
              </a:buClr>
              <a:buFontTx/>
              <a:buChar char="•"/>
            </a:pPr>
            <a:endParaRPr lang="en-US" altLang="en-US" sz="2800" smtClean="0">
              <a:solidFill>
                <a:srgbClr val="000000"/>
              </a:solidFill>
              <a:latin typeface="Tahoma" pitchFamily="34" charset="0"/>
              <a:cs typeface="Tahoma" pitchFamily="34" charset="0"/>
              <a:sym typeface="Tahoma" pitchFamily="34" charset="0"/>
            </a:endParaRPr>
          </a:p>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El agua incrementa el riesgo de una descarga eléctrica.</a:t>
            </a:r>
          </a:p>
        </p:txBody>
      </p:sp>
      <p:sp>
        <p:nvSpPr>
          <p:cNvPr id="93188" name="Shape 408"/>
          <p:cNvSpPr>
            <a:spLocks/>
          </p:cNvSpPr>
          <p:nvPr/>
        </p:nvSpPr>
        <p:spPr bwMode="auto">
          <a:xfrm>
            <a:off x="7543800" y="2362200"/>
            <a:ext cx="762000" cy="685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3189" name="Shape 409"/>
          <p:cNvSpPr>
            <a:spLocks/>
          </p:cNvSpPr>
          <p:nvPr/>
        </p:nvSpPr>
        <p:spPr bwMode="auto">
          <a:xfrm>
            <a:off x="7620000" y="4876800"/>
            <a:ext cx="762000" cy="685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3192"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hape 415"/>
          <p:cNvSpPr txBox="1">
            <a:spLocks noGrp="1"/>
          </p:cNvSpPr>
          <p:nvPr>
            <p:ph type="title"/>
          </p:nvPr>
        </p:nvSpPr>
        <p:spPr>
          <a:xfrm>
            <a:off x="0" y="76200"/>
            <a:ext cx="9144000" cy="1066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Distancias Poco Seguras de las</a:t>
            </a:r>
            <a:br>
              <a:rPr lang="en-US" altLang="en-US" smtClean="0">
                <a:solidFill>
                  <a:srgbClr val="000000"/>
                </a:solidFill>
                <a:latin typeface="Arial" pitchFamily="34" charset="0"/>
                <a:cs typeface="Arial" pitchFamily="34" charset="0"/>
              </a:rPr>
            </a:br>
            <a:r>
              <a:rPr lang="en-US" altLang="en-US" smtClean="0">
                <a:solidFill>
                  <a:srgbClr val="000000"/>
                </a:solidFill>
                <a:latin typeface="Arial" pitchFamily="34" charset="0"/>
                <a:cs typeface="Arial" pitchFamily="34" charset="0"/>
              </a:rPr>
              <a:t>Líneas de Tendido Eléctrico Aereas</a:t>
            </a:r>
          </a:p>
        </p:txBody>
      </p:sp>
      <p:sp>
        <p:nvSpPr>
          <p:cNvPr id="416" name="Shape 416"/>
          <p:cNvSpPr txBox="1">
            <a:spLocks noGrp="1"/>
          </p:cNvSpPr>
          <p:nvPr>
            <p:ph type="body" idx="1"/>
          </p:nvPr>
        </p:nvSpPr>
        <p:spPr>
          <a:xfrm>
            <a:off x="457200" y="1371600"/>
            <a:ext cx="4343400" cy="448310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Examine si el sitio de construcción tiene líneas de tendido eléctrico aereas.</a:t>
            </a:r>
          </a:p>
          <a:p>
            <a:pPr indent="-342900" eaLnBrk="1" hangingPunct="1">
              <a:spcBef>
                <a:spcPts val="475"/>
              </a:spcBef>
              <a:spcAft>
                <a:spcPct val="0"/>
              </a:spcAft>
              <a:buClr>
                <a:srgbClr val="000000"/>
              </a:buClr>
              <a:buFontTx/>
              <a:buChar char="•"/>
            </a:pPr>
            <a:endParaRPr lang="en-US" altLang="en-US" sz="2800" smtClean="0">
              <a:solidFill>
                <a:srgbClr val="000000"/>
              </a:solidFill>
              <a:latin typeface="Tahoma" pitchFamily="34" charset="0"/>
              <a:cs typeface="Tahoma" pitchFamily="34" charset="0"/>
              <a:sym typeface="Tahoma" pitchFamily="34" charset="0"/>
            </a:endParaRPr>
          </a:p>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Nunca almacene materiales y equipo debajo de las líneas de tendido eléctrico aereas.</a:t>
            </a:r>
          </a:p>
        </p:txBody>
      </p:sp>
      <p:sp>
        <p:nvSpPr>
          <p:cNvPr id="95235" name="Shape 417"/>
          <p:cNvSpPr>
            <a:spLocks noChangeArrowheads="1"/>
          </p:cNvSpPr>
          <p:nvPr/>
        </p:nvSpPr>
        <p:spPr bwMode="auto">
          <a:xfrm>
            <a:off x="4876800" y="1524000"/>
            <a:ext cx="3532188"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36" name="Shape 418"/>
          <p:cNvSpPr>
            <a:spLocks/>
          </p:cNvSpPr>
          <p:nvPr/>
        </p:nvSpPr>
        <p:spPr bwMode="auto">
          <a:xfrm>
            <a:off x="6781800" y="2819400"/>
            <a:ext cx="685800" cy="685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5237" name="Shape 419"/>
          <p:cNvSpPr>
            <a:spLocks/>
          </p:cNvSpPr>
          <p:nvPr/>
        </p:nvSpPr>
        <p:spPr bwMode="auto">
          <a:xfrm>
            <a:off x="7620000" y="5181600"/>
            <a:ext cx="685800" cy="685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524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hape 425"/>
          <p:cNvSpPr>
            <a:spLocks noChangeArrowheads="1"/>
          </p:cNvSpPr>
          <p:nvPr/>
        </p:nvSpPr>
        <p:spPr bwMode="auto">
          <a:xfrm>
            <a:off x="4724400" y="1676400"/>
            <a:ext cx="3611563"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82" name="Shape 426"/>
          <p:cNvSpPr txBox="1">
            <a:spLocks noGrp="1"/>
          </p:cNvSpPr>
          <p:nvPr>
            <p:ph type="title"/>
          </p:nvPr>
        </p:nvSpPr>
        <p:spPr>
          <a:xfrm>
            <a:off x="0" y="0"/>
            <a:ext cx="9144000" cy="1066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Distancias Poco Seguras de las</a:t>
            </a:r>
            <a:br>
              <a:rPr lang="en-US" altLang="en-US" smtClean="0">
                <a:solidFill>
                  <a:srgbClr val="000000"/>
                </a:solidFill>
                <a:latin typeface="Arial" pitchFamily="34" charset="0"/>
                <a:cs typeface="Arial" pitchFamily="34" charset="0"/>
              </a:rPr>
            </a:br>
            <a:r>
              <a:rPr lang="en-US" altLang="en-US" smtClean="0">
                <a:solidFill>
                  <a:srgbClr val="000000"/>
                </a:solidFill>
                <a:latin typeface="Arial" pitchFamily="34" charset="0"/>
                <a:cs typeface="Arial" pitchFamily="34" charset="0"/>
              </a:rPr>
              <a:t>Líneas de Tendido Eléctrico Aereas</a:t>
            </a:r>
          </a:p>
        </p:txBody>
      </p:sp>
      <p:sp>
        <p:nvSpPr>
          <p:cNvPr id="97283" name="Shape 427"/>
          <p:cNvSpPr txBox="1">
            <a:spLocks noGrp="1"/>
          </p:cNvSpPr>
          <p:nvPr>
            <p:ph type="body" idx="1"/>
          </p:nvPr>
        </p:nvSpPr>
        <p:spPr>
          <a:xfrm>
            <a:off x="457200" y="1219200"/>
            <a:ext cx="4038600" cy="4881563"/>
          </a:xfrm>
        </p:spPr>
        <p:txBody>
          <a:bodyPr tIns="45700" bIns="45700">
            <a:spAutoFit/>
          </a:bodyPr>
          <a:lstStyle/>
          <a:p>
            <a:pPr indent="-342900" eaLnBrk="1" hangingPunct="1">
              <a:lnSpc>
                <a:spcPct val="90000"/>
              </a:lnSpc>
              <a:spcBef>
                <a:spcPts val="475"/>
              </a:spcBef>
              <a:spcAft>
                <a:spcPct val="0"/>
              </a:spcAft>
              <a:buClr>
                <a:srgbClr val="000000"/>
              </a:buClr>
              <a:buSzPct val="101000"/>
              <a:buFontTx/>
              <a:buChar char="•"/>
            </a:pPr>
            <a:r>
              <a:rPr lang="en-US" altLang="en-US" sz="2000" smtClean="0">
                <a:solidFill>
                  <a:srgbClr val="000000"/>
                </a:solidFill>
                <a:latin typeface="Tahoma" pitchFamily="34" charset="0"/>
                <a:cs typeface="Tahoma" pitchFamily="34" charset="0"/>
                <a:sym typeface="Tahoma" pitchFamily="34" charset="0"/>
              </a:rPr>
              <a:t>Mantenga una distancia de por lo menos 10 pies entre las herramientas, el equipo y las líneas de tendido eléctrico aereas. Esta misma distancia debe ser mantenida entre los trabajadores y las líneas de tendido eléctrico aereas.  </a:t>
            </a:r>
          </a:p>
          <a:p>
            <a:pPr indent="-342900" eaLnBrk="1" hangingPunct="1">
              <a:lnSpc>
                <a:spcPct val="90000"/>
              </a:lnSpc>
              <a:spcBef>
                <a:spcPts val="475"/>
              </a:spcBef>
              <a:spcAft>
                <a:spcPct val="0"/>
              </a:spcAft>
              <a:buClr>
                <a:srgbClr val="000000"/>
              </a:buClr>
              <a:buSzPct val="101000"/>
              <a:buFontTx/>
              <a:buChar char="•"/>
            </a:pPr>
            <a:r>
              <a:rPr lang="en-US" altLang="en-US" sz="2000" smtClean="0">
                <a:solidFill>
                  <a:srgbClr val="000000"/>
                </a:solidFill>
                <a:latin typeface="Tahoma" pitchFamily="34" charset="0"/>
                <a:cs typeface="Tahoma" pitchFamily="34" charset="0"/>
                <a:sym typeface="Tahoma" pitchFamily="34" charset="0"/>
              </a:rPr>
              <a:t>Las líneas de tendido eléctrico de más de 50kV requieren más distancia.</a:t>
            </a:r>
          </a:p>
          <a:p>
            <a:pPr indent="-342900" eaLnBrk="1" hangingPunct="1">
              <a:lnSpc>
                <a:spcPct val="90000"/>
              </a:lnSpc>
              <a:spcBef>
                <a:spcPts val="475"/>
              </a:spcBef>
              <a:spcAft>
                <a:spcPct val="0"/>
              </a:spcAft>
              <a:buClr>
                <a:srgbClr val="000000"/>
              </a:buClr>
              <a:buSzPct val="101000"/>
              <a:buFontTx/>
              <a:buChar char="•"/>
            </a:pPr>
            <a:r>
              <a:rPr lang="en-US" altLang="en-US" sz="2000" smtClean="0">
                <a:solidFill>
                  <a:srgbClr val="000000"/>
                </a:solidFill>
                <a:latin typeface="Tahoma" pitchFamily="34" charset="0"/>
                <a:cs typeface="Tahoma" pitchFamily="34" charset="0"/>
                <a:sym typeface="Tahoma" pitchFamily="34" charset="0"/>
              </a:rPr>
              <a:t>Las descargas y las electrocuciones ocurren donde no se han colocado las barreras físicas para prevenir contacto con las líneas electricas aereas.</a:t>
            </a:r>
          </a:p>
        </p:txBody>
      </p:sp>
      <p:sp>
        <p:nvSpPr>
          <p:cNvPr id="97284" name="Shape 428"/>
          <p:cNvSpPr>
            <a:spLocks noChangeArrowheads="1"/>
          </p:cNvSpPr>
          <p:nvPr/>
        </p:nvSpPr>
        <p:spPr bwMode="auto">
          <a:xfrm>
            <a:off x="6781800" y="2895600"/>
            <a:ext cx="685800" cy="6858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85" name="Shape 429"/>
          <p:cNvSpPr>
            <a:spLocks/>
          </p:cNvSpPr>
          <p:nvPr/>
        </p:nvSpPr>
        <p:spPr bwMode="auto">
          <a:xfrm>
            <a:off x="7620000" y="54102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728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94"/>
          <p:cNvSpPr txBox="1">
            <a:spLocks noGrp="1"/>
          </p:cNvSpPr>
          <p:nvPr>
            <p:ph type="body" idx="1"/>
          </p:nvPr>
        </p:nvSpPr>
        <p:spPr>
          <a:xfrm>
            <a:off x="457200" y="1143000"/>
            <a:ext cx="6629400" cy="5080000"/>
          </a:xfrm>
        </p:spPr>
        <p:txBody>
          <a:bodyPr tIns="45700" bIns="45700" anchor="t">
            <a:spAutoFit/>
          </a:bodyPr>
          <a:lstStyle/>
          <a:p>
            <a:pPr eaLnBrk="1" hangingPunct="1">
              <a:spcBef>
                <a:spcPts val="475"/>
              </a:spcBef>
              <a:buClr>
                <a:srgbClr val="000000"/>
              </a:buClr>
              <a:buSzPct val="101000"/>
              <a:buFontTx/>
              <a:buChar char="•"/>
            </a:pPr>
            <a:r>
              <a:rPr lang="en-US" altLang="en-US" sz="2400" smtClean="0">
                <a:latin typeface="Arial" pitchFamily="34" charset="0"/>
                <a:cs typeface="Arial" pitchFamily="34" charset="0"/>
              </a:rPr>
              <a:t>Los riesgos eléctricos </a:t>
            </a:r>
            <a:r>
              <a:rPr lang="en-US" altLang="en-US" sz="2400" smtClean="0">
                <a:latin typeface="Tahoma" pitchFamily="34" charset="0"/>
                <a:cs typeface="Tahoma" pitchFamily="34" charset="0"/>
                <a:sym typeface="Tahoma" pitchFamily="34" charset="0"/>
              </a:rPr>
              <a:t>son uno de los peligros más grandes en los sitios de construcción. (La electrocución pueden ser el resultado de un riesgo eléctrico). Los peligros eléctricos pueden causar serias quemaduras en la piel, mientras que otros pueden colocarle en coma o matarlo.</a:t>
            </a:r>
          </a:p>
          <a:p>
            <a:pPr eaLnBrk="1" hangingPunct="1">
              <a:spcBef>
                <a:spcPts val="475"/>
              </a:spcBef>
              <a:buClr>
                <a:srgbClr val="000000"/>
              </a:buClr>
              <a:buSzPct val="101000"/>
              <a:buFontTx/>
              <a:buChar char="•"/>
            </a:pPr>
            <a:endParaRPr lang="en-US" altLang="en-US" sz="2400" smtClean="0">
              <a:latin typeface="Tahoma" pitchFamily="34" charset="0"/>
              <a:cs typeface="Tahoma" pitchFamily="34" charset="0"/>
              <a:sym typeface="Tahoma" pitchFamily="34" charset="0"/>
            </a:endParaRP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Este prorama le ayudará a reconocer los peligros eléctricos más comunes.</a:t>
            </a:r>
          </a:p>
          <a:p>
            <a:pPr eaLnBrk="1" hangingPunct="1">
              <a:spcBef>
                <a:spcPts val="475"/>
              </a:spcBef>
              <a:buClr>
                <a:srgbClr val="000000"/>
              </a:buClr>
              <a:buSzPct val="101000"/>
              <a:buFontTx/>
              <a:buChar char="•"/>
            </a:pPr>
            <a:endParaRPr lang="en-US" altLang="en-US" sz="2400" smtClean="0">
              <a:latin typeface="Tahoma" pitchFamily="34" charset="0"/>
              <a:cs typeface="Tahoma" pitchFamily="34" charset="0"/>
              <a:sym typeface="Tahoma" pitchFamily="34" charset="0"/>
            </a:endParaRP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Los símbolos en las fotos le indicarán si la situación es segura o insegura.  </a:t>
            </a:r>
          </a:p>
          <a:p>
            <a:pPr eaLnBrk="1" hangingPunct="1">
              <a:spcBef>
                <a:spcPts val="475"/>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p:txBody>
      </p:sp>
      <p:sp>
        <p:nvSpPr>
          <p:cNvPr id="25602" name="Shape 95"/>
          <p:cNvSpPr>
            <a:spLocks/>
          </p:cNvSpPr>
          <p:nvPr/>
        </p:nvSpPr>
        <p:spPr bwMode="auto">
          <a:xfrm>
            <a:off x="7162800" y="3657600"/>
            <a:ext cx="1371600" cy="1371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8575"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6" name="Shape 96"/>
          <p:cNvSpPr txBox="1">
            <a:spLocks noGrp="1"/>
          </p:cNvSpPr>
          <p:nvPr>
            <p:ph type="title"/>
          </p:nvPr>
        </p:nvSpPr>
        <p:spPr>
          <a:xfrm>
            <a:off x="0" y="30163"/>
            <a:ext cx="9144000" cy="579437"/>
          </a:xfrm>
        </p:spPr>
        <p:txBody>
          <a:bodyPr tIns="45700" bIns="45700" anchor="b">
            <a:spAutoFit/>
          </a:bodyPr>
          <a:lstStyle/>
          <a:p>
            <a:pPr algn="ctr" eaLnBrk="1" hangingPunct="1">
              <a:buClr>
                <a:srgbClr val="000000"/>
              </a:buClr>
              <a:buSzPct val="25000"/>
            </a:pPr>
            <a:r>
              <a:rPr lang="en-US" altLang="en-US" sz="3200" cap="none" smtClean="0">
                <a:latin typeface="Arial" pitchFamily="34" charset="0"/>
                <a:cs typeface="Arial" pitchFamily="34" charset="0"/>
              </a:rPr>
              <a:t>PELIGROS ELÉCTRICO</a:t>
            </a:r>
          </a:p>
        </p:txBody>
      </p:sp>
      <p:sp>
        <p:nvSpPr>
          <p:cNvPr id="25604" name="Shape 97"/>
          <p:cNvSpPr>
            <a:spLocks noChangeArrowheads="1"/>
          </p:cNvSpPr>
          <p:nvPr/>
        </p:nvSpPr>
        <p:spPr bwMode="auto">
          <a:xfrm>
            <a:off x="7239000" y="1447800"/>
            <a:ext cx="1162050" cy="11620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5" name="Shape 98"/>
          <p:cNvSpPr txBox="1">
            <a:spLocks noChangeArrowheads="1"/>
          </p:cNvSpPr>
          <p:nvPr/>
        </p:nvSpPr>
        <p:spPr bwMode="auto">
          <a:xfrm>
            <a:off x="7162800" y="2514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spcBef>
                <a:spcPts val="900"/>
              </a:spcBef>
              <a:buClr>
                <a:srgbClr val="000000"/>
              </a:buClr>
              <a:buSzPct val="25000"/>
              <a:buFont typeface="Times New Roman" pitchFamily="18" charset="0"/>
              <a:buNone/>
            </a:pPr>
            <a:r>
              <a:rPr lang="en-US" altLang="en-US" sz="1800" i="1">
                <a:latin typeface="Times New Roman" pitchFamily="18" charset="0"/>
                <a:cs typeface="Times New Roman" pitchFamily="18" charset="0"/>
                <a:sym typeface="Times New Roman" pitchFamily="18" charset="0"/>
              </a:rPr>
              <a:t>Seguro</a:t>
            </a:r>
          </a:p>
        </p:txBody>
      </p:sp>
      <p:sp>
        <p:nvSpPr>
          <p:cNvPr id="25606" name="Shape 99"/>
          <p:cNvSpPr txBox="1">
            <a:spLocks noChangeArrowheads="1"/>
          </p:cNvSpPr>
          <p:nvPr/>
        </p:nvSpPr>
        <p:spPr bwMode="auto">
          <a:xfrm>
            <a:off x="7239000" y="4953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spcBef>
                <a:spcPts val="900"/>
              </a:spcBef>
              <a:buClr>
                <a:srgbClr val="000000"/>
              </a:buClr>
              <a:buSzPct val="25000"/>
              <a:buFont typeface="Times New Roman" pitchFamily="18" charset="0"/>
              <a:buNone/>
            </a:pPr>
            <a:r>
              <a:rPr lang="en-US" altLang="en-US" sz="1800" i="1">
                <a:latin typeface="Times New Roman" pitchFamily="18" charset="0"/>
                <a:cs typeface="Times New Roman" pitchFamily="18" charset="0"/>
                <a:sym typeface="Times New Roman" pitchFamily="18" charset="0"/>
              </a:rPr>
              <a:t>Inseguro</a:t>
            </a:r>
          </a:p>
        </p:txBody>
      </p:sp>
      <p:sp>
        <p:nvSpPr>
          <p:cNvPr id="25610"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hape 435"/>
          <p:cNvSpPr>
            <a:spLocks noChangeArrowheads="1"/>
          </p:cNvSpPr>
          <p:nvPr/>
        </p:nvSpPr>
        <p:spPr bwMode="auto">
          <a:xfrm>
            <a:off x="5410200" y="1600200"/>
            <a:ext cx="2925763"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30" name="Shape 436"/>
          <p:cNvSpPr txBox="1">
            <a:spLocks noGrp="1"/>
          </p:cNvSpPr>
          <p:nvPr>
            <p:ph type="title"/>
          </p:nvPr>
        </p:nvSpPr>
        <p:spPr>
          <a:xfrm>
            <a:off x="0" y="76200"/>
            <a:ext cx="9144000" cy="1066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Distancias Poco Seguras de las</a:t>
            </a:r>
            <a:br>
              <a:rPr lang="en-US" altLang="en-US" smtClean="0">
                <a:solidFill>
                  <a:srgbClr val="000000"/>
                </a:solidFill>
                <a:latin typeface="Arial" pitchFamily="34" charset="0"/>
                <a:cs typeface="Arial" pitchFamily="34" charset="0"/>
              </a:rPr>
            </a:br>
            <a:r>
              <a:rPr lang="en-US" altLang="en-US" smtClean="0">
                <a:solidFill>
                  <a:srgbClr val="000000"/>
                </a:solidFill>
                <a:latin typeface="Arial" pitchFamily="34" charset="0"/>
                <a:cs typeface="Arial" pitchFamily="34" charset="0"/>
              </a:rPr>
              <a:t>Líneas de Tendido Eléctrico Aereas</a:t>
            </a:r>
          </a:p>
        </p:txBody>
      </p:sp>
      <p:sp>
        <p:nvSpPr>
          <p:cNvPr id="437" name="Shape 437"/>
          <p:cNvSpPr txBox="1">
            <a:spLocks noGrp="1"/>
          </p:cNvSpPr>
          <p:nvPr>
            <p:ph type="body" idx="1"/>
          </p:nvPr>
        </p:nvSpPr>
        <p:spPr>
          <a:xfrm>
            <a:off x="457200" y="1066800"/>
            <a:ext cx="4013200" cy="2714625"/>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Mantenga una distancia segura entre los andamios y las líneas de tendido eléctrico.</a:t>
            </a:r>
          </a:p>
          <a:p>
            <a:pPr indent="-342900" eaLnBrk="1" hangingPunct="1">
              <a:spcBef>
                <a:spcPts val="475"/>
              </a:spcBef>
              <a:spcAft>
                <a:spcPct val="0"/>
              </a:spcAft>
              <a:buClr>
                <a:srgbClr val="000000"/>
              </a:buClr>
              <a:buFontTx/>
              <a:buChar char="•"/>
            </a:pPr>
            <a:endParaRPr lang="en-US" altLang="en-US" sz="2800" smtClean="0">
              <a:solidFill>
                <a:srgbClr val="000000"/>
              </a:solidFill>
              <a:latin typeface="Tahoma" pitchFamily="34" charset="0"/>
              <a:cs typeface="Tahoma" pitchFamily="34" charset="0"/>
              <a:sym typeface="Tahoma" pitchFamily="34" charset="0"/>
            </a:endParaRPr>
          </a:p>
        </p:txBody>
      </p:sp>
      <p:sp>
        <p:nvSpPr>
          <p:cNvPr id="99332" name="Shape 438"/>
          <p:cNvSpPr>
            <a:spLocks/>
          </p:cNvSpPr>
          <p:nvPr/>
        </p:nvSpPr>
        <p:spPr bwMode="auto">
          <a:xfrm>
            <a:off x="7620000" y="30480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9333" name="Shape 439"/>
          <p:cNvSpPr>
            <a:spLocks/>
          </p:cNvSpPr>
          <p:nvPr/>
        </p:nvSpPr>
        <p:spPr bwMode="auto">
          <a:xfrm>
            <a:off x="7620000" y="53340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933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hape 445"/>
          <p:cNvSpPr>
            <a:spLocks noChangeArrowheads="1"/>
          </p:cNvSpPr>
          <p:nvPr/>
        </p:nvSpPr>
        <p:spPr bwMode="auto">
          <a:xfrm>
            <a:off x="5181600" y="1219200"/>
            <a:ext cx="3235325" cy="4892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78" name="Shape 446"/>
          <p:cNvSpPr txBox="1">
            <a:spLocks noGrp="1"/>
          </p:cNvSpPr>
          <p:nvPr>
            <p:ph type="title"/>
          </p:nvPr>
        </p:nvSpPr>
        <p:spPr>
          <a:xfrm>
            <a:off x="0" y="76200"/>
            <a:ext cx="9144000" cy="1066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Distancias Poco Seguras de las</a:t>
            </a:r>
            <a:br>
              <a:rPr lang="en-US" altLang="en-US" smtClean="0">
                <a:solidFill>
                  <a:srgbClr val="000000"/>
                </a:solidFill>
                <a:latin typeface="Arial" pitchFamily="34" charset="0"/>
                <a:cs typeface="Arial" pitchFamily="34" charset="0"/>
              </a:rPr>
            </a:br>
            <a:r>
              <a:rPr lang="en-US" altLang="en-US" smtClean="0">
                <a:solidFill>
                  <a:srgbClr val="000000"/>
                </a:solidFill>
                <a:latin typeface="Arial" pitchFamily="34" charset="0"/>
                <a:cs typeface="Arial" pitchFamily="34" charset="0"/>
              </a:rPr>
              <a:t>Líneas de Tendido Eléctrico</a:t>
            </a:r>
          </a:p>
        </p:txBody>
      </p:sp>
      <p:sp>
        <p:nvSpPr>
          <p:cNvPr id="447" name="Shape 447"/>
          <p:cNvSpPr txBox="1">
            <a:spLocks noGrp="1"/>
          </p:cNvSpPr>
          <p:nvPr>
            <p:ph type="body" idx="1"/>
          </p:nvPr>
        </p:nvSpPr>
        <p:spPr>
          <a:xfrm>
            <a:off x="457200" y="1447800"/>
            <a:ext cx="4013200" cy="3328988"/>
          </a:xfrm>
        </p:spPr>
        <p:txBody>
          <a:bodyPr tIns="45700" bIns="45700">
            <a:spAutoFit/>
          </a:bodyPr>
          <a:lstStyle/>
          <a:p>
            <a:pPr indent="-342900" eaLnBrk="1" hangingPunct="1">
              <a:lnSpc>
                <a:spcPct val="90000"/>
              </a:lnSpc>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Las líneas de tendido eléctrico son muy peligrosas.</a:t>
            </a:r>
          </a:p>
          <a:p>
            <a:pPr indent="-342900" eaLnBrk="1" hangingPunct="1">
              <a:spcBef>
                <a:spcPts val="475"/>
              </a:spcBef>
              <a:spcAft>
                <a:spcPct val="0"/>
              </a:spcAft>
              <a:buClr>
                <a:srgbClr val="000000"/>
              </a:buClr>
              <a:buFontTx/>
              <a:buChar char="•"/>
            </a:pPr>
            <a:endParaRPr lang="en-US" altLang="en-US" sz="2800" smtClean="0">
              <a:solidFill>
                <a:srgbClr val="000000"/>
              </a:solidFill>
              <a:latin typeface="Tahoma" pitchFamily="34" charset="0"/>
              <a:cs typeface="Tahoma" pitchFamily="34" charset="0"/>
              <a:sym typeface="Tahoma" pitchFamily="34" charset="0"/>
            </a:endParaRPr>
          </a:p>
          <a:p>
            <a:pPr indent="-342900" eaLnBrk="1" hangingPunct="1">
              <a:lnSpc>
                <a:spcPct val="90000"/>
              </a:lnSpc>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Nunca intente entrar en contacto con una línea de tendido eléctrico.</a:t>
            </a:r>
          </a:p>
        </p:txBody>
      </p:sp>
      <p:sp>
        <p:nvSpPr>
          <p:cNvPr id="101380" name="Shape 448"/>
          <p:cNvSpPr>
            <a:spLocks/>
          </p:cNvSpPr>
          <p:nvPr/>
        </p:nvSpPr>
        <p:spPr bwMode="auto">
          <a:xfrm>
            <a:off x="7696200" y="57150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01381" name="Shape 449"/>
          <p:cNvSpPr>
            <a:spLocks/>
          </p:cNvSpPr>
          <p:nvPr/>
        </p:nvSpPr>
        <p:spPr bwMode="auto">
          <a:xfrm>
            <a:off x="7696200" y="3200400"/>
            <a:ext cx="609600" cy="609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01384" name="Rectangle 8"/>
          <p:cNvSpPr>
            <a:spLocks noChangeArrowheads="1"/>
          </p:cNvSpPr>
          <p:nvPr/>
        </p:nvSpPr>
        <p:spPr bwMode="auto">
          <a:xfrm>
            <a:off x="0" y="6172200"/>
            <a:ext cx="7543800" cy="5334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hape 455"/>
          <p:cNvSpPr>
            <a:spLocks noChangeArrowheads="1"/>
          </p:cNvSpPr>
          <p:nvPr/>
        </p:nvSpPr>
        <p:spPr bwMode="auto">
          <a:xfrm>
            <a:off x="4953000" y="1143000"/>
            <a:ext cx="3463925" cy="4000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26" name="Shape 456"/>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Prevención de Accidentes</a:t>
            </a:r>
          </a:p>
        </p:txBody>
      </p:sp>
      <p:sp>
        <p:nvSpPr>
          <p:cNvPr id="103427" name="Shape 457"/>
          <p:cNvSpPr txBox="1">
            <a:spLocks noGrp="1"/>
          </p:cNvSpPr>
          <p:nvPr>
            <p:ph type="body" idx="1"/>
          </p:nvPr>
        </p:nvSpPr>
        <p:spPr>
          <a:xfrm>
            <a:off x="762000" y="990600"/>
            <a:ext cx="2819400" cy="3081338"/>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Una actitud positiva hacia la seguridad le ayudará a crear un lugar de trabajo más seguro. </a:t>
            </a:r>
          </a:p>
        </p:txBody>
      </p:sp>
      <p:sp>
        <p:nvSpPr>
          <p:cNvPr id="103428" name="Shape 458"/>
          <p:cNvSpPr>
            <a:spLocks noChangeArrowheads="1"/>
          </p:cNvSpPr>
          <p:nvPr/>
        </p:nvSpPr>
        <p:spPr bwMode="auto">
          <a:xfrm>
            <a:off x="7391400" y="4114800"/>
            <a:ext cx="914400" cy="91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1"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hape 464"/>
          <p:cNvSpPr>
            <a:spLocks noChangeArrowheads="1"/>
          </p:cNvSpPr>
          <p:nvPr/>
        </p:nvSpPr>
        <p:spPr bwMode="auto">
          <a:xfrm>
            <a:off x="5508625" y="1524000"/>
            <a:ext cx="3635375" cy="433228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5" name="Shape 465"/>
          <p:cNvSpPr txBox="1">
            <a:spLocks noGrp="1"/>
          </p:cNvSpPr>
          <p:nvPr>
            <p:ph type="title"/>
          </p:nvPr>
        </p:nvSpPr>
        <p:spPr>
          <a:xfrm>
            <a:off x="0" y="76200"/>
            <a:ext cx="9144000" cy="6096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3200">
                <a:solidFill>
                  <a:schemeClr val="dk2"/>
                </a:solidFill>
                <a:sym typeface="Arial"/>
              </a:rPr>
              <a:t>Prevención de Accidentes</a:t>
            </a:r>
          </a:p>
        </p:txBody>
      </p:sp>
      <p:sp>
        <p:nvSpPr>
          <p:cNvPr id="105475" name="Shape 466"/>
          <p:cNvSpPr txBox="1">
            <a:spLocks noGrp="1"/>
          </p:cNvSpPr>
          <p:nvPr>
            <p:ph type="body" idx="1"/>
          </p:nvPr>
        </p:nvSpPr>
        <p:spPr>
          <a:xfrm>
            <a:off x="152400" y="762000"/>
            <a:ext cx="5410200" cy="5568950"/>
          </a:xfrm>
        </p:spPr>
        <p:txBody>
          <a:bodyPr tIns="45700" bIns="45700" anchor="t">
            <a:spAutoFit/>
          </a:bodyPr>
          <a:lstStyle/>
          <a:p>
            <a:pPr eaLnBrk="1" hangingPunct="1">
              <a:lnSpc>
                <a:spcPct val="80000"/>
              </a:lnSpc>
              <a:spcBef>
                <a:spcPts val="400"/>
              </a:spcBef>
              <a:buClr>
                <a:srgbClr val="000000"/>
              </a:buClr>
              <a:buFontTx/>
              <a:buChar char="•"/>
            </a:pPr>
            <a:r>
              <a:rPr lang="en-US" altLang="en-US" smtClean="0">
                <a:latin typeface="Tahoma" pitchFamily="34" charset="0"/>
                <a:cs typeface="Tahoma" pitchFamily="34" charset="0"/>
                <a:sym typeface="Tahoma" pitchFamily="34" charset="0"/>
              </a:rPr>
              <a:t>Siempre considere estas medidas de seguridad:</a:t>
            </a:r>
            <a:r>
              <a:rPr lang="en-US" altLang="en-US" sz="1800" smtClean="0">
                <a:latin typeface="Tahoma" pitchFamily="34" charset="0"/>
                <a:cs typeface="Tahoma" pitchFamily="34" charset="0"/>
                <a:sym typeface="Tahoma" pitchFamily="34" charset="0"/>
              </a:rPr>
              <a:t> </a:t>
            </a:r>
          </a:p>
          <a:p>
            <a:pPr lvl="1" eaLnBrk="1" hangingPunct="1">
              <a:lnSpc>
                <a:spcPct val="80000"/>
              </a:lnSpc>
              <a:spcBef>
                <a:spcPts val="363"/>
              </a:spcBef>
              <a:buClr>
                <a:srgbClr val="000000"/>
              </a:buClr>
              <a:buSzPct val="102000"/>
              <a:buFont typeface="Arial" pitchFamily="34" charset="0"/>
              <a:buChar char="•"/>
            </a:pPr>
            <a:r>
              <a:rPr lang="en-US" altLang="en-US" smtClean="0">
                <a:latin typeface="Tahoma" pitchFamily="34" charset="0"/>
                <a:cs typeface="Tahoma" pitchFamily="34" charset="0"/>
                <a:sym typeface="Tahoma" pitchFamily="34" charset="0"/>
              </a:rPr>
              <a:t> Usar el equipo de protección personal (EPP).</a:t>
            </a:r>
          </a:p>
          <a:p>
            <a:pPr lvl="1" eaLnBrk="1" hangingPunct="1">
              <a:lnSpc>
                <a:spcPct val="80000"/>
              </a:lnSpc>
              <a:spcBef>
                <a:spcPts val="363"/>
              </a:spcBef>
              <a:buClr>
                <a:srgbClr val="000000"/>
              </a:buClr>
              <a:buSzPct val="102000"/>
              <a:buFont typeface="Arial" pitchFamily="34" charset="0"/>
              <a:buChar char="•"/>
            </a:pPr>
            <a:r>
              <a:rPr lang="en-US" altLang="en-US" smtClean="0">
                <a:latin typeface="Tahoma" pitchFamily="34" charset="0"/>
                <a:cs typeface="Tahoma" pitchFamily="34" charset="0"/>
                <a:sym typeface="Tahoma" pitchFamily="34" charset="0"/>
              </a:rPr>
              <a:t> Usar la conexión a tierra adecuada. </a:t>
            </a:r>
          </a:p>
          <a:p>
            <a:pPr lvl="1" eaLnBrk="1" hangingPunct="1">
              <a:lnSpc>
                <a:spcPct val="80000"/>
              </a:lnSpc>
              <a:spcBef>
                <a:spcPts val="363"/>
              </a:spcBef>
              <a:buClr>
                <a:srgbClr val="000000"/>
              </a:buClr>
              <a:buSzPct val="102000"/>
              <a:buFont typeface="Arial" pitchFamily="34" charset="0"/>
              <a:buChar char="•"/>
            </a:pPr>
            <a:r>
              <a:rPr lang="en-US" altLang="en-US" smtClean="0">
                <a:latin typeface="Tahoma" pitchFamily="34" charset="0"/>
                <a:cs typeface="Tahoma" pitchFamily="34" charset="0"/>
                <a:sym typeface="Tahoma" pitchFamily="34" charset="0"/>
              </a:rPr>
              <a:t> Usar el tamaño correcto para el circuito de fusibles.</a:t>
            </a:r>
          </a:p>
          <a:p>
            <a:pPr lvl="1" eaLnBrk="1" hangingPunct="1">
              <a:lnSpc>
                <a:spcPct val="80000"/>
              </a:lnSpc>
              <a:spcBef>
                <a:spcPts val="363"/>
              </a:spcBef>
              <a:buClr>
                <a:srgbClr val="000000"/>
              </a:buClr>
              <a:buSzPct val="102000"/>
              <a:buFont typeface="Arial" pitchFamily="34" charset="0"/>
              <a:buChar char="•"/>
            </a:pPr>
            <a:r>
              <a:rPr lang="en-US" altLang="en-US" smtClean="0">
                <a:latin typeface="Tahoma" pitchFamily="34" charset="0"/>
                <a:cs typeface="Tahoma" pitchFamily="34" charset="0"/>
                <a:sym typeface="Tahoma" pitchFamily="34" charset="0"/>
              </a:rPr>
              <a:t> Usar guardas para protegerse de las partes eléctricas vivas.</a:t>
            </a:r>
          </a:p>
          <a:p>
            <a:pPr lvl="1" eaLnBrk="1" hangingPunct="1">
              <a:lnSpc>
                <a:spcPct val="80000"/>
              </a:lnSpc>
              <a:spcBef>
                <a:spcPts val="363"/>
              </a:spcBef>
              <a:buClr>
                <a:srgbClr val="000000"/>
              </a:buClr>
              <a:buSzPct val="102000"/>
              <a:buFont typeface="Arial" pitchFamily="34" charset="0"/>
              <a:buChar char="•"/>
            </a:pPr>
            <a:r>
              <a:rPr lang="en-US" altLang="en-US" smtClean="0">
                <a:latin typeface="Tahoma" pitchFamily="34" charset="0"/>
                <a:cs typeface="Tahoma" pitchFamily="34" charset="0"/>
                <a:sym typeface="Tahoma" pitchFamily="34" charset="0"/>
              </a:rPr>
              <a:t> Usar las extensiones flexibles apropiadas.</a:t>
            </a:r>
          </a:p>
          <a:p>
            <a:pPr lvl="1" eaLnBrk="1" hangingPunct="1">
              <a:lnSpc>
                <a:spcPct val="80000"/>
              </a:lnSpc>
              <a:spcBef>
                <a:spcPts val="363"/>
              </a:spcBef>
              <a:buClr>
                <a:srgbClr val="000000"/>
              </a:buClr>
              <a:buSzPct val="102000"/>
              <a:buFont typeface="Arial" pitchFamily="34" charset="0"/>
              <a:buChar char="•"/>
            </a:pPr>
            <a:r>
              <a:rPr lang="en-US" altLang="en-US" smtClean="0">
                <a:latin typeface="Tahoma" pitchFamily="34" charset="0"/>
                <a:cs typeface="Tahoma" pitchFamily="34" charset="0"/>
                <a:sym typeface="Tahoma" pitchFamily="34" charset="0"/>
              </a:rPr>
              <a:t> Inspeccionar las herramientas, cablearías y sistemas eléctricos. Úselos solo si están en buenas condiciones (“No sobrecargue los circuitos”).</a:t>
            </a:r>
          </a:p>
          <a:p>
            <a:pPr lvl="1" eaLnBrk="1" hangingPunct="1">
              <a:lnSpc>
                <a:spcPct val="80000"/>
              </a:lnSpc>
              <a:spcBef>
                <a:spcPts val="363"/>
              </a:spcBef>
              <a:buClr>
                <a:srgbClr val="000000"/>
              </a:buClr>
              <a:buSzPct val="102000"/>
              <a:buFont typeface="Arial" pitchFamily="34" charset="0"/>
              <a:buChar char="•"/>
            </a:pPr>
            <a:r>
              <a:rPr lang="en-US" altLang="en-US" smtClean="0">
                <a:latin typeface="Tahoma" pitchFamily="34" charset="0"/>
                <a:cs typeface="Tahoma" pitchFamily="34" charset="0"/>
                <a:sym typeface="Tahoma" pitchFamily="34" charset="0"/>
              </a:rPr>
              <a:t> Usar interruptores de circuito con pérdida a tierra (GFCI).</a:t>
            </a:r>
          </a:p>
          <a:p>
            <a:pPr lvl="1" eaLnBrk="1" hangingPunct="1">
              <a:lnSpc>
                <a:spcPct val="80000"/>
              </a:lnSpc>
              <a:spcBef>
                <a:spcPts val="363"/>
              </a:spcBef>
              <a:buClr>
                <a:srgbClr val="000000"/>
              </a:buClr>
              <a:buSzPct val="102000"/>
              <a:buFont typeface="Arial" pitchFamily="34" charset="0"/>
              <a:buChar char="•"/>
            </a:pPr>
            <a:r>
              <a:rPr lang="en-US" altLang="en-US" smtClean="0">
                <a:latin typeface="Tahoma" pitchFamily="34" charset="0"/>
                <a:cs typeface="Tahoma" pitchFamily="34" charset="0"/>
                <a:sym typeface="Tahoma" pitchFamily="34" charset="0"/>
              </a:rPr>
              <a:t> Solicitar a la compañía de energía que desactive las líneas del tendido eléctrico aéreas y subterráneas.</a:t>
            </a:r>
          </a:p>
          <a:p>
            <a:pPr lvl="1" eaLnBrk="1" hangingPunct="1">
              <a:lnSpc>
                <a:spcPct val="80000"/>
              </a:lnSpc>
              <a:spcBef>
                <a:spcPts val="363"/>
              </a:spcBef>
              <a:buClr>
                <a:srgbClr val="000000"/>
              </a:buClr>
              <a:buSzPct val="102000"/>
              <a:buFont typeface="Arial" pitchFamily="34" charset="0"/>
              <a:buChar char="•"/>
            </a:pPr>
            <a:r>
              <a:rPr lang="en-US" altLang="en-US" smtClean="0">
                <a:latin typeface="Tahoma" pitchFamily="34" charset="0"/>
                <a:cs typeface="Tahoma" pitchFamily="34" charset="0"/>
                <a:sym typeface="Tahoma" pitchFamily="34" charset="0"/>
              </a:rPr>
              <a:t> Interrumpir la energía, colocar etiquetas y candados.</a:t>
            </a:r>
          </a:p>
          <a:p>
            <a:pPr lvl="1" eaLnBrk="1" hangingPunct="1">
              <a:lnSpc>
                <a:spcPct val="80000"/>
              </a:lnSpc>
              <a:spcBef>
                <a:spcPts val="363"/>
              </a:spcBef>
              <a:buClr>
                <a:srgbClr val="000000"/>
              </a:buClr>
              <a:buSzPct val="102000"/>
              <a:buFont typeface="Arial" pitchFamily="34" charset="0"/>
              <a:buChar char="•"/>
            </a:pPr>
            <a:r>
              <a:rPr lang="en-US" altLang="en-US" smtClean="0">
                <a:latin typeface="Tahoma" pitchFamily="34" charset="0"/>
                <a:cs typeface="Tahoma" pitchFamily="34" charset="0"/>
                <a:sym typeface="Tahoma" pitchFamily="34" charset="0"/>
              </a:rPr>
              <a:t> Cerrar los paneles eléctricos.</a:t>
            </a:r>
          </a:p>
          <a:p>
            <a:pPr eaLnBrk="1" hangingPunct="1">
              <a:spcBef>
                <a:spcPts val="475"/>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p:txBody>
      </p:sp>
      <p:sp>
        <p:nvSpPr>
          <p:cNvPr id="105476" name="Shape 467"/>
          <p:cNvSpPr>
            <a:spLocks noChangeArrowheads="1"/>
          </p:cNvSpPr>
          <p:nvPr/>
        </p:nvSpPr>
        <p:spPr bwMode="auto">
          <a:xfrm>
            <a:off x="8610600" y="5181600"/>
            <a:ext cx="533400" cy="5334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477" name="Shape 468"/>
          <p:cNvSpPr>
            <a:spLocks noChangeArrowheads="1"/>
          </p:cNvSpPr>
          <p:nvPr/>
        </p:nvSpPr>
        <p:spPr bwMode="auto">
          <a:xfrm>
            <a:off x="8001000" y="2743200"/>
            <a:ext cx="533400" cy="5334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480"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hape 474"/>
          <p:cNvSpPr>
            <a:spLocks noChangeArrowheads="1"/>
          </p:cNvSpPr>
          <p:nvPr/>
        </p:nvSpPr>
        <p:spPr bwMode="auto">
          <a:xfrm>
            <a:off x="4708525" y="1192213"/>
            <a:ext cx="3749675" cy="284638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522" name="Shape 475"/>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Equipo de Protección Personal (</a:t>
            </a:r>
            <a:r>
              <a:rPr lang="en-US" altLang="en-US" b="1" smtClean="0">
                <a:solidFill>
                  <a:srgbClr val="000000"/>
                </a:solidFill>
                <a:latin typeface="Arial" pitchFamily="34" charset="0"/>
                <a:cs typeface="Arial" pitchFamily="34" charset="0"/>
              </a:rPr>
              <a:t>EPP</a:t>
            </a:r>
            <a:r>
              <a:rPr lang="en-US" altLang="en-US" smtClean="0">
                <a:solidFill>
                  <a:srgbClr val="000000"/>
                </a:solidFill>
                <a:latin typeface="Arial" pitchFamily="34" charset="0"/>
                <a:cs typeface="Arial" pitchFamily="34" charset="0"/>
              </a:rPr>
              <a:t>)</a:t>
            </a:r>
          </a:p>
        </p:txBody>
      </p:sp>
      <p:sp>
        <p:nvSpPr>
          <p:cNvPr id="476" name="Shape 476"/>
          <p:cNvSpPr txBox="1">
            <a:spLocks noGrp="1"/>
          </p:cNvSpPr>
          <p:nvPr>
            <p:ph type="body" idx="1"/>
          </p:nvPr>
        </p:nvSpPr>
        <p:spPr>
          <a:xfrm>
            <a:off x="787400" y="990600"/>
            <a:ext cx="4013200" cy="4171950"/>
          </a:xfrm>
        </p:spPr>
        <p:txBody>
          <a:bodyPr tIns="45700" bIns="45700">
            <a:spAutoFit/>
          </a:bodyPr>
          <a:lstStyle/>
          <a:p>
            <a:pPr indent="-342900" eaLnBrk="1" fontAlgn="auto" hangingPunct="1">
              <a:lnSpc>
                <a:spcPct val="90000"/>
              </a:lnSpc>
              <a:buSzPct val="100694"/>
              <a:defRPr/>
            </a:pPr>
            <a:r>
              <a:rPr lang="x-none"/>
              <a:t>EPP para peligros de electrocución incluye:</a:t>
            </a:r>
          </a:p>
          <a:p>
            <a:pPr lvl="1" indent="-285750" eaLnBrk="1" fontAlgn="auto" hangingPunct="1">
              <a:lnSpc>
                <a:spcPct val="90000"/>
              </a:lnSpc>
              <a:spcBef>
                <a:spcPts val="520"/>
              </a:spcBef>
              <a:buSzPct val="117424"/>
              <a:defRPr/>
            </a:pPr>
            <a:r>
              <a:rPr lang="x-none"/>
              <a:t>Cascos</a:t>
            </a:r>
            <a:r>
              <a:rPr lang="x-none" sz="2600"/>
              <a:t> </a:t>
            </a:r>
          </a:p>
          <a:p>
            <a:pPr lvl="1" indent="-285750" eaLnBrk="1" fontAlgn="auto" hangingPunct="1">
              <a:lnSpc>
                <a:spcPct val="90000"/>
              </a:lnSpc>
              <a:buSzPct val="98484"/>
              <a:defRPr/>
            </a:pPr>
            <a:r>
              <a:rPr lang="x-none"/>
              <a:t>Guantes de hule o con aislamiento para la capacidad de riesgo eléctrico en el lugar de trabajo. </a:t>
            </a:r>
          </a:p>
          <a:p>
            <a:pPr lvl="1" indent="-285750" eaLnBrk="1" fontAlgn="auto" hangingPunct="1">
              <a:lnSpc>
                <a:spcPct val="90000"/>
              </a:lnSpc>
              <a:buSzPct val="98484"/>
              <a:defRPr/>
            </a:pPr>
            <a:r>
              <a:rPr lang="x-none"/>
              <a:t>Ropa de aislamiento</a:t>
            </a:r>
          </a:p>
          <a:p>
            <a:pPr eaLnBrk="1" fontAlgn="auto" hangingPunct="1">
              <a:defRPr/>
            </a:pPr>
            <a:endParaRPr/>
          </a:p>
          <a:p>
            <a:pPr indent="-342900" eaLnBrk="1" fontAlgn="auto" hangingPunct="1">
              <a:lnSpc>
                <a:spcPct val="90000"/>
              </a:lnSpc>
              <a:buSzPct val="109848"/>
              <a:defRPr/>
            </a:pPr>
            <a:r>
              <a:rPr lang="x-none" sz="2200" u="sng"/>
              <a:t>¡</a:t>
            </a:r>
            <a:r>
              <a:rPr lang="x-none" sz="2200" b="1" u="sng"/>
              <a:t>NUNCA</a:t>
            </a:r>
            <a:r>
              <a:rPr lang="x-none" sz="2200"/>
              <a:t> use EPP dañado!</a:t>
            </a:r>
            <a:r>
              <a:rPr lang="x-none"/>
              <a:t> </a:t>
            </a:r>
          </a:p>
        </p:txBody>
      </p:sp>
      <p:sp>
        <p:nvSpPr>
          <p:cNvPr id="107524" name="Shape 477"/>
          <p:cNvSpPr>
            <a:spLocks noChangeArrowheads="1"/>
          </p:cNvSpPr>
          <p:nvPr/>
        </p:nvSpPr>
        <p:spPr bwMode="auto">
          <a:xfrm>
            <a:off x="7600950" y="3105150"/>
            <a:ext cx="781050" cy="78105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527"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hape 483"/>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Equipo de Protección Personal (EPP)</a:t>
            </a:r>
          </a:p>
        </p:txBody>
      </p:sp>
      <p:sp>
        <p:nvSpPr>
          <p:cNvPr id="484" name="Shape 484"/>
          <p:cNvSpPr txBox="1">
            <a:spLocks noGrp="1"/>
          </p:cNvSpPr>
          <p:nvPr>
            <p:ph type="body" idx="1"/>
          </p:nvPr>
        </p:nvSpPr>
        <p:spPr>
          <a:xfrm>
            <a:off x="762000" y="1066800"/>
            <a:ext cx="5486400" cy="5181600"/>
          </a:xfrm>
        </p:spPr>
        <p:txBody>
          <a:bodyPr tIns="45700" bIns="45700">
            <a:spAutoFit/>
          </a:bodyPr>
          <a:lstStyle/>
          <a:p>
            <a:pPr indent="-342900" eaLnBrk="1" fontAlgn="auto" hangingPunct="1">
              <a:lnSpc>
                <a:spcPct val="90000"/>
              </a:lnSpc>
              <a:buSzPct val="100694"/>
              <a:defRPr/>
            </a:pPr>
            <a:r>
              <a:rPr lang="x-none"/>
              <a:t>Use guantes de hule que estén apropiadamente aislados.</a:t>
            </a:r>
          </a:p>
          <a:p>
            <a:pPr eaLnBrk="1" fontAlgn="auto" hangingPunct="1">
              <a:defRPr/>
            </a:pPr>
            <a:endParaRPr/>
          </a:p>
          <a:p>
            <a:pPr indent="-342900" eaLnBrk="1" fontAlgn="auto" hangingPunct="1">
              <a:lnSpc>
                <a:spcPct val="90000"/>
              </a:lnSpc>
              <a:buSzPct val="100694"/>
              <a:defRPr/>
            </a:pPr>
            <a:r>
              <a:rPr lang="x-none"/>
              <a:t>Asegúrese de que los guantes queden a la medida.</a:t>
            </a:r>
          </a:p>
          <a:p>
            <a:pPr eaLnBrk="1" fontAlgn="auto" hangingPunct="1">
              <a:defRPr/>
            </a:pPr>
            <a:endParaRPr/>
          </a:p>
          <a:p>
            <a:pPr indent="-342900" eaLnBrk="1" fontAlgn="auto" hangingPunct="1">
              <a:lnSpc>
                <a:spcPct val="90000"/>
              </a:lnSpc>
              <a:buSzPct val="100694"/>
              <a:defRPr/>
            </a:pPr>
            <a:r>
              <a:rPr lang="x-none"/>
              <a:t>Asegúrese de que la clasificación del guante sea igual al trabajo que se va a realizar.</a:t>
            </a:r>
          </a:p>
          <a:p>
            <a:pPr eaLnBrk="1" fontAlgn="auto" hangingPunct="1">
              <a:defRPr/>
            </a:pPr>
            <a:endParaRPr/>
          </a:p>
          <a:p>
            <a:pPr indent="-342900" eaLnBrk="1" fontAlgn="auto" hangingPunct="1">
              <a:lnSpc>
                <a:spcPct val="90000"/>
              </a:lnSpc>
              <a:buSzPct val="100694"/>
              <a:defRPr/>
            </a:pPr>
            <a:r>
              <a:rPr lang="x-none"/>
              <a:t>No todos los guantes se pueden utilizar para prevenir descargas eléctricas.</a:t>
            </a:r>
          </a:p>
          <a:p>
            <a:pPr eaLnBrk="1" fontAlgn="auto" hangingPunct="1">
              <a:defRPr/>
            </a:pPr>
            <a:endParaRPr/>
          </a:p>
        </p:txBody>
      </p:sp>
      <p:sp>
        <p:nvSpPr>
          <p:cNvPr id="109571" name="Shape 485"/>
          <p:cNvSpPr>
            <a:spLocks noChangeArrowheads="1"/>
          </p:cNvSpPr>
          <p:nvPr/>
        </p:nvSpPr>
        <p:spPr bwMode="auto">
          <a:xfrm>
            <a:off x="6324600" y="1219200"/>
            <a:ext cx="2092325" cy="4343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572" name="Shape 486"/>
          <p:cNvSpPr>
            <a:spLocks noChangeArrowheads="1"/>
          </p:cNvSpPr>
          <p:nvPr/>
        </p:nvSpPr>
        <p:spPr bwMode="auto">
          <a:xfrm>
            <a:off x="7543800" y="4724400"/>
            <a:ext cx="762000" cy="762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575"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hape 492"/>
          <p:cNvSpPr>
            <a:spLocks noChangeArrowheads="1"/>
          </p:cNvSpPr>
          <p:nvPr/>
        </p:nvSpPr>
        <p:spPr bwMode="auto">
          <a:xfrm>
            <a:off x="4724400" y="1447800"/>
            <a:ext cx="4000500" cy="37369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1618" name="Shape 493"/>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Equipo de Protección Personal (</a:t>
            </a:r>
            <a:r>
              <a:rPr lang="en-US" altLang="en-US" b="1" smtClean="0">
                <a:solidFill>
                  <a:srgbClr val="000000"/>
                </a:solidFill>
                <a:latin typeface="Arial" pitchFamily="34" charset="0"/>
                <a:cs typeface="Arial" pitchFamily="34" charset="0"/>
              </a:rPr>
              <a:t>EPP</a:t>
            </a:r>
            <a:r>
              <a:rPr lang="en-US" altLang="en-US" smtClean="0">
                <a:solidFill>
                  <a:srgbClr val="000000"/>
                </a:solidFill>
                <a:latin typeface="Arial" pitchFamily="34" charset="0"/>
                <a:cs typeface="Arial" pitchFamily="34" charset="0"/>
              </a:rPr>
              <a:t>)</a:t>
            </a:r>
          </a:p>
        </p:txBody>
      </p:sp>
      <p:sp>
        <p:nvSpPr>
          <p:cNvPr id="494" name="Shape 494"/>
          <p:cNvSpPr txBox="1">
            <a:spLocks noGrp="1"/>
          </p:cNvSpPr>
          <p:nvPr>
            <p:ph type="body" idx="1"/>
          </p:nvPr>
        </p:nvSpPr>
        <p:spPr>
          <a:xfrm>
            <a:off x="381000" y="1085850"/>
            <a:ext cx="4114800" cy="5516563"/>
          </a:xfrm>
        </p:spPr>
        <p:txBody>
          <a:bodyPr tIns="45700" bIns="45700">
            <a:spAutoFit/>
          </a:bodyPr>
          <a:lstStyle/>
          <a:p>
            <a:pPr indent="-342900" eaLnBrk="1" hangingPunct="1">
              <a:lnSpc>
                <a:spcPct val="90000"/>
              </a:lnSpc>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Los cascos ofrecen protección.</a:t>
            </a:r>
          </a:p>
          <a:p>
            <a:pPr indent="-342900" eaLnBrk="1" hangingPunct="1">
              <a:spcBef>
                <a:spcPts val="475"/>
              </a:spcBef>
              <a:spcAft>
                <a:spcPct val="0"/>
              </a:spcAft>
              <a:buClr>
                <a:srgbClr val="000000"/>
              </a:buClr>
              <a:buFontTx/>
              <a:buChar char="•"/>
            </a:pPr>
            <a:endParaRPr lang="en-US" altLang="en-US" sz="2800" smtClean="0">
              <a:solidFill>
                <a:srgbClr val="000000"/>
              </a:solidFill>
              <a:latin typeface="Tahoma" pitchFamily="34" charset="0"/>
              <a:cs typeface="Tahoma" pitchFamily="34" charset="0"/>
              <a:sym typeface="Tahoma" pitchFamily="34" charset="0"/>
            </a:endParaRPr>
          </a:p>
          <a:p>
            <a:pPr indent="-342900" eaLnBrk="1" hangingPunct="1">
              <a:lnSpc>
                <a:spcPct val="90000"/>
              </a:lnSpc>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Los cascos están clasificados para ciertos usos.</a:t>
            </a:r>
          </a:p>
          <a:p>
            <a:pPr indent="-342900" eaLnBrk="1" hangingPunct="1">
              <a:spcBef>
                <a:spcPts val="475"/>
              </a:spcBef>
              <a:spcAft>
                <a:spcPct val="0"/>
              </a:spcAft>
              <a:buClr>
                <a:srgbClr val="000000"/>
              </a:buClr>
              <a:buFontTx/>
              <a:buChar char="•"/>
            </a:pPr>
            <a:endParaRPr lang="en-US" altLang="en-US" sz="2800" smtClean="0">
              <a:solidFill>
                <a:srgbClr val="000000"/>
              </a:solidFill>
              <a:latin typeface="Tahoma" pitchFamily="34" charset="0"/>
              <a:cs typeface="Tahoma" pitchFamily="34" charset="0"/>
              <a:sym typeface="Tahoma" pitchFamily="34" charset="0"/>
            </a:endParaRPr>
          </a:p>
          <a:p>
            <a:pPr indent="-342900" eaLnBrk="1" hangingPunct="1">
              <a:lnSpc>
                <a:spcPct val="90000"/>
              </a:lnSpc>
              <a:spcBef>
                <a:spcPts val="475"/>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Los cascos metálicos NUNCA SE DEBEN USAR cuando se trabaja cerca de líneas eléctricas.</a:t>
            </a:r>
          </a:p>
          <a:p>
            <a:pPr indent="-342900" eaLnBrk="1" hangingPunct="1">
              <a:spcBef>
                <a:spcPts val="475"/>
              </a:spcBef>
              <a:spcAft>
                <a:spcPct val="0"/>
              </a:spcAft>
              <a:buClr>
                <a:srgbClr val="000000"/>
              </a:buClr>
              <a:buFontTx/>
              <a:buChar char="•"/>
            </a:pPr>
            <a:endParaRPr lang="en-US" altLang="en-US" sz="2800" smtClean="0">
              <a:solidFill>
                <a:srgbClr val="000000"/>
              </a:solidFill>
              <a:latin typeface="Tahoma" pitchFamily="34" charset="0"/>
              <a:cs typeface="Tahoma" pitchFamily="34" charset="0"/>
              <a:sym typeface="Tahoma" pitchFamily="34" charset="0"/>
            </a:endParaRPr>
          </a:p>
        </p:txBody>
      </p:sp>
      <p:sp>
        <p:nvSpPr>
          <p:cNvPr id="111620" name="Shape 495"/>
          <p:cNvSpPr>
            <a:spLocks/>
          </p:cNvSpPr>
          <p:nvPr/>
        </p:nvSpPr>
        <p:spPr bwMode="auto">
          <a:xfrm>
            <a:off x="7429500" y="3886200"/>
            <a:ext cx="914400" cy="9144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11623"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hape 501"/>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rPr>
              <a:t>Inspeccionar Herramientas y Extensiones</a:t>
            </a:r>
          </a:p>
        </p:txBody>
      </p:sp>
      <p:sp>
        <p:nvSpPr>
          <p:cNvPr id="113666" name="Shape 502"/>
          <p:cNvSpPr txBox="1">
            <a:spLocks noGrp="1"/>
          </p:cNvSpPr>
          <p:nvPr>
            <p:ph type="body" idx="1"/>
          </p:nvPr>
        </p:nvSpPr>
        <p:spPr>
          <a:xfrm>
            <a:off x="762000" y="1066800"/>
            <a:ext cx="4114800" cy="518160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Inspeccione las herramientas y extensiones completamente antes de usarlas en caso de:</a:t>
            </a:r>
          </a:p>
          <a:p>
            <a:pPr lvl="1" indent="-285750" eaLnBrk="1" hangingPunct="1">
              <a:spcBef>
                <a:spcPts val="475"/>
              </a:spcBef>
              <a:spcAft>
                <a:spcPct val="0"/>
              </a:spcAft>
              <a:buClr>
                <a:srgbClr val="000000"/>
              </a:buClr>
              <a:buSzPct val="101000"/>
              <a:buFont typeface="Arial" pitchFamily="34" charset="0"/>
              <a:buChar char="•"/>
            </a:pPr>
            <a:r>
              <a:rPr lang="en-US" altLang="en-US" sz="2400" smtClean="0">
                <a:solidFill>
                  <a:srgbClr val="000000"/>
                </a:solidFill>
                <a:latin typeface="Tahoma" pitchFamily="34" charset="0"/>
                <a:cs typeface="Tahoma" pitchFamily="34" charset="0"/>
                <a:sym typeface="Tahoma" pitchFamily="34" charset="0"/>
              </a:rPr>
              <a:t>grietas</a:t>
            </a:r>
          </a:p>
          <a:p>
            <a:pPr lvl="1" indent="-285750" eaLnBrk="1" hangingPunct="1">
              <a:spcBef>
                <a:spcPts val="475"/>
              </a:spcBef>
              <a:spcAft>
                <a:spcPct val="0"/>
              </a:spcAft>
              <a:buClr>
                <a:srgbClr val="000000"/>
              </a:buClr>
              <a:buSzPct val="101000"/>
              <a:buFont typeface="Arial" pitchFamily="34" charset="0"/>
              <a:buChar char="•"/>
            </a:pPr>
            <a:r>
              <a:rPr lang="en-US" altLang="en-US" sz="2400" smtClean="0">
                <a:solidFill>
                  <a:srgbClr val="000000"/>
                </a:solidFill>
                <a:latin typeface="Tahoma" pitchFamily="34" charset="0"/>
                <a:cs typeface="Tahoma" pitchFamily="34" charset="0"/>
                <a:sym typeface="Tahoma" pitchFamily="34" charset="0"/>
              </a:rPr>
              <a:t>aislamiento dañado</a:t>
            </a:r>
          </a:p>
          <a:p>
            <a:pPr lvl="1" indent="-285750" eaLnBrk="1" hangingPunct="1">
              <a:spcBef>
                <a:spcPts val="475"/>
              </a:spcBef>
              <a:spcAft>
                <a:spcPct val="0"/>
              </a:spcAft>
              <a:buClr>
                <a:srgbClr val="000000"/>
              </a:buClr>
              <a:buSzPct val="101000"/>
              <a:buFont typeface="Arial" pitchFamily="34" charset="0"/>
              <a:buChar char="•"/>
            </a:pPr>
            <a:r>
              <a:rPr lang="en-US" altLang="en-US" sz="2400" smtClean="0">
                <a:solidFill>
                  <a:srgbClr val="000000"/>
                </a:solidFill>
                <a:latin typeface="Tahoma" pitchFamily="34" charset="0"/>
                <a:cs typeface="Tahoma" pitchFamily="34" charset="0"/>
                <a:sym typeface="Tahoma" pitchFamily="34" charset="0"/>
              </a:rPr>
              <a:t>clavijas a tierra rotas</a:t>
            </a:r>
          </a:p>
          <a:p>
            <a:pPr lvl="1" indent="-285750" eaLnBrk="1" hangingPunct="1">
              <a:spcBef>
                <a:spcPts val="475"/>
              </a:spcBef>
              <a:spcAft>
                <a:spcPct val="0"/>
              </a:spcAft>
              <a:buClr>
                <a:srgbClr val="000000"/>
              </a:buClr>
              <a:buSzPct val="101000"/>
              <a:buFont typeface="Arial" pitchFamily="34" charset="0"/>
              <a:buChar char="•"/>
            </a:pPr>
            <a:r>
              <a:rPr lang="en-US" altLang="en-US" sz="2400" smtClean="0">
                <a:solidFill>
                  <a:srgbClr val="000000"/>
                </a:solidFill>
                <a:latin typeface="Tahoma" pitchFamily="34" charset="0"/>
                <a:cs typeface="Tahoma" pitchFamily="34" charset="0"/>
                <a:sym typeface="Tahoma" pitchFamily="34" charset="0"/>
              </a:rPr>
              <a:t>extensiones dañadas</a:t>
            </a:r>
          </a:p>
          <a:p>
            <a:pPr lvl="1" indent="-285750" eaLnBrk="1" hangingPunct="1">
              <a:spcBef>
                <a:spcPts val="475"/>
              </a:spcBef>
              <a:spcAft>
                <a:spcPct val="0"/>
              </a:spcAft>
              <a:buClr>
                <a:srgbClr val="000000"/>
              </a:buClr>
              <a:buSzPct val="101000"/>
              <a:buFont typeface="Arial" pitchFamily="34" charset="0"/>
              <a:buChar char="•"/>
            </a:pPr>
            <a:r>
              <a:rPr lang="en-US" altLang="en-US" sz="2400" smtClean="0">
                <a:solidFill>
                  <a:srgbClr val="000000"/>
                </a:solidFill>
                <a:latin typeface="Tahoma" pitchFamily="34" charset="0"/>
                <a:cs typeface="Tahoma" pitchFamily="34" charset="0"/>
                <a:sym typeface="Tahoma" pitchFamily="34" charset="0"/>
              </a:rPr>
              <a:t>partes sueltas</a:t>
            </a:r>
          </a:p>
          <a:p>
            <a:pPr lvl="1" indent="-285750" eaLnBrk="1" hangingPunct="1">
              <a:spcBef>
                <a:spcPts val="475"/>
              </a:spcBef>
              <a:spcAft>
                <a:spcPct val="0"/>
              </a:spcAft>
              <a:buClr>
                <a:srgbClr val="000000"/>
              </a:buClr>
              <a:buSzPct val="101000"/>
              <a:buFont typeface="Arial" pitchFamily="34" charset="0"/>
              <a:buChar char="•"/>
            </a:pPr>
            <a:r>
              <a:rPr lang="en-US" altLang="en-US" sz="2400" smtClean="0">
                <a:solidFill>
                  <a:srgbClr val="000000"/>
                </a:solidFill>
                <a:latin typeface="Tahoma" pitchFamily="34" charset="0"/>
                <a:cs typeface="Tahoma" pitchFamily="34" charset="0"/>
                <a:sym typeface="Tahoma" pitchFamily="34" charset="0"/>
              </a:rPr>
              <a:t>cualquier otro defecto</a:t>
            </a:r>
          </a:p>
        </p:txBody>
      </p:sp>
      <p:sp>
        <p:nvSpPr>
          <p:cNvPr id="113667" name="Shape 503"/>
          <p:cNvSpPr>
            <a:spLocks noChangeArrowheads="1"/>
          </p:cNvSpPr>
          <p:nvPr/>
        </p:nvSpPr>
        <p:spPr bwMode="auto">
          <a:xfrm>
            <a:off x="5105400" y="1219200"/>
            <a:ext cx="3463925" cy="43084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668" name="Shape 504"/>
          <p:cNvSpPr>
            <a:spLocks/>
          </p:cNvSpPr>
          <p:nvPr/>
        </p:nvSpPr>
        <p:spPr bwMode="auto">
          <a:xfrm>
            <a:off x="7924800" y="4876800"/>
            <a:ext cx="533400" cy="5334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13669" name="Shape 505"/>
          <p:cNvSpPr>
            <a:spLocks noChangeArrowheads="1"/>
          </p:cNvSpPr>
          <p:nvPr/>
        </p:nvSpPr>
        <p:spPr bwMode="auto">
          <a:xfrm>
            <a:off x="7696200" y="2362200"/>
            <a:ext cx="685800" cy="6858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672"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hape 511"/>
          <p:cNvSpPr txBox="1">
            <a:spLocks noGrp="1"/>
          </p:cNvSpPr>
          <p:nvPr>
            <p:ph type="title"/>
          </p:nvPr>
        </p:nvSpPr>
        <p:spPr>
          <a:xfrm>
            <a:off x="0" y="76200"/>
            <a:ext cx="9144000" cy="838200"/>
          </a:xfrm>
        </p:spPr>
        <p:txBody>
          <a:bodyPr tIns="45700" bIns="45700" anchor="b">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rPr>
              <a:t>Interruptores de Circuito con Pérdida a Tierra (GFCI)</a:t>
            </a:r>
          </a:p>
        </p:txBody>
      </p:sp>
      <p:sp>
        <p:nvSpPr>
          <p:cNvPr id="115714" name="Shape 512"/>
          <p:cNvSpPr txBox="1">
            <a:spLocks noGrp="1"/>
          </p:cNvSpPr>
          <p:nvPr>
            <p:ph type="body" idx="1"/>
          </p:nvPr>
        </p:nvSpPr>
        <p:spPr>
          <a:xfrm>
            <a:off x="762000" y="1009650"/>
            <a:ext cx="3657600" cy="417195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OSHA requiere el uso del interruptor de circuito con pérdida a tierra (GFCI) en todos los sitios de construcción.</a:t>
            </a:r>
          </a:p>
        </p:txBody>
      </p:sp>
      <p:sp>
        <p:nvSpPr>
          <p:cNvPr id="115715" name="Shape 513"/>
          <p:cNvSpPr>
            <a:spLocks noChangeArrowheads="1"/>
          </p:cNvSpPr>
          <p:nvPr/>
        </p:nvSpPr>
        <p:spPr bwMode="auto">
          <a:xfrm>
            <a:off x="4419600" y="1219200"/>
            <a:ext cx="4000500" cy="4092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716" name="Shape 514"/>
          <p:cNvSpPr>
            <a:spLocks noChangeArrowheads="1"/>
          </p:cNvSpPr>
          <p:nvPr/>
        </p:nvSpPr>
        <p:spPr bwMode="auto">
          <a:xfrm>
            <a:off x="7848600" y="4724400"/>
            <a:ext cx="533400" cy="5334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719"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hape 520"/>
          <p:cNvSpPr txBox="1">
            <a:spLocks noGrp="1"/>
          </p:cNvSpPr>
          <p:nvPr>
            <p:ph type="title"/>
          </p:nvPr>
        </p:nvSpPr>
        <p:spPr>
          <a:xfrm>
            <a:off x="0" y="76200"/>
            <a:ext cx="9144000" cy="838200"/>
          </a:xfrm>
        </p:spPr>
        <p:txBody>
          <a:bodyPr tIns="45700" bIns="45700" anchor="b">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rPr>
              <a:t>Interruptores de Circuito con Pérdida a Tierra (GFCI)</a:t>
            </a:r>
          </a:p>
        </p:txBody>
      </p:sp>
      <p:sp>
        <p:nvSpPr>
          <p:cNvPr id="521" name="Shape 521"/>
          <p:cNvSpPr txBox="1">
            <a:spLocks noGrp="1"/>
          </p:cNvSpPr>
          <p:nvPr>
            <p:ph type="body" idx="1"/>
          </p:nvPr>
        </p:nvSpPr>
        <p:spPr>
          <a:xfrm>
            <a:off x="762000" y="1009650"/>
            <a:ext cx="4013200" cy="3498850"/>
          </a:xfrm>
        </p:spPr>
        <p:txBody>
          <a:bodyPr tIns="45700" bIns="45700">
            <a:spAutoFit/>
          </a:bodyPr>
          <a:lstStyle/>
          <a:p>
            <a:pPr indent="-342900" eaLnBrk="1" fontAlgn="auto" hangingPunct="1">
              <a:buSzPct val="100694"/>
              <a:defRPr/>
            </a:pPr>
            <a:r>
              <a:rPr lang="x-none">
                <a:latin typeface="Arial"/>
                <a:ea typeface="Arial"/>
                <a:cs typeface="Arial"/>
                <a:sym typeface="Arial"/>
              </a:rPr>
              <a:t>Un interruptor de circuito con perdida a tierra (GFCI) es un circuito de acción rápida.</a:t>
            </a:r>
          </a:p>
          <a:p>
            <a:pPr eaLnBrk="1" fontAlgn="auto" hangingPunct="1">
              <a:defRPr/>
            </a:pPr>
            <a:endParaRPr/>
          </a:p>
          <a:p>
            <a:pPr indent="-342900" eaLnBrk="1" fontAlgn="auto" hangingPunct="1">
              <a:buSzPct val="100694"/>
              <a:defRPr/>
            </a:pPr>
            <a:r>
              <a:rPr lang="x-none">
                <a:latin typeface="Arial"/>
                <a:ea typeface="Arial"/>
                <a:cs typeface="Arial"/>
                <a:sym typeface="Arial"/>
              </a:rPr>
              <a:t>Detecta desequilibrios pequeños en el circuito causando una salida de corriente hacia la tierra.</a:t>
            </a:r>
          </a:p>
        </p:txBody>
      </p:sp>
      <p:sp>
        <p:nvSpPr>
          <p:cNvPr id="117763" name="Shape 522"/>
          <p:cNvSpPr>
            <a:spLocks noChangeArrowheads="1"/>
          </p:cNvSpPr>
          <p:nvPr/>
        </p:nvSpPr>
        <p:spPr bwMode="auto">
          <a:xfrm>
            <a:off x="5562600" y="1219200"/>
            <a:ext cx="2525713" cy="3714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7764" name="Shape 523"/>
          <p:cNvSpPr>
            <a:spLocks noChangeArrowheads="1"/>
          </p:cNvSpPr>
          <p:nvPr/>
        </p:nvSpPr>
        <p:spPr bwMode="auto">
          <a:xfrm>
            <a:off x="7239000" y="4114800"/>
            <a:ext cx="762000" cy="762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7767"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05"/>
          <p:cNvSpPr txBox="1">
            <a:spLocks noGrp="1"/>
          </p:cNvSpPr>
          <p:nvPr>
            <p:ph type="title"/>
          </p:nvPr>
        </p:nvSpPr>
        <p:spPr>
          <a:xfrm>
            <a:off x="0" y="76200"/>
            <a:ext cx="9144000" cy="533400"/>
          </a:xfrm>
        </p:spPr>
        <p:txBody>
          <a:bodyPr tIns="45700" bIns="45700" anchor="b">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rPr>
              <a:t>Estadísticas de Peligros Eléctricos</a:t>
            </a:r>
          </a:p>
        </p:txBody>
      </p:sp>
      <p:pic>
        <p:nvPicPr>
          <p:cNvPr id="27654" name="Picture 6" descr="OSHA statistic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905000"/>
            <a:ext cx="6477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7655" name="Text Box 7"/>
          <p:cNvSpPr txBox="1">
            <a:spLocks noChangeArrowheads="1"/>
          </p:cNvSpPr>
          <p:nvPr/>
        </p:nvSpPr>
        <p:spPr bwMode="auto">
          <a:xfrm>
            <a:off x="381000" y="990600"/>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El Departamento de Estadisticas Laborales reportó las causas principales para fatalidades en Construcción</a:t>
            </a:r>
          </a:p>
        </p:txBody>
      </p:sp>
      <p:sp>
        <p:nvSpPr>
          <p:cNvPr id="27656" name="Text Box 8"/>
          <p:cNvSpPr txBox="1">
            <a:spLocks noChangeArrowheads="1"/>
          </p:cNvSpPr>
          <p:nvPr/>
        </p:nvSpPr>
        <p:spPr bwMode="auto">
          <a:xfrm>
            <a:off x="1295400" y="38100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Caidas</a:t>
            </a:r>
          </a:p>
        </p:txBody>
      </p:sp>
      <p:sp>
        <p:nvSpPr>
          <p:cNvPr id="27657" name="Text Box 9"/>
          <p:cNvSpPr txBox="1">
            <a:spLocks noChangeArrowheads="1"/>
          </p:cNvSpPr>
          <p:nvPr/>
        </p:nvSpPr>
        <p:spPr bwMode="auto">
          <a:xfrm>
            <a:off x="838200" y="42672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Golpeado por</a:t>
            </a:r>
          </a:p>
        </p:txBody>
      </p:sp>
      <p:sp>
        <p:nvSpPr>
          <p:cNvPr id="27658" name="Text Box 10"/>
          <p:cNvSpPr txBox="1">
            <a:spLocks noChangeArrowheads="1"/>
          </p:cNvSpPr>
          <p:nvPr/>
        </p:nvSpPr>
        <p:spPr bwMode="auto">
          <a:xfrm>
            <a:off x="0" y="47244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Descargas Electricas</a:t>
            </a:r>
          </a:p>
        </p:txBody>
      </p:sp>
      <p:sp>
        <p:nvSpPr>
          <p:cNvPr id="27659" name="Text Box 11"/>
          <p:cNvSpPr txBox="1">
            <a:spLocks noChangeArrowheads="1"/>
          </p:cNvSpPr>
          <p:nvPr/>
        </p:nvSpPr>
        <p:spPr bwMode="auto">
          <a:xfrm>
            <a:off x="609600" y="51816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Atrapado Entre</a:t>
            </a:r>
          </a:p>
        </p:txBody>
      </p:sp>
      <p:sp>
        <p:nvSpPr>
          <p:cNvPr id="27660" name="Rectangle 12"/>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hape 529"/>
          <p:cNvSpPr>
            <a:spLocks noChangeArrowheads="1"/>
          </p:cNvSpPr>
          <p:nvPr/>
        </p:nvSpPr>
        <p:spPr bwMode="auto">
          <a:xfrm>
            <a:off x="5715000" y="1219200"/>
            <a:ext cx="2514600" cy="2971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0" name="Shape 530"/>
          <p:cNvSpPr txBox="1">
            <a:spLocks noGrp="1"/>
          </p:cNvSpPr>
          <p:nvPr>
            <p:ph type="body" idx="1"/>
          </p:nvPr>
        </p:nvSpPr>
        <p:spPr>
          <a:xfrm>
            <a:off x="762000" y="1066800"/>
            <a:ext cx="4038600" cy="4343400"/>
          </a:xfrm>
        </p:spPr>
        <p:txBody>
          <a:bodyPr tIns="45700" bIns="45700">
            <a:spAutoFit/>
          </a:bodyPr>
          <a:lstStyle/>
          <a:p>
            <a:pPr indent="-342900" eaLnBrk="1" fontAlgn="auto" hangingPunct="1">
              <a:buSzPct val="100694"/>
              <a:defRPr/>
            </a:pPr>
            <a:r>
              <a:rPr lang="x-none">
                <a:latin typeface="Arial"/>
                <a:ea typeface="Arial"/>
                <a:cs typeface="Arial"/>
                <a:sym typeface="Arial"/>
              </a:rPr>
              <a:t>Continuamente iguala la cantidad de corriente que viaja ida y vuelta en un dispositivo eléctrico. </a:t>
            </a:r>
          </a:p>
          <a:p>
            <a:pPr indent="-342900" eaLnBrk="1" fontAlgn="auto" hangingPunct="1">
              <a:buSzPct val="100694"/>
              <a:defRPr/>
            </a:pPr>
            <a:r>
              <a:rPr lang="x-none">
                <a:latin typeface="Arial"/>
                <a:ea typeface="Arial"/>
                <a:cs typeface="Arial"/>
                <a:sym typeface="Arial"/>
              </a:rPr>
              <a:t>El interruptor de circuito con perdida a tierra (GFCI) busca una diferencia de aproximadamente 5 miliamperios.</a:t>
            </a:r>
          </a:p>
          <a:p>
            <a:pPr eaLnBrk="1" fontAlgn="auto" hangingPunct="1">
              <a:defRPr/>
            </a:pPr>
            <a:endParaRPr/>
          </a:p>
          <a:p>
            <a:pPr eaLnBrk="1" fontAlgn="auto" hangingPunct="1">
              <a:defRPr/>
            </a:pPr>
            <a:endParaRPr/>
          </a:p>
          <a:p>
            <a:pPr eaLnBrk="1" fontAlgn="auto" hangingPunct="1">
              <a:defRPr/>
            </a:pPr>
            <a:endParaRPr/>
          </a:p>
          <a:p>
            <a:pPr eaLnBrk="1" fontAlgn="auto" hangingPunct="1">
              <a:defRPr/>
            </a:pPr>
            <a:endParaRPr/>
          </a:p>
        </p:txBody>
      </p:sp>
      <p:sp>
        <p:nvSpPr>
          <p:cNvPr id="119811" name="Shape 531"/>
          <p:cNvSpPr>
            <a:spLocks noChangeArrowheads="1"/>
          </p:cNvSpPr>
          <p:nvPr/>
        </p:nvSpPr>
        <p:spPr bwMode="auto">
          <a:xfrm>
            <a:off x="7467600" y="3429000"/>
            <a:ext cx="685800" cy="6858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12" name="Shape 532"/>
          <p:cNvSpPr txBox="1">
            <a:spLocks noGrp="1"/>
          </p:cNvSpPr>
          <p:nvPr>
            <p:ph type="title"/>
          </p:nvPr>
        </p:nvSpPr>
        <p:spPr>
          <a:xfrm>
            <a:off x="0" y="76200"/>
            <a:ext cx="9144000" cy="838200"/>
          </a:xfrm>
        </p:spPr>
        <p:txBody>
          <a:bodyPr tIns="45700" bIns="45700" anchor="b">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rPr>
              <a:t>Interruptores de Circuito con Pérdida a Tierra (GFCI)</a:t>
            </a:r>
          </a:p>
        </p:txBody>
      </p:sp>
      <p:sp>
        <p:nvSpPr>
          <p:cNvPr id="119815"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hape 538"/>
          <p:cNvSpPr txBox="1">
            <a:spLocks noGrp="1"/>
          </p:cNvSpPr>
          <p:nvPr>
            <p:ph type="body" idx="1"/>
          </p:nvPr>
        </p:nvSpPr>
        <p:spPr>
          <a:xfrm>
            <a:off x="381000" y="1066800"/>
            <a:ext cx="3124200" cy="3013075"/>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Los trabajadores deben cerciorarse de que la electricidad esté desconectada y bloqueada antes de darle servicio de mantenimiento.</a:t>
            </a:r>
          </a:p>
        </p:txBody>
      </p:sp>
      <p:sp>
        <p:nvSpPr>
          <p:cNvPr id="121858" name="Shape 539"/>
          <p:cNvSpPr>
            <a:spLocks noChangeArrowheads="1"/>
          </p:cNvSpPr>
          <p:nvPr/>
        </p:nvSpPr>
        <p:spPr bwMode="auto">
          <a:xfrm>
            <a:off x="3962400" y="1219200"/>
            <a:ext cx="4457700" cy="33607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859" name="Shape 540"/>
          <p:cNvSpPr>
            <a:spLocks noChangeArrowheads="1"/>
          </p:cNvSpPr>
          <p:nvPr/>
        </p:nvSpPr>
        <p:spPr bwMode="auto">
          <a:xfrm>
            <a:off x="7467600" y="3638550"/>
            <a:ext cx="857250" cy="8572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860" name="Shape 541"/>
          <p:cNvSpPr txBox="1">
            <a:spLocks noGrp="1"/>
          </p:cNvSpPr>
          <p:nvPr>
            <p:ph type="title"/>
          </p:nvPr>
        </p:nvSpPr>
        <p:spPr>
          <a:xfrm>
            <a:off x="0" y="0"/>
            <a:ext cx="9144000" cy="533400"/>
          </a:xfrm>
        </p:spPr>
        <p:txBody>
          <a:bodyPr tIns="45700" bIns="45700" anchor="b">
            <a:spAutoFit/>
          </a:bodyPr>
          <a:lstStyle/>
          <a:p>
            <a:pPr eaLnBrk="1" hangingPunct="1">
              <a:spcBef>
                <a:spcPct val="0"/>
              </a:spcBef>
              <a:spcAft>
                <a:spcPct val="0"/>
              </a:spcAft>
              <a:buClr>
                <a:srgbClr val="000000"/>
              </a:buClr>
              <a:buSzPct val="25000"/>
            </a:pPr>
            <a:r>
              <a:rPr lang="en-US" altLang="en-US" sz="2600" smtClean="0">
                <a:solidFill>
                  <a:srgbClr val="000000"/>
                </a:solidFill>
                <a:latin typeface="Arial" pitchFamily="34" charset="0"/>
                <a:cs typeface="Arial" pitchFamily="34" charset="0"/>
              </a:rPr>
              <a:t>Control de Energía/Etiquetas y Candados</a:t>
            </a:r>
          </a:p>
        </p:txBody>
      </p:sp>
      <p:sp>
        <p:nvSpPr>
          <p:cNvPr id="121863"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hape 547"/>
          <p:cNvSpPr>
            <a:spLocks noChangeArrowheads="1"/>
          </p:cNvSpPr>
          <p:nvPr/>
        </p:nvSpPr>
        <p:spPr bwMode="auto">
          <a:xfrm>
            <a:off x="5562600" y="1219200"/>
            <a:ext cx="2811463"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906" name="Shape 548"/>
          <p:cNvSpPr txBox="1">
            <a:spLocks noGrp="1"/>
          </p:cNvSpPr>
          <p:nvPr>
            <p:ph type="title"/>
          </p:nvPr>
        </p:nvSpPr>
        <p:spPr>
          <a:xfrm>
            <a:off x="0" y="0"/>
            <a:ext cx="9144000" cy="533400"/>
          </a:xfrm>
        </p:spPr>
        <p:txBody>
          <a:bodyPr tIns="45700" bIns="45700" anchor="b">
            <a:spAutoFit/>
          </a:bodyPr>
          <a:lstStyle/>
          <a:p>
            <a:pPr eaLnBrk="1" hangingPunct="1">
              <a:spcBef>
                <a:spcPct val="0"/>
              </a:spcBef>
              <a:spcAft>
                <a:spcPct val="0"/>
              </a:spcAft>
              <a:buClr>
                <a:srgbClr val="000000"/>
              </a:buClr>
              <a:buSzPct val="25000"/>
            </a:pPr>
            <a:r>
              <a:rPr lang="en-US" altLang="en-US" sz="2600" smtClean="0">
                <a:solidFill>
                  <a:srgbClr val="000000"/>
                </a:solidFill>
                <a:latin typeface="Arial" pitchFamily="34" charset="0"/>
                <a:cs typeface="Arial" pitchFamily="34" charset="0"/>
              </a:rPr>
              <a:t>Control de Energía/Etiquetas y Candados</a:t>
            </a:r>
          </a:p>
        </p:txBody>
      </p:sp>
      <p:sp>
        <p:nvSpPr>
          <p:cNvPr id="123907" name="Shape 549"/>
          <p:cNvSpPr txBox="1">
            <a:spLocks noGrp="1"/>
          </p:cNvSpPr>
          <p:nvPr>
            <p:ph type="body" idx="1"/>
          </p:nvPr>
        </p:nvSpPr>
        <p:spPr>
          <a:xfrm>
            <a:off x="787400" y="1009650"/>
            <a:ext cx="4013200" cy="4171950"/>
          </a:xfrm>
        </p:spPr>
        <p:txBody>
          <a:bodyPr tIns="45700" bIns="45700">
            <a:spAutoFit/>
          </a:bodyPr>
          <a:lstStyle/>
          <a:p>
            <a:pPr indent="-342900" eaLnBrk="1" hangingPunct="1">
              <a:lnSpc>
                <a:spcPct val="90000"/>
              </a:lnSpc>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Una vez que al interruptor de prendido y apagado se le ha colocado con seguridad un candado: </a:t>
            </a:r>
          </a:p>
          <a:p>
            <a:pPr indent="-342900" eaLnBrk="1" hangingPunct="1">
              <a:lnSpc>
                <a:spcPct val="90000"/>
              </a:lnSpc>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El interruptor de circuito debe estar etiquetado.</a:t>
            </a:r>
          </a:p>
          <a:p>
            <a:pPr indent="-342900" eaLnBrk="1" hangingPunct="1">
              <a:lnSpc>
                <a:spcPct val="90000"/>
              </a:lnSpc>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La etiqueta sirve para comunicar a los demás porqué el interruptor está apagado.</a:t>
            </a:r>
          </a:p>
        </p:txBody>
      </p:sp>
      <p:sp>
        <p:nvSpPr>
          <p:cNvPr id="123908" name="Shape 550"/>
          <p:cNvSpPr>
            <a:spLocks noChangeArrowheads="1"/>
          </p:cNvSpPr>
          <p:nvPr/>
        </p:nvSpPr>
        <p:spPr bwMode="auto">
          <a:xfrm>
            <a:off x="7391400" y="4724400"/>
            <a:ext cx="857250" cy="8572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911"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hape 556"/>
          <p:cNvSpPr>
            <a:spLocks noChangeArrowheads="1"/>
          </p:cNvSpPr>
          <p:nvPr/>
        </p:nvSpPr>
        <p:spPr bwMode="auto">
          <a:xfrm>
            <a:off x="4648200" y="1219200"/>
            <a:ext cx="3749675" cy="284638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954" name="Shape 557"/>
          <p:cNvSpPr txBox="1">
            <a:spLocks noGrp="1"/>
          </p:cNvSpPr>
          <p:nvPr>
            <p:ph type="body" idx="1"/>
          </p:nvPr>
        </p:nvSpPr>
        <p:spPr>
          <a:xfrm>
            <a:off x="762000" y="1066800"/>
            <a:ext cx="3810000" cy="3995738"/>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Las etiquetas y candados son señales de peligro.</a:t>
            </a:r>
          </a:p>
          <a:p>
            <a:pPr indent="-342900" eaLnBrk="1" hangingPunct="1">
              <a:spcBef>
                <a:spcPts val="475"/>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Usted debe estar entrenado en los procedimientos de control de energía, etiquetas y candados.</a:t>
            </a:r>
          </a:p>
        </p:txBody>
      </p:sp>
      <p:sp>
        <p:nvSpPr>
          <p:cNvPr id="125955" name="Shape 558"/>
          <p:cNvSpPr>
            <a:spLocks noChangeArrowheads="1"/>
          </p:cNvSpPr>
          <p:nvPr/>
        </p:nvSpPr>
        <p:spPr bwMode="auto">
          <a:xfrm>
            <a:off x="7467600" y="3048000"/>
            <a:ext cx="857250" cy="8572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956" name="Shape 559"/>
          <p:cNvSpPr txBox="1">
            <a:spLocks noGrp="1"/>
          </p:cNvSpPr>
          <p:nvPr>
            <p:ph type="title"/>
          </p:nvPr>
        </p:nvSpPr>
        <p:spPr>
          <a:xfrm>
            <a:off x="0" y="76200"/>
            <a:ext cx="9144000" cy="533400"/>
          </a:xfrm>
        </p:spPr>
        <p:txBody>
          <a:bodyPr tIns="45700" bIns="45700" anchor="b">
            <a:spAutoFit/>
          </a:bodyPr>
          <a:lstStyle/>
          <a:p>
            <a:pPr eaLnBrk="1" hangingPunct="1">
              <a:spcBef>
                <a:spcPct val="0"/>
              </a:spcBef>
              <a:spcAft>
                <a:spcPct val="0"/>
              </a:spcAft>
              <a:buClr>
                <a:srgbClr val="000000"/>
              </a:buClr>
              <a:buSzPct val="25000"/>
            </a:pPr>
            <a:r>
              <a:rPr lang="en-US" altLang="en-US" sz="2600" smtClean="0">
                <a:solidFill>
                  <a:srgbClr val="000000"/>
                </a:solidFill>
                <a:latin typeface="Arial" pitchFamily="34" charset="0"/>
                <a:cs typeface="Arial" pitchFamily="34" charset="0"/>
              </a:rPr>
              <a:t>Control de Energía/Etiquetas y Candados</a:t>
            </a:r>
          </a:p>
        </p:txBody>
      </p:sp>
      <p:sp>
        <p:nvSpPr>
          <p:cNvPr id="125959"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Shape 579"/>
          <p:cNvSpPr txBox="1">
            <a:spLocks noGrp="1"/>
          </p:cNvSpPr>
          <p:nvPr>
            <p:ph type="title"/>
          </p:nvPr>
        </p:nvSpPr>
        <p:spPr>
          <a:xfrm>
            <a:off x="0" y="1143000"/>
            <a:ext cx="9144000" cy="8382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2800">
                <a:solidFill>
                  <a:schemeClr val="dk2"/>
                </a:solidFill>
                <a:sym typeface="Arial"/>
              </a:rPr>
              <a:t>Los Cuatro Grandes</a:t>
            </a:r>
            <a:br>
              <a:rPr lang="x-none" sz="2800">
                <a:solidFill>
                  <a:schemeClr val="dk2"/>
                </a:solidFill>
                <a:sym typeface="Arial"/>
              </a:rPr>
            </a:br>
            <a:r>
              <a:rPr lang="x-none" sz="2800">
                <a:solidFill>
                  <a:schemeClr val="dk2"/>
                </a:solidFill>
                <a:sym typeface="Arial"/>
              </a:rPr>
              <a:t>Peligros en la Construcción:</a:t>
            </a:r>
          </a:p>
        </p:txBody>
      </p:sp>
      <p:sp>
        <p:nvSpPr>
          <p:cNvPr id="132098" name="Shape 580"/>
          <p:cNvSpPr txBox="1">
            <a:spLocks noGrp="1"/>
          </p:cNvSpPr>
          <p:nvPr>
            <p:ph type="body" idx="1"/>
          </p:nvPr>
        </p:nvSpPr>
        <p:spPr>
          <a:xfrm>
            <a:off x="457200" y="2686050"/>
            <a:ext cx="8178800" cy="4171950"/>
          </a:xfrm>
        </p:spPr>
        <p:txBody>
          <a:bodyPr tIns="45700" bIns="45700" anchor="t">
            <a:spAutoFit/>
          </a:bodyPr>
          <a:lstStyle/>
          <a:p>
            <a:pPr algn="ctr" eaLnBrk="1" hangingPunct="1">
              <a:spcBef>
                <a:spcPts val="563"/>
              </a:spcBef>
              <a:buClr>
                <a:srgbClr val="000000"/>
              </a:buClr>
              <a:buSzPct val="25000"/>
              <a:buFont typeface="Tahoma" pitchFamily="34" charset="0"/>
              <a:buNone/>
            </a:pPr>
            <a:r>
              <a:rPr lang="en-US" altLang="en-US" sz="2800" b="1" smtClean="0">
                <a:latin typeface="Tahoma" pitchFamily="34" charset="0"/>
                <a:cs typeface="Tahoma" pitchFamily="34" charset="0"/>
                <a:sym typeface="Tahoma" pitchFamily="34" charset="0"/>
              </a:rPr>
              <a:t>Esto concluye el módulo</a:t>
            </a:r>
          </a:p>
          <a:p>
            <a:pPr algn="ctr" eaLnBrk="1" hangingPunct="1">
              <a:spcBef>
                <a:spcPts val="563"/>
              </a:spcBef>
              <a:buClr>
                <a:srgbClr val="000000"/>
              </a:buClr>
              <a:buSzPct val="25000"/>
              <a:buFont typeface="Tahoma" pitchFamily="34" charset="0"/>
              <a:buNone/>
            </a:pPr>
            <a:r>
              <a:rPr lang="en-US" altLang="en-US" sz="2800" b="1" smtClean="0">
                <a:latin typeface="Tahoma" pitchFamily="34" charset="0"/>
                <a:cs typeface="Tahoma" pitchFamily="34" charset="0"/>
                <a:sym typeface="Tahoma" pitchFamily="34" charset="0"/>
              </a:rPr>
              <a:t>De Peligro Eléctrico</a:t>
            </a:r>
          </a:p>
          <a:p>
            <a:pPr eaLnBrk="1" hangingPunct="1">
              <a:spcBef>
                <a:spcPts val="475"/>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a:p>
            <a:pPr algn="ctr" eaLnBrk="1" hangingPunct="1">
              <a:buClr>
                <a:srgbClr val="000000"/>
              </a:buClr>
              <a:buSzPct val="25000"/>
              <a:buFont typeface="Times New Roman" pitchFamily="18" charset="0"/>
              <a:buNone/>
            </a:pPr>
            <a:r>
              <a:rPr lang="en-US" altLang="en-US" sz="4000" b="1" smtClean="0">
                <a:solidFill>
                  <a:srgbClr val="FF3300"/>
                </a:solidFill>
                <a:latin typeface="Times New Roman" pitchFamily="18" charset="0"/>
                <a:cs typeface="Times New Roman" pitchFamily="18" charset="0"/>
                <a:sym typeface="Times New Roman" pitchFamily="18" charset="0"/>
              </a:rPr>
              <a:t>Fin</a:t>
            </a:r>
          </a:p>
        </p:txBody>
      </p:sp>
      <p:sp>
        <p:nvSpPr>
          <p:cNvPr id="132101" name="Rectangle 5"/>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Grp="1"/>
          </p:cNvSpPr>
          <p:nvPr>
            <p:ph type="title" idx="4294967295"/>
          </p:nvPr>
        </p:nvSpPr>
        <p:spPr>
          <a:xfrm>
            <a:off x="0" y="228600"/>
            <a:ext cx="9144000" cy="609600"/>
          </a:xfrm>
        </p:spPr>
        <p:txBody>
          <a:bodyPr/>
          <a:lstStyle/>
          <a:p>
            <a:pPr algn="ctr"/>
            <a:r>
              <a:rPr lang="en-US" altLang="en-US" sz="4400" b="1" smtClean="0">
                <a:latin typeface="Arial" pitchFamily="34" charset="0"/>
                <a:cs typeface="Arial" pitchFamily="34" charset="0"/>
              </a:rPr>
              <a:t>OSHA</a:t>
            </a:r>
          </a:p>
        </p:txBody>
      </p:sp>
      <p:sp>
        <p:nvSpPr>
          <p:cNvPr id="155652" name="Rectangle 4"/>
          <p:cNvSpPr>
            <a:spLocks noGrp="1" noChangeArrowheads="1"/>
          </p:cNvSpPr>
          <p:nvPr>
            <p:ph type="body" idx="4294967295"/>
          </p:nvPr>
        </p:nvSpPr>
        <p:spPr>
          <a:xfrm>
            <a:off x="457200" y="838200"/>
            <a:ext cx="8178800" cy="4648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Char char="•"/>
            </a:pPr>
            <a:r>
              <a:rPr lang="en-US" altLang="en-US" sz="2200" smtClean="0">
                <a:latin typeface="Arial" pitchFamily="34" charset="0"/>
                <a:cs typeface="Arial" pitchFamily="34" charset="0"/>
              </a:rPr>
              <a:t>Con el Acto de Seguridad y Salud Occupacional de 1970, el Congreso creó la Administración de Seguridad y Salud Ocupacional (OSHA) para asegurar que las condiciones de trabajo se mantengan seguras y saludables para los hombres y mujeres que trabajan por medio del establecimiento y cumplimiento de normas y mediante la capacitación, divulgación, educación y asistencia.</a:t>
            </a:r>
          </a:p>
          <a:p>
            <a:endParaRPr lang="en-US" altLang="en-US" sz="2200" smtClean="0">
              <a:latin typeface="Arial" pitchFamily="34" charset="0"/>
              <a:cs typeface="Arial" pitchFamily="34" charset="0"/>
            </a:endParaRPr>
          </a:p>
          <a:p>
            <a:pPr>
              <a:buFontTx/>
              <a:buChar char="•"/>
            </a:pPr>
            <a:r>
              <a:rPr lang="en-US" altLang="en-US" sz="2200" smtClean="0">
                <a:latin typeface="Arial" pitchFamily="34" charset="0"/>
                <a:cs typeface="Arial" pitchFamily="34" charset="0"/>
              </a:rPr>
              <a:t>Bajo de la Cláusula del Deber General de la Ley OSH, los empleadores deben mantener a sus lugares de trabajo libres de peligros graves, incluidos los riesgos ergonómicos.</a:t>
            </a:r>
          </a:p>
          <a:p>
            <a:pPr>
              <a:buFontTx/>
              <a:buChar char="•"/>
            </a:pPr>
            <a:endParaRPr lang="en-US" altLang="en-US" sz="2200" smtClean="0">
              <a:latin typeface="Arial" pitchFamily="34" charset="0"/>
              <a:cs typeface="Arial" pitchFamily="34" charset="0"/>
            </a:endParaRPr>
          </a:p>
          <a:p>
            <a:pPr>
              <a:buFontTx/>
              <a:buChar char="•"/>
            </a:pPr>
            <a:r>
              <a:rPr lang="en-US" altLang="en-US" sz="2400" smtClean="0">
                <a:latin typeface="Arial" pitchFamily="34" charset="0"/>
                <a:cs typeface="Arial" pitchFamily="34" charset="0"/>
              </a:rPr>
              <a:t>Usted tiene el derecho a la salud y la seguridad en su lugar de trabajo, independientemente de su estatus migratorio! </a:t>
            </a:r>
          </a:p>
        </p:txBody>
      </p:sp>
      <p:sp>
        <p:nvSpPr>
          <p:cNvPr id="155653" name="Rectangle 5"/>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Grp="1"/>
          </p:cNvSpPr>
          <p:nvPr>
            <p:ph type="title" idx="4294967295"/>
          </p:nvPr>
        </p:nvSpPr>
        <p:spPr>
          <a:xfrm>
            <a:off x="228600" y="609600"/>
            <a:ext cx="8686800" cy="1371600"/>
          </a:xfrm>
        </p:spPr>
        <p:txBody>
          <a:bodyPr/>
          <a:lstStyle/>
          <a:p>
            <a:pPr algn="ctr"/>
            <a:r>
              <a:rPr lang="en-US" altLang="en-US" sz="3600" b="1" smtClean="0">
                <a:latin typeface="Arial" pitchFamily="34" charset="0"/>
                <a:cs typeface="Arial" pitchFamily="34" charset="0"/>
              </a:rPr>
              <a:t>Los derechos de los trabajadores bajo el Acta de OSHA</a:t>
            </a:r>
            <a:br>
              <a:rPr lang="en-US" altLang="en-US" sz="3600" b="1" smtClean="0">
                <a:latin typeface="Arial" pitchFamily="34" charset="0"/>
                <a:cs typeface="Arial" pitchFamily="34" charset="0"/>
              </a:rPr>
            </a:br>
            <a:endParaRPr lang="en-US" altLang="en-US" sz="3600" b="1" smtClean="0">
              <a:latin typeface="Arial" pitchFamily="34" charset="0"/>
              <a:cs typeface="Arial" pitchFamily="34" charset="0"/>
            </a:endParaRPr>
          </a:p>
        </p:txBody>
      </p:sp>
      <p:sp>
        <p:nvSpPr>
          <p:cNvPr id="157699" name="Text Box 3"/>
          <p:cNvSpPr txBox="1">
            <a:spLocks noGrp="1"/>
          </p:cNvSpPr>
          <p:nvPr>
            <p:ph type="body" idx="4294967295"/>
          </p:nvPr>
        </p:nvSpPr>
        <p:spPr>
          <a:xfrm>
            <a:off x="0" y="1524000"/>
            <a:ext cx="8915400" cy="3886200"/>
          </a:xfrm>
        </p:spPr>
        <p:txBody>
          <a:bodyPr/>
          <a:lstStyle/>
          <a:p>
            <a:pPr>
              <a:lnSpc>
                <a:spcPct val="80000"/>
              </a:lnSpc>
            </a:pPr>
            <a:r>
              <a:rPr lang="en-US" altLang="en-US" sz="2200" smtClean="0">
                <a:latin typeface="Arial" pitchFamily="34" charset="0"/>
                <a:cs typeface="Arial" pitchFamily="34" charset="0"/>
              </a:rPr>
              <a:t>Trabajadores tienen el derecho a </a:t>
            </a:r>
            <a:r>
              <a:rPr lang="en-US" altLang="en-US" sz="2200" smtClean="0">
                <a:latin typeface="Arial" pitchFamily="34" charset="0"/>
                <a:cs typeface="Arial" pitchFamily="34" charset="0"/>
                <a:hlinkClick r:id="rId2" tooltip="OSH Act of 1970 Section 5 - Duties"/>
              </a:rPr>
              <a:t>condiciones</a:t>
            </a:r>
            <a:r>
              <a:rPr lang="en-US" altLang="en-US" sz="2200" smtClean="0">
                <a:latin typeface="Arial" pitchFamily="34" charset="0"/>
                <a:cs typeface="Arial" pitchFamily="34" charset="0"/>
              </a:rPr>
              <a:t> de trabajo sin riesgo de daño serio. Para asegurar un sitio de trabajo seguro y saludable, OSHA también proporciona los trabajadores con el derecho a:</a:t>
            </a:r>
          </a:p>
          <a:p>
            <a:pPr>
              <a:lnSpc>
                <a:spcPct val="80000"/>
              </a:lnSpc>
            </a:pPr>
            <a:endParaRPr lang="en-US" altLang="en-US" sz="700" smtClean="0">
              <a:latin typeface="Arial" pitchFamily="34" charset="0"/>
              <a:cs typeface="Arial" pitchFamily="34" charset="0"/>
            </a:endParaRPr>
          </a:p>
          <a:p>
            <a:pPr lvl="1">
              <a:lnSpc>
                <a:spcPct val="80000"/>
              </a:lnSpc>
              <a:buFontTx/>
              <a:buChar char="–"/>
            </a:pPr>
            <a:r>
              <a:rPr lang="en-US" altLang="en-US" sz="2200" smtClean="0">
                <a:latin typeface="Arial" pitchFamily="34" charset="0"/>
                <a:cs typeface="Arial" pitchFamily="34" charset="0"/>
              </a:rPr>
              <a:t>Pedir que OSHA realice una inspección del lugar de trabajo.</a:t>
            </a:r>
          </a:p>
          <a:p>
            <a:pPr lvl="1">
              <a:lnSpc>
                <a:spcPct val="80000"/>
              </a:lnSpc>
              <a:buFontTx/>
              <a:buChar char="–"/>
            </a:pPr>
            <a:r>
              <a:rPr lang="en-US" altLang="en-US" sz="2200" smtClean="0">
                <a:latin typeface="Arial" pitchFamily="34" charset="0"/>
                <a:cs typeface="Arial" pitchFamily="34" charset="0"/>
              </a:rPr>
              <a:t>Ejercer sus derechos bajo la ley libre de la venganza o discriminación.</a:t>
            </a:r>
          </a:p>
          <a:p>
            <a:pPr lvl="1">
              <a:lnSpc>
                <a:spcPct val="80000"/>
              </a:lnSpc>
              <a:buFontTx/>
              <a:buChar char="–"/>
            </a:pPr>
            <a:r>
              <a:rPr lang="en-US" altLang="en-US" sz="2200" smtClean="0">
                <a:latin typeface="Arial" pitchFamily="34" charset="0"/>
                <a:cs typeface="Arial" pitchFamily="34" charset="0"/>
              </a:rPr>
              <a:t>Recibir información y entrenamiento sobre peligros, métodos para prevenir daños, y los estándares de OSHA que aplican a su sitio de trabajo. El entrenamiento debe estar en un idioma que usted puede entender;</a:t>
            </a:r>
          </a:p>
          <a:p>
            <a:pPr lvl="1">
              <a:lnSpc>
                <a:spcPct val="80000"/>
              </a:lnSpc>
              <a:buFontTx/>
              <a:buChar char="–"/>
            </a:pPr>
            <a:r>
              <a:rPr lang="en-US" altLang="en-US" sz="2200" smtClean="0">
                <a:latin typeface="Arial" pitchFamily="34" charset="0"/>
                <a:cs typeface="Arial" pitchFamily="34" charset="0"/>
              </a:rPr>
              <a:t>Tener acceso a los resultados de las pruebas que se hagan para encontrar peligros en el sitio de trabajo,</a:t>
            </a:r>
          </a:p>
          <a:p>
            <a:pPr lvl="1">
              <a:lnSpc>
                <a:spcPct val="80000"/>
              </a:lnSpc>
              <a:buFontTx/>
              <a:buChar char="–"/>
            </a:pPr>
            <a:r>
              <a:rPr lang="en-US" altLang="en-US" sz="2200" smtClean="0">
                <a:latin typeface="Arial" pitchFamily="34" charset="0"/>
                <a:cs typeface="Arial" pitchFamily="34" charset="0"/>
                <a:hlinkClick r:id="rId3" tooltip="Table of Contents for Part 1904"/>
              </a:rPr>
              <a:t>Leer los archivos de lesiones y enfermedades relacionados al trabajo</a:t>
            </a:r>
            <a:r>
              <a:rPr lang="en-US" altLang="en-US" sz="2200" smtClean="0">
                <a:latin typeface="Arial" pitchFamily="34" charset="0"/>
                <a:cs typeface="Arial" pitchFamily="34" charset="0"/>
              </a:rPr>
              <a:t>;</a:t>
            </a:r>
          </a:p>
          <a:p>
            <a:pPr lvl="1">
              <a:lnSpc>
                <a:spcPct val="80000"/>
              </a:lnSpc>
              <a:buFontTx/>
              <a:buChar char="–"/>
            </a:pPr>
            <a:r>
              <a:rPr lang="en-US" altLang="en-US" sz="2200" smtClean="0">
                <a:latin typeface="Arial" pitchFamily="34" charset="0"/>
                <a:cs typeface="Arial" pitchFamily="34" charset="0"/>
              </a:rPr>
              <a:t>Tener acceso a copias de sus </a:t>
            </a:r>
            <a:r>
              <a:rPr lang="en-US" altLang="en-US" sz="2200" smtClean="0">
                <a:latin typeface="Arial" pitchFamily="34" charset="0"/>
                <a:cs typeface="Arial" pitchFamily="34" charset="0"/>
                <a:hlinkClick r:id="rId4" tooltip="part 1910.1020 - Toxic and Hazardous Substances"/>
              </a:rPr>
              <a:t>informes médicos</a:t>
            </a:r>
            <a:r>
              <a:rPr lang="en-US" altLang="en-US" sz="2200" smtClean="0">
                <a:latin typeface="Arial" pitchFamily="34" charset="0"/>
                <a:cs typeface="Arial" pitchFamily="34" charset="0"/>
              </a:rPr>
              <a:t>;</a:t>
            </a:r>
          </a:p>
        </p:txBody>
      </p:sp>
      <p:sp>
        <p:nvSpPr>
          <p:cNvPr id="157700" name="Rectangle 4"/>
          <p:cNvSpPr>
            <a:spLocks noChangeArrowheads="1"/>
          </p:cNvSpPr>
          <p:nvPr/>
        </p:nvSpPr>
        <p:spPr bwMode="auto">
          <a:xfrm>
            <a:off x="2743200" y="5943600"/>
            <a:ext cx="3962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1000">
                <a:solidFill>
                  <a:schemeClr val="tx1"/>
                </a:solidFill>
              </a:rPr>
              <a:t>Fuente: OSHA website: </a:t>
            </a:r>
            <a:r>
              <a:rPr lang="en-US" altLang="en-US" sz="1000">
                <a:solidFill>
                  <a:schemeClr val="tx1"/>
                </a:solidFill>
                <a:hlinkClick r:id="rId5"/>
              </a:rPr>
              <a:t>http://www.osha.gov/workers.html</a:t>
            </a:r>
            <a:r>
              <a:rPr lang="en-US" altLang="en-US" sz="1000">
                <a:solidFill>
                  <a:schemeClr val="tx1"/>
                </a:solidFill>
              </a:rPr>
              <a:t> </a:t>
            </a:r>
          </a:p>
        </p:txBody>
      </p:sp>
      <p:sp>
        <p:nvSpPr>
          <p:cNvPr id="157701" name="Rectangle 5"/>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Grp="1"/>
          </p:cNvSpPr>
          <p:nvPr>
            <p:ph type="title" idx="4294967295"/>
          </p:nvPr>
        </p:nvSpPr>
        <p:spPr>
          <a:xfrm>
            <a:off x="228600" y="152400"/>
            <a:ext cx="8229600" cy="609600"/>
          </a:xfrm>
        </p:spPr>
        <p:txBody>
          <a:bodyPr/>
          <a:lstStyle/>
          <a:p>
            <a:r>
              <a:rPr lang="en-US" altLang="en-US" sz="3200" b="1" smtClean="0">
                <a:latin typeface="Arial" pitchFamily="34" charset="0"/>
                <a:cs typeface="Arial" pitchFamily="34" charset="0"/>
              </a:rPr>
              <a:t>Haciendo una queja</a:t>
            </a:r>
          </a:p>
        </p:txBody>
      </p:sp>
      <p:sp>
        <p:nvSpPr>
          <p:cNvPr id="158723" name="Text Box 3"/>
          <p:cNvSpPr txBox="1">
            <a:spLocks noGrp="1"/>
          </p:cNvSpPr>
          <p:nvPr>
            <p:ph type="body" idx="4294967295"/>
          </p:nvPr>
        </p:nvSpPr>
        <p:spPr>
          <a:xfrm>
            <a:off x="228600" y="685800"/>
            <a:ext cx="8229600" cy="6324600"/>
          </a:xfrm>
        </p:spPr>
        <p:txBody>
          <a:bodyPr/>
          <a:lstStyle/>
          <a:p>
            <a:pPr>
              <a:lnSpc>
                <a:spcPct val="80000"/>
              </a:lnSpc>
              <a:buFontTx/>
              <a:buChar char="•"/>
            </a:pPr>
            <a:r>
              <a:rPr lang="en-US" altLang="en-US" sz="2000" smtClean="0">
                <a:latin typeface="Arial" pitchFamily="34" charset="0"/>
                <a:cs typeface="Arial" pitchFamily="34" charset="0"/>
              </a:rPr>
              <a:t>Los trabajadores, o sus representantes, </a:t>
            </a:r>
            <a:r>
              <a:rPr lang="en-US" altLang="en-US" sz="2000" smtClean="0">
                <a:latin typeface="Arial" pitchFamily="34" charset="0"/>
                <a:cs typeface="Arial" pitchFamily="34" charset="0"/>
                <a:hlinkClick r:id="rId2" tooltip="How to File a Complaint with OSHA"/>
              </a:rPr>
              <a:t>pueden hacer una queja</a:t>
            </a:r>
            <a:r>
              <a:rPr lang="en-US" altLang="en-US" sz="2000" smtClean="0">
                <a:latin typeface="Arial" pitchFamily="34" charset="0"/>
                <a:cs typeface="Arial" pitchFamily="34" charset="0"/>
              </a:rPr>
              <a:t> y pedir a OSHA que realice una inspección de su sitio de trabajo si creen que hay un peligro serio o su empleador no esta cumpliendo con los estándares de OSHA. </a:t>
            </a:r>
          </a:p>
          <a:p>
            <a:pPr>
              <a:lnSpc>
                <a:spcPct val="80000"/>
              </a:lnSpc>
              <a:buFontTx/>
              <a:buChar char="•"/>
            </a:pPr>
            <a:r>
              <a:rPr lang="en-US" altLang="en-US" sz="2000" smtClean="0">
                <a:latin typeface="Arial" pitchFamily="34" charset="0"/>
                <a:cs typeface="Arial" pitchFamily="34" charset="0"/>
              </a:rPr>
              <a:t>Un trabajador puede decirle a OSHA que mantenga su identidad confidencial. </a:t>
            </a:r>
          </a:p>
          <a:p>
            <a:pPr>
              <a:lnSpc>
                <a:spcPct val="80000"/>
              </a:lnSpc>
              <a:buFontTx/>
              <a:buChar char="•"/>
            </a:pPr>
            <a:r>
              <a:rPr lang="en-US" altLang="en-US" sz="2000" b="1" smtClean="0">
                <a:latin typeface="Arial" pitchFamily="34" charset="0"/>
                <a:cs typeface="Arial" pitchFamily="34" charset="0"/>
              </a:rPr>
              <a:t>Es una violación del Acta de OSHA que un empleado sea despedido, degradado, transferido, o discriminado en cualquiera manera por hacer una queja o ejercer otros derechos de OSHA.</a:t>
            </a:r>
            <a:endParaRPr lang="en-US" altLang="en-US" sz="2000" smtClean="0">
              <a:latin typeface="Arial" pitchFamily="34" charset="0"/>
              <a:cs typeface="Arial" pitchFamily="34" charset="0"/>
            </a:endParaRPr>
          </a:p>
          <a:p>
            <a:pPr>
              <a:lnSpc>
                <a:spcPct val="80000"/>
              </a:lnSpc>
              <a:buFontTx/>
              <a:buChar char="•"/>
            </a:pPr>
            <a:r>
              <a:rPr lang="en-US" altLang="en-US" sz="2000" smtClean="0">
                <a:latin typeface="Arial" pitchFamily="34" charset="0"/>
                <a:cs typeface="Arial" pitchFamily="34" charset="0"/>
              </a:rPr>
              <a:t>Usted puede hacer una queja </a:t>
            </a:r>
            <a:r>
              <a:rPr lang="en-US" altLang="en-US" sz="2000" smtClean="0">
                <a:latin typeface="Arial" pitchFamily="34" charset="0"/>
                <a:cs typeface="Arial" pitchFamily="34" charset="0"/>
                <a:hlinkClick r:id="rId3" tooltip="Notice of Alleged Safety or Health Hazards"/>
              </a:rPr>
              <a:t>por Internet</a:t>
            </a:r>
            <a:r>
              <a:rPr lang="en-US" altLang="en-US" sz="2000" smtClean="0">
                <a:latin typeface="Arial" pitchFamily="34" charset="0"/>
                <a:cs typeface="Arial" pitchFamily="34" charset="0"/>
              </a:rPr>
              <a:t>; </a:t>
            </a:r>
            <a:r>
              <a:rPr lang="en-US" altLang="en-US" sz="2000" smtClean="0">
                <a:latin typeface="Arial" pitchFamily="34" charset="0"/>
                <a:cs typeface="Arial" pitchFamily="34" charset="0"/>
                <a:hlinkClick r:id="rId4" tooltip="OSHA 7 form - PDF 160K"/>
              </a:rPr>
              <a:t>baje el formulario</a:t>
            </a:r>
            <a:r>
              <a:rPr lang="en-US" altLang="en-US" sz="2000" smtClean="0">
                <a:latin typeface="Arial" pitchFamily="34" charset="0"/>
                <a:cs typeface="Arial" pitchFamily="34" charset="0"/>
              </a:rPr>
              <a:t> y envíelo por correo o fax a </a:t>
            </a:r>
            <a:r>
              <a:rPr lang="en-US" altLang="en-US" sz="2000" smtClean="0">
                <a:latin typeface="Arial" pitchFamily="34" charset="0"/>
                <a:cs typeface="Arial" pitchFamily="34" charset="0"/>
                <a:hlinkClick r:id="rId5" tooltip="Regional &amp; Area Offices map"/>
              </a:rPr>
              <a:t>la oficina de OSHA más cercana</a:t>
            </a:r>
            <a:r>
              <a:rPr lang="en-US" altLang="en-US" sz="2000" smtClean="0">
                <a:latin typeface="Arial" pitchFamily="34" charset="0"/>
                <a:cs typeface="Arial" pitchFamily="34" charset="0"/>
              </a:rPr>
              <a:t>; o llamando al 1-800-321-OSHA (6742). La mayoría de las quejas enviadas por el Internet se pueden resolver informalmente por el teléfono con su empleador. Las quejas escritas que son firmadas por un trabajador o su representante y enviadas a la oficina de OSHA más cercana tienen mayor probabilidad de resultar en una inspección de OSHA en su sitio de trabajo. Si usted envía una queja solicitando una inspección de OSHA, usted tiene el derecho de recibir una copia de los resultados de la inspección de OSHA y pedir que estos sean revisados si OSHA decide no emitir citaciones.</a:t>
            </a:r>
            <a:r>
              <a:rPr lang="en-US" altLang="en-US" sz="800" smtClean="0">
                <a:latin typeface="Arial" pitchFamily="34" charset="0"/>
                <a:cs typeface="Arial" pitchFamily="34" charset="0"/>
              </a:rPr>
              <a:t> </a:t>
            </a:r>
          </a:p>
        </p:txBody>
      </p:sp>
      <p:sp>
        <p:nvSpPr>
          <p:cNvPr id="158724" name="Rectangle 4"/>
          <p:cNvSpPr>
            <a:spLocks noChangeArrowheads="1"/>
          </p:cNvSpPr>
          <p:nvPr/>
        </p:nvSpPr>
        <p:spPr bwMode="auto">
          <a:xfrm>
            <a:off x="2362200" y="6096000"/>
            <a:ext cx="3962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1000">
                <a:solidFill>
                  <a:schemeClr val="tx1"/>
                </a:solidFill>
              </a:rPr>
              <a:t>Fuente: OSHA website: </a:t>
            </a:r>
            <a:r>
              <a:rPr lang="en-US" altLang="en-US" sz="1000">
                <a:solidFill>
                  <a:schemeClr val="tx1"/>
                </a:solidFill>
                <a:hlinkClick r:id="rId6"/>
              </a:rPr>
              <a:t>http://www.osha.gov/workers.html</a:t>
            </a:r>
            <a:r>
              <a:rPr lang="en-US" altLang="en-US" sz="1000">
                <a:solidFill>
                  <a:schemeClr val="tx1"/>
                </a:solidFill>
              </a:rPr>
              <a:t> </a:t>
            </a:r>
          </a:p>
        </p:txBody>
      </p:sp>
      <p:sp>
        <p:nvSpPr>
          <p:cNvPr id="158725" name="Rectangle 5"/>
          <p:cNvSpPr>
            <a:spLocks noChangeArrowheads="1"/>
          </p:cNvSpPr>
          <p:nvPr/>
        </p:nvSpPr>
        <p:spPr bwMode="auto">
          <a:xfrm>
            <a:off x="0" y="64008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Grp="1"/>
          </p:cNvSpPr>
          <p:nvPr>
            <p:ph type="title" idx="4294967295"/>
          </p:nvPr>
        </p:nvSpPr>
        <p:spPr>
          <a:xfrm>
            <a:off x="457200" y="1600200"/>
            <a:ext cx="8229600" cy="381000"/>
          </a:xfrm>
        </p:spPr>
        <p:txBody>
          <a:bodyPr/>
          <a:lstStyle/>
          <a:p>
            <a:r>
              <a:rPr lang="en-US" altLang="en-US" sz="3200" b="1" smtClean="0">
                <a:latin typeface="Arial" pitchFamily="34" charset="0"/>
                <a:cs typeface="Arial" pitchFamily="34" charset="0"/>
              </a:rPr>
              <a:t>Usted no Puede ser Castigado o Discriminado por Ejercer sus Derechos bajo la ley de OSHA</a:t>
            </a:r>
            <a:br>
              <a:rPr lang="en-US" altLang="en-US" sz="3200" b="1" smtClean="0">
                <a:latin typeface="Arial" pitchFamily="34" charset="0"/>
                <a:cs typeface="Arial" pitchFamily="34" charset="0"/>
              </a:rPr>
            </a:br>
            <a:r>
              <a:rPr lang="en-US" altLang="en-US" sz="1200" b="1" smtClean="0">
                <a:latin typeface="Arial" pitchFamily="34" charset="0"/>
                <a:cs typeface="Arial" pitchFamily="34" charset="0"/>
              </a:rPr>
              <a:t> </a:t>
            </a:r>
            <a:r>
              <a:rPr lang="en-US" altLang="en-US" sz="1200" smtClean="0">
                <a:latin typeface="Arial" pitchFamily="34" charset="0"/>
                <a:cs typeface="Arial" pitchFamily="34" charset="0"/>
              </a:rPr>
              <a:t/>
            </a:r>
            <a:br>
              <a:rPr lang="en-US" altLang="en-US" sz="1200" smtClean="0">
                <a:latin typeface="Arial" pitchFamily="34" charset="0"/>
                <a:cs typeface="Arial" pitchFamily="34" charset="0"/>
              </a:rPr>
            </a:br>
            <a:endParaRPr lang="en-US" altLang="en-US" sz="1200" smtClean="0">
              <a:latin typeface="Arial" pitchFamily="34" charset="0"/>
              <a:cs typeface="Arial" pitchFamily="34" charset="0"/>
            </a:endParaRPr>
          </a:p>
        </p:txBody>
      </p:sp>
      <p:sp>
        <p:nvSpPr>
          <p:cNvPr id="159747" name="Text Box 3"/>
          <p:cNvSpPr txBox="1">
            <a:spLocks noGrp="1"/>
          </p:cNvSpPr>
          <p:nvPr>
            <p:ph type="body" idx="4294967295"/>
          </p:nvPr>
        </p:nvSpPr>
        <p:spPr>
          <a:xfrm>
            <a:off x="304800" y="1600200"/>
            <a:ext cx="8229600" cy="4572000"/>
          </a:xfrm>
        </p:spPr>
        <p:txBody>
          <a:bodyPr/>
          <a:lstStyle/>
          <a:p>
            <a:pPr>
              <a:lnSpc>
                <a:spcPct val="80000"/>
              </a:lnSpc>
              <a:buFontTx/>
              <a:buChar char="•"/>
            </a:pPr>
            <a:r>
              <a:rPr lang="en-US" altLang="en-US" sz="2200" smtClean="0">
                <a:latin typeface="Arial" pitchFamily="34" charset="0"/>
                <a:cs typeface="Arial" pitchFamily="34" charset="0"/>
              </a:rPr>
              <a:t>La ley de OSHA protege a los trabajadores que se quejan a su empleador, a OSHA, o a otras agencias del gobierno sobre condiciones de trabajo que no son saludables o seguras, o sobre problemas ambientales.</a:t>
            </a:r>
          </a:p>
          <a:p>
            <a:pPr>
              <a:lnSpc>
                <a:spcPct val="80000"/>
              </a:lnSpc>
              <a:buFontTx/>
              <a:buChar char="•"/>
            </a:pPr>
            <a:endParaRPr lang="en-US" altLang="en-US" sz="800" smtClean="0">
              <a:latin typeface="Arial" pitchFamily="34" charset="0"/>
              <a:cs typeface="Arial" pitchFamily="34" charset="0"/>
            </a:endParaRPr>
          </a:p>
          <a:p>
            <a:pPr>
              <a:lnSpc>
                <a:spcPct val="80000"/>
              </a:lnSpc>
              <a:buFontTx/>
              <a:buChar char="•"/>
            </a:pPr>
            <a:r>
              <a:rPr lang="en-US" altLang="en-US" sz="2200" smtClean="0">
                <a:latin typeface="Arial" pitchFamily="34" charset="0"/>
                <a:cs typeface="Arial" pitchFamily="34" charset="0"/>
              </a:rPr>
              <a:t>Usted no puede ser transferido, negado un aumento, tener sus horas reducidas, ser despedido, o ser castigado de cualquier otra manera por ejercer sus derechos bajo la ley de OSHA. </a:t>
            </a:r>
          </a:p>
          <a:p>
            <a:pPr>
              <a:lnSpc>
                <a:spcPct val="80000"/>
              </a:lnSpc>
              <a:buFontTx/>
              <a:buChar char="•"/>
            </a:pPr>
            <a:endParaRPr lang="en-US" altLang="en-US" sz="800" smtClean="0">
              <a:latin typeface="Arial" pitchFamily="34" charset="0"/>
              <a:cs typeface="Arial" pitchFamily="34" charset="0"/>
            </a:endParaRPr>
          </a:p>
          <a:p>
            <a:pPr>
              <a:lnSpc>
                <a:spcPct val="80000"/>
              </a:lnSpc>
              <a:buFontTx/>
              <a:buChar char="•"/>
            </a:pPr>
            <a:r>
              <a:rPr lang="en-US" altLang="en-US" sz="2200" smtClean="0">
                <a:latin typeface="Arial" pitchFamily="34" charset="0"/>
                <a:cs typeface="Arial" pitchFamily="34" charset="0"/>
                <a:hlinkClick r:id="rId2" tooltip="The Whistleblower Protection Program"/>
              </a:rPr>
              <a:t>Hay ayuda de OSHA para los denunciantes</a:t>
            </a:r>
            <a:r>
              <a:rPr lang="en-US" altLang="en-US" sz="2200" smtClean="0">
                <a:latin typeface="Arial" pitchFamily="34" charset="0"/>
                <a:cs typeface="Arial" pitchFamily="34" charset="0"/>
              </a:rPr>
              <a:t>. Si lo han castigado o han discriminado contra usted por ejercer sus derechos, usted tiene que hacer una queja con OSHA </a:t>
            </a:r>
            <a:r>
              <a:rPr lang="en-US" altLang="en-US" sz="2200" b="1" u="sng" smtClean="0">
                <a:latin typeface="Arial" pitchFamily="34" charset="0"/>
                <a:cs typeface="Arial" pitchFamily="34" charset="0"/>
              </a:rPr>
              <a:t>dentro de 30 días</a:t>
            </a:r>
            <a:r>
              <a:rPr lang="en-US" altLang="en-US" sz="2200" smtClean="0">
                <a:latin typeface="Arial" pitchFamily="34" charset="0"/>
                <a:cs typeface="Arial" pitchFamily="34" charset="0"/>
              </a:rPr>
              <a:t> de haber ocurrido la represalia alegada para la mayoría de las quejas. No se requiere ninguna forma, pero tiene que enviar una carta o llamar la </a:t>
            </a:r>
            <a:r>
              <a:rPr lang="en-US" altLang="en-US" sz="2200" smtClean="0">
                <a:latin typeface="Arial" pitchFamily="34" charset="0"/>
                <a:cs typeface="Arial" pitchFamily="34" charset="0"/>
                <a:hlinkClick r:id="rId3" tooltip="Regional &amp; Area Offices map"/>
              </a:rPr>
              <a:t>oficina de OSHA más cercana</a:t>
            </a:r>
            <a:r>
              <a:rPr lang="en-US" altLang="en-US" sz="2200" smtClean="0">
                <a:latin typeface="Arial" pitchFamily="34" charset="0"/>
                <a:cs typeface="Arial" pitchFamily="34" charset="0"/>
              </a:rPr>
              <a:t> explicando la situación y la discriminación alegada (dentro de 30 días). </a:t>
            </a:r>
          </a:p>
        </p:txBody>
      </p:sp>
      <p:sp>
        <p:nvSpPr>
          <p:cNvPr id="159748" name="Rectangle 4"/>
          <p:cNvSpPr>
            <a:spLocks noChangeArrowheads="1"/>
          </p:cNvSpPr>
          <p:nvPr/>
        </p:nvSpPr>
        <p:spPr bwMode="auto">
          <a:xfrm>
            <a:off x="2895600" y="6172200"/>
            <a:ext cx="3463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tx1"/>
                </a:solidFill>
              </a:rPr>
              <a:t>Fuente: OSHA website: </a:t>
            </a:r>
            <a:r>
              <a:rPr lang="en-US" altLang="en-US" sz="1000">
                <a:solidFill>
                  <a:schemeClr val="tx1"/>
                </a:solidFill>
                <a:hlinkClick r:id="rId4"/>
              </a:rPr>
              <a:t>http://www.osha.gov/workers.html</a:t>
            </a:r>
            <a:r>
              <a:rPr lang="en-US" altLang="en-US" sz="1000">
                <a:solidFill>
                  <a:schemeClr val="tx1"/>
                </a:solidFill>
              </a:rPr>
              <a:t> </a:t>
            </a:r>
          </a:p>
        </p:txBody>
      </p:sp>
      <p:sp>
        <p:nvSpPr>
          <p:cNvPr id="159750" name="Rectangle 6"/>
          <p:cNvSpPr>
            <a:spLocks noChangeArrowheads="1"/>
          </p:cNvSpPr>
          <p:nvPr/>
        </p:nvSpPr>
        <p:spPr bwMode="auto">
          <a:xfrm>
            <a:off x="0" y="64008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113"/>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¿Qué es la electricidad?</a:t>
            </a:r>
          </a:p>
        </p:txBody>
      </p:sp>
      <p:sp>
        <p:nvSpPr>
          <p:cNvPr id="114" name="Shape 114"/>
          <p:cNvSpPr txBox="1">
            <a:spLocks noGrp="1"/>
          </p:cNvSpPr>
          <p:nvPr>
            <p:ph type="body" idx="1"/>
          </p:nvPr>
        </p:nvSpPr>
        <p:spPr>
          <a:xfrm>
            <a:off x="457200" y="1066800"/>
            <a:ext cx="5105400" cy="4648200"/>
          </a:xfrm>
        </p:spPr>
        <p:txBody>
          <a:bodyPr tIns="45700" bIns="45700">
            <a:spAutoFit/>
          </a:bodyPr>
          <a:lstStyle/>
          <a:p>
            <a:pPr indent="-342900" eaLnBrk="1" fontAlgn="auto" hangingPunct="1">
              <a:buSzPct val="100694"/>
              <a:defRPr/>
            </a:pPr>
            <a:r>
              <a:rPr lang="x-none"/>
              <a:t>La electricidad es una fuerza de energía natural.</a:t>
            </a:r>
          </a:p>
          <a:p>
            <a:pPr indent="-342900" eaLnBrk="1" fontAlgn="auto" hangingPunct="1">
              <a:buSzPct val="100694"/>
              <a:defRPr/>
            </a:pPr>
            <a:r>
              <a:rPr lang="x-none"/>
              <a:t>La electricidad es también una fuerza de energía creada por el hombre.</a:t>
            </a:r>
          </a:p>
          <a:p>
            <a:pPr indent="-342900" eaLnBrk="1" fontAlgn="auto" hangingPunct="1">
              <a:buSzPct val="100694"/>
              <a:defRPr/>
            </a:pPr>
            <a:r>
              <a:rPr lang="x-none"/>
              <a:t>Es esencial para la vida moderna y la damos por sentada todos los días, sin apreciarla lo suficiente. </a:t>
            </a:r>
          </a:p>
          <a:p>
            <a:pPr indent="-342900" eaLnBrk="1" fontAlgn="auto" hangingPunct="1">
              <a:buSzPct val="100694"/>
              <a:defRPr/>
            </a:pPr>
            <a:r>
              <a:rPr lang="x-none">
                <a:solidFill>
                  <a:srgbClr val="000000"/>
                </a:solidFill>
              </a:rPr>
              <a:t>¡Como resultado, aproximadamente un trabajador se electrocuta en el trabajo todos los días, cada año. </a:t>
            </a:r>
          </a:p>
          <a:p>
            <a:pPr eaLnBrk="1" fontAlgn="auto" hangingPunct="1">
              <a:defRPr/>
            </a:pPr>
            <a:endParaRPr/>
          </a:p>
          <a:p>
            <a:pPr eaLnBrk="1" fontAlgn="auto" hangingPunct="1">
              <a:defRPr/>
            </a:pPr>
            <a:endParaRPr/>
          </a:p>
        </p:txBody>
      </p:sp>
      <p:sp>
        <p:nvSpPr>
          <p:cNvPr id="29699" name="Shape 115"/>
          <p:cNvSpPr>
            <a:spLocks noChangeArrowheads="1"/>
          </p:cNvSpPr>
          <p:nvPr/>
        </p:nvSpPr>
        <p:spPr bwMode="auto">
          <a:xfrm>
            <a:off x="5791200" y="1295400"/>
            <a:ext cx="3040063" cy="4114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2" name="Rectangle 6"/>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21"/>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¿Qué es la electricidad?</a:t>
            </a:r>
          </a:p>
        </p:txBody>
      </p:sp>
      <p:sp>
        <p:nvSpPr>
          <p:cNvPr id="31746" name="Shape 122"/>
          <p:cNvSpPr txBox="1">
            <a:spLocks noGrp="1"/>
          </p:cNvSpPr>
          <p:nvPr>
            <p:ph type="body" idx="1"/>
          </p:nvPr>
        </p:nvSpPr>
        <p:spPr>
          <a:xfrm>
            <a:off x="457200" y="1066800"/>
            <a:ext cx="4013200" cy="417195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La electricidad fluye a través de conductores.</a:t>
            </a:r>
            <a:r>
              <a:rPr lang="en-US" altLang="en-US" smtClean="0">
                <a:solidFill>
                  <a:srgbClr val="292526"/>
                </a:solidFill>
                <a:latin typeface="Tahoma" pitchFamily="34" charset="0"/>
                <a:cs typeface="Tahoma" pitchFamily="34" charset="0"/>
                <a:sym typeface="Tahoma" pitchFamily="34" charset="0"/>
              </a:rPr>
              <a:t> consiste de fluidos de energía a través de alambres de cobre también conocidos como corriente eléctrica.</a:t>
            </a:r>
          </a:p>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Los conductores incluyen: metales, agua, el suelo y el cuerpo humano.</a:t>
            </a:r>
          </a:p>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La electricidad debe tener un circuito completo o una trayectoria para fluir.</a:t>
            </a:r>
          </a:p>
        </p:txBody>
      </p:sp>
      <p:sp>
        <p:nvSpPr>
          <p:cNvPr id="31747" name="Shape 123"/>
          <p:cNvSpPr>
            <a:spLocks noChangeArrowheads="1"/>
          </p:cNvSpPr>
          <p:nvPr/>
        </p:nvSpPr>
        <p:spPr bwMode="auto">
          <a:xfrm>
            <a:off x="4953000" y="838200"/>
            <a:ext cx="3860800" cy="4600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0" name="Rectangle 6"/>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29"/>
          <p:cNvSpPr>
            <a:spLocks noChangeArrowheads="1"/>
          </p:cNvSpPr>
          <p:nvPr/>
        </p:nvSpPr>
        <p:spPr bwMode="auto">
          <a:xfrm>
            <a:off x="5200650" y="1219200"/>
            <a:ext cx="3257550" cy="376078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94" name="Shape 130"/>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Cómo Trabaja la Electricidad</a:t>
            </a:r>
          </a:p>
        </p:txBody>
      </p:sp>
      <p:sp>
        <p:nvSpPr>
          <p:cNvPr id="33795" name="Shape 131"/>
          <p:cNvSpPr txBox="1">
            <a:spLocks noGrp="1"/>
          </p:cNvSpPr>
          <p:nvPr>
            <p:ph type="body" idx="1"/>
          </p:nvPr>
        </p:nvSpPr>
        <p:spPr>
          <a:xfrm>
            <a:off x="457200" y="1066800"/>
            <a:ext cx="4013200" cy="417195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Cuando las herramientas eléctricas funcionan correctamente se mantiene un circuito completo entre la herramienta y la fuente de energía.</a:t>
            </a:r>
          </a:p>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Para que se forme un “circuito completo” la electricidad va a través de la sierra, al alambre y regresa al tomacorriente</a:t>
            </a:r>
          </a:p>
        </p:txBody>
      </p:sp>
      <p:sp>
        <p:nvSpPr>
          <p:cNvPr id="33796" name="Shape 132"/>
          <p:cNvSpPr txBox="1">
            <a:spLocks noGrp="1"/>
          </p:cNvSpPr>
          <p:nvPr>
            <p:ph type="body" idx="4294967295"/>
          </p:nvPr>
        </p:nvSpPr>
        <p:spPr>
          <a:xfrm>
            <a:off x="6629400" y="3152775"/>
            <a:ext cx="0" cy="0"/>
          </a:xfrm>
        </p:spPr>
        <p:txBody>
          <a:bodyPr tIns="45700" bIns="45700">
            <a:spAutoFit/>
          </a:bodyPr>
          <a:lstStyle/>
          <a:p>
            <a:pPr marL="0" indent="0" eaLnBrk="1" hangingPunct="1"/>
            <a:endParaRPr lang="en-US" altLang="en-US" smtClean="0">
              <a:latin typeface="Arial" pitchFamily="34" charset="0"/>
              <a:cs typeface="Arial" pitchFamily="34" charset="0"/>
            </a:endParaRPr>
          </a:p>
        </p:txBody>
      </p:sp>
      <p:sp>
        <p:nvSpPr>
          <p:cNvPr id="33797" name="Shape 133"/>
          <p:cNvSpPr>
            <a:spLocks noChangeArrowheads="1"/>
          </p:cNvSpPr>
          <p:nvPr/>
        </p:nvSpPr>
        <p:spPr bwMode="auto">
          <a:xfrm>
            <a:off x="7600950" y="4114800"/>
            <a:ext cx="781050" cy="78105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00"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139"/>
          <p:cNvSpPr>
            <a:spLocks noChangeArrowheads="1"/>
          </p:cNvSpPr>
          <p:nvPr/>
        </p:nvSpPr>
        <p:spPr bwMode="auto">
          <a:xfrm>
            <a:off x="5578475" y="1295400"/>
            <a:ext cx="3565525" cy="4343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2" name="Shape 140"/>
          <p:cNvSpPr txBox="1">
            <a:spLocks noGrp="1"/>
          </p:cNvSpPr>
          <p:nvPr>
            <p:ph type="title"/>
          </p:nvPr>
        </p:nvSpPr>
        <p:spPr>
          <a:xfrm>
            <a:off x="0" y="76200"/>
            <a:ext cx="9144000" cy="609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Cómo Trabaja la Electricidad</a:t>
            </a:r>
          </a:p>
        </p:txBody>
      </p:sp>
      <p:sp>
        <p:nvSpPr>
          <p:cNvPr id="35843" name="Shape 141"/>
          <p:cNvSpPr txBox="1">
            <a:spLocks noGrp="1"/>
          </p:cNvSpPr>
          <p:nvPr>
            <p:ph type="body" idx="1"/>
          </p:nvPr>
        </p:nvSpPr>
        <p:spPr>
          <a:xfrm>
            <a:off x="228600" y="838200"/>
            <a:ext cx="5029200" cy="5324475"/>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Sin embargo, si la herramienta tiene daños, la persona puede hacer contacto con el conductor de la electricidad y puede convertirse en una trayectoria para la corriente.  </a:t>
            </a:r>
          </a:p>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¡Si tiene una herramienta defectuosa, un alambre rasgado, un toma corriente dañado u otro peligro eléctrico, usted puede hacer contacto con la corriente eléctrica. </a:t>
            </a:r>
          </a:p>
          <a:p>
            <a:pPr indent="-342900" eaLnBrk="1" hangingPunct="1">
              <a:spcBef>
                <a:spcPts val="475"/>
              </a:spcBef>
              <a:spcAft>
                <a:spcPct val="0"/>
              </a:spcAft>
              <a:buClr>
                <a:srgbClr val="000000"/>
              </a:buClr>
              <a:buSzPct val="101000"/>
              <a:buFontTx/>
              <a:buChar char="•"/>
            </a:pPr>
            <a:r>
              <a:rPr lang="en-US" altLang="en-US" smtClean="0">
                <a:solidFill>
                  <a:srgbClr val="000000"/>
                </a:solidFill>
                <a:latin typeface="Tahoma" pitchFamily="34" charset="0"/>
                <a:cs typeface="Tahoma" pitchFamily="34" charset="0"/>
                <a:sym typeface="Tahoma" pitchFamily="34" charset="0"/>
              </a:rPr>
              <a:t>La persona recibirá un choque eléctrico! </a:t>
            </a:r>
          </a:p>
        </p:txBody>
      </p:sp>
      <p:sp>
        <p:nvSpPr>
          <p:cNvPr id="35844" name="Shape 142"/>
          <p:cNvSpPr>
            <a:spLocks/>
          </p:cNvSpPr>
          <p:nvPr/>
        </p:nvSpPr>
        <p:spPr bwMode="auto">
          <a:xfrm>
            <a:off x="7467600" y="4572000"/>
            <a:ext cx="8382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35847"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Contemporary Portrait 1">
      <a:dk1>
        <a:srgbClr val="000000"/>
      </a:dk1>
      <a:lt1>
        <a:srgbClr val="FFFFFF"/>
      </a:lt1>
      <a:dk2>
        <a:srgbClr val="000000"/>
      </a:dk2>
      <a:lt2>
        <a:srgbClr val="5E574E"/>
      </a:lt2>
      <a:accent1>
        <a:srgbClr val="FF6600"/>
      </a:accent1>
      <a:accent2>
        <a:srgbClr val="FFCC00"/>
      </a:accent2>
      <a:accent3>
        <a:srgbClr val="FFFFFF"/>
      </a:accent3>
      <a:accent4>
        <a:srgbClr val="FF6600"/>
      </a:accent4>
      <a:accent5>
        <a:srgbClr val="FFCC00"/>
      </a:accent5>
      <a:accent6>
        <a:srgbClr val="FFFFFF"/>
      </a:accent6>
      <a:hlink>
        <a:srgbClr val="996633"/>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1_Contemporary Portrait 1">
      <a:dk1>
        <a:srgbClr val="000000"/>
      </a:dk1>
      <a:lt1>
        <a:srgbClr val="FFFFFF"/>
      </a:lt1>
      <a:dk2>
        <a:srgbClr val="000000"/>
      </a:dk2>
      <a:lt2>
        <a:srgbClr val="5E574E"/>
      </a:lt2>
      <a:accent1>
        <a:srgbClr val="FF6600"/>
      </a:accent1>
      <a:accent2>
        <a:srgbClr val="FFCC00"/>
      </a:accent2>
      <a:accent3>
        <a:srgbClr val="FFFFFF"/>
      </a:accent3>
      <a:accent4>
        <a:srgbClr val="FF6600"/>
      </a:accent4>
      <a:accent5>
        <a:srgbClr val="FFCC00"/>
      </a:accent5>
      <a:accent6>
        <a:srgbClr val="FFFFFF"/>
      </a:accent6>
      <a:hlink>
        <a:srgbClr val="996633"/>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5737</TotalTime>
  <Words>8684</Words>
  <Application>Microsoft Office PowerPoint</Application>
  <PresentationFormat>On-screen Show (4:3)</PresentationFormat>
  <Paragraphs>593</Paragraphs>
  <Slides>58</Slides>
  <Notes>54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Arial</vt:lpstr>
      <vt:lpstr>Tahoma</vt:lpstr>
      <vt:lpstr>Times New Roman</vt:lpstr>
      <vt:lpstr>Default Design</vt:lpstr>
      <vt:lpstr>Default Design</vt:lpstr>
      <vt:lpstr>      Los Cuatro Grandes Peligros en la Construcción:  Peligros Eléctricos</vt:lpstr>
      <vt:lpstr>Introducción</vt:lpstr>
      <vt:lpstr>Peligro Eléctrico – Repaso General</vt:lpstr>
      <vt:lpstr>PELIGROS ELÉCTRICO</vt:lpstr>
      <vt:lpstr>Estadísticas de Peligros Eléctricos</vt:lpstr>
      <vt:lpstr>¿Qué es la electricidad?</vt:lpstr>
      <vt:lpstr>¿Qué es la electricidad?</vt:lpstr>
      <vt:lpstr>Cómo Trabaja la Electricidad</vt:lpstr>
      <vt:lpstr>Cómo Trabaja la Electricidad</vt:lpstr>
      <vt:lpstr>Cómo Trabaja la Electricidad</vt:lpstr>
      <vt:lpstr>La severidad de la lesión depende de lo siguiente:</vt:lpstr>
      <vt:lpstr>Existen 3 tipos de lesiones eléctricas:</vt:lpstr>
      <vt:lpstr>Existen 3 tipos de lesiones eléctricas:</vt:lpstr>
      <vt:lpstr>Peligro Eléctrico</vt:lpstr>
      <vt:lpstr>Conectar a Tierra NO Apropiadamente</vt:lpstr>
      <vt:lpstr>Conectar a Tierra de Forma No Apropiada</vt:lpstr>
      <vt:lpstr>Conectar a Tierra NO Apropiadamente</vt:lpstr>
      <vt:lpstr>Conectar a Tierra No Apropiadamente</vt:lpstr>
      <vt:lpstr>Partes Eléctricas Expuestas</vt:lpstr>
      <vt:lpstr>Partes Eléctricas Expuestas</vt:lpstr>
      <vt:lpstr>Partes Eléctricas Expuestas</vt:lpstr>
      <vt:lpstr>Partes Eléctricas Expuestas</vt:lpstr>
      <vt:lpstr>Partes Eléctricas Expuestas</vt:lpstr>
      <vt:lpstr>Cableado Inadecuado</vt:lpstr>
      <vt:lpstr>Cableado Inadecuado</vt:lpstr>
      <vt:lpstr>Aislamiento Dañado</vt:lpstr>
      <vt:lpstr>Aislamiento Dañado</vt:lpstr>
      <vt:lpstr>Aislamiento Dañado</vt:lpstr>
      <vt:lpstr>Aislamiento Dañado</vt:lpstr>
      <vt:lpstr>Aislamiento Dañado</vt:lpstr>
      <vt:lpstr>Circuitos Sobrecargados</vt:lpstr>
      <vt:lpstr>Circuitos Sobrecargados</vt:lpstr>
      <vt:lpstr>Circuitos Sobrecargados</vt:lpstr>
      <vt:lpstr>Herramientas y Equipo Dañados</vt:lpstr>
      <vt:lpstr>Herramientas y Equipo Dañados</vt:lpstr>
      <vt:lpstr>Condiciones Mojadas</vt:lpstr>
      <vt:lpstr>Condiciones Mojadas</vt:lpstr>
      <vt:lpstr>Distancias Poco Seguras de las Líneas de Tendido Eléctrico Aereas</vt:lpstr>
      <vt:lpstr>Distancias Poco Seguras de las Líneas de Tendido Eléctrico Aereas</vt:lpstr>
      <vt:lpstr>Distancias Poco Seguras de las Líneas de Tendido Eléctrico Aereas</vt:lpstr>
      <vt:lpstr>Distancias Poco Seguras de las Líneas de Tendido Eléctrico</vt:lpstr>
      <vt:lpstr>Prevención de Accidentes</vt:lpstr>
      <vt:lpstr>Prevención de Accidentes</vt:lpstr>
      <vt:lpstr>Equipo de Protección Personal (EPP)</vt:lpstr>
      <vt:lpstr>Equipo de Protección Personal (EPP)</vt:lpstr>
      <vt:lpstr>Equipo de Protección Personal (EPP)</vt:lpstr>
      <vt:lpstr>Inspeccionar Herramientas y Extensiones</vt:lpstr>
      <vt:lpstr>Interruptores de Circuito con Pérdida a Tierra (GFCI)</vt:lpstr>
      <vt:lpstr>Interruptores de Circuito con Pérdida a Tierra (GFCI)</vt:lpstr>
      <vt:lpstr>Interruptores de Circuito con Pérdida a Tierra (GFCI)</vt:lpstr>
      <vt:lpstr>Control de Energía/Etiquetas y Candados</vt:lpstr>
      <vt:lpstr>Control de Energía/Etiquetas y Candados</vt:lpstr>
      <vt:lpstr>Control de Energía/Etiquetas y Candados</vt:lpstr>
      <vt:lpstr>Los Cuatro Grandes Peligros en la Construcción:</vt:lpstr>
      <vt:lpstr>OSHA</vt:lpstr>
      <vt:lpstr>Los derechos de los trabajadores bajo el Acta de OSHA </vt:lpstr>
      <vt:lpstr>Haciendo una queja</vt:lpstr>
      <vt:lpstr>Usted no Puede ser Castigado o Discriminado por Ejercer sus Derechos bajo la ley de OSHA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Cuatro Grandes Peligros en la Construcción: Peligros Eléctricos</dc:title>
  <dc:creator>Vosburgh, Linda - OSHA</dc:creator>
  <cp:lastModifiedBy>Vosburgh, Linda - OSHA</cp:lastModifiedBy>
  <cp:revision>16</cp:revision>
  <dcterms:modified xsi:type="dcterms:W3CDTF">2014-02-27T20:37:10Z</dcterms:modified>
</cp:coreProperties>
</file>