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43" r:id="rId2"/>
    <p:sldId id="344" r:id="rId3"/>
    <p:sldId id="365" r:id="rId4"/>
    <p:sldId id="302" r:id="rId5"/>
    <p:sldId id="303" r:id="rId6"/>
    <p:sldId id="304" r:id="rId7"/>
    <p:sldId id="305" r:id="rId8"/>
    <p:sldId id="306" r:id="rId9"/>
    <p:sldId id="307" r:id="rId10"/>
    <p:sldId id="308" r:id="rId11"/>
    <p:sldId id="319" r:id="rId12"/>
    <p:sldId id="323" r:id="rId13"/>
    <p:sldId id="370" r:id="rId14"/>
    <p:sldId id="327" r:id="rId15"/>
    <p:sldId id="328" r:id="rId16"/>
    <p:sldId id="334" r:id="rId17"/>
    <p:sldId id="340" r:id="rId18"/>
    <p:sldId id="369" r:id="rId19"/>
    <p:sldId id="3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0B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02" autoAdjust="0"/>
  </p:normalViewPr>
  <p:slideViewPr>
    <p:cSldViewPr>
      <p:cViewPr varScale="1">
        <p:scale>
          <a:sx n="79" d="100"/>
          <a:sy n="79" d="100"/>
        </p:scale>
        <p:origin x="2544" y="78"/>
      </p:cViewPr>
      <p:guideLst>
        <p:guide orient="horz" pos="2160"/>
        <p:guide pos="2880"/>
      </p:guideLst>
    </p:cSldViewPr>
  </p:slideViewPr>
  <p:notesTextViewPr>
    <p:cViewPr>
      <p:scale>
        <a:sx n="1" d="1"/>
        <a:sy n="1" d="1"/>
      </p:scale>
      <p:origin x="0" y="0"/>
    </p:cViewPr>
  </p:notesTextViewPr>
  <p:sorterViewPr>
    <p:cViewPr>
      <p:scale>
        <a:sx n="144" d="100"/>
        <a:sy n="144" d="100"/>
      </p:scale>
      <p:origin x="0" y="97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0EB49-641E-4433-8A0E-AF1BE608DAB0}" type="datetimeFigureOut">
              <a:rPr lang="en-US" smtClean="0"/>
              <a:t>7/23/2018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90027-DCE0-443F-B06A-EA1BBF3DBE46}" type="slidenum">
              <a:rPr lang="en-US" smtClean="0"/>
              <a:t>‹#›</a:t>
            </a:fld>
            <a:endParaRPr lang="en-US" dirty="0"/>
          </a:p>
        </p:txBody>
      </p:sp>
    </p:spTree>
    <p:extLst>
      <p:ext uri="{BB962C8B-B14F-4D97-AF65-F5344CB8AC3E}">
        <p14:creationId xmlns:p14="http://schemas.microsoft.com/office/powerpoint/2010/main" val="380627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Module 9 is intended for use with “Train the Trainer” sessions but can be modified for secondary training sessions as it addresses administering the post-program learning assessment, the program evaluation and awarding certificates.</a:t>
            </a:r>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1</a:t>
            </a:fld>
            <a:endParaRPr lang="en-US" dirty="0"/>
          </a:p>
        </p:txBody>
      </p:sp>
    </p:spTree>
    <p:extLst>
      <p:ext uri="{BB962C8B-B14F-4D97-AF65-F5344CB8AC3E}">
        <p14:creationId xmlns:p14="http://schemas.microsoft.com/office/powerpoint/2010/main" val="168561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helpful hints in presenting the secondary trainings.</a:t>
            </a:r>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11</a:t>
            </a:fld>
            <a:endParaRPr lang="en-US" dirty="0"/>
          </a:p>
        </p:txBody>
      </p:sp>
    </p:spTree>
    <p:extLst>
      <p:ext uri="{BB962C8B-B14F-4D97-AF65-F5344CB8AC3E}">
        <p14:creationId xmlns:p14="http://schemas.microsoft.com/office/powerpoint/2010/main" val="249728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helpful hints in use of PowerPoints in the secondary trainings.</a:t>
            </a:r>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12</a:t>
            </a:fld>
            <a:endParaRPr lang="en-US" dirty="0"/>
          </a:p>
        </p:txBody>
      </p:sp>
    </p:spTree>
    <p:extLst>
      <p:ext uri="{BB962C8B-B14F-4D97-AF65-F5344CB8AC3E}">
        <p14:creationId xmlns:p14="http://schemas.microsoft.com/office/powerpoint/2010/main" val="231154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This slide describes the speaker note feature of the PowerPoint slides. </a:t>
            </a:r>
            <a:endParaRPr lang="en-US" dirty="0" smtClean="0"/>
          </a:p>
          <a:p>
            <a:endParaRPr lang="en-US" dirty="0" smtClean="0"/>
          </a:p>
          <a:p>
            <a:r>
              <a:rPr lang="en-US" dirty="0" smtClean="0"/>
              <a:t>* Speaker notes help to provide additional background information for the presenter. They should be reviewed before delivering</a:t>
            </a:r>
            <a:r>
              <a:rPr lang="en-US" baseline="0" dirty="0" smtClean="0"/>
              <a:t> the program.</a:t>
            </a:r>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13</a:t>
            </a:fld>
            <a:endParaRPr lang="en-US" dirty="0"/>
          </a:p>
        </p:txBody>
      </p:sp>
    </p:spTree>
    <p:extLst>
      <p:ext uri="{BB962C8B-B14F-4D97-AF65-F5344CB8AC3E}">
        <p14:creationId xmlns:p14="http://schemas.microsoft.com/office/powerpoint/2010/main" val="387678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describes the benefits of use of “flip charts” in the training.</a:t>
            </a:r>
            <a:endParaRPr dirty="0"/>
          </a:p>
        </p:txBody>
      </p:sp>
    </p:spTree>
    <p:extLst>
      <p:ext uri="{BB962C8B-B14F-4D97-AF65-F5344CB8AC3E}">
        <p14:creationId xmlns:p14="http://schemas.microsoft.com/office/powerpoint/2010/main" val="929992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slides provides some tips for using “flip charts”.</a:t>
            </a:r>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15</a:t>
            </a:fld>
            <a:endParaRPr lang="en-US" dirty="0"/>
          </a:p>
        </p:txBody>
      </p:sp>
    </p:spTree>
    <p:extLst>
      <p:ext uri="{BB962C8B-B14F-4D97-AF65-F5344CB8AC3E}">
        <p14:creationId xmlns:p14="http://schemas.microsoft.com/office/powerpoint/2010/main" val="226972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indicates the need to administer the Pre-test, Post-test and program evaluations.</a:t>
            </a:r>
            <a:endParaRPr dirty="0"/>
          </a:p>
        </p:txBody>
      </p:sp>
    </p:spTree>
    <p:extLst>
      <p:ext uri="{BB962C8B-B14F-4D97-AF65-F5344CB8AC3E}">
        <p14:creationId xmlns:p14="http://schemas.microsoft.com/office/powerpoint/2010/main" val="168934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provides information on OSHA available training resources.</a:t>
            </a: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provides a resource on development of training programs for adult learners</a:t>
            </a:r>
            <a:endParaRPr dirty="0"/>
          </a:p>
        </p:txBody>
      </p:sp>
    </p:spTree>
    <p:extLst>
      <p:ext uri="{BB962C8B-B14F-4D97-AF65-F5344CB8AC3E}">
        <p14:creationId xmlns:p14="http://schemas.microsoft.com/office/powerpoint/2010/main" val="91238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The speaker should thank attendees and invite any final questions from attendees.</a:t>
            </a:r>
            <a:endParaRPr lang="en-US"/>
          </a:p>
        </p:txBody>
      </p:sp>
      <p:sp>
        <p:nvSpPr>
          <p:cNvPr id="4" name="Slide Number Placeholder 3"/>
          <p:cNvSpPr>
            <a:spLocks noGrp="1"/>
          </p:cNvSpPr>
          <p:nvPr>
            <p:ph type="sldNum" sz="quarter" idx="10"/>
          </p:nvPr>
        </p:nvSpPr>
        <p:spPr/>
        <p:txBody>
          <a:bodyPr/>
          <a:lstStyle/>
          <a:p>
            <a:fld id="{BCC90027-DCE0-443F-B06A-EA1BBF3DBE46}" type="slidenum">
              <a:rPr lang="en-US" smtClean="0"/>
              <a:t>19</a:t>
            </a:fld>
            <a:endParaRPr lang="en-US" dirty="0"/>
          </a:p>
        </p:txBody>
      </p:sp>
    </p:spTree>
    <p:extLst>
      <p:ext uri="{BB962C8B-B14F-4D97-AF65-F5344CB8AC3E}">
        <p14:creationId xmlns:p14="http://schemas.microsoft.com/office/powerpoint/2010/main" val="239616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r>
              <a:rPr lang="en-US" sz="1200" kern="1200" dirty="0" smtClean="0">
                <a:solidFill>
                  <a:schemeClr val="tx1"/>
                </a:solidFill>
                <a:effectLst/>
                <a:latin typeface="+mn-lt"/>
                <a:ea typeface="+mn-ea"/>
                <a:cs typeface="+mn-cs"/>
              </a:rPr>
              <a:t>Speaker to provide grant materials acknowledgment.</a:t>
            </a: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47594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introduces “andragogy” which is focused on how adults learn.</a:t>
            </a:r>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4</a:t>
            </a:fld>
            <a:endParaRPr lang="en-US" dirty="0"/>
          </a:p>
        </p:txBody>
      </p:sp>
    </p:spTree>
    <p:extLst>
      <p:ext uri="{BB962C8B-B14F-4D97-AF65-F5344CB8AC3E}">
        <p14:creationId xmlns:p14="http://schemas.microsoft.com/office/powerpoint/2010/main" val="14076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some highlights of how adults learn.</a:t>
            </a:r>
            <a:endParaRPr lang="en" dirty="0" smtClean="0"/>
          </a:p>
          <a:p>
            <a:pPr>
              <a:spcBef>
                <a:spcPts val="0"/>
              </a:spcBef>
              <a:buNone/>
            </a:pPr>
            <a:endParaRPr lang="en" dirty="0" smtClean="0"/>
          </a:p>
          <a:p>
            <a:pPr>
              <a:spcBef>
                <a:spcPts val="0"/>
              </a:spcBef>
              <a:buNone/>
            </a:pPr>
            <a:r>
              <a:rPr lang="en" dirty="0" smtClean="0"/>
              <a:t>https</a:t>
            </a:r>
            <a:r>
              <a:rPr lang="en" dirty="0"/>
              <a:t>://www.osha.gov/dte/sharwood/best-practices-booklet.pdf</a:t>
            </a:r>
          </a:p>
        </p:txBody>
      </p:sp>
    </p:spTree>
    <p:extLst>
      <p:ext uri="{BB962C8B-B14F-4D97-AF65-F5344CB8AC3E}">
        <p14:creationId xmlns:p14="http://schemas.microsoft.com/office/powerpoint/2010/main" val="89014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additional highlights on how adults learn.</a:t>
            </a:r>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6</a:t>
            </a:fld>
            <a:endParaRPr lang="en-US" dirty="0"/>
          </a:p>
        </p:txBody>
      </p:sp>
    </p:spTree>
    <p:extLst>
      <p:ext uri="{BB962C8B-B14F-4D97-AF65-F5344CB8AC3E}">
        <p14:creationId xmlns:p14="http://schemas.microsoft.com/office/powerpoint/2010/main" val="165882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additional highlights on how adults learn.</a:t>
            </a:r>
            <a:endParaRPr lang="en" dirty="0" smtClean="0"/>
          </a:p>
          <a:p>
            <a:pPr>
              <a:spcBef>
                <a:spcPts val="0"/>
              </a:spcBef>
              <a:buNone/>
            </a:pPr>
            <a:endParaRPr lang="en" dirty="0" smtClean="0"/>
          </a:p>
          <a:p>
            <a:pPr>
              <a:spcBef>
                <a:spcPts val="0"/>
              </a:spcBef>
              <a:buNone/>
            </a:pPr>
            <a:r>
              <a:rPr lang="en" dirty="0" smtClean="0"/>
              <a:t>https</a:t>
            </a:r>
            <a:r>
              <a:rPr lang="en" dirty="0"/>
              <a:t>://www.osha.gov/dte/sharwood/best-practices-booklet.pdf</a:t>
            </a:r>
          </a:p>
        </p:txBody>
      </p:sp>
    </p:spTree>
    <p:extLst>
      <p:ext uri="{BB962C8B-B14F-4D97-AF65-F5344CB8AC3E}">
        <p14:creationId xmlns:p14="http://schemas.microsoft.com/office/powerpoint/2010/main" val="332847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additional highlights on how adults learn.</a:t>
            </a:r>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8</a:t>
            </a:fld>
            <a:endParaRPr lang="en-US" dirty="0"/>
          </a:p>
        </p:txBody>
      </p:sp>
    </p:spTree>
    <p:extLst>
      <p:ext uri="{BB962C8B-B14F-4D97-AF65-F5344CB8AC3E}">
        <p14:creationId xmlns:p14="http://schemas.microsoft.com/office/powerpoint/2010/main" val="252172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learning exchanges between participants and facilitators.</a:t>
            </a:r>
            <a:endParaRPr lang="en" dirty="0" smtClean="0"/>
          </a:p>
          <a:p>
            <a:pPr>
              <a:spcBef>
                <a:spcPts val="0"/>
              </a:spcBef>
              <a:buNone/>
            </a:pPr>
            <a:endParaRPr lang="en" dirty="0" smtClean="0"/>
          </a:p>
          <a:p>
            <a:pPr>
              <a:spcBef>
                <a:spcPts val="0"/>
              </a:spcBef>
              <a:buNone/>
            </a:pPr>
            <a:r>
              <a:rPr lang="en" dirty="0" smtClean="0"/>
              <a:t>https</a:t>
            </a:r>
            <a:r>
              <a:rPr lang="en" dirty="0"/>
              <a:t>://</a:t>
            </a:r>
            <a:r>
              <a:rPr lang="en" dirty="0" smtClean="0"/>
              <a:t>www.osha.gov/dte/sharwood/best-practices-booklet.pdf</a:t>
            </a:r>
          </a:p>
          <a:p>
            <a:pPr>
              <a:spcBef>
                <a:spcPts val="0"/>
              </a:spcBef>
              <a:buNone/>
            </a:pPr>
            <a:endParaRPr lang="en" dirty="0" smtClean="0"/>
          </a:p>
          <a:p>
            <a:pPr>
              <a:spcBef>
                <a:spcPts val="0"/>
              </a:spcBef>
              <a:buNone/>
            </a:pPr>
            <a:endParaRPr lang="en" dirty="0"/>
          </a:p>
        </p:txBody>
      </p:sp>
    </p:spTree>
    <p:extLst>
      <p:ext uri="{BB962C8B-B14F-4D97-AF65-F5344CB8AC3E}">
        <p14:creationId xmlns:p14="http://schemas.microsoft.com/office/powerpoint/2010/main" val="226472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9" y="1524009"/>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83" y="5617581"/>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fld id="{33A92D20-DC6D-4338-BE82-1ADEDC68C9D6}" type="datetime1">
              <a:rPr lang="en-US" smtClean="0">
                <a:solidFill>
                  <a:srgbClr val="000000">
                    <a:tint val="75000"/>
                  </a:srgbClr>
                </a:solidFill>
              </a:rPr>
              <a:t>7/23/2018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917839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4"/>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9"/>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dirty="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9"/>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dirty="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9"/>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A5134C5C-5929-46BE-B631-C3CECD203177}" type="datetime1">
              <a:rPr lang="en-US" kern="0" smtClean="0">
                <a:solidFill>
                  <a:srgbClr val="000000">
                    <a:tint val="75000"/>
                  </a:srgbClr>
                </a:solidFill>
                <a:cs typeface="Arial"/>
                <a:sym typeface="Arial"/>
                <a:rtl val="0"/>
              </a:rPr>
              <a:t>7/23/2018</a:t>
            </a:fld>
            <a:endParaRPr lang="en-US" kern="0" dirty="0">
              <a:solidFill>
                <a:srgbClr val="000000">
                  <a:tint val="75000"/>
                </a:srgbClr>
              </a:solidFill>
              <a:cs typeface="Arial"/>
              <a:sym typeface="Arial"/>
              <a:rtl val="0"/>
            </a:endParaRPr>
          </a:p>
        </p:txBody>
      </p:sp>
    </p:spTree>
    <p:extLst>
      <p:ext uri="{BB962C8B-B14F-4D97-AF65-F5344CB8AC3E}">
        <p14:creationId xmlns:p14="http://schemas.microsoft.com/office/powerpoint/2010/main" val="1027449962"/>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osha.gov/dte/outreach/"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osha.gov/dte/grant_materials/material_listing_topic.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osha.gov/Publications/Mach_SafeGuard/rights.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591"/>
            <a:ext cx="7726101" cy="3724153"/>
          </a:xfrm>
        </p:spPr>
        <p:txBody>
          <a:bodyPr/>
          <a:lstStyle/>
          <a:p>
            <a:r>
              <a:rPr lang="en-US" dirty="0"/>
              <a:t>S</a:t>
            </a:r>
            <a:r>
              <a:rPr lang="en-US" dirty="0" smtClean="0"/>
              <a:t>pecial </a:t>
            </a:r>
            <a:r>
              <a:rPr lang="en-US" dirty="0"/>
              <a:t>Warehouse </a:t>
            </a:r>
            <a:endParaRPr lang="en-US" dirty="0" smtClean="0"/>
          </a:p>
          <a:p>
            <a:r>
              <a:rPr lang="en-US" dirty="0" smtClean="0"/>
              <a:t>Worker </a:t>
            </a:r>
            <a:r>
              <a:rPr lang="en-US" dirty="0"/>
              <a:t>Hazards </a:t>
            </a:r>
            <a:endParaRPr lang="en-US" dirty="0" smtClean="0"/>
          </a:p>
          <a:p>
            <a:r>
              <a:rPr lang="en-US" dirty="0" smtClean="0"/>
              <a:t>in</a:t>
            </a:r>
            <a:r>
              <a:rPr lang="en-US" sz="2000" dirty="0"/>
              <a:t> </a:t>
            </a:r>
            <a:r>
              <a:rPr lang="en-US" dirty="0"/>
              <a:t>Structural Steel </a:t>
            </a:r>
            <a:endParaRPr lang="en-US" dirty="0" smtClean="0"/>
          </a:p>
          <a:p>
            <a:r>
              <a:rPr lang="en-US" dirty="0" smtClean="0"/>
              <a:t>Fabricating </a:t>
            </a:r>
            <a:r>
              <a:rPr lang="en-US" dirty="0"/>
              <a:t>and </a:t>
            </a:r>
            <a:endParaRPr lang="en-US" dirty="0" smtClean="0"/>
          </a:p>
          <a:p>
            <a:r>
              <a:rPr lang="en-US" dirty="0" smtClean="0"/>
              <a:t>Supply Companies</a:t>
            </a:r>
            <a:endParaRPr lang="en-US" b="1" dirty="0">
              <a:solidFill>
                <a:srgbClr val="3333CC"/>
              </a:solidFill>
            </a:endParaRPr>
          </a:p>
        </p:txBody>
      </p:sp>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Secondary Training </a:t>
            </a:r>
            <a:r>
              <a:rPr lang="en-US" sz="2400" dirty="0">
                <a:solidFill>
                  <a:srgbClr val="0C30B8"/>
                </a:solidFill>
              </a:rPr>
              <a:t>- Module 9</a:t>
            </a: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a:t>
            </a:fld>
            <a:endParaRPr lang="en-US" dirty="0">
              <a:solidFill>
                <a:srgbClr val="000000">
                  <a:tint val="75000"/>
                </a:srgbClr>
              </a:solidFill>
            </a:endParaRPr>
          </a:p>
        </p:txBody>
      </p:sp>
      <p:sp>
        <p:nvSpPr>
          <p:cNvPr id="8" name="TextBox 7"/>
          <p:cNvSpPr txBox="1"/>
          <p:nvPr/>
        </p:nvSpPr>
        <p:spPr>
          <a:xfrm>
            <a:off x="5105400" y="5861402"/>
            <a:ext cx="2394758" cy="276999"/>
          </a:xfrm>
          <a:prstGeom prst="rect">
            <a:avLst/>
          </a:prstGeom>
          <a:noFill/>
        </p:spPr>
        <p:txBody>
          <a:bodyPr wrap="none" rtlCol="0">
            <a:spAutoFit/>
          </a:bodyPr>
          <a:lstStyle/>
          <a:p>
            <a:r>
              <a:rPr lang="en-US" sz="1200" dirty="0"/>
              <a:t>Photo from OSHA 3686-09 2010</a:t>
            </a:r>
          </a:p>
        </p:txBody>
      </p:sp>
      <p:pic>
        <p:nvPicPr>
          <p:cNvPr id="10" name="Picture 9" title="Photo - Group of workers. addresses administering the post-program learning assessment, the program evaluation and awarding certificates."/>
          <p:cNvPicPr>
            <a:picLocks noChangeAspect="1"/>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a:ext>
            </a:extLst>
          </a:blip>
          <a:srcRect l="18807" t="19471" r="15232" b="35972"/>
          <a:stretch/>
        </p:blipFill>
        <p:spPr>
          <a:xfrm>
            <a:off x="4506686" y="1828800"/>
            <a:ext cx="3935185" cy="3788229"/>
          </a:xfrm>
          <a:prstGeom prst="rect">
            <a:avLst/>
          </a:prstGeom>
        </p:spPr>
      </p:pic>
    </p:spTree>
    <p:extLst>
      <p:ext uri="{BB962C8B-B14F-4D97-AF65-F5344CB8AC3E}">
        <p14:creationId xmlns:p14="http://schemas.microsoft.com/office/powerpoint/2010/main" val="2783828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body" idx="1"/>
          </p:nvPr>
        </p:nvSpPr>
        <p:spPr>
          <a:prstGeom prst="rect">
            <a:avLst/>
          </a:prstGeom>
        </p:spPr>
        <p:txBody>
          <a:bodyPr lIns="91425" tIns="91425" rIns="91425" bIns="91425" anchor="t" anchorCtr="0">
            <a:noAutofit/>
          </a:bodyPr>
          <a:lstStyle/>
          <a:p>
            <a:pPr marL="152396">
              <a:buClr>
                <a:srgbClr val="0C30B8"/>
              </a:buClr>
            </a:pPr>
            <a:r>
              <a:rPr lang="en" sz="3600" b="1" dirty="0" smtClean="0">
                <a:solidFill>
                  <a:srgbClr val="0C30B8"/>
                </a:solidFill>
              </a:rPr>
              <a:t>Helpful Learning </a:t>
            </a:r>
            <a:r>
              <a:rPr lang="en" sz="3600" b="1" dirty="0">
                <a:solidFill>
                  <a:srgbClr val="0C30B8"/>
                </a:solidFill>
              </a:rPr>
              <a:t>Exchanges </a:t>
            </a:r>
          </a:p>
          <a:p>
            <a:pPr marL="152396">
              <a:buClr>
                <a:srgbClr val="0C30B8"/>
              </a:buClr>
            </a:pPr>
            <a:endParaRPr lang="en" sz="2400" dirty="0">
              <a:solidFill>
                <a:srgbClr val="0C30B8"/>
              </a:solidFill>
            </a:endParaRPr>
          </a:p>
          <a:p>
            <a:pPr marL="495288" indent="-342891">
              <a:buClr>
                <a:srgbClr val="0C30B8"/>
              </a:buClr>
              <a:buFont typeface="Wingdings" panose="05000000000000000000" pitchFamily="2" charset="2"/>
              <a:buChar char="q"/>
            </a:pPr>
            <a:r>
              <a:rPr lang="en" sz="2400" b="1" dirty="0">
                <a:solidFill>
                  <a:srgbClr val="0C30B8"/>
                </a:solidFill>
              </a:rPr>
              <a:t>Participant-to-Participant</a:t>
            </a:r>
          </a:p>
          <a:p>
            <a:pPr marL="495288" indent="-342891">
              <a:buClr>
                <a:srgbClr val="0C30B8"/>
              </a:buClr>
              <a:buFont typeface="Wingdings" panose="05000000000000000000" pitchFamily="2" charset="2"/>
              <a:buChar char="q"/>
            </a:pPr>
            <a:endParaRPr sz="2400" dirty="0">
              <a:solidFill>
                <a:srgbClr val="0C30B8"/>
              </a:solidFill>
            </a:endParaRPr>
          </a:p>
          <a:p>
            <a:pPr marL="342891" indent="-120648">
              <a:buClr>
                <a:srgbClr val="0C30B8"/>
              </a:buClr>
              <a:buFont typeface="Wingdings" panose="05000000000000000000" pitchFamily="2" charset="2"/>
              <a:buChar char="q"/>
            </a:pPr>
            <a:r>
              <a:rPr lang="en-US" sz="2400" dirty="0">
                <a:solidFill>
                  <a:srgbClr val="0C30B8"/>
                </a:solidFill>
              </a:rPr>
              <a:t> </a:t>
            </a:r>
            <a:r>
              <a:rPr lang="en-US" sz="2400" b="1" dirty="0">
                <a:solidFill>
                  <a:srgbClr val="0C30B8"/>
                </a:solidFill>
              </a:rPr>
              <a:t>Participant-to-Facilitator</a:t>
            </a:r>
          </a:p>
          <a:p>
            <a:pPr marL="342891" indent="-120648">
              <a:buClr>
                <a:srgbClr val="0C30B8"/>
              </a:buClr>
              <a:buFont typeface="Wingdings" panose="05000000000000000000" pitchFamily="2" charset="2"/>
              <a:buChar char="q"/>
            </a:pPr>
            <a:endParaRPr lang="en-US" sz="2400" dirty="0">
              <a:solidFill>
                <a:srgbClr val="0C30B8"/>
              </a:solidFill>
            </a:endParaRPr>
          </a:p>
          <a:p>
            <a:pPr marL="342891" indent="-120648">
              <a:buClr>
                <a:srgbClr val="0C30B8"/>
              </a:buClr>
              <a:buFont typeface="Wingdings" panose="05000000000000000000" pitchFamily="2" charset="2"/>
              <a:buChar char="q"/>
            </a:pPr>
            <a:r>
              <a:rPr lang="en-US" sz="2400" dirty="0">
                <a:solidFill>
                  <a:srgbClr val="0C30B8"/>
                </a:solidFill>
              </a:rPr>
              <a:t> </a:t>
            </a:r>
            <a:r>
              <a:rPr lang="en-US" sz="2400" b="1" dirty="0">
                <a:solidFill>
                  <a:srgbClr val="0C30B8"/>
                </a:solidFill>
              </a:rPr>
              <a:t>Facilitator-to-Participant</a:t>
            </a:r>
          </a:p>
          <a:p>
            <a:pPr lvl="0"/>
            <a:endParaRPr lang="en-US" sz="3200" dirty="0"/>
          </a:p>
          <a:p>
            <a:endParaRPr dirty="0"/>
          </a:p>
        </p:txBody>
      </p:sp>
      <p:sp>
        <p:nvSpPr>
          <p:cNvPr id="104" name="Shape 104"/>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24</a:t>
            </a:r>
            <a:endParaRPr lang="en" sz="2400" dirty="0">
              <a:solidFill>
                <a:schemeClr val="bg1"/>
              </a:solidFill>
            </a:endParaRPr>
          </a:p>
        </p:txBody>
      </p:sp>
      <p:sp>
        <p:nvSpPr>
          <p:cNvPr id="4" name="TextBox 3"/>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10</a:t>
            </a:fld>
            <a:endParaRPr lang="en-US" dirty="0">
              <a:solidFill>
                <a:srgbClr val="000000">
                  <a:tint val="75000"/>
                </a:srgbClr>
              </a:solidFill>
            </a:endParaRPr>
          </a:p>
        </p:txBody>
      </p:sp>
    </p:spTree>
    <p:extLst>
      <p:ext uri="{BB962C8B-B14F-4D97-AF65-F5344CB8AC3E}">
        <p14:creationId xmlns:p14="http://schemas.microsoft.com/office/powerpoint/2010/main" val="2856106266"/>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1600204"/>
            <a:ext cx="5094515" cy="4967599"/>
          </a:xfrm>
        </p:spPr>
        <p:txBody>
          <a:bodyPr/>
          <a:lstStyle/>
          <a:p>
            <a:pPr lvl="0">
              <a:lnSpc>
                <a:spcPct val="115000"/>
              </a:lnSpc>
              <a:buClr>
                <a:srgbClr val="0C30B8"/>
              </a:buClr>
              <a:buSzPct val="78571"/>
            </a:pPr>
            <a:r>
              <a:rPr lang="en-US" sz="3600" b="1" dirty="0">
                <a:solidFill>
                  <a:srgbClr val="0C30B8"/>
                </a:solidFill>
              </a:rPr>
              <a:t>Conducting Trainings</a:t>
            </a:r>
            <a:endParaRPr lang="en" sz="3600" b="1" dirty="0">
              <a:solidFill>
                <a:srgbClr val="0C30B8"/>
              </a:solidFill>
            </a:endParaRPr>
          </a:p>
          <a:p>
            <a:pPr marL="342891" indent="-342891">
              <a:buClr>
                <a:srgbClr val="0C30B8"/>
              </a:buClr>
              <a:buSzPct val="78571"/>
              <a:buFont typeface="Wingdings" panose="05000000000000000000" pitchFamily="2" charset="2"/>
              <a:buChar char="q"/>
            </a:pPr>
            <a:r>
              <a:rPr lang="en" sz="2400" dirty="0"/>
              <a:t>Use words that are easy to </a:t>
            </a:r>
            <a:r>
              <a:rPr lang="en" sz="2400" dirty="0" smtClean="0"/>
              <a:t>understand</a:t>
            </a:r>
            <a:endParaRPr lang="en" sz="2400" dirty="0"/>
          </a:p>
          <a:p>
            <a:pPr marL="342891" indent="-342891">
              <a:buClr>
                <a:srgbClr val="0C30B8"/>
              </a:buClr>
              <a:buSzPct val="78571"/>
              <a:buFont typeface="Wingdings" panose="05000000000000000000" pitchFamily="2" charset="2"/>
              <a:buChar char="q"/>
            </a:pPr>
            <a:r>
              <a:rPr lang="en" sz="2400" dirty="0"/>
              <a:t>Define technical terms or jargon.</a:t>
            </a:r>
          </a:p>
          <a:p>
            <a:pPr marL="342891" indent="-342891">
              <a:buClr>
                <a:srgbClr val="0C30B8"/>
              </a:buClr>
              <a:buSzPct val="78571"/>
              <a:buFont typeface="Wingdings" panose="05000000000000000000" pitchFamily="2" charset="2"/>
              <a:buChar char="q"/>
            </a:pPr>
            <a:r>
              <a:rPr lang="en" sz="2400" dirty="0"/>
              <a:t>Keep sentences short and </a:t>
            </a:r>
            <a:r>
              <a:rPr lang="en" sz="2400" dirty="0" smtClean="0"/>
              <a:t>simple</a:t>
            </a:r>
            <a:endParaRPr lang="en" sz="2400" dirty="0"/>
          </a:p>
          <a:p>
            <a:pPr marL="342891" indent="-342891">
              <a:buClr>
                <a:srgbClr val="0C30B8"/>
              </a:buClr>
              <a:buSzPct val="78571"/>
              <a:buFont typeface="Wingdings" panose="05000000000000000000" pitchFamily="2" charset="2"/>
              <a:buChar char="q"/>
            </a:pPr>
            <a:r>
              <a:rPr lang="en" sz="2400" dirty="0"/>
              <a:t>Use a conversational style and active voice, such as the kind of language that the </a:t>
            </a:r>
            <a:r>
              <a:rPr lang="en" sz="2400" dirty="0" smtClean="0"/>
              <a:t>particpants use</a:t>
            </a:r>
            <a:endParaRPr lang="en" sz="2400" dirty="0"/>
          </a:p>
          <a:p>
            <a:endParaRPr lang="en-US"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25</a:t>
            </a:r>
            <a:endParaRPr lang="en-US" sz="2400" dirty="0">
              <a:solidFill>
                <a:schemeClr val="bg1"/>
              </a:solidFill>
            </a:endParaRPr>
          </a:p>
        </p:txBody>
      </p:sp>
      <p:pic>
        <p:nvPicPr>
          <p:cNvPr id="4" name="Picture 3" title="Photo - A man holding a book and a penil on his la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2478" y="2362203"/>
            <a:ext cx="3320143" cy="2924497"/>
          </a:xfrm>
          <a:prstGeom prst="rect">
            <a:avLst/>
          </a:prstGeom>
        </p:spPr>
      </p:pic>
      <p:sp>
        <p:nvSpPr>
          <p:cNvPr id="6" name="TextBox 5"/>
          <p:cNvSpPr txBox="1"/>
          <p:nvPr/>
        </p:nvSpPr>
        <p:spPr>
          <a:xfrm>
            <a:off x="5943600" y="5413832"/>
            <a:ext cx="2394758" cy="276999"/>
          </a:xfrm>
          <a:prstGeom prst="rect">
            <a:avLst/>
          </a:prstGeom>
          <a:noFill/>
        </p:spPr>
        <p:txBody>
          <a:bodyPr wrap="none" rtlCol="0">
            <a:spAutoFit/>
          </a:bodyPr>
          <a:lstStyle/>
          <a:p>
            <a:r>
              <a:rPr lang="en-US" sz="1200" dirty="0"/>
              <a:t>Photo from OSHA 3686-09 2010</a:t>
            </a:r>
          </a:p>
        </p:txBody>
      </p:sp>
      <p:sp>
        <p:nvSpPr>
          <p:cNvPr id="7" name="TextBox 6"/>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8" name="Slide Number Placeholder 7"/>
          <p:cNvSpPr>
            <a:spLocks noGrp="1"/>
          </p:cNvSpPr>
          <p:nvPr>
            <p:ph type="sldNum" sz="quarter" idx="12"/>
          </p:nvPr>
        </p:nvSpPr>
        <p:spPr/>
        <p:txBody>
          <a:bodyPr/>
          <a:lstStyle/>
          <a:p>
            <a:fld id="{B3F18419-AC6D-4ED2-A892-A000DD3A58AB}" type="slidenum">
              <a:rPr lang="en-US" smtClean="0">
                <a:solidFill>
                  <a:srgbClr val="000000">
                    <a:tint val="75000"/>
                  </a:srgbClr>
                </a:solidFill>
              </a:rPr>
              <a:pPr/>
              <a:t>11</a:t>
            </a:fld>
            <a:endParaRPr lang="en-US" dirty="0">
              <a:solidFill>
                <a:srgbClr val="000000">
                  <a:tint val="75000"/>
                </a:srgbClr>
              </a:solidFill>
            </a:endParaRPr>
          </a:p>
        </p:txBody>
      </p:sp>
    </p:spTree>
    <p:extLst>
      <p:ext uri="{BB962C8B-B14F-4D97-AF65-F5344CB8AC3E}">
        <p14:creationId xmlns:p14="http://schemas.microsoft.com/office/powerpoint/2010/main" val="1139139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4019" y="1524009"/>
            <a:ext cx="7990381" cy="3724153"/>
          </a:xfrm>
        </p:spPr>
        <p:txBody>
          <a:bodyPr/>
          <a:lstStyle/>
          <a:p>
            <a:pPr marL="139697">
              <a:lnSpc>
                <a:spcPct val="115000"/>
              </a:lnSpc>
            </a:pPr>
            <a:r>
              <a:rPr lang="en-US" sz="3600" b="1" dirty="0">
                <a:solidFill>
                  <a:srgbClr val="0C30B8"/>
                </a:solidFill>
              </a:rPr>
              <a:t>Using PowerPoint - Delivery</a:t>
            </a:r>
            <a:endParaRPr lang="en" sz="3600" dirty="0">
              <a:solidFill>
                <a:srgbClr val="0C30B8"/>
              </a:solidFill>
            </a:endParaRPr>
          </a:p>
          <a:p>
            <a:pPr marL="482588" indent="-342891">
              <a:buClr>
                <a:srgbClr val="0C30B8"/>
              </a:buClr>
              <a:buFont typeface="Wingdings" panose="05000000000000000000" pitchFamily="2" charset="2"/>
              <a:buChar char="q"/>
            </a:pPr>
            <a:r>
              <a:rPr lang="en" sz="2400" dirty="0"/>
              <a:t>Slides should serve as a focal point for issues </a:t>
            </a:r>
          </a:p>
          <a:p>
            <a:pPr marL="482588" indent="-342891">
              <a:buClr>
                <a:srgbClr val="0C30B8"/>
              </a:buClr>
              <a:buFont typeface="Wingdings" panose="05000000000000000000" pitchFamily="2" charset="2"/>
              <a:buChar char="q"/>
            </a:pPr>
            <a:r>
              <a:rPr lang="en" sz="2400" dirty="0" smtClean="0"/>
              <a:t>Do not read from the slides!</a:t>
            </a:r>
            <a:endParaRPr lang="en" sz="2400" dirty="0"/>
          </a:p>
          <a:p>
            <a:pPr marL="482588" indent="-342891">
              <a:buClr>
                <a:srgbClr val="0C30B8"/>
              </a:buClr>
              <a:buFont typeface="Wingdings" panose="05000000000000000000" pitchFamily="2" charset="2"/>
              <a:buChar char="q"/>
            </a:pPr>
            <a:r>
              <a:rPr lang="en" sz="2400" dirty="0" smtClean="0"/>
              <a:t>Review the speaker notes before the presentation</a:t>
            </a:r>
            <a:endParaRPr lang="en" sz="2400" dirty="0"/>
          </a:p>
          <a:p>
            <a:pPr marL="482588" indent="-342891">
              <a:buClr>
                <a:srgbClr val="0C30B8"/>
              </a:buClr>
              <a:buFont typeface="Wingdings" panose="05000000000000000000" pitchFamily="2" charset="2"/>
              <a:buChar char="q"/>
            </a:pPr>
            <a:r>
              <a:rPr lang="en" sz="2400" dirty="0"/>
              <a:t>Remember: questions and discussion are part of the learning experience</a:t>
            </a:r>
          </a:p>
          <a:p>
            <a:pPr marL="482588" indent="-342891">
              <a:buClr>
                <a:srgbClr val="0C30B8"/>
              </a:buClr>
              <a:buFont typeface="Wingdings" panose="05000000000000000000" pitchFamily="2" charset="2"/>
              <a:buChar char="q"/>
            </a:pPr>
            <a:r>
              <a:rPr lang="en" sz="2400" dirty="0"/>
              <a:t>Practice </a:t>
            </a:r>
            <a:r>
              <a:rPr lang="en" sz="2400" dirty="0" smtClean="0"/>
              <a:t>using PowerPoint </a:t>
            </a:r>
            <a:r>
              <a:rPr lang="en" sz="2400" dirty="0"/>
              <a:t>before you </a:t>
            </a:r>
            <a:r>
              <a:rPr lang="en" sz="2400" dirty="0" smtClean="0"/>
              <a:t>use </a:t>
            </a:r>
            <a:r>
              <a:rPr lang="en" sz="2400" dirty="0"/>
              <a:t>it in a class</a:t>
            </a:r>
          </a:p>
          <a:p>
            <a:pPr marL="482588" indent="-342891">
              <a:buClr>
                <a:srgbClr val="0C30B8"/>
              </a:buClr>
              <a:buFont typeface="Wingdings" panose="05000000000000000000" pitchFamily="2" charset="2"/>
              <a:buChar char="q"/>
            </a:pPr>
            <a:r>
              <a:rPr lang="en" sz="2400" dirty="0"/>
              <a:t>Make sure you are comfortable moving between slides and between information on slides</a:t>
            </a:r>
          </a:p>
          <a:p>
            <a:endParaRPr lang="en-US"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26</a:t>
            </a:r>
            <a:endParaRPr lang="en-US" sz="2400" dirty="0">
              <a:solidFill>
                <a:schemeClr val="bg1"/>
              </a:solidFill>
            </a:endParaRPr>
          </a:p>
        </p:txBody>
      </p:sp>
      <p:sp>
        <p:nvSpPr>
          <p:cNvPr id="4" name="TextBox 3"/>
          <p:cNvSpPr txBox="1"/>
          <p:nvPr/>
        </p:nvSpPr>
        <p:spPr>
          <a:xfrm>
            <a:off x="3200402" y="6366358"/>
            <a:ext cx="2171941" cy="276999"/>
          </a:xfrm>
          <a:prstGeom prst="rect">
            <a:avLst/>
          </a:prstGeom>
          <a:noFill/>
        </p:spPr>
        <p:txBody>
          <a:bodyPr wrap="none" rtlCol="0">
            <a:spAutoFit/>
          </a:bodyPr>
          <a:lstStyle/>
          <a:p>
            <a:r>
              <a:rPr lang="en-US" sz="1200" dirty="0"/>
              <a:t>Source: OSHA 3686-09 2010</a:t>
            </a: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12</a:t>
            </a:fld>
            <a:endParaRPr lang="en-US" dirty="0">
              <a:solidFill>
                <a:srgbClr val="000000">
                  <a:tint val="75000"/>
                </a:srgbClr>
              </a:solidFill>
            </a:endParaRPr>
          </a:p>
        </p:txBody>
      </p:sp>
    </p:spTree>
    <p:extLst>
      <p:ext uri="{BB962C8B-B14F-4D97-AF65-F5344CB8AC3E}">
        <p14:creationId xmlns:p14="http://schemas.microsoft.com/office/powerpoint/2010/main" val="2556449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39697">
              <a:lnSpc>
                <a:spcPct val="115000"/>
              </a:lnSpc>
            </a:pPr>
            <a:r>
              <a:rPr lang="en-US" sz="3600" b="1" dirty="0" smtClean="0">
                <a:solidFill>
                  <a:srgbClr val="0C30B8"/>
                </a:solidFill>
              </a:rPr>
              <a:t>PowerPoint Speaker Notes</a:t>
            </a:r>
            <a:endParaRPr lang="en" sz="3600" dirty="0">
              <a:solidFill>
                <a:srgbClr val="0C30B8"/>
              </a:solidFill>
            </a:endParaRPr>
          </a:p>
          <a:p>
            <a:pPr marL="482588" indent="-342891">
              <a:buClr>
                <a:srgbClr val="0C30B8"/>
              </a:buClr>
              <a:buFont typeface="Wingdings" panose="05000000000000000000" pitchFamily="2" charset="2"/>
              <a:buChar char="q"/>
            </a:pPr>
            <a:r>
              <a:rPr lang="en" sz="2400" dirty="0" smtClean="0"/>
              <a:t>Some slides have speaker notes*</a:t>
            </a:r>
          </a:p>
          <a:p>
            <a:pPr marL="482588" indent="-342891">
              <a:buClr>
                <a:srgbClr val="0C30B8"/>
              </a:buClr>
              <a:buFont typeface="Wingdings" panose="05000000000000000000" pitchFamily="2" charset="2"/>
              <a:buChar char="q"/>
            </a:pPr>
            <a:r>
              <a:rPr lang="en" sz="2400" dirty="0" smtClean="0"/>
              <a:t>You can end the presentation and see the notes at the bottom of the screen or view the notes page.</a:t>
            </a:r>
            <a:endParaRPr lang="en" sz="2400" dirty="0"/>
          </a:p>
          <a:p>
            <a:endParaRPr lang="en-US"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27</a:t>
            </a:r>
            <a:endParaRPr lang="en-US" sz="2400" dirty="0">
              <a:solidFill>
                <a:schemeClr val="bg1"/>
              </a:solidFill>
            </a:endParaRPr>
          </a:p>
        </p:txBody>
      </p:sp>
      <p:sp>
        <p:nvSpPr>
          <p:cNvPr id="4" name="TextBox 3"/>
          <p:cNvSpPr txBox="1"/>
          <p:nvPr/>
        </p:nvSpPr>
        <p:spPr>
          <a:xfrm>
            <a:off x="3200402" y="6366358"/>
            <a:ext cx="2171941" cy="276999"/>
          </a:xfrm>
          <a:prstGeom prst="rect">
            <a:avLst/>
          </a:prstGeom>
          <a:noFill/>
        </p:spPr>
        <p:txBody>
          <a:bodyPr wrap="none" rtlCol="0">
            <a:spAutoFit/>
          </a:bodyPr>
          <a:lstStyle/>
          <a:p>
            <a:r>
              <a:rPr lang="en-US" sz="1200" dirty="0"/>
              <a:t>Source: OSHA 3686-09 2010</a:t>
            </a: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13</a:t>
            </a:fld>
            <a:endParaRPr lang="en-US" dirty="0">
              <a:solidFill>
                <a:srgbClr val="000000">
                  <a:tint val="75000"/>
                </a:srgbClr>
              </a:solidFill>
            </a:endParaRPr>
          </a:p>
        </p:txBody>
      </p:sp>
      <p:pic>
        <p:nvPicPr>
          <p:cNvPr id="1026" name="Picture 2" title="Photo - Screenshot of the PowerPoint Slide with the Speaker Notes -Speaker notes help to provide additional background information for the presenter. They should be reviewed before delivering the program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3453990"/>
            <a:ext cx="5524500" cy="290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00900" y="5237202"/>
            <a:ext cx="1633781" cy="369332"/>
          </a:xfrm>
          <a:prstGeom prst="rect">
            <a:avLst/>
          </a:prstGeom>
          <a:noFill/>
        </p:spPr>
        <p:txBody>
          <a:bodyPr wrap="none" rtlCol="0">
            <a:spAutoFit/>
          </a:bodyPr>
          <a:lstStyle/>
          <a:p>
            <a:r>
              <a:rPr lang="en-US" b="1" dirty="0" smtClean="0">
                <a:solidFill>
                  <a:srgbClr val="0C30B8"/>
                </a:solidFill>
              </a:rPr>
              <a:t>Speaker note</a:t>
            </a:r>
            <a:endParaRPr lang="en-US" b="1" dirty="0">
              <a:solidFill>
                <a:srgbClr val="0C30B8"/>
              </a:solidFill>
            </a:endParaRPr>
          </a:p>
        </p:txBody>
      </p:sp>
      <p:cxnSp>
        <p:nvCxnSpPr>
          <p:cNvPr id="9" name="Straight Arrow Connector 8" title="Blue Arrow pointing to the speaker note"/>
          <p:cNvCxnSpPr>
            <a:stCxn id="7" idx="1"/>
          </p:cNvCxnSpPr>
          <p:nvPr/>
        </p:nvCxnSpPr>
        <p:spPr>
          <a:xfrm flipH="1">
            <a:off x="5867400" y="5421868"/>
            <a:ext cx="1333500" cy="489466"/>
          </a:xfrm>
          <a:prstGeom prst="straightConnector1">
            <a:avLst/>
          </a:prstGeom>
          <a:ln>
            <a:solidFill>
              <a:srgbClr val="0C30B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47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a:spLocks noGrp="1"/>
          </p:cNvSpPr>
          <p:nvPr>
            <p:ph type="body" idx="1"/>
          </p:nvPr>
        </p:nvSpPr>
        <p:spPr>
          <a:xfrm>
            <a:off x="457200" y="1585604"/>
            <a:ext cx="8229600" cy="4967599"/>
          </a:xfrm>
          <a:prstGeom prst="rect">
            <a:avLst/>
          </a:prstGeom>
        </p:spPr>
        <p:txBody>
          <a:bodyPr lIns="91425" tIns="91425" rIns="91425" bIns="91425" anchor="t" anchorCtr="0">
            <a:noAutofit/>
          </a:bodyPr>
          <a:lstStyle/>
          <a:p>
            <a:pPr marL="139697">
              <a:lnSpc>
                <a:spcPct val="115000"/>
              </a:lnSpc>
            </a:pPr>
            <a:r>
              <a:rPr lang="en" sz="3600" b="1" dirty="0">
                <a:solidFill>
                  <a:srgbClr val="0C30B8"/>
                </a:solidFill>
              </a:rPr>
              <a:t>Flip Charts</a:t>
            </a:r>
            <a:endParaRPr lang="en" sz="3600" dirty="0">
              <a:solidFill>
                <a:srgbClr val="0C30B8"/>
              </a:solidFill>
            </a:endParaRPr>
          </a:p>
          <a:p>
            <a:pPr marL="482588" indent="-342891">
              <a:buClr>
                <a:srgbClr val="0C30B8"/>
              </a:buClr>
              <a:buFont typeface="Wingdings" panose="05000000000000000000" pitchFamily="2" charset="2"/>
              <a:buChar char="q"/>
            </a:pPr>
            <a:r>
              <a:rPr lang="en" sz="2400" dirty="0"/>
              <a:t>Use dark marker colors, such as black, dark brown, or dark blue for the main text </a:t>
            </a:r>
          </a:p>
          <a:p>
            <a:pPr marL="482588" indent="-342891">
              <a:buClr>
                <a:srgbClr val="0C30B8"/>
              </a:buClr>
              <a:buFont typeface="Wingdings" panose="05000000000000000000" pitchFamily="2" charset="2"/>
              <a:buChar char="q"/>
            </a:pPr>
            <a:r>
              <a:rPr lang="en" sz="2400" dirty="0"/>
              <a:t>Using many colors on a flip chart will catch your audience’s eye</a:t>
            </a:r>
          </a:p>
          <a:p>
            <a:pPr marL="482588" indent="-342891">
              <a:buClr>
                <a:srgbClr val="0C30B8"/>
              </a:buClr>
              <a:buFont typeface="Wingdings" panose="05000000000000000000" pitchFamily="2" charset="2"/>
              <a:buChar char="q"/>
            </a:pPr>
            <a:r>
              <a:rPr lang="en" sz="2400" dirty="0"/>
              <a:t>Print in large block letters </a:t>
            </a:r>
          </a:p>
          <a:p>
            <a:pPr marL="482588" indent="-342891">
              <a:buClr>
                <a:srgbClr val="0C30B8"/>
              </a:buClr>
              <a:buFont typeface="Wingdings" panose="05000000000000000000" pitchFamily="2" charset="2"/>
              <a:buChar char="q"/>
            </a:pPr>
            <a:r>
              <a:rPr lang="en" sz="2400" dirty="0"/>
              <a:t>Do a “test” flip chart page before the workshop and make sure it can be read from the back of the room</a:t>
            </a:r>
          </a:p>
          <a:p>
            <a:pPr marL="482588" indent="-342891">
              <a:buClr>
                <a:srgbClr val="0C30B8"/>
              </a:buClr>
              <a:buFont typeface="Wingdings" panose="05000000000000000000" pitchFamily="2" charset="2"/>
              <a:buChar char="q"/>
            </a:pPr>
            <a:r>
              <a:rPr lang="en" sz="2400" dirty="0"/>
              <a:t>Be sure not to crowd the flip chart with too much information. Only key points should be written. </a:t>
            </a:r>
          </a:p>
        </p:txBody>
      </p:sp>
      <p:sp>
        <p:nvSpPr>
          <p:cNvPr id="4" name="Title 1"/>
          <p:cNvSpPr>
            <a:spLocks noGrp="1"/>
          </p:cNvSpPr>
          <p:nvPr>
            <p:ph type="title"/>
          </p:nvPr>
        </p:nvSpPr>
        <p:spPr>
          <a:xfrm>
            <a:off x="228600" y="457200"/>
            <a:ext cx="8229600" cy="1143000"/>
          </a:xfrm>
        </p:spPr>
        <p:txBody>
          <a:bodyPr/>
          <a:lstStyle/>
          <a:p>
            <a:r>
              <a:rPr lang="en-US" dirty="0">
                <a:solidFill>
                  <a:srgbClr val="0C30B8"/>
                </a:solidFill>
              </a:rPr>
              <a:t>Secondary Training Procedures</a:t>
            </a:r>
            <a:r>
              <a:rPr lang="en-US" sz="1600" dirty="0">
                <a:solidFill>
                  <a:srgbClr val="0C30B8"/>
                </a:solidFill>
              </a:rPr>
              <a:t/>
            </a:r>
            <a:br>
              <a:rPr lang="en-US" sz="1600"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28</a:t>
            </a:r>
            <a:endParaRPr lang="en-US" sz="2400" dirty="0">
              <a:solidFill>
                <a:schemeClr val="bg1"/>
              </a:solidFill>
            </a:endParaRPr>
          </a:p>
        </p:txBody>
      </p:sp>
      <p:sp>
        <p:nvSpPr>
          <p:cNvPr id="5" name="TextBox 4"/>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14</a:t>
            </a:fld>
            <a:endParaRPr lang="en-US" dirty="0">
              <a:solidFill>
                <a:srgbClr val="000000">
                  <a:tint val="75000"/>
                </a:srgbClr>
              </a:solidFill>
            </a:endParaRPr>
          </a:p>
        </p:txBody>
      </p:sp>
    </p:spTree>
    <p:extLst>
      <p:ext uri="{BB962C8B-B14F-4D97-AF65-F5344CB8AC3E}">
        <p14:creationId xmlns:p14="http://schemas.microsoft.com/office/powerpoint/2010/main" val="3626544157"/>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85604"/>
            <a:ext cx="4800600" cy="4967599"/>
          </a:xfrm>
        </p:spPr>
        <p:txBody>
          <a:bodyPr/>
          <a:lstStyle/>
          <a:p>
            <a:pPr marL="139697">
              <a:lnSpc>
                <a:spcPct val="115000"/>
              </a:lnSpc>
            </a:pPr>
            <a:r>
              <a:rPr lang="en-US" sz="3600" b="1" dirty="0">
                <a:solidFill>
                  <a:srgbClr val="0C30B8"/>
                </a:solidFill>
              </a:rPr>
              <a:t>Flip Charts</a:t>
            </a:r>
            <a:endParaRPr lang="en" sz="3600" b="1" dirty="0">
              <a:solidFill>
                <a:srgbClr val="0C30B8"/>
              </a:solidFill>
            </a:endParaRPr>
          </a:p>
          <a:p>
            <a:pPr marL="482588" indent="-342891">
              <a:buClr>
                <a:srgbClr val="0C30B8"/>
              </a:buClr>
              <a:buFont typeface="Wingdings" panose="05000000000000000000" pitchFamily="2" charset="2"/>
              <a:buChar char="q"/>
            </a:pPr>
            <a:r>
              <a:rPr lang="en" sz="2400" dirty="0"/>
              <a:t>Watch your </a:t>
            </a:r>
            <a:r>
              <a:rPr lang="en" sz="2400" dirty="0" smtClean="0"/>
              <a:t>spelling </a:t>
            </a:r>
            <a:endParaRPr lang="en" sz="2400" dirty="0"/>
          </a:p>
          <a:p>
            <a:pPr marL="482588" indent="-342891">
              <a:buClr>
                <a:srgbClr val="0C30B8"/>
              </a:buClr>
              <a:buFont typeface="Wingdings" panose="05000000000000000000" pitchFamily="2" charset="2"/>
              <a:buChar char="q"/>
            </a:pPr>
            <a:r>
              <a:rPr lang="en" sz="2400" dirty="0"/>
              <a:t>If you have problems with spelling</a:t>
            </a:r>
            <a:r>
              <a:rPr lang="en" sz="2400" dirty="0" smtClean="0"/>
              <a:t>, memorize  </a:t>
            </a:r>
            <a:r>
              <a:rPr lang="en" sz="2400" dirty="0"/>
              <a:t>correct spelling of words you are likely to </a:t>
            </a:r>
            <a:r>
              <a:rPr lang="en" sz="2400" dirty="0" smtClean="0"/>
              <a:t>use </a:t>
            </a:r>
            <a:endParaRPr lang="en" sz="2400" dirty="0"/>
          </a:p>
          <a:p>
            <a:pPr marL="482588" indent="-342891">
              <a:buClr>
                <a:srgbClr val="0C30B8"/>
              </a:buClr>
              <a:buFont typeface="Wingdings" panose="05000000000000000000" pitchFamily="2" charset="2"/>
              <a:buChar char="q"/>
            </a:pPr>
            <a:r>
              <a:rPr lang="en" sz="2400" dirty="0"/>
              <a:t>But do not let spelling </a:t>
            </a:r>
            <a:r>
              <a:rPr lang="en" sz="2400" dirty="0" smtClean="0"/>
              <a:t>limit </a:t>
            </a:r>
          </a:p>
          <a:p>
            <a:pPr marL="139697">
              <a:buClr>
                <a:srgbClr val="0C30B8"/>
              </a:buClr>
            </a:pPr>
            <a:r>
              <a:rPr lang="en" sz="2400" dirty="0"/>
              <a:t> </a:t>
            </a:r>
            <a:r>
              <a:rPr lang="en" sz="2400" dirty="0" smtClean="0"/>
              <a:t>   use of </a:t>
            </a:r>
            <a:r>
              <a:rPr lang="en" sz="2400" dirty="0"/>
              <a:t>a flip </a:t>
            </a:r>
            <a:r>
              <a:rPr lang="en" sz="2400" dirty="0" smtClean="0"/>
              <a:t>chart </a:t>
            </a:r>
            <a:endParaRPr lang="en" sz="2400" dirty="0"/>
          </a:p>
          <a:p>
            <a:pPr marL="482588" indent="-342891">
              <a:buClr>
                <a:srgbClr val="0C30B8"/>
              </a:buClr>
              <a:buFont typeface="Wingdings" panose="05000000000000000000" pitchFamily="2" charset="2"/>
              <a:buChar char="q"/>
            </a:pPr>
            <a:r>
              <a:rPr lang="en" sz="2400" dirty="0"/>
              <a:t>Creating a “spell-free” </a:t>
            </a:r>
            <a:r>
              <a:rPr lang="en" sz="2400" dirty="0" smtClean="0"/>
              <a:t>zone will help to take </a:t>
            </a:r>
            <a:r>
              <a:rPr lang="en" sz="2400" dirty="0"/>
              <a:t>some pressure off both you and </a:t>
            </a:r>
            <a:r>
              <a:rPr lang="en" sz="2400" dirty="0" smtClean="0"/>
              <a:t>the participants</a:t>
            </a:r>
            <a:endParaRPr lang="en" sz="2400"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29</a:t>
            </a:r>
            <a:endParaRPr lang="en-US" sz="2400" dirty="0">
              <a:solidFill>
                <a:schemeClr val="bg1"/>
              </a:solidFill>
            </a:endParaRPr>
          </a:p>
        </p:txBody>
      </p:sp>
      <p:sp>
        <p:nvSpPr>
          <p:cNvPr id="4" name="TextBox 3"/>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15</a:t>
            </a:fld>
            <a:endParaRPr lang="en-US" dirty="0">
              <a:solidFill>
                <a:srgbClr val="000000">
                  <a:tint val="75000"/>
                </a:srgbClr>
              </a:solidFill>
            </a:endParaRPr>
          </a:p>
        </p:txBody>
      </p:sp>
      <p:pic>
        <p:nvPicPr>
          <p:cNvPr id="7" name="Picture 2" title="Photo - Using Filp Char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13991" y="2057400"/>
            <a:ext cx="3109096" cy="282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80659" y="5257800"/>
            <a:ext cx="2394758" cy="276999"/>
          </a:xfrm>
          <a:prstGeom prst="rect">
            <a:avLst/>
          </a:prstGeom>
          <a:noFill/>
        </p:spPr>
        <p:txBody>
          <a:bodyPr wrap="none" rtlCol="0">
            <a:spAutoFit/>
          </a:bodyPr>
          <a:lstStyle/>
          <a:p>
            <a:r>
              <a:rPr lang="en-US" sz="1200" dirty="0"/>
              <a:t>Photo from OSHA 3686-09 2010</a:t>
            </a:r>
          </a:p>
        </p:txBody>
      </p:sp>
    </p:spTree>
    <p:extLst>
      <p:ext uri="{BB962C8B-B14F-4D97-AF65-F5344CB8AC3E}">
        <p14:creationId xmlns:p14="http://schemas.microsoft.com/office/powerpoint/2010/main" val="840975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Shape 171"/>
          <p:cNvSpPr txBox="1">
            <a:spLocks noGrp="1"/>
          </p:cNvSpPr>
          <p:nvPr>
            <p:ph type="body" idx="1"/>
          </p:nvPr>
        </p:nvSpPr>
        <p:spPr>
          <a:xfrm>
            <a:off x="609600" y="1600204"/>
            <a:ext cx="8229600" cy="4967599"/>
          </a:xfrm>
          <a:prstGeom prst="rect">
            <a:avLst/>
          </a:prstGeom>
        </p:spPr>
        <p:txBody>
          <a:bodyPr lIns="91425" tIns="91425" rIns="91425" bIns="91425" anchor="t" anchorCtr="0">
            <a:noAutofit/>
          </a:bodyPr>
          <a:lstStyle/>
          <a:p>
            <a:pPr>
              <a:lnSpc>
                <a:spcPct val="115000"/>
              </a:lnSpc>
            </a:pPr>
            <a:r>
              <a:rPr lang="en" sz="3600" b="1" dirty="0">
                <a:solidFill>
                  <a:srgbClr val="0C30B8"/>
                </a:solidFill>
              </a:rPr>
              <a:t>Training Assessments &amp; </a:t>
            </a:r>
            <a:r>
              <a:rPr lang="en" sz="3600" b="1" dirty="0" smtClean="0">
                <a:solidFill>
                  <a:srgbClr val="0C30B8"/>
                </a:solidFill>
              </a:rPr>
              <a:t>Evaluation*</a:t>
            </a:r>
            <a:endParaRPr lang="en" sz="3600" b="1" dirty="0">
              <a:solidFill>
                <a:srgbClr val="0C30B8"/>
              </a:solidFill>
            </a:endParaRPr>
          </a:p>
          <a:p>
            <a:pPr marL="342891" indent="-342891">
              <a:buClr>
                <a:srgbClr val="0C30B8"/>
              </a:buClr>
              <a:buFont typeface="Wingdings" panose="05000000000000000000" pitchFamily="2" charset="2"/>
              <a:buChar char="q"/>
            </a:pPr>
            <a:r>
              <a:rPr lang="en" sz="2400" dirty="0"/>
              <a:t>Adminster the assessment “Pre-test” before the training </a:t>
            </a:r>
          </a:p>
          <a:p>
            <a:pPr marL="342891" indent="-342891">
              <a:buClr>
                <a:srgbClr val="0C30B8"/>
              </a:buClr>
              <a:buFont typeface="Wingdings" panose="05000000000000000000" pitchFamily="2" charset="2"/>
              <a:buChar char="q"/>
            </a:pPr>
            <a:r>
              <a:rPr lang="en" sz="2400" dirty="0"/>
              <a:t>Adminsiter assessment “Post-test” at end of program</a:t>
            </a:r>
          </a:p>
          <a:p>
            <a:pPr marL="342891" indent="-342891">
              <a:buClr>
                <a:srgbClr val="0C30B8"/>
              </a:buClr>
              <a:buFont typeface="Wingdings" panose="05000000000000000000" pitchFamily="2" charset="2"/>
              <a:buChar char="q"/>
            </a:pPr>
            <a:r>
              <a:rPr lang="en" sz="2400" dirty="0"/>
              <a:t>Adminster the overall training evaluation</a:t>
            </a:r>
          </a:p>
          <a:p>
            <a:endParaRPr lang="en" sz="2400" b="1" dirty="0"/>
          </a:p>
        </p:txBody>
      </p:sp>
      <p:sp>
        <p:nvSpPr>
          <p:cNvPr id="170" name="Shape 17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000" dirty="0">
                <a:solidFill>
                  <a:schemeClr val="bg1"/>
                </a:solidFill>
              </a:rPr>
              <a:t>slide </a:t>
            </a:r>
            <a:r>
              <a:rPr lang="en-US" sz="2000" dirty="0" smtClean="0">
                <a:solidFill>
                  <a:schemeClr val="bg1"/>
                </a:solidFill>
              </a:rPr>
              <a:t>30</a:t>
            </a:r>
            <a:endParaRPr lang="en" sz="2000" dirty="0">
              <a:solidFill>
                <a:schemeClr val="bg1"/>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16</a:t>
            </a:fld>
            <a:endParaRPr lang="en-US" dirty="0">
              <a:solidFill>
                <a:srgbClr val="000000">
                  <a:tint val="75000"/>
                </a:srgbClr>
              </a:solidFill>
            </a:endParaRPr>
          </a:p>
        </p:txBody>
      </p:sp>
    </p:spTree>
    <p:extLst>
      <p:ext uri="{BB962C8B-B14F-4D97-AF65-F5344CB8AC3E}">
        <p14:creationId xmlns:p14="http://schemas.microsoft.com/office/powerpoint/2010/main" val="1533872939"/>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609600" y="1600204"/>
            <a:ext cx="8229600" cy="4967599"/>
          </a:xfrm>
          <a:prstGeom prst="rect">
            <a:avLst/>
          </a:prstGeom>
        </p:spPr>
        <p:txBody>
          <a:bodyPr lIns="91425" tIns="91425" rIns="91425" bIns="91425" anchor="t" anchorCtr="0">
            <a:noAutofit/>
          </a:bodyPr>
          <a:lstStyle/>
          <a:p>
            <a:pPr lvl="0">
              <a:lnSpc>
                <a:spcPct val="115000"/>
              </a:lnSpc>
              <a:buSzPct val="78571"/>
            </a:pPr>
            <a:r>
              <a:rPr lang="en" sz="3600" b="1" dirty="0" smtClean="0">
                <a:solidFill>
                  <a:srgbClr val="0C30B8"/>
                </a:solidFill>
              </a:rPr>
              <a:t>Resources and Current </a:t>
            </a:r>
            <a:r>
              <a:rPr lang="en" sz="3600" b="1" dirty="0">
                <a:solidFill>
                  <a:srgbClr val="0C30B8"/>
                </a:solidFill>
              </a:rPr>
              <a:t>Training Programs</a:t>
            </a:r>
          </a:p>
          <a:p>
            <a:pPr>
              <a:lnSpc>
                <a:spcPct val="115000"/>
              </a:lnSpc>
              <a:buSzPct val="78571"/>
            </a:pPr>
            <a:endParaRPr lang="en" sz="1400" dirty="0"/>
          </a:p>
          <a:p>
            <a:pPr>
              <a:lnSpc>
                <a:spcPct val="115000"/>
              </a:lnSpc>
              <a:buSzPct val="78571"/>
            </a:pPr>
            <a:r>
              <a:rPr lang="en" sz="2000" dirty="0"/>
              <a:t>OSHA Outreach Training Program Materials:</a:t>
            </a:r>
          </a:p>
          <a:p>
            <a:pPr>
              <a:lnSpc>
                <a:spcPct val="115000"/>
              </a:lnSpc>
              <a:buSzPct val="78571"/>
            </a:pPr>
            <a:endParaRPr lang="en" sz="2000" u="sng" dirty="0">
              <a:solidFill>
                <a:schemeClr val="hlink"/>
              </a:solidFill>
              <a:hlinkClick r:id="rId3"/>
            </a:endParaRPr>
          </a:p>
          <a:p>
            <a:pPr>
              <a:lnSpc>
                <a:spcPct val="115000"/>
              </a:lnSpc>
              <a:buSzPct val="78571"/>
            </a:pPr>
            <a:r>
              <a:rPr lang="en" sz="2000" u="sng" dirty="0">
                <a:solidFill>
                  <a:srgbClr val="0C30B8"/>
                </a:solidFill>
              </a:rPr>
              <a:t>https://www.osha.gov/dte/outreach/</a:t>
            </a:r>
            <a:r>
              <a:rPr lang="en" sz="2000" dirty="0">
                <a:solidFill>
                  <a:srgbClr val="0C30B8"/>
                </a:solidFill>
              </a:rPr>
              <a:t> </a:t>
            </a:r>
            <a:r>
              <a:rPr lang="en" sz="2000" dirty="0"/>
              <a:t>(has specific resources for trainers - and can also be separated by industry). </a:t>
            </a:r>
            <a:endParaRPr sz="2000" dirty="0"/>
          </a:p>
          <a:p>
            <a:pPr>
              <a:lnSpc>
                <a:spcPct val="115000"/>
              </a:lnSpc>
              <a:buSzPct val="78571"/>
            </a:pPr>
            <a:endParaRPr lang="en" sz="2000" dirty="0"/>
          </a:p>
          <a:p>
            <a:pPr>
              <a:lnSpc>
                <a:spcPct val="115000"/>
              </a:lnSpc>
              <a:buSzPct val="78571"/>
            </a:pPr>
            <a:r>
              <a:rPr lang="en" sz="2000" dirty="0"/>
              <a:t>Susan Harwood Training Materials (separated by topic)</a:t>
            </a:r>
          </a:p>
          <a:p>
            <a:pPr>
              <a:lnSpc>
                <a:spcPct val="115000"/>
              </a:lnSpc>
              <a:buSzPct val="78571"/>
            </a:pPr>
            <a:r>
              <a:rPr lang="en" sz="2000" u="sng" dirty="0">
                <a:solidFill>
                  <a:srgbClr val="0C30B8"/>
                </a:solidFill>
              </a:rPr>
              <a:t>https://www.osha.gov/dte/grant_materials/material_listing_topic.html</a:t>
            </a:r>
            <a:endParaRPr lang="en" sz="2000" u="sng" dirty="0">
              <a:solidFill>
                <a:srgbClr val="0C30B8"/>
              </a:solidFill>
              <a:hlinkClick r:id="rId4"/>
            </a:endParaRPr>
          </a:p>
          <a:p>
            <a:endParaRPr sz="1400" dirty="0"/>
          </a:p>
        </p:txBody>
      </p:sp>
      <p:sp>
        <p:nvSpPr>
          <p:cNvPr id="200" name="Shape 20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31</a:t>
            </a:r>
            <a:endParaRPr lang="en" sz="2400" dirty="0">
              <a:solidFill>
                <a:schemeClr val="bg1"/>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17</a:t>
            </a:fld>
            <a:endParaRPr lang="en-US" dirty="0">
              <a:solidFill>
                <a:srgbClr val="000000">
                  <a:tint val="75000"/>
                </a:srgbClr>
              </a:solidFill>
            </a:endParaRPr>
          </a:p>
        </p:txBody>
      </p:sp>
    </p:spTree>
    <p:extLst>
      <p:ext uri="{BB962C8B-B14F-4D97-AF65-F5344CB8AC3E}">
        <p14:creationId xmlns:p14="http://schemas.microsoft.com/office/powerpoint/2010/main" val="2608249126"/>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Shape 207"/>
          <p:cNvSpPr txBox="1">
            <a:spLocks noGrp="1"/>
          </p:cNvSpPr>
          <p:nvPr>
            <p:ph type="body" idx="1"/>
          </p:nvPr>
        </p:nvSpPr>
        <p:spPr>
          <a:xfrm>
            <a:off x="685800" y="1600204"/>
            <a:ext cx="8229600" cy="4967599"/>
          </a:xfrm>
          <a:prstGeom prst="rect">
            <a:avLst/>
          </a:prstGeom>
        </p:spPr>
        <p:txBody>
          <a:bodyPr lIns="91425" tIns="91425" rIns="91425" bIns="91425" anchor="t" anchorCtr="0">
            <a:noAutofit/>
          </a:bodyPr>
          <a:lstStyle/>
          <a:p>
            <a:pPr lvl="0">
              <a:lnSpc>
                <a:spcPct val="115000"/>
              </a:lnSpc>
              <a:buSzPct val="78571"/>
            </a:pPr>
            <a:r>
              <a:rPr lang="en" sz="3600" b="1" dirty="0">
                <a:solidFill>
                  <a:srgbClr val="0C30B8"/>
                </a:solidFill>
              </a:rPr>
              <a:t>Sources</a:t>
            </a:r>
            <a:endParaRPr lang="en" sz="3600" b="1" u="sng" dirty="0">
              <a:solidFill>
                <a:srgbClr val="0C30B8"/>
              </a:solidFill>
              <a:hlinkClick r:id="rId3"/>
            </a:endParaRPr>
          </a:p>
          <a:p>
            <a:pPr>
              <a:lnSpc>
                <a:spcPct val="115000"/>
              </a:lnSpc>
              <a:buSzPct val="78571"/>
            </a:pPr>
            <a:endParaRPr lang="en" sz="2000" u="sng" dirty="0">
              <a:solidFill>
                <a:srgbClr val="0C30B8"/>
              </a:solidFill>
            </a:endParaRPr>
          </a:p>
          <a:p>
            <a:pPr>
              <a:lnSpc>
                <a:spcPct val="115000"/>
              </a:lnSpc>
              <a:buSzPct val="78571"/>
            </a:pPr>
            <a:r>
              <a:rPr lang="en" sz="2000" u="sng" dirty="0">
                <a:solidFill>
                  <a:srgbClr val="0C30B8"/>
                </a:solidFill>
              </a:rPr>
              <a:t>https://www.osha.gov/dte/sharwood/best-practices-booklet.pdf</a:t>
            </a:r>
            <a:r>
              <a:rPr lang="en" sz="2000" dirty="0">
                <a:solidFill>
                  <a:srgbClr val="0C30B8"/>
                </a:solidFill>
              </a:rPr>
              <a:t> </a:t>
            </a:r>
          </a:p>
          <a:p>
            <a:pPr hangingPunct="0"/>
            <a:r>
              <a:rPr lang="en-US" sz="2000" dirty="0"/>
              <a:t> </a:t>
            </a:r>
          </a:p>
          <a:p>
            <a:pPr hangingPunct="0"/>
            <a:r>
              <a:rPr lang="en-US" sz="2000" dirty="0" err="1"/>
              <a:t>Noorie</a:t>
            </a:r>
            <a:r>
              <a:rPr lang="en-US" sz="2000" dirty="0"/>
              <a:t>, N., “Application of an </a:t>
            </a:r>
            <a:r>
              <a:rPr lang="en-US" sz="2000" dirty="0" err="1"/>
              <a:t>Andragogical</a:t>
            </a:r>
            <a:r>
              <a:rPr lang="en-US" sz="2000" dirty="0"/>
              <a:t> Model in Developing a Michigan Residential Energy Code Training Curriculum for Building Inspectors and Officials in Michigan”, Masters Thesis, Michigan State University (2004).</a:t>
            </a:r>
          </a:p>
          <a:p>
            <a:pPr>
              <a:lnSpc>
                <a:spcPct val="115000"/>
              </a:lnSpc>
              <a:buSzPct val="78571"/>
            </a:pPr>
            <a:endParaRPr lang="en" sz="2000" dirty="0"/>
          </a:p>
        </p:txBody>
      </p:sp>
      <p:sp>
        <p:nvSpPr>
          <p:cNvPr id="206" name="Shape 206"/>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32</a:t>
            </a:r>
            <a:endParaRPr lang="en" sz="2400" dirty="0">
              <a:solidFill>
                <a:schemeClr val="bg1"/>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18</a:t>
            </a:fld>
            <a:endParaRPr lang="en-US" dirty="0">
              <a:solidFill>
                <a:srgbClr val="000000">
                  <a:tint val="75000"/>
                </a:srgbClr>
              </a:solidFill>
            </a:endParaRPr>
          </a:p>
        </p:txBody>
      </p:sp>
    </p:spTree>
    <p:extLst>
      <p:ext uri="{BB962C8B-B14F-4D97-AF65-F5344CB8AC3E}">
        <p14:creationId xmlns:p14="http://schemas.microsoft.com/office/powerpoint/2010/main" val="3064158380"/>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eaLnBrk="1" hangingPunct="1">
              <a:defRPr/>
            </a:pPr>
            <a:endParaRPr lang="en-US" sz="2400" b="1" dirty="0">
              <a:solidFill>
                <a:srgbClr val="0070C0"/>
              </a:solidFill>
            </a:endParaRPr>
          </a:p>
          <a:p>
            <a:pPr eaLnBrk="1" hangingPunct="1">
              <a:defRPr/>
            </a:pPr>
            <a:endParaRPr lang="en-US" sz="4400" dirty="0">
              <a:solidFill>
                <a:srgbClr val="0C30B8"/>
              </a:solidFill>
            </a:endParaRPr>
          </a:p>
          <a:p>
            <a:pPr algn="ctr" eaLnBrk="1" hangingPunct="1">
              <a:defRPr/>
            </a:pPr>
            <a:r>
              <a:rPr lang="en-US" sz="4400" b="1" dirty="0">
                <a:solidFill>
                  <a:srgbClr val="0C30B8"/>
                </a:solidFill>
              </a:rPr>
              <a:t>Thank you!</a:t>
            </a:r>
          </a:p>
          <a:p>
            <a:pPr algn="ctr" eaLnBrk="1" hangingPunct="1">
              <a:defRPr/>
            </a:pPr>
            <a:r>
              <a:rPr lang="en-US" sz="4400" b="1" dirty="0">
                <a:solidFill>
                  <a:srgbClr val="0C30B8"/>
                </a:solidFill>
              </a:rPr>
              <a:t>and</a:t>
            </a:r>
          </a:p>
          <a:p>
            <a:pPr algn="ctr" eaLnBrk="1" hangingPunct="1">
              <a:defRPr/>
            </a:pPr>
            <a:r>
              <a:rPr lang="en-US" sz="4400" b="1" dirty="0">
                <a:solidFill>
                  <a:srgbClr val="0C30B8"/>
                </a:solidFill>
              </a:rPr>
              <a:t>Q and A</a:t>
            </a: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19</a:t>
            </a:fld>
            <a:endParaRPr lang="en-US" dirty="0">
              <a:solidFill>
                <a:srgbClr val="000000">
                  <a:tint val="75000"/>
                </a:srgbClr>
              </a:solidFill>
            </a:endParaRPr>
          </a:p>
        </p:txBody>
      </p:sp>
      <p:sp>
        <p:nvSpPr>
          <p:cNvPr id="6" name="Title 1"/>
          <p:cNvSpPr>
            <a:spLocks noGrp="1"/>
          </p:cNvSpPr>
          <p:nvPr>
            <p:ph type="title"/>
          </p:nvPr>
        </p:nvSpPr>
        <p:spPr>
          <a:xfrm>
            <a:off x="228600" y="457200"/>
            <a:ext cx="8229600" cy="1143000"/>
          </a:xfrm>
        </p:spPr>
        <p:txBody>
          <a:bodyPr/>
          <a:lstStyle/>
          <a:p>
            <a:r>
              <a:rPr lang="en-US" dirty="0">
                <a:solidFill>
                  <a:srgbClr val="0C30B8"/>
                </a:solidFill>
              </a:rPr>
              <a:t>Secondary Training Procedures</a:t>
            </a:r>
            <a:r>
              <a:rPr lang="en-US" sz="1600" dirty="0">
                <a:solidFill>
                  <a:srgbClr val="0C30B8"/>
                </a:solidFill>
              </a:rPr>
              <a:t/>
            </a:r>
            <a:br>
              <a:rPr lang="en-US" sz="1600"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36</a:t>
            </a:r>
            <a:endParaRPr lang="en-US" sz="2400" dirty="0">
              <a:solidFill>
                <a:schemeClr val="bg1"/>
              </a:solidFill>
            </a:endParaRPr>
          </a:p>
        </p:txBody>
      </p:sp>
    </p:spTree>
    <p:extLst>
      <p:ext uri="{BB962C8B-B14F-4D97-AF65-F5344CB8AC3E}">
        <p14:creationId xmlns:p14="http://schemas.microsoft.com/office/powerpoint/2010/main" val="3550965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533400" y="1600204"/>
            <a:ext cx="8229600" cy="4967599"/>
          </a:xfrm>
          <a:prstGeom prst="rect">
            <a:avLst/>
          </a:prstGeom>
        </p:spPr>
        <p:txBody>
          <a:bodyPr lIns="91425" tIns="91425" rIns="91425" bIns="91425" anchor="t" anchorCtr="0">
            <a:noAutofit/>
          </a:bodyPr>
          <a:lstStyle/>
          <a:p>
            <a:pPr lvl="0"/>
            <a:r>
              <a:rPr lang="en" sz="2400" b="1" dirty="0">
                <a:solidFill>
                  <a:srgbClr val="0C30B8"/>
                </a:solidFill>
              </a:rPr>
              <a:t>OSHA Grant Information</a:t>
            </a:r>
            <a:endParaRPr lang="en-US" sz="2400" b="1" i="1" dirty="0">
              <a:solidFill>
                <a:srgbClr val="0C30B8"/>
              </a:solidFill>
            </a:endParaRPr>
          </a:p>
          <a:p>
            <a:endParaRPr lang="en-US" sz="2400" i="1" dirty="0"/>
          </a:p>
          <a:p>
            <a:r>
              <a:rPr lang="en-US" sz="2400" i="1" dirty="0"/>
              <a:t>This material was produced under grant number </a:t>
            </a:r>
          </a:p>
          <a:p>
            <a:r>
              <a:rPr lang="en-US" sz="2400" i="1" dirty="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endParaRPr sz="1400" dirty="0"/>
          </a:p>
        </p:txBody>
      </p:sp>
      <p:sp>
        <p:nvSpPr>
          <p:cNvPr id="200" name="Shape 20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Secondary Training </a:t>
            </a:r>
            <a:r>
              <a:rPr lang="en-US" sz="2400" dirty="0">
                <a:solidFill>
                  <a:srgbClr val="0C30B8"/>
                </a:solidFill>
              </a:rPr>
              <a:t>- Module </a:t>
            </a:r>
            <a:r>
              <a:rPr lang="en-US" sz="2400" dirty="0" smtClean="0">
                <a:solidFill>
                  <a:srgbClr val="0C30B8"/>
                </a:solidFill>
              </a:rPr>
              <a:t>9 </a:t>
            </a:r>
            <a:r>
              <a:rPr lang="en-US" sz="2800" dirty="0">
                <a:solidFill>
                  <a:schemeClr val="bg1"/>
                </a:solidFill>
              </a:rPr>
              <a:t>slide </a:t>
            </a:r>
            <a:r>
              <a:rPr lang="en-US" sz="2800" dirty="0" smtClean="0">
                <a:solidFill>
                  <a:schemeClr val="bg1"/>
                </a:solidFill>
              </a:rPr>
              <a:t>3</a:t>
            </a:r>
            <a:endParaRPr lang="en" sz="2800" dirty="0">
              <a:solidFill>
                <a:schemeClr val="bg1"/>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a:t>
            </a:fld>
            <a:endParaRPr lang="en-US" dirty="0">
              <a:solidFill>
                <a:srgbClr val="000000">
                  <a:tint val="75000"/>
                </a:srgbClr>
              </a:solidFill>
            </a:endParaRPr>
          </a:p>
        </p:txBody>
      </p:sp>
    </p:spTree>
    <p:extLst>
      <p:ext uri="{BB962C8B-B14F-4D97-AF65-F5344CB8AC3E}">
        <p14:creationId xmlns:p14="http://schemas.microsoft.com/office/powerpoint/2010/main" val="240705774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28600" y="990400"/>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Secondary Training – </a:t>
            </a:r>
            <a:r>
              <a:rPr lang="en" sz="2400" dirty="0">
                <a:solidFill>
                  <a:srgbClr val="0C30B8"/>
                </a:solidFill>
              </a:rPr>
              <a:t>Module </a:t>
            </a:r>
            <a:r>
              <a:rPr lang="en" sz="2400" dirty="0" smtClean="0">
                <a:solidFill>
                  <a:srgbClr val="0C30B8"/>
                </a:solidFill>
              </a:rPr>
              <a:t>9 </a:t>
            </a:r>
            <a:r>
              <a:rPr lang="en-US" sz="2400" dirty="0">
                <a:solidFill>
                  <a:schemeClr val="bg1"/>
                </a:solidFill>
              </a:rPr>
              <a:t>slide </a:t>
            </a:r>
            <a:r>
              <a:rPr lang="en-US" sz="2400" dirty="0" smtClean="0">
                <a:solidFill>
                  <a:schemeClr val="bg1"/>
                </a:solidFill>
              </a:rPr>
              <a:t>4</a:t>
            </a:r>
            <a:r>
              <a:rPr lang="en" sz="2400" dirty="0">
                <a:solidFill>
                  <a:schemeClr val="bg1"/>
                </a:solidFill>
              </a:rPr>
              <a:t/>
            </a:r>
            <a:br>
              <a:rPr lang="en" sz="2400" dirty="0">
                <a:solidFill>
                  <a:schemeClr val="bg1"/>
                </a:solidFill>
              </a:rPr>
            </a:br>
            <a:endParaRPr lang="en" dirty="0">
              <a:solidFill>
                <a:schemeClr val="bg1"/>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sp>
        <p:nvSpPr>
          <p:cNvPr id="2" name="Rectangle 1"/>
          <p:cNvSpPr/>
          <p:nvPr/>
        </p:nvSpPr>
        <p:spPr>
          <a:xfrm>
            <a:off x="560408" y="1598237"/>
            <a:ext cx="7592992" cy="3354765"/>
          </a:xfrm>
          <a:prstGeom prst="rect">
            <a:avLst/>
          </a:prstGeom>
        </p:spPr>
        <p:txBody>
          <a:bodyPr wrap="square">
            <a:spAutoFit/>
          </a:bodyPr>
          <a:lstStyle/>
          <a:p>
            <a:r>
              <a:rPr lang="en" sz="2400" b="1" dirty="0">
                <a:solidFill>
                  <a:srgbClr val="0C30B8"/>
                </a:solidFill>
              </a:rPr>
              <a:t>Program Development </a:t>
            </a:r>
          </a:p>
          <a:p>
            <a:endParaRPr lang="en" sz="2400" b="1" dirty="0">
              <a:solidFill>
                <a:srgbClr val="000000"/>
              </a:solidFill>
            </a:endParaRPr>
          </a:p>
          <a:p>
            <a:r>
              <a:rPr lang="en" sz="2400" dirty="0">
                <a:solidFill>
                  <a:srgbClr val="000000"/>
                </a:solidFill>
              </a:rPr>
              <a:t>This program was developed by faculty and students in the School of Planning, Design and Construction at Michigan State University in conjunction with </a:t>
            </a:r>
          </a:p>
          <a:p>
            <a:r>
              <a:rPr lang="en" sz="2400" dirty="0">
                <a:solidFill>
                  <a:srgbClr val="000000"/>
                </a:solidFill>
              </a:rPr>
              <a:t>the American Institute of Steel Construction - Safety Committee </a:t>
            </a:r>
            <a:r>
              <a:rPr lang="en-US" sz="2400" dirty="0">
                <a:solidFill>
                  <a:srgbClr val="000000"/>
                </a:solidFill>
              </a:rPr>
              <a:t>a</a:t>
            </a:r>
            <a:r>
              <a:rPr lang="en" sz="2400" dirty="0">
                <a:solidFill>
                  <a:srgbClr val="000000"/>
                </a:solidFill>
              </a:rPr>
              <a:t>nd the University of Puerto Rico</a:t>
            </a:r>
          </a:p>
          <a:p>
            <a:endParaRPr lang="en" sz="2400" dirty="0">
              <a:solidFill>
                <a:srgbClr val="000000"/>
              </a:solidFill>
            </a:endParaRPr>
          </a:p>
          <a:p>
            <a:r>
              <a:rPr lang="en" sz="2000" dirty="0" smtClean="0">
                <a:solidFill>
                  <a:srgbClr val="000000"/>
                </a:solidFill>
              </a:rPr>
              <a:t>June 2015</a:t>
            </a:r>
            <a:endParaRPr lang="en" sz="2000" dirty="0">
              <a:solidFill>
                <a:srgbClr val="000000"/>
              </a:solidFill>
            </a:endParaRPr>
          </a:p>
        </p:txBody>
      </p:sp>
      <p:pic>
        <p:nvPicPr>
          <p:cNvPr id="5" name="Picture 4" title="Michigan State Universti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774" y="5454263"/>
            <a:ext cx="2237427" cy="743776"/>
          </a:xfrm>
          <a:prstGeom prst="rect">
            <a:avLst/>
          </a:prstGeom>
        </p:spPr>
      </p:pic>
      <p:pic>
        <p:nvPicPr>
          <p:cNvPr id="6" name="Picture 5" title="SPDC - School of Planning, Design and Construction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6260" y="5327830"/>
            <a:ext cx="1450975" cy="896191"/>
          </a:xfrm>
          <a:prstGeom prst="rect">
            <a:avLst/>
          </a:prstGeom>
        </p:spPr>
      </p:pic>
      <p:pic>
        <p:nvPicPr>
          <p:cNvPr id="9" name="Picture 8" title="AISC - American Institute of Steel Construction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5600" y="5091637"/>
            <a:ext cx="1554615" cy="1426588"/>
          </a:xfrm>
          <a:prstGeom prst="rect">
            <a:avLst/>
          </a:prstGeom>
        </p:spPr>
      </p:pic>
      <p:pic>
        <p:nvPicPr>
          <p:cNvPr id="1026" name="Picture 2" descr="C:\Users\mrozowsk\Desktop\portico1.gif" title="University of Puerto Rico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0200" y="5230311"/>
            <a:ext cx="1185568" cy="119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1935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1600204"/>
            <a:ext cx="4648199" cy="4967599"/>
          </a:xfrm>
        </p:spPr>
        <p:txBody>
          <a:bodyPr/>
          <a:lstStyle/>
          <a:p>
            <a:r>
              <a:rPr lang="en-US" sz="3600" b="1" dirty="0">
                <a:solidFill>
                  <a:srgbClr val="0C30B8"/>
                </a:solidFill>
              </a:rPr>
              <a:t>Adult Learning Tips:</a:t>
            </a:r>
          </a:p>
          <a:p>
            <a:r>
              <a:rPr lang="en-US" sz="3600" b="1" dirty="0">
                <a:solidFill>
                  <a:srgbClr val="0C30B8"/>
                </a:solidFill>
              </a:rPr>
              <a:t>Andragogy – </a:t>
            </a:r>
          </a:p>
          <a:p>
            <a:r>
              <a:rPr lang="en-US" sz="3600" b="1" dirty="0">
                <a:solidFill>
                  <a:srgbClr val="0C30B8"/>
                </a:solidFill>
              </a:rPr>
              <a:t>  What is it?</a:t>
            </a:r>
          </a:p>
          <a:p>
            <a:endParaRPr lang="en-US" sz="2400" dirty="0"/>
          </a:p>
          <a:p>
            <a:r>
              <a:rPr lang="en-US" sz="2400" dirty="0"/>
              <a:t>Andragogy is a term which consists of teaching strategies geared towards adults and how adults learn. A process commonly used is engaging the adult learner, resulting in a learning experience. </a:t>
            </a:r>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a:t>
            </a:r>
            <a:r>
              <a:rPr lang="en-US" dirty="0" smtClean="0">
                <a:solidFill>
                  <a:srgbClr val="0C30B8"/>
                </a:solidFill>
              </a:rPr>
              <a:t>Procedures</a:t>
            </a:r>
            <a:br>
              <a:rPr lang="en-US" dirty="0" smtClean="0">
                <a:solidFill>
                  <a:srgbClr val="0C30B8"/>
                </a:solidFill>
              </a:rPr>
            </a:br>
            <a:r>
              <a:rPr lang="en-US" sz="2400" dirty="0">
                <a:solidFill>
                  <a:srgbClr val="0C30B8"/>
                </a:solidFill>
              </a:rPr>
              <a:t>Module </a:t>
            </a:r>
            <a:r>
              <a:rPr lang="en-US" sz="2400" dirty="0" smtClean="0">
                <a:solidFill>
                  <a:srgbClr val="0C30B8"/>
                </a:solidFill>
              </a:rPr>
              <a:t>9 </a:t>
            </a:r>
            <a:r>
              <a:rPr lang="en-US" sz="2400" dirty="0" smtClean="0">
                <a:solidFill>
                  <a:schemeClr val="bg1"/>
                </a:solidFill>
              </a:rPr>
              <a:t>slide 18 </a:t>
            </a:r>
            <a:endParaRPr lang="en-US" dirty="0">
              <a:solidFill>
                <a:schemeClr val="bg1"/>
              </a:solidFill>
            </a:endParaRPr>
          </a:p>
        </p:txBody>
      </p:sp>
      <p:pic>
        <p:nvPicPr>
          <p:cNvPr id="5" name="Picture 4" title="Photo - Adults in a training"/>
          <p:cNvPicPr>
            <a:picLocks noChangeAspect="1"/>
          </p:cNvPicPr>
          <p:nvPr/>
        </p:nvPicPr>
        <p:blipFill rotWithShape="1">
          <a:blip r:embed="rId3" cstate="email">
            <a:extLst>
              <a:ext uri="{28A0092B-C50C-407E-A947-70E740481C1C}">
                <a14:useLocalDpi xmlns:a14="http://schemas.microsoft.com/office/drawing/2010/main"/>
              </a:ext>
            </a:extLst>
          </a:blip>
          <a:srcRect l="13220" t="71718" r="47792" b="9712"/>
          <a:stretch/>
        </p:blipFill>
        <p:spPr>
          <a:xfrm>
            <a:off x="4982531" y="2697887"/>
            <a:ext cx="3704273" cy="2772229"/>
          </a:xfrm>
          <a:prstGeom prst="rect">
            <a:avLst/>
          </a:prstGeom>
        </p:spPr>
      </p:pic>
      <p:sp>
        <p:nvSpPr>
          <p:cNvPr id="8" name="TextBox 7"/>
          <p:cNvSpPr txBox="1"/>
          <p:nvPr/>
        </p:nvSpPr>
        <p:spPr>
          <a:xfrm>
            <a:off x="4975271" y="6284688"/>
            <a:ext cx="3435108" cy="276999"/>
          </a:xfrm>
          <a:prstGeom prst="rect">
            <a:avLst/>
          </a:prstGeom>
          <a:noFill/>
        </p:spPr>
        <p:txBody>
          <a:bodyPr wrap="none" rtlCol="0">
            <a:spAutoFit/>
          </a:bodyPr>
          <a:lstStyle/>
          <a:p>
            <a:r>
              <a:rPr lang="en-US" sz="1200" dirty="0"/>
              <a:t>Photo and content source: OSHA 3686-09 2010</a:t>
            </a: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4</a:t>
            </a:fld>
            <a:endParaRPr lang="en-US" dirty="0">
              <a:solidFill>
                <a:srgbClr val="000000">
                  <a:tint val="75000"/>
                </a:srgbClr>
              </a:solidFill>
            </a:endParaRPr>
          </a:p>
        </p:txBody>
      </p:sp>
    </p:spTree>
    <p:extLst>
      <p:ext uri="{BB962C8B-B14F-4D97-AF65-F5344CB8AC3E}">
        <p14:creationId xmlns:p14="http://schemas.microsoft.com/office/powerpoint/2010/main" val="3283483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Shape 93"/>
          <p:cNvSpPr txBox="1">
            <a:spLocks noGrp="1"/>
          </p:cNvSpPr>
          <p:nvPr>
            <p:ph type="body" idx="1"/>
          </p:nvPr>
        </p:nvSpPr>
        <p:spPr>
          <a:prstGeom prst="rect">
            <a:avLst/>
          </a:prstGeom>
        </p:spPr>
        <p:txBody>
          <a:bodyPr lIns="91425" tIns="91425" rIns="91425" bIns="91425" anchor="t" anchorCtr="0">
            <a:noAutofit/>
          </a:bodyPr>
          <a:lstStyle/>
          <a:p>
            <a:pPr marL="139697">
              <a:lnSpc>
                <a:spcPct val="115000"/>
              </a:lnSpc>
            </a:pPr>
            <a:r>
              <a:rPr lang="en" sz="3600" b="1" dirty="0">
                <a:solidFill>
                  <a:srgbClr val="0C30B8"/>
                </a:solidFill>
              </a:rPr>
              <a:t>How adults learn: </a:t>
            </a:r>
          </a:p>
          <a:p>
            <a:pPr marL="482588" indent="-342891">
              <a:lnSpc>
                <a:spcPct val="115000"/>
              </a:lnSpc>
              <a:buClr>
                <a:srgbClr val="0C30B8"/>
              </a:buClr>
              <a:buFont typeface="Wingdings" panose="05000000000000000000" pitchFamily="2" charset="2"/>
              <a:buChar char="q"/>
            </a:pPr>
            <a:r>
              <a:rPr lang="en" sz="2400" dirty="0"/>
              <a:t>Adults are voluntary learners</a:t>
            </a:r>
          </a:p>
          <a:p>
            <a:pPr marL="482588" indent="-342891">
              <a:lnSpc>
                <a:spcPct val="115000"/>
              </a:lnSpc>
              <a:buClr>
                <a:srgbClr val="0C30B8"/>
              </a:buClr>
              <a:buFont typeface="Wingdings" panose="05000000000000000000" pitchFamily="2" charset="2"/>
              <a:buChar char="q"/>
            </a:pPr>
            <a:r>
              <a:rPr lang="en" sz="2400" dirty="0"/>
              <a:t>They learn needed information quickly</a:t>
            </a:r>
          </a:p>
          <a:p>
            <a:pPr marL="482588" indent="-342891">
              <a:lnSpc>
                <a:spcPct val="115000"/>
              </a:lnSpc>
              <a:buClr>
                <a:srgbClr val="0C30B8"/>
              </a:buClr>
              <a:buFont typeface="Wingdings" panose="05000000000000000000" pitchFamily="2" charset="2"/>
              <a:buChar char="q"/>
            </a:pPr>
            <a:r>
              <a:rPr lang="en" sz="2400" dirty="0"/>
              <a:t>They should share life experiences that relate</a:t>
            </a:r>
          </a:p>
          <a:p>
            <a:pPr marL="482588" indent="-342891">
              <a:lnSpc>
                <a:spcPct val="115000"/>
              </a:lnSpc>
              <a:buClr>
                <a:srgbClr val="0C30B8"/>
              </a:buClr>
              <a:buFont typeface="Wingdings" panose="05000000000000000000" pitchFamily="2" charset="2"/>
              <a:buChar char="q"/>
            </a:pPr>
            <a:r>
              <a:rPr lang="en" sz="2400" dirty="0"/>
              <a:t>They need to be treated with mutual respect</a:t>
            </a:r>
          </a:p>
          <a:p>
            <a:endParaRPr dirty="0"/>
          </a:p>
        </p:txBody>
      </p:sp>
      <p:sp>
        <p:nvSpPr>
          <p:cNvPr id="92" name="Shape 92"/>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19</a:t>
            </a:r>
            <a:endParaRPr lang="en" sz="2400" dirty="0">
              <a:solidFill>
                <a:schemeClr val="bg1"/>
              </a:solidFill>
            </a:endParaRPr>
          </a:p>
        </p:txBody>
      </p:sp>
      <p:pic>
        <p:nvPicPr>
          <p:cNvPr id="2" name="Picture 1" title="Photo - Adults in a train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285" y="3959726"/>
            <a:ext cx="3139712" cy="2471127"/>
          </a:xfrm>
          <a:prstGeom prst="rect">
            <a:avLst/>
          </a:prstGeom>
        </p:spPr>
      </p:pic>
      <p:sp>
        <p:nvSpPr>
          <p:cNvPr id="7" name="TextBox 6"/>
          <p:cNvSpPr txBox="1"/>
          <p:nvPr/>
        </p:nvSpPr>
        <p:spPr>
          <a:xfrm>
            <a:off x="2057403" y="6271571"/>
            <a:ext cx="3239541" cy="276999"/>
          </a:xfrm>
          <a:prstGeom prst="rect">
            <a:avLst/>
          </a:prstGeom>
          <a:noFill/>
        </p:spPr>
        <p:txBody>
          <a:bodyPr wrap="none" rtlCol="0">
            <a:spAutoFit/>
          </a:bodyPr>
          <a:lstStyle/>
          <a:p>
            <a:r>
              <a:rPr lang="en-US" sz="1200" dirty="0"/>
              <a:t>Photo and content from OSHA 3686-09 2010</a:t>
            </a: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5</a:t>
            </a:fld>
            <a:endParaRPr lang="en-US" dirty="0">
              <a:solidFill>
                <a:srgbClr val="000000">
                  <a:tint val="75000"/>
                </a:srgbClr>
              </a:solidFill>
            </a:endParaRPr>
          </a:p>
        </p:txBody>
      </p:sp>
    </p:spTree>
    <p:extLst>
      <p:ext uri="{BB962C8B-B14F-4D97-AF65-F5344CB8AC3E}">
        <p14:creationId xmlns:p14="http://schemas.microsoft.com/office/powerpoint/2010/main" val="212483911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4019" y="1524009"/>
            <a:ext cx="8218981" cy="3724153"/>
          </a:xfrm>
        </p:spPr>
        <p:txBody>
          <a:bodyPr/>
          <a:lstStyle/>
          <a:p>
            <a:pPr marL="139697"/>
            <a:r>
              <a:rPr lang="en-US" sz="3600" b="1" dirty="0">
                <a:solidFill>
                  <a:srgbClr val="0C30B8"/>
                </a:solidFill>
              </a:rPr>
              <a:t>How adults learn:</a:t>
            </a:r>
            <a:endParaRPr lang="en" sz="3600" b="1" dirty="0">
              <a:solidFill>
                <a:srgbClr val="0C30B8"/>
              </a:solidFill>
            </a:endParaRPr>
          </a:p>
          <a:p>
            <a:pPr marL="482588" indent="-342891">
              <a:buClr>
                <a:srgbClr val="0C30B8"/>
              </a:buClr>
              <a:buFont typeface="Wingdings" panose="05000000000000000000" pitchFamily="2" charset="2"/>
              <a:buChar char="q"/>
            </a:pPr>
            <a:r>
              <a:rPr lang="en" sz="2400" dirty="0"/>
              <a:t>They learn best when </a:t>
            </a:r>
            <a:r>
              <a:rPr lang="en" sz="2400" dirty="0" smtClean="0"/>
              <a:t>they learn “by doing”</a:t>
            </a:r>
            <a:endParaRPr lang="en" sz="2400" dirty="0"/>
          </a:p>
          <a:p>
            <a:pPr marL="482588" indent="-342891">
              <a:buClr>
                <a:srgbClr val="0C30B8"/>
              </a:buClr>
              <a:buFont typeface="Wingdings" panose="05000000000000000000" pitchFamily="2" charset="2"/>
              <a:buChar char="q"/>
            </a:pPr>
            <a:r>
              <a:rPr lang="en" sz="2400" dirty="0"/>
              <a:t>Need to know </a:t>
            </a:r>
            <a:r>
              <a:rPr lang="en" sz="2400" dirty="0" smtClean="0"/>
              <a:t>what </a:t>
            </a:r>
            <a:r>
              <a:rPr lang="en" sz="2400" dirty="0"/>
              <a:t>the </a:t>
            </a:r>
            <a:r>
              <a:rPr lang="en" sz="2400" dirty="0" smtClean="0"/>
              <a:t>“end goal” is</a:t>
            </a:r>
            <a:endParaRPr lang="en" sz="2400" dirty="0"/>
          </a:p>
          <a:p>
            <a:pPr marL="482588" indent="-342891">
              <a:buClr>
                <a:srgbClr val="0C30B8"/>
              </a:buClr>
              <a:buFont typeface="Wingdings" panose="05000000000000000000" pitchFamily="2" charset="2"/>
              <a:buChar char="q"/>
            </a:pPr>
            <a:r>
              <a:rPr lang="en" sz="2400" dirty="0"/>
              <a:t>B</a:t>
            </a:r>
            <a:r>
              <a:rPr lang="en" sz="2400" dirty="0" smtClean="0"/>
              <a:t>est when information is </a:t>
            </a:r>
            <a:r>
              <a:rPr lang="en" sz="2400" dirty="0"/>
              <a:t>reinforced and repeated</a:t>
            </a:r>
          </a:p>
          <a:p>
            <a:pPr marL="482588" indent="-342891">
              <a:buClr>
                <a:srgbClr val="0C30B8"/>
              </a:buClr>
              <a:buFont typeface="Wingdings" panose="05000000000000000000" pitchFamily="2" charset="2"/>
              <a:buChar char="q"/>
            </a:pPr>
            <a:r>
              <a:rPr lang="en" sz="2400" dirty="0" smtClean="0"/>
              <a:t>Best </a:t>
            </a:r>
            <a:r>
              <a:rPr lang="en" sz="2400" dirty="0"/>
              <a:t>when information is presented in a variety of ways</a:t>
            </a:r>
          </a:p>
          <a:p>
            <a:endParaRPr lang="en-US"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a:t>
            </a:r>
            <a:r>
              <a:rPr lang="en-US" dirty="0" smtClean="0">
                <a:solidFill>
                  <a:srgbClr val="0C30B8"/>
                </a:solidFill>
              </a:rPr>
              <a:t>Procedures</a:t>
            </a:r>
            <a:br>
              <a:rPr lang="en-US" dirty="0" smtClean="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20</a:t>
            </a:r>
            <a:endParaRPr lang="en-US" sz="2400" dirty="0">
              <a:solidFill>
                <a:schemeClr val="bg1"/>
              </a:solidFill>
            </a:endParaRPr>
          </a:p>
        </p:txBody>
      </p:sp>
      <p:sp>
        <p:nvSpPr>
          <p:cNvPr id="4" name="TextBox 3"/>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6</a:t>
            </a:fld>
            <a:endParaRPr lang="en-US" dirty="0">
              <a:solidFill>
                <a:srgbClr val="000000">
                  <a:tint val="75000"/>
                </a:srgbClr>
              </a:solidFill>
            </a:endParaRPr>
          </a:p>
        </p:txBody>
      </p:sp>
    </p:spTree>
    <p:extLst>
      <p:ext uri="{BB962C8B-B14F-4D97-AF65-F5344CB8AC3E}">
        <p14:creationId xmlns:p14="http://schemas.microsoft.com/office/powerpoint/2010/main" val="727475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Shape 99"/>
          <p:cNvSpPr txBox="1">
            <a:spLocks noGrp="1"/>
          </p:cNvSpPr>
          <p:nvPr>
            <p:ph type="body" idx="1"/>
          </p:nvPr>
        </p:nvSpPr>
        <p:spPr>
          <a:prstGeom prst="rect">
            <a:avLst/>
          </a:prstGeom>
        </p:spPr>
        <p:txBody>
          <a:bodyPr lIns="91425" tIns="91425" rIns="91425" bIns="91425" anchor="t" anchorCtr="0">
            <a:noAutofit/>
          </a:bodyPr>
          <a:lstStyle/>
          <a:p>
            <a:pPr marL="139697">
              <a:lnSpc>
                <a:spcPct val="115000"/>
              </a:lnSpc>
            </a:pPr>
            <a:r>
              <a:rPr lang="en" sz="3600" b="1" dirty="0">
                <a:solidFill>
                  <a:srgbClr val="0C30B8"/>
                </a:solidFill>
              </a:rPr>
              <a:t>How adults learn:</a:t>
            </a:r>
          </a:p>
          <a:p>
            <a:pPr marL="482588" indent="-342891">
              <a:buClr>
                <a:srgbClr val="0C30B8"/>
              </a:buClr>
              <a:buFont typeface="Wingdings" panose="05000000000000000000" pitchFamily="2" charset="2"/>
              <a:buChar char="q"/>
            </a:pPr>
            <a:r>
              <a:rPr lang="en" sz="2400" dirty="0"/>
              <a:t>Adults are self-motivated</a:t>
            </a:r>
          </a:p>
          <a:p>
            <a:pPr marL="482588" indent="-342891">
              <a:buClr>
                <a:srgbClr val="0C30B8"/>
              </a:buClr>
              <a:buFont typeface="Wingdings" panose="05000000000000000000" pitchFamily="2" charset="2"/>
              <a:buChar char="q"/>
            </a:pPr>
            <a:r>
              <a:rPr lang="en" sz="2400" dirty="0"/>
              <a:t>E</a:t>
            </a:r>
            <a:r>
              <a:rPr lang="en" sz="2400" dirty="0" smtClean="0"/>
              <a:t>xpect </a:t>
            </a:r>
            <a:r>
              <a:rPr lang="en" sz="2400" dirty="0"/>
              <a:t>to gain information that has immediate application to their lives</a:t>
            </a:r>
          </a:p>
          <a:p>
            <a:pPr marL="482588" indent="-342891">
              <a:buClr>
                <a:srgbClr val="0C30B8"/>
              </a:buClr>
              <a:buFont typeface="Wingdings" panose="05000000000000000000" pitchFamily="2" charset="2"/>
              <a:buChar char="q"/>
            </a:pPr>
            <a:r>
              <a:rPr lang="en" sz="2400" dirty="0"/>
              <a:t>L</a:t>
            </a:r>
            <a:r>
              <a:rPr lang="en" sz="2400" dirty="0" smtClean="0"/>
              <a:t>earn </a:t>
            </a:r>
            <a:r>
              <a:rPr lang="en" sz="2400" dirty="0"/>
              <a:t>best </a:t>
            </a:r>
            <a:r>
              <a:rPr lang="en" sz="2400" dirty="0" smtClean="0"/>
              <a:t>when actively </a:t>
            </a:r>
            <a:r>
              <a:rPr lang="en" sz="2400" dirty="0"/>
              <a:t>engaged</a:t>
            </a:r>
          </a:p>
          <a:p>
            <a:endParaRPr dirty="0"/>
          </a:p>
        </p:txBody>
      </p:sp>
      <p:sp>
        <p:nvSpPr>
          <p:cNvPr id="98" name="Shape 98"/>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21</a:t>
            </a:r>
            <a:endParaRPr lang="en" sz="2400" dirty="0">
              <a:solidFill>
                <a:schemeClr val="bg1"/>
              </a:solidFill>
            </a:endParaRPr>
          </a:p>
        </p:txBody>
      </p:sp>
      <p:sp>
        <p:nvSpPr>
          <p:cNvPr id="4" name="TextBox 3"/>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7</a:t>
            </a:fld>
            <a:endParaRPr lang="en-US" dirty="0">
              <a:solidFill>
                <a:srgbClr val="000000">
                  <a:tint val="75000"/>
                </a:srgbClr>
              </a:solidFill>
            </a:endParaRPr>
          </a:p>
        </p:txBody>
      </p:sp>
    </p:spTree>
    <p:extLst>
      <p:ext uri="{BB962C8B-B14F-4D97-AF65-F5344CB8AC3E}">
        <p14:creationId xmlns:p14="http://schemas.microsoft.com/office/powerpoint/2010/main" val="3168025932"/>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5171" y="1524000"/>
            <a:ext cx="5159829" cy="4967599"/>
          </a:xfrm>
        </p:spPr>
        <p:txBody>
          <a:bodyPr/>
          <a:lstStyle/>
          <a:p>
            <a:pPr marL="139697">
              <a:lnSpc>
                <a:spcPct val="115000"/>
              </a:lnSpc>
            </a:pPr>
            <a:r>
              <a:rPr lang="en-US" sz="3600" b="1" dirty="0">
                <a:solidFill>
                  <a:srgbClr val="0C30B8"/>
                </a:solidFill>
              </a:rPr>
              <a:t>How adults learn:</a:t>
            </a:r>
            <a:endParaRPr lang="en" sz="3600" b="1" dirty="0">
              <a:solidFill>
                <a:srgbClr val="0C30B8"/>
              </a:solidFill>
            </a:endParaRPr>
          </a:p>
          <a:p>
            <a:pPr marL="482588" indent="-342891">
              <a:buClr>
                <a:srgbClr val="0C30B8"/>
              </a:buClr>
              <a:buFont typeface="Wingdings" panose="05000000000000000000" pitchFamily="2" charset="2"/>
              <a:buChar char="q"/>
            </a:pPr>
            <a:r>
              <a:rPr lang="en" sz="2400" dirty="0"/>
              <a:t>B</a:t>
            </a:r>
            <a:r>
              <a:rPr lang="en" sz="2400" dirty="0" smtClean="0"/>
              <a:t>est </a:t>
            </a:r>
            <a:r>
              <a:rPr lang="en" sz="2400" dirty="0"/>
              <a:t>when they have time to interact, </a:t>
            </a:r>
            <a:r>
              <a:rPr lang="en" sz="2400" dirty="0" smtClean="0"/>
              <a:t>with </a:t>
            </a:r>
            <a:r>
              <a:rPr lang="en" sz="2400" dirty="0"/>
              <a:t>the instructor </a:t>
            </a:r>
            <a:r>
              <a:rPr lang="en" sz="2400" dirty="0" smtClean="0"/>
              <a:t>and each other</a:t>
            </a:r>
            <a:endParaRPr lang="en" sz="2400" dirty="0"/>
          </a:p>
          <a:p>
            <a:pPr marL="482588" indent="-342891">
              <a:buClr>
                <a:srgbClr val="0C30B8"/>
              </a:buClr>
              <a:buFont typeface="Wingdings" panose="05000000000000000000" pitchFamily="2" charset="2"/>
              <a:buChar char="q"/>
            </a:pPr>
            <a:r>
              <a:rPr lang="en" sz="2400" dirty="0"/>
              <a:t>B</a:t>
            </a:r>
            <a:r>
              <a:rPr lang="en" sz="2400" dirty="0" smtClean="0"/>
              <a:t>est </a:t>
            </a:r>
            <a:r>
              <a:rPr lang="en" sz="2400" dirty="0"/>
              <a:t>when asked to share </a:t>
            </a:r>
            <a:r>
              <a:rPr lang="en" sz="2400" dirty="0" smtClean="0"/>
              <a:t>personal </a:t>
            </a:r>
            <a:r>
              <a:rPr lang="en" sz="2400" dirty="0"/>
              <a:t>experiences at work and elsewhere</a:t>
            </a:r>
            <a:endParaRPr lang="en" sz="3200" dirty="0"/>
          </a:p>
          <a:p>
            <a:endParaRPr lang="en-US"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22</a:t>
            </a:r>
            <a:endParaRPr lang="en-US" sz="2400" dirty="0">
              <a:solidFill>
                <a:schemeClr val="bg1"/>
              </a:solidFill>
            </a:endParaRPr>
          </a:p>
        </p:txBody>
      </p:sp>
      <p:pic>
        <p:nvPicPr>
          <p:cNvPr id="5" name="Picture 4" title="Photo - Adults in a train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1" y="2057400"/>
            <a:ext cx="3049060" cy="2701936"/>
          </a:xfrm>
          <a:prstGeom prst="rect">
            <a:avLst/>
          </a:prstGeom>
        </p:spPr>
      </p:pic>
      <p:sp>
        <p:nvSpPr>
          <p:cNvPr id="8" name="TextBox 7"/>
          <p:cNvSpPr txBox="1"/>
          <p:nvPr/>
        </p:nvSpPr>
        <p:spPr>
          <a:xfrm>
            <a:off x="5965952" y="4876803"/>
            <a:ext cx="2394758" cy="276999"/>
          </a:xfrm>
          <a:prstGeom prst="rect">
            <a:avLst/>
          </a:prstGeom>
          <a:noFill/>
        </p:spPr>
        <p:txBody>
          <a:bodyPr wrap="none" rtlCol="0">
            <a:spAutoFit/>
          </a:bodyPr>
          <a:lstStyle/>
          <a:p>
            <a:r>
              <a:rPr lang="en-US" sz="1200" dirty="0"/>
              <a:t>Photo from OSHA 3686-09 2010</a:t>
            </a:r>
          </a:p>
        </p:txBody>
      </p:sp>
      <p:sp>
        <p:nvSpPr>
          <p:cNvPr id="9" name="TextBox 8"/>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8</a:t>
            </a:fld>
            <a:endParaRPr lang="en-US" dirty="0">
              <a:solidFill>
                <a:srgbClr val="000000">
                  <a:tint val="75000"/>
                </a:srgbClr>
              </a:solidFill>
            </a:endParaRPr>
          </a:p>
        </p:txBody>
      </p:sp>
    </p:spTree>
    <p:extLst>
      <p:ext uri="{BB962C8B-B14F-4D97-AF65-F5344CB8AC3E}">
        <p14:creationId xmlns:p14="http://schemas.microsoft.com/office/powerpoint/2010/main" val="631821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8229600" cy="4967599"/>
          </a:xfrm>
        </p:spPr>
        <p:txBody>
          <a:bodyPr/>
          <a:lstStyle/>
          <a:p>
            <a:r>
              <a:rPr lang="en-US" sz="3600" b="1" dirty="0">
                <a:solidFill>
                  <a:srgbClr val="0C30B8"/>
                </a:solidFill>
              </a:rPr>
              <a:t>What does that mean?</a:t>
            </a:r>
            <a:endParaRPr lang="en-US" sz="3600" dirty="0">
              <a:solidFill>
                <a:srgbClr val="0C30B8"/>
              </a:solidFill>
            </a:endParaRPr>
          </a:p>
          <a:p>
            <a:pPr marL="342891" indent="-342891">
              <a:buClr>
                <a:srgbClr val="0C30B8"/>
              </a:buClr>
              <a:buFont typeface="Wingdings" panose="05000000000000000000" pitchFamily="2" charset="2"/>
              <a:buChar char="q"/>
            </a:pPr>
            <a:r>
              <a:rPr lang="en-US" sz="2400" dirty="0"/>
              <a:t>Adults learn best in an environment of their peers, whom they are respected </a:t>
            </a:r>
            <a:r>
              <a:rPr lang="en-US" sz="2400" dirty="0" smtClean="0"/>
              <a:t>by </a:t>
            </a:r>
            <a:endParaRPr lang="en-US" sz="2400" dirty="0"/>
          </a:p>
          <a:p>
            <a:pPr marL="342891" indent="-342891">
              <a:buClr>
                <a:srgbClr val="0C30B8"/>
              </a:buClr>
              <a:buFont typeface="Wingdings" panose="05000000000000000000" pitchFamily="2" charset="2"/>
              <a:buChar char="q"/>
            </a:pPr>
            <a:endParaRPr lang="en-US" sz="2400" dirty="0"/>
          </a:p>
          <a:p>
            <a:pPr marL="342891" indent="-342891">
              <a:buClr>
                <a:srgbClr val="0C30B8"/>
              </a:buClr>
              <a:buFont typeface="Wingdings" panose="05000000000000000000" pitchFamily="2" charset="2"/>
              <a:buChar char="q"/>
            </a:pPr>
            <a:r>
              <a:rPr lang="en-US" sz="2400" dirty="0"/>
              <a:t>B</a:t>
            </a:r>
            <a:r>
              <a:rPr lang="en-US" sz="2400" dirty="0" smtClean="0"/>
              <a:t>est </a:t>
            </a:r>
            <a:r>
              <a:rPr lang="en-US" sz="2400" dirty="0"/>
              <a:t>when participating in relevant activities to the situation, and when continuing activities or learning over a period of </a:t>
            </a:r>
            <a:r>
              <a:rPr lang="en-US" sz="2400" dirty="0" smtClean="0"/>
              <a:t>time </a:t>
            </a:r>
            <a:endParaRPr lang="en-US" sz="2400"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a:t>
            </a:r>
            <a:r>
              <a:rPr lang="en-US" sz="2400" dirty="0" smtClean="0">
                <a:solidFill>
                  <a:srgbClr val="0C30B8"/>
                </a:solidFill>
              </a:rPr>
              <a:t>9 </a:t>
            </a:r>
            <a:r>
              <a:rPr lang="en-US" sz="2400" dirty="0">
                <a:solidFill>
                  <a:schemeClr val="bg1"/>
                </a:solidFill>
              </a:rPr>
              <a:t>slide </a:t>
            </a:r>
            <a:r>
              <a:rPr lang="en-US" sz="2400" dirty="0" smtClean="0">
                <a:solidFill>
                  <a:schemeClr val="bg1"/>
                </a:solidFill>
              </a:rPr>
              <a:t>23</a:t>
            </a:r>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9</a:t>
            </a:fld>
            <a:endParaRPr lang="en-US" dirty="0">
              <a:solidFill>
                <a:srgbClr val="000000">
                  <a:tint val="75000"/>
                </a:srgbClr>
              </a:solidFill>
            </a:endParaRPr>
          </a:p>
        </p:txBody>
      </p:sp>
    </p:spTree>
    <p:extLst>
      <p:ext uri="{BB962C8B-B14F-4D97-AF65-F5344CB8AC3E}">
        <p14:creationId xmlns:p14="http://schemas.microsoft.com/office/powerpoint/2010/main" val="483058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1840</TotalTime>
  <Words>1100</Words>
  <Application>Microsoft Office PowerPoint</Application>
  <PresentationFormat>On-screen Show (4:3)</PresentationFormat>
  <Paragraphs>186</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swiss</vt:lpstr>
      <vt:lpstr>Secondary Training - Module 9</vt:lpstr>
      <vt:lpstr>Secondary Training - Module 9 slide 3</vt:lpstr>
      <vt:lpstr>       Secondary Training – Module 9 slide 4 </vt:lpstr>
      <vt:lpstr>Secondary Training Procedures Module 9 slide 18 </vt:lpstr>
      <vt:lpstr>Secondary Training Procedures Module 9 slide 19</vt:lpstr>
      <vt:lpstr>Secondary Training Procedures Module 9 slide 20</vt:lpstr>
      <vt:lpstr>Secondary Training Procedures Module 9 slide 21</vt:lpstr>
      <vt:lpstr>Secondary Training Procedures Module 9 slide 22</vt:lpstr>
      <vt:lpstr>Secondary Training Procedures Module 9 slide 23</vt:lpstr>
      <vt:lpstr>Secondary Training Procedures Module 9 slide 24</vt:lpstr>
      <vt:lpstr>Secondary Training Procedures Module 9 slide 25</vt:lpstr>
      <vt:lpstr>Secondary Training Procedures Module 9 slide 26</vt:lpstr>
      <vt:lpstr>Secondary Training Procedures Module 9 slide 27</vt:lpstr>
      <vt:lpstr>Secondary Training Procedures Module 9 slide 28</vt:lpstr>
      <vt:lpstr>Secondary Training Procedures Module 9 slide 29</vt:lpstr>
      <vt:lpstr>Secondary Training Procedures Module 9 slide 30</vt:lpstr>
      <vt:lpstr>Secondary Training Procedures Module 9 slide 31</vt:lpstr>
      <vt:lpstr>Secondary Training Procedures Module 9 slide 32</vt:lpstr>
      <vt:lpstr>Secondary Training Procedures Module 9 slide 36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Mrozowski, Timothy</dc:creator>
  <cp:lastModifiedBy>Robertson, Donna - OSHA</cp:lastModifiedBy>
  <cp:revision>91</cp:revision>
  <dcterms:created xsi:type="dcterms:W3CDTF">2014-12-26T21:44:40Z</dcterms:created>
  <dcterms:modified xsi:type="dcterms:W3CDTF">2018-07-23T20:20:41Z</dcterms:modified>
</cp:coreProperties>
</file>