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7" r:id="rId2"/>
  </p:sldMasterIdLst>
  <p:notesMasterIdLst>
    <p:notesMasterId r:id="rId51"/>
  </p:notesMasterIdLst>
  <p:handoutMasterIdLst>
    <p:handoutMasterId r:id="rId52"/>
  </p:handoutMasterIdLst>
  <p:sldIdLst>
    <p:sldId id="304" r:id="rId3"/>
    <p:sldId id="305" r:id="rId4"/>
    <p:sldId id="307" r:id="rId5"/>
    <p:sldId id="259" r:id="rId6"/>
    <p:sldId id="260" r:id="rId7"/>
    <p:sldId id="306"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0" autoAdjust="0"/>
    <p:restoredTop sz="86364" autoAdjust="0"/>
  </p:normalViewPr>
  <p:slideViewPr>
    <p:cSldViewPr>
      <p:cViewPr varScale="1">
        <p:scale>
          <a:sx n="99" d="100"/>
          <a:sy n="99" d="100"/>
        </p:scale>
        <p:origin x="1566" y="90"/>
      </p:cViewPr>
      <p:guideLst>
        <p:guide orient="horz" pos="2880"/>
        <p:guide pos="2160"/>
      </p:guideLst>
    </p:cSldViewPr>
  </p:slideViewPr>
  <p:outlineViewPr>
    <p:cViewPr>
      <p:scale>
        <a:sx n="33" d="100"/>
        <a:sy n="33" d="100"/>
      </p:scale>
      <p:origin x="0" y="-13421"/>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540" cy="4620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341" y="1"/>
            <a:ext cx="3011540" cy="462015"/>
          </a:xfrm>
          <a:prstGeom prst="rect">
            <a:avLst/>
          </a:prstGeom>
        </p:spPr>
        <p:txBody>
          <a:bodyPr vert="horz" lIns="91440" tIns="45720" rIns="91440" bIns="45720" rtlCol="0"/>
          <a:lstStyle>
            <a:lvl1pPr algn="r">
              <a:defRPr sz="1200"/>
            </a:lvl1pPr>
          </a:lstStyle>
          <a:p>
            <a:fld id="{CD485EC6-9585-42A8-BD3E-29543E63DA2E}" type="datetimeFigureOut">
              <a:rPr lang="en-US" smtClean="0"/>
              <a:t>7/25/2018</a:t>
            </a:fld>
            <a:endParaRPr lang="en-US"/>
          </a:p>
        </p:txBody>
      </p:sp>
      <p:sp>
        <p:nvSpPr>
          <p:cNvPr id="4" name="Footer Placeholder 3"/>
          <p:cNvSpPr>
            <a:spLocks noGrp="1"/>
          </p:cNvSpPr>
          <p:nvPr>
            <p:ph type="ftr" sz="quarter" idx="2"/>
          </p:nvPr>
        </p:nvSpPr>
        <p:spPr>
          <a:xfrm>
            <a:off x="0" y="8774061"/>
            <a:ext cx="3011540" cy="4620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341" y="8774061"/>
            <a:ext cx="3011540" cy="462014"/>
          </a:xfrm>
          <a:prstGeom prst="rect">
            <a:avLst/>
          </a:prstGeom>
        </p:spPr>
        <p:txBody>
          <a:bodyPr vert="horz" lIns="91440" tIns="45720" rIns="91440" bIns="45720" rtlCol="0" anchor="b"/>
          <a:lstStyle>
            <a:lvl1pPr algn="r">
              <a:defRPr sz="1200"/>
            </a:lvl1pPr>
          </a:lstStyle>
          <a:p>
            <a:fld id="{4523E4E8-6D8D-4007-B67E-99F92E50320F}" type="slidenum">
              <a:rPr lang="en-US" smtClean="0"/>
              <a:t>‹#›</a:t>
            </a:fld>
            <a:endParaRPr lang="en-US"/>
          </a:p>
        </p:txBody>
      </p:sp>
    </p:spTree>
    <p:extLst>
      <p:ext uri="{BB962C8B-B14F-4D97-AF65-F5344CB8AC3E}">
        <p14:creationId xmlns:p14="http://schemas.microsoft.com/office/powerpoint/2010/main" val="323322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7170" y="0"/>
            <a:ext cx="3011699" cy="461804"/>
          </a:xfrm>
          <a:prstGeom prst="rect">
            <a:avLst/>
          </a:prstGeom>
        </p:spPr>
        <p:txBody>
          <a:bodyPr vert="horz" lIns="92492" tIns="46246" rIns="92492" bIns="46246" rtlCol="0"/>
          <a:lstStyle>
            <a:lvl1pPr algn="r">
              <a:defRPr sz="1200"/>
            </a:lvl1pPr>
          </a:lstStyle>
          <a:p>
            <a:fld id="{5B8EB0CD-25DF-4E21-BD5D-27B7DC8BA38D}" type="datetimeFigureOut">
              <a:rPr lang="en-US" smtClean="0"/>
              <a:t>7/25/2018</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134"/>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7170" y="8772134"/>
            <a:ext cx="3011699" cy="461804"/>
          </a:xfrm>
          <a:prstGeom prst="rect">
            <a:avLst/>
          </a:prstGeom>
        </p:spPr>
        <p:txBody>
          <a:bodyPr vert="horz" lIns="92492" tIns="46246" rIns="92492" bIns="46246" rtlCol="0" anchor="b"/>
          <a:lstStyle>
            <a:lvl1pPr algn="r">
              <a:defRPr sz="1200"/>
            </a:lvl1pPr>
          </a:lstStyle>
          <a:p>
            <a:fld id="{89C452FF-E510-4F66-BA2E-27DE0B212279}" type="slidenum">
              <a:rPr lang="en-US" smtClean="0"/>
              <a:t>‹#›</a:t>
            </a:fld>
            <a:endParaRPr lang="en-US"/>
          </a:p>
        </p:txBody>
      </p:sp>
    </p:spTree>
    <p:extLst>
      <p:ext uri="{BB962C8B-B14F-4D97-AF65-F5344CB8AC3E}">
        <p14:creationId xmlns:p14="http://schemas.microsoft.com/office/powerpoint/2010/main" val="119577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7 presents respiratory protection and PPE in steel fabrication and supply companies.</a:t>
            </a:r>
          </a:p>
        </p:txBody>
      </p:sp>
      <p:sp>
        <p:nvSpPr>
          <p:cNvPr id="4" name="Slide Number Placeholder 3"/>
          <p:cNvSpPr>
            <a:spLocks noGrp="1"/>
          </p:cNvSpPr>
          <p:nvPr>
            <p:ph type="sldNum" sz="quarter" idx="10"/>
          </p:nvPr>
        </p:nvSpPr>
        <p:spPr/>
        <p:txBody>
          <a:bodyPr/>
          <a:lstStyle/>
          <a:p>
            <a:fld id="{89C452FF-E510-4F66-BA2E-27DE0B212279}" type="slidenum">
              <a:rPr lang="en-US" smtClean="0"/>
              <a:t>1</a:t>
            </a:fld>
            <a:endParaRPr lang="en-US"/>
          </a:p>
        </p:txBody>
      </p:sp>
    </p:spTree>
    <p:extLst>
      <p:ext uri="{BB962C8B-B14F-4D97-AF65-F5344CB8AC3E}">
        <p14:creationId xmlns:p14="http://schemas.microsoft.com/office/powerpoint/2010/main" val="3977770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Engineering and administrative controls should be used first to ty to reduce respiratory risks from operations for workers.</a:t>
            </a:r>
            <a:endParaRPr dirty="0"/>
          </a:p>
        </p:txBody>
      </p:sp>
    </p:spTree>
    <p:extLst>
      <p:ext uri="{BB962C8B-B14F-4D97-AF65-F5344CB8AC3E}">
        <p14:creationId xmlns:p14="http://schemas.microsoft.com/office/powerpoint/2010/main" val="2996186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Assessments should be conducted to identify respiratory risks in the workplace.</a:t>
            </a:r>
            <a:endParaRPr dirty="0"/>
          </a:p>
        </p:txBody>
      </p:sp>
    </p:spTree>
    <p:extLst>
      <p:ext uri="{BB962C8B-B14F-4D97-AF65-F5344CB8AC3E}">
        <p14:creationId xmlns:p14="http://schemas.microsoft.com/office/powerpoint/2010/main" val="89931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provides a checklist for determining when respiratory protection should be worn.</a:t>
            </a:r>
            <a:endParaRPr dirty="0"/>
          </a:p>
        </p:txBody>
      </p:sp>
    </p:spTree>
    <p:extLst>
      <p:ext uri="{BB962C8B-B14F-4D97-AF65-F5344CB8AC3E}">
        <p14:creationId xmlns:p14="http://schemas.microsoft.com/office/powerpoint/2010/main" val="68783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provides additional information for determining when respiratory protection should be worn.</a:t>
            </a:r>
            <a:endParaRPr dirty="0"/>
          </a:p>
        </p:txBody>
      </p:sp>
    </p:spTree>
    <p:extLst>
      <p:ext uri="{BB962C8B-B14F-4D97-AF65-F5344CB8AC3E}">
        <p14:creationId xmlns:p14="http://schemas.microsoft.com/office/powerpoint/2010/main" val="1653331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provides additional information for determining when respiratory protection should be worn.</a:t>
            </a:r>
            <a:endParaRPr dirty="0"/>
          </a:p>
        </p:txBody>
      </p:sp>
    </p:spTree>
    <p:extLst>
      <p:ext uri="{BB962C8B-B14F-4D97-AF65-F5344CB8AC3E}">
        <p14:creationId xmlns:p14="http://schemas.microsoft.com/office/powerpoint/2010/main" val="2465290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depicts various types of respirators.</a:t>
            </a:r>
            <a:endParaRPr dirty="0"/>
          </a:p>
        </p:txBody>
      </p:sp>
    </p:spTree>
    <p:extLst>
      <p:ext uri="{BB962C8B-B14F-4D97-AF65-F5344CB8AC3E}">
        <p14:creationId xmlns:p14="http://schemas.microsoft.com/office/powerpoint/2010/main" val="3135342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depicts types of respirators that do not require fit testing.</a:t>
            </a:r>
            <a:endParaRPr dirty="0"/>
          </a:p>
        </p:txBody>
      </p:sp>
    </p:spTree>
    <p:extLst>
      <p:ext uri="{BB962C8B-B14F-4D97-AF65-F5344CB8AC3E}">
        <p14:creationId xmlns:p14="http://schemas.microsoft.com/office/powerpoint/2010/main" val="2261370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further depicts sample respirator types.</a:t>
            </a:r>
            <a:endParaRPr dirty="0"/>
          </a:p>
        </p:txBody>
      </p:sp>
    </p:spTree>
    <p:extLst>
      <p:ext uri="{BB962C8B-B14F-4D97-AF65-F5344CB8AC3E}">
        <p14:creationId xmlns:p14="http://schemas.microsoft.com/office/powerpoint/2010/main" val="156867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lists conditions the employer should consider in determining when respirators should be worn and the types of respirators that are required for various tasks.</a:t>
            </a:r>
            <a:endParaRPr lang="en-US" dirty="0" smtClean="0"/>
          </a:p>
          <a:p>
            <a:endParaRPr lang="en-US" dirty="0" smtClean="0"/>
          </a:p>
          <a:p>
            <a:r>
              <a:rPr dirty="0" smtClean="0"/>
              <a:t>Action </a:t>
            </a:r>
            <a:r>
              <a:rPr dirty="0"/>
              <a:t>Levels (AL)  Source: Adapted from http://www.ilpi.com/msds/ref/actionlevel.html AL express health or physical hazards</a:t>
            </a:r>
          </a:p>
          <a:p>
            <a:r>
              <a:rPr dirty="0"/>
              <a:t>Action levels are typically set at 50% of  PEL  AL may vary from between standards </a:t>
            </a:r>
          </a:p>
          <a:p>
            <a:r>
              <a:rPr dirty="0"/>
              <a:t>AL not defined for all compounds</a:t>
            </a:r>
          </a:p>
          <a:p>
            <a:r>
              <a:rPr dirty="0"/>
              <a:t>May need to take additional measures if you exceed 50% of  PEL</a:t>
            </a:r>
          </a:p>
          <a:p>
            <a:r>
              <a:rPr dirty="0"/>
              <a:t>Safety Data Sheets- Exposure Rating Systems (Source: OSHA 3384-09 2011)</a:t>
            </a:r>
          </a:p>
          <a:p>
            <a:r>
              <a:rPr dirty="0"/>
              <a:t>OSHA’s Hazard Communication standard (1910. 1200 Appendix D) requires that safety data sheets list: PEL</a:t>
            </a:r>
          </a:p>
          <a:p>
            <a:r>
              <a:rPr dirty="0"/>
              <a:t>ACGIH® TLV® </a:t>
            </a:r>
          </a:p>
          <a:p>
            <a:r>
              <a:rPr dirty="0"/>
              <a:t>any other exposure limit used or recommended by the chemical manufacturer, importer, or employer preparing the safety data sheet Exposure Rating Systems – TLVs (Source: OSHA 3384-09 2011)</a:t>
            </a:r>
          </a:p>
          <a:p>
            <a:r>
              <a:rPr dirty="0"/>
              <a:t>Threshold Limit Values (TLVs) are guidelines developed by the American Conference of Industrial Hygienists (ACGIH).TLVs refer to airborne concentrations of chemical substances and represent conditions workers may be exposed to without adverse effects. Note these are not OSHA requirements</a:t>
            </a:r>
          </a:p>
        </p:txBody>
      </p:sp>
    </p:spTree>
    <p:extLst>
      <p:ext uri="{BB962C8B-B14F-4D97-AF65-F5344CB8AC3E}">
        <p14:creationId xmlns:p14="http://schemas.microsoft.com/office/powerpoint/2010/main" val="996039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a checklist the employer can use in determining what types of respirators are required for various tasks.</a:t>
            </a:r>
            <a:endParaRPr dirty="0"/>
          </a:p>
        </p:txBody>
      </p:sp>
    </p:spTree>
    <p:extLst>
      <p:ext uri="{BB962C8B-B14F-4D97-AF65-F5344CB8AC3E}">
        <p14:creationId xmlns:p14="http://schemas.microsoft.com/office/powerpoint/2010/main" val="342883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95011" y="4387136"/>
            <a:ext cx="5560059" cy="4156234"/>
          </a:xfrm>
          <a:prstGeom prst="rect">
            <a:avLst/>
          </a:prstGeom>
        </p:spPr>
        <p:txBody>
          <a:bodyPr lIns="90747" tIns="90747" rIns="90747" bIns="90747" anchor="t" anchorCtr="0">
            <a:noAutofit/>
          </a:bodyPr>
          <a:lstStyle/>
          <a:p>
            <a:r>
              <a:rPr lang="en-US" dirty="0"/>
              <a:t>Speaker to provide grant materials acknowledgment.</a:t>
            </a: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introduces “fit testing”.</a:t>
            </a:r>
            <a:endParaRPr dirty="0"/>
          </a:p>
        </p:txBody>
      </p:sp>
    </p:spTree>
    <p:extLst>
      <p:ext uri="{BB962C8B-B14F-4D97-AF65-F5344CB8AC3E}">
        <p14:creationId xmlns:p14="http://schemas.microsoft.com/office/powerpoint/2010/main" val="3483915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the types of respirator fit including “loose and tight”.</a:t>
            </a:r>
            <a:endParaRPr dirty="0"/>
          </a:p>
        </p:txBody>
      </p:sp>
    </p:spTree>
    <p:extLst>
      <p:ext uri="{BB962C8B-B14F-4D97-AF65-F5344CB8AC3E}">
        <p14:creationId xmlns:p14="http://schemas.microsoft.com/office/powerpoint/2010/main" val="2886276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fit test procedures.</a:t>
            </a:r>
            <a:endParaRPr dirty="0"/>
          </a:p>
        </p:txBody>
      </p:sp>
    </p:spTree>
    <p:extLst>
      <p:ext uri="{BB962C8B-B14F-4D97-AF65-F5344CB8AC3E}">
        <p14:creationId xmlns:p14="http://schemas.microsoft.com/office/powerpoint/2010/main" val="827379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respirator requirements.</a:t>
            </a:r>
            <a:endParaRPr dirty="0"/>
          </a:p>
        </p:txBody>
      </p:sp>
    </p:spTree>
    <p:extLst>
      <p:ext uri="{BB962C8B-B14F-4D97-AF65-F5344CB8AC3E}">
        <p14:creationId xmlns:p14="http://schemas.microsoft.com/office/powerpoint/2010/main" val="1292665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is a continuation of the previous slide and addresses proper use of respirators.</a:t>
            </a:r>
            <a:endParaRPr lang="en-US" dirty="0" smtClean="0"/>
          </a:p>
        </p:txBody>
      </p:sp>
    </p:spTree>
    <p:extLst>
      <p:ext uri="{BB962C8B-B14F-4D97-AF65-F5344CB8AC3E}">
        <p14:creationId xmlns:p14="http://schemas.microsoft.com/office/powerpoint/2010/main" val="1616758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“improper” use of respirators.</a:t>
            </a:r>
            <a:endParaRPr dirty="0"/>
          </a:p>
        </p:txBody>
      </p:sp>
    </p:spTree>
    <p:extLst>
      <p:ext uri="{BB962C8B-B14F-4D97-AF65-F5344CB8AC3E}">
        <p14:creationId xmlns:p14="http://schemas.microsoft.com/office/powerpoint/2010/main" val="4264999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information on preventing leaks when using respirators.</a:t>
            </a:r>
            <a:endParaRPr dirty="0"/>
          </a:p>
        </p:txBody>
      </p:sp>
    </p:spTree>
    <p:extLst>
      <p:ext uri="{BB962C8B-B14F-4D97-AF65-F5344CB8AC3E}">
        <p14:creationId xmlns:p14="http://schemas.microsoft.com/office/powerpoint/2010/main" val="382135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physical personal features that can interfere with the respirator seal and fit. </a:t>
            </a:r>
            <a:endParaRPr dirty="0"/>
          </a:p>
        </p:txBody>
      </p:sp>
    </p:spTree>
    <p:extLst>
      <p:ext uri="{BB962C8B-B14F-4D97-AF65-F5344CB8AC3E}">
        <p14:creationId xmlns:p14="http://schemas.microsoft.com/office/powerpoint/2010/main" val="1597098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the importance of conducting a “Seal Check” each time the respirator is used.</a:t>
            </a:r>
            <a:endParaRPr dirty="0"/>
          </a:p>
        </p:txBody>
      </p:sp>
    </p:spTree>
    <p:extLst>
      <p:ext uri="{BB962C8B-B14F-4D97-AF65-F5344CB8AC3E}">
        <p14:creationId xmlns:p14="http://schemas.microsoft.com/office/powerpoint/2010/main" val="2160321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speaker should demonstrate a respirator Seal Check for attendees. Note this demonstration requires the speaker to have a respirator available for the demonstration. </a:t>
            </a:r>
            <a:endParaRPr dirty="0"/>
          </a:p>
        </p:txBody>
      </p:sp>
    </p:spTree>
    <p:extLst>
      <p:ext uri="{BB962C8B-B14F-4D97-AF65-F5344CB8AC3E}">
        <p14:creationId xmlns:p14="http://schemas.microsoft.com/office/powerpoint/2010/main" val="351000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95011" y="4387136"/>
            <a:ext cx="5560059" cy="4156234"/>
          </a:xfrm>
          <a:prstGeom prst="rect">
            <a:avLst/>
          </a:prstGeom>
        </p:spPr>
        <p:txBody>
          <a:bodyPr lIns="90747" tIns="90747" rIns="90747" bIns="90747" anchor="t" anchorCtr="0">
            <a:noAutofit/>
          </a:bodyPr>
          <a:lstStyle/>
          <a:p>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respirator cleaning and maintenance guidelines.</a:t>
            </a:r>
            <a:endParaRPr dirty="0"/>
          </a:p>
        </p:txBody>
      </p:sp>
    </p:spTree>
    <p:extLst>
      <p:ext uri="{BB962C8B-B14F-4D97-AF65-F5344CB8AC3E}">
        <p14:creationId xmlns:p14="http://schemas.microsoft.com/office/powerpoint/2010/main" val="2347913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additional information on respirator cleaning and maintenance.</a:t>
            </a:r>
            <a:endParaRPr dirty="0"/>
          </a:p>
        </p:txBody>
      </p:sp>
    </p:spTree>
    <p:extLst>
      <p:ext uri="{BB962C8B-B14F-4D97-AF65-F5344CB8AC3E}">
        <p14:creationId xmlns:p14="http://schemas.microsoft.com/office/powerpoint/2010/main" val="3146370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information on when a respirator should be cleaned.</a:t>
            </a:r>
            <a:endParaRPr dirty="0"/>
          </a:p>
        </p:txBody>
      </p:sp>
    </p:spTree>
    <p:extLst>
      <p:ext uri="{BB962C8B-B14F-4D97-AF65-F5344CB8AC3E}">
        <p14:creationId xmlns:p14="http://schemas.microsoft.com/office/powerpoint/2010/main" val="3669849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information on proper storing of respirators.</a:t>
            </a:r>
            <a:endParaRPr dirty="0"/>
          </a:p>
        </p:txBody>
      </p:sp>
    </p:spTree>
    <p:extLst>
      <p:ext uri="{BB962C8B-B14F-4D97-AF65-F5344CB8AC3E}">
        <p14:creationId xmlns:p14="http://schemas.microsoft.com/office/powerpoint/2010/main" val="482371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information on emergency respirators.</a:t>
            </a:r>
            <a:endParaRPr dirty="0"/>
          </a:p>
        </p:txBody>
      </p:sp>
    </p:spTree>
    <p:extLst>
      <p:ext uri="{BB962C8B-B14F-4D97-AF65-F5344CB8AC3E}">
        <p14:creationId xmlns:p14="http://schemas.microsoft.com/office/powerpoint/2010/main" val="3211814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information on respirator inspection requirements.</a:t>
            </a:r>
            <a:endParaRPr dirty="0"/>
          </a:p>
        </p:txBody>
      </p:sp>
    </p:spTree>
    <p:extLst>
      <p:ext uri="{BB962C8B-B14F-4D97-AF65-F5344CB8AC3E}">
        <p14:creationId xmlns:p14="http://schemas.microsoft.com/office/powerpoint/2010/main" val="1267966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additional information on respirator inspection requirements.</a:t>
            </a:r>
            <a:endParaRPr dirty="0"/>
          </a:p>
        </p:txBody>
      </p:sp>
    </p:spTree>
    <p:extLst>
      <p:ext uri="{BB962C8B-B14F-4D97-AF65-F5344CB8AC3E}">
        <p14:creationId xmlns:p14="http://schemas.microsoft.com/office/powerpoint/2010/main" val="3165195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respirator repair requirements.</a:t>
            </a:r>
            <a:endParaRPr dirty="0"/>
          </a:p>
        </p:txBody>
      </p:sp>
    </p:spTree>
    <p:extLst>
      <p:ext uri="{BB962C8B-B14F-4D97-AF65-F5344CB8AC3E}">
        <p14:creationId xmlns:p14="http://schemas.microsoft.com/office/powerpoint/2010/main" val="1019883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the use of respirator filters and cartridges.</a:t>
            </a:r>
            <a:endParaRPr dirty="0"/>
          </a:p>
        </p:txBody>
      </p:sp>
    </p:spTree>
    <p:extLst>
      <p:ext uri="{BB962C8B-B14F-4D97-AF65-F5344CB8AC3E}">
        <p14:creationId xmlns:p14="http://schemas.microsoft.com/office/powerpoint/2010/main" val="2406043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the use of other types of PPE by steel workers.</a:t>
            </a:r>
            <a:endParaRPr dirty="0"/>
          </a:p>
        </p:txBody>
      </p:sp>
    </p:spTree>
    <p:extLst>
      <p:ext uri="{BB962C8B-B14F-4D97-AF65-F5344CB8AC3E}">
        <p14:creationId xmlns:p14="http://schemas.microsoft.com/office/powerpoint/2010/main" val="2930527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identifies the intended learning outcomes of the module on respiratory protection and PPE.</a:t>
            </a:r>
            <a:endParaRPr dirty="0"/>
          </a:p>
        </p:txBody>
      </p:sp>
    </p:spTree>
    <p:extLst>
      <p:ext uri="{BB962C8B-B14F-4D97-AF65-F5344CB8AC3E}">
        <p14:creationId xmlns:p14="http://schemas.microsoft.com/office/powerpoint/2010/main" val="3240805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information on eye and face protection.</a:t>
            </a:r>
            <a:endParaRPr dirty="0"/>
          </a:p>
        </p:txBody>
      </p:sp>
    </p:spTree>
    <p:extLst>
      <p:ext uri="{BB962C8B-B14F-4D97-AF65-F5344CB8AC3E}">
        <p14:creationId xmlns:p14="http://schemas.microsoft.com/office/powerpoint/2010/main" val="510211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use of eye protection and the ANSI Z78.1 compliance standard for safety glasses.</a:t>
            </a:r>
            <a:endParaRPr dirty="0"/>
          </a:p>
        </p:txBody>
      </p:sp>
    </p:spTree>
    <p:extLst>
      <p:ext uri="{BB962C8B-B14F-4D97-AF65-F5344CB8AC3E}">
        <p14:creationId xmlns:p14="http://schemas.microsoft.com/office/powerpoint/2010/main" val="158051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foot protection.</a:t>
            </a:r>
            <a:endParaRPr dirty="0"/>
          </a:p>
        </p:txBody>
      </p:sp>
    </p:spTree>
    <p:extLst>
      <p:ext uri="{BB962C8B-B14F-4D97-AF65-F5344CB8AC3E}">
        <p14:creationId xmlns:p14="http://schemas.microsoft.com/office/powerpoint/2010/main" val="2074561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hand protection and the importance of selecting the correct type of glove for the task.</a:t>
            </a:r>
            <a:endParaRPr dirty="0"/>
          </a:p>
        </p:txBody>
      </p:sp>
    </p:spTree>
    <p:extLst>
      <p:ext uri="{BB962C8B-B14F-4D97-AF65-F5344CB8AC3E}">
        <p14:creationId xmlns:p14="http://schemas.microsoft.com/office/powerpoint/2010/main" val="4237740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information on head protection.</a:t>
            </a:r>
            <a:endParaRPr dirty="0"/>
          </a:p>
        </p:txBody>
      </p:sp>
    </p:spTree>
    <p:extLst>
      <p:ext uri="{BB962C8B-B14F-4D97-AF65-F5344CB8AC3E}">
        <p14:creationId xmlns:p14="http://schemas.microsoft.com/office/powerpoint/2010/main" val="33050238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depicts a typical hardhat and its suspension system.</a:t>
            </a:r>
            <a:endParaRPr dirty="0"/>
          </a:p>
        </p:txBody>
      </p:sp>
    </p:spTree>
    <p:extLst>
      <p:ext uri="{BB962C8B-B14F-4D97-AF65-F5344CB8AC3E}">
        <p14:creationId xmlns:p14="http://schemas.microsoft.com/office/powerpoint/2010/main" val="2086851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depicts types of hearing protection and their selection including noise reduction. </a:t>
            </a:r>
            <a:endParaRPr dirty="0"/>
          </a:p>
        </p:txBody>
      </p:sp>
    </p:spTree>
    <p:extLst>
      <p:ext uri="{BB962C8B-B14F-4D97-AF65-F5344CB8AC3E}">
        <p14:creationId xmlns:p14="http://schemas.microsoft.com/office/powerpoint/2010/main" val="3642658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depicts proper installation of ear plugs. The speaker should demonstrate for the class how to properly install ear plugs. Note speaker should have ear plugs available at the training for demonstration.</a:t>
            </a:r>
            <a:endParaRPr dirty="0"/>
          </a:p>
        </p:txBody>
      </p:sp>
    </p:spTree>
    <p:extLst>
      <p:ext uri="{BB962C8B-B14F-4D97-AF65-F5344CB8AC3E}">
        <p14:creationId xmlns:p14="http://schemas.microsoft.com/office/powerpoint/2010/main" val="15863405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a:t>Speaker should encourage attendees to ask questions about use of respiratory protection and general PPE in steel handling operations.</a:t>
            </a:r>
            <a:endParaRPr/>
          </a:p>
        </p:txBody>
      </p:sp>
    </p:spTree>
    <p:extLst>
      <p:ext uri="{BB962C8B-B14F-4D97-AF65-F5344CB8AC3E}">
        <p14:creationId xmlns:p14="http://schemas.microsoft.com/office/powerpoint/2010/main" val="253389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provides background on use of respiratory protection and identifies OSHA 19190.134 as the standard addressing respiratory protection. This standard requires companies to have a Respiratory Protection Plan.</a:t>
            </a:r>
            <a:endParaRPr dirty="0"/>
          </a:p>
        </p:txBody>
      </p:sp>
    </p:spTree>
    <p:extLst>
      <p:ext uri="{BB962C8B-B14F-4D97-AF65-F5344CB8AC3E}">
        <p14:creationId xmlns:p14="http://schemas.microsoft.com/office/powerpoint/2010/main" val="158340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requirements of the company specific Respiratory Protection Plan.</a:t>
            </a:r>
          </a:p>
        </p:txBody>
      </p:sp>
      <p:sp>
        <p:nvSpPr>
          <p:cNvPr id="4" name="Slide Number Placeholder 3"/>
          <p:cNvSpPr>
            <a:spLocks noGrp="1"/>
          </p:cNvSpPr>
          <p:nvPr>
            <p:ph type="sldNum" sz="quarter" idx="10"/>
          </p:nvPr>
        </p:nvSpPr>
        <p:spPr/>
        <p:txBody>
          <a:bodyPr/>
          <a:lstStyle/>
          <a:p>
            <a:fld id="{89C452FF-E510-4F66-BA2E-27DE0B212279}" type="slidenum">
              <a:rPr lang="en-US" smtClean="0"/>
              <a:t>6</a:t>
            </a:fld>
            <a:endParaRPr lang="en-US"/>
          </a:p>
        </p:txBody>
      </p:sp>
    </p:spTree>
    <p:extLst>
      <p:ext uri="{BB962C8B-B14F-4D97-AF65-F5344CB8AC3E}">
        <p14:creationId xmlns:p14="http://schemas.microsoft.com/office/powerpoint/2010/main" val="335530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is a continuation of the previous slide and presents the requirements of the company specific Respiratory Protection Plan.</a:t>
            </a:r>
            <a:endParaRPr dirty="0"/>
          </a:p>
        </p:txBody>
      </p:sp>
    </p:spTree>
    <p:extLst>
      <p:ext uri="{BB962C8B-B14F-4D97-AF65-F5344CB8AC3E}">
        <p14:creationId xmlns:p14="http://schemas.microsoft.com/office/powerpoint/2010/main" val="2927971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typical shop operations that should be addressed by the Respiratory Protection Plan.</a:t>
            </a:r>
            <a:endParaRPr dirty="0"/>
          </a:p>
        </p:txBody>
      </p:sp>
    </p:spTree>
    <p:extLst>
      <p:ext uri="{BB962C8B-B14F-4D97-AF65-F5344CB8AC3E}">
        <p14:creationId xmlns:p14="http://schemas.microsoft.com/office/powerpoint/2010/main" val="1019489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OSHA has a useful guide entitled “Small Entity Compliance Guide for the Respiratory Protection Standard” available for free download.</a:t>
            </a:r>
            <a:endParaRPr dirty="0"/>
          </a:p>
        </p:txBody>
      </p:sp>
    </p:spTree>
    <p:extLst>
      <p:ext uri="{BB962C8B-B14F-4D97-AF65-F5344CB8AC3E}">
        <p14:creationId xmlns:p14="http://schemas.microsoft.com/office/powerpoint/2010/main" val="372050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6558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20" y="1524009"/>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85" y="5617580"/>
            <a:ext cx="538223" cy="738664"/>
          </a:xfrm>
          <a:prstGeom prst="rect">
            <a:avLst/>
          </a:prstGeom>
          <a:noFill/>
        </p:spPr>
        <p:txBody>
          <a:bodyPr wrap="square" rtlCol="0">
            <a:spAutoFit/>
          </a:bodyPr>
          <a:lstStyle/>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p:txBody>
      </p:sp>
      <p:sp>
        <p:nvSpPr>
          <p:cNvPr id="3" name="Date Placeholder 2"/>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66689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5875087"/>
            <a:ext cx="8229600" cy="692799"/>
          </a:xfrm>
          <a:prstGeom prst="rect">
            <a:avLst/>
          </a:prstGeom>
        </p:spPr>
        <p:txBody>
          <a:bodyPr lIns="91425" tIns="91425" rIns="91425" bIns="91425" anchor="t" anchorCtr="0"/>
          <a:lstStyle>
            <a:lvl1pPr algn="ctr" rtl="0">
              <a:spcBef>
                <a:spcPts val="0"/>
              </a:spcBef>
              <a:buSzPct val="100000"/>
              <a:buNone/>
              <a:defRPr sz="1800"/>
            </a:lvl1pPr>
          </a:lstStyle>
          <a:p>
            <a:endParaRPr dirty="0"/>
          </a:p>
        </p:txBody>
      </p:sp>
      <p:cxnSp>
        <p:nvCxnSpPr>
          <p:cNvPr id="27" name="Shape 27"/>
          <p:cNvCxnSpPr/>
          <p:nvPr/>
        </p:nvCxnSpPr>
        <p:spPr>
          <a:xfrm>
            <a:off x="457200" y="5757013"/>
            <a:ext cx="8229600" cy="0"/>
          </a:xfrm>
          <a:prstGeom prst="straightConnector1">
            <a:avLst/>
          </a:prstGeom>
          <a:noFill/>
          <a:ln w="50800" cap="flat">
            <a:solidFill>
              <a:schemeClr val="lt2"/>
            </a:solidFill>
            <a:prstDash val="solid"/>
            <a:round/>
            <a:headEnd type="none" w="med" len="med"/>
            <a:tailEnd type="none" w="med" len="med"/>
          </a:ln>
        </p:spPr>
      </p:cxnSp>
      <p:cxnSp>
        <p:nvCxnSpPr>
          <p:cNvPr id="4" name="Shape 16"/>
          <p:cNvCxnSpPr/>
          <p:nvPr userDrawn="1"/>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Date Placeholder 1"/>
          <p:cNvSpPr>
            <a:spLocks noGrp="1"/>
          </p:cNvSpPr>
          <p:nvPr>
            <p:ph type="dt" sz="half" idx="10"/>
          </p:nvPr>
        </p:nvSpPr>
        <p:spPr/>
        <p:txBody>
          <a:bodyPr/>
          <a:lstStyle/>
          <a:p>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35790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
        <p:nvSpPr>
          <p:cNvPr id="5" name="Date Placeholder 4"/>
          <p:cNvSpPr>
            <a:spLocks noGrp="1"/>
          </p:cNvSpPr>
          <p:nvPr>
            <p:ph type="dt" sz="half" idx="1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2719042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23352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12D2C6A-8A61-4584-8DC4-8712CB13D999}"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6039966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A61C964-0B7F-4C0B-8C97-26DCDFDA162C}"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099901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33"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33"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9B5C385D-4B24-4249-900C-D49B6D01BA78}"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274381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67BD1BF5-B1FB-43FF-A50D-C5544302A439}"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251541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DAEE6713-3879-4C7B-A21D-05533CDFDFC2}"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52323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155C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a:solidFill>
                  <a:srgbClr val="0070C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E589DF9-9400-4C57-B034-436D27111ACD}"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167122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sz="3600" b="1">
                <a:solidFill>
                  <a:srgbClr val="0070C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p:spPr>
        <p:txBody>
          <a:bodyPr/>
          <a:lstStyle>
            <a:lvl1pPr>
              <a:defRPr sz="2400">
                <a:solidFill>
                  <a:srgbClr val="0070C0"/>
                </a:solidFill>
                <a:latin typeface="Arial" panose="020B0604020202020204" pitchFamily="34" charset="0"/>
                <a:cs typeface="Arial" panose="020B0604020202020204" pitchFamily="34" charset="0"/>
              </a:defRPr>
            </a:lvl1pPr>
            <a:lvl2pPr>
              <a:defRPr sz="2400">
                <a:solidFill>
                  <a:srgbClr val="0070C0"/>
                </a:solidFill>
                <a:latin typeface="Arial" panose="020B0604020202020204" pitchFamily="34" charset="0"/>
                <a:cs typeface="Arial" panose="020B0604020202020204" pitchFamily="34" charset="0"/>
              </a:defRPr>
            </a:lvl2pPr>
            <a:lvl3pPr>
              <a:defRPr sz="2400">
                <a:solidFill>
                  <a:srgbClr val="0070C0"/>
                </a:solidFill>
                <a:latin typeface="Arial" panose="020B0604020202020204" pitchFamily="34" charset="0"/>
                <a:cs typeface="Arial" panose="020B0604020202020204" pitchFamily="34" charset="0"/>
              </a:defRPr>
            </a:lvl3pPr>
            <a:lvl4pPr>
              <a:defRPr sz="2400">
                <a:solidFill>
                  <a:srgbClr val="0070C0"/>
                </a:solidFill>
                <a:latin typeface="Arial" panose="020B0604020202020204" pitchFamily="34" charset="0"/>
                <a:cs typeface="Arial" panose="020B0604020202020204" pitchFamily="34" charset="0"/>
              </a:defRPr>
            </a:lvl4pPr>
            <a:lvl5pPr>
              <a:defRPr sz="2400">
                <a:solidFill>
                  <a:srgbClr val="0070C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20085"/>
            <a:ext cx="4038600" cy="4434840"/>
          </a:xfrm>
        </p:spPr>
        <p:txBody>
          <a:bodyPr/>
          <a:lstStyle>
            <a:lvl1pPr>
              <a:defRPr sz="2600">
                <a:solidFill>
                  <a:srgbClr val="0070C0"/>
                </a:solidFill>
                <a:latin typeface="Arial" panose="020B0604020202020204" pitchFamily="34" charset="0"/>
                <a:cs typeface="Arial" panose="020B0604020202020204" pitchFamily="34" charset="0"/>
              </a:defRPr>
            </a:lvl1pPr>
            <a:lvl2pPr>
              <a:defRPr sz="2400">
                <a:solidFill>
                  <a:srgbClr val="0070C0"/>
                </a:solidFill>
                <a:latin typeface="Arial" panose="020B0604020202020204" pitchFamily="34" charset="0"/>
                <a:cs typeface="Arial" panose="020B0604020202020204" pitchFamily="34" charset="0"/>
              </a:defRPr>
            </a:lvl2pPr>
            <a:lvl3pPr>
              <a:defRPr sz="2000">
                <a:solidFill>
                  <a:srgbClr val="0070C0"/>
                </a:solidFill>
                <a:latin typeface="Arial" panose="020B0604020202020204" pitchFamily="34" charset="0"/>
                <a:cs typeface="Arial" panose="020B0604020202020204" pitchFamily="34" charset="0"/>
              </a:defRPr>
            </a:lvl3pPr>
            <a:lvl4pPr>
              <a:defRPr sz="1800">
                <a:solidFill>
                  <a:srgbClr val="0070C0"/>
                </a:solidFill>
                <a:latin typeface="Arial" panose="020B0604020202020204" pitchFamily="34" charset="0"/>
                <a:cs typeface="Arial" panose="020B0604020202020204" pitchFamily="34" charset="0"/>
              </a:defRPr>
            </a:lvl4pPr>
            <a:lvl5pPr>
              <a:defRPr sz="1800">
                <a:solidFill>
                  <a:srgbClr val="0070C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0914D85B-ED2B-4D4E-9099-CDB6E58EE8F5}"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278194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155CC"/>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155C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200"/>
          </a:xfrm>
          <a:prstGeom prst="rect">
            <a:avLst/>
          </a:prstGeom>
        </p:spPr>
        <p:txBody>
          <a:bodyPr lIns="91425" tIns="91425" rIns="91425" bIns="91425" anchor="b" anchorCtr="0"/>
          <a:lstStyle>
            <a:lvl1pPr rtl="0">
              <a:spcBef>
                <a:spcPts val="0"/>
              </a:spcBef>
              <a:buClr>
                <a:srgbClr val="1155CC"/>
              </a:buClr>
              <a:defRPr>
                <a:solidFill>
                  <a:srgbClr val="1155CC"/>
                </a:solidFill>
              </a:defRPr>
            </a:lvl1pPr>
            <a:lvl2pPr rtl="0">
              <a:spcBef>
                <a:spcPts val="0"/>
              </a:spcBef>
              <a:defRPr>
                <a:solidFill>
                  <a:srgbClr val="DA0002"/>
                </a:solidFill>
              </a:defRPr>
            </a:lvl2pPr>
            <a:lvl3pPr rtl="0">
              <a:spcBef>
                <a:spcPts val="0"/>
              </a:spcBef>
              <a:defRPr>
                <a:solidFill>
                  <a:srgbClr val="DA0002"/>
                </a:solidFill>
              </a:defRPr>
            </a:lvl3pPr>
            <a:lvl4pPr rtl="0">
              <a:spcBef>
                <a:spcPts val="0"/>
              </a:spcBef>
              <a:defRPr>
                <a:solidFill>
                  <a:srgbClr val="DA0002"/>
                </a:solidFill>
              </a:defRPr>
            </a:lvl4pPr>
            <a:lvl5pPr rtl="0">
              <a:spcBef>
                <a:spcPts val="0"/>
              </a:spcBef>
              <a:defRPr>
                <a:solidFill>
                  <a:srgbClr val="DA0002"/>
                </a:solidFill>
              </a:defRPr>
            </a:lvl5pPr>
            <a:lvl6pPr rtl="0">
              <a:spcBef>
                <a:spcPts val="0"/>
              </a:spcBef>
              <a:defRPr>
                <a:solidFill>
                  <a:srgbClr val="DA0002"/>
                </a:solidFill>
              </a:defRPr>
            </a:lvl6pPr>
            <a:lvl7pPr rtl="0">
              <a:spcBef>
                <a:spcPts val="0"/>
              </a:spcBef>
              <a:defRPr>
                <a:solidFill>
                  <a:srgbClr val="DA0002"/>
                </a:solidFill>
              </a:defRPr>
            </a:lvl7pPr>
            <a:lvl8pPr rtl="0">
              <a:spcBef>
                <a:spcPts val="0"/>
              </a:spcBef>
              <a:defRPr>
                <a:solidFill>
                  <a:srgbClr val="DA0002"/>
                </a:solidFill>
              </a:defRPr>
            </a:lvl8pPr>
            <a:lvl9pPr rtl="0">
              <a:spcBef>
                <a:spcPts val="0"/>
              </a:spcBef>
              <a:defRPr>
                <a:solidFill>
                  <a:srgbClr val="DA0002"/>
                </a:solidFill>
              </a:defRPr>
            </a:lvl9pPr>
          </a:lstStyle>
          <a:p>
            <a:endParaRPr/>
          </a:p>
        </p:txBody>
      </p:sp>
      <p:sp>
        <p:nvSpPr>
          <p:cNvPr id="15" name="Shape 15"/>
          <p:cNvSpPr txBox="1">
            <a:spLocks noGrp="1"/>
          </p:cNvSpPr>
          <p:nvPr>
            <p:ph type="body" idx="1"/>
          </p:nvPr>
        </p:nvSpPr>
        <p:spPr>
          <a:xfrm>
            <a:off x="457200" y="1600206"/>
            <a:ext cx="8229600" cy="49675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Tree>
    <p:extLst>
      <p:ext uri="{BB962C8B-B14F-4D97-AF65-F5344CB8AC3E}">
        <p14:creationId xmlns:p14="http://schemas.microsoft.com/office/powerpoint/2010/main" val="93590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8"/>
        <p:cNvGrpSpPr/>
        <p:nvPr/>
      </p:nvGrpSpPr>
      <p:grpSpPr>
        <a:xfrm>
          <a:off x="0" y="0"/>
          <a:ext cx="0" cy="0"/>
          <a:chOff x="0" y="0"/>
          <a:chExt cx="0" cy="0"/>
        </a:xfrm>
      </p:grpSpPr>
      <p:cxnSp>
        <p:nvCxnSpPr>
          <p:cNvPr id="11" name="Shape 11"/>
          <p:cNvCxnSpPr/>
          <p:nvPr/>
        </p:nvCxnSpPr>
        <p:spPr>
          <a:xfrm>
            <a:off x="457200" y="548639"/>
            <a:ext cx="8229600" cy="0"/>
          </a:xfrm>
          <a:prstGeom prst="straightConnector1">
            <a:avLst/>
          </a:prstGeom>
          <a:noFill/>
          <a:ln w="57150" cap="flat">
            <a:solidFill>
              <a:srgbClr val="1155CC"/>
            </a:solidFill>
            <a:prstDash val="solid"/>
            <a:round/>
            <a:headEnd type="none" w="med" len="med"/>
            <a:tailEnd type="none" w="med" len="med"/>
          </a:ln>
        </p:spPr>
      </p:cxnSp>
      <p:cxnSp>
        <p:nvCxnSpPr>
          <p:cNvPr id="12" name="Shape 12"/>
          <p:cNvCxnSpPr/>
          <p:nvPr/>
        </p:nvCxnSpPr>
        <p:spPr>
          <a:xfrm>
            <a:off x="457200" y="4628449"/>
            <a:ext cx="8229600" cy="0"/>
          </a:xfrm>
          <a:prstGeom prst="straightConnector1">
            <a:avLst/>
          </a:prstGeom>
          <a:noFill/>
          <a:ln w="57150" cap="flat">
            <a:solidFill>
              <a:srgbClr val="1155CC"/>
            </a:solidFill>
            <a:prstDash val="solid"/>
            <a:round/>
            <a:headEnd type="none" w="med" len="med"/>
            <a:tailEnd type="none" w="med" len="med"/>
          </a:ln>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3085747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5270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Shape 8"/>
        <p:cNvGrpSpPr/>
        <p:nvPr/>
      </p:nvGrpSpPr>
      <p:grpSpPr>
        <a:xfrm>
          <a:off x="0" y="0"/>
          <a:ext cx="0" cy="0"/>
          <a:chOff x="0" y="0"/>
          <a:chExt cx="0" cy="0"/>
        </a:xfrm>
      </p:grpSpPr>
      <p:cxnSp>
        <p:nvCxnSpPr>
          <p:cNvPr id="11" name="Shape 11"/>
          <p:cNvCxnSpPr/>
          <p:nvPr/>
        </p:nvCxnSpPr>
        <p:spPr>
          <a:xfrm>
            <a:off x="457200" y="548639"/>
            <a:ext cx="8229600" cy="0"/>
          </a:xfrm>
          <a:prstGeom prst="straightConnector1">
            <a:avLst/>
          </a:prstGeom>
          <a:noFill/>
          <a:ln w="57150" cap="flat">
            <a:solidFill>
              <a:srgbClr val="1155CC"/>
            </a:solidFill>
            <a:prstDash val="solid"/>
            <a:round/>
            <a:headEnd type="none" w="med" len="med"/>
            <a:tailEnd type="none" w="med" len="med"/>
          </a:ln>
        </p:spPr>
      </p:cxnSp>
      <p:cxnSp>
        <p:nvCxnSpPr>
          <p:cNvPr id="12" name="Shape 12"/>
          <p:cNvCxnSpPr/>
          <p:nvPr/>
        </p:nvCxnSpPr>
        <p:spPr>
          <a:xfrm>
            <a:off x="457200" y="4628449"/>
            <a:ext cx="8229600" cy="0"/>
          </a:xfrm>
          <a:prstGeom prst="straightConnector1">
            <a:avLst/>
          </a:prstGeom>
          <a:noFill/>
          <a:ln w="57150" cap="flat">
            <a:solidFill>
              <a:srgbClr val="1155CC"/>
            </a:solidFill>
            <a:prstDash val="solid"/>
            <a:round/>
            <a:headEnd type="none" w="med" len="med"/>
            <a:tailEnd type="none" w="med" len="med"/>
          </a:ln>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676540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697678"/>
            <a:ext cx="8229600" cy="0"/>
          </a:xfrm>
          <a:custGeom>
            <a:avLst/>
            <a:gdLst/>
            <a:ahLst/>
            <a:cxnLst/>
            <a:rect l="l" t="t" r="r" b="b"/>
            <a:pathLst>
              <a:path w="8229600">
                <a:moveTo>
                  <a:pt x="0" y="0"/>
                </a:moveTo>
                <a:lnTo>
                  <a:pt x="8229600" y="0"/>
                </a:lnTo>
              </a:path>
            </a:pathLst>
          </a:custGeom>
          <a:ln w="50800">
            <a:solidFill>
              <a:srgbClr val="CFD4D4"/>
            </a:solidFill>
          </a:ln>
        </p:spPr>
        <p:txBody>
          <a:bodyPr wrap="square" lIns="0" tIns="0" rIns="0" bIns="0" rtlCol="0"/>
          <a:lstStyle/>
          <a:p>
            <a:endParaRPr/>
          </a:p>
        </p:txBody>
      </p:sp>
      <p:sp>
        <p:nvSpPr>
          <p:cNvPr id="2" name="Holder 2"/>
          <p:cNvSpPr>
            <a:spLocks noGrp="1"/>
          </p:cNvSpPr>
          <p:nvPr>
            <p:ph type="title"/>
          </p:nvPr>
        </p:nvSpPr>
        <p:spPr>
          <a:xfrm>
            <a:off x="535924" y="473844"/>
            <a:ext cx="8072150" cy="854710"/>
          </a:xfrm>
          <a:prstGeom prst="rect">
            <a:avLst/>
          </a:prstGeom>
        </p:spPr>
        <p:txBody>
          <a:bodyPr wrap="square" lIns="0" tIns="0" rIns="0" bIns="0">
            <a:spAutoFit/>
          </a:bodyPr>
          <a:lstStyle>
            <a:lvl1pPr>
              <a:defRPr sz="3600" b="1" i="0">
                <a:solidFill>
                  <a:srgbClr val="1155CC"/>
                </a:solidFill>
                <a:latin typeface="Arial"/>
                <a:cs typeface="Arial"/>
              </a:defRPr>
            </a:lvl1pPr>
          </a:lstStyle>
          <a:p>
            <a:endParaRPr/>
          </a:p>
        </p:txBody>
      </p:sp>
      <p:sp>
        <p:nvSpPr>
          <p:cNvPr id="3" name="Holder 3"/>
          <p:cNvSpPr>
            <a:spLocks noGrp="1"/>
          </p:cNvSpPr>
          <p:nvPr>
            <p:ph type="body" idx="1"/>
          </p:nvPr>
        </p:nvSpPr>
        <p:spPr>
          <a:xfrm>
            <a:off x="421452" y="1698273"/>
            <a:ext cx="8301095" cy="1701800"/>
          </a:xfrm>
          <a:prstGeom prst="rect">
            <a:avLst/>
          </a:prstGeom>
        </p:spPr>
        <p:txBody>
          <a:bodyPr wrap="square" lIns="0" tIns="0" rIns="0" bIns="0">
            <a:spAutoFit/>
          </a:bodyPr>
          <a:lstStyle>
            <a:lvl1pPr>
              <a:defRPr sz="2400" b="1" i="0">
                <a:solidFill>
                  <a:srgbClr val="0070C0"/>
                </a:solidFill>
                <a:latin typeface="Arial"/>
                <a:cs typeface="Aria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370316" y="6417102"/>
            <a:ext cx="249554" cy="203834"/>
          </a:xfrm>
          <a:prstGeom prst="rect">
            <a:avLst/>
          </a:prstGeom>
        </p:spPr>
        <p:txBody>
          <a:bodyPr wrap="square" lIns="0" tIns="0" rIns="0" bIns="0">
            <a:spAutoFit/>
          </a:bodyPr>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9"/>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dirty="0"/>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59"/>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a:solidFill>
                <a:srgbClr val="000000">
                  <a:tint val="75000"/>
                </a:srgbClr>
              </a:solidFill>
              <a:cs typeface="Arial"/>
              <a:sym typeface="Arial"/>
              <a:rtl val="0"/>
            </a:endParaRPr>
          </a:p>
        </p:txBody>
      </p:sp>
      <p:sp>
        <p:nvSpPr>
          <p:cNvPr id="3" name="Slide Number Placeholder 2"/>
          <p:cNvSpPr>
            <a:spLocks noGrp="1"/>
          </p:cNvSpPr>
          <p:nvPr>
            <p:ph type="sldNum" sz="quarter" idx="4"/>
          </p:nvPr>
        </p:nvSpPr>
        <p:spPr>
          <a:xfrm>
            <a:off x="6553200" y="6356359"/>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3F18419-AC6D-4ED2-A892-A000DD3A58AB}" type="slidenum">
              <a:rPr lang="en-US" kern="0" smtClean="0">
                <a:solidFill>
                  <a:srgbClr val="000000">
                    <a:tint val="75000"/>
                  </a:srgbClr>
                </a:solidFill>
                <a:cs typeface="Arial"/>
                <a:sym typeface="Arial"/>
                <a:rtl val="0"/>
              </a:rPr>
              <a:pPr/>
              <a:t>‹#›</a:t>
            </a:fld>
            <a:endParaRPr lang="en-US" kern="0">
              <a:solidFill>
                <a:srgbClr val="000000">
                  <a:tint val="75000"/>
                </a:srgbClr>
              </a:solidFill>
              <a:cs typeface="Arial"/>
              <a:sym typeface="Arial"/>
              <a:rtl val="0"/>
            </a:endParaRPr>
          </a:p>
        </p:txBody>
      </p:sp>
      <p:sp>
        <p:nvSpPr>
          <p:cNvPr id="4" name="Date Placeholder 3"/>
          <p:cNvSpPr>
            <a:spLocks noGrp="1"/>
          </p:cNvSpPr>
          <p:nvPr>
            <p:ph type="dt" sz="half" idx="2"/>
          </p:nvPr>
        </p:nvSpPr>
        <p:spPr>
          <a:xfrm>
            <a:off x="457200" y="6356359"/>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kern="0">
              <a:solidFill>
                <a:srgbClr val="000000">
                  <a:tint val="75000"/>
                </a:srgbClr>
              </a:solidFill>
              <a:cs typeface="Arial"/>
              <a:sym typeface="Arial"/>
              <a:rtl val="0"/>
            </a:endParaRPr>
          </a:p>
        </p:txBody>
      </p:sp>
    </p:spTree>
    <p:extLst>
      <p:ext uri="{BB962C8B-B14F-4D97-AF65-F5344CB8AC3E}">
        <p14:creationId xmlns:p14="http://schemas.microsoft.com/office/powerpoint/2010/main" val="167517538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56357"/>
            <a:ext cx="2133600" cy="366183"/>
          </a:xfrm>
          <a:prstGeom prst="rect">
            <a:avLst/>
          </a:prstGeom>
        </p:spPr>
        <p:txBody>
          <a:bodyPr/>
          <a:lstStyle/>
          <a:p>
            <a:pPr algn="r"/>
            <a:fld id="{B3F18419-AC6D-4ED2-A892-A000DD3A58AB}" type="slidenum">
              <a:rPr lang="en-US" smtClean="0"/>
              <a:pPr algn="r"/>
              <a:t>1</a:t>
            </a:fld>
            <a:endParaRPr lang="en-US" dirty="0"/>
          </a:p>
        </p:txBody>
      </p:sp>
      <p:sp>
        <p:nvSpPr>
          <p:cNvPr id="6" name="Rectangle 5"/>
          <p:cNvSpPr/>
          <p:nvPr/>
        </p:nvSpPr>
        <p:spPr>
          <a:xfrm>
            <a:off x="486137" y="1940553"/>
            <a:ext cx="4572000" cy="2352375"/>
          </a:xfrm>
          <a:prstGeom prst="rect">
            <a:avLst/>
          </a:prstGeom>
        </p:spPr>
        <p:txBody>
          <a:bodyPr>
            <a:spAutoFit/>
          </a:bodyPr>
          <a:lstStyle/>
          <a:p>
            <a:pPr lvl="0">
              <a:lnSpc>
                <a:spcPct val="134117"/>
              </a:lnSpc>
              <a:buClr>
                <a:schemeClr val="dk1"/>
              </a:buClr>
              <a:buSzPct val="36666"/>
            </a:pPr>
            <a:r>
              <a:rPr lang="es" sz="2800" dirty="0">
                <a:solidFill>
                  <a:schemeClr val="dk1"/>
                </a:solidFill>
                <a:ea typeface="Calibri"/>
                <a:cs typeface="Calibri"/>
                <a:sym typeface="Calibri"/>
              </a:rPr>
              <a:t>Peligros Especiales para Trabajadores de Compañías que Fabrican y/o Suplen Acero Estructural</a:t>
            </a:r>
          </a:p>
        </p:txBody>
      </p:sp>
      <p:pic>
        <p:nvPicPr>
          <p:cNvPr id="11" name="Picture 2" title="Foto - Seguridad respiratoria y PPE"/>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5266063" y="1729647"/>
            <a:ext cx="2946183" cy="420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438731" y="6079358"/>
            <a:ext cx="2563522" cy="276999"/>
          </a:xfrm>
          <a:prstGeom prst="rect">
            <a:avLst/>
          </a:prstGeom>
        </p:spPr>
        <p:txBody>
          <a:bodyPr wrap="none">
            <a:spAutoFit/>
          </a:bodyPr>
          <a:lstStyle/>
          <a:p>
            <a:pPr eaLnBrk="0" hangingPunct="0"/>
            <a:r>
              <a:rPr lang="en-US" sz="1200" dirty="0" smtClean="0"/>
              <a:t>Drawing from OSHA </a:t>
            </a:r>
            <a:r>
              <a:rPr lang="en-US" sz="1200" dirty="0"/>
              <a:t>3384-09 2011</a:t>
            </a:r>
          </a:p>
        </p:txBody>
      </p:sp>
      <p:sp>
        <p:nvSpPr>
          <p:cNvPr id="10" name="object 3"/>
          <p:cNvSpPr txBox="1">
            <a:spLocks noGrp="1"/>
          </p:cNvSpPr>
          <p:nvPr>
            <p:ph type="title"/>
          </p:nvPr>
        </p:nvSpPr>
        <p:spPr>
          <a:xfrm>
            <a:off x="486137" y="374836"/>
            <a:ext cx="8150874" cy="1102866"/>
          </a:xfrm>
          <a:prstGeom prst="rect">
            <a:avLst/>
          </a:prstGeom>
        </p:spPr>
        <p:txBody>
          <a:bodyPr vert="horz" wrap="square" lIns="0" tIns="0" rIns="0" bIns="0" rtlCol="0">
            <a:spAutoFit/>
          </a:bodyPr>
          <a:lstStyle/>
          <a:p>
            <a:pPr marL="12700">
              <a:lnSpc>
                <a:spcPts val="4285"/>
              </a:lnSpc>
            </a:pPr>
            <a:r>
              <a:rPr lang="es-PR" dirty="0" smtClean="0"/>
              <a:t>Seguridad respiratoria y PPE</a:t>
            </a:r>
            <a:br>
              <a:rPr lang="es-PR" dirty="0" smtClean="0"/>
            </a:br>
            <a:r>
              <a:rPr lang="es-PR" sz="2400" dirty="0"/>
              <a:t>M</a:t>
            </a:r>
            <a:r>
              <a:rPr lang="es-PR" sz="2400" spc="-5" dirty="0"/>
              <a:t>ódu</a:t>
            </a:r>
            <a:r>
              <a:rPr lang="es-PR" sz="2400" dirty="0"/>
              <a:t>lo</a:t>
            </a:r>
            <a:r>
              <a:rPr lang="es-PR" sz="2400" spc="-25" dirty="0"/>
              <a:t> </a:t>
            </a:r>
            <a:r>
              <a:rPr lang="es-PR" sz="2400" dirty="0" smtClean="0"/>
              <a:t>7</a:t>
            </a:r>
            <a:endParaRPr lang="es-PR" dirty="0"/>
          </a:p>
        </p:txBody>
      </p:sp>
    </p:spTree>
    <p:extLst>
      <p:ext uri="{BB962C8B-B14F-4D97-AF65-F5344CB8AC3E}">
        <p14:creationId xmlns:p14="http://schemas.microsoft.com/office/powerpoint/2010/main" val="84627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5" name="object 5"/>
          <p:cNvSpPr txBox="1"/>
          <p:nvPr/>
        </p:nvSpPr>
        <p:spPr>
          <a:xfrm>
            <a:off x="3099228" y="622904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10</a:t>
            </a:fld>
            <a:endParaRPr dirty="0"/>
          </a:p>
        </p:txBody>
      </p:sp>
      <p:sp>
        <p:nvSpPr>
          <p:cNvPr id="4" name="object 4"/>
          <p:cNvSpPr txBox="1"/>
          <p:nvPr/>
        </p:nvSpPr>
        <p:spPr>
          <a:xfrm>
            <a:off x="514548" y="1738303"/>
            <a:ext cx="8019851" cy="3811300"/>
          </a:xfrm>
          <a:prstGeom prst="rect">
            <a:avLst/>
          </a:prstGeom>
        </p:spPr>
        <p:txBody>
          <a:bodyPr vert="horz" wrap="square" lIns="0" tIns="0" rIns="0" bIns="0" rtlCol="0">
            <a:spAutoFit/>
          </a:bodyPr>
          <a:lstStyle/>
          <a:p>
            <a:pPr marL="70485">
              <a:lnSpc>
                <a:spcPct val="100000"/>
              </a:lnSpc>
              <a:spcBef>
                <a:spcPts val="1789"/>
              </a:spcBef>
            </a:pPr>
            <a:r>
              <a:rPr lang="es-PR" sz="2400" b="1" spc="-5" dirty="0" smtClean="0">
                <a:solidFill>
                  <a:srgbClr val="0070C0"/>
                </a:solidFill>
                <a:latin typeface="Arial"/>
                <a:cs typeface="Arial"/>
              </a:rPr>
              <a:t>Un </a:t>
            </a:r>
            <a:r>
              <a:rPr lang="es-PR" sz="2400" b="1" spc="-5" dirty="0">
                <a:solidFill>
                  <a:srgbClr val="0070C0"/>
                </a:solidFill>
                <a:latin typeface="Arial"/>
                <a:cs typeface="Arial"/>
              </a:rPr>
              <a:t>empleador puede reducir los riesgos respiratorios mediante el uso de:</a:t>
            </a:r>
            <a:endParaRPr sz="2400" dirty="0" smtClean="0">
              <a:latin typeface="Arial"/>
              <a:cs typeface="Arial"/>
            </a:endParaRPr>
          </a:p>
          <a:p>
            <a:pPr marL="413384" marR="792480" indent="-342900">
              <a:lnSpc>
                <a:spcPct val="100000"/>
              </a:lnSpc>
              <a:spcBef>
                <a:spcPts val="1920"/>
              </a:spcBef>
              <a:buClr>
                <a:srgbClr val="0070C0"/>
              </a:buClr>
              <a:buFont typeface="Wingdings"/>
              <a:buChar char=""/>
              <a:tabLst>
                <a:tab pos="414020" algn="l"/>
              </a:tabLst>
            </a:pPr>
            <a:r>
              <a:rPr lang="es-PR" sz="2400" spc="-5" dirty="0">
                <a:latin typeface="Arial"/>
                <a:cs typeface="Arial"/>
              </a:rPr>
              <a:t>Controles de ingeniería, tales como: la ventilación de dilución general o local, el cambio del proceso de trabajo, aislamiento o cerrado o </a:t>
            </a:r>
            <a:r>
              <a:rPr lang="es-PR" sz="2400" spc="-5" dirty="0" smtClean="0">
                <a:latin typeface="Arial"/>
                <a:cs typeface="Arial"/>
              </a:rPr>
              <a:t>sustitución</a:t>
            </a:r>
            <a:endParaRPr lang="es-PR" sz="2400" spc="-5" dirty="0">
              <a:latin typeface="Arial"/>
              <a:cs typeface="Arial"/>
            </a:endParaRPr>
          </a:p>
          <a:p>
            <a:pPr marL="413384" marR="792480" indent="-342900">
              <a:lnSpc>
                <a:spcPct val="100000"/>
              </a:lnSpc>
              <a:spcBef>
                <a:spcPts val="1920"/>
              </a:spcBef>
              <a:buClr>
                <a:srgbClr val="0070C0"/>
              </a:buClr>
              <a:buFont typeface="Wingdings"/>
              <a:buChar char=""/>
              <a:tabLst>
                <a:tab pos="414020" algn="l"/>
              </a:tabLst>
            </a:pPr>
            <a:r>
              <a:rPr lang="es-PR" sz="2400" spc="-5" dirty="0">
                <a:latin typeface="Arial"/>
                <a:cs typeface="Arial"/>
              </a:rPr>
              <a:t>Controles administrativos, tales como: la rotación de los empleados, o programar un mayor mantenimiento para fines de semana o momentos en que solo algunos empleados están presentes</a:t>
            </a:r>
            <a:endParaRPr sz="2400" dirty="0">
              <a:latin typeface="Arial"/>
              <a:cs typeface="Arial"/>
            </a:endParaRPr>
          </a:p>
        </p:txBody>
      </p:sp>
      <p:sp>
        <p:nvSpPr>
          <p:cNvPr id="8" name="object 3" title="Linea horizontal azul"/>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s10</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5" name="object 5"/>
          <p:cNvSpPr txBox="1"/>
          <p:nvPr/>
        </p:nvSpPr>
        <p:spPr>
          <a:xfrm>
            <a:off x="3099228" y="622904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11</a:t>
            </a:fld>
            <a:endParaRPr dirty="0"/>
          </a:p>
        </p:txBody>
      </p:sp>
      <p:sp>
        <p:nvSpPr>
          <p:cNvPr id="4" name="object 4"/>
          <p:cNvSpPr txBox="1"/>
          <p:nvPr/>
        </p:nvSpPr>
        <p:spPr>
          <a:xfrm>
            <a:off x="457201" y="1752600"/>
            <a:ext cx="8229600" cy="3339376"/>
          </a:xfrm>
          <a:prstGeom prst="rect">
            <a:avLst/>
          </a:prstGeom>
        </p:spPr>
        <p:txBody>
          <a:bodyPr vert="horz" wrap="square" lIns="0" tIns="0" rIns="0" bIns="0" rtlCol="0">
            <a:spAutoFit/>
          </a:bodyPr>
          <a:lstStyle/>
          <a:p>
            <a:pPr marL="52705">
              <a:lnSpc>
                <a:spcPct val="100000"/>
              </a:lnSpc>
              <a:spcBef>
                <a:spcPts val="1440"/>
              </a:spcBef>
            </a:pPr>
            <a:r>
              <a:rPr lang="es-PR" sz="2400" b="1" spc="-5" dirty="0" smtClean="0">
                <a:solidFill>
                  <a:srgbClr val="004491"/>
                </a:solidFill>
                <a:latin typeface="Arial"/>
                <a:cs typeface="Arial"/>
              </a:rPr>
              <a:t>Evaluación </a:t>
            </a:r>
            <a:r>
              <a:rPr lang="es-PR" sz="2400" b="1" spc="-5" dirty="0" smtClean="0">
                <a:solidFill>
                  <a:srgbClr val="004491"/>
                </a:solidFill>
                <a:latin typeface="Arial"/>
                <a:cs typeface="Arial"/>
              </a:rPr>
              <a:t>en área de trabajo</a:t>
            </a:r>
            <a:r>
              <a:rPr lang="es-PR" sz="2400" b="1" dirty="0" smtClean="0">
                <a:solidFill>
                  <a:srgbClr val="004491"/>
                </a:solidFill>
                <a:latin typeface="Arial"/>
                <a:cs typeface="Arial"/>
              </a:rPr>
              <a:t>:</a:t>
            </a:r>
            <a:endParaRPr lang="es-PR" sz="2400" dirty="0" smtClean="0">
              <a:latin typeface="Arial"/>
              <a:cs typeface="Arial"/>
            </a:endParaRPr>
          </a:p>
          <a:p>
            <a:pPr>
              <a:lnSpc>
                <a:spcPct val="100000"/>
              </a:lnSpc>
              <a:spcBef>
                <a:spcPts val="5"/>
              </a:spcBef>
            </a:pPr>
            <a:endParaRPr lang="es-PR" sz="2500" dirty="0" smtClean="0">
              <a:latin typeface="Times New Roman"/>
              <a:cs typeface="Times New Roman"/>
            </a:endParaRPr>
          </a:p>
          <a:p>
            <a:pPr marL="395605" marR="464820" indent="-342900">
              <a:lnSpc>
                <a:spcPct val="100000"/>
              </a:lnSpc>
              <a:buClr>
                <a:srgbClr val="0070C0"/>
              </a:buClr>
              <a:buFont typeface="Wingdings"/>
              <a:buChar char=""/>
              <a:tabLst>
                <a:tab pos="396240" algn="l"/>
                <a:tab pos="4411345" algn="l"/>
              </a:tabLst>
            </a:pPr>
            <a:r>
              <a:rPr lang="es-PR" sz="2400" spc="-5" dirty="0" smtClean="0">
                <a:latin typeface="Arial"/>
                <a:cs typeface="Arial"/>
              </a:rPr>
              <a:t>Humos, vapores y aerosoles pueden causar daño y pueden requerir protección</a:t>
            </a:r>
          </a:p>
          <a:p>
            <a:pPr marL="395605" marR="464820" indent="-342900">
              <a:lnSpc>
                <a:spcPct val="100000"/>
              </a:lnSpc>
              <a:buClr>
                <a:srgbClr val="0070C0"/>
              </a:buClr>
              <a:buFont typeface="Wingdings"/>
              <a:buChar char=""/>
              <a:tabLst>
                <a:tab pos="396240" algn="l"/>
                <a:tab pos="4411345" algn="l"/>
              </a:tabLst>
            </a:pPr>
            <a:r>
              <a:rPr lang="es-PR" sz="2400" spc="-5" dirty="0" smtClean="0">
                <a:latin typeface="Arial"/>
                <a:cs typeface="Arial"/>
              </a:rPr>
              <a:t>Monitoreo continuo del aire para determinar dónde y cuándo se requiere protección respiratoria</a:t>
            </a:r>
          </a:p>
          <a:p>
            <a:pPr marL="395605" marR="464820" indent="-342900">
              <a:lnSpc>
                <a:spcPct val="100000"/>
              </a:lnSpc>
              <a:buClr>
                <a:srgbClr val="0070C0"/>
              </a:buClr>
              <a:buFont typeface="Wingdings"/>
              <a:buChar char=""/>
              <a:tabLst>
                <a:tab pos="396240" algn="l"/>
                <a:tab pos="4411345" algn="l"/>
              </a:tabLst>
            </a:pPr>
            <a:r>
              <a:rPr lang="es-PR" sz="2400" spc="-5" dirty="0" smtClean="0">
                <a:latin typeface="Arial"/>
                <a:cs typeface="Arial"/>
              </a:rPr>
              <a:t>Cuando el monitoreo indica que se requiere protección respiratoria se determinará el equipo de protección personal o los controles de ingeniería   </a:t>
            </a:r>
            <a:endParaRPr lang="es-PR" sz="2400" dirty="0">
              <a:latin typeface="Arial"/>
              <a:cs typeface="Arial"/>
            </a:endParaRPr>
          </a:p>
        </p:txBody>
      </p:sp>
      <p:sp>
        <p:nvSpPr>
          <p:cNvPr id="8"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s11</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3271" y="1143000"/>
            <a:ext cx="5179060" cy="2767424"/>
          </a:xfrm>
          <a:prstGeom prst="rect">
            <a:avLst/>
          </a:prstGeom>
        </p:spPr>
        <p:txBody>
          <a:bodyPr vert="horz" wrap="square" lIns="0" tIns="0" rIns="0" bIns="0" rtlCol="0">
            <a:spAutoFit/>
          </a:bodyPr>
          <a:lstStyle/>
          <a:p>
            <a:pPr marL="12700">
              <a:lnSpc>
                <a:spcPct val="100000"/>
              </a:lnSpc>
            </a:pPr>
            <a:endParaRPr lang="es-PR" sz="2400" dirty="0" smtClean="0">
              <a:latin typeface="Arial"/>
              <a:cs typeface="Arial"/>
            </a:endParaRPr>
          </a:p>
          <a:p>
            <a:pPr marL="52705">
              <a:lnSpc>
                <a:spcPct val="100000"/>
              </a:lnSpc>
              <a:spcBef>
                <a:spcPts val="1285"/>
              </a:spcBef>
            </a:pPr>
            <a:r>
              <a:rPr lang="es-PR" sz="2400" b="1" dirty="0" smtClean="0">
                <a:solidFill>
                  <a:srgbClr val="004491"/>
                </a:solidFill>
                <a:latin typeface="Arial" panose="020B0604020202020204" pitchFamily="34" charset="0"/>
                <a:cs typeface="Arial" panose="020B0604020202020204" pitchFamily="34" charset="0"/>
              </a:rPr>
              <a:t>¿</a:t>
            </a:r>
            <a:r>
              <a:rPr lang="es-PR" sz="2400" b="1" dirty="0" smtClean="0">
                <a:solidFill>
                  <a:srgbClr val="004491"/>
                </a:solidFill>
                <a:latin typeface="Arial"/>
                <a:cs typeface="Arial"/>
              </a:rPr>
              <a:t>Cuando se debe usar un respirador</a:t>
            </a:r>
            <a:r>
              <a:rPr lang="es-PR" sz="2400" b="1" spc="-5" dirty="0" smtClean="0">
                <a:solidFill>
                  <a:srgbClr val="004491"/>
                </a:solidFill>
                <a:latin typeface="Arial"/>
                <a:cs typeface="Arial"/>
              </a:rPr>
              <a:t>?</a:t>
            </a:r>
            <a:endParaRPr lang="es-PR" sz="2400" dirty="0" smtClean="0">
              <a:latin typeface="Arial"/>
              <a:cs typeface="Arial"/>
            </a:endParaRPr>
          </a:p>
          <a:p>
            <a:pPr>
              <a:lnSpc>
                <a:spcPct val="100000"/>
              </a:lnSpc>
              <a:spcBef>
                <a:spcPts val="5"/>
              </a:spcBef>
            </a:pPr>
            <a:endParaRPr lang="es-PR" sz="2500" dirty="0" smtClean="0">
              <a:latin typeface="Times New Roman"/>
              <a:cs typeface="Times New Roman"/>
            </a:endParaRPr>
          </a:p>
          <a:p>
            <a:pPr marL="52705">
              <a:lnSpc>
                <a:spcPct val="100000"/>
              </a:lnSpc>
            </a:pPr>
            <a:r>
              <a:rPr lang="es-PR" sz="2400" spc="-5" dirty="0" smtClean="0">
                <a:latin typeface="Arial"/>
                <a:cs typeface="Arial"/>
              </a:rPr>
              <a:t>Lista de cotejo para pr</a:t>
            </a:r>
            <a:r>
              <a:rPr lang="es-PR" sz="2400" spc="-5" dirty="0" smtClean="0">
                <a:latin typeface="Arial" panose="020B0604020202020204" pitchFamily="34" charset="0"/>
                <a:cs typeface="Arial" panose="020B0604020202020204" pitchFamily="34" charset="0"/>
              </a:rPr>
              <a:t>á</a:t>
            </a:r>
            <a:r>
              <a:rPr lang="es-PR" sz="2400" spc="-5" dirty="0" smtClean="0">
                <a:latin typeface="Arial"/>
                <a:cs typeface="Arial"/>
              </a:rPr>
              <a:t>cticas permitidas</a:t>
            </a:r>
            <a:endParaRPr lang="es-PR" sz="2400" dirty="0" smtClean="0">
              <a:latin typeface="Arial"/>
              <a:cs typeface="Arial"/>
            </a:endParaRPr>
          </a:p>
          <a:p>
            <a:pPr marL="395605" indent="-342900">
              <a:lnSpc>
                <a:spcPct val="100000"/>
              </a:lnSpc>
              <a:buClr>
                <a:srgbClr val="253E91"/>
              </a:buClr>
              <a:buFont typeface="Wingdings"/>
              <a:buChar char=""/>
              <a:tabLst>
                <a:tab pos="396240" algn="l"/>
              </a:tabLst>
            </a:pPr>
            <a:r>
              <a:rPr lang="es-PR" sz="2400" spc="-5" dirty="0" smtClean="0">
                <a:latin typeface="Arial"/>
                <a:cs typeface="Arial"/>
              </a:rPr>
              <a:t>Marque todo lo que corresponda</a:t>
            </a:r>
            <a:endParaRPr lang="es-PR" sz="2400" dirty="0">
              <a:latin typeface="Arial"/>
              <a:cs typeface="Arial"/>
            </a:endParaRPr>
          </a:p>
        </p:txBody>
      </p:sp>
      <p:sp>
        <p:nvSpPr>
          <p:cNvPr id="5" name="object 5"/>
          <p:cNvSpPr txBox="1"/>
          <p:nvPr/>
        </p:nvSpPr>
        <p:spPr>
          <a:xfrm>
            <a:off x="5771009" y="930211"/>
            <a:ext cx="2918460" cy="5680075"/>
          </a:xfrm>
          <a:prstGeom prst="rect">
            <a:avLst/>
          </a:prstGeom>
        </p:spPr>
        <p:txBody>
          <a:bodyPr vert="horz" wrap="square" lIns="0" tIns="0" rIns="0" bIns="0" rtlCol="0">
            <a:spAutoFit/>
          </a:bodyPr>
          <a:lstStyle/>
          <a:p>
            <a:pPr marR="87630" algn="r">
              <a:lnSpc>
                <a:spcPct val="100000"/>
              </a:lnSpc>
            </a:pPr>
            <a:r>
              <a:rPr sz="1400" spc="-5" dirty="0">
                <a:latin typeface="Arial"/>
                <a:cs typeface="Arial"/>
              </a:rPr>
              <a:t>1</a:t>
            </a:r>
            <a:r>
              <a:rPr sz="1400" dirty="0">
                <a:latin typeface="Arial"/>
                <a:cs typeface="Arial"/>
              </a:rPr>
              <a:t>2</a:t>
            </a:r>
            <a:endParaRPr sz="1400">
              <a:latin typeface="Arial"/>
              <a:cs typeface="Arial"/>
            </a:endParaRPr>
          </a:p>
        </p:txBody>
      </p:sp>
      <p:sp>
        <p:nvSpPr>
          <p:cNvPr id="6" name="object 6" title="Foto - Checklist for Permissible Practice&quot;"/>
          <p:cNvSpPr/>
          <p:nvPr/>
        </p:nvSpPr>
        <p:spPr>
          <a:xfrm>
            <a:off x="5771009" y="1600200"/>
            <a:ext cx="2815690" cy="500999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086345" y="6296199"/>
            <a:ext cx="244602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C</a:t>
            </a:r>
            <a:r>
              <a:rPr sz="1200" dirty="0">
                <a:latin typeface="Arial"/>
                <a:cs typeface="Arial"/>
              </a:rPr>
              <a:t>heck</a:t>
            </a:r>
            <a:r>
              <a:rPr sz="1200" spc="-5" dirty="0">
                <a:latin typeface="Arial"/>
                <a:cs typeface="Arial"/>
              </a:rPr>
              <a:t>li</a:t>
            </a:r>
            <a:r>
              <a:rPr sz="1200" dirty="0">
                <a:latin typeface="Arial"/>
                <a:cs typeface="Arial"/>
              </a:rPr>
              <a:t>st</a:t>
            </a:r>
            <a:r>
              <a:rPr sz="1200" spc="-20"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5" dirty="0">
                <a:latin typeface="Arial"/>
                <a:cs typeface="Arial"/>
              </a:rPr>
              <a:t> </a:t>
            </a:r>
            <a:r>
              <a:rPr sz="1200" dirty="0">
                <a:latin typeface="Arial"/>
                <a:cs typeface="Arial"/>
              </a:rPr>
              <a:t>3384</a:t>
            </a:r>
            <a:r>
              <a:rPr sz="1200" spc="-5" dirty="0">
                <a:latin typeface="Arial"/>
                <a:cs typeface="Arial"/>
              </a:rPr>
              <a:t>-</a:t>
            </a:r>
            <a:r>
              <a:rPr sz="1200" spc="-10" dirty="0">
                <a:latin typeface="Arial"/>
                <a:cs typeface="Arial"/>
              </a:rPr>
              <a:t>0</a:t>
            </a:r>
            <a:r>
              <a:rPr sz="1200" dirty="0">
                <a:latin typeface="Arial"/>
                <a:cs typeface="Arial"/>
              </a:rPr>
              <a:t>9</a:t>
            </a:r>
            <a:r>
              <a:rPr sz="1200" spc="-5" dirty="0">
                <a:latin typeface="Arial"/>
                <a:cs typeface="Arial"/>
              </a:rPr>
              <a:t> </a:t>
            </a:r>
            <a:r>
              <a:rPr sz="1200" dirty="0">
                <a:latin typeface="Arial"/>
                <a:cs typeface="Arial"/>
              </a:rPr>
              <a:t>2</a:t>
            </a:r>
            <a:r>
              <a:rPr sz="1200" spc="-10" dirty="0">
                <a:latin typeface="Arial"/>
                <a:cs typeface="Arial"/>
              </a:rPr>
              <a:t>011</a:t>
            </a:r>
            <a:endParaRPr sz="1200">
              <a:latin typeface="Arial"/>
              <a:cs typeface="Arial"/>
            </a:endParaRPr>
          </a:p>
        </p:txBody>
      </p:sp>
      <p:sp>
        <p:nvSpPr>
          <p:cNvPr id="9"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s12</a:t>
            </a:r>
            <a:endParaRPr lang="es-PR" sz="2400" dirty="0">
              <a:solidFill>
                <a:schemeClr val="bg1"/>
              </a:solidFill>
            </a:endParaRPr>
          </a:p>
        </p:txBody>
      </p:sp>
      <p:sp>
        <p:nvSpPr>
          <p:cNvPr id="3" name="Slide Number Placeholder 2"/>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12</a:t>
            </a:fld>
            <a:endParaRPr lang="en-US" sz="12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5" name="object 5"/>
          <p:cNvSpPr txBox="1"/>
          <p:nvPr/>
        </p:nvSpPr>
        <p:spPr>
          <a:xfrm>
            <a:off x="3099228" y="619004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13</a:t>
            </a:fld>
            <a:endParaRPr dirty="0"/>
          </a:p>
        </p:txBody>
      </p:sp>
      <p:sp>
        <p:nvSpPr>
          <p:cNvPr id="4" name="object 4"/>
          <p:cNvSpPr txBox="1"/>
          <p:nvPr/>
        </p:nvSpPr>
        <p:spPr>
          <a:xfrm>
            <a:off x="609600" y="1752600"/>
            <a:ext cx="8077200" cy="2970044"/>
          </a:xfrm>
          <a:prstGeom prst="rect">
            <a:avLst/>
          </a:prstGeom>
        </p:spPr>
        <p:txBody>
          <a:bodyPr vert="horz" wrap="square" lIns="0" tIns="0" rIns="0" bIns="0" rtlCol="0">
            <a:spAutoFit/>
          </a:bodyPr>
          <a:lstStyle/>
          <a:p>
            <a:pPr marL="52705">
              <a:lnSpc>
                <a:spcPct val="100000"/>
              </a:lnSpc>
              <a:spcBef>
                <a:spcPts val="1440"/>
              </a:spcBef>
            </a:pPr>
            <a:r>
              <a:rPr lang="en-US" sz="2400" b="1" dirty="0" err="1" smtClean="0">
                <a:solidFill>
                  <a:srgbClr val="004491"/>
                </a:solidFill>
                <a:latin typeface="Arial"/>
                <a:cs typeface="Arial"/>
              </a:rPr>
              <a:t>Cuando</a:t>
            </a:r>
            <a:r>
              <a:rPr lang="en-US" sz="2400" b="1" dirty="0" smtClean="0">
                <a:solidFill>
                  <a:srgbClr val="004491"/>
                </a:solidFill>
                <a:latin typeface="Arial"/>
                <a:cs typeface="Arial"/>
              </a:rPr>
              <a:t> </a:t>
            </a:r>
            <a:r>
              <a:rPr lang="en-US" sz="2400" b="1" dirty="0" smtClean="0">
                <a:solidFill>
                  <a:srgbClr val="004491"/>
                </a:solidFill>
                <a:latin typeface="Arial"/>
                <a:cs typeface="Arial"/>
              </a:rPr>
              <a:t>un </a:t>
            </a:r>
            <a:r>
              <a:rPr lang="en-US" sz="2400" b="1" dirty="0" err="1" smtClean="0">
                <a:solidFill>
                  <a:srgbClr val="004491"/>
                </a:solidFill>
                <a:latin typeface="Arial"/>
                <a:cs typeface="Arial"/>
              </a:rPr>
              <a:t>respirador</a:t>
            </a:r>
            <a:r>
              <a:rPr lang="en-US" sz="2400" b="1" dirty="0" smtClean="0">
                <a:solidFill>
                  <a:srgbClr val="004491"/>
                </a:solidFill>
                <a:latin typeface="Arial"/>
                <a:cs typeface="Arial"/>
              </a:rPr>
              <a:t> </a:t>
            </a:r>
            <a:r>
              <a:rPr lang="en-US" sz="2400" b="1" dirty="0" err="1" smtClean="0">
                <a:solidFill>
                  <a:srgbClr val="004491"/>
                </a:solidFill>
                <a:latin typeface="Arial"/>
                <a:cs typeface="Arial"/>
              </a:rPr>
              <a:t>debe</a:t>
            </a:r>
            <a:r>
              <a:rPr lang="en-US" sz="2400" b="1" dirty="0" smtClean="0">
                <a:solidFill>
                  <a:srgbClr val="004491"/>
                </a:solidFill>
                <a:latin typeface="Arial"/>
                <a:cs typeface="Arial"/>
              </a:rPr>
              <a:t> </a:t>
            </a:r>
            <a:r>
              <a:rPr lang="en-US" sz="2400" b="1" dirty="0" err="1" smtClean="0">
                <a:solidFill>
                  <a:srgbClr val="004491"/>
                </a:solidFill>
                <a:latin typeface="Arial"/>
                <a:cs typeface="Arial"/>
              </a:rPr>
              <a:t>ser</a:t>
            </a:r>
            <a:r>
              <a:rPr lang="en-US" sz="2400" b="1" dirty="0" smtClean="0">
                <a:solidFill>
                  <a:srgbClr val="004491"/>
                </a:solidFill>
                <a:latin typeface="Arial"/>
                <a:cs typeface="Arial"/>
              </a:rPr>
              <a:t> </a:t>
            </a:r>
            <a:r>
              <a:rPr lang="en-US" sz="2400" b="1" dirty="0" err="1" smtClean="0">
                <a:solidFill>
                  <a:srgbClr val="004491"/>
                </a:solidFill>
                <a:latin typeface="Arial"/>
                <a:cs typeface="Arial"/>
              </a:rPr>
              <a:t>utilizado</a:t>
            </a:r>
            <a:r>
              <a:rPr sz="2400" b="1" spc="-5" dirty="0" smtClean="0">
                <a:solidFill>
                  <a:srgbClr val="004491"/>
                </a:solidFill>
                <a:latin typeface="Arial"/>
                <a:cs typeface="Arial"/>
              </a:rPr>
              <a:t>?</a:t>
            </a:r>
            <a:endParaRPr sz="2400" dirty="0">
              <a:latin typeface="Arial"/>
              <a:cs typeface="Arial"/>
            </a:endParaRPr>
          </a:p>
          <a:p>
            <a:pPr>
              <a:lnSpc>
                <a:spcPct val="100000"/>
              </a:lnSpc>
              <a:spcBef>
                <a:spcPts val="5"/>
              </a:spcBef>
            </a:pPr>
            <a:endParaRPr sz="2500" dirty="0">
              <a:latin typeface="Times New Roman"/>
              <a:cs typeface="Times New Roman"/>
            </a:endParaRPr>
          </a:p>
          <a:p>
            <a:pPr marL="52705" marR="5080">
              <a:lnSpc>
                <a:spcPct val="100000"/>
              </a:lnSpc>
            </a:pPr>
            <a:r>
              <a:rPr lang="es-PR" sz="2400" spc="-5" dirty="0">
                <a:latin typeface="Arial"/>
                <a:cs typeface="Arial"/>
              </a:rPr>
              <a:t>Los empleados deben ser suministrados con respiradores "cuando todos los métodos preferidos, tales como los controles de ingeniería y controles administrativos para protegerlos de respirar aire contaminado se han decidido a ser insuficiente para reducir la contaminación a niveles no peligrosos"</a:t>
            </a:r>
            <a:endParaRPr sz="2400" dirty="0">
              <a:latin typeface="Arial"/>
              <a:cs typeface="Arial"/>
            </a:endParaRPr>
          </a:p>
        </p:txBody>
      </p:sp>
      <p:sp>
        <p:nvSpPr>
          <p:cNvPr id="8"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s13</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5" name="object 5"/>
          <p:cNvSpPr txBox="1"/>
          <p:nvPr/>
        </p:nvSpPr>
        <p:spPr>
          <a:xfrm>
            <a:off x="3099228" y="619004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14</a:t>
            </a:fld>
            <a:endParaRPr dirty="0"/>
          </a:p>
        </p:txBody>
      </p:sp>
      <p:sp>
        <p:nvSpPr>
          <p:cNvPr id="4" name="object 4"/>
          <p:cNvSpPr txBox="1"/>
          <p:nvPr/>
        </p:nvSpPr>
        <p:spPr>
          <a:xfrm>
            <a:off x="514548" y="1542278"/>
            <a:ext cx="8248451" cy="4078039"/>
          </a:xfrm>
          <a:prstGeom prst="rect">
            <a:avLst/>
          </a:prstGeom>
        </p:spPr>
        <p:txBody>
          <a:bodyPr vert="horz" wrap="square" lIns="0" tIns="0" rIns="0" bIns="0" rtlCol="0">
            <a:spAutoFit/>
          </a:bodyPr>
          <a:lstStyle/>
          <a:p>
            <a:pPr marL="52705">
              <a:lnSpc>
                <a:spcPct val="100000"/>
              </a:lnSpc>
              <a:spcBef>
                <a:spcPts val="1440"/>
              </a:spcBef>
            </a:pPr>
            <a:r>
              <a:rPr lang="es-PR" sz="2400" b="1" dirty="0" smtClean="0">
                <a:solidFill>
                  <a:srgbClr val="004491"/>
                </a:solidFill>
                <a:latin typeface="Arial"/>
                <a:cs typeface="Arial"/>
              </a:rPr>
              <a:t>Cuando </a:t>
            </a:r>
            <a:r>
              <a:rPr lang="es-PR" sz="2400" b="1" dirty="0">
                <a:solidFill>
                  <a:srgbClr val="004491"/>
                </a:solidFill>
                <a:latin typeface="Arial"/>
                <a:cs typeface="Arial"/>
              </a:rPr>
              <a:t>un respirador debe ser utilizado</a:t>
            </a:r>
            <a:r>
              <a:rPr lang="es-PR" sz="2400" b="1" spc="-5" dirty="0">
                <a:solidFill>
                  <a:srgbClr val="004491"/>
                </a:solidFill>
                <a:latin typeface="Arial"/>
                <a:cs typeface="Arial"/>
              </a:rPr>
              <a:t>?</a:t>
            </a:r>
            <a:endParaRPr lang="es-PR" sz="2400" dirty="0">
              <a:latin typeface="Arial"/>
              <a:cs typeface="Arial"/>
            </a:endParaRPr>
          </a:p>
          <a:p>
            <a:pPr>
              <a:lnSpc>
                <a:spcPct val="100000"/>
              </a:lnSpc>
              <a:spcBef>
                <a:spcPts val="5"/>
              </a:spcBef>
            </a:pPr>
            <a:endParaRPr sz="2500" dirty="0">
              <a:latin typeface="Times New Roman"/>
              <a:cs typeface="Times New Roman"/>
            </a:endParaRPr>
          </a:p>
          <a:p>
            <a:pPr marL="391160" marR="1170305" indent="-338455">
              <a:lnSpc>
                <a:spcPct val="100000"/>
              </a:lnSpc>
              <a:buClr>
                <a:srgbClr val="0070C0"/>
              </a:buClr>
              <a:buFont typeface="Wingdings"/>
              <a:buChar char=""/>
              <a:tabLst>
                <a:tab pos="396240" algn="l"/>
              </a:tabLst>
            </a:pPr>
            <a:r>
              <a:rPr lang="es-PR" sz="2400" dirty="0">
                <a:latin typeface="Arial"/>
                <a:cs typeface="Arial"/>
              </a:rPr>
              <a:t>Cuando el nivel de oxígeno es insuficiente o potencialmente insuficientes</a:t>
            </a:r>
          </a:p>
          <a:p>
            <a:pPr marL="391160" marR="1170305" indent="-338455">
              <a:lnSpc>
                <a:spcPct val="100000"/>
              </a:lnSpc>
              <a:buClr>
                <a:srgbClr val="0070C0"/>
              </a:buClr>
              <a:buFont typeface="Wingdings"/>
              <a:buChar char=""/>
              <a:tabLst>
                <a:tab pos="396240" algn="l"/>
              </a:tabLst>
            </a:pPr>
            <a:r>
              <a:rPr lang="es-PR" sz="2400" dirty="0">
                <a:latin typeface="Arial"/>
                <a:cs typeface="Arial"/>
              </a:rPr>
              <a:t>Si "expuestos a niveles dañinos de gases o </a:t>
            </a:r>
            <a:r>
              <a:rPr lang="es-PR" sz="2400" dirty="0" smtClean="0">
                <a:latin typeface="Arial"/>
                <a:cs typeface="Arial"/>
              </a:rPr>
              <a:t>vapores </a:t>
            </a:r>
            <a:r>
              <a:rPr lang="es-PR" sz="2400" dirty="0">
                <a:latin typeface="Arial"/>
                <a:cs typeface="Arial"/>
              </a:rPr>
              <a:t>peligrosos"</a:t>
            </a:r>
          </a:p>
          <a:p>
            <a:pPr marL="391160" marR="1170305" indent="-338455">
              <a:lnSpc>
                <a:spcPct val="100000"/>
              </a:lnSpc>
              <a:buClr>
                <a:srgbClr val="0070C0"/>
              </a:buClr>
              <a:buFont typeface="Wingdings"/>
              <a:buChar char=""/>
              <a:tabLst>
                <a:tab pos="396240" algn="l"/>
              </a:tabLst>
            </a:pPr>
            <a:r>
              <a:rPr lang="es-PR" sz="2400" dirty="0">
                <a:latin typeface="Arial"/>
                <a:cs typeface="Arial"/>
              </a:rPr>
              <a:t>Si "se exponen a otros peligros potenciales respiratorios ,</a:t>
            </a:r>
          </a:p>
          <a:p>
            <a:pPr marL="391160" marR="1170305" indent="-338455">
              <a:lnSpc>
                <a:spcPct val="100000"/>
              </a:lnSpc>
              <a:buClr>
                <a:srgbClr val="0070C0"/>
              </a:buClr>
              <a:buFont typeface="Wingdings"/>
              <a:buChar char=""/>
              <a:tabLst>
                <a:tab pos="396240" algn="l"/>
              </a:tabLst>
            </a:pPr>
            <a:r>
              <a:rPr lang="es-PR" sz="2400" dirty="0">
                <a:latin typeface="Arial"/>
                <a:cs typeface="Arial"/>
              </a:rPr>
              <a:t>como el polvo, los riesgos biológicos en el aire, bruma, humos, aerosoles y otras partículas en el aire"</a:t>
            </a:r>
            <a:endParaRPr sz="2400" dirty="0">
              <a:latin typeface="Arial"/>
              <a:cs typeface="Arial"/>
            </a:endParaRPr>
          </a:p>
        </p:txBody>
      </p:sp>
      <p:sp>
        <p:nvSpPr>
          <p:cNvPr id="8"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s14</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5924" y="1010848"/>
            <a:ext cx="3502676" cy="918200"/>
          </a:xfrm>
          <a:prstGeom prst="rect">
            <a:avLst/>
          </a:prstGeom>
        </p:spPr>
        <p:txBody>
          <a:bodyPr vert="horz" wrap="square" lIns="0" tIns="0" rIns="0" bIns="0" rtlCol="0">
            <a:spAutoFit/>
          </a:bodyPr>
          <a:lstStyle/>
          <a:p>
            <a:pPr marL="12700">
              <a:lnSpc>
                <a:spcPct val="100000"/>
              </a:lnSpc>
            </a:pPr>
            <a:endParaRPr lang="es-PR" sz="2400" dirty="0" smtClean="0">
              <a:latin typeface="Arial"/>
              <a:cs typeface="Arial"/>
            </a:endParaRPr>
          </a:p>
          <a:p>
            <a:pPr marL="52705">
              <a:lnSpc>
                <a:spcPct val="100000"/>
              </a:lnSpc>
              <a:spcBef>
                <a:spcPts val="1440"/>
              </a:spcBef>
            </a:pPr>
            <a:r>
              <a:rPr lang="es-PR" sz="2400" b="1" spc="-5" dirty="0" smtClean="0">
                <a:solidFill>
                  <a:srgbClr val="004491"/>
                </a:solidFill>
                <a:latin typeface="Arial"/>
                <a:cs typeface="Arial"/>
              </a:rPr>
              <a:t>Tipos de respiradores:</a:t>
            </a:r>
            <a:endParaRPr lang="es-PR" sz="2400" dirty="0">
              <a:latin typeface="Arial"/>
              <a:cs typeface="Arial"/>
            </a:endParaRPr>
          </a:p>
        </p:txBody>
      </p:sp>
      <p:sp>
        <p:nvSpPr>
          <p:cNvPr id="5" name="object 5" title="Foto - tipos de respiradores"/>
          <p:cNvSpPr/>
          <p:nvPr/>
        </p:nvSpPr>
        <p:spPr>
          <a:xfrm>
            <a:off x="1570215" y="2069452"/>
            <a:ext cx="6179546" cy="428689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056556" y="6404417"/>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15</a:t>
            </a:fld>
            <a:endParaRPr dirty="0"/>
          </a:p>
        </p:txBody>
      </p:sp>
      <p:sp>
        <p:nvSpPr>
          <p:cNvPr id="9"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s15</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5924" y="1010848"/>
            <a:ext cx="3543935" cy="2764859"/>
          </a:xfrm>
          <a:prstGeom prst="rect">
            <a:avLst/>
          </a:prstGeom>
        </p:spPr>
        <p:txBody>
          <a:bodyPr vert="horz" wrap="square" lIns="0" tIns="0" rIns="0" bIns="0" rtlCol="0">
            <a:spAutoFit/>
          </a:bodyPr>
          <a:lstStyle/>
          <a:p>
            <a:pPr marL="12700">
              <a:lnSpc>
                <a:spcPct val="100000"/>
              </a:lnSpc>
            </a:pPr>
            <a:endParaRPr sz="2400" dirty="0">
              <a:latin typeface="Arial"/>
              <a:cs typeface="Arial"/>
            </a:endParaRPr>
          </a:p>
          <a:p>
            <a:pPr marL="52705">
              <a:lnSpc>
                <a:spcPct val="100000"/>
              </a:lnSpc>
              <a:spcBef>
                <a:spcPts val="1440"/>
              </a:spcBef>
            </a:pPr>
            <a:r>
              <a:rPr lang="es-PR" sz="2400" b="1" spc="-5" dirty="0">
                <a:solidFill>
                  <a:srgbClr val="004491"/>
                </a:solidFill>
                <a:latin typeface="Arial"/>
                <a:cs typeface="Arial"/>
              </a:rPr>
              <a:t>Tipos de </a:t>
            </a:r>
            <a:r>
              <a:rPr lang="es-PR" sz="2400" b="1" spc="-5" dirty="0" smtClean="0">
                <a:solidFill>
                  <a:srgbClr val="004491"/>
                </a:solidFill>
                <a:latin typeface="Arial"/>
                <a:cs typeface="Arial"/>
              </a:rPr>
              <a:t>respiradores</a:t>
            </a:r>
            <a:r>
              <a:rPr sz="2400" b="1" spc="-5" dirty="0" smtClean="0">
                <a:solidFill>
                  <a:srgbClr val="004491"/>
                </a:solidFill>
                <a:latin typeface="Arial"/>
                <a:cs typeface="Arial"/>
              </a:rPr>
              <a:t>:</a:t>
            </a:r>
            <a:endParaRPr sz="2400" dirty="0">
              <a:latin typeface="Arial"/>
              <a:cs typeface="Arial"/>
            </a:endParaRPr>
          </a:p>
          <a:p>
            <a:pPr marL="52705" marR="5080">
              <a:lnSpc>
                <a:spcPct val="100000"/>
              </a:lnSpc>
              <a:buClr>
                <a:srgbClr val="0070C0"/>
              </a:buClr>
              <a:tabLst>
                <a:tab pos="396240" algn="l"/>
              </a:tabLst>
            </a:pPr>
            <a:endParaRPr lang="en-US" sz="2400" spc="-5" dirty="0" smtClean="0">
              <a:latin typeface="Arial"/>
              <a:cs typeface="Arial"/>
            </a:endParaRPr>
          </a:p>
          <a:p>
            <a:pPr marL="395605" marR="5080" indent="-342900">
              <a:lnSpc>
                <a:spcPct val="100000"/>
              </a:lnSpc>
              <a:buClr>
                <a:srgbClr val="0070C0"/>
              </a:buClr>
              <a:buFont typeface="Wingdings"/>
              <a:buChar char=""/>
              <a:tabLst>
                <a:tab pos="396240" algn="l"/>
              </a:tabLst>
            </a:pPr>
            <a:r>
              <a:rPr lang="es-PR" sz="2400" dirty="0">
                <a:latin typeface="Arial"/>
                <a:cs typeface="Arial"/>
              </a:rPr>
              <a:t>Estos tipos de respiradores no </a:t>
            </a:r>
            <a:r>
              <a:rPr lang="es-PR" sz="2400" dirty="0" smtClean="0">
                <a:latin typeface="Arial"/>
                <a:cs typeface="Arial"/>
              </a:rPr>
              <a:t>necesitan prueba de ajuste </a:t>
            </a:r>
            <a:endParaRPr sz="2400" dirty="0">
              <a:latin typeface="Arial"/>
              <a:cs typeface="Arial"/>
            </a:endParaRPr>
          </a:p>
        </p:txBody>
      </p:sp>
      <p:sp>
        <p:nvSpPr>
          <p:cNvPr id="5" name="object 5" title="Fotos - Tipos de respiradores"/>
          <p:cNvSpPr/>
          <p:nvPr/>
        </p:nvSpPr>
        <p:spPr>
          <a:xfrm>
            <a:off x="4175886" y="1732229"/>
            <a:ext cx="4422437" cy="4202290"/>
          </a:xfrm>
          <a:prstGeom prst="rect">
            <a:avLst/>
          </a:prstGeom>
          <a:blipFill>
            <a:blip r:embed="rId3" cstate="print"/>
            <a:stretch>
              <a:fillRect/>
            </a:stretch>
          </a:blipFill>
        </p:spPr>
        <p:txBody>
          <a:bodyPr wrap="square" lIns="0" tIns="0" rIns="0" bIns="0" rtlCol="0"/>
          <a:lstStyle/>
          <a:p>
            <a:endParaRPr/>
          </a:p>
        </p:txBody>
      </p:sp>
      <p:sp>
        <p:nvSpPr>
          <p:cNvPr id="6" name="object 6" title="Foto - Tipos de respiradores"/>
          <p:cNvSpPr/>
          <p:nvPr/>
        </p:nvSpPr>
        <p:spPr>
          <a:xfrm>
            <a:off x="4171124" y="1727466"/>
            <a:ext cx="4427220" cy="4206875"/>
          </a:xfrm>
          <a:custGeom>
            <a:avLst/>
            <a:gdLst/>
            <a:ahLst/>
            <a:cxnLst/>
            <a:rect l="l" t="t" r="r" b="b"/>
            <a:pathLst>
              <a:path w="4427220" h="4206875">
                <a:moveTo>
                  <a:pt x="0" y="0"/>
                </a:moveTo>
                <a:lnTo>
                  <a:pt x="4426800" y="0"/>
                </a:lnTo>
                <a:lnTo>
                  <a:pt x="4426800" y="4206570"/>
                </a:lnTo>
                <a:lnTo>
                  <a:pt x="0" y="4206570"/>
                </a:lnTo>
                <a:lnTo>
                  <a:pt x="0" y="0"/>
                </a:lnTo>
                <a:close/>
              </a:path>
            </a:pathLst>
          </a:custGeom>
          <a:ln w="9525">
            <a:solidFill>
              <a:srgbClr val="000000"/>
            </a:solidFill>
          </a:ln>
        </p:spPr>
        <p:txBody>
          <a:bodyPr wrap="square" lIns="0" tIns="0" rIns="0" bIns="0" rtlCol="0"/>
          <a:lstStyle/>
          <a:p>
            <a:endParaRPr/>
          </a:p>
        </p:txBody>
      </p:sp>
      <p:sp>
        <p:nvSpPr>
          <p:cNvPr id="7" name="object 7"/>
          <p:cNvSpPr txBox="1"/>
          <p:nvPr/>
        </p:nvSpPr>
        <p:spPr>
          <a:xfrm>
            <a:off x="5022147" y="6413712"/>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16</a:t>
            </a:fld>
            <a:endParaRPr dirty="0"/>
          </a:p>
        </p:txBody>
      </p:sp>
      <p:sp>
        <p:nvSpPr>
          <p:cNvPr id="10"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s16</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5924" y="1010848"/>
            <a:ext cx="3502676" cy="918200"/>
          </a:xfrm>
          <a:prstGeom prst="rect">
            <a:avLst/>
          </a:prstGeom>
        </p:spPr>
        <p:txBody>
          <a:bodyPr vert="horz" wrap="square" lIns="0" tIns="0" rIns="0" bIns="0" rtlCol="0">
            <a:spAutoFit/>
          </a:bodyPr>
          <a:lstStyle/>
          <a:p>
            <a:pPr marL="12700">
              <a:lnSpc>
                <a:spcPct val="100000"/>
              </a:lnSpc>
            </a:pPr>
            <a:endParaRPr sz="2400" dirty="0">
              <a:latin typeface="Arial"/>
              <a:cs typeface="Arial"/>
            </a:endParaRPr>
          </a:p>
          <a:p>
            <a:pPr marL="52705">
              <a:lnSpc>
                <a:spcPct val="100000"/>
              </a:lnSpc>
              <a:spcBef>
                <a:spcPts val="1440"/>
              </a:spcBef>
            </a:pPr>
            <a:r>
              <a:rPr lang="es-PR" sz="2400" b="1" spc="-5" dirty="0">
                <a:solidFill>
                  <a:srgbClr val="004491"/>
                </a:solidFill>
                <a:latin typeface="Arial"/>
                <a:cs typeface="Arial"/>
              </a:rPr>
              <a:t>Tipos de </a:t>
            </a:r>
            <a:r>
              <a:rPr lang="es-PR" sz="2400" b="1" spc="-5" dirty="0" smtClean="0">
                <a:solidFill>
                  <a:srgbClr val="004491"/>
                </a:solidFill>
                <a:latin typeface="Arial"/>
                <a:cs typeface="Arial"/>
              </a:rPr>
              <a:t>respiradores</a:t>
            </a:r>
            <a:r>
              <a:rPr sz="2400" b="1" spc="-5" dirty="0" smtClean="0">
                <a:solidFill>
                  <a:srgbClr val="004491"/>
                </a:solidFill>
                <a:latin typeface="Arial"/>
                <a:cs typeface="Arial"/>
              </a:rPr>
              <a:t>:</a:t>
            </a:r>
            <a:endParaRPr sz="2400" dirty="0">
              <a:latin typeface="Arial"/>
              <a:cs typeface="Arial"/>
            </a:endParaRPr>
          </a:p>
        </p:txBody>
      </p:sp>
      <p:sp>
        <p:nvSpPr>
          <p:cNvPr id="5" name="object 5" title="Foto - Tipos de respiradores"/>
          <p:cNvSpPr/>
          <p:nvPr/>
        </p:nvSpPr>
        <p:spPr>
          <a:xfrm>
            <a:off x="4343400" y="1600201"/>
            <a:ext cx="3570081" cy="502073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1804670" y="6501373"/>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17</a:t>
            </a:fld>
            <a:endParaRPr dirty="0"/>
          </a:p>
        </p:txBody>
      </p:sp>
      <p:sp>
        <p:nvSpPr>
          <p:cNvPr id="9"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s17</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18</a:t>
            </a:fld>
            <a:endParaRPr dirty="0"/>
          </a:p>
        </p:txBody>
      </p:sp>
      <p:sp>
        <p:nvSpPr>
          <p:cNvPr id="4" name="object 4"/>
          <p:cNvSpPr txBox="1"/>
          <p:nvPr/>
        </p:nvSpPr>
        <p:spPr>
          <a:xfrm>
            <a:off x="575936" y="1706198"/>
            <a:ext cx="7407275" cy="4647426"/>
          </a:xfrm>
          <a:prstGeom prst="rect">
            <a:avLst/>
          </a:prstGeom>
        </p:spPr>
        <p:txBody>
          <a:bodyPr vert="horz" wrap="square" lIns="0" tIns="0" rIns="0" bIns="0" rtlCol="0">
            <a:spAutoFit/>
          </a:bodyPr>
          <a:lstStyle/>
          <a:p>
            <a:pPr marL="12700">
              <a:lnSpc>
                <a:spcPct val="100000"/>
              </a:lnSpc>
            </a:pPr>
            <a:r>
              <a:rPr lang="es-PR" sz="2400" b="1" dirty="0">
                <a:solidFill>
                  <a:srgbClr val="004491"/>
                </a:solidFill>
                <a:latin typeface="Arial"/>
                <a:cs typeface="Arial"/>
              </a:rPr>
              <a:t>¿Qué protección se requiere para cada tarea</a:t>
            </a:r>
            <a:r>
              <a:rPr lang="es-PR" sz="2400" b="1" dirty="0" smtClean="0">
                <a:solidFill>
                  <a:srgbClr val="004491"/>
                </a:solidFill>
                <a:latin typeface="Arial"/>
                <a:cs typeface="Arial"/>
              </a:rPr>
              <a:t>?</a:t>
            </a:r>
          </a:p>
          <a:p>
            <a:pPr marL="12700">
              <a:lnSpc>
                <a:spcPct val="100000"/>
              </a:lnSpc>
            </a:pPr>
            <a:endParaRPr sz="2500" dirty="0">
              <a:latin typeface="Times New Roman"/>
              <a:cs typeface="Times New Roman"/>
            </a:endParaRPr>
          </a:p>
          <a:p>
            <a:pPr marL="12700" marR="538480">
              <a:lnSpc>
                <a:spcPct val="100000"/>
              </a:lnSpc>
            </a:pPr>
            <a:r>
              <a:rPr lang="es-PR" sz="2400" spc="-5" dirty="0">
                <a:latin typeface="Arial"/>
                <a:cs typeface="Arial"/>
              </a:rPr>
              <a:t>El empleador determinará el tipo de protección respiratoria basado en los siguientes criterios</a:t>
            </a:r>
            <a:r>
              <a:rPr lang="es-PR" sz="2400" spc="-5" dirty="0" smtClean="0">
                <a:latin typeface="Arial"/>
                <a:cs typeface="Arial"/>
              </a:rPr>
              <a:t>:</a:t>
            </a:r>
          </a:p>
          <a:p>
            <a:pPr marL="12700" marR="538480">
              <a:lnSpc>
                <a:spcPct val="100000"/>
              </a:lnSpc>
            </a:pPr>
            <a:endParaRPr sz="2500" dirty="0" smtClean="0">
              <a:latin typeface="Times New Roman"/>
              <a:cs typeface="Times New Roman"/>
            </a:endParaRPr>
          </a:p>
          <a:p>
            <a:pPr marL="354965" indent="-342265">
              <a:lnSpc>
                <a:spcPct val="100000"/>
              </a:lnSpc>
              <a:buClr>
                <a:srgbClr val="0070C0"/>
              </a:buClr>
              <a:buFont typeface="Wingdings"/>
              <a:buChar char=""/>
              <a:tabLst>
                <a:tab pos="356235" algn="l"/>
              </a:tabLst>
            </a:pPr>
            <a:r>
              <a:rPr lang="es-PR" sz="2000" dirty="0">
                <a:latin typeface="Arial"/>
                <a:cs typeface="Arial"/>
              </a:rPr>
              <a:t>El Plan Respiratorio de la </a:t>
            </a:r>
            <a:r>
              <a:rPr lang="es-PR" sz="2000" dirty="0" err="1">
                <a:latin typeface="Arial"/>
                <a:cs typeface="Arial"/>
              </a:rPr>
              <a:t>compania</a:t>
            </a:r>
            <a:r>
              <a:rPr lang="es-PR" sz="2000" dirty="0">
                <a:latin typeface="Arial"/>
                <a:cs typeface="Arial"/>
              </a:rPr>
              <a:t> </a:t>
            </a:r>
          </a:p>
          <a:p>
            <a:pPr marL="354965" indent="-342265">
              <a:lnSpc>
                <a:spcPct val="100000"/>
              </a:lnSpc>
              <a:buClr>
                <a:srgbClr val="0070C0"/>
              </a:buClr>
              <a:buFont typeface="Wingdings"/>
              <a:buChar char=""/>
              <a:tabLst>
                <a:tab pos="356235" algn="l"/>
              </a:tabLst>
            </a:pPr>
            <a:r>
              <a:rPr lang="es-PR" sz="2000" dirty="0">
                <a:latin typeface="Arial"/>
                <a:cs typeface="Arial"/>
              </a:rPr>
              <a:t>Hojas de seguridad</a:t>
            </a:r>
          </a:p>
          <a:p>
            <a:pPr marL="354965" indent="-342265">
              <a:lnSpc>
                <a:spcPct val="100000"/>
              </a:lnSpc>
              <a:buClr>
                <a:srgbClr val="0070C0"/>
              </a:buClr>
              <a:buFont typeface="Wingdings"/>
              <a:buChar char=""/>
              <a:tabLst>
                <a:tab pos="356235" algn="l"/>
              </a:tabLst>
            </a:pPr>
            <a:r>
              <a:rPr lang="es-PR" sz="2000" dirty="0">
                <a:latin typeface="Arial"/>
                <a:cs typeface="Arial"/>
              </a:rPr>
              <a:t>Los niveles de exposición permisibles (PELS) </a:t>
            </a:r>
            <a:r>
              <a:rPr lang="es-PR" sz="2000" dirty="0" err="1">
                <a:latin typeface="Arial"/>
                <a:cs typeface="Arial"/>
              </a:rPr>
              <a:t>enumedos</a:t>
            </a:r>
            <a:r>
              <a:rPr lang="es-PR" sz="2000" dirty="0">
                <a:latin typeface="Arial"/>
                <a:cs typeface="Arial"/>
              </a:rPr>
              <a:t> en 1910,1000</a:t>
            </a:r>
          </a:p>
          <a:p>
            <a:pPr marL="354965" indent="-342265">
              <a:lnSpc>
                <a:spcPct val="100000"/>
              </a:lnSpc>
              <a:buClr>
                <a:srgbClr val="0070C0"/>
              </a:buClr>
              <a:buFont typeface="Wingdings"/>
              <a:buChar char=""/>
              <a:tabLst>
                <a:tab pos="356235" algn="l"/>
              </a:tabLst>
            </a:pPr>
            <a:r>
              <a:rPr lang="es-PR" sz="2000" dirty="0">
                <a:latin typeface="Arial"/>
                <a:cs typeface="Arial"/>
              </a:rPr>
              <a:t>Nivel de Acción (AL) ½ del PEL *</a:t>
            </a:r>
          </a:p>
          <a:p>
            <a:pPr marL="354965" indent="-342265">
              <a:lnSpc>
                <a:spcPct val="100000"/>
              </a:lnSpc>
              <a:buClr>
                <a:srgbClr val="0070C0"/>
              </a:buClr>
              <a:buFont typeface="Wingdings"/>
              <a:buChar char=""/>
              <a:tabLst>
                <a:tab pos="356235" algn="l"/>
              </a:tabLst>
            </a:pPr>
            <a:r>
              <a:rPr lang="es-PR" sz="2000" dirty="0">
                <a:latin typeface="Arial"/>
                <a:cs typeface="Arial"/>
              </a:rPr>
              <a:t>Factores de protección asignados (APF)</a:t>
            </a:r>
          </a:p>
          <a:p>
            <a:pPr marL="354965" indent="-342265">
              <a:lnSpc>
                <a:spcPct val="100000"/>
              </a:lnSpc>
              <a:buClr>
                <a:srgbClr val="0070C0"/>
              </a:buClr>
              <a:buFont typeface="Wingdings"/>
              <a:buChar char=""/>
              <a:tabLst>
                <a:tab pos="356235" algn="l"/>
              </a:tabLst>
            </a:pPr>
            <a:r>
              <a:rPr lang="es-PR" sz="2000" dirty="0">
                <a:latin typeface="Arial"/>
                <a:cs typeface="Arial"/>
              </a:rPr>
              <a:t>Máximo uso de concentraciones (MUC)</a:t>
            </a:r>
          </a:p>
          <a:p>
            <a:pPr marL="354965" indent="-342265">
              <a:lnSpc>
                <a:spcPct val="100000"/>
              </a:lnSpc>
              <a:buClr>
                <a:srgbClr val="0070C0"/>
              </a:buClr>
              <a:buFont typeface="Wingdings"/>
              <a:buChar char=""/>
              <a:tabLst>
                <a:tab pos="356235" algn="l"/>
              </a:tabLst>
            </a:pPr>
            <a:r>
              <a:rPr lang="es-PR" sz="2000" dirty="0">
                <a:latin typeface="Arial"/>
                <a:cs typeface="Arial"/>
              </a:rPr>
              <a:t>Protección apropiada para la forma del contaminante estado químico y físico</a:t>
            </a:r>
            <a:endParaRPr sz="2000" dirty="0">
              <a:latin typeface="Arial"/>
              <a:cs typeface="Arial"/>
            </a:endParaRPr>
          </a:p>
        </p:txBody>
      </p:sp>
      <p:sp>
        <p:nvSpPr>
          <p:cNvPr id="5" name="object 5"/>
          <p:cNvSpPr txBox="1"/>
          <p:nvPr/>
        </p:nvSpPr>
        <p:spPr>
          <a:xfrm>
            <a:off x="3099228" y="619004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s18</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76463" y="1706198"/>
            <a:ext cx="2682240" cy="1107996"/>
          </a:xfrm>
          <a:prstGeom prst="rect">
            <a:avLst/>
          </a:prstGeom>
        </p:spPr>
        <p:txBody>
          <a:bodyPr vert="horz" wrap="square" lIns="0" tIns="0" rIns="0" bIns="0" rtlCol="0">
            <a:spAutoFit/>
          </a:bodyPr>
          <a:lstStyle/>
          <a:p>
            <a:pPr marL="12700" marR="5080">
              <a:lnSpc>
                <a:spcPct val="100000"/>
              </a:lnSpc>
            </a:pPr>
            <a:r>
              <a:rPr lang="es-PR" sz="2400" b="1" dirty="0">
                <a:solidFill>
                  <a:srgbClr val="004491"/>
                </a:solidFill>
                <a:latin typeface="Arial"/>
                <a:cs typeface="Arial"/>
              </a:rPr>
              <a:t>¿Qué protección se requiere para cada tarea?</a:t>
            </a:r>
            <a:endParaRPr sz="2400" dirty="0">
              <a:latin typeface="Arial"/>
              <a:cs typeface="Arial"/>
            </a:endParaRPr>
          </a:p>
        </p:txBody>
      </p:sp>
      <p:sp>
        <p:nvSpPr>
          <p:cNvPr id="5" name="object 5" title="Foto - Checklist for Respirator Selection"/>
          <p:cNvSpPr/>
          <p:nvPr/>
        </p:nvSpPr>
        <p:spPr>
          <a:xfrm>
            <a:off x="4953000" y="1634921"/>
            <a:ext cx="3010610" cy="4951767"/>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890721" y="6367545"/>
            <a:ext cx="244602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C</a:t>
            </a:r>
            <a:r>
              <a:rPr sz="1200" dirty="0">
                <a:latin typeface="Arial"/>
                <a:cs typeface="Arial"/>
              </a:rPr>
              <a:t>heck</a:t>
            </a:r>
            <a:r>
              <a:rPr sz="1200" spc="-5" dirty="0">
                <a:latin typeface="Arial"/>
                <a:cs typeface="Arial"/>
              </a:rPr>
              <a:t>li</a:t>
            </a:r>
            <a:r>
              <a:rPr sz="1200" dirty="0">
                <a:latin typeface="Arial"/>
                <a:cs typeface="Arial"/>
              </a:rPr>
              <a:t>st</a:t>
            </a:r>
            <a:r>
              <a:rPr sz="1200" spc="-20"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5" dirty="0">
                <a:latin typeface="Arial"/>
                <a:cs typeface="Arial"/>
              </a:rPr>
              <a:t> </a:t>
            </a:r>
            <a:r>
              <a:rPr sz="1200" dirty="0">
                <a:latin typeface="Arial"/>
                <a:cs typeface="Arial"/>
              </a:rPr>
              <a:t>3384</a:t>
            </a:r>
            <a:r>
              <a:rPr sz="1200" spc="-5" dirty="0">
                <a:latin typeface="Arial"/>
                <a:cs typeface="Arial"/>
              </a:rPr>
              <a:t>-</a:t>
            </a:r>
            <a:r>
              <a:rPr sz="1200" spc="-10" dirty="0">
                <a:latin typeface="Arial"/>
                <a:cs typeface="Arial"/>
              </a:rPr>
              <a:t>0</a:t>
            </a:r>
            <a:r>
              <a:rPr sz="1200" dirty="0">
                <a:latin typeface="Arial"/>
                <a:cs typeface="Arial"/>
              </a:rPr>
              <a:t>9</a:t>
            </a:r>
            <a:r>
              <a:rPr sz="1200" spc="-5" dirty="0">
                <a:latin typeface="Arial"/>
                <a:cs typeface="Arial"/>
              </a:rPr>
              <a:t> </a:t>
            </a:r>
            <a:r>
              <a:rPr sz="1200" dirty="0">
                <a:latin typeface="Arial"/>
                <a:cs typeface="Arial"/>
              </a:rPr>
              <a:t>2</a:t>
            </a:r>
            <a:r>
              <a:rPr sz="1200" spc="-10" dirty="0">
                <a:latin typeface="Arial"/>
                <a:cs typeface="Arial"/>
              </a:rPr>
              <a:t>011</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19</a:t>
            </a:fld>
            <a:endParaRPr dirty="0"/>
          </a:p>
        </p:txBody>
      </p:sp>
      <p:sp>
        <p:nvSpPr>
          <p:cNvPr id="10"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s19</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1"/>
          </p:nvPr>
        </p:nvSpPr>
        <p:spPr>
          <a:xfrm>
            <a:off x="457200" y="1579872"/>
            <a:ext cx="8229600" cy="4967599"/>
          </a:xfrm>
          <a:prstGeom prst="rect">
            <a:avLst/>
          </a:prstGeom>
        </p:spPr>
        <p:txBody>
          <a:bodyPr lIns="91425" tIns="91425" rIns="91425" bIns="91425" anchor="t" anchorCtr="0">
            <a:noAutofit/>
          </a:bodyPr>
          <a:lstStyle/>
          <a:p>
            <a:pPr lvl="0">
              <a:lnSpc>
                <a:spcPct val="133000"/>
              </a:lnSpc>
              <a:buSzPct val="45833"/>
            </a:pPr>
            <a:r>
              <a:rPr lang="es" sz="3200" dirty="0">
                <a:solidFill>
                  <a:srgbClr val="0000FF"/>
                </a:solidFill>
                <a:latin typeface="Calibri"/>
                <a:ea typeface="Calibri"/>
                <a:cs typeface="Calibri"/>
                <a:sym typeface="Calibri"/>
              </a:rPr>
              <a:t>Información​ de la subvenci</a:t>
            </a:r>
            <a:r>
              <a:rPr lang="es-PR" sz="3200" dirty="0" err="1">
                <a:solidFill>
                  <a:srgbClr val="0000FF"/>
                </a:solidFill>
                <a:latin typeface="Calibri"/>
                <a:ea typeface="Calibri"/>
                <a:cs typeface="Calibri"/>
                <a:sym typeface="Calibri"/>
              </a:rPr>
              <a:t>ó</a:t>
            </a:r>
            <a:r>
              <a:rPr lang="es" sz="3200" dirty="0">
                <a:solidFill>
                  <a:srgbClr val="0000FF"/>
                </a:solidFill>
                <a:latin typeface="Calibri"/>
                <a:ea typeface="Calibri"/>
                <a:cs typeface="Calibri"/>
                <a:sym typeface="Calibri"/>
              </a:rPr>
              <a:t>n de OSHA</a:t>
            </a:r>
          </a:p>
          <a:p>
            <a:r>
              <a:rPr lang="en-US" sz="2800" dirty="0">
                <a:latin typeface="Calibri" panose="020F0502020204030204" pitchFamily="34" charset="0"/>
              </a:rPr>
              <a:t>Este material </a:t>
            </a:r>
            <a:r>
              <a:rPr lang="en-US" sz="2800" dirty="0" err="1">
                <a:latin typeface="Calibri" panose="020F0502020204030204" pitchFamily="34" charset="0"/>
              </a:rPr>
              <a:t>fue</a:t>
            </a:r>
            <a:r>
              <a:rPr lang="en-US" sz="2800" dirty="0">
                <a:latin typeface="Calibri" panose="020F0502020204030204" pitchFamily="34" charset="0"/>
              </a:rPr>
              <a:t> </a:t>
            </a:r>
            <a:r>
              <a:rPr lang="en-US" sz="2800" dirty="0" err="1">
                <a:latin typeface="Calibri" panose="020F0502020204030204" pitchFamily="34" charset="0"/>
              </a:rPr>
              <a:t>producido</a:t>
            </a:r>
            <a:r>
              <a:rPr lang="en-US" sz="2800" dirty="0">
                <a:latin typeface="Calibri" panose="020F0502020204030204" pitchFamily="34" charset="0"/>
              </a:rPr>
              <a:t> </a:t>
            </a:r>
            <a:r>
              <a:rPr lang="en-US" sz="2800" dirty="0" err="1">
                <a:latin typeface="Calibri" panose="020F0502020204030204" pitchFamily="34" charset="0"/>
              </a:rPr>
              <a:t>bajo</a:t>
            </a:r>
            <a:r>
              <a:rPr lang="en-US" sz="2800" dirty="0">
                <a:latin typeface="Calibri" panose="020F0502020204030204" pitchFamily="34" charset="0"/>
              </a:rPr>
              <a:t> el </a:t>
            </a:r>
            <a:r>
              <a:rPr lang="en-US" sz="2800" dirty="0" err="1">
                <a:latin typeface="Calibri" panose="020F0502020204030204" pitchFamily="34" charset="0"/>
              </a:rPr>
              <a:t>número</a:t>
            </a:r>
            <a:r>
              <a:rPr lang="en-US" sz="2800" dirty="0">
                <a:latin typeface="Calibri" panose="020F0502020204030204" pitchFamily="34" charset="0"/>
              </a:rPr>
              <a:t> de </a:t>
            </a:r>
            <a:r>
              <a:rPr lang="en-US" sz="2800" dirty="0" err="1">
                <a:latin typeface="Calibri" panose="020F0502020204030204" pitchFamily="34" charset="0"/>
              </a:rPr>
              <a:t>concesión</a:t>
            </a:r>
            <a:r>
              <a:rPr lang="en-US" sz="2800" dirty="0">
                <a:latin typeface="Calibri" panose="020F0502020204030204" pitchFamily="34" charset="0"/>
              </a:rPr>
              <a:t> SH-26316-SH4 de la </a:t>
            </a:r>
            <a:r>
              <a:rPr lang="en-US" sz="2800" dirty="0" err="1">
                <a:latin typeface="Calibri" panose="020F0502020204030204" pitchFamily="34" charset="0"/>
              </a:rPr>
              <a:t>administración</a:t>
            </a:r>
            <a:r>
              <a:rPr lang="en-US" sz="2800" dirty="0">
                <a:latin typeface="Calibri" panose="020F0502020204030204" pitchFamily="34" charset="0"/>
              </a:rPr>
              <a:t> de </a:t>
            </a:r>
            <a:r>
              <a:rPr lang="en-US" sz="2800" dirty="0" err="1">
                <a:latin typeface="Calibri" panose="020F0502020204030204" pitchFamily="34" charset="0"/>
              </a:rPr>
              <a:t>seguridad</a:t>
            </a:r>
            <a:r>
              <a:rPr lang="en-US" sz="2800" dirty="0">
                <a:latin typeface="Calibri" panose="020F0502020204030204" pitchFamily="34" charset="0"/>
              </a:rPr>
              <a:t> y </a:t>
            </a:r>
            <a:r>
              <a:rPr lang="en-US" sz="2800" dirty="0" err="1">
                <a:latin typeface="Calibri" panose="020F0502020204030204" pitchFamily="34" charset="0"/>
              </a:rPr>
              <a:t>salud</a:t>
            </a:r>
            <a:r>
              <a:rPr lang="en-US" sz="2800" dirty="0">
                <a:latin typeface="Calibri" panose="020F0502020204030204" pitchFamily="34" charset="0"/>
              </a:rPr>
              <a:t> </a:t>
            </a:r>
            <a:r>
              <a:rPr lang="en-US" sz="2800" dirty="0" err="1">
                <a:latin typeface="Calibri" panose="020F0502020204030204" pitchFamily="34" charset="0"/>
              </a:rPr>
              <a:t>ocupacional</a:t>
            </a:r>
            <a:r>
              <a:rPr lang="en-US" sz="2800" dirty="0">
                <a:latin typeface="Calibri" panose="020F0502020204030204" pitchFamily="34" charset="0"/>
              </a:rPr>
              <a:t>, </a:t>
            </a:r>
            <a:r>
              <a:rPr lang="en-US" sz="2800" dirty="0" err="1">
                <a:latin typeface="Calibri" panose="020F0502020204030204" pitchFamily="34" charset="0"/>
              </a:rPr>
              <a:t>Departamento</a:t>
            </a:r>
            <a:r>
              <a:rPr lang="en-US" sz="2800" dirty="0">
                <a:latin typeface="Calibri" panose="020F0502020204030204" pitchFamily="34" charset="0"/>
              </a:rPr>
              <a:t> de </a:t>
            </a:r>
            <a:r>
              <a:rPr lang="en-US" sz="2800" dirty="0" err="1">
                <a:latin typeface="Calibri" panose="020F0502020204030204" pitchFamily="34" charset="0"/>
              </a:rPr>
              <a:t>trabajo</a:t>
            </a:r>
            <a:r>
              <a:rPr lang="en-US" sz="2800" dirty="0">
                <a:latin typeface="Calibri" panose="020F0502020204030204" pitchFamily="34" charset="0"/>
              </a:rPr>
              <a:t> de </a:t>
            </a:r>
            <a:r>
              <a:rPr lang="en-US" sz="2800" dirty="0" err="1">
                <a:latin typeface="Calibri" panose="020F0502020204030204" pitchFamily="34" charset="0"/>
              </a:rPr>
              <a:t>los</a:t>
            </a:r>
            <a:r>
              <a:rPr lang="en-US" sz="2800" dirty="0">
                <a:latin typeface="Calibri" panose="020F0502020204030204" pitchFamily="34" charset="0"/>
              </a:rPr>
              <a:t> </a:t>
            </a:r>
            <a:r>
              <a:rPr lang="en-US" sz="2800" dirty="0" err="1">
                <a:latin typeface="Calibri" panose="020F0502020204030204" pitchFamily="34" charset="0"/>
              </a:rPr>
              <a:t>Estados</a:t>
            </a:r>
            <a:r>
              <a:rPr lang="en-US" sz="2800" dirty="0">
                <a:latin typeface="Calibri" panose="020F0502020204030204" pitchFamily="34" charset="0"/>
              </a:rPr>
              <a:t> </a:t>
            </a:r>
            <a:r>
              <a:rPr lang="en-US" sz="2800" dirty="0" err="1">
                <a:latin typeface="Calibri" panose="020F0502020204030204" pitchFamily="34" charset="0"/>
              </a:rPr>
              <a:t>Unidos</a:t>
            </a:r>
            <a:r>
              <a:rPr lang="en-US" sz="2800" dirty="0">
                <a:latin typeface="Calibri" panose="020F0502020204030204" pitchFamily="34" charset="0"/>
              </a:rPr>
              <a:t>. No </a:t>
            </a:r>
            <a:r>
              <a:rPr lang="en-US" sz="2800" dirty="0" err="1">
                <a:latin typeface="Calibri" panose="020F0502020204030204" pitchFamily="34" charset="0"/>
              </a:rPr>
              <a:t>necesariamente</a:t>
            </a:r>
            <a:r>
              <a:rPr lang="en-US" sz="2800" dirty="0">
                <a:latin typeface="Calibri" panose="020F0502020204030204" pitchFamily="34" charset="0"/>
              </a:rPr>
              <a:t> </a:t>
            </a:r>
            <a:r>
              <a:rPr lang="en-US" sz="2800" dirty="0" err="1">
                <a:latin typeface="Calibri" panose="020F0502020204030204" pitchFamily="34" charset="0"/>
              </a:rPr>
              <a:t>refleja</a:t>
            </a:r>
            <a:r>
              <a:rPr lang="en-US" sz="2800" dirty="0">
                <a:latin typeface="Calibri" panose="020F0502020204030204" pitchFamily="34" charset="0"/>
              </a:rPr>
              <a:t> las </a:t>
            </a:r>
            <a:r>
              <a:rPr lang="en-US" sz="2800" dirty="0" err="1">
                <a:latin typeface="Calibri" panose="020F0502020204030204" pitchFamily="34" charset="0"/>
              </a:rPr>
              <a:t>opiniones</a:t>
            </a:r>
            <a:r>
              <a:rPr lang="en-US" sz="2800" dirty="0">
                <a:latin typeface="Calibri" panose="020F0502020204030204" pitchFamily="34" charset="0"/>
              </a:rPr>
              <a:t> o </a:t>
            </a:r>
            <a:r>
              <a:rPr lang="en-US" sz="2800" dirty="0" err="1">
                <a:latin typeface="Calibri" panose="020F0502020204030204" pitchFamily="34" charset="0"/>
              </a:rPr>
              <a:t>políticas</a:t>
            </a:r>
            <a:r>
              <a:rPr lang="en-US" sz="2800" dirty="0">
                <a:latin typeface="Calibri" panose="020F0502020204030204" pitchFamily="34" charset="0"/>
              </a:rPr>
              <a:t> del </a:t>
            </a:r>
            <a:r>
              <a:rPr lang="en-US" sz="2800" dirty="0" err="1">
                <a:latin typeface="Calibri" panose="020F0502020204030204" pitchFamily="34" charset="0"/>
              </a:rPr>
              <a:t>Departamento</a:t>
            </a:r>
            <a:r>
              <a:rPr lang="en-US" sz="2800" dirty="0">
                <a:latin typeface="Calibri" panose="020F0502020204030204" pitchFamily="34" charset="0"/>
              </a:rPr>
              <a:t> de </a:t>
            </a:r>
            <a:r>
              <a:rPr lang="en-US" sz="2800" dirty="0" err="1">
                <a:latin typeface="Calibri" panose="020F0502020204030204" pitchFamily="34" charset="0"/>
              </a:rPr>
              <a:t>trabajo</a:t>
            </a:r>
            <a:r>
              <a:rPr lang="en-US" sz="2800" dirty="0">
                <a:latin typeface="Calibri" panose="020F0502020204030204" pitchFamily="34" charset="0"/>
              </a:rPr>
              <a:t> de </a:t>
            </a:r>
            <a:r>
              <a:rPr lang="en-US" sz="2800" dirty="0" err="1">
                <a:latin typeface="Calibri" panose="020F0502020204030204" pitchFamily="34" charset="0"/>
              </a:rPr>
              <a:t>los</a:t>
            </a:r>
            <a:r>
              <a:rPr lang="en-US" sz="2800" dirty="0">
                <a:latin typeface="Calibri" panose="020F0502020204030204" pitchFamily="34" charset="0"/>
              </a:rPr>
              <a:t> </a:t>
            </a:r>
            <a:r>
              <a:rPr lang="en-US" sz="2800" dirty="0" err="1">
                <a:latin typeface="Calibri" panose="020F0502020204030204" pitchFamily="34" charset="0"/>
              </a:rPr>
              <a:t>Estados</a:t>
            </a:r>
            <a:r>
              <a:rPr lang="en-US" sz="2800" dirty="0">
                <a:latin typeface="Calibri" panose="020F0502020204030204" pitchFamily="34" charset="0"/>
              </a:rPr>
              <a:t> </a:t>
            </a:r>
            <a:r>
              <a:rPr lang="en-US" sz="2800" dirty="0" err="1">
                <a:latin typeface="Calibri" panose="020F0502020204030204" pitchFamily="34" charset="0"/>
              </a:rPr>
              <a:t>Unidos</a:t>
            </a:r>
            <a:r>
              <a:rPr lang="en-US" sz="2800" dirty="0">
                <a:latin typeface="Calibri" panose="020F0502020204030204" pitchFamily="34" charset="0"/>
              </a:rPr>
              <a:t>, </a:t>
            </a:r>
            <a:r>
              <a:rPr lang="en-US" sz="2800" dirty="0" err="1">
                <a:latin typeface="Calibri" panose="020F0502020204030204" pitchFamily="34" charset="0"/>
              </a:rPr>
              <a:t>ni</a:t>
            </a:r>
            <a:r>
              <a:rPr lang="en-US" sz="2800" dirty="0">
                <a:latin typeface="Calibri" panose="020F0502020204030204" pitchFamily="34" charset="0"/>
              </a:rPr>
              <a:t> la </a:t>
            </a:r>
            <a:r>
              <a:rPr lang="en-US" sz="2800" dirty="0" err="1">
                <a:latin typeface="Calibri" panose="020F0502020204030204" pitchFamily="34" charset="0"/>
              </a:rPr>
              <a:t>mención</a:t>
            </a:r>
            <a:r>
              <a:rPr lang="en-US" sz="2800" dirty="0">
                <a:latin typeface="Calibri" panose="020F0502020204030204" pitchFamily="34" charset="0"/>
              </a:rPr>
              <a:t> de </a:t>
            </a:r>
            <a:r>
              <a:rPr lang="en-US" sz="2800" dirty="0" err="1">
                <a:latin typeface="Calibri" panose="020F0502020204030204" pitchFamily="34" charset="0"/>
              </a:rPr>
              <a:t>nombres</a:t>
            </a:r>
            <a:r>
              <a:rPr lang="en-US" sz="2800" dirty="0">
                <a:latin typeface="Calibri" panose="020F0502020204030204" pitchFamily="34" charset="0"/>
              </a:rPr>
              <a:t> de </a:t>
            </a:r>
            <a:r>
              <a:rPr lang="en-US" sz="2800" dirty="0" err="1">
                <a:latin typeface="Calibri" panose="020F0502020204030204" pitchFamily="34" charset="0"/>
              </a:rPr>
              <a:t>oficios</a:t>
            </a:r>
            <a:r>
              <a:rPr lang="en-US" sz="2800" dirty="0">
                <a:latin typeface="Calibri" panose="020F0502020204030204" pitchFamily="34" charset="0"/>
              </a:rPr>
              <a:t>, </a:t>
            </a:r>
            <a:r>
              <a:rPr lang="en-US" sz="2800" dirty="0" err="1">
                <a:latin typeface="Calibri" panose="020F0502020204030204" pitchFamily="34" charset="0"/>
              </a:rPr>
              <a:t>productos</a:t>
            </a:r>
            <a:r>
              <a:rPr lang="en-US" sz="2800" dirty="0">
                <a:latin typeface="Calibri" panose="020F0502020204030204" pitchFamily="34" charset="0"/>
              </a:rPr>
              <a:t> </a:t>
            </a:r>
            <a:r>
              <a:rPr lang="en-US" sz="2800" dirty="0" err="1">
                <a:latin typeface="Calibri" panose="020F0502020204030204" pitchFamily="34" charset="0"/>
              </a:rPr>
              <a:t>comerciales</a:t>
            </a:r>
            <a:r>
              <a:rPr lang="en-US" sz="2800" dirty="0">
                <a:latin typeface="Calibri" panose="020F0502020204030204" pitchFamily="34" charset="0"/>
              </a:rPr>
              <a:t> u </a:t>
            </a:r>
            <a:r>
              <a:rPr lang="en-US" sz="2800" dirty="0" err="1">
                <a:latin typeface="Calibri" panose="020F0502020204030204" pitchFamily="34" charset="0"/>
              </a:rPr>
              <a:t>organizaciones</a:t>
            </a:r>
            <a:r>
              <a:rPr lang="en-US" sz="2800" dirty="0">
                <a:latin typeface="Calibri" panose="020F0502020204030204" pitchFamily="34" charset="0"/>
              </a:rPr>
              <a:t> </a:t>
            </a:r>
            <a:r>
              <a:rPr lang="en-US" sz="2800" dirty="0" err="1">
                <a:latin typeface="Calibri" panose="020F0502020204030204" pitchFamily="34" charset="0"/>
              </a:rPr>
              <a:t>implican</a:t>
            </a:r>
            <a:r>
              <a:rPr lang="en-US" sz="2800" dirty="0">
                <a:latin typeface="Calibri" panose="020F0502020204030204" pitchFamily="34" charset="0"/>
              </a:rPr>
              <a:t> el </a:t>
            </a:r>
            <a:r>
              <a:rPr lang="en-US" sz="2800" dirty="0" err="1">
                <a:latin typeface="Calibri" panose="020F0502020204030204" pitchFamily="34" charset="0"/>
              </a:rPr>
              <a:t>aval</a:t>
            </a:r>
            <a:r>
              <a:rPr lang="en-US" sz="2800" dirty="0">
                <a:latin typeface="Calibri" panose="020F0502020204030204" pitchFamily="34" charset="0"/>
              </a:rPr>
              <a:t> del </a:t>
            </a:r>
            <a:r>
              <a:rPr lang="en-US" sz="2800" dirty="0" err="1">
                <a:latin typeface="Calibri" panose="020F0502020204030204" pitchFamily="34" charset="0"/>
              </a:rPr>
              <a:t>gobierno</a:t>
            </a:r>
            <a:r>
              <a:rPr lang="en-US" sz="2800" dirty="0">
                <a:latin typeface="Calibri" panose="020F0502020204030204" pitchFamily="34" charset="0"/>
              </a:rPr>
              <a:t> de </a:t>
            </a:r>
            <a:r>
              <a:rPr lang="en-US" sz="2800" dirty="0" err="1">
                <a:latin typeface="Calibri" panose="020F0502020204030204" pitchFamily="34" charset="0"/>
              </a:rPr>
              <a:t>los</a:t>
            </a:r>
            <a:r>
              <a:rPr lang="en-US" sz="2800" dirty="0">
                <a:latin typeface="Calibri" panose="020F0502020204030204" pitchFamily="34" charset="0"/>
              </a:rPr>
              <a:t> </a:t>
            </a:r>
            <a:r>
              <a:rPr lang="en-US" sz="2800" dirty="0" err="1">
                <a:latin typeface="Calibri" panose="020F0502020204030204" pitchFamily="34" charset="0"/>
              </a:rPr>
              <a:t>Estados</a:t>
            </a:r>
            <a:r>
              <a:rPr lang="en-US" sz="2800" dirty="0">
                <a:latin typeface="Calibri" panose="020F0502020204030204" pitchFamily="34" charset="0"/>
              </a:rPr>
              <a:t> </a:t>
            </a:r>
            <a:r>
              <a:rPr lang="en-US" sz="2800" dirty="0" err="1">
                <a:latin typeface="Calibri" panose="020F0502020204030204" pitchFamily="34" charset="0"/>
              </a:rPr>
              <a:t>Unidos</a:t>
            </a:r>
            <a:r>
              <a:rPr lang="en-US" sz="2800" dirty="0">
                <a:latin typeface="Calibri" panose="020F0502020204030204" pitchFamily="34" charset="0"/>
              </a:rPr>
              <a:t>.</a:t>
            </a:r>
          </a:p>
        </p:txBody>
      </p:sp>
      <p:sp>
        <p:nvSpPr>
          <p:cNvPr id="3" name="Slide Number Placeholder 2"/>
          <p:cNvSpPr>
            <a:spLocks noGrp="1"/>
          </p:cNvSpPr>
          <p:nvPr>
            <p:ph type="sldNum" sz="quarter" idx="4294967295"/>
          </p:nvPr>
        </p:nvSpPr>
        <p:spPr>
          <a:xfrm>
            <a:off x="6553200" y="6356359"/>
            <a:ext cx="2133600" cy="366183"/>
          </a:xfrm>
          <a:prstGeom prst="rect">
            <a:avLst/>
          </a:prstGeom>
        </p:spPr>
        <p:txBody>
          <a:bodyPr/>
          <a:lstStyle/>
          <a:p>
            <a:fld id="{B3F18419-AC6D-4ED2-A892-A000DD3A58AB}" type="slidenum">
              <a:rPr lang="en-US" smtClean="0">
                <a:solidFill>
                  <a:srgbClr val="000000">
                    <a:tint val="75000"/>
                  </a:srgbClr>
                </a:solidFill>
              </a:rPr>
              <a:pPr/>
              <a:t>2</a:t>
            </a:fld>
            <a:endParaRPr lang="en-US" dirty="0">
              <a:solidFill>
                <a:srgbClr val="000000">
                  <a:tint val="75000"/>
                </a:srgbClr>
              </a:solidFill>
            </a:endParaRPr>
          </a:p>
        </p:txBody>
      </p:sp>
      <p:sp>
        <p:nvSpPr>
          <p:cNvPr id="7" name="object 3"/>
          <p:cNvSpPr txBox="1">
            <a:spLocks noGrp="1"/>
          </p:cNvSpPr>
          <p:nvPr>
            <p:ph type="title"/>
          </p:nvPr>
        </p:nvSpPr>
        <p:spPr>
          <a:xfrm>
            <a:off x="457200" y="473844"/>
            <a:ext cx="8150874" cy="1654299"/>
          </a:xfrm>
          <a:prstGeom prst="rect">
            <a:avLst/>
          </a:prstGeom>
        </p:spPr>
        <p:txBody>
          <a:bodyPr vert="horz" wrap="square" lIns="0" tIns="0" rIns="0" bIns="0" rtlCol="0">
            <a:spAutoFit/>
          </a:bodyPr>
          <a:lstStyle/>
          <a:p>
            <a:pPr marL="12700">
              <a:lnSpc>
                <a:spcPts val="4285"/>
              </a:lnSpc>
            </a:pPr>
            <a:r>
              <a:rPr lang="es-PR" dirty="0" smtClean="0"/>
              <a:t>Seguridad respiratoria y PPE</a:t>
            </a:r>
            <a:br>
              <a:rPr lang="es-PR" dirty="0" smtClean="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s2</a:t>
            </a:r>
            <a:r>
              <a:rPr lang="es-PR" dirty="0"/>
              <a:t/>
            </a:r>
            <a:br>
              <a:rPr lang="es-PR" dirty="0"/>
            </a:br>
            <a:endParaRPr lang="es-PR" dirty="0"/>
          </a:p>
        </p:txBody>
      </p:sp>
    </p:spTree>
    <p:extLst>
      <p:ext uri="{BB962C8B-B14F-4D97-AF65-F5344CB8AC3E}">
        <p14:creationId xmlns:p14="http://schemas.microsoft.com/office/powerpoint/2010/main" val="3805345081"/>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76463" y="1706198"/>
            <a:ext cx="2010410" cy="2215991"/>
          </a:xfrm>
          <a:prstGeom prst="rect">
            <a:avLst/>
          </a:prstGeom>
        </p:spPr>
        <p:txBody>
          <a:bodyPr vert="horz" wrap="square" lIns="0" tIns="0" rIns="0" bIns="0" rtlCol="0">
            <a:spAutoFit/>
          </a:bodyPr>
          <a:lstStyle/>
          <a:p>
            <a:pPr marL="12700" marR="5080">
              <a:lnSpc>
                <a:spcPct val="100000"/>
              </a:lnSpc>
            </a:pPr>
            <a:r>
              <a:rPr lang="es-PR" sz="2400" b="1" spc="-5" dirty="0">
                <a:solidFill>
                  <a:srgbClr val="004491"/>
                </a:solidFill>
                <a:latin typeface="Arial"/>
                <a:cs typeface="Arial"/>
              </a:rPr>
              <a:t>¿Cómo </a:t>
            </a:r>
            <a:r>
              <a:rPr lang="es-PR" sz="2400" b="1" spc="-5" dirty="0" smtClean="0">
                <a:solidFill>
                  <a:srgbClr val="004491"/>
                </a:solidFill>
                <a:latin typeface="Arial"/>
                <a:cs typeface="Arial"/>
              </a:rPr>
              <a:t>se debe ajustar </a:t>
            </a:r>
            <a:r>
              <a:rPr lang="es-PR" sz="2400" b="1" spc="-5" dirty="0">
                <a:solidFill>
                  <a:srgbClr val="004491"/>
                </a:solidFill>
                <a:latin typeface="Arial"/>
                <a:cs typeface="Arial"/>
              </a:rPr>
              <a:t>un respirador?</a:t>
            </a:r>
            <a:endParaRPr sz="2500" dirty="0">
              <a:latin typeface="Times New Roman"/>
              <a:cs typeface="Times New Roman"/>
            </a:endParaRPr>
          </a:p>
          <a:p>
            <a:pPr marL="355600" indent="-342900">
              <a:lnSpc>
                <a:spcPct val="100000"/>
              </a:lnSpc>
              <a:buClr>
                <a:srgbClr val="0070C0"/>
              </a:buClr>
              <a:buFont typeface="Wingdings"/>
              <a:buChar char=""/>
              <a:tabLst>
                <a:tab pos="355600" algn="l"/>
              </a:tabLst>
            </a:pPr>
            <a:r>
              <a:rPr lang="en-US" sz="2400" spc="-5" dirty="0" err="1" smtClean="0">
                <a:latin typeface="Arial"/>
                <a:cs typeface="Arial"/>
              </a:rPr>
              <a:t>Prueba</a:t>
            </a:r>
            <a:r>
              <a:rPr lang="en-US" sz="2400" spc="-5" dirty="0" smtClean="0">
                <a:latin typeface="Arial"/>
                <a:cs typeface="Arial"/>
              </a:rPr>
              <a:t> de </a:t>
            </a:r>
            <a:r>
              <a:rPr lang="en-US" sz="2400" spc="-5" dirty="0" err="1" smtClean="0">
                <a:latin typeface="Arial"/>
                <a:cs typeface="Arial"/>
              </a:rPr>
              <a:t>ajuste</a:t>
            </a:r>
            <a:endParaRPr sz="2400" dirty="0">
              <a:latin typeface="Arial"/>
              <a:cs typeface="Arial"/>
            </a:endParaRPr>
          </a:p>
        </p:txBody>
      </p:sp>
      <p:sp>
        <p:nvSpPr>
          <p:cNvPr id="5" name="object 5" title="Foto - Respiradores purificadores de aire"/>
          <p:cNvSpPr/>
          <p:nvPr/>
        </p:nvSpPr>
        <p:spPr>
          <a:xfrm>
            <a:off x="2787269" y="1801876"/>
            <a:ext cx="5800377" cy="390080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225042" y="6413712"/>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20</a:t>
            </a:fld>
            <a:endParaRPr dirty="0"/>
          </a:p>
        </p:txBody>
      </p:sp>
      <p:sp>
        <p:nvSpPr>
          <p:cNvPr id="9"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s20</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76463" y="1706198"/>
            <a:ext cx="4475964" cy="3339376"/>
          </a:xfrm>
          <a:prstGeom prst="rect">
            <a:avLst/>
          </a:prstGeom>
        </p:spPr>
        <p:txBody>
          <a:bodyPr vert="horz" wrap="square" lIns="0" tIns="0" rIns="0" bIns="0" rtlCol="0">
            <a:spAutoFit/>
          </a:bodyPr>
          <a:lstStyle/>
          <a:p>
            <a:pPr marL="12700"/>
            <a:r>
              <a:rPr lang="es-PR" sz="2400" b="1" spc="-5" dirty="0">
                <a:solidFill>
                  <a:srgbClr val="004491"/>
                </a:solidFill>
                <a:latin typeface="Arial"/>
                <a:cs typeface="Arial"/>
              </a:rPr>
              <a:t>¿Cómo se debe ajustar un respirador?</a:t>
            </a:r>
            <a:endParaRPr lang="es-PR" sz="2500" dirty="0">
              <a:latin typeface="Times New Roman"/>
              <a:cs typeface="Times New Roman"/>
            </a:endParaRPr>
          </a:p>
          <a:p>
            <a:pPr marL="12700">
              <a:lnSpc>
                <a:spcPct val="100000"/>
              </a:lnSpc>
            </a:pPr>
            <a:endParaRPr sz="2400" dirty="0">
              <a:latin typeface="Arial"/>
              <a:cs typeface="Arial"/>
            </a:endParaRPr>
          </a:p>
          <a:p>
            <a:pPr>
              <a:lnSpc>
                <a:spcPct val="100000"/>
              </a:lnSpc>
              <a:spcBef>
                <a:spcPts val="5"/>
              </a:spcBef>
            </a:pPr>
            <a:endParaRPr sz="2500" dirty="0">
              <a:latin typeface="Times New Roman"/>
              <a:cs typeface="Times New Roman"/>
            </a:endParaRPr>
          </a:p>
          <a:p>
            <a:pPr marL="355600" marR="160020" indent="-342900">
              <a:lnSpc>
                <a:spcPct val="100000"/>
              </a:lnSpc>
              <a:buClr>
                <a:srgbClr val="0070C0"/>
              </a:buClr>
              <a:buFont typeface="Wingdings"/>
              <a:buChar char=""/>
              <a:tabLst>
                <a:tab pos="355600" algn="l"/>
              </a:tabLst>
            </a:pPr>
            <a:r>
              <a:rPr lang="es-PR" sz="2400" spc="-5" dirty="0">
                <a:latin typeface="Arial"/>
                <a:cs typeface="Arial"/>
              </a:rPr>
              <a:t>Ajuste perfecto - forma un sello completo con la cara del usuario</a:t>
            </a:r>
          </a:p>
          <a:p>
            <a:pPr marL="355600" marR="160020" indent="-342900">
              <a:lnSpc>
                <a:spcPct val="100000"/>
              </a:lnSpc>
              <a:buClr>
                <a:srgbClr val="0070C0"/>
              </a:buClr>
              <a:buFont typeface="Wingdings"/>
              <a:buChar char=""/>
              <a:tabLst>
                <a:tab pos="355600" algn="l"/>
              </a:tabLst>
            </a:pPr>
            <a:r>
              <a:rPr lang="es-PR" sz="2400" spc="-5" dirty="0" smtClean="0">
                <a:latin typeface="Arial"/>
                <a:cs typeface="Arial"/>
              </a:rPr>
              <a:t>Desajustado - </a:t>
            </a:r>
            <a:r>
              <a:rPr lang="es-PR" sz="2400" spc="-5" dirty="0">
                <a:latin typeface="Arial"/>
                <a:cs typeface="Arial"/>
              </a:rPr>
              <a:t>forma un cierre parcial</a:t>
            </a:r>
            <a:endParaRPr sz="2400" dirty="0">
              <a:latin typeface="Arial"/>
              <a:cs typeface="Arial"/>
            </a:endParaRPr>
          </a:p>
        </p:txBody>
      </p:sp>
      <p:sp>
        <p:nvSpPr>
          <p:cNvPr id="5" name="object 5"/>
          <p:cNvSpPr txBox="1"/>
          <p:nvPr/>
        </p:nvSpPr>
        <p:spPr>
          <a:xfrm>
            <a:off x="5134476" y="1200848"/>
            <a:ext cx="3470275" cy="5407660"/>
          </a:xfrm>
          <a:prstGeom prst="rect">
            <a:avLst/>
          </a:prstGeom>
        </p:spPr>
        <p:txBody>
          <a:bodyPr vert="horz" wrap="square" lIns="0" tIns="0" rIns="0" bIns="0" rtlCol="0">
            <a:spAutoFit/>
          </a:bodyPr>
          <a:lstStyle/>
          <a:p>
            <a:pPr marR="2540" algn="r">
              <a:lnSpc>
                <a:spcPts val="1664"/>
              </a:lnSpc>
            </a:pPr>
            <a:r>
              <a:rPr sz="1400" spc="-5" dirty="0">
                <a:latin typeface="Arial"/>
                <a:cs typeface="Arial"/>
              </a:rPr>
              <a:t>2</a:t>
            </a:r>
            <a:r>
              <a:rPr sz="1400" dirty="0">
                <a:latin typeface="Arial"/>
                <a:cs typeface="Arial"/>
              </a:rPr>
              <a:t>1</a:t>
            </a:r>
            <a:endParaRPr sz="1400">
              <a:latin typeface="Arial"/>
              <a:cs typeface="Arial"/>
            </a:endParaRPr>
          </a:p>
        </p:txBody>
      </p:sp>
      <p:sp>
        <p:nvSpPr>
          <p:cNvPr id="6" name="object 6" title="Foto - ejemplos de piezas faciales ajustadas"/>
          <p:cNvSpPr/>
          <p:nvPr/>
        </p:nvSpPr>
        <p:spPr>
          <a:xfrm>
            <a:off x="5134477" y="1706198"/>
            <a:ext cx="3235840" cy="4866823"/>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164190" y="6275212"/>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9"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s21</a:t>
            </a:r>
            <a:endParaRPr lang="es-PR" sz="2400" dirty="0">
              <a:solidFill>
                <a:schemeClr val="bg1"/>
              </a:solidFill>
            </a:endParaRPr>
          </a:p>
        </p:txBody>
      </p:sp>
      <p:sp>
        <p:nvSpPr>
          <p:cNvPr id="3" name="Slide Number Placeholder 2"/>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21</a:t>
            </a:fld>
            <a:endParaRPr lang="en-US" sz="1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76462" y="1706198"/>
            <a:ext cx="4300337" cy="1492716"/>
          </a:xfrm>
          <a:prstGeom prst="rect">
            <a:avLst/>
          </a:prstGeom>
        </p:spPr>
        <p:txBody>
          <a:bodyPr vert="horz" wrap="square" lIns="0" tIns="0" rIns="0" bIns="0" rtlCol="0">
            <a:spAutoFit/>
          </a:bodyPr>
          <a:lstStyle/>
          <a:p>
            <a:pPr marL="12700">
              <a:lnSpc>
                <a:spcPct val="100000"/>
              </a:lnSpc>
            </a:pPr>
            <a:r>
              <a:rPr lang="en-US" sz="2400" b="1" spc="-5" dirty="0" err="1" smtClean="0">
                <a:solidFill>
                  <a:srgbClr val="004491"/>
                </a:solidFill>
                <a:latin typeface="Arial"/>
                <a:cs typeface="Arial"/>
              </a:rPr>
              <a:t>Prueba</a:t>
            </a:r>
            <a:r>
              <a:rPr lang="en-US" sz="2400" b="1" spc="-5" dirty="0" smtClean="0">
                <a:solidFill>
                  <a:srgbClr val="004491"/>
                </a:solidFill>
                <a:latin typeface="Arial"/>
                <a:cs typeface="Arial"/>
              </a:rPr>
              <a:t> de </a:t>
            </a:r>
            <a:r>
              <a:rPr lang="en-US" sz="2400" b="1" spc="-5" dirty="0" err="1" smtClean="0">
                <a:solidFill>
                  <a:srgbClr val="004491"/>
                </a:solidFill>
                <a:latin typeface="Arial"/>
                <a:cs typeface="Arial"/>
              </a:rPr>
              <a:t>ajuste</a:t>
            </a:r>
            <a:endParaRPr sz="2400" dirty="0">
              <a:latin typeface="Arial"/>
              <a:cs typeface="Arial"/>
            </a:endParaRPr>
          </a:p>
          <a:p>
            <a:pPr>
              <a:lnSpc>
                <a:spcPct val="100000"/>
              </a:lnSpc>
              <a:spcBef>
                <a:spcPts val="5"/>
              </a:spcBef>
            </a:pPr>
            <a:endParaRPr sz="2500" dirty="0">
              <a:latin typeface="Times New Roman"/>
              <a:cs typeface="Times New Roman"/>
            </a:endParaRPr>
          </a:p>
          <a:p>
            <a:pPr marL="350520" marR="5080" indent="-337820">
              <a:lnSpc>
                <a:spcPct val="100000"/>
              </a:lnSpc>
              <a:buClr>
                <a:srgbClr val="0070C0"/>
              </a:buClr>
              <a:buFont typeface="Wingdings"/>
              <a:buChar char=""/>
              <a:tabLst>
                <a:tab pos="355600" algn="l"/>
              </a:tabLst>
            </a:pPr>
            <a:r>
              <a:rPr lang="es-PR" sz="2400" spc="-5" dirty="0">
                <a:latin typeface="Arial"/>
                <a:cs typeface="Arial"/>
              </a:rPr>
              <a:t>Debe ser </a:t>
            </a:r>
            <a:r>
              <a:rPr lang="es-PR" sz="2400" spc="-5" dirty="0" smtClean="0">
                <a:latin typeface="Arial"/>
                <a:cs typeface="Arial"/>
              </a:rPr>
              <a:t>conducida </a:t>
            </a:r>
            <a:r>
              <a:rPr lang="es-PR" sz="2400" spc="-5" dirty="0">
                <a:latin typeface="Arial"/>
                <a:cs typeface="Arial"/>
              </a:rPr>
              <a:t>por una persona cualificada</a:t>
            </a:r>
            <a:endParaRPr lang="es-PR" sz="2400" dirty="0">
              <a:latin typeface="Arial"/>
              <a:cs typeface="Arial"/>
            </a:endParaRPr>
          </a:p>
        </p:txBody>
      </p:sp>
      <p:sp>
        <p:nvSpPr>
          <p:cNvPr id="5" name="object 5" title="Foto - Acceptable Fit Testing Methods"/>
          <p:cNvSpPr/>
          <p:nvPr/>
        </p:nvSpPr>
        <p:spPr>
          <a:xfrm>
            <a:off x="4903135" y="1706198"/>
            <a:ext cx="3415399" cy="4834817"/>
          </a:xfrm>
          <a:prstGeom prst="rect">
            <a:avLst/>
          </a:prstGeom>
          <a:blipFill>
            <a:blip r:embed="rId3" cstate="print"/>
            <a:stretch>
              <a:fillRect/>
            </a:stretch>
          </a:blipFill>
        </p:spPr>
        <p:txBody>
          <a:bodyPr wrap="square" lIns="0" tIns="0" rIns="0" bIns="0" rtlCol="0"/>
          <a:lstStyle/>
          <a:p>
            <a:endParaRPr/>
          </a:p>
        </p:txBody>
      </p:sp>
      <p:sp>
        <p:nvSpPr>
          <p:cNvPr id="6" name="object 6" title="Foto - Metodo de prueba de ajuste"/>
          <p:cNvSpPr/>
          <p:nvPr/>
        </p:nvSpPr>
        <p:spPr>
          <a:xfrm>
            <a:off x="1079652" y="3280616"/>
            <a:ext cx="2379713" cy="273458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930648" y="6365469"/>
            <a:ext cx="310388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dirty="0">
                <a:latin typeface="Arial"/>
                <a:cs typeface="Arial"/>
              </a:rPr>
              <a:t>and</a:t>
            </a:r>
            <a:r>
              <a:rPr sz="1200" spc="-30" dirty="0">
                <a:latin typeface="Arial"/>
                <a:cs typeface="Arial"/>
              </a:rPr>
              <a:t> </a:t>
            </a:r>
            <a:r>
              <a:rPr sz="1200" spc="10" dirty="0">
                <a:latin typeface="Arial"/>
                <a:cs typeface="Arial"/>
              </a:rPr>
              <a:t>T</a:t>
            </a:r>
            <a:r>
              <a:rPr sz="1200" dirty="0">
                <a:latin typeface="Arial"/>
                <a:cs typeface="Arial"/>
              </a:rPr>
              <a:t>ab</a:t>
            </a:r>
            <a:r>
              <a:rPr sz="1200" spc="-5" dirty="0">
                <a:latin typeface="Arial"/>
                <a:cs typeface="Arial"/>
              </a:rPr>
              <a:t>l</a:t>
            </a:r>
            <a:r>
              <a:rPr sz="1200" dirty="0">
                <a:latin typeface="Arial"/>
                <a:cs typeface="Arial"/>
              </a:rPr>
              <a:t>e</a:t>
            </a:r>
            <a:r>
              <a:rPr sz="1200" spc="-20"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p:nvPr/>
        </p:nvSpPr>
        <p:spPr>
          <a:xfrm>
            <a:off x="8383016" y="6417102"/>
            <a:ext cx="224154"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2</a:t>
            </a:r>
            <a:r>
              <a:rPr sz="1400" dirty="0">
                <a:latin typeface="Arial"/>
                <a:cs typeface="Arial"/>
              </a:rPr>
              <a:t>2</a:t>
            </a:r>
            <a:endParaRPr sz="1400">
              <a:latin typeface="Arial"/>
              <a:cs typeface="Arial"/>
            </a:endParaRPr>
          </a:p>
        </p:txBody>
      </p:sp>
      <p:sp>
        <p:nvSpPr>
          <p:cNvPr id="10"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s22</a:t>
            </a:r>
            <a:endParaRPr lang="es-PR" sz="2400" dirty="0">
              <a:solidFill>
                <a:schemeClr val="bg1"/>
              </a:solidFill>
            </a:endParaRPr>
          </a:p>
        </p:txBody>
      </p:sp>
      <p:sp>
        <p:nvSpPr>
          <p:cNvPr id="3" name="Slide Number Placeholder 2"/>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22</a:t>
            </a:fld>
            <a:endParaRPr lang="en-US" sz="12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5" name="object 5"/>
          <p:cNvSpPr txBox="1"/>
          <p:nvPr/>
        </p:nvSpPr>
        <p:spPr>
          <a:xfrm>
            <a:off x="8383016" y="6417102"/>
            <a:ext cx="224154"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2</a:t>
            </a:r>
            <a:r>
              <a:rPr sz="1400" dirty="0">
                <a:latin typeface="Arial"/>
                <a:cs typeface="Arial"/>
              </a:rPr>
              <a:t>3</a:t>
            </a:r>
            <a:endParaRPr sz="1400">
              <a:latin typeface="Arial"/>
              <a:cs typeface="Arial"/>
            </a:endParaRPr>
          </a:p>
        </p:txBody>
      </p:sp>
      <p:sp>
        <p:nvSpPr>
          <p:cNvPr id="6" name="object 6"/>
          <p:cNvSpPr txBox="1"/>
          <p:nvPr/>
        </p:nvSpPr>
        <p:spPr>
          <a:xfrm>
            <a:off x="3099228" y="6421021"/>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4" name="object 4"/>
          <p:cNvSpPr txBox="1"/>
          <p:nvPr/>
        </p:nvSpPr>
        <p:spPr>
          <a:xfrm>
            <a:off x="535670" y="1010848"/>
            <a:ext cx="7331709" cy="4498667"/>
          </a:xfrm>
          <a:prstGeom prst="rect">
            <a:avLst/>
          </a:prstGeom>
        </p:spPr>
        <p:txBody>
          <a:bodyPr vert="horz" wrap="square" lIns="0" tIns="0" rIns="0" bIns="0" rtlCol="0">
            <a:spAutoFit/>
          </a:bodyPr>
          <a:lstStyle/>
          <a:p>
            <a:pPr marL="12700">
              <a:lnSpc>
                <a:spcPct val="100000"/>
              </a:lnSpc>
            </a:pPr>
            <a:endParaRPr sz="2400" dirty="0">
              <a:latin typeface="Arial"/>
              <a:cs typeface="Arial"/>
            </a:endParaRPr>
          </a:p>
          <a:p>
            <a:pPr>
              <a:lnSpc>
                <a:spcPct val="100000"/>
              </a:lnSpc>
              <a:spcBef>
                <a:spcPts val="52"/>
              </a:spcBef>
            </a:pPr>
            <a:endParaRPr sz="1950" dirty="0">
              <a:latin typeface="Times New Roman"/>
              <a:cs typeface="Times New Roman"/>
            </a:endParaRPr>
          </a:p>
          <a:p>
            <a:pPr marL="12700">
              <a:lnSpc>
                <a:spcPct val="100000"/>
              </a:lnSpc>
            </a:pPr>
            <a:r>
              <a:rPr lang="en-US" sz="2400" b="1" spc="-5" dirty="0" err="1" smtClean="0">
                <a:solidFill>
                  <a:srgbClr val="0070C0"/>
                </a:solidFill>
                <a:latin typeface="Arial"/>
                <a:cs typeface="Arial"/>
              </a:rPr>
              <a:t>Uso</a:t>
            </a:r>
            <a:r>
              <a:rPr lang="en-US" sz="2400" b="1" spc="-5" dirty="0" smtClean="0">
                <a:solidFill>
                  <a:srgbClr val="0070C0"/>
                </a:solidFill>
                <a:latin typeface="Arial"/>
                <a:cs typeface="Arial"/>
              </a:rPr>
              <a:t> de </a:t>
            </a:r>
            <a:r>
              <a:rPr lang="en-US" sz="2400" b="1" spc="-5" dirty="0" err="1" smtClean="0">
                <a:solidFill>
                  <a:srgbClr val="0070C0"/>
                </a:solidFill>
                <a:latin typeface="Arial"/>
                <a:cs typeface="Arial"/>
              </a:rPr>
              <a:t>respirador</a:t>
            </a:r>
            <a:endParaRPr sz="2400" dirty="0">
              <a:latin typeface="Arial"/>
              <a:cs typeface="Arial"/>
            </a:endParaRPr>
          </a:p>
          <a:p>
            <a:pPr>
              <a:lnSpc>
                <a:spcPct val="100000"/>
              </a:lnSpc>
              <a:spcBef>
                <a:spcPts val="3"/>
              </a:spcBef>
            </a:pPr>
            <a:endParaRPr sz="2400" dirty="0">
              <a:latin typeface="Times New Roman"/>
              <a:cs typeface="Times New Roman"/>
            </a:endParaRPr>
          </a:p>
          <a:p>
            <a:pPr marL="469900" marR="477520" indent="-457200">
              <a:lnSpc>
                <a:spcPct val="100000"/>
              </a:lnSpc>
              <a:buClr>
                <a:srgbClr val="0070C0"/>
              </a:buClr>
              <a:buFont typeface="Wingdings"/>
              <a:buChar char=""/>
              <a:tabLst>
                <a:tab pos="470534" algn="l"/>
              </a:tabLst>
            </a:pPr>
            <a:r>
              <a:rPr lang="es-PR" sz="2000" spc="5" dirty="0">
                <a:latin typeface="Arial"/>
                <a:cs typeface="Arial"/>
              </a:rPr>
              <a:t>Los respiradores son un método eficaz de protección contra los riesgos designados cuando se selecciona y usa adecuadamente</a:t>
            </a:r>
          </a:p>
          <a:p>
            <a:pPr marL="469900" marR="477520" indent="-457200">
              <a:lnSpc>
                <a:spcPct val="100000"/>
              </a:lnSpc>
              <a:buClr>
                <a:srgbClr val="0070C0"/>
              </a:buClr>
              <a:buFont typeface="Wingdings"/>
              <a:buChar char=""/>
              <a:tabLst>
                <a:tab pos="470534" algn="l"/>
              </a:tabLst>
            </a:pPr>
            <a:r>
              <a:rPr lang="es-PR" sz="2000" spc="5" dirty="0">
                <a:latin typeface="Arial"/>
                <a:cs typeface="Arial"/>
              </a:rPr>
              <a:t>El uso del respirador debe fomentar, incluso cuando las exposiciones están por debajo del límite de exposición, para proporcionar un nivel adicional de comodidad y protección para los trabajadores</a:t>
            </a:r>
          </a:p>
          <a:p>
            <a:pPr marL="469900" marR="477520" indent="-457200">
              <a:lnSpc>
                <a:spcPct val="100000"/>
              </a:lnSpc>
              <a:buClr>
                <a:srgbClr val="0070C0"/>
              </a:buClr>
              <a:buFont typeface="Wingdings"/>
              <a:buChar char=""/>
              <a:tabLst>
                <a:tab pos="470534" algn="l"/>
              </a:tabLst>
            </a:pPr>
            <a:r>
              <a:rPr lang="es-PR" sz="2000" spc="5" dirty="0">
                <a:latin typeface="Arial"/>
                <a:cs typeface="Arial"/>
              </a:rPr>
              <a:t>Siga las instrucciones proporcionadas por el fabricante para el uso, el mantenimiento, la limpieza, el cuidado y advertencias</a:t>
            </a:r>
            <a:endParaRPr sz="2000" dirty="0">
              <a:latin typeface="Arial"/>
              <a:cs typeface="Arial"/>
            </a:endParaRPr>
          </a:p>
        </p:txBody>
      </p:sp>
      <p:sp>
        <p:nvSpPr>
          <p:cNvPr id="8"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s23</a:t>
            </a:r>
            <a:endParaRPr lang="es-PR" sz="2400" dirty="0">
              <a:solidFill>
                <a:schemeClr val="bg1"/>
              </a:solidFill>
            </a:endParaRPr>
          </a:p>
        </p:txBody>
      </p:sp>
      <p:sp>
        <p:nvSpPr>
          <p:cNvPr id="3" name="Slide Number Placeholder 2"/>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23</a:t>
            </a:fld>
            <a:endParaRPr lang="en-US" sz="1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5264" y="1670536"/>
            <a:ext cx="5280660" cy="4139595"/>
          </a:xfrm>
          <a:prstGeom prst="rect">
            <a:avLst/>
          </a:prstGeom>
        </p:spPr>
        <p:txBody>
          <a:bodyPr vert="horz" wrap="square" lIns="0" tIns="0" rIns="0" bIns="0" rtlCol="0">
            <a:spAutoFit/>
          </a:bodyPr>
          <a:lstStyle/>
          <a:p>
            <a:pPr marL="12700">
              <a:lnSpc>
                <a:spcPct val="100000"/>
              </a:lnSpc>
            </a:pPr>
            <a:r>
              <a:rPr lang="en-US" sz="2400" b="1" spc="-5" dirty="0" err="1">
                <a:solidFill>
                  <a:srgbClr val="0070C0"/>
                </a:solidFill>
                <a:latin typeface="Arial"/>
                <a:cs typeface="Arial"/>
              </a:rPr>
              <a:t>Uso</a:t>
            </a:r>
            <a:r>
              <a:rPr lang="en-US" sz="2400" b="1" spc="-5" dirty="0">
                <a:solidFill>
                  <a:srgbClr val="0070C0"/>
                </a:solidFill>
                <a:latin typeface="Arial"/>
                <a:cs typeface="Arial"/>
              </a:rPr>
              <a:t> de </a:t>
            </a:r>
            <a:r>
              <a:rPr lang="en-US" sz="2400" b="1" spc="-5" dirty="0" err="1">
                <a:solidFill>
                  <a:srgbClr val="0070C0"/>
                </a:solidFill>
                <a:latin typeface="Arial"/>
                <a:cs typeface="Arial"/>
              </a:rPr>
              <a:t>respirador</a:t>
            </a:r>
            <a:endParaRPr lang="en-US" sz="2400" dirty="0">
              <a:latin typeface="Arial"/>
              <a:cs typeface="Arial"/>
            </a:endParaRPr>
          </a:p>
          <a:p>
            <a:pPr>
              <a:lnSpc>
                <a:spcPct val="100000"/>
              </a:lnSpc>
              <a:spcBef>
                <a:spcPts val="8"/>
              </a:spcBef>
            </a:pPr>
            <a:endParaRPr sz="2500" dirty="0">
              <a:latin typeface="Times New Roman"/>
              <a:cs typeface="Times New Roman"/>
            </a:endParaRPr>
          </a:p>
          <a:p>
            <a:pPr marL="470534" marR="5080" indent="-457200">
              <a:lnSpc>
                <a:spcPct val="100000"/>
              </a:lnSpc>
              <a:buClr>
                <a:srgbClr val="0070C0"/>
              </a:buClr>
              <a:buFont typeface="Wingdings"/>
              <a:buChar char=""/>
              <a:tabLst>
                <a:tab pos="471170" algn="l"/>
              </a:tabLst>
            </a:pPr>
            <a:r>
              <a:rPr lang="es-PR" sz="2000" spc="5" dirty="0">
                <a:latin typeface="Arial"/>
                <a:cs typeface="Arial"/>
              </a:rPr>
              <a:t>Escoger respiradores certificados para proteger contra el contaminante de interés</a:t>
            </a:r>
          </a:p>
          <a:p>
            <a:pPr marL="470534" marR="5080" indent="-457200">
              <a:lnSpc>
                <a:spcPct val="100000"/>
              </a:lnSpc>
              <a:buClr>
                <a:srgbClr val="0070C0"/>
              </a:buClr>
              <a:buFont typeface="Wingdings"/>
              <a:buChar char=""/>
              <a:tabLst>
                <a:tab pos="471170" algn="l"/>
              </a:tabLst>
            </a:pPr>
            <a:r>
              <a:rPr lang="es-PR" sz="2000" spc="5" dirty="0">
                <a:latin typeface="Arial"/>
                <a:cs typeface="Arial"/>
              </a:rPr>
              <a:t>NIOSH certifica respiradores</a:t>
            </a:r>
          </a:p>
          <a:p>
            <a:pPr marL="470534" marR="5080" indent="-457200">
              <a:lnSpc>
                <a:spcPct val="100000"/>
              </a:lnSpc>
              <a:buClr>
                <a:srgbClr val="0070C0"/>
              </a:buClr>
              <a:buFont typeface="Wingdings"/>
              <a:buChar char=""/>
              <a:tabLst>
                <a:tab pos="471170" algn="l"/>
              </a:tabLst>
            </a:pPr>
            <a:r>
              <a:rPr lang="es-PR" sz="2000" spc="5" dirty="0">
                <a:latin typeface="Arial"/>
                <a:cs typeface="Arial"/>
              </a:rPr>
              <a:t>La etiqueta o declaración de certificación debe aparecer en el respirador o en el envase del respirador </a:t>
            </a:r>
          </a:p>
          <a:p>
            <a:pPr marL="470534" marR="5080" indent="-457200">
              <a:lnSpc>
                <a:spcPct val="100000"/>
              </a:lnSpc>
              <a:buClr>
                <a:srgbClr val="0070C0"/>
              </a:buClr>
              <a:buFont typeface="Wingdings"/>
              <a:buChar char=""/>
              <a:tabLst>
                <a:tab pos="471170" algn="l"/>
              </a:tabLst>
            </a:pPr>
            <a:r>
              <a:rPr lang="es-PR" sz="2000" spc="5" dirty="0">
                <a:latin typeface="Arial"/>
                <a:cs typeface="Arial"/>
              </a:rPr>
              <a:t>La etiqueta dice para que el respirador está diseñado y sus límites de protección</a:t>
            </a:r>
          </a:p>
          <a:p>
            <a:pPr marL="470534" marR="5080" indent="-457200">
              <a:lnSpc>
                <a:spcPct val="100000"/>
              </a:lnSpc>
              <a:buClr>
                <a:srgbClr val="0070C0"/>
              </a:buClr>
              <a:buFont typeface="Wingdings"/>
              <a:buChar char=""/>
              <a:tabLst>
                <a:tab pos="471170" algn="l"/>
              </a:tabLst>
            </a:pPr>
            <a:r>
              <a:rPr lang="es-PR" sz="2000" spc="5" dirty="0">
                <a:latin typeface="Arial"/>
                <a:cs typeface="Arial"/>
              </a:rPr>
              <a:t>No pierda de vista su respirador para que no utilicen por error el respirador de otra persona</a:t>
            </a:r>
            <a:endParaRPr sz="2000" dirty="0">
              <a:latin typeface="Arial"/>
              <a:cs typeface="Arial"/>
            </a:endParaRPr>
          </a:p>
        </p:txBody>
      </p:sp>
      <p:sp>
        <p:nvSpPr>
          <p:cNvPr id="5" name="object 5" title="Foto - la etiqueta"/>
          <p:cNvSpPr/>
          <p:nvPr/>
        </p:nvSpPr>
        <p:spPr>
          <a:xfrm>
            <a:off x="6104806" y="4351682"/>
            <a:ext cx="2423536" cy="20478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title="Foto - respiradores"/>
          <p:cNvSpPr/>
          <p:nvPr/>
        </p:nvSpPr>
        <p:spPr>
          <a:xfrm>
            <a:off x="6071946" y="2120989"/>
            <a:ext cx="2454744" cy="21404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3083112" y="622904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p:nvPr/>
        </p:nvSpPr>
        <p:spPr>
          <a:xfrm>
            <a:off x="8383016" y="6417102"/>
            <a:ext cx="224154"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2</a:t>
            </a:r>
            <a:r>
              <a:rPr sz="1400" dirty="0">
                <a:latin typeface="Arial"/>
                <a:cs typeface="Arial"/>
              </a:rPr>
              <a:t>4</a:t>
            </a:r>
            <a:endParaRPr sz="1400">
              <a:latin typeface="Arial"/>
              <a:cs typeface="Arial"/>
            </a:endParaRPr>
          </a:p>
        </p:txBody>
      </p:sp>
      <p:sp>
        <p:nvSpPr>
          <p:cNvPr id="10"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s24</a:t>
            </a:r>
            <a:endParaRPr lang="es-PR" sz="2400" dirty="0">
              <a:solidFill>
                <a:schemeClr val="bg1"/>
              </a:solidFill>
            </a:endParaRPr>
          </a:p>
        </p:txBody>
      </p:sp>
      <p:sp>
        <p:nvSpPr>
          <p:cNvPr id="3" name="Slide Number Placeholder 2"/>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24</a:t>
            </a:fld>
            <a:endParaRPr lang="en-US" sz="1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5924" y="1729058"/>
            <a:ext cx="8250485" cy="3729226"/>
          </a:xfrm>
          <a:prstGeom prst="rect">
            <a:avLst/>
          </a:prstGeom>
        </p:spPr>
        <p:txBody>
          <a:bodyPr vert="horz" wrap="square" lIns="0" tIns="0" rIns="0" bIns="0" rtlCol="0">
            <a:spAutoFit/>
          </a:bodyPr>
          <a:lstStyle/>
          <a:p>
            <a:pPr marL="12700">
              <a:lnSpc>
                <a:spcPct val="100000"/>
              </a:lnSpc>
            </a:pPr>
            <a:r>
              <a:rPr lang="es-PR" sz="2400" b="1" dirty="0">
                <a:solidFill>
                  <a:srgbClr val="0070C0"/>
                </a:solidFill>
                <a:latin typeface="Arial"/>
                <a:cs typeface="Arial"/>
              </a:rPr>
              <a:t>U</a:t>
            </a:r>
            <a:r>
              <a:rPr lang="es-PR" sz="2400" b="1" spc="-5" dirty="0" smtClean="0">
                <a:solidFill>
                  <a:srgbClr val="0070C0"/>
                </a:solidFill>
                <a:latin typeface="Arial"/>
                <a:cs typeface="Arial"/>
              </a:rPr>
              <a:t>so </a:t>
            </a:r>
            <a:r>
              <a:rPr lang="es-PR" sz="2400" b="1" spc="-5" dirty="0">
                <a:solidFill>
                  <a:srgbClr val="0070C0"/>
                </a:solidFill>
                <a:latin typeface="Arial"/>
                <a:cs typeface="Arial"/>
              </a:rPr>
              <a:t>inadecuado de un respirador</a:t>
            </a:r>
            <a:endParaRPr sz="2400" dirty="0">
              <a:latin typeface="Arial"/>
              <a:cs typeface="Arial"/>
            </a:endParaRPr>
          </a:p>
          <a:p>
            <a:pPr marL="355600" marR="7620" indent="-342900">
              <a:lnSpc>
                <a:spcPct val="100000"/>
              </a:lnSpc>
              <a:spcBef>
                <a:spcPts val="605"/>
              </a:spcBef>
              <a:buClr>
                <a:srgbClr val="0070C0"/>
              </a:buClr>
              <a:buFont typeface="Wingdings"/>
              <a:buChar char=""/>
              <a:tabLst>
                <a:tab pos="355600" algn="l"/>
              </a:tabLst>
            </a:pPr>
            <a:r>
              <a:rPr lang="es-PR" sz="2000" spc="-10" dirty="0">
                <a:latin typeface="Arial"/>
                <a:cs typeface="Arial"/>
              </a:rPr>
              <a:t>Si un respirador se utiliza de forma incorrecta o no se mantiene limpio, el respirador mismo puede convertirse en un peligro para el trabajador</a:t>
            </a:r>
          </a:p>
          <a:p>
            <a:pPr marL="355600" marR="7620" indent="-342900">
              <a:lnSpc>
                <a:spcPct val="100000"/>
              </a:lnSpc>
              <a:spcBef>
                <a:spcPts val="605"/>
              </a:spcBef>
              <a:buClr>
                <a:srgbClr val="0070C0"/>
              </a:buClr>
              <a:buFont typeface="Wingdings"/>
              <a:buChar char=""/>
              <a:tabLst>
                <a:tab pos="355600" algn="l"/>
              </a:tabLst>
            </a:pPr>
            <a:r>
              <a:rPr lang="es-PR" sz="2000" spc="-10" dirty="0">
                <a:latin typeface="Arial"/>
                <a:cs typeface="Arial"/>
              </a:rPr>
              <a:t>No use un respirador que se ajuste incorrectamente</a:t>
            </a:r>
          </a:p>
          <a:p>
            <a:pPr marL="355600" marR="7620" indent="-342900">
              <a:lnSpc>
                <a:spcPct val="100000"/>
              </a:lnSpc>
              <a:spcBef>
                <a:spcPts val="605"/>
              </a:spcBef>
              <a:buClr>
                <a:srgbClr val="0070C0"/>
              </a:buClr>
              <a:buFont typeface="Wingdings"/>
              <a:buChar char=""/>
              <a:tabLst>
                <a:tab pos="355600" algn="l"/>
              </a:tabLst>
            </a:pPr>
            <a:r>
              <a:rPr lang="es-PR" sz="2000" spc="-10" dirty="0">
                <a:latin typeface="Arial"/>
                <a:cs typeface="Arial"/>
              </a:rPr>
              <a:t>No use su respirador en atmósferas que contienen contaminantes para los cuales su respirador no está diseñado para proteger contra:</a:t>
            </a:r>
            <a:endParaRPr sz="2000" dirty="0" smtClean="0">
              <a:latin typeface="Arial"/>
              <a:cs typeface="Arial"/>
            </a:endParaRPr>
          </a:p>
          <a:p>
            <a:pPr marL="757555" marR="2595245" lvl="1" indent="-348615">
              <a:lnSpc>
                <a:spcPts val="2400"/>
              </a:lnSpc>
              <a:spcBef>
                <a:spcPts val="75"/>
              </a:spcBef>
              <a:buClr>
                <a:srgbClr val="0070C0"/>
              </a:buClr>
              <a:buFont typeface="Wingdings"/>
              <a:buChar char=""/>
              <a:tabLst>
                <a:tab pos="751840" algn="l"/>
              </a:tabLst>
            </a:pPr>
            <a:r>
              <a:rPr lang="es-PR" sz="2000" spc="-5" dirty="0">
                <a:latin typeface="Arial"/>
                <a:cs typeface="Arial"/>
              </a:rPr>
              <a:t>Por ejemplo, un respirador diseñado </a:t>
            </a:r>
            <a:endParaRPr lang="es-PR" sz="2000" spc="-5" dirty="0" smtClean="0">
              <a:latin typeface="Arial"/>
              <a:cs typeface="Arial"/>
            </a:endParaRPr>
          </a:p>
          <a:p>
            <a:pPr marL="408940" marR="2595245" lvl="1">
              <a:lnSpc>
                <a:spcPts val="2400"/>
              </a:lnSpc>
              <a:spcBef>
                <a:spcPts val="75"/>
              </a:spcBef>
              <a:buClr>
                <a:srgbClr val="0070C0"/>
              </a:buClr>
              <a:tabLst>
                <a:tab pos="751840" algn="l"/>
              </a:tabLst>
            </a:pPr>
            <a:r>
              <a:rPr lang="es-PR" sz="2000" spc="-5" dirty="0" smtClean="0">
                <a:latin typeface="Arial"/>
                <a:cs typeface="Arial"/>
              </a:rPr>
              <a:t>para </a:t>
            </a:r>
            <a:r>
              <a:rPr lang="es-PR" sz="2000" spc="-5" dirty="0">
                <a:latin typeface="Arial"/>
                <a:cs typeface="Arial"/>
              </a:rPr>
              <a:t>filtrar partículas de polvo no lo </a:t>
            </a:r>
            <a:endParaRPr lang="es-PR" sz="2000" spc="-5" dirty="0" smtClean="0">
              <a:latin typeface="Arial"/>
              <a:cs typeface="Arial"/>
            </a:endParaRPr>
          </a:p>
          <a:p>
            <a:pPr marL="408940" marR="2595245" lvl="1">
              <a:lnSpc>
                <a:spcPts val="2400"/>
              </a:lnSpc>
              <a:spcBef>
                <a:spcPts val="75"/>
              </a:spcBef>
              <a:buClr>
                <a:srgbClr val="0070C0"/>
              </a:buClr>
              <a:tabLst>
                <a:tab pos="751840" algn="l"/>
              </a:tabLst>
            </a:pPr>
            <a:r>
              <a:rPr lang="es-PR" sz="2000" spc="-5" dirty="0" smtClean="0">
                <a:latin typeface="Arial"/>
                <a:cs typeface="Arial"/>
              </a:rPr>
              <a:t>protegerá </a:t>
            </a:r>
            <a:r>
              <a:rPr lang="es-PR" sz="2000" spc="-5" dirty="0">
                <a:latin typeface="Arial"/>
                <a:cs typeface="Arial"/>
              </a:rPr>
              <a:t>contra gases, vapores o </a:t>
            </a:r>
            <a:endParaRPr lang="es-PR" sz="2000" spc="-5" dirty="0" smtClean="0">
              <a:latin typeface="Arial"/>
              <a:cs typeface="Arial"/>
            </a:endParaRPr>
          </a:p>
          <a:p>
            <a:pPr marL="408940" marR="2595245" lvl="1">
              <a:lnSpc>
                <a:spcPts val="2400"/>
              </a:lnSpc>
              <a:spcBef>
                <a:spcPts val="75"/>
              </a:spcBef>
              <a:buClr>
                <a:srgbClr val="0070C0"/>
              </a:buClr>
              <a:tabLst>
                <a:tab pos="751840" algn="l"/>
              </a:tabLst>
            </a:pPr>
            <a:r>
              <a:rPr lang="es-PR" sz="2000" spc="-5" dirty="0" smtClean="0">
                <a:latin typeface="Arial"/>
                <a:cs typeface="Arial"/>
              </a:rPr>
              <a:t>partículas </a:t>
            </a:r>
            <a:r>
              <a:rPr lang="es-PR" sz="2000" spc="-5" dirty="0">
                <a:latin typeface="Arial"/>
                <a:cs typeface="Arial"/>
              </a:rPr>
              <a:t>sólidas muy pequeñas de </a:t>
            </a:r>
            <a:endParaRPr lang="es-PR" sz="2000" spc="-5" dirty="0" smtClean="0">
              <a:latin typeface="Arial"/>
              <a:cs typeface="Arial"/>
            </a:endParaRPr>
          </a:p>
          <a:p>
            <a:pPr marL="408940" marR="2595245" lvl="1">
              <a:lnSpc>
                <a:spcPts val="2400"/>
              </a:lnSpc>
              <a:spcBef>
                <a:spcPts val="75"/>
              </a:spcBef>
              <a:buClr>
                <a:srgbClr val="0070C0"/>
              </a:buClr>
              <a:tabLst>
                <a:tab pos="751840" algn="l"/>
              </a:tabLst>
            </a:pPr>
            <a:r>
              <a:rPr lang="es-PR" sz="2000" spc="-5" dirty="0" smtClean="0">
                <a:latin typeface="Arial"/>
                <a:cs typeface="Arial"/>
              </a:rPr>
              <a:t>vapores </a:t>
            </a:r>
            <a:r>
              <a:rPr lang="es-PR" sz="2000" spc="-5" dirty="0">
                <a:latin typeface="Arial"/>
                <a:cs typeface="Arial"/>
              </a:rPr>
              <a:t>o humos</a:t>
            </a:r>
            <a:endParaRPr sz="2000" dirty="0">
              <a:latin typeface="Arial"/>
              <a:cs typeface="Arial"/>
            </a:endParaRPr>
          </a:p>
        </p:txBody>
      </p:sp>
      <p:sp>
        <p:nvSpPr>
          <p:cNvPr id="5" name="object 5" title="Foto - mascara contra el polvo"/>
          <p:cNvSpPr/>
          <p:nvPr/>
        </p:nvSpPr>
        <p:spPr>
          <a:xfrm>
            <a:off x="5843071" y="3883535"/>
            <a:ext cx="2943338" cy="220749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6136180" y="6054940"/>
            <a:ext cx="2186940"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D</a:t>
            </a:r>
            <a:r>
              <a:rPr sz="1400" spc="-5" dirty="0">
                <a:latin typeface="Arial"/>
                <a:cs typeface="Arial"/>
              </a:rPr>
              <a:t>u</a:t>
            </a:r>
            <a:r>
              <a:rPr sz="1400" spc="5" dirty="0">
                <a:latin typeface="Arial"/>
                <a:cs typeface="Arial"/>
              </a:rPr>
              <a:t>s</a:t>
            </a:r>
            <a:r>
              <a:rPr sz="1400" dirty="0">
                <a:latin typeface="Arial"/>
                <a:cs typeface="Arial"/>
              </a:rPr>
              <a:t>t</a:t>
            </a:r>
            <a:r>
              <a:rPr sz="1400" spc="-15" dirty="0">
                <a:latin typeface="Arial"/>
                <a:cs typeface="Arial"/>
              </a:rPr>
              <a:t> </a:t>
            </a:r>
            <a:r>
              <a:rPr sz="1400" spc="-10" dirty="0">
                <a:latin typeface="Arial"/>
                <a:cs typeface="Arial"/>
              </a:rPr>
              <a:t>m</a:t>
            </a:r>
            <a:r>
              <a:rPr sz="1400" spc="-5" dirty="0">
                <a:latin typeface="Arial"/>
                <a:cs typeface="Arial"/>
              </a:rPr>
              <a:t>a</a:t>
            </a:r>
            <a:r>
              <a:rPr sz="1400" spc="5" dirty="0">
                <a:latin typeface="Arial"/>
                <a:cs typeface="Arial"/>
              </a:rPr>
              <a:t>s</a:t>
            </a:r>
            <a:r>
              <a:rPr sz="1400" dirty="0">
                <a:latin typeface="Arial"/>
                <a:cs typeface="Arial"/>
              </a:rPr>
              <a:t>k</a:t>
            </a:r>
            <a:r>
              <a:rPr sz="1400" spc="-25" dirty="0">
                <a:latin typeface="Arial"/>
                <a:cs typeface="Arial"/>
              </a:rPr>
              <a:t> </a:t>
            </a:r>
            <a:r>
              <a:rPr sz="1400" spc="-5" dirty="0">
                <a:latin typeface="Arial"/>
                <a:cs typeface="Arial"/>
              </a:rPr>
              <a:t>doe</a:t>
            </a:r>
            <a:r>
              <a:rPr sz="1400" dirty="0">
                <a:latin typeface="Arial"/>
                <a:cs typeface="Arial"/>
              </a:rPr>
              <a:t>s</a:t>
            </a:r>
            <a:r>
              <a:rPr sz="1400" spc="-15" dirty="0">
                <a:latin typeface="Arial"/>
                <a:cs typeface="Arial"/>
              </a:rPr>
              <a:t> </a:t>
            </a:r>
            <a:r>
              <a:rPr sz="1400" spc="-5" dirty="0">
                <a:latin typeface="Arial"/>
                <a:cs typeface="Arial"/>
              </a:rPr>
              <a:t>no</a:t>
            </a:r>
            <a:r>
              <a:rPr sz="1400" dirty="0">
                <a:latin typeface="Arial"/>
                <a:cs typeface="Arial"/>
              </a:rPr>
              <a:t>t</a:t>
            </a:r>
            <a:r>
              <a:rPr sz="1400" spc="-25" dirty="0">
                <a:latin typeface="Arial"/>
                <a:cs typeface="Arial"/>
              </a:rPr>
              <a:t> </a:t>
            </a:r>
            <a:r>
              <a:rPr sz="1400" spc="-5" dirty="0">
                <a:latin typeface="Arial"/>
                <a:cs typeface="Arial"/>
              </a:rPr>
              <a:t>p</a:t>
            </a:r>
            <a:r>
              <a:rPr sz="1400" dirty="0">
                <a:latin typeface="Arial"/>
                <a:cs typeface="Arial"/>
              </a:rPr>
              <a:t>r</a:t>
            </a:r>
            <a:r>
              <a:rPr sz="1400" spc="-5" dirty="0">
                <a:latin typeface="Arial"/>
                <a:cs typeface="Arial"/>
              </a:rPr>
              <a:t>o</a:t>
            </a:r>
            <a:r>
              <a:rPr sz="1400" spc="5" dirty="0">
                <a:latin typeface="Arial"/>
                <a:cs typeface="Arial"/>
              </a:rPr>
              <a:t>t</a:t>
            </a:r>
            <a:r>
              <a:rPr sz="1400" spc="-5" dirty="0">
                <a:latin typeface="Arial"/>
                <a:cs typeface="Arial"/>
              </a:rPr>
              <a:t>e</a:t>
            </a:r>
            <a:r>
              <a:rPr sz="1400" spc="5" dirty="0">
                <a:latin typeface="Arial"/>
                <a:cs typeface="Arial"/>
              </a:rPr>
              <a:t>c</a:t>
            </a:r>
            <a:r>
              <a:rPr sz="1400" dirty="0">
                <a:latin typeface="Arial"/>
                <a:cs typeface="Arial"/>
              </a:rPr>
              <a:t>t</a:t>
            </a:r>
            <a:endParaRPr sz="1400">
              <a:latin typeface="Arial"/>
              <a:cs typeface="Arial"/>
            </a:endParaRPr>
          </a:p>
        </p:txBody>
      </p:sp>
      <p:sp>
        <p:nvSpPr>
          <p:cNvPr id="7" name="object 7"/>
          <p:cNvSpPr txBox="1"/>
          <p:nvPr/>
        </p:nvSpPr>
        <p:spPr>
          <a:xfrm>
            <a:off x="3099228" y="6279924"/>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p:nvPr/>
        </p:nvSpPr>
        <p:spPr>
          <a:xfrm>
            <a:off x="6136180" y="6268375"/>
            <a:ext cx="1178560" cy="203835"/>
          </a:xfrm>
          <a:prstGeom prst="rect">
            <a:avLst/>
          </a:prstGeom>
        </p:spPr>
        <p:txBody>
          <a:bodyPr vert="horz" wrap="square" lIns="0" tIns="0" rIns="0" bIns="0" rtlCol="0">
            <a:spAutoFit/>
          </a:bodyPr>
          <a:lstStyle/>
          <a:p>
            <a:pPr marL="12700">
              <a:lnSpc>
                <a:spcPct val="100000"/>
              </a:lnSpc>
            </a:pPr>
            <a:r>
              <a:rPr sz="1400" dirty="0">
                <a:latin typeface="Arial"/>
                <a:cs typeface="Arial"/>
              </a:rPr>
              <a:t>a</a:t>
            </a:r>
            <a:r>
              <a:rPr sz="1400" spc="-5" dirty="0">
                <a:latin typeface="Arial"/>
                <a:cs typeface="Arial"/>
              </a:rPr>
              <a:t>ga</a:t>
            </a:r>
            <a:r>
              <a:rPr sz="1400" dirty="0">
                <a:latin typeface="Arial"/>
                <a:cs typeface="Arial"/>
              </a:rPr>
              <a:t>i</a:t>
            </a:r>
            <a:r>
              <a:rPr sz="1400" spc="-5" dirty="0">
                <a:latin typeface="Arial"/>
                <a:cs typeface="Arial"/>
              </a:rPr>
              <a:t>n</a:t>
            </a:r>
            <a:r>
              <a:rPr sz="1400" spc="5" dirty="0">
                <a:latin typeface="Arial"/>
                <a:cs typeface="Arial"/>
              </a:rPr>
              <a:t>s</a:t>
            </a:r>
            <a:r>
              <a:rPr sz="1400" dirty="0">
                <a:latin typeface="Arial"/>
                <a:cs typeface="Arial"/>
              </a:rPr>
              <a:t>t</a:t>
            </a:r>
            <a:r>
              <a:rPr sz="1400" spc="-40" dirty="0">
                <a:latin typeface="Arial"/>
                <a:cs typeface="Arial"/>
              </a:rPr>
              <a:t> </a:t>
            </a:r>
            <a:r>
              <a:rPr sz="1400" spc="-20" dirty="0">
                <a:latin typeface="Arial"/>
                <a:cs typeface="Arial"/>
              </a:rPr>
              <a:t>v</a:t>
            </a:r>
            <a:r>
              <a:rPr sz="1400" spc="-5" dirty="0">
                <a:latin typeface="Arial"/>
                <a:cs typeface="Arial"/>
              </a:rPr>
              <a:t>apo</a:t>
            </a:r>
            <a:r>
              <a:rPr sz="1400" dirty="0">
                <a:latin typeface="Arial"/>
                <a:cs typeface="Arial"/>
              </a:rPr>
              <a:t>rs</a:t>
            </a:r>
            <a:endParaRPr sz="14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25</a:t>
            </a:fld>
            <a:endParaRPr dirty="0"/>
          </a:p>
        </p:txBody>
      </p:sp>
      <p:sp>
        <p:nvSpPr>
          <p:cNvPr id="11"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s25</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5924" y="1662002"/>
            <a:ext cx="5528380" cy="4755148"/>
          </a:xfrm>
          <a:prstGeom prst="rect">
            <a:avLst/>
          </a:prstGeom>
        </p:spPr>
        <p:txBody>
          <a:bodyPr vert="horz" wrap="square" lIns="0" tIns="0" rIns="0" bIns="0" rtlCol="0">
            <a:spAutoFit/>
          </a:bodyPr>
          <a:lstStyle/>
          <a:p>
            <a:pPr marL="12700">
              <a:lnSpc>
                <a:spcPct val="100000"/>
              </a:lnSpc>
            </a:pPr>
            <a:r>
              <a:rPr lang="es-PR" sz="2400" b="1" spc="-5" dirty="0">
                <a:solidFill>
                  <a:srgbClr val="004491"/>
                </a:solidFill>
                <a:latin typeface="Arial"/>
                <a:cs typeface="Arial"/>
              </a:rPr>
              <a:t>Prevención de </a:t>
            </a:r>
            <a:r>
              <a:rPr lang="es-PR" sz="2400" b="1" spc="-5" dirty="0" smtClean="0">
                <a:solidFill>
                  <a:srgbClr val="004491"/>
                </a:solidFill>
                <a:latin typeface="Arial"/>
                <a:cs typeface="Arial"/>
              </a:rPr>
              <a:t>Fugas</a:t>
            </a:r>
          </a:p>
          <a:p>
            <a:pPr marL="12700">
              <a:lnSpc>
                <a:spcPct val="100000"/>
              </a:lnSpc>
            </a:pPr>
            <a:endParaRPr sz="1600" dirty="0">
              <a:latin typeface="Times New Roman"/>
              <a:cs typeface="Times New Roman"/>
            </a:endParaRPr>
          </a:p>
          <a:p>
            <a:pPr marL="354965" marR="510540" indent="-342265">
              <a:lnSpc>
                <a:spcPct val="100000"/>
              </a:lnSpc>
              <a:buClr>
                <a:srgbClr val="0070C0"/>
              </a:buClr>
              <a:buFont typeface="Wingdings"/>
              <a:buChar char=""/>
              <a:tabLst>
                <a:tab pos="355600" algn="l"/>
              </a:tabLst>
            </a:pPr>
            <a:r>
              <a:rPr lang="es-PR" sz="2000" spc="-5" dirty="0">
                <a:latin typeface="Arial"/>
                <a:cs typeface="Arial"/>
              </a:rPr>
              <a:t>Sellos de careta y válvulas son importantes en respiradores de ajuste hermético</a:t>
            </a:r>
          </a:p>
          <a:p>
            <a:pPr marL="354965" marR="510540" indent="-342265">
              <a:lnSpc>
                <a:spcPct val="100000"/>
              </a:lnSpc>
              <a:buClr>
                <a:srgbClr val="0070C0"/>
              </a:buClr>
              <a:buFont typeface="Wingdings"/>
              <a:buChar char=""/>
              <a:tabLst>
                <a:tab pos="355600" algn="l"/>
              </a:tabLst>
            </a:pPr>
            <a:r>
              <a:rPr lang="es-PR" sz="2000" spc="-5" dirty="0">
                <a:latin typeface="Arial"/>
                <a:cs typeface="Arial"/>
              </a:rPr>
              <a:t>Respiradores de ajuste hermético deben proporcionar un sellado completo de la cara</a:t>
            </a:r>
          </a:p>
          <a:p>
            <a:pPr marL="354965" marR="510540" indent="-342265">
              <a:lnSpc>
                <a:spcPct val="100000"/>
              </a:lnSpc>
              <a:buClr>
                <a:srgbClr val="0070C0"/>
              </a:buClr>
              <a:buFont typeface="Wingdings"/>
              <a:buChar char=""/>
              <a:tabLst>
                <a:tab pos="355600" algn="l"/>
              </a:tabLst>
            </a:pPr>
            <a:r>
              <a:rPr lang="es-PR" sz="2000" spc="-5" dirty="0">
                <a:latin typeface="Arial"/>
                <a:cs typeface="Arial"/>
              </a:rPr>
              <a:t>Si hay una fuga, entonces el respirador no puede reducir efectivamente las exposiciones a riesgos respiratorios</a:t>
            </a:r>
          </a:p>
          <a:p>
            <a:pPr marL="354965" marR="510540" indent="-342265">
              <a:lnSpc>
                <a:spcPct val="100000"/>
              </a:lnSpc>
              <a:buClr>
                <a:srgbClr val="0070C0"/>
              </a:buClr>
              <a:buFont typeface="Wingdings"/>
              <a:buChar char=""/>
              <a:tabLst>
                <a:tab pos="355600" algn="l"/>
              </a:tabLst>
            </a:pPr>
            <a:r>
              <a:rPr lang="es-PR" sz="2000" spc="-5" dirty="0">
                <a:latin typeface="Arial"/>
                <a:cs typeface="Arial"/>
              </a:rPr>
              <a:t>Asegúrese de que nada interfiera con el sello del respirador para la cara</a:t>
            </a:r>
          </a:p>
          <a:p>
            <a:pPr marL="354965" marR="510540" indent="-342265">
              <a:lnSpc>
                <a:spcPct val="100000"/>
              </a:lnSpc>
              <a:buClr>
                <a:srgbClr val="0070C0"/>
              </a:buClr>
              <a:buFont typeface="Wingdings"/>
              <a:buChar char=""/>
              <a:tabLst>
                <a:tab pos="355600" algn="l"/>
              </a:tabLst>
            </a:pPr>
            <a:r>
              <a:rPr lang="es-PR" sz="2000" spc="-5" dirty="0">
                <a:latin typeface="Arial"/>
                <a:cs typeface="Arial"/>
              </a:rPr>
              <a:t>Hacer que el usuario verifique el sello cada vez que se ponga un respirador</a:t>
            </a:r>
            <a:endParaRPr sz="2000" dirty="0">
              <a:latin typeface="Arial"/>
              <a:cs typeface="Arial"/>
            </a:endParaRPr>
          </a:p>
        </p:txBody>
      </p:sp>
      <p:sp>
        <p:nvSpPr>
          <p:cNvPr id="5" name="object 5" title="Foto - Respirador"/>
          <p:cNvSpPr/>
          <p:nvPr/>
        </p:nvSpPr>
        <p:spPr>
          <a:xfrm>
            <a:off x="5640641" y="2088420"/>
            <a:ext cx="2908445" cy="370166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064304" y="6229045"/>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7" name="object 7"/>
          <p:cNvSpPr txBox="1"/>
          <p:nvPr/>
        </p:nvSpPr>
        <p:spPr>
          <a:xfrm>
            <a:off x="3099228" y="636754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26</a:t>
            </a:fld>
            <a:endParaRPr dirty="0"/>
          </a:p>
        </p:txBody>
      </p:sp>
      <p:sp>
        <p:nvSpPr>
          <p:cNvPr id="10"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s26</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5" name="object 5"/>
          <p:cNvSpPr txBox="1"/>
          <p:nvPr/>
        </p:nvSpPr>
        <p:spPr>
          <a:xfrm>
            <a:off x="3099228" y="636754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27</a:t>
            </a:fld>
            <a:endParaRPr dirty="0"/>
          </a:p>
        </p:txBody>
      </p:sp>
      <p:sp>
        <p:nvSpPr>
          <p:cNvPr id="4" name="object 4"/>
          <p:cNvSpPr txBox="1"/>
          <p:nvPr/>
        </p:nvSpPr>
        <p:spPr>
          <a:xfrm>
            <a:off x="535924" y="1662002"/>
            <a:ext cx="7494905" cy="4847481"/>
          </a:xfrm>
          <a:prstGeom prst="rect">
            <a:avLst/>
          </a:prstGeom>
        </p:spPr>
        <p:txBody>
          <a:bodyPr vert="horz" wrap="square" lIns="0" tIns="0" rIns="0" bIns="0" rtlCol="0">
            <a:spAutoFit/>
          </a:bodyPr>
          <a:lstStyle/>
          <a:p>
            <a:pPr marL="12700" marR="5080">
              <a:lnSpc>
                <a:spcPct val="100000"/>
              </a:lnSpc>
              <a:tabLst>
                <a:tab pos="2552700" algn="l"/>
              </a:tabLst>
            </a:pPr>
            <a:r>
              <a:rPr lang="es-PR" sz="2400" b="1" spc="-5" dirty="0" smtClean="0">
                <a:solidFill>
                  <a:srgbClr val="3333FF"/>
                </a:solidFill>
                <a:latin typeface="Arial"/>
                <a:cs typeface="Arial"/>
              </a:rPr>
              <a:t>Prevenir </a:t>
            </a:r>
            <a:r>
              <a:rPr lang="es-PR" sz="2400" b="1" spc="-5" dirty="0">
                <a:solidFill>
                  <a:srgbClr val="3333FF"/>
                </a:solidFill>
                <a:latin typeface="Arial"/>
                <a:cs typeface="Arial"/>
              </a:rPr>
              <a:t>condiciones de fugas que pueden interferir con el sello o válvula incluyen</a:t>
            </a:r>
            <a:r>
              <a:rPr lang="es-PR" sz="2400" b="1" spc="-5" dirty="0" smtClean="0">
                <a:solidFill>
                  <a:srgbClr val="3333FF"/>
                </a:solidFill>
                <a:latin typeface="Arial"/>
                <a:cs typeface="Arial"/>
              </a:rPr>
              <a:t>:</a:t>
            </a:r>
            <a:endParaRPr sz="2400" dirty="0">
              <a:latin typeface="Arial"/>
              <a:cs typeface="Arial"/>
            </a:endParaRPr>
          </a:p>
          <a:p>
            <a:pPr>
              <a:lnSpc>
                <a:spcPct val="100000"/>
              </a:lnSpc>
              <a:spcBef>
                <a:spcPts val="1"/>
              </a:spcBef>
            </a:pPr>
            <a:endParaRPr sz="1600" dirty="0">
              <a:latin typeface="Times New Roman"/>
              <a:cs typeface="Times New Roman"/>
            </a:endParaRPr>
          </a:p>
          <a:p>
            <a:pPr marL="323850" indent="-311150">
              <a:lnSpc>
                <a:spcPct val="100000"/>
              </a:lnSpc>
              <a:buClr>
                <a:srgbClr val="0070C0"/>
              </a:buClr>
              <a:buFont typeface="Wingdings"/>
              <a:buChar char=""/>
              <a:tabLst>
                <a:tab pos="299720" algn="l"/>
              </a:tabLst>
            </a:pPr>
            <a:r>
              <a:rPr lang="es-PR" sz="2200" spc="-15" dirty="0">
                <a:latin typeface="Arial"/>
                <a:cs typeface="Arial"/>
              </a:rPr>
              <a:t>"Vello facial</a:t>
            </a:r>
          </a:p>
          <a:p>
            <a:pPr marL="323850" indent="-311150">
              <a:lnSpc>
                <a:spcPct val="100000"/>
              </a:lnSpc>
              <a:buClr>
                <a:srgbClr val="0070C0"/>
              </a:buClr>
              <a:buFont typeface="Wingdings"/>
              <a:buChar char=""/>
              <a:tabLst>
                <a:tab pos="299720" algn="l"/>
              </a:tabLst>
            </a:pPr>
            <a:r>
              <a:rPr lang="es-PR" sz="2200" spc="-15" dirty="0">
                <a:latin typeface="Arial"/>
                <a:cs typeface="Arial"/>
              </a:rPr>
              <a:t>cicatrices faciales</a:t>
            </a:r>
          </a:p>
          <a:p>
            <a:pPr marL="323850" indent="-311150">
              <a:lnSpc>
                <a:spcPct val="100000"/>
              </a:lnSpc>
              <a:buClr>
                <a:srgbClr val="0070C0"/>
              </a:buClr>
              <a:buFont typeface="Wingdings"/>
              <a:buChar char=""/>
              <a:tabLst>
                <a:tab pos="299720" algn="l"/>
              </a:tabLst>
            </a:pPr>
            <a:r>
              <a:rPr lang="es-PR" sz="2200" spc="-15" dirty="0">
                <a:latin typeface="Arial"/>
                <a:cs typeface="Arial"/>
              </a:rPr>
              <a:t>Joyería, artículos de sombrerería que se proyecta bajo la pieza del sello facial</a:t>
            </a:r>
          </a:p>
          <a:p>
            <a:pPr marL="323850" indent="-311150">
              <a:lnSpc>
                <a:spcPct val="100000"/>
              </a:lnSpc>
              <a:buClr>
                <a:srgbClr val="0070C0"/>
              </a:buClr>
              <a:buFont typeface="Wingdings"/>
              <a:buChar char=""/>
              <a:tabLst>
                <a:tab pos="299720" algn="l"/>
              </a:tabLst>
            </a:pPr>
            <a:r>
              <a:rPr lang="es-PR" sz="2200" spc="-15" dirty="0">
                <a:latin typeface="Arial"/>
                <a:cs typeface="Arial"/>
              </a:rPr>
              <a:t>dentaduras que falta</a:t>
            </a:r>
          </a:p>
          <a:p>
            <a:pPr marL="323850" indent="-311150">
              <a:lnSpc>
                <a:spcPct val="100000"/>
              </a:lnSpc>
              <a:buClr>
                <a:srgbClr val="0070C0"/>
              </a:buClr>
              <a:buFont typeface="Wingdings"/>
              <a:buChar char=""/>
              <a:tabLst>
                <a:tab pos="299720" algn="l"/>
              </a:tabLst>
            </a:pPr>
            <a:r>
              <a:rPr lang="es-PR" sz="2200" spc="-15" dirty="0">
                <a:latin typeface="Arial"/>
                <a:cs typeface="Arial"/>
              </a:rPr>
              <a:t>Gafas correctoras o lentes protectoras u otro equipo de protección:</a:t>
            </a:r>
            <a:endParaRPr sz="2200" dirty="0" smtClean="0">
              <a:latin typeface="Arial"/>
              <a:cs typeface="Arial"/>
            </a:endParaRPr>
          </a:p>
          <a:p>
            <a:pPr marL="585470" lvl="1" indent="-286385">
              <a:lnSpc>
                <a:spcPct val="100000"/>
              </a:lnSpc>
              <a:buClr>
                <a:srgbClr val="0070C0"/>
              </a:buClr>
              <a:buFont typeface="Wingdings"/>
              <a:buChar char=""/>
              <a:tabLst>
                <a:tab pos="586105" algn="l"/>
              </a:tabLst>
            </a:pPr>
            <a:r>
              <a:rPr lang="es-PR" sz="2200" spc="-15" dirty="0">
                <a:latin typeface="Arial"/>
                <a:cs typeface="Arial"/>
              </a:rPr>
              <a:t>Mascaras</a:t>
            </a:r>
          </a:p>
          <a:p>
            <a:pPr marL="585470" lvl="1" indent="-286385">
              <a:lnSpc>
                <a:spcPct val="100000"/>
              </a:lnSpc>
              <a:buClr>
                <a:srgbClr val="0070C0"/>
              </a:buClr>
              <a:buFont typeface="Wingdings"/>
              <a:buChar char=""/>
              <a:tabLst>
                <a:tab pos="586105" algn="l"/>
              </a:tabLst>
            </a:pPr>
            <a:r>
              <a:rPr lang="es-PR" sz="2200" spc="-15" dirty="0">
                <a:latin typeface="Arial"/>
                <a:cs typeface="Arial"/>
              </a:rPr>
              <a:t>Ropa protectora</a:t>
            </a:r>
          </a:p>
          <a:p>
            <a:pPr marL="585470" lvl="1" indent="-286385">
              <a:lnSpc>
                <a:spcPct val="100000"/>
              </a:lnSpc>
              <a:buClr>
                <a:srgbClr val="0070C0"/>
              </a:buClr>
              <a:buFont typeface="Wingdings"/>
              <a:buChar char=""/>
              <a:tabLst>
                <a:tab pos="586105" algn="l"/>
              </a:tabLst>
            </a:pPr>
            <a:r>
              <a:rPr lang="es-PR" sz="2200" spc="-15" dirty="0">
                <a:latin typeface="Arial"/>
                <a:cs typeface="Arial"/>
              </a:rPr>
              <a:t>Cascos</a:t>
            </a:r>
          </a:p>
          <a:p>
            <a:pPr marL="585470" lvl="1" indent="-286385">
              <a:lnSpc>
                <a:spcPct val="100000"/>
              </a:lnSpc>
              <a:buClr>
                <a:srgbClr val="0070C0"/>
              </a:buClr>
              <a:buFont typeface="Wingdings"/>
              <a:buChar char=""/>
              <a:tabLst>
                <a:tab pos="586105" algn="l"/>
              </a:tabLst>
            </a:pPr>
            <a:r>
              <a:rPr lang="es-PR" sz="2200" spc="-15" dirty="0">
                <a:latin typeface="Arial"/>
                <a:cs typeface="Arial"/>
              </a:rPr>
              <a:t>Inserción de lentes y juego de gafas "</a:t>
            </a:r>
            <a:endParaRPr sz="2000" dirty="0">
              <a:latin typeface="Arial"/>
              <a:cs typeface="Arial"/>
            </a:endParaRPr>
          </a:p>
        </p:txBody>
      </p:sp>
      <p:sp>
        <p:nvSpPr>
          <p:cNvPr id="8"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s27</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28</a:t>
            </a:fld>
            <a:endParaRPr dirty="0"/>
          </a:p>
        </p:txBody>
      </p:sp>
      <p:sp>
        <p:nvSpPr>
          <p:cNvPr id="4" name="object 4"/>
          <p:cNvSpPr txBox="1"/>
          <p:nvPr/>
        </p:nvSpPr>
        <p:spPr>
          <a:xfrm>
            <a:off x="535679" y="1662002"/>
            <a:ext cx="7559675" cy="4147289"/>
          </a:xfrm>
          <a:prstGeom prst="rect">
            <a:avLst/>
          </a:prstGeom>
        </p:spPr>
        <p:txBody>
          <a:bodyPr vert="horz" wrap="square" lIns="0" tIns="0" rIns="0" bIns="0" rtlCol="0">
            <a:spAutoFit/>
          </a:bodyPr>
          <a:lstStyle/>
          <a:p>
            <a:pPr marL="12700">
              <a:lnSpc>
                <a:spcPct val="100000"/>
              </a:lnSpc>
            </a:pPr>
            <a:r>
              <a:rPr lang="es-PR" sz="2400" b="1" spc="-5" dirty="0" smtClean="0">
                <a:solidFill>
                  <a:srgbClr val="004491"/>
                </a:solidFill>
                <a:latin typeface="Arial"/>
                <a:cs typeface="Arial"/>
              </a:rPr>
              <a:t>Compruebe los sellos</a:t>
            </a:r>
            <a:endParaRPr lang="es-PR" sz="2400" dirty="0" smtClean="0">
              <a:latin typeface="Arial"/>
              <a:cs typeface="Arial"/>
            </a:endParaRPr>
          </a:p>
          <a:p>
            <a:pPr>
              <a:lnSpc>
                <a:spcPct val="100000"/>
              </a:lnSpc>
              <a:spcBef>
                <a:spcPts val="9"/>
              </a:spcBef>
            </a:pPr>
            <a:endParaRPr lang="es-PR" sz="2500" dirty="0" smtClean="0">
              <a:latin typeface="Times New Roman"/>
              <a:cs typeface="Times New Roman"/>
            </a:endParaRPr>
          </a:p>
          <a:p>
            <a:pPr marL="12700" marR="768985">
              <a:lnSpc>
                <a:spcPct val="100000"/>
              </a:lnSpc>
            </a:pPr>
            <a:r>
              <a:rPr lang="es-PR" sz="2000" dirty="0">
                <a:latin typeface="Arial"/>
                <a:cs typeface="Arial"/>
              </a:rPr>
              <a:t>Los trabajadores deben realizar una comprobación negativa o positiva de la presión del sello</a:t>
            </a:r>
            <a:r>
              <a:rPr lang="es-PR" sz="2000" dirty="0" smtClean="0">
                <a:latin typeface="Arial"/>
                <a:cs typeface="Arial"/>
              </a:rPr>
              <a:t>.</a:t>
            </a:r>
          </a:p>
          <a:p>
            <a:pPr marL="12700" marR="768985">
              <a:lnSpc>
                <a:spcPct val="100000"/>
              </a:lnSpc>
            </a:pPr>
            <a:endParaRPr lang="es-PR" sz="2050" dirty="0" smtClean="0">
              <a:latin typeface="Times New Roman"/>
              <a:cs typeface="Times New Roman"/>
            </a:endParaRPr>
          </a:p>
          <a:p>
            <a:pPr marL="12700">
              <a:lnSpc>
                <a:spcPct val="100000"/>
              </a:lnSpc>
            </a:pPr>
            <a:r>
              <a:rPr lang="es-PR" sz="2000" spc="-5" dirty="0" smtClean="0">
                <a:latin typeface="Arial"/>
                <a:cs typeface="Arial"/>
              </a:rPr>
              <a:t>Para un comprobación de presión negativa del sello:</a:t>
            </a:r>
            <a:endParaRPr lang="es-PR" sz="2000" dirty="0" smtClean="0">
              <a:latin typeface="Arial"/>
              <a:cs typeface="Arial"/>
            </a:endParaRPr>
          </a:p>
          <a:p>
            <a:pPr marL="355600" marR="5080" indent="-342900">
              <a:lnSpc>
                <a:spcPct val="100000"/>
              </a:lnSpc>
              <a:buClr>
                <a:srgbClr val="0070C0"/>
              </a:buClr>
              <a:buFont typeface="Wingdings"/>
              <a:buChar char=""/>
              <a:tabLst>
                <a:tab pos="356235" algn="l"/>
              </a:tabLst>
            </a:pPr>
            <a:r>
              <a:rPr lang="es-PR" sz="2000" spc="5" dirty="0">
                <a:latin typeface="Arial"/>
                <a:cs typeface="Arial"/>
              </a:rPr>
              <a:t>Cubra las entradas de respiradores (cartuchos, botes, o sellos) inhalar suavemente, y sostienen la respiración por 10 segundos.</a:t>
            </a:r>
          </a:p>
          <a:p>
            <a:pPr marL="355600" marR="5080" indent="-342900">
              <a:lnSpc>
                <a:spcPct val="100000"/>
              </a:lnSpc>
              <a:buClr>
                <a:srgbClr val="0070C0"/>
              </a:buClr>
              <a:buFont typeface="Wingdings"/>
              <a:buChar char=""/>
              <a:tabLst>
                <a:tab pos="356235" algn="l"/>
              </a:tabLst>
            </a:pPr>
            <a:r>
              <a:rPr lang="es-PR" sz="2000" spc="5" dirty="0">
                <a:latin typeface="Arial"/>
                <a:cs typeface="Arial"/>
              </a:rPr>
              <a:t>La pieza facial debe colapsar en su cara y permanecerá colapsado</a:t>
            </a:r>
            <a:endParaRPr lang="es-PR" sz="2000" dirty="0" smtClean="0">
              <a:latin typeface="Arial"/>
              <a:cs typeface="Arial"/>
            </a:endParaRPr>
          </a:p>
          <a:p>
            <a:pPr marL="12700">
              <a:lnSpc>
                <a:spcPct val="100000"/>
              </a:lnSpc>
            </a:pPr>
            <a:r>
              <a:rPr lang="es-PR" sz="2000" spc="-5" dirty="0" smtClean="0">
                <a:latin typeface="Arial"/>
                <a:cs typeface="Arial"/>
              </a:rPr>
              <a:t>Para </a:t>
            </a:r>
            <a:r>
              <a:rPr lang="es-PR" sz="2000" spc="-5" dirty="0">
                <a:latin typeface="Arial"/>
                <a:cs typeface="Arial"/>
              </a:rPr>
              <a:t>un comprobación de presión </a:t>
            </a:r>
            <a:r>
              <a:rPr lang="es-PR" sz="2000" spc="-5" dirty="0" smtClean="0">
                <a:latin typeface="Arial"/>
                <a:cs typeface="Arial"/>
              </a:rPr>
              <a:t>positiva </a:t>
            </a:r>
            <a:r>
              <a:rPr lang="es-PR" sz="2000" spc="-5" dirty="0">
                <a:latin typeface="Arial"/>
                <a:cs typeface="Arial"/>
              </a:rPr>
              <a:t>del sello </a:t>
            </a:r>
            <a:r>
              <a:rPr lang="es-PR" sz="2000" dirty="0" smtClean="0">
                <a:latin typeface="Arial"/>
                <a:cs typeface="Arial"/>
              </a:rPr>
              <a:t>:</a:t>
            </a:r>
          </a:p>
          <a:p>
            <a:pPr marL="354965" indent="-342265">
              <a:lnSpc>
                <a:spcPct val="100000"/>
              </a:lnSpc>
              <a:buClr>
                <a:srgbClr val="0070C0"/>
              </a:buClr>
              <a:buFont typeface="Wingdings"/>
              <a:buChar char=""/>
              <a:tabLst>
                <a:tab pos="355600" algn="l"/>
              </a:tabLst>
            </a:pPr>
            <a:r>
              <a:rPr lang="es-PR" sz="2000" spc="5" dirty="0">
                <a:latin typeface="Arial"/>
                <a:cs typeface="Arial"/>
              </a:rPr>
              <a:t>Cubre la </a:t>
            </a:r>
            <a:r>
              <a:rPr lang="es-PR" sz="2000" spc="5" dirty="0" smtClean="0">
                <a:latin typeface="Arial"/>
                <a:cs typeface="Arial"/>
              </a:rPr>
              <a:t>válvula </a:t>
            </a:r>
            <a:r>
              <a:rPr lang="es-PR" sz="2000" spc="5" dirty="0">
                <a:latin typeface="Arial"/>
                <a:cs typeface="Arial"/>
              </a:rPr>
              <a:t>(s) del respirador de </a:t>
            </a:r>
            <a:r>
              <a:rPr lang="es-PR" sz="2000" spc="5" dirty="0" smtClean="0">
                <a:latin typeface="Arial"/>
                <a:cs typeface="Arial"/>
              </a:rPr>
              <a:t>exhalación </a:t>
            </a:r>
            <a:r>
              <a:rPr lang="es-PR" sz="2000" spc="5" dirty="0">
                <a:latin typeface="Arial"/>
                <a:cs typeface="Arial"/>
              </a:rPr>
              <a:t>y exhale</a:t>
            </a:r>
            <a:endParaRPr lang="es-PR" sz="2000" dirty="0">
              <a:latin typeface="Arial"/>
              <a:cs typeface="Arial"/>
            </a:endParaRPr>
          </a:p>
        </p:txBody>
      </p:sp>
      <p:sp>
        <p:nvSpPr>
          <p:cNvPr id="5" name="object 5"/>
          <p:cNvSpPr txBox="1"/>
          <p:nvPr/>
        </p:nvSpPr>
        <p:spPr>
          <a:xfrm>
            <a:off x="3099228" y="624141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s28</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5924" y="1662002"/>
            <a:ext cx="4539615" cy="2954655"/>
          </a:xfrm>
          <a:prstGeom prst="rect">
            <a:avLst/>
          </a:prstGeom>
        </p:spPr>
        <p:txBody>
          <a:bodyPr vert="horz" wrap="square" lIns="0" tIns="0" rIns="0" bIns="0" rtlCol="0">
            <a:spAutoFit/>
          </a:bodyPr>
          <a:lstStyle/>
          <a:p>
            <a:pPr marL="12700">
              <a:lnSpc>
                <a:spcPct val="100000"/>
              </a:lnSpc>
            </a:pPr>
            <a:r>
              <a:rPr lang="es-PR" sz="2400" b="1" spc="-5" dirty="0" smtClean="0">
                <a:solidFill>
                  <a:srgbClr val="004491"/>
                </a:solidFill>
                <a:latin typeface="Arial"/>
                <a:cs typeface="Arial"/>
              </a:rPr>
              <a:t>Compruebe los sellos</a:t>
            </a:r>
            <a:endParaRPr lang="es-PR" sz="2400" dirty="0" smtClean="0">
              <a:latin typeface="Arial"/>
              <a:cs typeface="Arial"/>
            </a:endParaRPr>
          </a:p>
          <a:p>
            <a:pPr marL="355600" marR="5080" indent="-342900">
              <a:lnSpc>
                <a:spcPct val="100000"/>
              </a:lnSpc>
              <a:buClr>
                <a:srgbClr val="0070C0"/>
              </a:buClr>
              <a:buFont typeface="Wingdings"/>
              <a:buChar char=""/>
              <a:tabLst>
                <a:tab pos="355600" algn="l"/>
              </a:tabLst>
            </a:pPr>
            <a:r>
              <a:rPr lang="es-PR" sz="2400" dirty="0">
                <a:latin typeface="Arial"/>
                <a:cs typeface="Arial"/>
              </a:rPr>
              <a:t>"La pieza facial debe mantener una presión positiva durante unos segundos</a:t>
            </a:r>
          </a:p>
          <a:p>
            <a:pPr marL="355600" marR="5080" indent="-342900">
              <a:lnSpc>
                <a:spcPct val="100000"/>
              </a:lnSpc>
              <a:buClr>
                <a:srgbClr val="0070C0"/>
              </a:buClr>
              <a:buFont typeface="Wingdings"/>
              <a:buChar char=""/>
              <a:tabLst>
                <a:tab pos="355600" algn="l"/>
              </a:tabLst>
            </a:pPr>
            <a:r>
              <a:rPr lang="es-PR" sz="2400" dirty="0">
                <a:latin typeface="Arial"/>
                <a:cs typeface="Arial"/>
              </a:rPr>
              <a:t>Durante este tiempo, el empleado no debe oír o sentir la filtración de aire fuera de cara a cara- pieza de sello "</a:t>
            </a:r>
          </a:p>
        </p:txBody>
      </p:sp>
      <p:sp>
        <p:nvSpPr>
          <p:cNvPr id="5" name="object 5"/>
          <p:cNvSpPr txBox="1"/>
          <p:nvPr/>
        </p:nvSpPr>
        <p:spPr>
          <a:xfrm>
            <a:off x="458002" y="5086839"/>
            <a:ext cx="4550410" cy="1231106"/>
          </a:xfrm>
          <a:prstGeom prst="rect">
            <a:avLst/>
          </a:prstGeom>
          <a:ln w="25400">
            <a:solidFill>
              <a:srgbClr val="0070C0"/>
            </a:solidFill>
          </a:ln>
        </p:spPr>
        <p:txBody>
          <a:bodyPr vert="horz" wrap="square" lIns="0" tIns="0" rIns="0" bIns="0" rtlCol="0">
            <a:spAutoFit/>
          </a:bodyPr>
          <a:lstStyle/>
          <a:p>
            <a:pPr marL="525780" indent="-342900">
              <a:lnSpc>
                <a:spcPct val="100000"/>
              </a:lnSpc>
              <a:buClr>
                <a:srgbClr val="0070C0"/>
              </a:buClr>
              <a:buFont typeface="Wingdings"/>
              <a:buChar char=""/>
              <a:tabLst>
                <a:tab pos="526415" algn="l"/>
              </a:tabLst>
            </a:pPr>
            <a:r>
              <a:rPr lang="es-PR" sz="2000" dirty="0" smtClean="0">
                <a:solidFill>
                  <a:srgbClr val="253E91"/>
                </a:solidFill>
                <a:latin typeface="Arial"/>
                <a:cs typeface="Arial"/>
              </a:rPr>
              <a:t>Instructor </a:t>
            </a:r>
            <a:r>
              <a:rPr lang="es-PR" sz="2000" dirty="0">
                <a:solidFill>
                  <a:srgbClr val="253E91"/>
                </a:solidFill>
                <a:latin typeface="Arial"/>
                <a:cs typeface="Arial"/>
              </a:rPr>
              <a:t>demostrara en clase - </a:t>
            </a:r>
            <a:r>
              <a:rPr lang="es-PR" sz="2000" dirty="0" smtClean="0">
                <a:solidFill>
                  <a:srgbClr val="253E91"/>
                </a:solidFill>
                <a:latin typeface="Arial"/>
                <a:cs typeface="Arial"/>
              </a:rPr>
              <a:t>seleccionará </a:t>
            </a:r>
            <a:r>
              <a:rPr lang="es-PR" sz="2000" dirty="0">
                <a:solidFill>
                  <a:srgbClr val="253E91"/>
                </a:solidFill>
                <a:latin typeface="Arial"/>
                <a:cs typeface="Arial"/>
              </a:rPr>
              <a:t>un voluntario para demostrar la </a:t>
            </a:r>
            <a:r>
              <a:rPr lang="es-PR" sz="2000" dirty="0" smtClean="0">
                <a:solidFill>
                  <a:srgbClr val="253E91"/>
                </a:solidFill>
                <a:latin typeface="Arial"/>
                <a:cs typeface="Arial"/>
              </a:rPr>
              <a:t>verificación </a:t>
            </a:r>
            <a:r>
              <a:rPr lang="es-PR" sz="2000" dirty="0">
                <a:solidFill>
                  <a:srgbClr val="253E91"/>
                </a:solidFill>
                <a:latin typeface="Arial"/>
                <a:cs typeface="Arial"/>
              </a:rPr>
              <a:t>y limpieza adecuada del sello</a:t>
            </a:r>
            <a:endParaRPr sz="2000" dirty="0">
              <a:latin typeface="Arial"/>
              <a:cs typeface="Arial"/>
            </a:endParaRPr>
          </a:p>
        </p:txBody>
      </p:sp>
      <p:sp>
        <p:nvSpPr>
          <p:cNvPr id="6" name="object 6" title="Foto - presentacion del control del sello del respirador"/>
          <p:cNvSpPr/>
          <p:nvPr/>
        </p:nvSpPr>
        <p:spPr>
          <a:xfrm>
            <a:off x="5332163" y="1733858"/>
            <a:ext cx="3811836" cy="459808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711620" y="6229045"/>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29</a:t>
            </a:fld>
            <a:endParaRPr dirty="0"/>
          </a:p>
        </p:txBody>
      </p:sp>
      <p:sp>
        <p:nvSpPr>
          <p:cNvPr id="10"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s29</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1"/>
          </p:nvPr>
        </p:nvSpPr>
        <p:spPr>
          <a:xfrm>
            <a:off x="457200" y="1600206"/>
            <a:ext cx="8229600" cy="4967599"/>
          </a:xfrm>
          <a:prstGeom prst="rect">
            <a:avLst/>
          </a:prstGeom>
        </p:spPr>
        <p:txBody>
          <a:bodyPr lIns="91425" tIns="91425" rIns="91425" bIns="91425" anchor="t" anchorCtr="0">
            <a:noAutofit/>
          </a:bodyPr>
          <a:lstStyle/>
          <a:p>
            <a:pPr lvl="0">
              <a:buSzPct val="78571"/>
            </a:pPr>
            <a:r>
              <a:rPr lang="en" sz="2400" dirty="0" smtClean="0"/>
              <a:t> </a:t>
            </a:r>
            <a:r>
              <a:rPr lang="en" sz="2400" b="1" dirty="0">
                <a:solidFill>
                  <a:schemeClr val="accent2">
                    <a:lumMod val="75000"/>
                  </a:schemeClr>
                </a:solidFill>
              </a:rPr>
              <a:t>Program Development</a:t>
            </a:r>
            <a:endParaRPr lang="en" sz="2400" b="1" dirty="0" smtClean="0">
              <a:solidFill>
                <a:schemeClr val="accent2">
                  <a:lumMod val="75000"/>
                </a:schemeClr>
              </a:solidFill>
            </a:endParaRPr>
          </a:p>
          <a:p>
            <a:pPr>
              <a:spcBef>
                <a:spcPts val="0"/>
              </a:spcBef>
              <a:buNone/>
            </a:pPr>
            <a:endParaRPr sz="1400" dirty="0"/>
          </a:p>
        </p:txBody>
      </p:sp>
      <p:sp>
        <p:nvSpPr>
          <p:cNvPr id="2" name="Rectangle 1"/>
          <p:cNvSpPr/>
          <p:nvPr/>
        </p:nvSpPr>
        <p:spPr>
          <a:xfrm>
            <a:off x="520860" y="2145181"/>
            <a:ext cx="8470740" cy="3262432"/>
          </a:xfrm>
          <a:prstGeom prst="rect">
            <a:avLst/>
          </a:prstGeom>
        </p:spPr>
        <p:txBody>
          <a:bodyPr wrap="square">
            <a:spAutoFit/>
          </a:bodyPr>
          <a:lstStyle/>
          <a:p>
            <a:pPr lvl="0">
              <a:lnSpc>
                <a:spcPct val="145090"/>
              </a:lnSpc>
              <a:buClr>
                <a:schemeClr val="dk1"/>
              </a:buClr>
              <a:buSzPct val="55000"/>
            </a:pPr>
            <a:r>
              <a:rPr lang="es-PR" sz="2000" dirty="0">
                <a:solidFill>
                  <a:schemeClr val="dk1"/>
                </a:solidFill>
              </a:rPr>
              <a:t>Desarrollo del Programa​</a:t>
            </a:r>
          </a:p>
          <a:p>
            <a:pPr marL="457200" lvl="0" algn="just">
              <a:lnSpc>
                <a:spcPct val="136800"/>
              </a:lnSpc>
            </a:pPr>
            <a:r>
              <a:rPr lang="es-PR" sz="2000" dirty="0">
                <a:solidFill>
                  <a:schemeClr val="dk1"/>
                </a:solidFill>
              </a:rPr>
              <a:t>Este programa fue desarrollado por profesores y estudiantes de la E</a:t>
            </a:r>
            <a:r>
              <a:rPr lang="es-PR" sz="2000" dirty="0">
                <a:solidFill>
                  <a:srgbClr val="212121"/>
                </a:solidFill>
              </a:rPr>
              <a:t>scuela de Planificación, Diseño y Construcción de </a:t>
            </a:r>
            <a:r>
              <a:rPr lang="es-PR" sz="2000" i="1" dirty="0">
                <a:solidFill>
                  <a:srgbClr val="212121"/>
                </a:solidFill>
              </a:rPr>
              <a:t>Michigan </a:t>
            </a:r>
            <a:r>
              <a:rPr lang="es-PR" sz="2000" i="1" dirty="0" err="1">
                <a:solidFill>
                  <a:srgbClr val="212121"/>
                </a:solidFill>
              </a:rPr>
              <a:t>State</a:t>
            </a:r>
            <a:r>
              <a:rPr lang="es-PR" sz="2000" i="1" dirty="0">
                <a:solidFill>
                  <a:srgbClr val="212121"/>
                </a:solidFill>
              </a:rPr>
              <a:t> </a:t>
            </a:r>
            <a:r>
              <a:rPr lang="es-PR" sz="2000" i="1" dirty="0" err="1">
                <a:solidFill>
                  <a:srgbClr val="212121"/>
                </a:solidFill>
              </a:rPr>
              <a:t>University</a:t>
            </a:r>
            <a:r>
              <a:rPr lang="es-PR" sz="2000" i="1" dirty="0">
                <a:solidFill>
                  <a:srgbClr val="212121"/>
                </a:solidFill>
              </a:rPr>
              <a:t> </a:t>
            </a:r>
            <a:r>
              <a:rPr lang="es-PR" sz="2000" dirty="0">
                <a:solidFill>
                  <a:srgbClr val="212121"/>
                </a:solidFill>
              </a:rPr>
              <a:t>en colaboración con el Comité de Seguridad del Instituto Americano de Construcción en Acero (AISC por sus siglas en inglés) y la Universidad de Puerto Rico en Mayagüez.</a:t>
            </a:r>
          </a:p>
          <a:p>
            <a:pPr lvl="0"/>
            <a:endParaRPr lang="es-PR" sz="2000" dirty="0">
              <a:solidFill>
                <a:srgbClr val="0C30B8"/>
              </a:solidFill>
            </a:endParaRPr>
          </a:p>
          <a:p>
            <a:pPr lvl="0">
              <a:buSzPct val="25000"/>
            </a:pPr>
            <a:r>
              <a:rPr lang="es-PR" sz="2000" dirty="0">
                <a:solidFill>
                  <a:srgbClr val="000000"/>
                </a:solidFill>
                <a:sym typeface="Arial"/>
              </a:rPr>
              <a:t>D</a:t>
            </a:r>
            <a:r>
              <a:rPr lang="es-PR" sz="2000" dirty="0"/>
              <a:t>iciembre de</a:t>
            </a:r>
            <a:r>
              <a:rPr lang="es-PR" sz="2000" dirty="0">
                <a:solidFill>
                  <a:srgbClr val="000000"/>
                </a:solidFill>
                <a:sym typeface="Arial"/>
              </a:rPr>
              <a:t> 2014</a:t>
            </a:r>
          </a:p>
        </p:txBody>
      </p:sp>
      <p:pic>
        <p:nvPicPr>
          <p:cNvPr id="8195" name="Picture 3" descr="C:\Users\mrozowsk\Desktop\SPDC Letter Head Fac Lists\Branding\MSU_SPDC_logo_vertical_highres_040714.jpg" title="Michigan State Universtiy Log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86000" y="5565029"/>
            <a:ext cx="1837944" cy="61366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mrozowsk\Desktop\SPDC Letter Head Fac Lists\Branding\MSUHelmet&amp;spdc_graphictreatment_horizontal_032414.jpg" title="SPDC - School of Planning, Design and Construc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8" y="5426125"/>
            <a:ext cx="1447421" cy="8974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title="AISC - American Institure of Steel Constructi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71308" y="5210609"/>
            <a:ext cx="1435012" cy="132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title="Universidad de Puerto Rico Logo"/>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324600" y="5336845"/>
            <a:ext cx="1046708" cy="1163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3</a:t>
            </a:fld>
            <a:endParaRPr lang="en-US" dirty="0">
              <a:solidFill>
                <a:srgbClr val="000000">
                  <a:tint val="75000"/>
                </a:srgbClr>
              </a:solidFill>
            </a:endParaRPr>
          </a:p>
        </p:txBody>
      </p:sp>
      <p:sp>
        <p:nvSpPr>
          <p:cNvPr id="12" name="object 3"/>
          <p:cNvSpPr txBox="1">
            <a:spLocks noGrp="1"/>
          </p:cNvSpPr>
          <p:nvPr>
            <p:ph type="title"/>
          </p:nvPr>
        </p:nvSpPr>
        <p:spPr>
          <a:xfrm>
            <a:off x="457200" y="473844"/>
            <a:ext cx="8150874" cy="1654299"/>
          </a:xfrm>
          <a:prstGeom prst="rect">
            <a:avLst/>
          </a:prstGeom>
        </p:spPr>
        <p:txBody>
          <a:bodyPr vert="horz" wrap="square" lIns="0" tIns="0" rIns="0" bIns="0" rtlCol="0">
            <a:spAutoFit/>
          </a:bodyPr>
          <a:lstStyle/>
          <a:p>
            <a:pPr marL="12700">
              <a:lnSpc>
                <a:spcPts val="4285"/>
              </a:lnSpc>
            </a:pPr>
            <a:r>
              <a:rPr lang="es-PR" dirty="0" smtClean="0"/>
              <a:t>Seguridad respiratoria y PPE</a:t>
            </a:r>
            <a:br>
              <a:rPr lang="es-PR" dirty="0" smtClean="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s3</a:t>
            </a:r>
            <a:r>
              <a:rPr lang="es-PR" dirty="0"/>
              <a:t/>
            </a:r>
            <a:br>
              <a:rPr lang="es-PR" dirty="0"/>
            </a:br>
            <a:endParaRPr lang="es-PR" dirty="0"/>
          </a:p>
        </p:txBody>
      </p:sp>
    </p:spTree>
    <p:extLst>
      <p:ext uri="{BB962C8B-B14F-4D97-AF65-F5344CB8AC3E}">
        <p14:creationId xmlns:p14="http://schemas.microsoft.com/office/powerpoint/2010/main" val="3778444496"/>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98408" y="2094208"/>
            <a:ext cx="3510279" cy="1107996"/>
          </a:xfrm>
          <a:prstGeom prst="rect">
            <a:avLst/>
          </a:prstGeom>
        </p:spPr>
        <p:txBody>
          <a:bodyPr vert="horz" wrap="square" lIns="0" tIns="0" rIns="0" bIns="0" rtlCol="0">
            <a:spAutoFit/>
          </a:bodyPr>
          <a:lstStyle/>
          <a:p>
            <a:pPr marL="12700" marR="5080">
              <a:lnSpc>
                <a:spcPct val="100000"/>
              </a:lnSpc>
            </a:pPr>
            <a:r>
              <a:rPr lang="es-PR" sz="2400" b="1" spc="-5" dirty="0">
                <a:solidFill>
                  <a:srgbClr val="0070C0"/>
                </a:solidFill>
                <a:latin typeface="Arial"/>
                <a:cs typeface="Arial"/>
              </a:rPr>
              <a:t>¿Cómo debe ser limpiado y mantenido un respirador?</a:t>
            </a:r>
            <a:endParaRPr sz="2400" dirty="0">
              <a:latin typeface="Arial"/>
              <a:cs typeface="Arial"/>
            </a:endParaRPr>
          </a:p>
        </p:txBody>
      </p:sp>
      <p:sp>
        <p:nvSpPr>
          <p:cNvPr id="5" name="object 5" title="Foto - Checklist for respirator maintenace and care"/>
          <p:cNvSpPr/>
          <p:nvPr/>
        </p:nvSpPr>
        <p:spPr>
          <a:xfrm>
            <a:off x="5053012" y="1752599"/>
            <a:ext cx="3024188" cy="4801143"/>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414315" y="6367545"/>
            <a:ext cx="244602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C</a:t>
            </a:r>
            <a:r>
              <a:rPr sz="1200" dirty="0">
                <a:latin typeface="Arial"/>
                <a:cs typeface="Arial"/>
              </a:rPr>
              <a:t>heck</a:t>
            </a:r>
            <a:r>
              <a:rPr sz="1200" spc="-5" dirty="0">
                <a:latin typeface="Arial"/>
                <a:cs typeface="Arial"/>
              </a:rPr>
              <a:t>li</a:t>
            </a:r>
            <a:r>
              <a:rPr sz="1200" dirty="0">
                <a:latin typeface="Arial"/>
                <a:cs typeface="Arial"/>
              </a:rPr>
              <a:t>st</a:t>
            </a:r>
            <a:r>
              <a:rPr sz="1200" spc="-20"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5" dirty="0">
                <a:latin typeface="Arial"/>
                <a:cs typeface="Arial"/>
              </a:rPr>
              <a:t> </a:t>
            </a:r>
            <a:r>
              <a:rPr sz="1200" dirty="0">
                <a:latin typeface="Arial"/>
                <a:cs typeface="Arial"/>
              </a:rPr>
              <a:t>3384</a:t>
            </a:r>
            <a:r>
              <a:rPr sz="1200" spc="-5" dirty="0">
                <a:latin typeface="Arial"/>
                <a:cs typeface="Arial"/>
              </a:rPr>
              <a:t>-</a:t>
            </a:r>
            <a:r>
              <a:rPr sz="1200" spc="-10" dirty="0">
                <a:latin typeface="Arial"/>
                <a:cs typeface="Arial"/>
              </a:rPr>
              <a:t>0</a:t>
            </a:r>
            <a:r>
              <a:rPr sz="1200" dirty="0">
                <a:latin typeface="Arial"/>
                <a:cs typeface="Arial"/>
              </a:rPr>
              <a:t>9</a:t>
            </a:r>
            <a:r>
              <a:rPr sz="1200" spc="-5" dirty="0">
                <a:latin typeface="Arial"/>
                <a:cs typeface="Arial"/>
              </a:rPr>
              <a:t> </a:t>
            </a:r>
            <a:r>
              <a:rPr sz="1200" dirty="0">
                <a:latin typeface="Arial"/>
                <a:cs typeface="Arial"/>
              </a:rPr>
              <a:t>2</a:t>
            </a:r>
            <a:r>
              <a:rPr sz="1200" spc="-10" dirty="0">
                <a:latin typeface="Arial"/>
                <a:cs typeface="Arial"/>
              </a:rPr>
              <a:t>011</a:t>
            </a:r>
            <a:endParaRPr sz="12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30</a:t>
            </a:fld>
            <a:endParaRPr dirty="0"/>
          </a:p>
        </p:txBody>
      </p:sp>
      <p:sp>
        <p:nvSpPr>
          <p:cNvPr id="9"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s30</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31</a:t>
            </a:fld>
            <a:endParaRPr dirty="0"/>
          </a:p>
        </p:txBody>
      </p:sp>
      <p:sp>
        <p:nvSpPr>
          <p:cNvPr id="4" name="object 4"/>
          <p:cNvSpPr txBox="1"/>
          <p:nvPr/>
        </p:nvSpPr>
        <p:spPr>
          <a:xfrm>
            <a:off x="535924" y="1010848"/>
            <a:ext cx="7474584" cy="2780248"/>
          </a:xfrm>
          <a:prstGeom prst="rect">
            <a:avLst/>
          </a:prstGeom>
        </p:spPr>
        <p:txBody>
          <a:bodyPr vert="horz" wrap="square" lIns="0" tIns="0" rIns="0" bIns="0" rtlCol="0">
            <a:spAutoFit/>
          </a:bodyPr>
          <a:lstStyle/>
          <a:p>
            <a:pPr marL="12700">
              <a:lnSpc>
                <a:spcPct val="100000"/>
              </a:lnSpc>
            </a:pPr>
            <a:endParaRPr sz="2400" dirty="0">
              <a:latin typeface="Arial"/>
              <a:cs typeface="Arial"/>
            </a:endParaRPr>
          </a:p>
          <a:p>
            <a:pPr marL="52705">
              <a:lnSpc>
                <a:spcPct val="100000"/>
              </a:lnSpc>
              <a:spcBef>
                <a:spcPts val="1440"/>
              </a:spcBef>
            </a:pPr>
            <a:r>
              <a:rPr sz="2400" b="1" spc="-5" dirty="0">
                <a:solidFill>
                  <a:srgbClr val="0070C0"/>
                </a:solidFill>
                <a:latin typeface="Arial"/>
                <a:cs typeface="Arial"/>
              </a:rPr>
              <a:t>C</a:t>
            </a:r>
            <a:r>
              <a:rPr sz="2400" b="1" dirty="0">
                <a:solidFill>
                  <a:srgbClr val="0070C0"/>
                </a:solidFill>
                <a:latin typeface="Arial"/>
                <a:cs typeface="Arial"/>
              </a:rPr>
              <a:t>l</a:t>
            </a:r>
            <a:r>
              <a:rPr sz="2400" b="1" spc="-5" dirty="0">
                <a:solidFill>
                  <a:srgbClr val="0070C0"/>
                </a:solidFill>
                <a:latin typeface="Arial"/>
                <a:cs typeface="Arial"/>
              </a:rPr>
              <a:t>ean</a:t>
            </a:r>
            <a:r>
              <a:rPr sz="2400" b="1" dirty="0">
                <a:solidFill>
                  <a:srgbClr val="0070C0"/>
                </a:solidFill>
                <a:latin typeface="Arial"/>
                <a:cs typeface="Arial"/>
              </a:rPr>
              <a:t>i</a:t>
            </a:r>
            <a:r>
              <a:rPr sz="2400" b="1" spc="-5" dirty="0">
                <a:solidFill>
                  <a:srgbClr val="0070C0"/>
                </a:solidFill>
                <a:latin typeface="Arial"/>
                <a:cs typeface="Arial"/>
              </a:rPr>
              <a:t>n</a:t>
            </a:r>
            <a:r>
              <a:rPr sz="2400" b="1" dirty="0">
                <a:solidFill>
                  <a:srgbClr val="0070C0"/>
                </a:solidFill>
                <a:latin typeface="Arial"/>
                <a:cs typeface="Arial"/>
              </a:rPr>
              <a:t>g</a:t>
            </a:r>
            <a:r>
              <a:rPr sz="2400" b="1" spc="-10" dirty="0">
                <a:solidFill>
                  <a:srgbClr val="0070C0"/>
                </a:solidFill>
                <a:latin typeface="Arial"/>
                <a:cs typeface="Arial"/>
              </a:rPr>
              <a:t> </a:t>
            </a:r>
            <a:r>
              <a:rPr sz="2400" b="1" spc="-5" dirty="0">
                <a:solidFill>
                  <a:srgbClr val="0070C0"/>
                </a:solidFill>
                <a:latin typeface="Arial"/>
                <a:cs typeface="Arial"/>
              </a:rPr>
              <a:t>an</a:t>
            </a:r>
            <a:r>
              <a:rPr sz="2400" b="1" dirty="0">
                <a:solidFill>
                  <a:srgbClr val="0070C0"/>
                </a:solidFill>
                <a:latin typeface="Arial"/>
                <a:cs typeface="Arial"/>
              </a:rPr>
              <a:t>d</a:t>
            </a:r>
            <a:r>
              <a:rPr sz="2400" b="1" spc="-10" dirty="0">
                <a:solidFill>
                  <a:srgbClr val="0070C0"/>
                </a:solidFill>
                <a:latin typeface="Arial"/>
                <a:cs typeface="Arial"/>
              </a:rPr>
              <a:t> </a:t>
            </a:r>
            <a:r>
              <a:rPr sz="2400" b="1" spc="-5" dirty="0">
                <a:solidFill>
                  <a:srgbClr val="0070C0"/>
                </a:solidFill>
                <a:latin typeface="Arial"/>
                <a:cs typeface="Arial"/>
              </a:rPr>
              <a:t>d</a:t>
            </a:r>
            <a:r>
              <a:rPr sz="2400" b="1" dirty="0">
                <a:solidFill>
                  <a:srgbClr val="0070C0"/>
                </a:solidFill>
                <a:latin typeface="Arial"/>
                <a:cs typeface="Arial"/>
              </a:rPr>
              <a:t>i</a:t>
            </a:r>
            <a:r>
              <a:rPr sz="2400" b="1" spc="-5" dirty="0">
                <a:solidFill>
                  <a:srgbClr val="0070C0"/>
                </a:solidFill>
                <a:latin typeface="Arial"/>
                <a:cs typeface="Arial"/>
              </a:rPr>
              <a:t>s</a:t>
            </a:r>
            <a:r>
              <a:rPr sz="2400" b="1" dirty="0">
                <a:solidFill>
                  <a:srgbClr val="0070C0"/>
                </a:solidFill>
                <a:latin typeface="Arial"/>
                <a:cs typeface="Arial"/>
              </a:rPr>
              <a:t>i</a:t>
            </a:r>
            <a:r>
              <a:rPr sz="2400" b="1" spc="-5" dirty="0">
                <a:solidFill>
                  <a:srgbClr val="0070C0"/>
                </a:solidFill>
                <a:latin typeface="Arial"/>
                <a:cs typeface="Arial"/>
              </a:rPr>
              <a:t>n</a:t>
            </a:r>
            <a:r>
              <a:rPr sz="2400" b="1" dirty="0">
                <a:solidFill>
                  <a:srgbClr val="0070C0"/>
                </a:solidFill>
                <a:latin typeface="Arial"/>
                <a:cs typeface="Arial"/>
              </a:rPr>
              <a:t>f</a:t>
            </a:r>
            <a:r>
              <a:rPr sz="2400" b="1" spc="-5" dirty="0">
                <a:solidFill>
                  <a:srgbClr val="0070C0"/>
                </a:solidFill>
                <a:latin typeface="Arial"/>
                <a:cs typeface="Arial"/>
              </a:rPr>
              <a:t>ec</a:t>
            </a:r>
            <a:r>
              <a:rPr sz="2400" b="1" dirty="0">
                <a:solidFill>
                  <a:srgbClr val="0070C0"/>
                </a:solidFill>
                <a:latin typeface="Arial"/>
                <a:cs typeface="Arial"/>
              </a:rPr>
              <a:t>ti</a:t>
            </a:r>
            <a:r>
              <a:rPr sz="2400" b="1" spc="-5" dirty="0">
                <a:solidFill>
                  <a:srgbClr val="0070C0"/>
                </a:solidFill>
                <a:latin typeface="Arial"/>
                <a:cs typeface="Arial"/>
              </a:rPr>
              <a:t>ng</a:t>
            </a:r>
            <a:endParaRPr sz="2400" dirty="0">
              <a:latin typeface="Arial"/>
              <a:cs typeface="Arial"/>
            </a:endParaRPr>
          </a:p>
          <a:p>
            <a:pPr>
              <a:lnSpc>
                <a:spcPct val="100000"/>
              </a:lnSpc>
              <a:spcBef>
                <a:spcPts val="5"/>
              </a:spcBef>
            </a:pPr>
            <a:endParaRPr sz="2500" dirty="0">
              <a:latin typeface="Times New Roman"/>
              <a:cs typeface="Times New Roman"/>
            </a:endParaRPr>
          </a:p>
          <a:p>
            <a:pPr marL="395605" marR="5080" indent="-342900">
              <a:lnSpc>
                <a:spcPct val="100000"/>
              </a:lnSpc>
              <a:buClr>
                <a:srgbClr val="0070C0"/>
              </a:buClr>
              <a:buFont typeface="Wingdings"/>
              <a:buChar char=""/>
              <a:tabLst>
                <a:tab pos="396240" algn="l"/>
              </a:tabLst>
            </a:pPr>
            <a:r>
              <a:rPr lang="es-PR" sz="2400" dirty="0">
                <a:latin typeface="Arial"/>
                <a:cs typeface="Arial"/>
              </a:rPr>
              <a:t>Sólo usar respiradores que están limpios, sanitarias y en buen estado de funcionamiento</a:t>
            </a:r>
          </a:p>
          <a:p>
            <a:pPr marL="395605" marR="5080" indent="-342900">
              <a:lnSpc>
                <a:spcPct val="100000"/>
              </a:lnSpc>
              <a:buClr>
                <a:srgbClr val="0070C0"/>
              </a:buClr>
              <a:buFont typeface="Wingdings"/>
              <a:buChar char=""/>
              <a:tabLst>
                <a:tab pos="396240" algn="l"/>
              </a:tabLst>
            </a:pPr>
            <a:r>
              <a:rPr lang="es-PR" sz="2400" dirty="0">
                <a:latin typeface="Arial"/>
                <a:cs typeface="Arial"/>
              </a:rPr>
              <a:t>Apéndice B-2 de la norma cubre los procedimientos de limpieza y desinfección</a:t>
            </a:r>
            <a:endParaRPr sz="2400" dirty="0">
              <a:latin typeface="Arial"/>
              <a:cs typeface="Arial"/>
            </a:endParaRPr>
          </a:p>
        </p:txBody>
      </p:sp>
      <p:sp>
        <p:nvSpPr>
          <p:cNvPr id="8"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s31</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32</a:t>
            </a:fld>
            <a:endParaRPr dirty="0"/>
          </a:p>
        </p:txBody>
      </p:sp>
      <p:sp>
        <p:nvSpPr>
          <p:cNvPr id="4" name="object 4"/>
          <p:cNvSpPr txBox="1"/>
          <p:nvPr/>
        </p:nvSpPr>
        <p:spPr>
          <a:xfrm>
            <a:off x="535924" y="1010848"/>
            <a:ext cx="7237095" cy="4806444"/>
          </a:xfrm>
          <a:prstGeom prst="rect">
            <a:avLst/>
          </a:prstGeom>
        </p:spPr>
        <p:txBody>
          <a:bodyPr vert="horz" wrap="square" lIns="0" tIns="0" rIns="0" bIns="0" rtlCol="0">
            <a:spAutoFit/>
          </a:bodyPr>
          <a:lstStyle/>
          <a:p>
            <a:pPr marL="12700">
              <a:lnSpc>
                <a:spcPct val="100000"/>
              </a:lnSpc>
            </a:pPr>
            <a:endParaRPr sz="2400" dirty="0">
              <a:latin typeface="Arial"/>
              <a:cs typeface="Arial"/>
            </a:endParaRPr>
          </a:p>
          <a:p>
            <a:pPr marL="52705">
              <a:lnSpc>
                <a:spcPct val="100000"/>
              </a:lnSpc>
              <a:spcBef>
                <a:spcPts val="1440"/>
              </a:spcBef>
            </a:pPr>
            <a:r>
              <a:rPr lang="es-PR" sz="2400" b="1" dirty="0" smtClean="0">
                <a:solidFill>
                  <a:srgbClr val="0070C0"/>
                </a:solidFill>
                <a:latin typeface="Arial"/>
                <a:cs typeface="Arial"/>
              </a:rPr>
              <a:t>Cuando </a:t>
            </a:r>
            <a:r>
              <a:rPr lang="es-PR" sz="2400" b="1" dirty="0">
                <a:solidFill>
                  <a:srgbClr val="0070C0"/>
                </a:solidFill>
                <a:latin typeface="Arial"/>
                <a:cs typeface="Arial"/>
              </a:rPr>
              <a:t>limpiar y </a:t>
            </a:r>
            <a:r>
              <a:rPr lang="es-PR" sz="2400" b="1" dirty="0" smtClean="0">
                <a:solidFill>
                  <a:srgbClr val="0070C0"/>
                </a:solidFill>
                <a:latin typeface="Arial"/>
                <a:cs typeface="Arial"/>
              </a:rPr>
              <a:t>desinfectar</a:t>
            </a:r>
          </a:p>
          <a:p>
            <a:pPr marL="52705">
              <a:lnSpc>
                <a:spcPct val="100000"/>
              </a:lnSpc>
              <a:spcBef>
                <a:spcPts val="1440"/>
              </a:spcBef>
            </a:pPr>
            <a:endParaRPr sz="2500" dirty="0">
              <a:latin typeface="Times New Roman"/>
              <a:cs typeface="Times New Roman"/>
            </a:endParaRPr>
          </a:p>
          <a:p>
            <a:pPr marL="509905" marR="140970" indent="-457200">
              <a:lnSpc>
                <a:spcPct val="100000"/>
              </a:lnSpc>
              <a:buClr>
                <a:srgbClr val="0070C0"/>
              </a:buClr>
              <a:buFont typeface="Wingdings"/>
              <a:buChar char=""/>
              <a:tabLst>
                <a:tab pos="510540" algn="l"/>
              </a:tabLst>
            </a:pPr>
            <a:r>
              <a:rPr lang="es-PR" sz="2400" spc="-5" dirty="0">
                <a:latin typeface="Arial"/>
                <a:cs typeface="Arial"/>
              </a:rPr>
              <a:t>Limpie con la frecuencia necesaria que sean expedidos para el uso exclusivo de un empleado</a:t>
            </a:r>
          </a:p>
          <a:p>
            <a:pPr marL="509905" marR="140970" indent="-457200">
              <a:lnSpc>
                <a:spcPct val="100000"/>
              </a:lnSpc>
              <a:buClr>
                <a:srgbClr val="0070C0"/>
              </a:buClr>
              <a:buFont typeface="Wingdings"/>
              <a:buChar char=""/>
              <a:tabLst>
                <a:tab pos="510540" algn="l"/>
              </a:tabLst>
            </a:pPr>
            <a:r>
              <a:rPr lang="es-PR" sz="2400" spc="-5" dirty="0">
                <a:latin typeface="Arial"/>
                <a:cs typeface="Arial"/>
              </a:rPr>
              <a:t>Limpiar y desinfectar antes de ser usado por diferentes individuos</a:t>
            </a:r>
          </a:p>
          <a:p>
            <a:pPr marL="509905" marR="140970" indent="-457200">
              <a:lnSpc>
                <a:spcPct val="100000"/>
              </a:lnSpc>
              <a:buClr>
                <a:srgbClr val="0070C0"/>
              </a:buClr>
              <a:buFont typeface="Wingdings"/>
              <a:buChar char=""/>
              <a:tabLst>
                <a:tab pos="510540" algn="l"/>
              </a:tabLst>
            </a:pPr>
            <a:r>
              <a:rPr lang="es-PR" sz="2400" spc="-5" dirty="0">
                <a:latin typeface="Arial"/>
                <a:cs typeface="Arial"/>
              </a:rPr>
              <a:t>Limpiar y desinfectar después de cada uso para uso de emergencia de los respiradores</a:t>
            </a:r>
          </a:p>
          <a:p>
            <a:pPr marL="509905" marR="140970" indent="-457200">
              <a:lnSpc>
                <a:spcPct val="100000"/>
              </a:lnSpc>
              <a:buClr>
                <a:srgbClr val="0070C0"/>
              </a:buClr>
              <a:buFont typeface="Wingdings"/>
              <a:buChar char=""/>
              <a:tabLst>
                <a:tab pos="510540" algn="l"/>
              </a:tabLst>
            </a:pPr>
            <a:r>
              <a:rPr lang="es-PR" sz="2400" spc="-5" dirty="0">
                <a:latin typeface="Arial"/>
                <a:cs typeface="Arial"/>
              </a:rPr>
              <a:t>Limpiar después de cada uso de respiradores utilizados para las pruebas de ajuste y capacitación</a:t>
            </a:r>
            <a:endParaRPr sz="2400" dirty="0">
              <a:latin typeface="Arial"/>
              <a:cs typeface="Arial"/>
            </a:endParaRPr>
          </a:p>
        </p:txBody>
      </p:sp>
      <p:sp>
        <p:nvSpPr>
          <p:cNvPr id="8"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s32</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33</a:t>
            </a:fld>
            <a:endParaRPr dirty="0"/>
          </a:p>
        </p:txBody>
      </p:sp>
      <p:sp>
        <p:nvSpPr>
          <p:cNvPr id="4" name="object 4"/>
          <p:cNvSpPr txBox="1"/>
          <p:nvPr/>
        </p:nvSpPr>
        <p:spPr>
          <a:xfrm>
            <a:off x="535924" y="1010848"/>
            <a:ext cx="8379476" cy="2600712"/>
          </a:xfrm>
          <a:prstGeom prst="rect">
            <a:avLst/>
          </a:prstGeom>
        </p:spPr>
        <p:txBody>
          <a:bodyPr vert="horz" wrap="square" lIns="0" tIns="0" rIns="0" bIns="0" rtlCol="0">
            <a:spAutoFit/>
          </a:bodyPr>
          <a:lstStyle/>
          <a:p>
            <a:pPr marL="52705" marR="5882640" indent="-40640">
              <a:lnSpc>
                <a:spcPct val="150000"/>
              </a:lnSpc>
            </a:pPr>
            <a:endParaRPr lang="es-PR" sz="2400" b="1" dirty="0">
              <a:solidFill>
                <a:srgbClr val="1155CC"/>
              </a:solidFill>
              <a:latin typeface="Arial"/>
              <a:cs typeface="Arial"/>
            </a:endParaRPr>
          </a:p>
          <a:p>
            <a:pPr marL="52705" marR="5882640" indent="-40640">
              <a:lnSpc>
                <a:spcPct val="150000"/>
              </a:lnSpc>
            </a:pPr>
            <a:r>
              <a:rPr lang="es-PR" sz="2400" b="1" spc="-5" dirty="0" smtClean="0">
                <a:solidFill>
                  <a:srgbClr val="0070C0"/>
                </a:solidFill>
                <a:latin typeface="Arial"/>
                <a:cs typeface="Arial"/>
              </a:rPr>
              <a:t>Almacenamiento</a:t>
            </a:r>
            <a:endParaRPr lang="es-PR" sz="2400" dirty="0" smtClean="0">
              <a:latin typeface="Arial"/>
              <a:cs typeface="Arial"/>
            </a:endParaRPr>
          </a:p>
          <a:p>
            <a:pPr>
              <a:lnSpc>
                <a:spcPct val="100000"/>
              </a:lnSpc>
              <a:spcBef>
                <a:spcPts val="5"/>
              </a:spcBef>
            </a:pPr>
            <a:endParaRPr lang="es-PR" sz="2500" dirty="0" smtClean="0">
              <a:latin typeface="Times New Roman"/>
              <a:cs typeface="Times New Roman"/>
            </a:endParaRPr>
          </a:p>
          <a:p>
            <a:pPr marL="395605" marR="5080" indent="-342900">
              <a:lnSpc>
                <a:spcPct val="100000"/>
              </a:lnSpc>
              <a:buClr>
                <a:srgbClr val="0070C0"/>
              </a:buClr>
              <a:buFont typeface="Wingdings"/>
              <a:buChar char=""/>
              <a:tabLst>
                <a:tab pos="396240" algn="l"/>
              </a:tabLst>
            </a:pPr>
            <a:r>
              <a:rPr lang="es-PR" sz="2400" dirty="0" smtClean="0">
                <a:latin typeface="Arial"/>
                <a:cs typeface="Arial"/>
              </a:rPr>
              <a:t>"Los respiradores deben ser almacenados para protegerlos de los daños causados por los elementos y se deforme"</a:t>
            </a:r>
            <a:endParaRPr lang="es-PR" sz="2400" dirty="0">
              <a:latin typeface="Arial"/>
              <a:cs typeface="Arial"/>
            </a:endParaRPr>
          </a:p>
        </p:txBody>
      </p:sp>
      <p:sp>
        <p:nvSpPr>
          <p:cNvPr id="8"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s33</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5" name="object 5"/>
          <p:cNvSpPr txBox="1"/>
          <p:nvPr/>
        </p:nvSpPr>
        <p:spPr>
          <a:xfrm>
            <a:off x="4495800" y="6469063"/>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34</a:t>
            </a:fld>
            <a:endParaRPr dirty="0"/>
          </a:p>
        </p:txBody>
      </p:sp>
      <p:sp>
        <p:nvSpPr>
          <p:cNvPr id="4" name="object 4"/>
          <p:cNvSpPr txBox="1"/>
          <p:nvPr/>
        </p:nvSpPr>
        <p:spPr>
          <a:xfrm>
            <a:off x="514549" y="1725096"/>
            <a:ext cx="8477051" cy="4968027"/>
          </a:xfrm>
          <a:prstGeom prst="rect">
            <a:avLst/>
          </a:prstGeom>
        </p:spPr>
        <p:txBody>
          <a:bodyPr vert="horz" wrap="square" lIns="0" tIns="0" rIns="0" bIns="0" rtlCol="0">
            <a:spAutoFit/>
          </a:bodyPr>
          <a:lstStyle/>
          <a:p>
            <a:pPr marL="12700">
              <a:lnSpc>
                <a:spcPct val="100000"/>
              </a:lnSpc>
            </a:pPr>
            <a:r>
              <a:rPr lang="es-PR" sz="2400" b="1" spc="-5" dirty="0" smtClean="0">
                <a:solidFill>
                  <a:srgbClr val="0070C0"/>
                </a:solidFill>
                <a:latin typeface="Arial"/>
                <a:cs typeface="Arial"/>
              </a:rPr>
              <a:t>Uso de respiradores de emergencia</a:t>
            </a:r>
            <a:endParaRPr lang="es-PR" sz="2400" dirty="0" smtClean="0">
              <a:latin typeface="Arial"/>
              <a:cs typeface="Arial"/>
            </a:endParaRPr>
          </a:p>
          <a:p>
            <a:pPr marL="469900" indent="-457200">
              <a:lnSpc>
                <a:spcPct val="100000"/>
              </a:lnSpc>
              <a:buClr>
                <a:srgbClr val="0070C0"/>
              </a:buClr>
              <a:buFont typeface="Wingdings"/>
              <a:buChar char=""/>
              <a:tabLst>
                <a:tab pos="469900" algn="l"/>
              </a:tabLst>
            </a:pPr>
            <a:r>
              <a:rPr lang="es-PR" sz="2400" dirty="0" smtClean="0">
                <a:latin typeface="Arial"/>
                <a:cs typeface="Arial"/>
              </a:rPr>
              <a:t>"Debería ser accesible para el área de trabajo</a:t>
            </a:r>
          </a:p>
          <a:p>
            <a:pPr marL="469900" indent="-457200">
              <a:lnSpc>
                <a:spcPct val="100000"/>
              </a:lnSpc>
              <a:buClr>
                <a:srgbClr val="0070C0"/>
              </a:buClr>
              <a:buFont typeface="Wingdings"/>
              <a:buChar char=""/>
              <a:tabLst>
                <a:tab pos="469900" algn="l"/>
              </a:tabLst>
            </a:pPr>
            <a:r>
              <a:rPr lang="es-PR" sz="2400" dirty="0" smtClean="0">
                <a:latin typeface="Arial"/>
                <a:cs typeface="Arial"/>
              </a:rPr>
              <a:t>En caso de ser almacenada en compartimentos debe ser marcado como tal</a:t>
            </a:r>
          </a:p>
          <a:p>
            <a:pPr marL="469900" indent="-457200">
              <a:lnSpc>
                <a:spcPct val="100000"/>
              </a:lnSpc>
              <a:buClr>
                <a:srgbClr val="0070C0"/>
              </a:buClr>
              <a:buFont typeface="Wingdings"/>
              <a:buChar char=""/>
              <a:tabLst>
                <a:tab pos="469900" algn="l"/>
              </a:tabLst>
            </a:pPr>
            <a:r>
              <a:rPr lang="es-PR" sz="2400" dirty="0" smtClean="0">
                <a:latin typeface="Arial"/>
                <a:cs typeface="Arial"/>
              </a:rPr>
              <a:t>Almacenamiento en acuerdo con las instrucciones del fabricante "</a:t>
            </a:r>
          </a:p>
          <a:p>
            <a:pPr marL="469900" indent="-457200">
              <a:lnSpc>
                <a:spcPct val="100000"/>
              </a:lnSpc>
              <a:buClr>
                <a:srgbClr val="0070C0"/>
              </a:buClr>
              <a:buFont typeface="Wingdings"/>
              <a:buChar char=""/>
              <a:tabLst>
                <a:tab pos="469900" algn="l"/>
              </a:tabLst>
            </a:pPr>
            <a:r>
              <a:rPr lang="es-PR" sz="2400" dirty="0" smtClean="0">
                <a:latin typeface="Arial"/>
                <a:cs typeface="Arial"/>
              </a:rPr>
              <a:t>Cartuchos en respiradores absorben los gases y por lo tanto deben ser almacenados en recipientes herméticos</a:t>
            </a:r>
          </a:p>
          <a:p>
            <a:pPr marL="12700">
              <a:lnSpc>
                <a:spcPct val="100000"/>
              </a:lnSpc>
            </a:pPr>
            <a:r>
              <a:rPr lang="es-PR" sz="2400" b="1" spc="-5" dirty="0" smtClean="0">
                <a:solidFill>
                  <a:srgbClr val="0070C0"/>
                </a:solidFill>
                <a:latin typeface="Arial"/>
                <a:cs typeface="Arial"/>
              </a:rPr>
              <a:t>Uso de respiradores de emergencia</a:t>
            </a:r>
            <a:endParaRPr lang="es-PR" sz="2400" dirty="0" smtClean="0">
              <a:latin typeface="Arial"/>
              <a:cs typeface="Arial"/>
            </a:endParaRPr>
          </a:p>
          <a:p>
            <a:pPr marL="602615" marR="5080" lvl="1" indent="-457200">
              <a:lnSpc>
                <a:spcPct val="100000"/>
              </a:lnSpc>
              <a:buClr>
                <a:srgbClr val="0070C0"/>
              </a:buClr>
              <a:buFont typeface="Wingdings"/>
              <a:buChar char=""/>
              <a:tabLst>
                <a:tab pos="603250" algn="l"/>
              </a:tabLst>
            </a:pPr>
            <a:r>
              <a:rPr lang="es-PR" sz="2400" spc="-5" dirty="0" smtClean="0">
                <a:latin typeface="Arial"/>
                <a:cs typeface="Arial"/>
              </a:rPr>
              <a:t>Debe ser certificado y documentados por la inspección ", y mediante el etiquetado de la información, ya sea para el respirador o su compartimento o almacenado con los informes de inspección"</a:t>
            </a:r>
            <a:endParaRPr lang="es-PR" sz="2400" dirty="0">
              <a:latin typeface="Arial"/>
              <a:cs typeface="Arial"/>
            </a:endParaRPr>
          </a:p>
        </p:txBody>
      </p:sp>
      <p:sp>
        <p:nvSpPr>
          <p:cNvPr id="8"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s34</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35</a:t>
            </a:fld>
            <a:endParaRPr dirty="0"/>
          </a:p>
        </p:txBody>
      </p:sp>
      <p:sp>
        <p:nvSpPr>
          <p:cNvPr id="4" name="object 4"/>
          <p:cNvSpPr txBox="1"/>
          <p:nvPr/>
        </p:nvSpPr>
        <p:spPr>
          <a:xfrm>
            <a:off x="576436" y="1679071"/>
            <a:ext cx="7194550" cy="4447371"/>
          </a:xfrm>
          <a:prstGeom prst="rect">
            <a:avLst/>
          </a:prstGeom>
        </p:spPr>
        <p:txBody>
          <a:bodyPr vert="horz" wrap="square" lIns="0" tIns="0" rIns="0" bIns="0" rtlCol="0">
            <a:spAutoFit/>
          </a:bodyPr>
          <a:lstStyle/>
          <a:p>
            <a:pPr marL="12700">
              <a:lnSpc>
                <a:spcPct val="100000"/>
              </a:lnSpc>
            </a:pPr>
            <a:r>
              <a:rPr lang="es-PR" sz="2400" b="1" dirty="0" smtClean="0">
                <a:solidFill>
                  <a:srgbClr val="0070C0"/>
                </a:solidFill>
                <a:latin typeface="Arial"/>
                <a:cs typeface="Arial"/>
              </a:rPr>
              <a:t>Inspecciones</a:t>
            </a:r>
            <a:endParaRPr lang="es-PR" sz="2400" dirty="0" smtClean="0">
              <a:latin typeface="Arial"/>
              <a:cs typeface="Arial"/>
            </a:endParaRPr>
          </a:p>
          <a:p>
            <a:pPr>
              <a:lnSpc>
                <a:spcPct val="100000"/>
              </a:lnSpc>
              <a:spcBef>
                <a:spcPts val="4"/>
              </a:spcBef>
            </a:pPr>
            <a:endParaRPr lang="es-PR" sz="2500" dirty="0" smtClean="0">
              <a:latin typeface="Times New Roman"/>
              <a:cs typeface="Times New Roman"/>
            </a:endParaRPr>
          </a:p>
          <a:p>
            <a:pPr marL="518159" marR="647700" indent="-505459">
              <a:lnSpc>
                <a:spcPct val="100000"/>
              </a:lnSpc>
              <a:buClr>
                <a:srgbClr val="0070C0"/>
              </a:buClr>
              <a:buFont typeface="Wingdings"/>
              <a:buChar char=""/>
              <a:tabLst>
                <a:tab pos="469900" algn="l"/>
              </a:tabLst>
            </a:pPr>
            <a:r>
              <a:rPr lang="es-PR" sz="2400" dirty="0" smtClean="0">
                <a:latin typeface="Arial"/>
                <a:cs typeface="Arial"/>
              </a:rPr>
              <a:t>"El uso rutinario de respiradores debe ser inspeccionado antes de cada uso y durante la limpieza</a:t>
            </a:r>
          </a:p>
          <a:p>
            <a:pPr marL="518159" marR="647700" indent="-505459">
              <a:lnSpc>
                <a:spcPct val="100000"/>
              </a:lnSpc>
              <a:buClr>
                <a:srgbClr val="0070C0"/>
              </a:buClr>
              <a:buFont typeface="Wingdings"/>
              <a:buChar char=""/>
              <a:tabLst>
                <a:tab pos="469900" algn="l"/>
              </a:tabLst>
            </a:pPr>
            <a:r>
              <a:rPr lang="es-PR" sz="2400" dirty="0" smtClean="0">
                <a:latin typeface="Arial"/>
                <a:cs typeface="Arial"/>
              </a:rPr>
              <a:t>SCBA y  respiradores de emergencia deben ser inspeccionados mensualmente y revisados para el buen funcionamiento antes y después de cada uso</a:t>
            </a:r>
          </a:p>
          <a:p>
            <a:pPr marL="518159" marR="647700" indent="-505459">
              <a:lnSpc>
                <a:spcPct val="100000"/>
              </a:lnSpc>
              <a:buClr>
                <a:srgbClr val="0070C0"/>
              </a:buClr>
              <a:buFont typeface="Wingdings"/>
              <a:buChar char=""/>
              <a:tabLst>
                <a:tab pos="469900" algn="l"/>
              </a:tabLst>
            </a:pPr>
            <a:r>
              <a:rPr lang="es-PR" sz="2400" dirty="0" smtClean="0">
                <a:latin typeface="Arial"/>
                <a:cs typeface="Arial"/>
              </a:rPr>
              <a:t>Respiradores de escape de emergencia solamente son inspeccionados antes de ser llevado al lugar de trabajo para el uso "</a:t>
            </a:r>
            <a:endParaRPr lang="es-PR" sz="2400" dirty="0">
              <a:latin typeface="Arial"/>
              <a:cs typeface="Arial"/>
            </a:endParaRPr>
          </a:p>
        </p:txBody>
      </p:sp>
      <p:sp>
        <p:nvSpPr>
          <p:cNvPr id="8"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s35</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36</a:t>
            </a:fld>
            <a:endParaRPr dirty="0"/>
          </a:p>
        </p:txBody>
      </p:sp>
      <p:sp>
        <p:nvSpPr>
          <p:cNvPr id="4" name="object 4"/>
          <p:cNvSpPr txBox="1"/>
          <p:nvPr/>
        </p:nvSpPr>
        <p:spPr>
          <a:xfrm>
            <a:off x="535924" y="1010848"/>
            <a:ext cx="6814184" cy="3483005"/>
          </a:xfrm>
          <a:prstGeom prst="rect">
            <a:avLst/>
          </a:prstGeom>
        </p:spPr>
        <p:txBody>
          <a:bodyPr vert="horz" wrap="square" lIns="0" tIns="0" rIns="0" bIns="0" rtlCol="0">
            <a:spAutoFit/>
          </a:bodyPr>
          <a:lstStyle/>
          <a:p>
            <a:pPr marL="12700">
              <a:lnSpc>
                <a:spcPct val="100000"/>
              </a:lnSpc>
            </a:pPr>
            <a:endParaRPr sz="2400" dirty="0">
              <a:latin typeface="Arial"/>
              <a:cs typeface="Arial"/>
            </a:endParaRPr>
          </a:p>
          <a:p>
            <a:pPr marL="52705">
              <a:lnSpc>
                <a:spcPct val="100000"/>
              </a:lnSpc>
              <a:spcBef>
                <a:spcPts val="2045"/>
              </a:spcBef>
            </a:pPr>
            <a:r>
              <a:rPr lang="es-PR" sz="2400" b="1" dirty="0">
                <a:solidFill>
                  <a:srgbClr val="0070C0"/>
                </a:solidFill>
                <a:latin typeface="Arial"/>
                <a:cs typeface="Arial"/>
              </a:rPr>
              <a:t>inspecciones deben </a:t>
            </a:r>
            <a:r>
              <a:rPr lang="es-PR" sz="2400" b="1" dirty="0" smtClean="0">
                <a:solidFill>
                  <a:srgbClr val="0070C0"/>
                </a:solidFill>
                <a:latin typeface="Arial"/>
                <a:cs typeface="Arial"/>
              </a:rPr>
              <a:t>incluir</a:t>
            </a:r>
          </a:p>
          <a:p>
            <a:pPr marL="52705">
              <a:lnSpc>
                <a:spcPct val="100000"/>
              </a:lnSpc>
              <a:spcBef>
                <a:spcPts val="2045"/>
              </a:spcBef>
            </a:pPr>
            <a:endParaRPr sz="2500" dirty="0">
              <a:latin typeface="Times New Roman"/>
              <a:cs typeface="Times New Roman"/>
            </a:endParaRPr>
          </a:p>
          <a:p>
            <a:pPr marL="395605" indent="-342900">
              <a:lnSpc>
                <a:spcPct val="100000"/>
              </a:lnSpc>
              <a:buClr>
                <a:srgbClr val="0070C0"/>
              </a:buClr>
              <a:buFont typeface="Wingdings"/>
              <a:buChar char=""/>
              <a:tabLst>
                <a:tab pos="396240" algn="l"/>
              </a:tabLst>
            </a:pPr>
            <a:r>
              <a:rPr lang="es-PR" sz="2400" dirty="0">
                <a:latin typeface="Arial"/>
                <a:cs typeface="Arial"/>
              </a:rPr>
              <a:t>"Verificar la función del respirador</a:t>
            </a:r>
          </a:p>
          <a:p>
            <a:pPr marL="395605" indent="-342900">
              <a:lnSpc>
                <a:spcPct val="100000"/>
              </a:lnSpc>
              <a:buClr>
                <a:srgbClr val="0070C0"/>
              </a:buClr>
              <a:buFont typeface="Wingdings"/>
              <a:buChar char=""/>
              <a:tabLst>
                <a:tab pos="396240" algn="l"/>
              </a:tabLst>
            </a:pPr>
            <a:r>
              <a:rPr lang="es-PR" sz="2400" dirty="0">
                <a:latin typeface="Arial"/>
                <a:cs typeface="Arial"/>
              </a:rPr>
              <a:t>Firmezas de las conexiones</a:t>
            </a:r>
          </a:p>
          <a:p>
            <a:pPr marL="395605" indent="-342900">
              <a:lnSpc>
                <a:spcPct val="100000"/>
              </a:lnSpc>
              <a:buClr>
                <a:srgbClr val="0070C0"/>
              </a:buClr>
              <a:buFont typeface="Wingdings"/>
              <a:buChar char=""/>
              <a:tabLst>
                <a:tab pos="396240" algn="l"/>
              </a:tabLst>
            </a:pPr>
            <a:r>
              <a:rPr lang="es-PR" sz="2400" dirty="0">
                <a:latin typeface="Arial"/>
                <a:cs typeface="Arial"/>
              </a:rPr>
              <a:t>Condición de las caretas, correas de la cabeza, válvulas, cartuchos y otras partes</a:t>
            </a:r>
          </a:p>
          <a:p>
            <a:pPr marL="395605" indent="-342900">
              <a:lnSpc>
                <a:spcPct val="100000"/>
              </a:lnSpc>
              <a:buClr>
                <a:srgbClr val="0070C0"/>
              </a:buClr>
              <a:buFont typeface="Wingdings"/>
              <a:buChar char=""/>
              <a:tabLst>
                <a:tab pos="396240" algn="l"/>
              </a:tabLst>
            </a:pPr>
            <a:r>
              <a:rPr lang="es-PR" sz="2400" dirty="0">
                <a:latin typeface="Arial"/>
                <a:cs typeface="Arial"/>
              </a:rPr>
              <a:t>Condición de las piezas </a:t>
            </a:r>
            <a:r>
              <a:rPr lang="es-PR" sz="2400" dirty="0" err="1">
                <a:latin typeface="Arial"/>
                <a:cs typeface="Arial"/>
              </a:rPr>
              <a:t>elastoméricas</a:t>
            </a:r>
            <a:r>
              <a:rPr lang="es-PR" sz="2400" dirty="0">
                <a:latin typeface="Arial"/>
                <a:cs typeface="Arial"/>
              </a:rPr>
              <a:t> "</a:t>
            </a:r>
            <a:endParaRPr sz="2400" dirty="0">
              <a:latin typeface="Arial"/>
              <a:cs typeface="Arial"/>
            </a:endParaRPr>
          </a:p>
        </p:txBody>
      </p:sp>
      <p:sp>
        <p:nvSpPr>
          <p:cNvPr id="8"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s36</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37</a:t>
            </a:fld>
            <a:endParaRPr dirty="0"/>
          </a:p>
        </p:txBody>
      </p:sp>
      <p:sp>
        <p:nvSpPr>
          <p:cNvPr id="4" name="object 4"/>
          <p:cNvSpPr txBox="1"/>
          <p:nvPr/>
        </p:nvSpPr>
        <p:spPr>
          <a:xfrm>
            <a:off x="535924" y="1010848"/>
            <a:ext cx="7693676" cy="5334794"/>
          </a:xfrm>
          <a:prstGeom prst="rect">
            <a:avLst/>
          </a:prstGeom>
        </p:spPr>
        <p:txBody>
          <a:bodyPr vert="horz" wrap="square" lIns="0" tIns="0" rIns="0" bIns="0" rtlCol="0">
            <a:spAutoFit/>
          </a:bodyPr>
          <a:lstStyle/>
          <a:p>
            <a:pPr marL="52705" marR="5866765" indent="-40640">
              <a:lnSpc>
                <a:spcPts val="5190"/>
              </a:lnSpc>
            </a:pPr>
            <a:endParaRPr lang="es-PR" sz="2400" b="1" dirty="0" smtClean="0">
              <a:solidFill>
                <a:srgbClr val="1155CC"/>
              </a:solidFill>
              <a:latin typeface="Arial"/>
              <a:cs typeface="Arial"/>
            </a:endParaRPr>
          </a:p>
          <a:p>
            <a:pPr marL="52705" marR="5866765" indent="-40640">
              <a:lnSpc>
                <a:spcPts val="5190"/>
              </a:lnSpc>
            </a:pPr>
            <a:r>
              <a:rPr lang="es-PR" sz="2400" b="1" dirty="0" smtClean="0">
                <a:solidFill>
                  <a:srgbClr val="1155CC"/>
                </a:solidFill>
                <a:latin typeface="Arial"/>
                <a:cs typeface="Arial"/>
              </a:rPr>
              <a:t> </a:t>
            </a:r>
            <a:r>
              <a:rPr lang="es-PR" sz="2400" b="1" spc="-5" dirty="0" smtClean="0">
                <a:solidFill>
                  <a:srgbClr val="0070C0"/>
                </a:solidFill>
                <a:latin typeface="Arial"/>
                <a:cs typeface="Arial"/>
              </a:rPr>
              <a:t>Reparación</a:t>
            </a:r>
            <a:endParaRPr lang="es-PR" sz="2400" dirty="0" smtClean="0">
              <a:latin typeface="Arial"/>
              <a:cs typeface="Arial"/>
            </a:endParaRPr>
          </a:p>
          <a:p>
            <a:pPr>
              <a:lnSpc>
                <a:spcPct val="100000"/>
              </a:lnSpc>
              <a:spcBef>
                <a:spcPts val="23"/>
              </a:spcBef>
            </a:pPr>
            <a:endParaRPr lang="es-PR" sz="2000" dirty="0" smtClean="0">
              <a:latin typeface="Times New Roman"/>
              <a:cs typeface="Times New Roman"/>
            </a:endParaRPr>
          </a:p>
          <a:p>
            <a:pPr marL="473709" marR="122555" indent="-421005">
              <a:lnSpc>
                <a:spcPct val="100000"/>
              </a:lnSpc>
              <a:buClr>
                <a:srgbClr val="0070C0"/>
              </a:buClr>
              <a:buFont typeface="Wingdings"/>
              <a:buChar char=""/>
              <a:tabLst>
                <a:tab pos="396240" algn="l"/>
              </a:tabLst>
            </a:pPr>
            <a:r>
              <a:rPr lang="es-PR" sz="2400" dirty="0" smtClean="0">
                <a:latin typeface="Arial"/>
                <a:cs typeface="Arial"/>
              </a:rPr>
              <a:t>"Los respiradores que no han logrado la inspección deben quedar fuera de servicio</a:t>
            </a:r>
          </a:p>
          <a:p>
            <a:pPr marL="473709" marR="122555" indent="-421005">
              <a:lnSpc>
                <a:spcPct val="100000"/>
              </a:lnSpc>
              <a:buClr>
                <a:srgbClr val="0070C0"/>
              </a:buClr>
              <a:buFont typeface="Wingdings"/>
              <a:buChar char=""/>
              <a:tabLst>
                <a:tab pos="396240" algn="l"/>
              </a:tabLst>
            </a:pPr>
            <a:r>
              <a:rPr lang="es-PR" sz="2400" dirty="0" smtClean="0">
                <a:latin typeface="Arial"/>
                <a:cs typeface="Arial"/>
              </a:rPr>
              <a:t>Las reparaciones deben ser realizadas por personal capacitado</a:t>
            </a:r>
          </a:p>
          <a:p>
            <a:pPr marL="473709" marR="122555" indent="-421005">
              <a:lnSpc>
                <a:spcPct val="100000"/>
              </a:lnSpc>
              <a:buClr>
                <a:srgbClr val="0070C0"/>
              </a:buClr>
              <a:buFont typeface="Wingdings"/>
              <a:buChar char=""/>
              <a:tabLst>
                <a:tab pos="396240" algn="l"/>
              </a:tabLst>
            </a:pPr>
            <a:r>
              <a:rPr lang="es-PR" sz="2400" dirty="0" smtClean="0">
                <a:latin typeface="Arial"/>
                <a:cs typeface="Arial"/>
              </a:rPr>
              <a:t>Sólo las piezas certificados por NIOSH deben utilizarse</a:t>
            </a:r>
          </a:p>
          <a:p>
            <a:pPr marL="473709" marR="122555" indent="-421005">
              <a:lnSpc>
                <a:spcPct val="100000"/>
              </a:lnSpc>
              <a:buClr>
                <a:srgbClr val="0070C0"/>
              </a:buClr>
              <a:buFont typeface="Wingdings"/>
              <a:buChar char=""/>
              <a:tabLst>
                <a:tab pos="396240" algn="l"/>
              </a:tabLst>
            </a:pPr>
            <a:r>
              <a:rPr lang="es-PR" sz="2400" dirty="0" smtClean="0">
                <a:latin typeface="Arial"/>
                <a:cs typeface="Arial"/>
              </a:rPr>
              <a:t>Las válvulas de reducción y admisión, reguladores y alarmas sólo deben ser ajustados o reparados por el fabricante o un técnico capacitado por el fabricante "</a:t>
            </a:r>
            <a:endParaRPr lang="es-PR" sz="2400" dirty="0">
              <a:latin typeface="Arial"/>
              <a:cs typeface="Arial"/>
            </a:endParaRPr>
          </a:p>
        </p:txBody>
      </p:sp>
      <p:sp>
        <p:nvSpPr>
          <p:cNvPr id="8"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s37</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a:spLocks noGrp="1"/>
          </p:cNvSpPr>
          <p:nvPr>
            <p:ph type="body" idx="1"/>
          </p:nvPr>
        </p:nvSpPr>
        <p:spPr>
          <a:xfrm>
            <a:off x="421452" y="1698273"/>
            <a:ext cx="8301095" cy="1723549"/>
          </a:xfrm>
          <a:prstGeom prst="rect">
            <a:avLst/>
          </a:prstGeom>
        </p:spPr>
        <p:txBody>
          <a:bodyPr vert="horz" wrap="square" lIns="0" tIns="0" rIns="0" bIns="0" rtlCol="0">
            <a:spAutoFit/>
          </a:bodyPr>
          <a:lstStyle/>
          <a:p>
            <a:pPr marL="294640">
              <a:lnSpc>
                <a:spcPct val="100000"/>
              </a:lnSpc>
            </a:pPr>
            <a:r>
              <a:rPr lang="es-PR" spc="-5" dirty="0" smtClean="0"/>
              <a:t>F</a:t>
            </a:r>
            <a:r>
              <a:rPr lang="es-PR" dirty="0" smtClean="0"/>
              <a:t>iltros y cartuchos</a:t>
            </a:r>
            <a:endParaRPr lang="es-PR" sz="2500" dirty="0" smtClean="0">
              <a:latin typeface="Times New Roman"/>
              <a:cs typeface="Times New Roman"/>
            </a:endParaRPr>
          </a:p>
          <a:p>
            <a:pPr marL="636905" marR="5080" indent="-342265">
              <a:lnSpc>
                <a:spcPct val="100000"/>
              </a:lnSpc>
              <a:buClr>
                <a:srgbClr val="0070C0"/>
              </a:buClr>
              <a:buFont typeface="Wingdings"/>
              <a:buChar char=""/>
              <a:tabLst>
                <a:tab pos="638810" algn="l"/>
              </a:tabLst>
            </a:pPr>
            <a:r>
              <a:rPr lang="es-PR" sz="2200" b="0" spc="-25" dirty="0">
                <a:solidFill>
                  <a:srgbClr val="000000"/>
                </a:solidFill>
              </a:rPr>
              <a:t>Utilice sólo filtros, cartuchos y contenedores que usan etiquetados codificados por color con la etiqueta de aprobación NIOSH</a:t>
            </a:r>
          </a:p>
          <a:p>
            <a:pPr marL="636905" marR="5080" indent="-342265">
              <a:lnSpc>
                <a:spcPct val="100000"/>
              </a:lnSpc>
              <a:buClr>
                <a:srgbClr val="0070C0"/>
              </a:buClr>
              <a:buFont typeface="Wingdings"/>
              <a:buChar char=""/>
              <a:tabLst>
                <a:tab pos="638810" algn="l"/>
              </a:tabLst>
            </a:pPr>
            <a:r>
              <a:rPr lang="es-PR" sz="2200" b="0" spc="-25" dirty="0">
                <a:solidFill>
                  <a:srgbClr val="000000"/>
                </a:solidFill>
              </a:rPr>
              <a:t>No quite etiquetas y asegúrese de mantenerlos legibles</a:t>
            </a:r>
            <a:endParaRPr lang="es-PR" sz="2200" dirty="0"/>
          </a:p>
        </p:txBody>
      </p:sp>
      <p:sp>
        <p:nvSpPr>
          <p:cNvPr id="5" name="object 5" title="Foto - la etiqueta - usos del cartucho"/>
          <p:cNvSpPr/>
          <p:nvPr/>
        </p:nvSpPr>
        <p:spPr>
          <a:xfrm>
            <a:off x="1531345" y="3555098"/>
            <a:ext cx="2861647" cy="246404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title="Foto - la etiqueta - usos del cartucho"/>
          <p:cNvSpPr/>
          <p:nvPr/>
        </p:nvSpPr>
        <p:spPr>
          <a:xfrm>
            <a:off x="4626166" y="3596035"/>
            <a:ext cx="2865319" cy="242277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2491905" y="6116634"/>
            <a:ext cx="1073785"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N</a:t>
            </a:r>
            <a:r>
              <a:rPr sz="1400" spc="5" dirty="0">
                <a:latin typeface="Arial"/>
                <a:cs typeface="Arial"/>
              </a:rPr>
              <a:t>I</a:t>
            </a:r>
            <a:r>
              <a:rPr sz="1400" spc="-5" dirty="0">
                <a:latin typeface="Arial"/>
                <a:cs typeface="Arial"/>
              </a:rPr>
              <a:t>OS</a:t>
            </a:r>
            <a:r>
              <a:rPr sz="1400" dirty="0">
                <a:latin typeface="Arial"/>
                <a:cs typeface="Arial"/>
              </a:rPr>
              <a:t>H</a:t>
            </a:r>
            <a:r>
              <a:rPr sz="1400" spc="-15" dirty="0">
                <a:latin typeface="Arial"/>
                <a:cs typeface="Arial"/>
              </a:rPr>
              <a:t> </a:t>
            </a:r>
            <a:r>
              <a:rPr sz="1400" spc="-5" dirty="0">
                <a:latin typeface="Arial"/>
                <a:cs typeface="Arial"/>
              </a:rPr>
              <a:t>Labe</a:t>
            </a:r>
            <a:r>
              <a:rPr sz="1400" dirty="0">
                <a:latin typeface="Arial"/>
                <a:cs typeface="Arial"/>
              </a:rPr>
              <a:t>l</a:t>
            </a:r>
            <a:endParaRPr sz="1400">
              <a:latin typeface="Arial"/>
              <a:cs typeface="Arial"/>
            </a:endParaRPr>
          </a:p>
        </p:txBody>
      </p:sp>
      <p:sp>
        <p:nvSpPr>
          <p:cNvPr id="8" name="object 8"/>
          <p:cNvSpPr txBox="1"/>
          <p:nvPr/>
        </p:nvSpPr>
        <p:spPr>
          <a:xfrm>
            <a:off x="5161800" y="6116634"/>
            <a:ext cx="1210310"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C</a:t>
            </a:r>
            <a:r>
              <a:rPr sz="1400" spc="-5" dirty="0">
                <a:latin typeface="Arial"/>
                <a:cs typeface="Arial"/>
              </a:rPr>
              <a:t>a</a:t>
            </a:r>
            <a:r>
              <a:rPr sz="1400" dirty="0">
                <a:latin typeface="Arial"/>
                <a:cs typeface="Arial"/>
              </a:rPr>
              <a:t>r</a:t>
            </a:r>
            <a:r>
              <a:rPr sz="1400" spc="5" dirty="0">
                <a:latin typeface="Arial"/>
                <a:cs typeface="Arial"/>
              </a:rPr>
              <a:t>t</a:t>
            </a:r>
            <a:r>
              <a:rPr sz="1400" dirty="0">
                <a:latin typeface="Arial"/>
                <a:cs typeface="Arial"/>
              </a:rPr>
              <a:t>ri</a:t>
            </a:r>
            <a:r>
              <a:rPr sz="1400" spc="-5" dirty="0">
                <a:latin typeface="Arial"/>
                <a:cs typeface="Arial"/>
              </a:rPr>
              <a:t>dg</a:t>
            </a:r>
            <a:r>
              <a:rPr sz="1400" dirty="0">
                <a:latin typeface="Arial"/>
                <a:cs typeface="Arial"/>
              </a:rPr>
              <a:t>e</a:t>
            </a:r>
            <a:r>
              <a:rPr sz="1400" spc="-30" dirty="0">
                <a:latin typeface="Arial"/>
                <a:cs typeface="Arial"/>
              </a:rPr>
              <a:t> </a:t>
            </a:r>
            <a:r>
              <a:rPr sz="1400" spc="-10" dirty="0">
                <a:latin typeface="Arial"/>
                <a:cs typeface="Arial"/>
              </a:rPr>
              <a:t>U</a:t>
            </a:r>
            <a:r>
              <a:rPr sz="1400" spc="5" dirty="0">
                <a:latin typeface="Arial"/>
                <a:cs typeface="Arial"/>
              </a:rPr>
              <a:t>s</a:t>
            </a:r>
            <a:r>
              <a:rPr sz="1400" spc="-5" dirty="0">
                <a:latin typeface="Arial"/>
                <a:cs typeface="Arial"/>
              </a:rPr>
              <a:t>e</a:t>
            </a:r>
            <a:r>
              <a:rPr sz="1400" dirty="0">
                <a:latin typeface="Arial"/>
                <a:cs typeface="Arial"/>
              </a:rPr>
              <a:t>s</a:t>
            </a:r>
            <a:endParaRPr sz="1400">
              <a:latin typeface="Arial"/>
              <a:cs typeface="Arial"/>
            </a:endParaRPr>
          </a:p>
        </p:txBody>
      </p:sp>
      <p:sp>
        <p:nvSpPr>
          <p:cNvPr id="9" name="object 9" title="Flecha roja"/>
          <p:cNvSpPr/>
          <p:nvPr/>
        </p:nvSpPr>
        <p:spPr>
          <a:xfrm>
            <a:off x="2989924" y="5191615"/>
            <a:ext cx="293370" cy="864869"/>
          </a:xfrm>
          <a:custGeom>
            <a:avLst/>
            <a:gdLst/>
            <a:ahLst/>
            <a:cxnLst/>
            <a:rect l="l" t="t" r="r" b="b"/>
            <a:pathLst>
              <a:path w="293370" h="864870">
                <a:moveTo>
                  <a:pt x="293103" y="864273"/>
                </a:moveTo>
                <a:lnTo>
                  <a:pt x="0" y="0"/>
                </a:lnTo>
              </a:path>
            </a:pathLst>
          </a:custGeom>
          <a:ln w="38100">
            <a:solidFill>
              <a:srgbClr val="CC0000"/>
            </a:solidFill>
          </a:ln>
        </p:spPr>
        <p:txBody>
          <a:bodyPr wrap="square" lIns="0" tIns="0" rIns="0" bIns="0" rtlCol="0"/>
          <a:lstStyle/>
          <a:p>
            <a:endParaRPr/>
          </a:p>
        </p:txBody>
      </p:sp>
      <p:sp>
        <p:nvSpPr>
          <p:cNvPr id="10" name="object 10" title="Punta de la flecha roja"/>
          <p:cNvSpPr/>
          <p:nvPr/>
        </p:nvSpPr>
        <p:spPr>
          <a:xfrm>
            <a:off x="2963487" y="5191617"/>
            <a:ext cx="126364" cy="130175"/>
          </a:xfrm>
          <a:custGeom>
            <a:avLst/>
            <a:gdLst/>
            <a:ahLst/>
            <a:cxnLst/>
            <a:rect l="l" t="t" r="r" b="b"/>
            <a:pathLst>
              <a:path w="126364" h="130175">
                <a:moveTo>
                  <a:pt x="0" y="129654"/>
                </a:moveTo>
                <a:lnTo>
                  <a:pt x="26441" y="0"/>
                </a:lnTo>
                <a:lnTo>
                  <a:pt x="126288" y="86829"/>
                </a:lnTo>
              </a:path>
            </a:pathLst>
          </a:custGeom>
          <a:ln w="38100">
            <a:solidFill>
              <a:srgbClr val="CC0000"/>
            </a:solidFill>
          </a:ln>
        </p:spPr>
        <p:txBody>
          <a:bodyPr wrap="square" lIns="0" tIns="0" rIns="0" bIns="0" rtlCol="0"/>
          <a:lstStyle/>
          <a:p>
            <a:endParaRPr/>
          </a:p>
        </p:txBody>
      </p:sp>
      <p:sp>
        <p:nvSpPr>
          <p:cNvPr id="11" name="object 11" title="Flecha roja"/>
          <p:cNvSpPr/>
          <p:nvPr/>
        </p:nvSpPr>
        <p:spPr>
          <a:xfrm>
            <a:off x="5530466" y="4739673"/>
            <a:ext cx="476884" cy="1316355"/>
          </a:xfrm>
          <a:custGeom>
            <a:avLst/>
            <a:gdLst/>
            <a:ahLst/>
            <a:cxnLst/>
            <a:rect l="l" t="t" r="r" b="b"/>
            <a:pathLst>
              <a:path w="476885" h="1316354">
                <a:moveTo>
                  <a:pt x="0" y="1316215"/>
                </a:moveTo>
                <a:lnTo>
                  <a:pt x="476491" y="0"/>
                </a:lnTo>
              </a:path>
            </a:pathLst>
          </a:custGeom>
          <a:ln w="38100">
            <a:solidFill>
              <a:srgbClr val="CC0000"/>
            </a:solidFill>
          </a:ln>
        </p:spPr>
        <p:txBody>
          <a:bodyPr wrap="square" lIns="0" tIns="0" rIns="0" bIns="0" rtlCol="0"/>
          <a:lstStyle/>
          <a:p>
            <a:endParaRPr/>
          </a:p>
        </p:txBody>
      </p:sp>
      <p:sp>
        <p:nvSpPr>
          <p:cNvPr id="12" name="object 12" title="punta de la flecha roja"/>
          <p:cNvSpPr/>
          <p:nvPr/>
        </p:nvSpPr>
        <p:spPr>
          <a:xfrm>
            <a:off x="5905366" y="4739663"/>
            <a:ext cx="125730" cy="130175"/>
          </a:xfrm>
          <a:custGeom>
            <a:avLst/>
            <a:gdLst/>
            <a:ahLst/>
            <a:cxnLst/>
            <a:rect l="l" t="t" r="r" b="b"/>
            <a:pathLst>
              <a:path w="125729" h="130175">
                <a:moveTo>
                  <a:pt x="125387" y="130175"/>
                </a:moveTo>
                <a:lnTo>
                  <a:pt x="101599" y="0"/>
                </a:lnTo>
                <a:lnTo>
                  <a:pt x="0" y="84785"/>
                </a:lnTo>
              </a:path>
            </a:pathLst>
          </a:custGeom>
          <a:ln w="38100">
            <a:solidFill>
              <a:srgbClr val="CC0000"/>
            </a:solidFill>
          </a:ln>
        </p:spPr>
        <p:txBody>
          <a:bodyPr wrap="square" lIns="0" tIns="0" rIns="0" bIns="0" rtlCol="0"/>
          <a:lstStyle/>
          <a:p>
            <a:endParaRPr/>
          </a:p>
        </p:txBody>
      </p:sp>
      <p:sp>
        <p:nvSpPr>
          <p:cNvPr id="13" name="object 13"/>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38</a:t>
            </a:fld>
            <a:endParaRPr dirty="0"/>
          </a:p>
        </p:txBody>
      </p:sp>
      <p:sp>
        <p:nvSpPr>
          <p:cNvPr id="16"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s38</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5924" y="1010848"/>
            <a:ext cx="3359785" cy="3788217"/>
          </a:xfrm>
          <a:prstGeom prst="rect">
            <a:avLst/>
          </a:prstGeom>
        </p:spPr>
        <p:txBody>
          <a:bodyPr vert="horz" wrap="square" lIns="0" tIns="0" rIns="0" bIns="0" rtlCol="0">
            <a:spAutoFit/>
          </a:bodyPr>
          <a:lstStyle/>
          <a:p>
            <a:pPr marL="36195" marR="1623695" indent="-24130">
              <a:lnSpc>
                <a:spcPts val="4930"/>
              </a:lnSpc>
            </a:pPr>
            <a:endParaRPr lang="en-US" sz="2400" b="1" dirty="0" smtClean="0">
              <a:solidFill>
                <a:srgbClr val="0070C0"/>
              </a:solidFill>
              <a:latin typeface="Arial"/>
              <a:cs typeface="Arial"/>
            </a:endParaRPr>
          </a:p>
          <a:p>
            <a:pPr marL="36195" marR="1623695" indent="-24130">
              <a:lnSpc>
                <a:spcPts val="4930"/>
              </a:lnSpc>
            </a:pPr>
            <a:r>
              <a:rPr sz="2400" b="1" dirty="0" err="1" smtClean="0">
                <a:solidFill>
                  <a:srgbClr val="0070C0"/>
                </a:solidFill>
                <a:latin typeface="Arial"/>
                <a:cs typeface="Arial"/>
              </a:rPr>
              <a:t>Ot</a:t>
            </a:r>
            <a:r>
              <a:rPr lang="en-US" sz="2400" b="1" spc="-5" dirty="0" err="1" smtClean="0">
                <a:solidFill>
                  <a:srgbClr val="0070C0"/>
                </a:solidFill>
                <a:latin typeface="Arial"/>
                <a:cs typeface="Arial"/>
              </a:rPr>
              <a:t>ros</a:t>
            </a:r>
            <a:r>
              <a:rPr sz="2400" b="1" spc="-5" dirty="0" smtClean="0">
                <a:solidFill>
                  <a:srgbClr val="0070C0"/>
                </a:solidFill>
                <a:latin typeface="Arial"/>
                <a:cs typeface="Arial"/>
              </a:rPr>
              <a:t> </a:t>
            </a:r>
            <a:r>
              <a:rPr sz="2400" b="1" spc="-5" dirty="0">
                <a:solidFill>
                  <a:srgbClr val="0070C0"/>
                </a:solidFill>
                <a:latin typeface="Arial"/>
                <a:cs typeface="Arial"/>
              </a:rPr>
              <a:t>PPE?</a:t>
            </a:r>
            <a:endParaRPr sz="2400" dirty="0">
              <a:latin typeface="Arial"/>
              <a:cs typeface="Arial"/>
            </a:endParaRPr>
          </a:p>
          <a:p>
            <a:pPr>
              <a:lnSpc>
                <a:spcPct val="100000"/>
              </a:lnSpc>
              <a:spcBef>
                <a:spcPts val="15"/>
              </a:spcBef>
            </a:pPr>
            <a:endParaRPr sz="2050" dirty="0">
              <a:latin typeface="Times New Roman"/>
              <a:cs typeface="Times New Roman"/>
            </a:endParaRPr>
          </a:p>
          <a:p>
            <a:pPr marL="374650" marR="5080" indent="-338455">
              <a:lnSpc>
                <a:spcPct val="100000"/>
              </a:lnSpc>
              <a:buClr>
                <a:srgbClr val="0070C0"/>
              </a:buClr>
              <a:buFont typeface="Wingdings"/>
              <a:buChar char=""/>
              <a:tabLst>
                <a:tab pos="379730" algn="l"/>
              </a:tabLst>
            </a:pPr>
            <a:r>
              <a:rPr lang="es-PR" sz="2400" dirty="0" smtClean="0">
                <a:latin typeface="Arial"/>
                <a:cs typeface="Arial"/>
              </a:rPr>
              <a:t>Junto </a:t>
            </a:r>
            <a:r>
              <a:rPr lang="es-PR" sz="2400" dirty="0">
                <a:latin typeface="Arial"/>
                <a:cs typeface="Arial"/>
              </a:rPr>
              <a:t>con la protección respiratoria deben usar otras formas </a:t>
            </a:r>
            <a:r>
              <a:rPr lang="es-PR" sz="2400" dirty="0" smtClean="0">
                <a:latin typeface="Arial"/>
                <a:cs typeface="Arial"/>
              </a:rPr>
              <a:t>de Equipo de Protección </a:t>
            </a:r>
            <a:r>
              <a:rPr lang="es-PR" sz="2400" dirty="0">
                <a:latin typeface="Arial"/>
                <a:cs typeface="Arial"/>
              </a:rPr>
              <a:t>Personal </a:t>
            </a:r>
            <a:r>
              <a:rPr lang="es-PR" sz="2400" dirty="0" smtClean="0">
                <a:latin typeface="Arial"/>
                <a:cs typeface="Arial"/>
              </a:rPr>
              <a:t>(PPE)</a:t>
            </a:r>
            <a:endParaRPr sz="2400" dirty="0">
              <a:latin typeface="Arial"/>
              <a:cs typeface="Arial"/>
            </a:endParaRPr>
          </a:p>
        </p:txBody>
      </p:sp>
      <p:sp>
        <p:nvSpPr>
          <p:cNvPr id="6" name="object 6"/>
          <p:cNvSpPr txBox="1"/>
          <p:nvPr/>
        </p:nvSpPr>
        <p:spPr>
          <a:xfrm>
            <a:off x="5398265" y="1248106"/>
            <a:ext cx="3221990" cy="5360035"/>
          </a:xfrm>
          <a:prstGeom prst="rect">
            <a:avLst/>
          </a:prstGeom>
        </p:spPr>
        <p:txBody>
          <a:bodyPr vert="horz" wrap="square" lIns="0" tIns="0" rIns="0" bIns="0" rtlCol="0">
            <a:spAutoFit/>
          </a:bodyPr>
          <a:lstStyle/>
          <a:p>
            <a:pPr marR="522605" algn="ctr">
              <a:lnSpc>
                <a:spcPts val="1664"/>
              </a:lnSpc>
            </a:pPr>
            <a:r>
              <a:rPr sz="1400" spc="-5" dirty="0">
                <a:latin typeface="Arial"/>
                <a:cs typeface="Arial"/>
              </a:rPr>
              <a:t>3</a:t>
            </a:r>
            <a:r>
              <a:rPr sz="1400" dirty="0">
                <a:latin typeface="Arial"/>
                <a:cs typeface="Arial"/>
              </a:rPr>
              <a:t>9</a:t>
            </a:r>
            <a:endParaRPr sz="1400">
              <a:latin typeface="Arial"/>
              <a:cs typeface="Arial"/>
            </a:endParaRPr>
          </a:p>
        </p:txBody>
      </p:sp>
      <p:sp>
        <p:nvSpPr>
          <p:cNvPr id="7" name="object 7" title="Foto - OSHA Qucik Card - Protect Yourself. Construction Protective Equipment (PPE)"/>
          <p:cNvSpPr/>
          <p:nvPr/>
        </p:nvSpPr>
        <p:spPr>
          <a:xfrm>
            <a:off x="5798923" y="1783931"/>
            <a:ext cx="2752483" cy="4789436"/>
          </a:xfrm>
          <a:prstGeom prst="rect">
            <a:avLst/>
          </a:prstGeom>
          <a:blipFill>
            <a:blip r:embed="rId3" cstate="print"/>
            <a:stretch>
              <a:fillRect/>
            </a:stretch>
          </a:blipFill>
        </p:spPr>
        <p:txBody>
          <a:bodyPr wrap="square" lIns="0" tIns="0" rIns="0" bIns="0" rtlCol="0"/>
          <a:lstStyle/>
          <a:p>
            <a:endParaRPr/>
          </a:p>
        </p:txBody>
      </p:sp>
      <p:sp>
        <p:nvSpPr>
          <p:cNvPr id="8" name="object 8" title="Foto - PPE utilizado durante la molienda"/>
          <p:cNvSpPr/>
          <p:nvPr/>
        </p:nvSpPr>
        <p:spPr>
          <a:xfrm>
            <a:off x="3871825" y="2777230"/>
            <a:ext cx="1814485" cy="202183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txBox="1"/>
          <p:nvPr/>
        </p:nvSpPr>
        <p:spPr>
          <a:xfrm>
            <a:off x="3200400" y="4892784"/>
            <a:ext cx="2529674" cy="1731243"/>
          </a:xfrm>
          <a:prstGeom prst="rect">
            <a:avLst/>
          </a:prstGeom>
        </p:spPr>
        <p:txBody>
          <a:bodyPr vert="horz" wrap="square" lIns="0" tIns="0" rIns="0" bIns="0" rtlCol="0">
            <a:spAutoFit/>
          </a:bodyPr>
          <a:lstStyle/>
          <a:p>
            <a:pPr marL="678815">
              <a:lnSpc>
                <a:spcPct val="100000"/>
              </a:lnSpc>
            </a:pPr>
            <a:r>
              <a:rPr sz="1200" spc="-5" dirty="0" smtClean="0">
                <a:latin typeface="Arial"/>
                <a:cs typeface="Arial"/>
              </a:rPr>
              <a:t>PP</a:t>
            </a:r>
            <a:r>
              <a:rPr sz="1200" dirty="0" smtClean="0">
                <a:latin typeface="Arial"/>
                <a:cs typeface="Arial"/>
              </a:rPr>
              <a:t>E</a:t>
            </a:r>
            <a:r>
              <a:rPr sz="1200" spc="5" dirty="0" smtClean="0">
                <a:latin typeface="Arial"/>
                <a:cs typeface="Arial"/>
              </a:rPr>
              <a:t> </a:t>
            </a:r>
            <a:r>
              <a:rPr lang="en-US" sz="1200" spc="-10" dirty="0">
                <a:latin typeface="Arial"/>
                <a:cs typeface="Arial"/>
              </a:rPr>
              <a:t>u</a:t>
            </a:r>
            <a:r>
              <a:rPr sz="1200" spc="5" dirty="0" smtClean="0">
                <a:latin typeface="Arial"/>
                <a:cs typeface="Arial"/>
              </a:rPr>
              <a:t>s</a:t>
            </a:r>
            <a:r>
              <a:rPr sz="1200" spc="-5" dirty="0" smtClean="0">
                <a:latin typeface="Arial"/>
                <a:cs typeface="Arial"/>
              </a:rPr>
              <a:t>e</a:t>
            </a:r>
            <a:r>
              <a:rPr sz="1200" dirty="0" smtClean="0">
                <a:latin typeface="Arial"/>
                <a:cs typeface="Arial"/>
              </a:rPr>
              <a:t>d</a:t>
            </a:r>
            <a:r>
              <a:rPr sz="1200" spc="-20" dirty="0" smtClean="0">
                <a:latin typeface="Arial"/>
                <a:cs typeface="Arial"/>
              </a:rPr>
              <a:t> </a:t>
            </a:r>
            <a:r>
              <a:rPr sz="1200" spc="-5" dirty="0">
                <a:latin typeface="Arial"/>
                <a:cs typeface="Arial"/>
              </a:rPr>
              <a:t>du</a:t>
            </a:r>
            <a:r>
              <a:rPr sz="1200" dirty="0">
                <a:latin typeface="Arial"/>
                <a:cs typeface="Arial"/>
              </a:rPr>
              <a:t>ri</a:t>
            </a:r>
            <a:r>
              <a:rPr sz="1200" spc="-5" dirty="0">
                <a:latin typeface="Arial"/>
                <a:cs typeface="Arial"/>
              </a:rPr>
              <a:t>n</a:t>
            </a:r>
            <a:r>
              <a:rPr sz="1200" dirty="0">
                <a:latin typeface="Arial"/>
                <a:cs typeface="Arial"/>
              </a:rPr>
              <a:t>g</a:t>
            </a:r>
            <a:r>
              <a:rPr sz="1200" spc="-35" dirty="0">
                <a:latin typeface="Arial"/>
                <a:cs typeface="Arial"/>
              </a:rPr>
              <a:t> </a:t>
            </a:r>
            <a:r>
              <a:rPr sz="1200" spc="-5" dirty="0" smtClean="0">
                <a:latin typeface="Arial"/>
                <a:cs typeface="Arial"/>
              </a:rPr>
              <a:t>g</a:t>
            </a:r>
            <a:r>
              <a:rPr sz="1200" dirty="0" smtClean="0">
                <a:latin typeface="Arial"/>
                <a:cs typeface="Arial"/>
              </a:rPr>
              <a:t>ri</a:t>
            </a:r>
            <a:r>
              <a:rPr sz="1200" spc="-5" dirty="0" smtClean="0">
                <a:latin typeface="Arial"/>
                <a:cs typeface="Arial"/>
              </a:rPr>
              <a:t>nd</a:t>
            </a:r>
            <a:r>
              <a:rPr sz="1200" dirty="0" smtClean="0">
                <a:latin typeface="Arial"/>
                <a:cs typeface="Arial"/>
              </a:rPr>
              <a:t>i</a:t>
            </a:r>
            <a:r>
              <a:rPr sz="1200" spc="-5" dirty="0" smtClean="0">
                <a:latin typeface="Arial"/>
                <a:cs typeface="Arial"/>
              </a:rPr>
              <a:t>n</a:t>
            </a:r>
            <a:r>
              <a:rPr sz="1200" dirty="0" smtClean="0">
                <a:latin typeface="Arial"/>
                <a:cs typeface="Arial"/>
              </a:rPr>
              <a:t>g</a:t>
            </a:r>
            <a:endParaRPr lang="en-US" sz="1200" dirty="0" smtClean="0">
              <a:latin typeface="Arial"/>
              <a:cs typeface="Arial"/>
            </a:endParaRPr>
          </a:p>
          <a:p>
            <a:pPr marL="678815">
              <a:lnSpc>
                <a:spcPct val="100000"/>
              </a:lnSpc>
            </a:pPr>
            <a:r>
              <a:rPr lang="en-US" sz="1200" dirty="0" smtClean="0">
                <a:latin typeface="Arial"/>
                <a:cs typeface="Arial"/>
              </a:rPr>
              <a:t>     </a:t>
            </a:r>
            <a:r>
              <a:rPr sz="1200" dirty="0" smtClean="0">
                <a:latin typeface="Arial"/>
                <a:cs typeface="Arial"/>
              </a:rPr>
              <a:t>Photo</a:t>
            </a:r>
            <a:r>
              <a:rPr sz="1200" spc="-20" dirty="0" smtClean="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spc="-5" dirty="0">
                <a:latin typeface="Arial"/>
                <a:cs typeface="Arial"/>
              </a:rPr>
              <a:t>C</a:t>
            </a:r>
            <a:r>
              <a:rPr sz="1200" dirty="0">
                <a:latin typeface="Arial"/>
                <a:cs typeface="Arial"/>
              </a:rPr>
              <a:t>IA</a:t>
            </a:r>
            <a:r>
              <a:rPr sz="1200" spc="-5" dirty="0">
                <a:latin typeface="Arial"/>
                <a:cs typeface="Arial"/>
              </a:rPr>
              <a:t>N</a:t>
            </a:r>
            <a:r>
              <a:rPr sz="1200" dirty="0">
                <a:latin typeface="Arial"/>
                <a:cs typeface="Arial"/>
              </a:rPr>
              <a:t>B</a:t>
            </a:r>
            <a:r>
              <a:rPr sz="1200" spc="-5" dirty="0">
                <a:latin typeface="Arial"/>
                <a:cs typeface="Arial"/>
              </a:rPr>
              <a:t>R</a:t>
            </a:r>
            <a:r>
              <a:rPr sz="1200" dirty="0">
                <a:latin typeface="Arial"/>
                <a:cs typeface="Arial"/>
              </a:rPr>
              <a:t>O</a:t>
            </a:r>
          </a:p>
          <a:p>
            <a:pPr>
              <a:lnSpc>
                <a:spcPct val="100000"/>
              </a:lnSpc>
            </a:pPr>
            <a:endParaRPr lang="en-US" sz="1200" dirty="0" smtClean="0">
              <a:latin typeface="Times New Roman"/>
              <a:cs typeface="Times New Roman"/>
            </a:endParaRPr>
          </a:p>
          <a:p>
            <a:pPr>
              <a:lnSpc>
                <a:spcPct val="100000"/>
              </a:lnSpc>
            </a:pPr>
            <a:endParaRPr lang="en-US" sz="1200" dirty="0">
              <a:latin typeface="Times New Roman"/>
              <a:cs typeface="Times New Roman"/>
            </a:endParaRPr>
          </a:p>
          <a:p>
            <a:pPr>
              <a:lnSpc>
                <a:spcPct val="100000"/>
              </a:lnSpc>
            </a:pPr>
            <a:endParaRPr lang="en-US" sz="1200" dirty="0" smtClean="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44"/>
              </a:spcBef>
            </a:pPr>
            <a:endParaRPr sz="1650" dirty="0">
              <a:latin typeface="Times New Roman"/>
              <a:cs typeface="Times New Roman"/>
            </a:endParaRPr>
          </a:p>
          <a:p>
            <a:pPr marL="12700" algn="r">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smtClean="0">
                <a:latin typeface="Arial"/>
                <a:cs typeface="Arial"/>
              </a:rPr>
              <a:t>C</a:t>
            </a:r>
            <a:r>
              <a:rPr sz="1200" dirty="0" smtClean="0">
                <a:latin typeface="Arial"/>
                <a:cs typeface="Arial"/>
              </a:rPr>
              <a:t>a</a:t>
            </a:r>
            <a:r>
              <a:rPr sz="1200" spc="-5" dirty="0" smtClean="0">
                <a:latin typeface="Arial"/>
                <a:cs typeface="Arial"/>
              </a:rPr>
              <a:t>r</a:t>
            </a:r>
            <a:r>
              <a:rPr sz="1200" dirty="0" smtClean="0">
                <a:latin typeface="Arial"/>
                <a:cs typeface="Arial"/>
              </a:rPr>
              <a:t>d</a:t>
            </a:r>
            <a:endParaRPr lang="en-US" sz="1200" dirty="0" smtClean="0">
              <a:latin typeface="Arial"/>
              <a:cs typeface="Arial"/>
            </a:endParaRPr>
          </a:p>
          <a:p>
            <a:pPr marL="12700" algn="r">
              <a:lnSpc>
                <a:spcPct val="100000"/>
              </a:lnSpc>
            </a:pPr>
            <a:r>
              <a:rPr sz="1200" spc="-20" dirty="0" smtClean="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dirty="0">
              <a:latin typeface="Arial"/>
              <a:cs typeface="Arial"/>
            </a:endParaRPr>
          </a:p>
        </p:txBody>
      </p:sp>
      <p:sp>
        <p:nvSpPr>
          <p:cNvPr id="10"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s39</a:t>
            </a:r>
            <a:endParaRPr lang="es-PR" sz="2400" dirty="0">
              <a:solidFill>
                <a:schemeClr val="bg1"/>
              </a:solidFill>
            </a:endParaRPr>
          </a:p>
        </p:txBody>
      </p:sp>
      <p:sp>
        <p:nvSpPr>
          <p:cNvPr id="3" name="Slide Number Placeholder 2"/>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39</a:t>
            </a:fld>
            <a:endParaRPr lang="en-US" sz="12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4460">
              <a:lnSpc>
                <a:spcPct val="100000"/>
              </a:lnSpc>
            </a:pPr>
            <a:fld id="{81D60167-4931-47E6-BA6A-407CBD079E47}" type="slidenum">
              <a:rPr dirty="0"/>
              <a:t>4</a:t>
            </a:fld>
            <a:endParaRPr dirty="0"/>
          </a:p>
        </p:txBody>
      </p:sp>
      <p:sp>
        <p:nvSpPr>
          <p:cNvPr id="4" name="object 4"/>
          <p:cNvSpPr txBox="1"/>
          <p:nvPr/>
        </p:nvSpPr>
        <p:spPr>
          <a:xfrm>
            <a:off x="457200" y="1524000"/>
            <a:ext cx="7498715" cy="4431983"/>
          </a:xfrm>
          <a:prstGeom prst="rect">
            <a:avLst/>
          </a:prstGeom>
        </p:spPr>
        <p:txBody>
          <a:bodyPr vert="horz" wrap="square" lIns="0" tIns="0" rIns="0" bIns="0" rtlCol="0">
            <a:spAutoFit/>
          </a:bodyPr>
          <a:lstStyle/>
          <a:p>
            <a:pPr marL="12700">
              <a:lnSpc>
                <a:spcPct val="100000"/>
              </a:lnSpc>
            </a:pPr>
            <a:r>
              <a:rPr lang="es-PR" sz="2400" b="1" spc="-5" dirty="0" smtClean="0">
                <a:solidFill>
                  <a:schemeClr val="accent1"/>
                </a:solidFill>
                <a:latin typeface="Arial"/>
                <a:cs typeface="Arial"/>
              </a:rPr>
              <a:t>Resultados </a:t>
            </a:r>
            <a:r>
              <a:rPr lang="es-PR" sz="2400" b="1" spc="-5" dirty="0">
                <a:solidFill>
                  <a:schemeClr val="accent1"/>
                </a:solidFill>
                <a:latin typeface="Arial"/>
                <a:cs typeface="Arial"/>
              </a:rPr>
              <a:t>del aprendizaje: Los participantes deberán ser capaces de:</a:t>
            </a:r>
          </a:p>
          <a:p>
            <a:pPr marL="384175" indent="-342900">
              <a:lnSpc>
                <a:spcPct val="100000"/>
              </a:lnSpc>
              <a:buClr>
                <a:srgbClr val="0070C0"/>
              </a:buClr>
              <a:buFont typeface="Wingdings"/>
              <a:buChar char=""/>
              <a:tabLst>
                <a:tab pos="384810" algn="l"/>
              </a:tabLst>
            </a:pPr>
            <a:endParaRPr lang="es-PR" sz="2400" spc="-5" dirty="0">
              <a:latin typeface="Arial"/>
              <a:cs typeface="Arial"/>
            </a:endParaRPr>
          </a:p>
          <a:p>
            <a:pPr marL="384175" indent="-342900">
              <a:lnSpc>
                <a:spcPct val="100000"/>
              </a:lnSpc>
              <a:buClr>
                <a:srgbClr val="0070C0"/>
              </a:buClr>
              <a:buFont typeface="Wingdings"/>
              <a:buChar char=""/>
              <a:tabLst>
                <a:tab pos="384810" algn="l"/>
              </a:tabLst>
            </a:pPr>
            <a:r>
              <a:rPr lang="es-PR" sz="2400" spc="-5" dirty="0">
                <a:latin typeface="Arial"/>
                <a:cs typeface="Arial"/>
              </a:rPr>
              <a:t>Demostrar comprensión de los riesgos respiratorios</a:t>
            </a:r>
          </a:p>
          <a:p>
            <a:pPr marL="384175" indent="-342900">
              <a:lnSpc>
                <a:spcPct val="100000"/>
              </a:lnSpc>
              <a:buClr>
                <a:srgbClr val="0070C0"/>
              </a:buClr>
              <a:buFont typeface="Wingdings"/>
              <a:buChar char=""/>
              <a:tabLst>
                <a:tab pos="384810" algn="l"/>
              </a:tabLst>
            </a:pPr>
            <a:r>
              <a:rPr lang="es-PR" sz="2400" spc="-5" dirty="0">
                <a:latin typeface="Arial"/>
                <a:cs typeface="Arial"/>
              </a:rPr>
              <a:t>Saber cuándo debe usar la protección respiratoria </a:t>
            </a:r>
          </a:p>
          <a:p>
            <a:pPr marL="384175" indent="-342900">
              <a:lnSpc>
                <a:spcPct val="100000"/>
              </a:lnSpc>
              <a:buClr>
                <a:srgbClr val="0070C0"/>
              </a:buClr>
              <a:buFont typeface="Wingdings"/>
              <a:buChar char=""/>
              <a:tabLst>
                <a:tab pos="384810" algn="l"/>
              </a:tabLst>
            </a:pPr>
            <a:r>
              <a:rPr lang="es-PR" sz="2400" spc="-5" dirty="0">
                <a:latin typeface="Arial"/>
                <a:cs typeface="Arial"/>
              </a:rPr>
              <a:t>Conocer los tipos de protección respiratoria</a:t>
            </a:r>
          </a:p>
          <a:p>
            <a:pPr marL="384175" indent="-342900">
              <a:lnSpc>
                <a:spcPct val="100000"/>
              </a:lnSpc>
              <a:buClr>
                <a:srgbClr val="0070C0"/>
              </a:buClr>
              <a:buFont typeface="Wingdings"/>
              <a:buChar char=""/>
              <a:tabLst>
                <a:tab pos="384810" algn="l"/>
              </a:tabLst>
            </a:pPr>
            <a:r>
              <a:rPr lang="es-PR" sz="2400" spc="-5" dirty="0">
                <a:latin typeface="Arial"/>
                <a:cs typeface="Arial"/>
              </a:rPr>
              <a:t>Saber cómo un respirador debe ajustarse</a:t>
            </a:r>
          </a:p>
          <a:p>
            <a:pPr marL="384175" indent="-342900">
              <a:lnSpc>
                <a:spcPct val="100000"/>
              </a:lnSpc>
              <a:buClr>
                <a:srgbClr val="0070C0"/>
              </a:buClr>
              <a:buFont typeface="Wingdings"/>
              <a:buChar char=""/>
              <a:tabLst>
                <a:tab pos="384810" algn="l"/>
              </a:tabLst>
            </a:pPr>
            <a:r>
              <a:rPr lang="es-PR" sz="2400" spc="-5" dirty="0">
                <a:latin typeface="Arial"/>
                <a:cs typeface="Arial"/>
              </a:rPr>
              <a:t>Saber cómo mantener, limpiar y almacenar un respirador</a:t>
            </a:r>
          </a:p>
          <a:p>
            <a:pPr marL="384175" indent="-342900">
              <a:lnSpc>
                <a:spcPct val="100000"/>
              </a:lnSpc>
              <a:buClr>
                <a:srgbClr val="0070C0"/>
              </a:buClr>
              <a:buFont typeface="Wingdings"/>
              <a:buChar char=""/>
              <a:tabLst>
                <a:tab pos="384810" algn="l"/>
              </a:tabLst>
            </a:pPr>
            <a:r>
              <a:rPr lang="es-PR" sz="2400" spc="-5" dirty="0">
                <a:latin typeface="Arial"/>
                <a:cs typeface="Arial"/>
              </a:rPr>
              <a:t>Conocer los requisitos de inspección</a:t>
            </a:r>
          </a:p>
          <a:p>
            <a:pPr marL="384175" indent="-342900">
              <a:lnSpc>
                <a:spcPct val="100000"/>
              </a:lnSpc>
              <a:buClr>
                <a:srgbClr val="0070C0"/>
              </a:buClr>
              <a:buFont typeface="Wingdings"/>
              <a:buChar char=""/>
              <a:tabLst>
                <a:tab pos="384810" algn="l"/>
              </a:tabLst>
            </a:pPr>
            <a:r>
              <a:rPr lang="es-PR" sz="2400" spc="-5" dirty="0">
                <a:latin typeface="Arial"/>
                <a:cs typeface="Arial"/>
              </a:rPr>
              <a:t>Demostrar comprensión de los requisitos de los equipos de </a:t>
            </a:r>
            <a:r>
              <a:rPr lang="es-PR" sz="2400" spc="-5" dirty="0" smtClean="0">
                <a:latin typeface="Arial"/>
                <a:cs typeface="Arial"/>
              </a:rPr>
              <a:t>protección </a:t>
            </a:r>
            <a:r>
              <a:rPr lang="es-PR" sz="2400" spc="-5" dirty="0">
                <a:latin typeface="Arial"/>
                <a:cs typeface="Arial"/>
              </a:rPr>
              <a:t>personal</a:t>
            </a:r>
            <a:endParaRPr sz="2400" dirty="0">
              <a:latin typeface="Arial"/>
              <a:cs typeface="Arial"/>
            </a:endParaRPr>
          </a:p>
        </p:txBody>
      </p:sp>
      <p:sp>
        <p:nvSpPr>
          <p:cNvPr id="7" name="object 3"/>
          <p:cNvSpPr txBox="1">
            <a:spLocks noGrp="1"/>
          </p:cNvSpPr>
          <p:nvPr>
            <p:ph type="title"/>
          </p:nvPr>
        </p:nvSpPr>
        <p:spPr>
          <a:xfrm>
            <a:off x="457200" y="473844"/>
            <a:ext cx="8150874" cy="1654299"/>
          </a:xfrm>
          <a:prstGeom prst="rect">
            <a:avLst/>
          </a:prstGeom>
        </p:spPr>
        <p:txBody>
          <a:bodyPr vert="horz" wrap="square" lIns="0" tIns="0" rIns="0" bIns="0" rtlCol="0">
            <a:spAutoFit/>
          </a:bodyPr>
          <a:lstStyle/>
          <a:p>
            <a:pPr marL="12700">
              <a:lnSpc>
                <a:spcPts val="4285"/>
              </a:lnSpc>
            </a:pPr>
            <a:r>
              <a:rPr lang="es-PR" dirty="0" smtClean="0"/>
              <a:t>Seguridad respiratoria y PPE</a:t>
            </a:r>
            <a:br>
              <a:rPr lang="es-PR" dirty="0" smtClean="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s4</a:t>
            </a:r>
            <a:r>
              <a:rPr lang="es-PR" dirty="0"/>
              <a:t/>
            </a:r>
            <a:br>
              <a:rPr lang="es-PR" dirty="0"/>
            </a:br>
            <a:endParaRPr lang="es-P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5924" y="1010848"/>
            <a:ext cx="7921625" cy="5365571"/>
          </a:xfrm>
          <a:prstGeom prst="rect">
            <a:avLst/>
          </a:prstGeom>
        </p:spPr>
        <p:txBody>
          <a:bodyPr vert="horz" wrap="square" lIns="0" tIns="0" rIns="0" bIns="0" rtlCol="0">
            <a:spAutoFit/>
          </a:bodyPr>
          <a:lstStyle/>
          <a:p>
            <a:pPr marL="12700">
              <a:lnSpc>
                <a:spcPct val="100000"/>
              </a:lnSpc>
            </a:pPr>
            <a:endParaRPr sz="2400" dirty="0">
              <a:latin typeface="Arial"/>
              <a:cs typeface="Arial"/>
            </a:endParaRPr>
          </a:p>
          <a:p>
            <a:pPr marL="96520">
              <a:lnSpc>
                <a:spcPct val="100000"/>
              </a:lnSpc>
              <a:spcBef>
                <a:spcPts val="1440"/>
              </a:spcBef>
            </a:pPr>
            <a:r>
              <a:rPr sz="2400" b="1" spc="-5" dirty="0">
                <a:solidFill>
                  <a:srgbClr val="0070C0"/>
                </a:solidFill>
                <a:latin typeface="Arial"/>
                <a:cs typeface="Arial"/>
              </a:rPr>
              <a:t>E</a:t>
            </a:r>
            <a:r>
              <a:rPr sz="2400" b="1" spc="-30" dirty="0">
                <a:solidFill>
                  <a:srgbClr val="0070C0"/>
                </a:solidFill>
                <a:latin typeface="Arial"/>
                <a:cs typeface="Arial"/>
              </a:rPr>
              <a:t>y</a:t>
            </a:r>
            <a:r>
              <a:rPr sz="2400" b="1" dirty="0">
                <a:solidFill>
                  <a:srgbClr val="0070C0"/>
                </a:solidFill>
                <a:latin typeface="Arial"/>
                <a:cs typeface="Arial"/>
              </a:rPr>
              <a:t>e</a:t>
            </a:r>
            <a:r>
              <a:rPr sz="2400" b="1" spc="35" dirty="0">
                <a:solidFill>
                  <a:srgbClr val="0070C0"/>
                </a:solidFill>
                <a:latin typeface="Arial"/>
                <a:cs typeface="Arial"/>
              </a:rPr>
              <a:t> </a:t>
            </a:r>
            <a:r>
              <a:rPr sz="2400" b="1" spc="-5" dirty="0">
                <a:solidFill>
                  <a:srgbClr val="0070C0"/>
                </a:solidFill>
                <a:latin typeface="Arial"/>
                <a:cs typeface="Arial"/>
              </a:rPr>
              <a:t>an</a:t>
            </a:r>
            <a:r>
              <a:rPr sz="2400" b="1" dirty="0">
                <a:solidFill>
                  <a:srgbClr val="0070C0"/>
                </a:solidFill>
                <a:latin typeface="Arial"/>
                <a:cs typeface="Arial"/>
              </a:rPr>
              <a:t>d</a:t>
            </a:r>
            <a:r>
              <a:rPr sz="2400" b="1" spc="-10" dirty="0">
                <a:solidFill>
                  <a:srgbClr val="0070C0"/>
                </a:solidFill>
                <a:latin typeface="Arial"/>
                <a:cs typeface="Arial"/>
              </a:rPr>
              <a:t> </a:t>
            </a:r>
            <a:r>
              <a:rPr sz="2400" b="1" spc="-5" dirty="0">
                <a:solidFill>
                  <a:srgbClr val="0070C0"/>
                </a:solidFill>
                <a:latin typeface="Arial"/>
                <a:cs typeface="Arial"/>
              </a:rPr>
              <a:t>Fac</a:t>
            </a:r>
            <a:r>
              <a:rPr sz="2400" b="1" dirty="0">
                <a:solidFill>
                  <a:srgbClr val="0070C0"/>
                </a:solidFill>
                <a:latin typeface="Arial"/>
                <a:cs typeface="Arial"/>
              </a:rPr>
              <a:t>e</a:t>
            </a:r>
            <a:r>
              <a:rPr sz="2400" b="1" spc="10"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endParaRPr sz="2400" dirty="0">
              <a:latin typeface="Arial"/>
              <a:cs typeface="Arial"/>
            </a:endParaRPr>
          </a:p>
          <a:p>
            <a:pPr>
              <a:lnSpc>
                <a:spcPct val="100000"/>
              </a:lnSpc>
              <a:spcBef>
                <a:spcPts val="5"/>
              </a:spcBef>
            </a:pPr>
            <a:endParaRPr dirty="0">
              <a:latin typeface="Times New Roman"/>
              <a:cs typeface="Times New Roman"/>
            </a:endParaRPr>
          </a:p>
          <a:p>
            <a:pPr marL="350520" marR="244475" indent="-338455">
              <a:lnSpc>
                <a:spcPct val="100000"/>
              </a:lnSpc>
            </a:pPr>
            <a:r>
              <a:rPr sz="2400" spc="-5" dirty="0" smtClean="0">
                <a:solidFill>
                  <a:srgbClr val="0070C0"/>
                </a:solidFill>
                <a:latin typeface="Wingdings"/>
                <a:cs typeface="Wingdings"/>
              </a:rPr>
              <a:t></a:t>
            </a:r>
            <a:r>
              <a:rPr lang="es-PR" sz="2400" dirty="0">
                <a:latin typeface="Arial"/>
                <a:cs typeface="Arial"/>
              </a:rPr>
              <a:t>"Las gafas o caretas de seguridad son usados en cualquier momento de las operaciones de trabajo que pueda causar que objetos extraños entren en el ojo"</a:t>
            </a:r>
          </a:p>
          <a:p>
            <a:pPr marL="350520" marR="244475" indent="-338455">
              <a:lnSpc>
                <a:spcPct val="100000"/>
              </a:lnSpc>
            </a:pPr>
            <a:r>
              <a:rPr lang="es-PR" sz="2400" spc="-5" dirty="0" smtClean="0">
                <a:solidFill>
                  <a:srgbClr val="0070C0"/>
                </a:solidFill>
                <a:latin typeface="Wingdings"/>
                <a:cs typeface="Wingdings"/>
              </a:rPr>
              <a:t></a:t>
            </a:r>
            <a:r>
              <a:rPr lang="es-PR" sz="2400" dirty="0" smtClean="0">
                <a:latin typeface="Arial"/>
                <a:cs typeface="Arial"/>
              </a:rPr>
              <a:t>Durante </a:t>
            </a:r>
            <a:r>
              <a:rPr lang="es-PR" sz="2400" dirty="0">
                <a:latin typeface="Arial"/>
                <a:cs typeface="Arial"/>
              </a:rPr>
              <a:t>la soldadura, corte, pulido y el uso de productos químicos nocivos o cuando son expuestos a partículas que vuelan)</a:t>
            </a:r>
          </a:p>
          <a:p>
            <a:pPr marL="350520" marR="244475" indent="-338455">
              <a:lnSpc>
                <a:spcPct val="100000"/>
              </a:lnSpc>
            </a:pPr>
            <a:r>
              <a:rPr lang="es-PR" sz="2400" spc="-5" dirty="0" smtClean="0">
                <a:solidFill>
                  <a:srgbClr val="0070C0"/>
                </a:solidFill>
                <a:latin typeface="Wingdings"/>
                <a:cs typeface="Wingdings"/>
              </a:rPr>
              <a:t></a:t>
            </a:r>
            <a:r>
              <a:rPr lang="es-PR" sz="2400" dirty="0" smtClean="0">
                <a:latin typeface="Arial"/>
                <a:cs typeface="Arial"/>
              </a:rPr>
              <a:t>"</a:t>
            </a:r>
            <a:r>
              <a:rPr lang="es-PR" sz="2400" dirty="0">
                <a:latin typeface="Arial"/>
                <a:cs typeface="Arial"/>
              </a:rPr>
              <a:t>Llevar cuando se exponen a los peligros eléctricos, incluyendo el trabajo en los sistemas eléctricos energizados"</a:t>
            </a:r>
          </a:p>
          <a:p>
            <a:pPr marL="350520" marR="244475" indent="-338455">
              <a:lnSpc>
                <a:spcPct val="100000"/>
              </a:lnSpc>
            </a:pPr>
            <a:r>
              <a:rPr lang="es-PR" sz="2400" spc="-5" dirty="0" smtClean="0">
                <a:solidFill>
                  <a:srgbClr val="0070C0"/>
                </a:solidFill>
                <a:latin typeface="Wingdings"/>
                <a:cs typeface="Wingdings"/>
              </a:rPr>
              <a:t></a:t>
            </a:r>
            <a:r>
              <a:rPr lang="es-PR" sz="2400" dirty="0" smtClean="0">
                <a:latin typeface="Arial"/>
                <a:cs typeface="Arial"/>
              </a:rPr>
              <a:t>Ojo </a:t>
            </a:r>
            <a:r>
              <a:rPr lang="es-PR" sz="2400" dirty="0">
                <a:latin typeface="Arial"/>
                <a:cs typeface="Arial"/>
              </a:rPr>
              <a:t>y protectores faciales - seleccionar sobre la base de riesgos previos</a:t>
            </a:r>
            <a:endParaRPr sz="2400" dirty="0">
              <a:latin typeface="Arial"/>
              <a:cs typeface="Arial"/>
            </a:endParaRPr>
          </a:p>
        </p:txBody>
      </p:sp>
      <p:sp>
        <p:nvSpPr>
          <p:cNvPr id="5" name="object 5"/>
          <p:cNvSpPr txBox="1"/>
          <p:nvPr/>
        </p:nvSpPr>
        <p:spPr>
          <a:xfrm>
            <a:off x="2930589" y="6466204"/>
            <a:ext cx="2936812" cy="184666"/>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smtClean="0">
                <a:latin typeface="Arial"/>
                <a:cs typeface="Arial"/>
              </a:rPr>
              <a:t>3260</a:t>
            </a:r>
            <a:r>
              <a:rPr sz="1200" spc="-5" dirty="0" smtClean="0">
                <a:latin typeface="Arial"/>
                <a:cs typeface="Arial"/>
              </a:rPr>
              <a:t>-</a:t>
            </a:r>
            <a:r>
              <a:rPr sz="1200" dirty="0" smtClean="0">
                <a:latin typeface="Arial"/>
                <a:cs typeface="Arial"/>
              </a:rPr>
              <a:t>0</a:t>
            </a:r>
            <a:r>
              <a:rPr sz="1200" spc="-10" dirty="0" smtClean="0">
                <a:latin typeface="Arial"/>
                <a:cs typeface="Arial"/>
              </a:rPr>
              <a:t>9</a:t>
            </a:r>
            <a:r>
              <a:rPr sz="1200" spc="-5" dirty="0" smtClean="0">
                <a:latin typeface="Arial"/>
                <a:cs typeface="Arial"/>
              </a:rPr>
              <a:t>N-</a:t>
            </a:r>
            <a:r>
              <a:rPr sz="1200" spc="-10" dirty="0" smtClean="0">
                <a:latin typeface="Arial"/>
                <a:cs typeface="Arial"/>
              </a:rPr>
              <a:t>05</a:t>
            </a:r>
            <a:endParaRPr sz="1400" dirty="0">
              <a:latin typeface="Arial"/>
              <a:cs typeface="Arial"/>
            </a:endParaRPr>
          </a:p>
        </p:txBody>
      </p:sp>
      <p:sp>
        <p:nvSpPr>
          <p:cNvPr id="7"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s40</a:t>
            </a:r>
            <a:endParaRPr lang="es-PR" sz="2400" dirty="0">
              <a:solidFill>
                <a:schemeClr val="bg1"/>
              </a:solidFill>
            </a:endParaRPr>
          </a:p>
        </p:txBody>
      </p:sp>
      <p:sp>
        <p:nvSpPr>
          <p:cNvPr id="3" name="Slide Number Placeholder 2"/>
          <p:cNvSpPr>
            <a:spLocks noGrp="1"/>
          </p:cNvSpPr>
          <p:nvPr>
            <p:ph type="sldNum" sz="quarter" idx="7"/>
          </p:nvPr>
        </p:nvSpPr>
        <p:spPr>
          <a:xfrm>
            <a:off x="8153400" y="6417102"/>
            <a:ext cx="466470" cy="233768"/>
          </a:xfrm>
        </p:spPr>
        <p:txBody>
          <a:bodyPr/>
          <a:lstStyle/>
          <a:p>
            <a:pPr marL="137795">
              <a:lnSpc>
                <a:spcPct val="100000"/>
              </a:lnSpc>
            </a:pPr>
            <a:fld id="{81D60167-4931-47E6-BA6A-407CBD079E47}" type="slidenum">
              <a:rPr lang="en-US" sz="1200" smtClean="0">
                <a:solidFill>
                  <a:srgbClr val="8A8A8A"/>
                </a:solidFill>
              </a:rPr>
              <a:t>40</a:t>
            </a:fld>
            <a:endParaRPr lang="en-US" sz="1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5924" y="1010848"/>
            <a:ext cx="7922276" cy="2015936"/>
          </a:xfrm>
          <a:prstGeom prst="rect">
            <a:avLst/>
          </a:prstGeom>
        </p:spPr>
        <p:txBody>
          <a:bodyPr vert="horz" wrap="square" lIns="0" tIns="0" rIns="0" bIns="0" rtlCol="0">
            <a:spAutoFit/>
          </a:bodyPr>
          <a:lstStyle/>
          <a:p>
            <a:pPr marL="12700">
              <a:lnSpc>
                <a:spcPct val="100000"/>
              </a:lnSpc>
            </a:pPr>
            <a:endParaRPr lang="es-PR" sz="2400" dirty="0" smtClean="0">
              <a:latin typeface="Arial"/>
              <a:cs typeface="Arial"/>
            </a:endParaRPr>
          </a:p>
          <a:p>
            <a:pPr marL="12700">
              <a:lnSpc>
                <a:spcPct val="100000"/>
              </a:lnSpc>
              <a:spcBef>
                <a:spcPts val="1440"/>
              </a:spcBef>
            </a:pPr>
            <a:r>
              <a:rPr lang="es-PR" sz="2400" b="1" spc="-5" dirty="0" smtClean="0">
                <a:solidFill>
                  <a:srgbClr val="0070C0"/>
                </a:solidFill>
                <a:latin typeface="Arial"/>
                <a:cs typeface="Arial"/>
              </a:rPr>
              <a:t>Protección de ojos</a:t>
            </a:r>
            <a:endParaRPr lang="es-PR" sz="2400" dirty="0" smtClean="0">
              <a:latin typeface="Arial"/>
              <a:cs typeface="Arial"/>
            </a:endParaRPr>
          </a:p>
          <a:p>
            <a:pPr marL="355600" indent="-342900">
              <a:lnSpc>
                <a:spcPct val="100000"/>
              </a:lnSpc>
              <a:spcBef>
                <a:spcPts val="1440"/>
              </a:spcBef>
              <a:buClr>
                <a:srgbClr val="0070C0"/>
              </a:buClr>
              <a:buFont typeface="Wingdings"/>
              <a:buChar char=""/>
              <a:tabLst>
                <a:tab pos="355600" algn="l"/>
              </a:tabLst>
            </a:pPr>
            <a:r>
              <a:rPr lang="es-PR" sz="2400" spc="-5" dirty="0" smtClean="0">
                <a:latin typeface="Arial"/>
                <a:cs typeface="Arial"/>
              </a:rPr>
              <a:t>Siempre use gafas de seguridad!</a:t>
            </a:r>
          </a:p>
          <a:p>
            <a:pPr marL="355600" indent="-342900">
              <a:lnSpc>
                <a:spcPct val="100000"/>
              </a:lnSpc>
              <a:spcBef>
                <a:spcPts val="1440"/>
              </a:spcBef>
              <a:buClr>
                <a:srgbClr val="0070C0"/>
              </a:buClr>
              <a:buFont typeface="Wingdings"/>
              <a:buChar char=""/>
              <a:tabLst>
                <a:tab pos="355600" algn="l"/>
              </a:tabLst>
            </a:pPr>
            <a:r>
              <a:rPr lang="es-PR" sz="2400" spc="-5" dirty="0" smtClean="0">
                <a:latin typeface="Arial"/>
                <a:cs typeface="Arial"/>
              </a:rPr>
              <a:t>Gafas debe ser compatible con la norma ANSI Z87.1</a:t>
            </a:r>
            <a:endParaRPr lang="es-PR" sz="2400" dirty="0">
              <a:latin typeface="Arial"/>
              <a:cs typeface="Arial"/>
            </a:endParaRPr>
          </a:p>
        </p:txBody>
      </p:sp>
      <p:sp>
        <p:nvSpPr>
          <p:cNvPr id="5" name="object 5"/>
          <p:cNvSpPr txBox="1"/>
          <p:nvPr/>
        </p:nvSpPr>
        <p:spPr>
          <a:xfrm>
            <a:off x="8383016" y="6417102"/>
            <a:ext cx="224154"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4</a:t>
            </a:r>
            <a:r>
              <a:rPr sz="1400" dirty="0">
                <a:latin typeface="Arial"/>
                <a:cs typeface="Arial"/>
              </a:rPr>
              <a:t>1</a:t>
            </a:r>
            <a:endParaRPr sz="1400">
              <a:latin typeface="Arial"/>
              <a:cs typeface="Arial"/>
            </a:endParaRPr>
          </a:p>
        </p:txBody>
      </p:sp>
      <p:sp>
        <p:nvSpPr>
          <p:cNvPr id="6" name="object 6"/>
          <p:cNvSpPr txBox="1"/>
          <p:nvPr/>
        </p:nvSpPr>
        <p:spPr>
          <a:xfrm>
            <a:off x="3031385" y="6367545"/>
            <a:ext cx="271526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p:txBody>
      </p:sp>
      <p:sp>
        <p:nvSpPr>
          <p:cNvPr id="7" name="object 7" title="Foto - gafas de seguridad"/>
          <p:cNvSpPr/>
          <p:nvPr/>
        </p:nvSpPr>
        <p:spPr>
          <a:xfrm>
            <a:off x="2522198" y="3026784"/>
            <a:ext cx="3733633" cy="328302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s41</a:t>
            </a:r>
            <a:endParaRPr lang="es-PR" sz="2400" dirty="0">
              <a:solidFill>
                <a:schemeClr val="bg1"/>
              </a:solidFill>
            </a:endParaRPr>
          </a:p>
        </p:txBody>
      </p:sp>
      <p:sp>
        <p:nvSpPr>
          <p:cNvPr id="3" name="Slide Number Placeholder 2"/>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41</a:t>
            </a:fld>
            <a:endParaRPr lang="en-US" sz="12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5924" y="1010848"/>
            <a:ext cx="7585709" cy="3888244"/>
          </a:xfrm>
          <a:prstGeom prst="rect">
            <a:avLst/>
          </a:prstGeom>
        </p:spPr>
        <p:txBody>
          <a:bodyPr vert="horz" wrap="square" lIns="0" tIns="0" rIns="0" bIns="0" rtlCol="0">
            <a:spAutoFit/>
          </a:bodyPr>
          <a:lstStyle/>
          <a:p>
            <a:pPr marL="12700">
              <a:lnSpc>
                <a:spcPct val="100000"/>
              </a:lnSpc>
            </a:pPr>
            <a:endParaRPr lang="es-PR" sz="2400" dirty="0" smtClean="0">
              <a:latin typeface="Arial"/>
              <a:cs typeface="Arial"/>
            </a:endParaRPr>
          </a:p>
          <a:p>
            <a:pPr marL="12700">
              <a:lnSpc>
                <a:spcPct val="100000"/>
              </a:lnSpc>
              <a:spcBef>
                <a:spcPts val="1440"/>
              </a:spcBef>
            </a:pPr>
            <a:r>
              <a:rPr lang="es-PR" sz="2400" b="1" spc="-5" dirty="0" smtClean="0">
                <a:solidFill>
                  <a:srgbClr val="0070C0"/>
                </a:solidFill>
                <a:latin typeface="Arial"/>
                <a:cs typeface="Arial"/>
              </a:rPr>
              <a:t>Protección para pies</a:t>
            </a:r>
            <a:endParaRPr lang="es-PR" sz="2400" dirty="0" smtClean="0">
              <a:latin typeface="Arial"/>
              <a:cs typeface="Arial"/>
            </a:endParaRPr>
          </a:p>
          <a:p>
            <a:pPr>
              <a:lnSpc>
                <a:spcPct val="100000"/>
              </a:lnSpc>
              <a:spcBef>
                <a:spcPts val="5"/>
              </a:spcBef>
            </a:pPr>
            <a:endParaRPr lang="es-PR" sz="2500" dirty="0" smtClean="0">
              <a:latin typeface="Times New Roman"/>
              <a:cs typeface="Times New Roman"/>
            </a:endParaRPr>
          </a:p>
          <a:p>
            <a:pPr marL="355600" marR="173990" indent="-342900">
              <a:lnSpc>
                <a:spcPct val="100000"/>
              </a:lnSpc>
              <a:buClr>
                <a:srgbClr val="0070C0"/>
              </a:buClr>
              <a:buFont typeface="Wingdings"/>
              <a:buChar char=""/>
              <a:tabLst>
                <a:tab pos="355600" algn="l"/>
              </a:tabLst>
            </a:pPr>
            <a:r>
              <a:rPr lang="es-PR" sz="2400" dirty="0" smtClean="0">
                <a:latin typeface="Arial"/>
                <a:cs typeface="Arial"/>
              </a:rPr>
              <a:t>"Los trabajadores deben usar zapatos o botas de trabajo con suela antideslizante y resistente a los pinchazos </a:t>
            </a:r>
          </a:p>
          <a:p>
            <a:pPr marL="355600" marR="5080" indent="-342900">
              <a:lnSpc>
                <a:spcPct val="100000"/>
              </a:lnSpc>
              <a:buClr>
                <a:srgbClr val="0070C0"/>
              </a:buClr>
              <a:buFont typeface="Wingdings"/>
              <a:buChar char=""/>
              <a:tabLst>
                <a:tab pos="355600" algn="l"/>
              </a:tabLst>
            </a:pPr>
            <a:r>
              <a:rPr lang="es-PR" sz="2400" spc="-5" dirty="0" smtClean="0">
                <a:latin typeface="Arial"/>
                <a:cs typeface="Arial"/>
              </a:rPr>
              <a:t>Calzado de seguridad con punta de acero para prevenir que los dedos sean aplastados cuando se trabaja alrededor de equipo pesado o caída de objetos "</a:t>
            </a:r>
            <a:endParaRPr lang="es-PR" sz="2400" dirty="0">
              <a:latin typeface="Arial"/>
              <a:cs typeface="Arial"/>
            </a:endParaRPr>
          </a:p>
        </p:txBody>
      </p:sp>
      <p:sp>
        <p:nvSpPr>
          <p:cNvPr id="5" name="object 5"/>
          <p:cNvSpPr txBox="1"/>
          <p:nvPr/>
        </p:nvSpPr>
        <p:spPr>
          <a:xfrm>
            <a:off x="2821948" y="6245973"/>
            <a:ext cx="5784850" cy="375285"/>
          </a:xfrm>
          <a:prstGeom prst="rect">
            <a:avLst/>
          </a:prstGeom>
        </p:spPr>
        <p:txBody>
          <a:bodyPr vert="horz" wrap="square" lIns="0" tIns="0" rIns="0" bIns="0" rtlCol="0">
            <a:spAutoFit/>
          </a:bodyPr>
          <a:lstStyle/>
          <a:p>
            <a:pPr marL="12700">
              <a:lnSpc>
                <a:spcPts val="1375"/>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a:p>
            <a:pPr marR="5080" algn="r">
              <a:lnSpc>
                <a:spcPts val="1614"/>
              </a:lnSpc>
            </a:pPr>
            <a:r>
              <a:rPr sz="1400" spc="-5" dirty="0">
                <a:latin typeface="Arial"/>
                <a:cs typeface="Arial"/>
              </a:rPr>
              <a:t>4</a:t>
            </a:r>
            <a:r>
              <a:rPr sz="1400" dirty="0">
                <a:latin typeface="Arial"/>
                <a:cs typeface="Arial"/>
              </a:rPr>
              <a:t>2</a:t>
            </a:r>
            <a:endParaRPr sz="1400">
              <a:latin typeface="Arial"/>
              <a:cs typeface="Arial"/>
            </a:endParaRPr>
          </a:p>
        </p:txBody>
      </p:sp>
      <p:sp>
        <p:nvSpPr>
          <p:cNvPr id="7"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s42</a:t>
            </a:r>
            <a:endParaRPr lang="es-PR" sz="2400" dirty="0">
              <a:solidFill>
                <a:schemeClr val="bg1"/>
              </a:solidFill>
            </a:endParaRPr>
          </a:p>
        </p:txBody>
      </p:sp>
      <p:sp>
        <p:nvSpPr>
          <p:cNvPr id="3" name="Slide Number Placeholder 2"/>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42</a:t>
            </a:fld>
            <a:endParaRPr lang="en-US" sz="12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5924" y="1010848"/>
            <a:ext cx="3426476" cy="918200"/>
          </a:xfrm>
          <a:prstGeom prst="rect">
            <a:avLst/>
          </a:prstGeom>
        </p:spPr>
        <p:txBody>
          <a:bodyPr vert="horz" wrap="square" lIns="0" tIns="0" rIns="0" bIns="0" rtlCol="0">
            <a:spAutoFit/>
          </a:bodyPr>
          <a:lstStyle/>
          <a:p>
            <a:pPr marL="12700">
              <a:lnSpc>
                <a:spcPct val="100000"/>
              </a:lnSpc>
            </a:pPr>
            <a:endParaRPr lang="es-PR" sz="2400" dirty="0" smtClean="0">
              <a:latin typeface="Arial"/>
              <a:cs typeface="Arial"/>
            </a:endParaRPr>
          </a:p>
          <a:p>
            <a:pPr marL="12700">
              <a:lnSpc>
                <a:spcPct val="100000"/>
              </a:lnSpc>
              <a:spcBef>
                <a:spcPts val="1440"/>
              </a:spcBef>
            </a:pPr>
            <a:r>
              <a:rPr lang="es-PR" sz="2400" b="1" spc="-5" dirty="0" smtClean="0">
                <a:solidFill>
                  <a:srgbClr val="0070C0"/>
                </a:solidFill>
                <a:latin typeface="Arial"/>
                <a:cs typeface="Arial"/>
              </a:rPr>
              <a:t>Protección para manos</a:t>
            </a:r>
            <a:endParaRPr lang="es-PR" sz="2400" dirty="0">
              <a:latin typeface="Arial"/>
              <a:cs typeface="Arial"/>
            </a:endParaRPr>
          </a:p>
        </p:txBody>
      </p:sp>
      <p:sp>
        <p:nvSpPr>
          <p:cNvPr id="5" name="object 5"/>
          <p:cNvSpPr txBox="1"/>
          <p:nvPr/>
        </p:nvSpPr>
        <p:spPr>
          <a:xfrm>
            <a:off x="480738" y="2079782"/>
            <a:ext cx="5265687" cy="4183196"/>
          </a:xfrm>
          <a:prstGeom prst="rect">
            <a:avLst/>
          </a:prstGeom>
        </p:spPr>
        <p:txBody>
          <a:bodyPr vert="horz" wrap="square" lIns="0" tIns="0" rIns="0" bIns="0" rtlCol="0">
            <a:spAutoFit/>
          </a:bodyPr>
          <a:lstStyle/>
          <a:p>
            <a:pPr marL="355600" indent="-342900">
              <a:lnSpc>
                <a:spcPct val="100000"/>
              </a:lnSpc>
              <a:buClr>
                <a:srgbClr val="0070C0"/>
              </a:buClr>
              <a:buFont typeface="Wingdings"/>
              <a:buChar char=""/>
              <a:tabLst>
                <a:tab pos="355600" algn="l"/>
              </a:tabLst>
            </a:pPr>
            <a:r>
              <a:rPr lang="es-PR" sz="2400" dirty="0" smtClean="0">
                <a:latin typeface="Arial"/>
                <a:cs typeface="Arial"/>
              </a:rPr>
              <a:t>"Los guantes deben quedar bien ajustados"</a:t>
            </a:r>
          </a:p>
          <a:p>
            <a:pPr marL="355600" indent="-342900">
              <a:lnSpc>
                <a:spcPct val="100000"/>
              </a:lnSpc>
              <a:buClr>
                <a:srgbClr val="0070C0"/>
              </a:buClr>
              <a:buFont typeface="Wingdings"/>
              <a:buChar char=""/>
              <a:tabLst>
                <a:tab pos="355600" algn="l"/>
              </a:tabLst>
            </a:pPr>
            <a:r>
              <a:rPr lang="es-PR" sz="2400" dirty="0" smtClean="0">
                <a:latin typeface="Arial"/>
                <a:cs typeface="Arial"/>
              </a:rPr>
              <a:t>"Los trabajadores deben usar los guantes adecuados para el trabajo"</a:t>
            </a:r>
          </a:p>
          <a:p>
            <a:pPr marL="355600" indent="-342900">
              <a:lnSpc>
                <a:spcPts val="2880"/>
              </a:lnSpc>
              <a:buClr>
                <a:srgbClr val="0070C0"/>
              </a:buClr>
              <a:buFont typeface="Wingdings"/>
              <a:buChar char=""/>
              <a:tabLst>
                <a:tab pos="355600" algn="l"/>
              </a:tabLst>
            </a:pPr>
            <a:r>
              <a:rPr lang="es-PR" sz="2400" spc="-5" dirty="0" smtClean="0">
                <a:latin typeface="Arial"/>
                <a:cs typeface="Arial"/>
              </a:rPr>
              <a:t>E</a:t>
            </a:r>
            <a:r>
              <a:rPr lang="es-PR" sz="2400" spc="-15" dirty="0" smtClean="0">
                <a:latin typeface="Arial"/>
                <a:cs typeface="Arial"/>
              </a:rPr>
              <a:t>jemplos</a:t>
            </a:r>
            <a:r>
              <a:rPr lang="es-PR" sz="2400" dirty="0" smtClean="0">
                <a:latin typeface="Arial"/>
                <a:cs typeface="Arial"/>
              </a:rPr>
              <a:t>:</a:t>
            </a:r>
          </a:p>
          <a:p>
            <a:pPr marL="697230" lvl="1" indent="-343535">
              <a:lnSpc>
                <a:spcPts val="2640"/>
              </a:lnSpc>
              <a:buClr>
                <a:srgbClr val="0070C0"/>
              </a:buClr>
              <a:buFont typeface="Wingdings"/>
              <a:buChar char=""/>
              <a:tabLst>
                <a:tab pos="681990" algn="l"/>
              </a:tabLst>
            </a:pPr>
            <a:r>
              <a:rPr lang="es-PR" sz="2200" spc="-15" dirty="0" smtClean="0">
                <a:latin typeface="Arial"/>
                <a:cs typeface="Arial"/>
              </a:rPr>
              <a:t>Guantes para la soldadura</a:t>
            </a:r>
          </a:p>
          <a:p>
            <a:pPr marL="697230" lvl="1" indent="-343535">
              <a:lnSpc>
                <a:spcPts val="2640"/>
              </a:lnSpc>
              <a:buClr>
                <a:srgbClr val="0070C0"/>
              </a:buClr>
              <a:buFont typeface="Wingdings"/>
              <a:buChar char=""/>
              <a:tabLst>
                <a:tab pos="681990" algn="l"/>
              </a:tabLst>
            </a:pPr>
            <a:r>
              <a:rPr lang="es-PR" sz="2200" spc="-15" dirty="0" smtClean="0">
                <a:latin typeface="Arial"/>
                <a:cs typeface="Arial"/>
              </a:rPr>
              <a:t>Guantes resistentes a los cortes fuerte al manipular acero</a:t>
            </a:r>
          </a:p>
          <a:p>
            <a:pPr marL="697230" lvl="1" indent="-343535">
              <a:lnSpc>
                <a:spcPts val="2640"/>
              </a:lnSpc>
              <a:buClr>
                <a:srgbClr val="0070C0"/>
              </a:buClr>
              <a:buFont typeface="Wingdings"/>
              <a:buChar char=""/>
              <a:tabLst>
                <a:tab pos="681990" algn="l"/>
              </a:tabLst>
            </a:pPr>
            <a:r>
              <a:rPr lang="es-PR" sz="2200" spc="-15" dirty="0" smtClean="0">
                <a:latin typeface="Arial"/>
                <a:cs typeface="Arial"/>
              </a:rPr>
              <a:t>Guantes acolchonados para anti-vibración cuando la molienda</a:t>
            </a:r>
          </a:p>
          <a:p>
            <a:pPr marL="697230" lvl="1" indent="-343535">
              <a:lnSpc>
                <a:spcPts val="2640"/>
              </a:lnSpc>
              <a:buClr>
                <a:srgbClr val="0070C0"/>
              </a:buClr>
              <a:buFont typeface="Wingdings"/>
              <a:buChar char=""/>
              <a:tabLst>
                <a:tab pos="681990" algn="l"/>
              </a:tabLst>
            </a:pPr>
            <a:r>
              <a:rPr lang="es-PR" sz="2200" spc="-15" dirty="0" smtClean="0">
                <a:latin typeface="Arial"/>
                <a:cs typeface="Arial"/>
              </a:rPr>
              <a:t>Guantes y mangas aislantes cuando se exponen a riesgos eléctricos)</a:t>
            </a:r>
            <a:endParaRPr lang="es-PR" sz="2200" dirty="0">
              <a:latin typeface="Arial"/>
              <a:cs typeface="Arial"/>
            </a:endParaRPr>
          </a:p>
        </p:txBody>
      </p:sp>
      <p:sp>
        <p:nvSpPr>
          <p:cNvPr id="6" name="object 6" title="Foto - guantes para manejo de materiales"/>
          <p:cNvSpPr/>
          <p:nvPr/>
        </p:nvSpPr>
        <p:spPr>
          <a:xfrm>
            <a:off x="5728779" y="2619159"/>
            <a:ext cx="2958684" cy="228389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6358354" y="5073419"/>
            <a:ext cx="1744345" cy="417195"/>
          </a:xfrm>
          <a:prstGeom prst="rect">
            <a:avLst/>
          </a:prstGeom>
        </p:spPr>
        <p:txBody>
          <a:bodyPr vert="horz" wrap="square" lIns="0" tIns="0" rIns="0" bIns="0" rtlCol="0">
            <a:spAutoFit/>
          </a:bodyPr>
          <a:lstStyle/>
          <a:p>
            <a:pPr marL="12700" marR="5080">
              <a:lnSpc>
                <a:spcPct val="100000"/>
              </a:lnSpc>
            </a:pPr>
            <a:r>
              <a:rPr sz="1400" spc="-5" dirty="0">
                <a:latin typeface="Arial"/>
                <a:cs typeface="Arial"/>
              </a:rPr>
              <a:t>A</a:t>
            </a:r>
            <a:r>
              <a:rPr sz="1400" dirty="0">
                <a:latin typeface="Arial"/>
                <a:cs typeface="Arial"/>
              </a:rPr>
              <a:t>l</a:t>
            </a:r>
            <a:r>
              <a:rPr sz="1400" spc="-20" dirty="0">
                <a:latin typeface="Arial"/>
                <a:cs typeface="Arial"/>
              </a:rPr>
              <a:t>w</a:t>
            </a:r>
            <a:r>
              <a:rPr sz="1400" spc="-5" dirty="0">
                <a:latin typeface="Arial"/>
                <a:cs typeface="Arial"/>
              </a:rPr>
              <a:t>a</a:t>
            </a:r>
            <a:r>
              <a:rPr sz="1400" spc="-20" dirty="0">
                <a:latin typeface="Arial"/>
                <a:cs typeface="Arial"/>
              </a:rPr>
              <a:t>y</a:t>
            </a:r>
            <a:r>
              <a:rPr sz="1400" dirty="0">
                <a:latin typeface="Arial"/>
                <a:cs typeface="Arial"/>
              </a:rPr>
              <a:t>s</a:t>
            </a:r>
            <a:r>
              <a:rPr sz="1400" spc="20" dirty="0">
                <a:latin typeface="Arial"/>
                <a:cs typeface="Arial"/>
              </a:rPr>
              <a:t> </a:t>
            </a:r>
            <a:r>
              <a:rPr sz="1400" spc="-5" dirty="0">
                <a:latin typeface="Arial"/>
                <a:cs typeface="Arial"/>
              </a:rPr>
              <a:t>u</a:t>
            </a:r>
            <a:r>
              <a:rPr sz="1400" spc="5" dirty="0">
                <a:latin typeface="Arial"/>
                <a:cs typeface="Arial"/>
              </a:rPr>
              <a:t>s</a:t>
            </a:r>
            <a:r>
              <a:rPr sz="1400" dirty="0">
                <a:latin typeface="Arial"/>
                <a:cs typeface="Arial"/>
              </a:rPr>
              <a:t>e</a:t>
            </a:r>
            <a:r>
              <a:rPr sz="1400" spc="-20" dirty="0">
                <a:latin typeface="Arial"/>
                <a:cs typeface="Arial"/>
              </a:rPr>
              <a:t> </a:t>
            </a:r>
            <a:r>
              <a:rPr sz="1400" spc="-5" dirty="0">
                <a:latin typeface="Arial"/>
                <a:cs typeface="Arial"/>
              </a:rPr>
              <a:t>g</a:t>
            </a:r>
            <a:r>
              <a:rPr sz="1400" dirty="0">
                <a:latin typeface="Arial"/>
                <a:cs typeface="Arial"/>
              </a:rPr>
              <a:t>l</a:t>
            </a:r>
            <a:r>
              <a:rPr sz="1400" spc="-5" dirty="0">
                <a:latin typeface="Arial"/>
                <a:cs typeface="Arial"/>
              </a:rPr>
              <a:t>o</a:t>
            </a:r>
            <a:r>
              <a:rPr sz="1400" spc="-20" dirty="0">
                <a:latin typeface="Arial"/>
                <a:cs typeface="Arial"/>
              </a:rPr>
              <a:t>v</a:t>
            </a:r>
            <a:r>
              <a:rPr sz="1400" spc="-5" dirty="0">
                <a:latin typeface="Arial"/>
                <a:cs typeface="Arial"/>
              </a:rPr>
              <a:t>e</a:t>
            </a:r>
            <a:r>
              <a:rPr sz="1400" dirty="0">
                <a:latin typeface="Arial"/>
                <a:cs typeface="Arial"/>
              </a:rPr>
              <a:t>s </a:t>
            </a:r>
            <a:r>
              <a:rPr sz="1400" spc="5" dirty="0">
                <a:latin typeface="Arial"/>
                <a:cs typeface="Arial"/>
              </a:rPr>
              <a:t>f</a:t>
            </a:r>
            <a:r>
              <a:rPr sz="1400" spc="-5" dirty="0">
                <a:latin typeface="Arial"/>
                <a:cs typeface="Arial"/>
              </a:rPr>
              <a:t>or </a:t>
            </a:r>
            <a:r>
              <a:rPr sz="1400" spc="-10" dirty="0">
                <a:latin typeface="Arial"/>
                <a:cs typeface="Arial"/>
              </a:rPr>
              <a:t>m</a:t>
            </a:r>
            <a:r>
              <a:rPr sz="1400" spc="-5" dirty="0">
                <a:latin typeface="Arial"/>
                <a:cs typeface="Arial"/>
              </a:rPr>
              <a:t>a</a:t>
            </a:r>
            <a:r>
              <a:rPr sz="1400" spc="5" dirty="0">
                <a:latin typeface="Arial"/>
                <a:cs typeface="Arial"/>
              </a:rPr>
              <a:t>t</a:t>
            </a:r>
            <a:r>
              <a:rPr sz="1400" spc="-5" dirty="0">
                <a:latin typeface="Arial"/>
                <a:cs typeface="Arial"/>
              </a:rPr>
              <a:t>e</a:t>
            </a:r>
            <a:r>
              <a:rPr sz="1400" dirty="0">
                <a:latin typeface="Arial"/>
                <a:cs typeface="Arial"/>
              </a:rPr>
              <a:t>ri</a:t>
            </a:r>
            <a:r>
              <a:rPr sz="1400" spc="-5" dirty="0">
                <a:latin typeface="Arial"/>
                <a:cs typeface="Arial"/>
              </a:rPr>
              <a:t>a</a:t>
            </a:r>
            <a:r>
              <a:rPr sz="1400" dirty="0">
                <a:latin typeface="Arial"/>
                <a:cs typeface="Arial"/>
              </a:rPr>
              <a:t>l</a:t>
            </a:r>
            <a:r>
              <a:rPr sz="1400" spc="-30" dirty="0">
                <a:latin typeface="Arial"/>
                <a:cs typeface="Arial"/>
              </a:rPr>
              <a:t> </a:t>
            </a:r>
            <a:r>
              <a:rPr sz="1400" spc="-5" dirty="0">
                <a:latin typeface="Arial"/>
                <a:cs typeface="Arial"/>
              </a:rPr>
              <a:t>hand</a:t>
            </a:r>
            <a:r>
              <a:rPr sz="1400" dirty="0">
                <a:latin typeface="Arial"/>
                <a:cs typeface="Arial"/>
              </a:rPr>
              <a:t>li</a:t>
            </a:r>
            <a:r>
              <a:rPr sz="1400" spc="-5" dirty="0">
                <a:latin typeface="Arial"/>
                <a:cs typeface="Arial"/>
              </a:rPr>
              <a:t>n</a:t>
            </a:r>
            <a:r>
              <a:rPr sz="1400" dirty="0">
                <a:latin typeface="Arial"/>
                <a:cs typeface="Arial"/>
              </a:rPr>
              <a:t>g</a:t>
            </a:r>
            <a:endParaRPr sz="1400">
              <a:latin typeface="Arial"/>
              <a:cs typeface="Arial"/>
            </a:endParaRPr>
          </a:p>
        </p:txBody>
      </p:sp>
      <p:sp>
        <p:nvSpPr>
          <p:cNvPr id="8" name="object 8"/>
          <p:cNvSpPr txBox="1"/>
          <p:nvPr/>
        </p:nvSpPr>
        <p:spPr>
          <a:xfrm>
            <a:off x="3086354" y="6413712"/>
            <a:ext cx="271526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43</a:t>
            </a:fld>
            <a:endParaRPr dirty="0"/>
          </a:p>
        </p:txBody>
      </p:sp>
      <p:sp>
        <p:nvSpPr>
          <p:cNvPr id="11"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s43</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5" name="object 5"/>
          <p:cNvSpPr txBox="1"/>
          <p:nvPr/>
        </p:nvSpPr>
        <p:spPr>
          <a:xfrm>
            <a:off x="3048000" y="6468644"/>
            <a:ext cx="271526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44</a:t>
            </a:fld>
            <a:endParaRPr dirty="0"/>
          </a:p>
        </p:txBody>
      </p:sp>
      <p:sp>
        <p:nvSpPr>
          <p:cNvPr id="4" name="object 4"/>
          <p:cNvSpPr txBox="1"/>
          <p:nvPr/>
        </p:nvSpPr>
        <p:spPr>
          <a:xfrm>
            <a:off x="527383" y="1686282"/>
            <a:ext cx="7670800" cy="4708981"/>
          </a:xfrm>
          <a:prstGeom prst="rect">
            <a:avLst/>
          </a:prstGeom>
        </p:spPr>
        <p:txBody>
          <a:bodyPr vert="horz" wrap="square" lIns="0" tIns="0" rIns="0" bIns="0" rtlCol="0">
            <a:spAutoFit/>
          </a:bodyPr>
          <a:lstStyle/>
          <a:p>
            <a:pPr marL="12700">
              <a:lnSpc>
                <a:spcPct val="100000"/>
              </a:lnSpc>
              <a:spcBef>
                <a:spcPts val="1440"/>
              </a:spcBef>
            </a:pPr>
            <a:r>
              <a:rPr sz="2400" b="1" spc="-5" dirty="0" smtClean="0">
                <a:solidFill>
                  <a:srgbClr val="0070C0"/>
                </a:solidFill>
                <a:latin typeface="Arial"/>
                <a:cs typeface="Arial"/>
              </a:rPr>
              <a:t>Hea</a:t>
            </a:r>
            <a:r>
              <a:rPr sz="2400" b="1" dirty="0" smtClean="0">
                <a:solidFill>
                  <a:srgbClr val="0070C0"/>
                </a:solidFill>
                <a:latin typeface="Arial"/>
                <a:cs typeface="Arial"/>
              </a:rPr>
              <a:t>d</a:t>
            </a:r>
            <a:r>
              <a:rPr sz="2400" b="1" spc="10" dirty="0" smtClean="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endParaRPr sz="2400" dirty="0">
              <a:latin typeface="Arial"/>
              <a:cs typeface="Arial"/>
            </a:endParaRPr>
          </a:p>
          <a:p>
            <a:pPr marL="12700" marR="137795">
              <a:lnSpc>
                <a:spcPct val="100000"/>
              </a:lnSpc>
              <a:buClr>
                <a:srgbClr val="0070C0"/>
              </a:buClr>
              <a:tabLst>
                <a:tab pos="355600" algn="l"/>
                <a:tab pos="1931035" algn="l"/>
              </a:tabLst>
            </a:pPr>
            <a:endParaRPr lang="es-PR" dirty="0">
              <a:latin typeface="Arial"/>
              <a:cs typeface="Arial"/>
            </a:endParaRPr>
          </a:p>
          <a:p>
            <a:pPr marL="355600" marR="137795" indent="-342900">
              <a:lnSpc>
                <a:spcPct val="100000"/>
              </a:lnSpc>
              <a:buClr>
                <a:srgbClr val="0070C0"/>
              </a:buClr>
              <a:buFont typeface="Wingdings"/>
              <a:buChar char=""/>
              <a:tabLst>
                <a:tab pos="355600" algn="l"/>
                <a:tab pos="1931035" algn="l"/>
              </a:tabLst>
            </a:pPr>
            <a:r>
              <a:rPr lang="es-PR" sz="2400" dirty="0">
                <a:latin typeface="Arial"/>
                <a:cs typeface="Arial"/>
              </a:rPr>
              <a:t>"Use capacete donde hay un potencial para la caída de objetos desde arriba, golpes en la cabeza con objetos fijos o contacto de la cabeza con peligros eléctricos</a:t>
            </a:r>
          </a:p>
          <a:p>
            <a:pPr marL="355600" marR="137795" indent="-342900">
              <a:lnSpc>
                <a:spcPct val="100000"/>
              </a:lnSpc>
              <a:buClr>
                <a:srgbClr val="0070C0"/>
              </a:buClr>
              <a:buFont typeface="Wingdings"/>
              <a:buChar char=""/>
              <a:tabLst>
                <a:tab pos="355600" algn="l"/>
                <a:tab pos="1931035" algn="l"/>
              </a:tabLst>
            </a:pPr>
            <a:r>
              <a:rPr lang="es-PR" sz="2400" dirty="0">
                <a:latin typeface="Arial"/>
                <a:cs typeface="Arial"/>
              </a:rPr>
              <a:t>Los capacetes - </a:t>
            </a:r>
            <a:r>
              <a:rPr lang="es-PR" sz="2400" dirty="0" smtClean="0">
                <a:latin typeface="Arial"/>
                <a:cs typeface="Arial"/>
              </a:rPr>
              <a:t>Inspección </a:t>
            </a:r>
            <a:r>
              <a:rPr lang="es-PR" sz="2400" dirty="0">
                <a:latin typeface="Arial"/>
                <a:cs typeface="Arial"/>
              </a:rPr>
              <a:t>rutinaria  por abolladuras, grietas o deterioro; reemplazar después de un fuerte golpe o una descarga eléctrica; mantener en buen estado "</a:t>
            </a:r>
          </a:p>
          <a:p>
            <a:pPr marL="355600" marR="137795" indent="-342900">
              <a:lnSpc>
                <a:spcPct val="100000"/>
              </a:lnSpc>
              <a:buClr>
                <a:srgbClr val="0070C0"/>
              </a:buClr>
              <a:buFont typeface="Wingdings"/>
              <a:buChar char=""/>
              <a:tabLst>
                <a:tab pos="355600" algn="l"/>
                <a:tab pos="1931035" algn="l"/>
              </a:tabLst>
            </a:pPr>
            <a:r>
              <a:rPr lang="es-PR" sz="2400" dirty="0">
                <a:latin typeface="Arial"/>
                <a:cs typeface="Arial"/>
              </a:rPr>
              <a:t>Una parte importante de la protección del casco es el sistema de suspensión. Inspeccione periódicamente y reemplace si está defectuoso.</a:t>
            </a:r>
          </a:p>
        </p:txBody>
      </p:sp>
      <p:sp>
        <p:nvSpPr>
          <p:cNvPr id="8"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s44</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5924" y="1010848"/>
            <a:ext cx="3883676" cy="918200"/>
          </a:xfrm>
          <a:prstGeom prst="rect">
            <a:avLst/>
          </a:prstGeom>
        </p:spPr>
        <p:txBody>
          <a:bodyPr vert="horz" wrap="square" lIns="0" tIns="0" rIns="0" bIns="0" rtlCol="0">
            <a:spAutoFit/>
          </a:bodyPr>
          <a:lstStyle/>
          <a:p>
            <a:pPr marL="12700">
              <a:lnSpc>
                <a:spcPct val="100000"/>
              </a:lnSpc>
            </a:pPr>
            <a:endParaRPr lang="es-PR" sz="2400" dirty="0" smtClean="0">
              <a:latin typeface="Arial"/>
              <a:cs typeface="Arial"/>
            </a:endParaRPr>
          </a:p>
          <a:p>
            <a:pPr marL="12700">
              <a:lnSpc>
                <a:spcPct val="100000"/>
              </a:lnSpc>
              <a:spcBef>
                <a:spcPts val="1440"/>
              </a:spcBef>
            </a:pPr>
            <a:r>
              <a:rPr lang="es-PR" sz="2400" b="1" spc="-5" dirty="0" smtClean="0">
                <a:solidFill>
                  <a:srgbClr val="0070C0"/>
                </a:solidFill>
                <a:latin typeface="Arial"/>
                <a:cs typeface="Arial"/>
              </a:rPr>
              <a:t>Protección para la cabeza</a:t>
            </a:r>
            <a:endParaRPr lang="es-PR" sz="2400" dirty="0">
              <a:latin typeface="Arial"/>
              <a:cs typeface="Arial"/>
            </a:endParaRPr>
          </a:p>
        </p:txBody>
      </p:sp>
      <p:sp>
        <p:nvSpPr>
          <p:cNvPr id="5" name="object 5" title="foto - casco de seguridad "/>
          <p:cNvSpPr/>
          <p:nvPr/>
        </p:nvSpPr>
        <p:spPr>
          <a:xfrm>
            <a:off x="551014" y="2465023"/>
            <a:ext cx="3569291" cy="267696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title="Foto - capacete y sistema de suspension"/>
          <p:cNvSpPr/>
          <p:nvPr/>
        </p:nvSpPr>
        <p:spPr>
          <a:xfrm>
            <a:off x="4290834" y="2465022"/>
            <a:ext cx="3569295" cy="267696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2845916" y="5547261"/>
            <a:ext cx="3147367" cy="215444"/>
          </a:xfrm>
          <a:prstGeom prst="rect">
            <a:avLst/>
          </a:prstGeom>
        </p:spPr>
        <p:txBody>
          <a:bodyPr vert="horz" wrap="square" lIns="0" tIns="0" rIns="0" bIns="0" rtlCol="0">
            <a:spAutoFit/>
          </a:bodyPr>
          <a:lstStyle/>
          <a:p>
            <a:pPr marL="12700">
              <a:lnSpc>
                <a:spcPct val="100000"/>
              </a:lnSpc>
            </a:pPr>
            <a:r>
              <a:rPr lang="es-PR" sz="1400" spc="-10" dirty="0" smtClean="0">
                <a:latin typeface="Arial"/>
                <a:cs typeface="Arial"/>
              </a:rPr>
              <a:t>Capacete y Sistema </a:t>
            </a:r>
            <a:r>
              <a:rPr lang="es-PR" sz="1400" spc="-10" smtClean="0">
                <a:latin typeface="Arial"/>
                <a:cs typeface="Arial"/>
              </a:rPr>
              <a:t>de suspensión </a:t>
            </a:r>
            <a:endParaRPr lang="es-PR" sz="1400" dirty="0">
              <a:latin typeface="Arial"/>
              <a:cs typeface="Arial"/>
            </a:endParaRPr>
          </a:p>
        </p:txBody>
      </p:sp>
      <p:sp>
        <p:nvSpPr>
          <p:cNvPr id="8" name="object 8"/>
          <p:cNvSpPr txBox="1"/>
          <p:nvPr/>
        </p:nvSpPr>
        <p:spPr>
          <a:xfrm>
            <a:off x="2921100" y="6383422"/>
            <a:ext cx="271526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45</a:t>
            </a:fld>
            <a:endParaRPr dirty="0"/>
          </a:p>
        </p:txBody>
      </p:sp>
      <p:sp>
        <p:nvSpPr>
          <p:cNvPr id="11"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s45</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462013" y="1623940"/>
            <a:ext cx="8300987" cy="3118803"/>
          </a:xfrm>
          <a:prstGeom prst="rect">
            <a:avLst/>
          </a:prstGeom>
        </p:spPr>
        <p:txBody>
          <a:bodyPr vert="horz" wrap="square" lIns="0" tIns="0" rIns="0" bIns="0" rtlCol="0">
            <a:spAutoFit/>
          </a:bodyPr>
          <a:lstStyle/>
          <a:p>
            <a:pPr marL="12700">
              <a:lnSpc>
                <a:spcPct val="100000"/>
              </a:lnSpc>
              <a:spcBef>
                <a:spcPts val="1440"/>
              </a:spcBef>
            </a:pPr>
            <a:r>
              <a:rPr lang="es-PR" sz="2400" b="1" spc="-5" dirty="0" smtClean="0">
                <a:solidFill>
                  <a:srgbClr val="0070C0"/>
                </a:solidFill>
                <a:latin typeface="Arial"/>
                <a:cs typeface="Arial"/>
              </a:rPr>
              <a:t>Protección </a:t>
            </a:r>
            <a:r>
              <a:rPr lang="es-PR" sz="2400" b="1" spc="-5" dirty="0" smtClean="0">
                <a:solidFill>
                  <a:srgbClr val="0070C0"/>
                </a:solidFill>
                <a:latin typeface="Arial"/>
                <a:cs typeface="Arial"/>
              </a:rPr>
              <a:t>de oídos</a:t>
            </a:r>
            <a:endParaRPr lang="es-PR" sz="2400" dirty="0" smtClean="0">
              <a:latin typeface="Arial"/>
              <a:cs typeface="Arial"/>
            </a:endParaRPr>
          </a:p>
          <a:p>
            <a:pPr marL="355600" indent="-342900">
              <a:lnSpc>
                <a:spcPct val="100000"/>
              </a:lnSpc>
              <a:spcBef>
                <a:spcPts val="1435"/>
              </a:spcBef>
              <a:buClr>
                <a:srgbClr val="0070C0"/>
              </a:buClr>
              <a:buFont typeface="Wingdings"/>
              <a:buChar char=""/>
              <a:tabLst>
                <a:tab pos="356235" algn="l"/>
              </a:tabLst>
            </a:pPr>
            <a:r>
              <a:rPr lang="es-PR" sz="2200" spc="-25" dirty="0">
                <a:latin typeface="Arial"/>
                <a:cs typeface="Arial"/>
              </a:rPr>
              <a:t>Use tapones para los oídos y orejeras en áreas de trabajo de alto ruido</a:t>
            </a:r>
          </a:p>
          <a:p>
            <a:pPr marL="355600" indent="-342900">
              <a:lnSpc>
                <a:spcPct val="100000"/>
              </a:lnSpc>
              <a:spcBef>
                <a:spcPts val="1435"/>
              </a:spcBef>
              <a:buClr>
                <a:srgbClr val="0070C0"/>
              </a:buClr>
              <a:buFont typeface="Wingdings"/>
              <a:buChar char=""/>
              <a:tabLst>
                <a:tab pos="356235" algn="l"/>
              </a:tabLst>
            </a:pPr>
            <a:r>
              <a:rPr lang="es-PR" sz="2200" spc="-25" dirty="0">
                <a:latin typeface="Arial"/>
                <a:cs typeface="Arial"/>
              </a:rPr>
              <a:t>Limpie o reemplace con regularidad los tapones para los oídos </a:t>
            </a:r>
          </a:p>
          <a:p>
            <a:pPr marL="355600" indent="-342900">
              <a:lnSpc>
                <a:spcPct val="100000"/>
              </a:lnSpc>
              <a:spcBef>
                <a:spcPts val="1435"/>
              </a:spcBef>
              <a:buClr>
                <a:srgbClr val="0070C0"/>
              </a:buClr>
              <a:buFont typeface="Wingdings"/>
              <a:buChar char=""/>
              <a:tabLst>
                <a:tab pos="356235" algn="l"/>
              </a:tabLst>
            </a:pPr>
            <a:r>
              <a:rPr lang="es-PR" sz="2200" spc="-25" dirty="0">
                <a:latin typeface="Arial"/>
                <a:cs typeface="Arial"/>
              </a:rPr>
              <a:t>Seleccione la protección auditiva con la reducción de decibelios suficiente</a:t>
            </a:r>
          </a:p>
          <a:p>
            <a:pPr marL="355600" indent="-342900">
              <a:lnSpc>
                <a:spcPct val="100000"/>
              </a:lnSpc>
              <a:spcBef>
                <a:spcPts val="1435"/>
              </a:spcBef>
              <a:buClr>
                <a:srgbClr val="0070C0"/>
              </a:buClr>
              <a:buFont typeface="Wingdings"/>
              <a:buChar char=""/>
              <a:tabLst>
                <a:tab pos="356235" algn="l"/>
              </a:tabLst>
            </a:pPr>
            <a:r>
              <a:rPr lang="es-PR" sz="2200" spc="-25" dirty="0">
                <a:latin typeface="Arial"/>
                <a:cs typeface="Arial"/>
              </a:rPr>
              <a:t>Mientras mas alto el NRR mas </a:t>
            </a:r>
            <a:r>
              <a:rPr lang="es-PR" sz="2200" spc="-25" dirty="0" smtClean="0">
                <a:latin typeface="Arial"/>
                <a:cs typeface="Arial"/>
              </a:rPr>
              <a:t>protección proveerá </a:t>
            </a:r>
            <a:endParaRPr lang="es-PR" sz="2200" dirty="0">
              <a:latin typeface="Arial"/>
              <a:cs typeface="Arial"/>
            </a:endParaRPr>
          </a:p>
        </p:txBody>
      </p:sp>
      <p:sp>
        <p:nvSpPr>
          <p:cNvPr id="5" name="object 5" title="Foto - opciones de proteccion auditiva"/>
          <p:cNvSpPr/>
          <p:nvPr/>
        </p:nvSpPr>
        <p:spPr>
          <a:xfrm>
            <a:off x="2209800" y="4742743"/>
            <a:ext cx="4876800" cy="186856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3202939" y="6109325"/>
            <a:ext cx="2097405"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H</a:t>
            </a:r>
            <a:r>
              <a:rPr sz="1400" spc="-5" dirty="0">
                <a:latin typeface="Arial"/>
                <a:cs typeface="Arial"/>
              </a:rPr>
              <a:t>ea</a:t>
            </a:r>
            <a:r>
              <a:rPr sz="1400" dirty="0">
                <a:latin typeface="Arial"/>
                <a:cs typeface="Arial"/>
              </a:rPr>
              <a:t>ri</a:t>
            </a:r>
            <a:r>
              <a:rPr sz="1400" spc="-5" dirty="0">
                <a:latin typeface="Arial"/>
                <a:cs typeface="Arial"/>
              </a:rPr>
              <a:t>n</a:t>
            </a:r>
            <a:r>
              <a:rPr sz="1400" dirty="0">
                <a:latin typeface="Arial"/>
                <a:cs typeface="Arial"/>
              </a:rPr>
              <a:t>g</a:t>
            </a:r>
            <a:r>
              <a:rPr sz="1400" spc="-20" dirty="0">
                <a:latin typeface="Arial"/>
                <a:cs typeface="Arial"/>
              </a:rPr>
              <a:t> </a:t>
            </a:r>
            <a:r>
              <a:rPr sz="1400" spc="-5" dirty="0">
                <a:latin typeface="Arial"/>
                <a:cs typeface="Arial"/>
              </a:rPr>
              <a:t>p</a:t>
            </a:r>
            <a:r>
              <a:rPr sz="1400" dirty="0">
                <a:latin typeface="Arial"/>
                <a:cs typeface="Arial"/>
              </a:rPr>
              <a:t>r</a:t>
            </a:r>
            <a:r>
              <a:rPr sz="1400" spc="-5" dirty="0">
                <a:latin typeface="Arial"/>
                <a:cs typeface="Arial"/>
              </a:rPr>
              <a:t>o</a:t>
            </a:r>
            <a:r>
              <a:rPr sz="1400" spc="5" dirty="0">
                <a:latin typeface="Arial"/>
                <a:cs typeface="Arial"/>
              </a:rPr>
              <a:t>t</a:t>
            </a:r>
            <a:r>
              <a:rPr sz="1400" spc="-5" dirty="0">
                <a:latin typeface="Arial"/>
                <a:cs typeface="Arial"/>
              </a:rPr>
              <a:t>e</a:t>
            </a:r>
            <a:r>
              <a:rPr sz="1400" spc="-10" dirty="0">
                <a:latin typeface="Arial"/>
                <a:cs typeface="Arial"/>
              </a:rPr>
              <a:t>c</a:t>
            </a:r>
            <a:r>
              <a:rPr sz="1400" spc="5" dirty="0">
                <a:latin typeface="Arial"/>
                <a:cs typeface="Arial"/>
              </a:rPr>
              <a:t>t</a:t>
            </a:r>
            <a:r>
              <a:rPr sz="1400" dirty="0">
                <a:latin typeface="Arial"/>
                <a:cs typeface="Arial"/>
              </a:rPr>
              <a:t>i</a:t>
            </a:r>
            <a:r>
              <a:rPr sz="1400" spc="-15" dirty="0">
                <a:latin typeface="Arial"/>
                <a:cs typeface="Arial"/>
              </a:rPr>
              <a:t>o</a:t>
            </a:r>
            <a:r>
              <a:rPr sz="1400" dirty="0">
                <a:latin typeface="Arial"/>
                <a:cs typeface="Arial"/>
              </a:rPr>
              <a:t>n</a:t>
            </a:r>
            <a:r>
              <a:rPr sz="1400" spc="-45" dirty="0">
                <a:latin typeface="Arial"/>
                <a:cs typeface="Arial"/>
              </a:rPr>
              <a:t> </a:t>
            </a:r>
            <a:r>
              <a:rPr sz="1400" spc="-5" dirty="0">
                <a:latin typeface="Arial"/>
                <a:cs typeface="Arial"/>
              </a:rPr>
              <a:t>op</a:t>
            </a:r>
            <a:r>
              <a:rPr sz="1400" spc="5" dirty="0">
                <a:latin typeface="Arial"/>
                <a:cs typeface="Arial"/>
              </a:rPr>
              <a:t>t</a:t>
            </a:r>
            <a:r>
              <a:rPr sz="1400" dirty="0">
                <a:latin typeface="Arial"/>
                <a:cs typeface="Arial"/>
              </a:rPr>
              <a:t>i</a:t>
            </a:r>
            <a:r>
              <a:rPr sz="1400" spc="-5" dirty="0">
                <a:latin typeface="Arial"/>
                <a:cs typeface="Arial"/>
              </a:rPr>
              <a:t>on</a:t>
            </a:r>
            <a:r>
              <a:rPr sz="1400" dirty="0">
                <a:latin typeface="Arial"/>
                <a:cs typeface="Arial"/>
              </a:rPr>
              <a:t>s</a:t>
            </a:r>
          </a:p>
        </p:txBody>
      </p:sp>
      <p:sp>
        <p:nvSpPr>
          <p:cNvPr id="7" name="object 7"/>
          <p:cNvSpPr txBox="1"/>
          <p:nvPr/>
        </p:nvSpPr>
        <p:spPr>
          <a:xfrm>
            <a:off x="2921100" y="6383422"/>
            <a:ext cx="271526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46</a:t>
            </a:fld>
            <a:endParaRPr dirty="0"/>
          </a:p>
        </p:txBody>
      </p:sp>
      <p:sp>
        <p:nvSpPr>
          <p:cNvPr id="10"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s46</a:t>
            </a:r>
            <a:endParaRPr lang="es-PR" sz="2400"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5924" y="1010848"/>
            <a:ext cx="7847092" cy="3329116"/>
          </a:xfrm>
          <a:prstGeom prst="rect">
            <a:avLst/>
          </a:prstGeom>
        </p:spPr>
        <p:txBody>
          <a:bodyPr vert="horz" wrap="square" lIns="0" tIns="0" rIns="0" bIns="0" rtlCol="0">
            <a:spAutoFit/>
          </a:bodyPr>
          <a:lstStyle/>
          <a:p>
            <a:pPr marL="12700">
              <a:lnSpc>
                <a:spcPct val="100000"/>
              </a:lnSpc>
              <a:spcBef>
                <a:spcPts val="1440"/>
              </a:spcBef>
            </a:pPr>
            <a:endParaRPr lang="en-US" sz="2400" b="1" spc="-5" dirty="0" smtClean="0">
              <a:solidFill>
                <a:srgbClr val="0070C0"/>
              </a:solidFill>
              <a:latin typeface="Arial"/>
              <a:cs typeface="Arial"/>
            </a:endParaRPr>
          </a:p>
          <a:p>
            <a:pPr marL="12700">
              <a:lnSpc>
                <a:spcPct val="100000"/>
              </a:lnSpc>
              <a:spcBef>
                <a:spcPts val="1440"/>
              </a:spcBef>
            </a:pPr>
            <a:r>
              <a:rPr sz="2400" b="1" spc="-5" dirty="0" smtClean="0">
                <a:solidFill>
                  <a:srgbClr val="0070C0"/>
                </a:solidFill>
                <a:latin typeface="Arial"/>
                <a:cs typeface="Arial"/>
              </a:rPr>
              <a:t>Hea</a:t>
            </a:r>
            <a:r>
              <a:rPr sz="2400" b="1" dirty="0" smtClean="0">
                <a:solidFill>
                  <a:srgbClr val="0070C0"/>
                </a:solidFill>
                <a:latin typeface="Arial"/>
                <a:cs typeface="Arial"/>
              </a:rPr>
              <a:t>ri</a:t>
            </a:r>
            <a:r>
              <a:rPr sz="2400" b="1" spc="-5" dirty="0" smtClean="0">
                <a:solidFill>
                  <a:srgbClr val="0070C0"/>
                </a:solidFill>
                <a:latin typeface="Arial"/>
                <a:cs typeface="Arial"/>
              </a:rPr>
              <a:t>n</a:t>
            </a:r>
            <a:r>
              <a:rPr sz="2400" b="1" dirty="0" smtClean="0">
                <a:solidFill>
                  <a:srgbClr val="0070C0"/>
                </a:solidFill>
                <a:latin typeface="Arial"/>
                <a:cs typeface="Arial"/>
              </a:rPr>
              <a:t>g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a:t>
            </a:r>
            <a:r>
              <a:rPr sz="2400" b="1" dirty="0">
                <a:solidFill>
                  <a:srgbClr val="0070C0"/>
                </a:solidFill>
                <a:latin typeface="Arial"/>
                <a:cs typeface="Arial"/>
              </a:rPr>
              <a:t>n</a:t>
            </a:r>
            <a:r>
              <a:rPr sz="2400" b="1" spc="-10" dirty="0">
                <a:solidFill>
                  <a:srgbClr val="0070C0"/>
                </a:solidFill>
                <a:latin typeface="Arial"/>
                <a:cs typeface="Arial"/>
              </a:rPr>
              <a:t> </a:t>
            </a:r>
            <a:r>
              <a:rPr sz="2400" b="1" spc="-5" dirty="0">
                <a:solidFill>
                  <a:srgbClr val="0070C0"/>
                </a:solidFill>
                <a:latin typeface="Arial"/>
                <a:cs typeface="Arial"/>
              </a:rPr>
              <a:t>ea</a:t>
            </a:r>
            <a:r>
              <a:rPr sz="2400" b="1" dirty="0">
                <a:solidFill>
                  <a:srgbClr val="0070C0"/>
                </a:solidFill>
                <a:latin typeface="Arial"/>
                <a:cs typeface="Arial"/>
              </a:rPr>
              <a:t>r</a:t>
            </a:r>
            <a:r>
              <a:rPr sz="2400" b="1" spc="5"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l</a:t>
            </a:r>
            <a:r>
              <a:rPr sz="2400" b="1" spc="-5" dirty="0">
                <a:solidFill>
                  <a:srgbClr val="0070C0"/>
                </a:solidFill>
                <a:latin typeface="Arial"/>
                <a:cs typeface="Arial"/>
              </a:rPr>
              <a:t>u</a:t>
            </a:r>
            <a:r>
              <a:rPr sz="2400" b="1" dirty="0">
                <a:solidFill>
                  <a:srgbClr val="0070C0"/>
                </a:solidFill>
                <a:latin typeface="Arial"/>
                <a:cs typeface="Arial"/>
              </a:rPr>
              <a:t>g</a:t>
            </a:r>
            <a:r>
              <a:rPr sz="2400" b="1" spc="-25" dirty="0">
                <a:solidFill>
                  <a:srgbClr val="0070C0"/>
                </a:solidFill>
                <a:latin typeface="Arial"/>
                <a:cs typeface="Arial"/>
              </a:rPr>
              <a:t> </a:t>
            </a:r>
            <a:r>
              <a:rPr sz="2400" b="1" dirty="0">
                <a:solidFill>
                  <a:srgbClr val="0070C0"/>
                </a:solidFill>
                <a:latin typeface="Arial"/>
                <a:cs typeface="Arial"/>
              </a:rPr>
              <a:t>i</a:t>
            </a:r>
            <a:r>
              <a:rPr sz="2400" b="1" spc="-5" dirty="0">
                <a:solidFill>
                  <a:srgbClr val="0070C0"/>
                </a:solidFill>
                <a:latin typeface="Arial"/>
                <a:cs typeface="Arial"/>
              </a:rPr>
              <a:t>ns</a:t>
            </a:r>
            <a:r>
              <a:rPr sz="2400" b="1" dirty="0">
                <a:solidFill>
                  <a:srgbClr val="0070C0"/>
                </a:solidFill>
                <a:latin typeface="Arial"/>
                <a:cs typeface="Arial"/>
              </a:rPr>
              <a:t>t</a:t>
            </a:r>
            <a:r>
              <a:rPr sz="2400" b="1" spc="-5" dirty="0">
                <a:solidFill>
                  <a:srgbClr val="0070C0"/>
                </a:solidFill>
                <a:latin typeface="Arial"/>
                <a:cs typeface="Arial"/>
              </a:rPr>
              <a:t>a</a:t>
            </a:r>
            <a:r>
              <a:rPr sz="2400" b="1" dirty="0">
                <a:solidFill>
                  <a:srgbClr val="0070C0"/>
                </a:solidFill>
                <a:latin typeface="Arial"/>
                <a:cs typeface="Arial"/>
              </a:rPr>
              <a:t>ll</a:t>
            </a:r>
            <a:r>
              <a:rPr sz="2400" b="1" spc="-5" dirty="0">
                <a:solidFill>
                  <a:srgbClr val="0070C0"/>
                </a:solidFill>
                <a:latin typeface="Arial"/>
                <a:cs typeface="Arial"/>
              </a:rPr>
              <a:t>a</a:t>
            </a:r>
            <a:r>
              <a:rPr sz="2400" b="1" dirty="0">
                <a:solidFill>
                  <a:srgbClr val="0070C0"/>
                </a:solidFill>
                <a:latin typeface="Arial"/>
                <a:cs typeface="Arial"/>
              </a:rPr>
              <a:t>ti</a:t>
            </a:r>
            <a:r>
              <a:rPr sz="2400" b="1" spc="-5" dirty="0">
                <a:solidFill>
                  <a:srgbClr val="0070C0"/>
                </a:solidFill>
                <a:latin typeface="Arial"/>
                <a:cs typeface="Arial"/>
              </a:rPr>
              <a:t>on</a:t>
            </a:r>
            <a:endParaRPr sz="2400" dirty="0">
              <a:latin typeface="Arial"/>
              <a:cs typeface="Arial"/>
            </a:endParaRPr>
          </a:p>
          <a:p>
            <a:pPr marL="355600" indent="-342900">
              <a:lnSpc>
                <a:spcPct val="100000"/>
              </a:lnSpc>
              <a:spcBef>
                <a:spcPts val="1435"/>
              </a:spcBef>
              <a:buClr>
                <a:srgbClr val="0070C0"/>
              </a:buClr>
              <a:buFont typeface="Wingdings"/>
              <a:buChar char=""/>
              <a:tabLst>
                <a:tab pos="356235" algn="l"/>
              </a:tabLst>
            </a:pPr>
            <a:r>
              <a:rPr lang="es-PR" sz="2200" spc="-25" dirty="0">
                <a:latin typeface="Arial"/>
                <a:cs typeface="Arial"/>
              </a:rPr>
              <a:t>Enchufe rollo en el pliegue apretado del </a:t>
            </a:r>
            <a:r>
              <a:rPr lang="es-PR" sz="2200" spc="-25" dirty="0" smtClean="0">
                <a:latin typeface="Arial"/>
                <a:cs typeface="Arial"/>
              </a:rPr>
              <a:t>cilindro </a:t>
            </a:r>
            <a:r>
              <a:rPr lang="es-PR" sz="2200" spc="-25" dirty="0">
                <a:latin typeface="Arial"/>
                <a:cs typeface="Arial"/>
              </a:rPr>
              <a:t>libre</a:t>
            </a:r>
          </a:p>
          <a:p>
            <a:pPr marL="355600" indent="-342900">
              <a:lnSpc>
                <a:spcPct val="100000"/>
              </a:lnSpc>
              <a:spcBef>
                <a:spcPts val="1435"/>
              </a:spcBef>
              <a:buClr>
                <a:srgbClr val="0070C0"/>
              </a:buClr>
              <a:buFont typeface="Wingdings"/>
              <a:buChar char=""/>
              <a:tabLst>
                <a:tab pos="356235" algn="l"/>
              </a:tabLst>
            </a:pPr>
            <a:r>
              <a:rPr lang="es-PR" sz="2200" spc="-25" dirty="0">
                <a:latin typeface="Arial"/>
                <a:cs typeface="Arial"/>
              </a:rPr>
              <a:t>Tire hacia arriba de la oreja con el brazo opuesto sobre la cabeza</a:t>
            </a:r>
          </a:p>
          <a:p>
            <a:pPr marL="355600" indent="-342900">
              <a:lnSpc>
                <a:spcPct val="100000"/>
              </a:lnSpc>
              <a:spcBef>
                <a:spcPts val="1435"/>
              </a:spcBef>
              <a:buClr>
                <a:srgbClr val="0070C0"/>
              </a:buClr>
              <a:buFont typeface="Wingdings"/>
              <a:buChar char=""/>
              <a:tabLst>
                <a:tab pos="356235" algn="l"/>
              </a:tabLst>
            </a:pPr>
            <a:r>
              <a:rPr lang="es-PR" sz="2200" spc="-25" dirty="0">
                <a:latin typeface="Arial"/>
                <a:cs typeface="Arial"/>
              </a:rPr>
              <a:t>Insertar en el canal auditivo</a:t>
            </a:r>
          </a:p>
          <a:p>
            <a:pPr marL="355600" indent="-342900">
              <a:lnSpc>
                <a:spcPct val="100000"/>
              </a:lnSpc>
              <a:spcBef>
                <a:spcPts val="1435"/>
              </a:spcBef>
              <a:buClr>
                <a:srgbClr val="0070C0"/>
              </a:buClr>
              <a:buFont typeface="Wingdings"/>
              <a:buChar char=""/>
              <a:tabLst>
                <a:tab pos="356235" algn="l"/>
              </a:tabLst>
            </a:pPr>
            <a:r>
              <a:rPr lang="es-PR" sz="2200" spc="-25" dirty="0">
                <a:latin typeface="Arial"/>
                <a:cs typeface="Arial"/>
              </a:rPr>
              <a:t>Ajuste correctamente por lo que no es visible desde el frente</a:t>
            </a:r>
            <a:endParaRPr sz="2200" dirty="0">
              <a:latin typeface="Arial"/>
              <a:cs typeface="Arial"/>
            </a:endParaRPr>
          </a:p>
        </p:txBody>
      </p:sp>
      <p:sp>
        <p:nvSpPr>
          <p:cNvPr id="5" name="object 5"/>
          <p:cNvSpPr txBox="1"/>
          <p:nvPr/>
        </p:nvSpPr>
        <p:spPr>
          <a:xfrm>
            <a:off x="8383016" y="6417102"/>
            <a:ext cx="224154"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4</a:t>
            </a:r>
            <a:r>
              <a:rPr sz="1400" dirty="0">
                <a:latin typeface="Arial"/>
                <a:cs typeface="Arial"/>
              </a:rPr>
              <a:t>7</a:t>
            </a:r>
            <a:endParaRPr sz="1400">
              <a:latin typeface="Arial"/>
              <a:cs typeface="Arial"/>
            </a:endParaRPr>
          </a:p>
        </p:txBody>
      </p:sp>
      <p:sp>
        <p:nvSpPr>
          <p:cNvPr id="6" name="object 6" title="Foto - Instalacion de clavija de oido"/>
          <p:cNvSpPr/>
          <p:nvPr/>
        </p:nvSpPr>
        <p:spPr>
          <a:xfrm>
            <a:off x="1777170" y="4339964"/>
            <a:ext cx="2393474" cy="205325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title="Foto - clavija de oido"/>
          <p:cNvSpPr/>
          <p:nvPr/>
        </p:nvSpPr>
        <p:spPr>
          <a:xfrm>
            <a:off x="4876800" y="4506991"/>
            <a:ext cx="1942955" cy="171919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txBox="1"/>
          <p:nvPr/>
        </p:nvSpPr>
        <p:spPr>
          <a:xfrm>
            <a:off x="2592033" y="6417102"/>
            <a:ext cx="1578610"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Ea</a:t>
            </a:r>
            <a:r>
              <a:rPr sz="1400" dirty="0">
                <a:latin typeface="Arial"/>
                <a:cs typeface="Arial"/>
              </a:rPr>
              <a:t>r</a:t>
            </a:r>
            <a:r>
              <a:rPr sz="1400" spc="-5" dirty="0">
                <a:latin typeface="Arial"/>
                <a:cs typeface="Arial"/>
              </a:rPr>
              <a:t> p</a:t>
            </a:r>
            <a:r>
              <a:rPr sz="1400" dirty="0">
                <a:latin typeface="Arial"/>
                <a:cs typeface="Arial"/>
              </a:rPr>
              <a:t>l</a:t>
            </a:r>
            <a:r>
              <a:rPr sz="1400" spc="-5" dirty="0">
                <a:latin typeface="Arial"/>
                <a:cs typeface="Arial"/>
              </a:rPr>
              <a:t>u</a:t>
            </a:r>
            <a:r>
              <a:rPr sz="1400" dirty="0">
                <a:latin typeface="Arial"/>
                <a:cs typeface="Arial"/>
              </a:rPr>
              <a:t>g</a:t>
            </a:r>
            <a:r>
              <a:rPr sz="1400" spc="-20" dirty="0">
                <a:latin typeface="Arial"/>
                <a:cs typeface="Arial"/>
              </a:rPr>
              <a:t> </a:t>
            </a:r>
            <a:r>
              <a:rPr sz="1400" dirty="0">
                <a:latin typeface="Arial"/>
                <a:cs typeface="Arial"/>
              </a:rPr>
              <a:t>i</a:t>
            </a:r>
            <a:r>
              <a:rPr sz="1400" spc="-5" dirty="0">
                <a:latin typeface="Arial"/>
                <a:cs typeface="Arial"/>
              </a:rPr>
              <a:t>n</a:t>
            </a:r>
            <a:r>
              <a:rPr sz="1400" spc="5" dirty="0">
                <a:latin typeface="Arial"/>
                <a:cs typeface="Arial"/>
              </a:rPr>
              <a:t>st</a:t>
            </a:r>
            <a:r>
              <a:rPr sz="1400" spc="-5" dirty="0">
                <a:latin typeface="Arial"/>
                <a:cs typeface="Arial"/>
              </a:rPr>
              <a:t>a</a:t>
            </a:r>
            <a:r>
              <a:rPr sz="1400" dirty="0">
                <a:latin typeface="Arial"/>
                <a:cs typeface="Arial"/>
              </a:rPr>
              <a:t>ll</a:t>
            </a:r>
            <a:r>
              <a:rPr sz="1400" spc="-5" dirty="0">
                <a:latin typeface="Arial"/>
                <a:cs typeface="Arial"/>
              </a:rPr>
              <a:t>a</a:t>
            </a:r>
            <a:r>
              <a:rPr sz="1400" spc="-10" dirty="0">
                <a:latin typeface="Arial"/>
                <a:cs typeface="Arial"/>
              </a:rPr>
              <a:t>t</a:t>
            </a:r>
            <a:r>
              <a:rPr sz="1400" dirty="0">
                <a:latin typeface="Arial"/>
                <a:cs typeface="Arial"/>
              </a:rPr>
              <a:t>i</a:t>
            </a:r>
            <a:r>
              <a:rPr sz="1400" spc="-5" dirty="0">
                <a:latin typeface="Arial"/>
                <a:cs typeface="Arial"/>
              </a:rPr>
              <a:t>o</a:t>
            </a:r>
            <a:r>
              <a:rPr sz="1400" dirty="0">
                <a:latin typeface="Arial"/>
                <a:cs typeface="Arial"/>
              </a:rPr>
              <a:t>n</a:t>
            </a:r>
            <a:endParaRPr sz="1400">
              <a:latin typeface="Arial"/>
              <a:cs typeface="Arial"/>
            </a:endParaRPr>
          </a:p>
        </p:txBody>
      </p:sp>
      <p:sp>
        <p:nvSpPr>
          <p:cNvPr id="10"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s47</a:t>
            </a:r>
            <a:endParaRPr lang="es-PR" sz="2400" dirty="0">
              <a:solidFill>
                <a:schemeClr val="bg1"/>
              </a:solidFill>
            </a:endParaRPr>
          </a:p>
        </p:txBody>
      </p:sp>
      <p:sp>
        <p:nvSpPr>
          <p:cNvPr id="3" name="Slide Number Placeholder 2"/>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47</a:t>
            </a:fld>
            <a:endParaRPr lang="en-US" sz="12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76440" y="1668403"/>
            <a:ext cx="3614560" cy="1423467"/>
          </a:xfrm>
          <a:prstGeom prst="rect">
            <a:avLst/>
          </a:prstGeom>
        </p:spPr>
        <p:txBody>
          <a:bodyPr vert="horz" wrap="square" lIns="0" tIns="0" rIns="0" bIns="0" rtlCol="0">
            <a:spAutoFit/>
          </a:bodyPr>
          <a:lstStyle/>
          <a:p>
            <a:pPr marL="12700">
              <a:lnSpc>
                <a:spcPct val="100000"/>
              </a:lnSpc>
            </a:pPr>
            <a:r>
              <a:rPr lang="en-US" sz="2400" b="1" spc="-5" dirty="0" err="1" smtClean="0">
                <a:solidFill>
                  <a:srgbClr val="3333CC"/>
                </a:solidFill>
                <a:latin typeface="Arial"/>
                <a:cs typeface="Arial"/>
              </a:rPr>
              <a:t>Actividad</a:t>
            </a:r>
            <a:r>
              <a:rPr lang="en-US" sz="2400" b="1" spc="-5" dirty="0" smtClean="0">
                <a:solidFill>
                  <a:srgbClr val="3333CC"/>
                </a:solidFill>
                <a:latin typeface="Arial"/>
                <a:cs typeface="Arial"/>
              </a:rPr>
              <a:t> de </a:t>
            </a:r>
            <a:r>
              <a:rPr lang="en-US" sz="2400" b="1" spc="-5" dirty="0" err="1" smtClean="0">
                <a:solidFill>
                  <a:srgbClr val="3333CC"/>
                </a:solidFill>
                <a:latin typeface="Arial"/>
                <a:cs typeface="Arial"/>
              </a:rPr>
              <a:t>aprendizaje</a:t>
            </a:r>
            <a:r>
              <a:rPr lang="en-US" sz="2400" b="1" spc="-5" dirty="0" smtClean="0">
                <a:solidFill>
                  <a:srgbClr val="3333CC"/>
                </a:solidFill>
                <a:latin typeface="Arial"/>
                <a:cs typeface="Arial"/>
              </a:rPr>
              <a:t> </a:t>
            </a:r>
            <a:endParaRPr sz="2400" dirty="0">
              <a:latin typeface="Arial"/>
              <a:cs typeface="Arial"/>
            </a:endParaRPr>
          </a:p>
          <a:p>
            <a:pPr>
              <a:lnSpc>
                <a:spcPct val="100000"/>
              </a:lnSpc>
              <a:spcBef>
                <a:spcPts val="6"/>
              </a:spcBef>
            </a:pPr>
            <a:endParaRPr sz="2450" dirty="0">
              <a:latin typeface="Times New Roman"/>
              <a:cs typeface="Times New Roman"/>
            </a:endParaRPr>
          </a:p>
          <a:p>
            <a:pPr marL="12700">
              <a:lnSpc>
                <a:spcPct val="100000"/>
              </a:lnSpc>
            </a:pPr>
            <a:r>
              <a:rPr lang="en-US" sz="4400" b="1" i="1" spc="-10" dirty="0" smtClean="0">
                <a:solidFill>
                  <a:srgbClr val="0066D9"/>
                </a:solidFill>
                <a:latin typeface="Arial" panose="020B0604020202020204" pitchFamily="34" charset="0"/>
                <a:cs typeface="Arial" panose="020B0604020202020204" pitchFamily="34" charset="0"/>
              </a:rPr>
              <a:t>¿</a:t>
            </a:r>
            <a:r>
              <a:rPr lang="en-US" sz="4400" b="1" i="1" spc="-10" dirty="0" err="1" smtClean="0">
                <a:solidFill>
                  <a:srgbClr val="0066D9"/>
                </a:solidFill>
                <a:latin typeface="Arial"/>
                <a:cs typeface="Arial"/>
              </a:rPr>
              <a:t>Preguntas</a:t>
            </a:r>
            <a:r>
              <a:rPr sz="4400" b="1" i="1" dirty="0" smtClean="0">
                <a:solidFill>
                  <a:srgbClr val="0066D9"/>
                </a:solidFill>
                <a:latin typeface="Arial"/>
                <a:cs typeface="Arial"/>
              </a:rPr>
              <a:t>?</a:t>
            </a:r>
            <a:endParaRPr sz="4400" dirty="0">
              <a:latin typeface="Arial"/>
              <a:cs typeface="Arial"/>
            </a:endParaRPr>
          </a:p>
        </p:txBody>
      </p:sp>
      <p:sp>
        <p:nvSpPr>
          <p:cNvPr id="5" name="object 5"/>
          <p:cNvSpPr txBox="1"/>
          <p:nvPr/>
        </p:nvSpPr>
        <p:spPr>
          <a:xfrm>
            <a:off x="8410447" y="6459638"/>
            <a:ext cx="196215" cy="177800"/>
          </a:xfrm>
          <a:prstGeom prst="rect">
            <a:avLst/>
          </a:prstGeom>
        </p:spPr>
        <p:txBody>
          <a:bodyPr vert="horz" wrap="square" lIns="0" tIns="0" rIns="0" bIns="0" rtlCol="0">
            <a:spAutoFit/>
          </a:bodyPr>
          <a:lstStyle/>
          <a:p>
            <a:pPr marL="12700">
              <a:lnSpc>
                <a:spcPct val="100000"/>
              </a:lnSpc>
            </a:pPr>
            <a:r>
              <a:rPr sz="1200" dirty="0">
                <a:solidFill>
                  <a:srgbClr val="8A8A8A"/>
                </a:solidFill>
                <a:latin typeface="Arial"/>
                <a:cs typeface="Arial"/>
              </a:rPr>
              <a:t>48</a:t>
            </a:r>
            <a:endParaRPr sz="1200">
              <a:latin typeface="Arial"/>
              <a:cs typeface="Arial"/>
            </a:endParaRPr>
          </a:p>
        </p:txBody>
      </p:sp>
      <p:sp>
        <p:nvSpPr>
          <p:cNvPr id="6" name="object 6" title="Foto - Estudiantes adultos en una formacion"/>
          <p:cNvSpPr/>
          <p:nvPr/>
        </p:nvSpPr>
        <p:spPr>
          <a:xfrm>
            <a:off x="5363925" y="1728489"/>
            <a:ext cx="3334025" cy="3225478"/>
          </a:xfrm>
          <a:prstGeom prst="rect">
            <a:avLst/>
          </a:prstGeom>
          <a:blipFill>
            <a:blip r:embed="rId3" cstate="print"/>
            <a:stretch>
              <a:fillRect/>
            </a:stretch>
          </a:blipFill>
        </p:spPr>
        <p:txBody>
          <a:bodyPr wrap="square" lIns="0" tIns="0" rIns="0" bIns="0" rtlCol="0"/>
          <a:lstStyle/>
          <a:p>
            <a:endParaRPr/>
          </a:p>
        </p:txBody>
      </p:sp>
      <p:sp>
        <p:nvSpPr>
          <p:cNvPr id="7" name="object 7" title="caja de texto - &quot;Photo from OSHA 3686-09 2010&quot;"/>
          <p:cNvSpPr/>
          <p:nvPr/>
        </p:nvSpPr>
        <p:spPr>
          <a:xfrm>
            <a:off x="5699393" y="4818636"/>
            <a:ext cx="2438398" cy="68262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s48</a:t>
            </a:r>
            <a:endParaRPr lang="es-PR" sz="2400" dirty="0">
              <a:solidFill>
                <a:schemeClr val="bg1"/>
              </a:solidFill>
            </a:endParaRPr>
          </a:p>
        </p:txBody>
      </p:sp>
      <p:sp>
        <p:nvSpPr>
          <p:cNvPr id="3" name="Slide Number Placeholder 2"/>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48</a:t>
            </a:fld>
            <a:endParaRPr lang="en-US" sz="1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4460">
              <a:lnSpc>
                <a:spcPct val="100000"/>
              </a:lnSpc>
            </a:pPr>
            <a:fld id="{81D60167-4931-47E6-BA6A-407CBD079E47}" type="slidenum">
              <a:rPr dirty="0"/>
              <a:t>5</a:t>
            </a:fld>
            <a:endParaRPr dirty="0"/>
          </a:p>
        </p:txBody>
      </p:sp>
      <p:sp>
        <p:nvSpPr>
          <p:cNvPr id="4" name="object 4"/>
          <p:cNvSpPr txBox="1"/>
          <p:nvPr/>
        </p:nvSpPr>
        <p:spPr>
          <a:xfrm>
            <a:off x="535924" y="1010848"/>
            <a:ext cx="7383780" cy="4306307"/>
          </a:xfrm>
          <a:prstGeom prst="rect">
            <a:avLst/>
          </a:prstGeom>
        </p:spPr>
        <p:txBody>
          <a:bodyPr vert="horz" wrap="square" lIns="0" tIns="0" rIns="0" bIns="0" rtlCol="0">
            <a:spAutoFit/>
          </a:bodyPr>
          <a:lstStyle/>
          <a:p>
            <a:pPr marL="12700">
              <a:lnSpc>
                <a:spcPct val="100000"/>
              </a:lnSpc>
            </a:pPr>
            <a:endParaRPr lang="es-PR" sz="2400" dirty="0" smtClean="0">
              <a:latin typeface="Arial"/>
              <a:cs typeface="Arial"/>
            </a:endParaRPr>
          </a:p>
          <a:p>
            <a:pPr marL="41275">
              <a:lnSpc>
                <a:spcPct val="100000"/>
              </a:lnSpc>
              <a:spcBef>
                <a:spcPts val="1910"/>
              </a:spcBef>
            </a:pPr>
            <a:r>
              <a:rPr lang="es-PR" sz="2400" b="1" spc="-5" dirty="0" smtClean="0">
                <a:solidFill>
                  <a:srgbClr val="627DD7"/>
                </a:solidFill>
                <a:latin typeface="Arial"/>
                <a:cs typeface="Arial"/>
              </a:rPr>
              <a:t>Trasfondo sobre seguridad y respirador</a:t>
            </a:r>
            <a:endParaRPr lang="es-PR" sz="2400" dirty="0" smtClean="0">
              <a:latin typeface="Arial"/>
              <a:cs typeface="Arial"/>
            </a:endParaRPr>
          </a:p>
          <a:p>
            <a:pPr marL="41275" marR="5080">
              <a:lnSpc>
                <a:spcPct val="100000"/>
              </a:lnSpc>
              <a:buClr>
                <a:srgbClr val="0070C0"/>
              </a:buClr>
              <a:tabLst>
                <a:tab pos="384810" algn="l"/>
              </a:tabLst>
            </a:pPr>
            <a:endParaRPr lang="es-PR" sz="2400" spc="-5" dirty="0" smtClean="0">
              <a:latin typeface="Arial"/>
              <a:cs typeface="Arial"/>
            </a:endParaRPr>
          </a:p>
          <a:p>
            <a:pPr marL="384175" marR="5080" indent="-342900">
              <a:lnSpc>
                <a:spcPct val="100000"/>
              </a:lnSpc>
              <a:buClr>
                <a:srgbClr val="0070C0"/>
              </a:buClr>
              <a:buFont typeface="Wingdings"/>
              <a:buChar char=""/>
              <a:tabLst>
                <a:tab pos="384810" algn="l"/>
              </a:tabLst>
            </a:pPr>
            <a:r>
              <a:rPr lang="es-PR" sz="2400" spc="-5" dirty="0" smtClean="0">
                <a:latin typeface="Arial"/>
                <a:cs typeface="Arial"/>
              </a:rPr>
              <a:t>Ciertas operaciones dentro del taller pueden requerir el uso de un respirador</a:t>
            </a:r>
          </a:p>
          <a:p>
            <a:pPr marL="384175" marR="5080" indent="-342900">
              <a:lnSpc>
                <a:spcPct val="100000"/>
              </a:lnSpc>
              <a:buClr>
                <a:srgbClr val="0070C0"/>
              </a:buClr>
              <a:buFont typeface="Wingdings"/>
              <a:buChar char=""/>
              <a:tabLst>
                <a:tab pos="384810" algn="l"/>
              </a:tabLst>
            </a:pPr>
            <a:r>
              <a:rPr lang="es-PR" sz="2400" spc="-5" dirty="0" smtClean="0">
                <a:latin typeface="Arial"/>
                <a:cs typeface="Arial"/>
              </a:rPr>
              <a:t>OSHA Standard 1910.134 Protección Respiratoria, establece requisitos</a:t>
            </a:r>
          </a:p>
          <a:p>
            <a:pPr marL="384175" marR="5080" indent="-342900">
              <a:lnSpc>
                <a:spcPct val="100000"/>
              </a:lnSpc>
              <a:buClr>
                <a:srgbClr val="0070C0"/>
              </a:buClr>
              <a:buFont typeface="Wingdings"/>
              <a:buChar char=""/>
              <a:tabLst>
                <a:tab pos="384810" algn="l"/>
              </a:tabLst>
            </a:pPr>
            <a:r>
              <a:rPr lang="es-PR" sz="2400" spc="-5" dirty="0" smtClean="0">
                <a:latin typeface="Arial"/>
                <a:cs typeface="Arial"/>
              </a:rPr>
              <a:t>1910.134 es un requisito para empleadores tener un programa de protección respiratoria especifico para lugar de trabajo </a:t>
            </a:r>
          </a:p>
          <a:p>
            <a:pPr marL="384175" marR="5080" indent="-342900">
              <a:lnSpc>
                <a:spcPct val="100000"/>
              </a:lnSpc>
              <a:buClr>
                <a:srgbClr val="0070C0"/>
              </a:buClr>
              <a:buFont typeface="Wingdings"/>
              <a:buChar char=""/>
              <a:tabLst>
                <a:tab pos="384810" algn="l"/>
              </a:tabLst>
            </a:pPr>
            <a:r>
              <a:rPr lang="es-PR" sz="2400" spc="-5" dirty="0" smtClean="0">
                <a:latin typeface="Arial"/>
                <a:cs typeface="Arial"/>
              </a:rPr>
              <a:t>Siempre cumplir con el programa de su empleador</a:t>
            </a:r>
            <a:endParaRPr lang="es-PR" sz="2400" dirty="0">
              <a:latin typeface="Arial"/>
              <a:cs typeface="Arial"/>
            </a:endParaRPr>
          </a:p>
        </p:txBody>
      </p:sp>
      <p:sp>
        <p:nvSpPr>
          <p:cNvPr id="5" name="object 5"/>
          <p:cNvSpPr txBox="1"/>
          <p:nvPr/>
        </p:nvSpPr>
        <p:spPr>
          <a:xfrm>
            <a:off x="3099228" y="619004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3"/>
          <p:cNvSpPr txBox="1">
            <a:spLocks noGrp="1"/>
          </p:cNvSpPr>
          <p:nvPr>
            <p:ph type="title"/>
          </p:nvPr>
        </p:nvSpPr>
        <p:spPr>
          <a:xfrm>
            <a:off x="457200" y="473844"/>
            <a:ext cx="8150874" cy="1654299"/>
          </a:xfrm>
          <a:prstGeom prst="rect">
            <a:avLst/>
          </a:prstGeom>
        </p:spPr>
        <p:txBody>
          <a:bodyPr vert="horz" wrap="square" lIns="0" tIns="0" rIns="0" bIns="0" rtlCol="0">
            <a:spAutoFit/>
          </a:bodyPr>
          <a:lstStyle/>
          <a:p>
            <a:pPr marL="12700">
              <a:lnSpc>
                <a:spcPts val="4285"/>
              </a:lnSpc>
            </a:pPr>
            <a:r>
              <a:rPr lang="es-PR" dirty="0" smtClean="0"/>
              <a:t>Seguridad respiratoria y PPE</a:t>
            </a:r>
            <a:br>
              <a:rPr lang="es-PR" dirty="0" smtClean="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s5</a:t>
            </a:r>
            <a:r>
              <a:rPr lang="es-PR" dirty="0"/>
              <a:t/>
            </a:r>
            <a:br>
              <a:rPr lang="es-PR" dirty="0"/>
            </a:br>
            <a:endParaRPr lang="es-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146" y="1477702"/>
            <a:ext cx="4790943" cy="7201941"/>
          </a:xfrm>
        </p:spPr>
        <p:txBody>
          <a:bodyPr/>
          <a:lstStyle/>
          <a:p>
            <a:pPr>
              <a:buClr>
                <a:srgbClr val="0070C0"/>
              </a:buClr>
            </a:pPr>
            <a:r>
              <a:rPr lang="es-PR" sz="2400" b="1" dirty="0" smtClean="0">
                <a:solidFill>
                  <a:schemeClr val="accent4">
                    <a:lumMod val="60000"/>
                    <a:lumOff val="40000"/>
                  </a:schemeClr>
                </a:solidFill>
              </a:rPr>
              <a:t>Plan de Protección Respiratoria</a:t>
            </a:r>
          </a:p>
          <a:p>
            <a:pPr>
              <a:buClr>
                <a:srgbClr val="0070C0"/>
              </a:buClr>
            </a:pPr>
            <a:r>
              <a:rPr lang="es-PR" dirty="0" smtClean="0">
                <a:solidFill>
                  <a:schemeClr val="tx1"/>
                </a:solidFill>
              </a:rPr>
              <a:t>El plan debe ser orientado y específico para el lugar de trabajo:</a:t>
            </a:r>
          </a:p>
          <a:p>
            <a:pPr marL="342900" indent="-342900">
              <a:buClr>
                <a:srgbClr val="0070C0"/>
              </a:buClr>
              <a:buFont typeface="Wingdings" panose="05000000000000000000" pitchFamily="2" charset="2"/>
              <a:buChar char="q"/>
            </a:pPr>
            <a:r>
              <a:rPr lang="es-PR" dirty="0" smtClean="0">
                <a:solidFill>
                  <a:schemeClr val="tx1"/>
                </a:solidFill>
              </a:rPr>
              <a:t>Selección de respiradores</a:t>
            </a:r>
          </a:p>
          <a:p>
            <a:pPr marL="342900" indent="-342900">
              <a:buClr>
                <a:srgbClr val="0070C0"/>
              </a:buClr>
              <a:buFont typeface="Wingdings" panose="05000000000000000000" pitchFamily="2" charset="2"/>
              <a:buChar char="q"/>
            </a:pPr>
            <a:r>
              <a:rPr lang="es-PR" dirty="0" smtClean="0">
                <a:solidFill>
                  <a:schemeClr val="tx1"/>
                </a:solidFill>
              </a:rPr>
              <a:t>Evaluaciones médicas</a:t>
            </a:r>
          </a:p>
          <a:p>
            <a:pPr marL="342900" indent="-342900">
              <a:buClr>
                <a:srgbClr val="0070C0"/>
              </a:buClr>
              <a:buFont typeface="Wingdings" panose="05000000000000000000" pitchFamily="2" charset="2"/>
              <a:buChar char="q"/>
            </a:pPr>
            <a:r>
              <a:rPr lang="es-PR" dirty="0" smtClean="0">
                <a:solidFill>
                  <a:schemeClr val="tx1"/>
                </a:solidFill>
              </a:rPr>
              <a:t>Prueba de ajuste</a:t>
            </a:r>
          </a:p>
          <a:p>
            <a:pPr marL="342900" indent="-342900">
              <a:buClr>
                <a:srgbClr val="0070C0"/>
              </a:buClr>
              <a:buFont typeface="Wingdings" panose="05000000000000000000" pitchFamily="2" charset="2"/>
              <a:buChar char="q"/>
            </a:pPr>
            <a:r>
              <a:rPr lang="es-PR" dirty="0" smtClean="0">
                <a:solidFill>
                  <a:schemeClr val="tx1"/>
                </a:solidFill>
              </a:rPr>
              <a:t>Uso respiratorio de emergencia</a:t>
            </a:r>
          </a:p>
          <a:p>
            <a:pPr marL="342900" indent="-342900">
              <a:buClr>
                <a:srgbClr val="0070C0"/>
              </a:buClr>
              <a:buFont typeface="Wingdings" panose="05000000000000000000" pitchFamily="2" charset="2"/>
              <a:buChar char="q"/>
            </a:pPr>
            <a:r>
              <a:rPr lang="es-PR" dirty="0" smtClean="0">
                <a:solidFill>
                  <a:schemeClr val="tx1"/>
                </a:solidFill>
              </a:rPr>
              <a:t>Agenda para la limpieza, desinfección, almacenamiento, inspección, reparación, desechando y mantenimiento</a:t>
            </a:r>
            <a:endParaRPr lang="es-PR" sz="2000" dirty="0" smtClean="0">
              <a:solidFill>
                <a:schemeClr val="tx1"/>
              </a:solidFill>
            </a:endParaRPr>
          </a:p>
          <a:p>
            <a:pPr>
              <a:buClr>
                <a:srgbClr val="0070C0"/>
              </a:buClr>
            </a:pPr>
            <a:r>
              <a:rPr lang="es-PR" sz="2400" b="1" dirty="0" smtClean="0">
                <a:solidFill>
                  <a:schemeClr val="accent4">
                    <a:lumMod val="60000"/>
                    <a:lumOff val="40000"/>
                  </a:schemeClr>
                </a:solidFill>
              </a:rPr>
              <a:t> </a:t>
            </a:r>
          </a:p>
          <a:p>
            <a:pPr>
              <a:buClr>
                <a:srgbClr val="0070C0"/>
              </a:buClr>
            </a:pPr>
            <a:endParaRPr lang="es-PR" sz="2400" dirty="0" smtClean="0">
              <a:solidFill>
                <a:schemeClr val="tx1"/>
              </a:solidFill>
            </a:endParaRPr>
          </a:p>
          <a:p>
            <a:pPr>
              <a:buClr>
                <a:srgbClr val="0070C0"/>
              </a:buClr>
            </a:pPr>
            <a:endParaRPr lang="es-PR" sz="2400" dirty="0" smtClean="0">
              <a:solidFill>
                <a:schemeClr val="tx1"/>
              </a:solidFill>
            </a:endParaRPr>
          </a:p>
          <a:p>
            <a:pPr>
              <a:buClr>
                <a:srgbClr val="3333CC"/>
              </a:buClr>
            </a:pPr>
            <a:endParaRPr lang="es-PR" sz="2400" dirty="0" smtClean="0">
              <a:solidFill>
                <a:schemeClr val="tx1"/>
              </a:solidFill>
            </a:endParaRPr>
          </a:p>
          <a:p>
            <a:endParaRPr lang="es-PR" b="1" dirty="0">
              <a:solidFill>
                <a:srgbClr val="3333CC"/>
              </a:solidFill>
            </a:endParaRPr>
          </a:p>
        </p:txBody>
      </p:sp>
      <p:sp>
        <p:nvSpPr>
          <p:cNvPr id="5" name="Slide Number Placeholder 4"/>
          <p:cNvSpPr>
            <a:spLocks noGrp="1"/>
          </p:cNvSpPr>
          <p:nvPr>
            <p:ph type="sldNum" sz="quarter" idx="4294967295"/>
          </p:nvPr>
        </p:nvSpPr>
        <p:spPr>
          <a:xfrm>
            <a:off x="6553200" y="6356357"/>
            <a:ext cx="2133600" cy="366183"/>
          </a:xfrm>
          <a:prstGeom prst="rect">
            <a:avLst/>
          </a:prstGeom>
        </p:spPr>
        <p:txBody>
          <a:bodyPr/>
          <a:lstStyle/>
          <a:p>
            <a:pPr algn="r"/>
            <a:fld id="{B3F18419-AC6D-4ED2-A892-A000DD3A58AB}" type="slidenum">
              <a:rPr lang="en-US" smtClean="0"/>
              <a:pPr algn="r"/>
              <a:t>6</a:t>
            </a:fld>
            <a:endParaRPr lang="en-US" dirty="0"/>
          </a:p>
        </p:txBody>
      </p:sp>
      <p:pic>
        <p:nvPicPr>
          <p:cNvPr id="7171" name="Picture 3" title="Foto - Checklist for Respiratory Protection Program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39554" y="1604164"/>
            <a:ext cx="3170997" cy="5030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object 3"/>
          <p:cNvSpPr txBox="1">
            <a:spLocks noGrp="1"/>
          </p:cNvSpPr>
          <p:nvPr>
            <p:ph type="title"/>
          </p:nvPr>
        </p:nvSpPr>
        <p:spPr>
          <a:xfrm>
            <a:off x="459677" y="413850"/>
            <a:ext cx="8150874" cy="1102866"/>
          </a:xfrm>
          <a:prstGeom prst="rect">
            <a:avLst/>
          </a:prstGeom>
        </p:spPr>
        <p:txBody>
          <a:bodyPr vert="horz" wrap="square" lIns="0" tIns="0" rIns="0" bIns="0" rtlCol="0">
            <a:spAutoFit/>
          </a:bodyPr>
          <a:lstStyle/>
          <a:p>
            <a:pPr marL="12700">
              <a:lnSpc>
                <a:spcPts val="4285"/>
              </a:lnSpc>
            </a:pPr>
            <a:r>
              <a:rPr lang="es-PR" dirty="0" smtClean="0"/>
              <a:t>Seguridad respiratoria y PPE</a:t>
            </a:r>
            <a:br>
              <a:rPr lang="es-PR" dirty="0" smtClean="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s6</a:t>
            </a:r>
            <a:endParaRPr lang="es-PR" dirty="0"/>
          </a:p>
        </p:txBody>
      </p:sp>
    </p:spTree>
    <p:extLst>
      <p:ext uri="{BB962C8B-B14F-4D97-AF65-F5344CB8AC3E}">
        <p14:creationId xmlns:p14="http://schemas.microsoft.com/office/powerpoint/2010/main" val="1736000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xfrm>
            <a:off x="457200" y="473844"/>
            <a:ext cx="8150874" cy="1654299"/>
          </a:xfrm>
          <a:prstGeom prst="rect">
            <a:avLst/>
          </a:prstGeom>
        </p:spPr>
        <p:txBody>
          <a:bodyPr vert="horz" wrap="square" lIns="0" tIns="0" rIns="0" bIns="0" rtlCol="0">
            <a:spAutoFit/>
          </a:bodyPr>
          <a:lstStyle/>
          <a:p>
            <a:pPr marL="12700">
              <a:lnSpc>
                <a:spcPts val="4285"/>
              </a:lnSpc>
            </a:pPr>
            <a:r>
              <a:rPr lang="es-PR" dirty="0" smtClean="0"/>
              <a:t>Seguridad respiratoria y PPE</a:t>
            </a:r>
            <a:br>
              <a:rPr lang="es-PR" dirty="0" smtClean="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s7</a:t>
            </a:r>
            <a:r>
              <a:rPr lang="es-PR" dirty="0"/>
              <a:t/>
            </a:r>
            <a:br>
              <a:rPr lang="es-PR" dirty="0"/>
            </a:br>
            <a:endParaRPr lang="es-PR" dirty="0"/>
          </a:p>
        </p:txBody>
      </p:sp>
      <p:sp>
        <p:nvSpPr>
          <p:cNvPr id="4" name="object 4"/>
          <p:cNvSpPr txBox="1"/>
          <p:nvPr/>
        </p:nvSpPr>
        <p:spPr>
          <a:xfrm>
            <a:off x="609600" y="1642959"/>
            <a:ext cx="8379476" cy="4801314"/>
          </a:xfrm>
          <a:prstGeom prst="rect">
            <a:avLst/>
          </a:prstGeom>
        </p:spPr>
        <p:txBody>
          <a:bodyPr vert="horz" wrap="square" lIns="0" tIns="0" rIns="0" bIns="0" rtlCol="0">
            <a:spAutoFit/>
          </a:bodyPr>
          <a:lstStyle/>
          <a:p>
            <a:pPr marL="41275">
              <a:lnSpc>
                <a:spcPct val="100000"/>
              </a:lnSpc>
              <a:spcBef>
                <a:spcPts val="1910"/>
              </a:spcBef>
            </a:pPr>
            <a:r>
              <a:rPr lang="es-PR" sz="2400" b="1" spc="-5" dirty="0" smtClean="0">
                <a:solidFill>
                  <a:srgbClr val="627DD7"/>
                </a:solidFill>
                <a:latin typeface="Arial"/>
                <a:cs typeface="Arial"/>
              </a:rPr>
              <a:t>Plan de Protección Personal</a:t>
            </a:r>
            <a:endParaRPr lang="es-PR" sz="2400" dirty="0" smtClean="0">
              <a:latin typeface="Arial"/>
              <a:cs typeface="Arial"/>
            </a:endParaRPr>
          </a:p>
          <a:p>
            <a:pPr marL="384175" indent="-342900">
              <a:lnSpc>
                <a:spcPct val="100000"/>
              </a:lnSpc>
              <a:buClr>
                <a:srgbClr val="0070C0"/>
              </a:buClr>
              <a:buFont typeface="Wingdings"/>
              <a:buChar char=""/>
              <a:tabLst>
                <a:tab pos="384810" algn="l"/>
              </a:tabLst>
            </a:pPr>
            <a:r>
              <a:rPr lang="es-PR" sz="2400" spc="-5" dirty="0" smtClean="0">
                <a:latin typeface="Arial"/>
                <a:cs typeface="Arial"/>
              </a:rPr>
              <a:t>Asegurar una adecuada calidad del aire </a:t>
            </a:r>
          </a:p>
          <a:p>
            <a:pPr marL="384175" indent="-342900">
              <a:lnSpc>
                <a:spcPct val="100000"/>
              </a:lnSpc>
              <a:buClr>
                <a:srgbClr val="0070C0"/>
              </a:buClr>
              <a:buFont typeface="Wingdings"/>
              <a:buChar char=""/>
              <a:tabLst>
                <a:tab pos="384810" algn="l"/>
              </a:tabLst>
            </a:pPr>
            <a:r>
              <a:rPr lang="es-PR" sz="2400" spc="-5" dirty="0" smtClean="0">
                <a:latin typeface="Arial"/>
                <a:cs typeface="Arial"/>
              </a:rPr>
              <a:t>Capacitación para peligros respiratorios</a:t>
            </a:r>
          </a:p>
          <a:p>
            <a:pPr marL="384175" indent="-342900">
              <a:lnSpc>
                <a:spcPct val="100000"/>
              </a:lnSpc>
              <a:buClr>
                <a:srgbClr val="0070C0"/>
              </a:buClr>
              <a:buFont typeface="Wingdings"/>
              <a:buChar char=""/>
              <a:tabLst>
                <a:tab pos="384810" algn="l"/>
              </a:tabLst>
            </a:pPr>
            <a:r>
              <a:rPr lang="es-PR" sz="2400" spc="-5" dirty="0" smtClean="0">
                <a:latin typeface="Arial"/>
                <a:cs typeface="Arial"/>
              </a:rPr>
              <a:t>Entrenar sobre uso adecuado y el mantenimiento de los respiradores</a:t>
            </a:r>
          </a:p>
          <a:p>
            <a:pPr marL="384175" indent="-342900">
              <a:lnSpc>
                <a:spcPct val="100000"/>
              </a:lnSpc>
              <a:buClr>
                <a:srgbClr val="0070C0"/>
              </a:buClr>
              <a:buFont typeface="Wingdings"/>
              <a:buChar char=""/>
              <a:tabLst>
                <a:tab pos="384810" algn="l"/>
              </a:tabLst>
            </a:pPr>
            <a:r>
              <a:rPr lang="es-PR" sz="2400" spc="-5" dirty="0" smtClean="0">
                <a:latin typeface="Arial"/>
                <a:cs typeface="Arial"/>
              </a:rPr>
              <a:t>Evaluación del programa</a:t>
            </a:r>
          </a:p>
          <a:p>
            <a:pPr marL="384175" indent="-342900">
              <a:lnSpc>
                <a:spcPct val="100000"/>
              </a:lnSpc>
              <a:buClr>
                <a:srgbClr val="0070C0"/>
              </a:buClr>
              <a:buFont typeface="Wingdings"/>
              <a:buChar char=""/>
              <a:tabLst>
                <a:tab pos="384810" algn="l"/>
              </a:tabLst>
            </a:pPr>
            <a:r>
              <a:rPr lang="es-PR" sz="2400" spc="-5" dirty="0" smtClean="0">
                <a:latin typeface="Arial"/>
                <a:cs typeface="Arial"/>
              </a:rPr>
              <a:t>Asegurarse que los empleados cumplan con las evaluaciones médicas, limpieza, almacenamiento y requisitos de mantenimiento</a:t>
            </a:r>
          </a:p>
          <a:p>
            <a:pPr marL="384175" indent="-342900">
              <a:lnSpc>
                <a:spcPct val="100000"/>
              </a:lnSpc>
              <a:buClr>
                <a:srgbClr val="0070C0"/>
              </a:buClr>
              <a:buFont typeface="Wingdings"/>
              <a:buChar char=""/>
              <a:tabLst>
                <a:tab pos="384810" algn="l"/>
              </a:tabLst>
            </a:pPr>
            <a:r>
              <a:rPr lang="es-PR" sz="2400" spc="-5" dirty="0" smtClean="0">
                <a:latin typeface="Arial"/>
                <a:cs typeface="Arial"/>
              </a:rPr>
              <a:t>Tenga designado un administrador del programa </a:t>
            </a:r>
          </a:p>
          <a:p>
            <a:pPr marL="384175" indent="-342900">
              <a:lnSpc>
                <a:spcPct val="100000"/>
              </a:lnSpc>
              <a:buClr>
                <a:srgbClr val="0070C0"/>
              </a:buClr>
              <a:buFont typeface="Wingdings"/>
              <a:buChar char=""/>
              <a:tabLst>
                <a:tab pos="384810" algn="l"/>
              </a:tabLst>
            </a:pPr>
            <a:r>
              <a:rPr lang="es-PR" sz="2400" spc="-5" dirty="0" smtClean="0">
                <a:latin typeface="Arial"/>
                <a:cs typeface="Arial"/>
              </a:rPr>
              <a:t>Actualizar periódicamente el programa</a:t>
            </a:r>
          </a:p>
          <a:p>
            <a:pPr marL="384175" indent="-342900">
              <a:lnSpc>
                <a:spcPct val="100000"/>
              </a:lnSpc>
              <a:buClr>
                <a:srgbClr val="0070C0"/>
              </a:buClr>
              <a:buFont typeface="Wingdings"/>
              <a:buChar char=""/>
              <a:tabLst>
                <a:tab pos="384810" algn="l"/>
              </a:tabLst>
            </a:pPr>
            <a:r>
              <a:rPr lang="es-PR" sz="2400" spc="-5" dirty="0" smtClean="0">
                <a:latin typeface="Arial"/>
                <a:cs typeface="Arial"/>
              </a:rPr>
              <a:t>Proporcionar equipos, capacitación y evaluaciones médicas, sin costo para los empleados</a:t>
            </a:r>
            <a:endParaRPr lang="es-PR" sz="2400" dirty="0">
              <a:latin typeface="Arial"/>
              <a:cs typeface="Arial"/>
            </a:endParaRPr>
          </a:p>
        </p:txBody>
      </p:sp>
      <p:sp>
        <p:nvSpPr>
          <p:cNvPr id="5" name="object 5"/>
          <p:cNvSpPr txBox="1"/>
          <p:nvPr/>
        </p:nvSpPr>
        <p:spPr>
          <a:xfrm>
            <a:off x="8482076" y="6417102"/>
            <a:ext cx="125095" cy="203835"/>
          </a:xfrm>
          <a:prstGeom prst="rect">
            <a:avLst/>
          </a:prstGeom>
        </p:spPr>
        <p:txBody>
          <a:bodyPr vert="horz" wrap="square" lIns="0" tIns="0" rIns="0" bIns="0" rtlCol="0">
            <a:spAutoFit/>
          </a:bodyPr>
          <a:lstStyle/>
          <a:p>
            <a:pPr marL="12700">
              <a:lnSpc>
                <a:spcPct val="100000"/>
              </a:lnSpc>
            </a:pPr>
            <a:r>
              <a:rPr sz="1400" dirty="0">
                <a:latin typeface="Arial"/>
                <a:cs typeface="Arial"/>
              </a:rPr>
              <a:t>7</a:t>
            </a:r>
            <a:endParaRPr sz="1400">
              <a:latin typeface="Arial"/>
              <a:cs typeface="Arial"/>
            </a:endParaRPr>
          </a:p>
        </p:txBody>
      </p:sp>
      <p:sp>
        <p:nvSpPr>
          <p:cNvPr id="6" name="object 6"/>
          <p:cNvSpPr txBox="1"/>
          <p:nvPr/>
        </p:nvSpPr>
        <p:spPr>
          <a:xfrm>
            <a:off x="3124200" y="6474331"/>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p>
        </p:txBody>
      </p:sp>
      <p:sp>
        <p:nvSpPr>
          <p:cNvPr id="7" name="Slide Number Placeholder 6"/>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7</a:t>
            </a:fld>
            <a:endParaRPr lang="en-US" sz="1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xfrm>
            <a:off x="514549" y="421134"/>
            <a:ext cx="8072150" cy="1102866"/>
          </a:xfrm>
          <a:prstGeom prst="rect">
            <a:avLst/>
          </a:prstGeom>
        </p:spPr>
        <p:txBody>
          <a:bodyPr vert="horz" wrap="square" lIns="0" tIns="0" rIns="0" bIns="0" rtlCol="0">
            <a:spAutoFit/>
          </a:bodyPr>
          <a:lstStyle/>
          <a:p>
            <a:pPr marL="12700">
              <a:lnSpc>
                <a:spcPts val="4285"/>
              </a:lnSpc>
            </a:pPr>
            <a:r>
              <a:rPr lang="es-PR" dirty="0" smtClean="0"/>
              <a:t>Protección Respiratoria y</a:t>
            </a:r>
            <a:r>
              <a:rPr lang="es-PR" spc="-10" dirty="0" smtClean="0"/>
              <a:t> </a:t>
            </a:r>
            <a:r>
              <a:rPr lang="es-PR" spc="-5" dirty="0" smtClean="0"/>
              <a:t>PP</a:t>
            </a:r>
            <a:r>
              <a:rPr lang="es-PR" dirty="0"/>
              <a:t>E</a:t>
            </a:r>
            <a:r>
              <a:rPr lang="es-PR" sz="2400" dirty="0"/>
              <a:t/>
            </a:r>
            <a:br>
              <a:rPr lang="es-PR" sz="2400" dirty="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s8</a:t>
            </a:r>
            <a:endParaRPr lang="es-PR" sz="2400" dirty="0">
              <a:solidFill>
                <a:schemeClr val="bg1"/>
              </a:solidFill>
            </a:endParaRPr>
          </a:p>
        </p:txBody>
      </p:sp>
      <p:sp>
        <p:nvSpPr>
          <p:cNvPr id="4" name="object 4"/>
          <p:cNvSpPr txBox="1"/>
          <p:nvPr/>
        </p:nvSpPr>
        <p:spPr>
          <a:xfrm>
            <a:off x="535924" y="1010848"/>
            <a:ext cx="6996430" cy="4832092"/>
          </a:xfrm>
          <a:prstGeom prst="rect">
            <a:avLst/>
          </a:prstGeom>
        </p:spPr>
        <p:txBody>
          <a:bodyPr vert="horz" wrap="square" lIns="0" tIns="0" rIns="0" bIns="0" rtlCol="0">
            <a:spAutoFit/>
          </a:bodyPr>
          <a:lstStyle/>
          <a:p>
            <a:pPr marL="12700" marR="5080">
              <a:lnSpc>
                <a:spcPct val="100000"/>
              </a:lnSpc>
              <a:spcBef>
                <a:spcPts val="1545"/>
              </a:spcBef>
            </a:pPr>
            <a:endParaRPr lang="es-PR" sz="2400" b="1" spc="-5" dirty="0" smtClean="0">
              <a:solidFill>
                <a:srgbClr val="0070C0"/>
              </a:solidFill>
              <a:latin typeface="Arial"/>
              <a:cs typeface="Arial"/>
            </a:endParaRPr>
          </a:p>
          <a:p>
            <a:pPr marL="12700" marR="5080">
              <a:lnSpc>
                <a:spcPct val="100000"/>
              </a:lnSpc>
              <a:spcBef>
                <a:spcPts val="1545"/>
              </a:spcBef>
            </a:pPr>
            <a:r>
              <a:rPr lang="es-PR" sz="2400" b="1" spc="-5" dirty="0" smtClean="0">
                <a:solidFill>
                  <a:srgbClr val="0070C0"/>
                </a:solidFill>
                <a:latin typeface="Arial"/>
                <a:cs typeface="Arial"/>
              </a:rPr>
              <a:t>Ejemplos </a:t>
            </a:r>
            <a:r>
              <a:rPr lang="es-PR" sz="2400" b="1" spc="-5" dirty="0">
                <a:solidFill>
                  <a:srgbClr val="0070C0"/>
                </a:solidFill>
                <a:latin typeface="Arial"/>
                <a:cs typeface="Arial"/>
              </a:rPr>
              <a:t>de operación para talleres </a:t>
            </a:r>
            <a:r>
              <a:rPr lang="es-PR" sz="2400" b="1" spc="-5" dirty="0" smtClean="0">
                <a:solidFill>
                  <a:srgbClr val="0070C0"/>
                </a:solidFill>
                <a:latin typeface="Arial"/>
                <a:cs typeface="Arial"/>
              </a:rPr>
              <a:t>típicos </a:t>
            </a:r>
            <a:r>
              <a:rPr lang="es-PR" sz="2400" b="1" spc="-5" dirty="0">
                <a:solidFill>
                  <a:srgbClr val="0070C0"/>
                </a:solidFill>
                <a:latin typeface="Arial"/>
                <a:cs typeface="Arial"/>
              </a:rPr>
              <a:t>que deben ser emprendidos por el plan pueden incluir</a:t>
            </a:r>
            <a:r>
              <a:rPr lang="es-PR" sz="2400" b="1" spc="-5" dirty="0" smtClean="0">
                <a:solidFill>
                  <a:srgbClr val="0070C0"/>
                </a:solidFill>
                <a:latin typeface="Arial"/>
                <a:cs typeface="Arial"/>
              </a:rPr>
              <a:t>:</a:t>
            </a:r>
          </a:p>
          <a:p>
            <a:pPr marL="12700" marR="5080">
              <a:lnSpc>
                <a:spcPct val="100000"/>
              </a:lnSpc>
              <a:spcBef>
                <a:spcPts val="1545"/>
              </a:spcBef>
            </a:pPr>
            <a:endParaRPr sz="2500" dirty="0">
              <a:latin typeface="Times New Roman"/>
              <a:cs typeface="Times New Roman"/>
            </a:endParaRPr>
          </a:p>
          <a:p>
            <a:pPr marL="355600" indent="-342900">
              <a:lnSpc>
                <a:spcPct val="100000"/>
              </a:lnSpc>
              <a:buClr>
                <a:srgbClr val="0070C0"/>
              </a:buClr>
              <a:buFont typeface="Wingdings"/>
              <a:buChar char=""/>
              <a:tabLst>
                <a:tab pos="355600" algn="l"/>
              </a:tabLst>
            </a:pPr>
            <a:r>
              <a:rPr lang="es-PR" sz="2400" dirty="0">
                <a:latin typeface="Arial"/>
                <a:cs typeface="Arial"/>
              </a:rPr>
              <a:t>soldadura</a:t>
            </a:r>
          </a:p>
          <a:p>
            <a:pPr marL="355600" indent="-342900">
              <a:lnSpc>
                <a:spcPct val="100000"/>
              </a:lnSpc>
              <a:buClr>
                <a:srgbClr val="0070C0"/>
              </a:buClr>
              <a:buFont typeface="Wingdings"/>
              <a:buChar char=""/>
              <a:tabLst>
                <a:tab pos="355600" algn="l"/>
              </a:tabLst>
            </a:pPr>
            <a:r>
              <a:rPr lang="es-PR" sz="2400" dirty="0">
                <a:latin typeface="Arial"/>
                <a:cs typeface="Arial"/>
              </a:rPr>
              <a:t>Solventes</a:t>
            </a:r>
          </a:p>
          <a:p>
            <a:pPr marL="355600" indent="-342900">
              <a:lnSpc>
                <a:spcPct val="100000"/>
              </a:lnSpc>
              <a:buClr>
                <a:srgbClr val="0070C0"/>
              </a:buClr>
              <a:buFont typeface="Wingdings"/>
              <a:buChar char=""/>
              <a:tabLst>
                <a:tab pos="355600" algn="l"/>
              </a:tabLst>
            </a:pPr>
            <a:r>
              <a:rPr lang="es-PR" sz="2400" dirty="0">
                <a:latin typeface="Arial"/>
                <a:cs typeface="Arial"/>
              </a:rPr>
              <a:t>Fluidos de trabajos con metal (MWF)</a:t>
            </a:r>
          </a:p>
          <a:p>
            <a:pPr marL="355600" indent="-342900">
              <a:lnSpc>
                <a:spcPct val="100000"/>
              </a:lnSpc>
              <a:buClr>
                <a:srgbClr val="0070C0"/>
              </a:buClr>
              <a:buFont typeface="Wingdings"/>
              <a:buChar char=""/>
              <a:tabLst>
                <a:tab pos="355600" algn="l"/>
              </a:tabLst>
            </a:pPr>
            <a:r>
              <a:rPr lang="es-PR" sz="2400" dirty="0">
                <a:latin typeface="Arial"/>
                <a:cs typeface="Arial"/>
              </a:rPr>
              <a:t>Taller de pintura &amp; </a:t>
            </a:r>
            <a:r>
              <a:rPr lang="es-PR" sz="2400" dirty="0" smtClean="0">
                <a:latin typeface="Arial"/>
                <a:cs typeface="Arial"/>
              </a:rPr>
              <a:t>Químicos</a:t>
            </a:r>
            <a:endParaRPr lang="es-PR" sz="2400" dirty="0">
              <a:latin typeface="Arial"/>
              <a:cs typeface="Arial"/>
            </a:endParaRPr>
          </a:p>
          <a:p>
            <a:pPr marL="355600" indent="-342900">
              <a:lnSpc>
                <a:spcPct val="100000"/>
              </a:lnSpc>
              <a:buClr>
                <a:srgbClr val="0070C0"/>
              </a:buClr>
              <a:buFont typeface="Wingdings"/>
              <a:buChar char=""/>
              <a:tabLst>
                <a:tab pos="355600" algn="l"/>
              </a:tabLst>
            </a:pPr>
            <a:r>
              <a:rPr lang="es-PR" sz="2400" dirty="0">
                <a:latin typeface="Arial"/>
                <a:cs typeface="Arial"/>
              </a:rPr>
              <a:t>Limpieza a presión con abrasivos</a:t>
            </a:r>
          </a:p>
          <a:p>
            <a:pPr marL="355600" indent="-342900">
              <a:lnSpc>
                <a:spcPct val="100000"/>
              </a:lnSpc>
              <a:buClr>
                <a:srgbClr val="0070C0"/>
              </a:buClr>
              <a:buFont typeface="Wingdings"/>
              <a:buChar char=""/>
              <a:tabLst>
                <a:tab pos="355600" algn="l"/>
              </a:tabLst>
            </a:pPr>
            <a:r>
              <a:rPr lang="es-PR" sz="2400" dirty="0" smtClean="0">
                <a:latin typeface="Arial"/>
                <a:cs typeface="Arial"/>
              </a:rPr>
              <a:t>Emanación diésel</a:t>
            </a:r>
            <a:endParaRPr lang="es-PR" sz="2400" dirty="0">
              <a:latin typeface="Arial"/>
              <a:cs typeface="Arial"/>
            </a:endParaRPr>
          </a:p>
          <a:p>
            <a:pPr marL="355600" indent="-342900">
              <a:lnSpc>
                <a:spcPct val="100000"/>
              </a:lnSpc>
              <a:buClr>
                <a:srgbClr val="0070C0"/>
              </a:buClr>
              <a:buFont typeface="Wingdings"/>
              <a:buChar char=""/>
              <a:tabLst>
                <a:tab pos="355600" algn="l"/>
              </a:tabLst>
            </a:pPr>
            <a:r>
              <a:rPr lang="es-PR" sz="2400" dirty="0">
                <a:latin typeface="Arial"/>
                <a:cs typeface="Arial"/>
              </a:rPr>
              <a:t>¿Otros?</a:t>
            </a:r>
            <a:endParaRPr sz="2400" dirty="0">
              <a:latin typeface="Arial"/>
              <a:cs typeface="Arial"/>
            </a:endParaRPr>
          </a:p>
        </p:txBody>
      </p:sp>
      <p:sp>
        <p:nvSpPr>
          <p:cNvPr id="5" name="object 5"/>
          <p:cNvSpPr txBox="1"/>
          <p:nvPr/>
        </p:nvSpPr>
        <p:spPr>
          <a:xfrm>
            <a:off x="8482076" y="6417102"/>
            <a:ext cx="125095" cy="203835"/>
          </a:xfrm>
          <a:prstGeom prst="rect">
            <a:avLst/>
          </a:prstGeom>
        </p:spPr>
        <p:txBody>
          <a:bodyPr vert="horz" wrap="square" lIns="0" tIns="0" rIns="0" bIns="0" rtlCol="0">
            <a:spAutoFit/>
          </a:bodyPr>
          <a:lstStyle/>
          <a:p>
            <a:pPr marL="12700">
              <a:lnSpc>
                <a:spcPct val="100000"/>
              </a:lnSpc>
            </a:pPr>
            <a:r>
              <a:rPr sz="1400" dirty="0">
                <a:latin typeface="Arial"/>
                <a:cs typeface="Arial"/>
              </a:rPr>
              <a:t>8</a:t>
            </a:r>
            <a:endParaRPr sz="1400">
              <a:latin typeface="Arial"/>
              <a:cs typeface="Arial"/>
            </a:endParaRPr>
          </a:p>
        </p:txBody>
      </p:sp>
      <p:sp>
        <p:nvSpPr>
          <p:cNvPr id="6" name="Slide Number Placeholder 5"/>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8</a:t>
            </a:fld>
            <a:endParaRPr lang="en-US" sz="1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Linea horizontal azul"/>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4" name="object 4"/>
          <p:cNvSpPr txBox="1"/>
          <p:nvPr/>
        </p:nvSpPr>
        <p:spPr>
          <a:xfrm>
            <a:off x="535924" y="1010848"/>
            <a:ext cx="4088765" cy="4321696"/>
          </a:xfrm>
          <a:prstGeom prst="rect">
            <a:avLst/>
          </a:prstGeom>
        </p:spPr>
        <p:txBody>
          <a:bodyPr vert="horz" wrap="square" lIns="0" tIns="0" rIns="0" bIns="0" rtlCol="0">
            <a:spAutoFit/>
          </a:bodyPr>
          <a:lstStyle/>
          <a:p>
            <a:pPr marL="12700">
              <a:lnSpc>
                <a:spcPct val="100000"/>
              </a:lnSpc>
            </a:pPr>
            <a:endParaRPr sz="2400" dirty="0">
              <a:latin typeface="Arial"/>
              <a:cs typeface="Arial"/>
            </a:endParaRPr>
          </a:p>
          <a:p>
            <a:pPr marL="41275">
              <a:lnSpc>
                <a:spcPct val="100000"/>
              </a:lnSpc>
              <a:spcBef>
                <a:spcPts val="1910"/>
              </a:spcBef>
            </a:pPr>
            <a:r>
              <a:rPr lang="es-PR" sz="2400" b="1" spc="-5" dirty="0">
                <a:solidFill>
                  <a:srgbClr val="627DD7"/>
                </a:solidFill>
                <a:latin typeface="Arial"/>
                <a:cs typeface="Arial"/>
              </a:rPr>
              <a:t>Trasfondo sobre seguridad y respirador</a:t>
            </a:r>
            <a:endParaRPr lang="es-PR" sz="2400" dirty="0">
              <a:latin typeface="Arial"/>
              <a:cs typeface="Arial"/>
            </a:endParaRPr>
          </a:p>
          <a:p>
            <a:pPr>
              <a:lnSpc>
                <a:spcPct val="100000"/>
              </a:lnSpc>
              <a:spcBef>
                <a:spcPts val="5"/>
              </a:spcBef>
            </a:pPr>
            <a:endParaRPr sz="2500" dirty="0">
              <a:latin typeface="Times New Roman"/>
              <a:cs typeface="Times New Roman"/>
            </a:endParaRPr>
          </a:p>
          <a:p>
            <a:pPr marL="384175" marR="5080" indent="-342900">
              <a:lnSpc>
                <a:spcPct val="100000"/>
              </a:lnSpc>
              <a:buClr>
                <a:srgbClr val="0070C0"/>
              </a:buClr>
              <a:buFont typeface="Wingdings"/>
              <a:buChar char=""/>
              <a:tabLst>
                <a:tab pos="384810" algn="l"/>
              </a:tabLst>
            </a:pPr>
            <a:r>
              <a:rPr lang="es-PR" sz="2400" dirty="0">
                <a:latin typeface="Arial"/>
                <a:cs typeface="Arial"/>
              </a:rPr>
              <a:t>OSHA ha desarrollado una Guía </a:t>
            </a:r>
            <a:r>
              <a:rPr lang="es-PR" sz="2400" dirty="0" smtClean="0">
                <a:latin typeface="Arial"/>
                <a:cs typeface="Arial"/>
              </a:rPr>
              <a:t>útil </a:t>
            </a:r>
            <a:r>
              <a:rPr lang="es-PR" sz="2400" dirty="0">
                <a:latin typeface="Arial"/>
                <a:cs typeface="Arial"/>
              </a:rPr>
              <a:t>de cumplimiento para pequeñas entidades dirigidas a Normas de Protección Respiratoria que está disponible para su descarga gratuita</a:t>
            </a:r>
            <a:endParaRPr sz="2400" dirty="0">
              <a:latin typeface="Arial"/>
              <a:cs typeface="Arial"/>
            </a:endParaRPr>
          </a:p>
        </p:txBody>
      </p:sp>
      <p:sp>
        <p:nvSpPr>
          <p:cNvPr id="5" name="object 5"/>
          <p:cNvSpPr txBox="1"/>
          <p:nvPr/>
        </p:nvSpPr>
        <p:spPr>
          <a:xfrm>
            <a:off x="8482076" y="6417102"/>
            <a:ext cx="125095" cy="203835"/>
          </a:xfrm>
          <a:prstGeom prst="rect">
            <a:avLst/>
          </a:prstGeom>
        </p:spPr>
        <p:txBody>
          <a:bodyPr vert="horz" wrap="square" lIns="0" tIns="0" rIns="0" bIns="0" rtlCol="0">
            <a:spAutoFit/>
          </a:bodyPr>
          <a:lstStyle/>
          <a:p>
            <a:pPr marL="12700">
              <a:lnSpc>
                <a:spcPct val="100000"/>
              </a:lnSpc>
            </a:pPr>
            <a:r>
              <a:rPr sz="1400" dirty="0">
                <a:latin typeface="Arial"/>
                <a:cs typeface="Arial"/>
              </a:rPr>
              <a:t>9</a:t>
            </a:r>
            <a:endParaRPr sz="1400">
              <a:latin typeface="Arial"/>
              <a:cs typeface="Arial"/>
            </a:endParaRPr>
          </a:p>
        </p:txBody>
      </p:sp>
      <p:sp>
        <p:nvSpPr>
          <p:cNvPr id="6" name="object 6" title="Foto - OSHA guide &quot;Small Entity Compliance Guide for the Respiratory Protection Standard&quot;"/>
          <p:cNvSpPr/>
          <p:nvPr/>
        </p:nvSpPr>
        <p:spPr>
          <a:xfrm>
            <a:off x="4814379" y="1630496"/>
            <a:ext cx="3635557" cy="499699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2579894" y="633752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9" name="object 3"/>
          <p:cNvSpPr txBox="1">
            <a:spLocks noGrp="1"/>
          </p:cNvSpPr>
          <p:nvPr>
            <p:ph type="title"/>
          </p:nvPr>
        </p:nvSpPr>
        <p:spPr>
          <a:xfrm>
            <a:off x="457200" y="473844"/>
            <a:ext cx="8150874" cy="1654299"/>
          </a:xfrm>
          <a:prstGeom prst="rect">
            <a:avLst/>
          </a:prstGeom>
        </p:spPr>
        <p:txBody>
          <a:bodyPr vert="horz" wrap="square" lIns="0" tIns="0" rIns="0" bIns="0" rtlCol="0">
            <a:spAutoFit/>
          </a:bodyPr>
          <a:lstStyle/>
          <a:p>
            <a:pPr marL="12700">
              <a:lnSpc>
                <a:spcPts val="4285"/>
              </a:lnSpc>
            </a:pPr>
            <a:r>
              <a:rPr lang="es-PR" dirty="0" smtClean="0"/>
              <a:t>Seguridad respiratoria y PPE</a:t>
            </a:r>
            <a:br>
              <a:rPr lang="es-PR" dirty="0" smtClean="0"/>
            </a:br>
            <a:r>
              <a:rPr lang="es-PR" sz="2400" dirty="0"/>
              <a:t>M</a:t>
            </a:r>
            <a:r>
              <a:rPr lang="es-PR" sz="2400" spc="-5" dirty="0"/>
              <a:t>ódu</a:t>
            </a:r>
            <a:r>
              <a:rPr lang="es-PR" sz="2400" dirty="0"/>
              <a:t>lo</a:t>
            </a:r>
            <a:r>
              <a:rPr lang="es-PR" sz="2400" spc="-25" dirty="0"/>
              <a:t> </a:t>
            </a:r>
            <a:r>
              <a:rPr lang="es-PR" sz="2400" dirty="0" smtClean="0"/>
              <a:t>7 </a:t>
            </a:r>
            <a:r>
              <a:rPr lang="es-PR" sz="2400" dirty="0" smtClean="0">
                <a:solidFill>
                  <a:schemeClr val="bg1"/>
                </a:solidFill>
              </a:rPr>
              <a:t>s9</a:t>
            </a:r>
            <a:r>
              <a:rPr lang="es-PR" dirty="0"/>
              <a:t/>
            </a:r>
            <a:br>
              <a:rPr lang="es-PR" dirty="0"/>
            </a:br>
            <a:endParaRPr lang="es-PR" dirty="0"/>
          </a:p>
        </p:txBody>
      </p:sp>
      <p:sp>
        <p:nvSpPr>
          <p:cNvPr id="3" name="Slide Number Placeholder 2"/>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9</a:t>
            </a:fld>
            <a:endParaRPr lang="en-US" sz="1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3479</Words>
  <Application>Microsoft Office PowerPoint</Application>
  <PresentationFormat>On-screen Show (4:3)</PresentationFormat>
  <Paragraphs>485</Paragraphs>
  <Slides>48</Slides>
  <Notes>48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Times New Roman</vt:lpstr>
      <vt:lpstr>Wingdings</vt:lpstr>
      <vt:lpstr>Office Theme</vt:lpstr>
      <vt:lpstr>1_swiss</vt:lpstr>
      <vt:lpstr>Seguridad respiratoria y PPE Módulo 7</vt:lpstr>
      <vt:lpstr>Seguridad respiratoria y PPE Módulo 7 s2 </vt:lpstr>
      <vt:lpstr>Seguridad respiratoria y PPE Módulo 7 s3 </vt:lpstr>
      <vt:lpstr>Seguridad respiratoria y PPE Módulo 7 s4 </vt:lpstr>
      <vt:lpstr>Seguridad respiratoria y PPE Módulo 7 s5 </vt:lpstr>
      <vt:lpstr>Seguridad respiratoria y PPE Módulo 7 s6</vt:lpstr>
      <vt:lpstr>Seguridad respiratoria y PPE Módulo 7 s7 </vt:lpstr>
      <vt:lpstr>Protección Respiratoria y PPE Módulo 7 s8</vt:lpstr>
      <vt:lpstr>Seguridad respiratoria y PPE Módulo 7 s9 </vt:lpstr>
      <vt:lpstr>Protección Respiratoria y PPE Módulo 7 s10</vt:lpstr>
      <vt:lpstr>Protección Respiratoria y PPE Módulo 7 s11</vt:lpstr>
      <vt:lpstr>Protección Respiratoria y PPE Módulo 7 s12</vt:lpstr>
      <vt:lpstr>Protección Respiratoria y PPE Módulo 7 s13</vt:lpstr>
      <vt:lpstr>Protección Respiratoria y PPE Módulo 7 s14</vt:lpstr>
      <vt:lpstr>Protección Respiratoria y PPE Módulo 7 s15</vt:lpstr>
      <vt:lpstr>Protección Respiratoria y PPE Módulo 7 s16</vt:lpstr>
      <vt:lpstr>Protección Respiratoria y PPE Módulo 7 s17</vt:lpstr>
      <vt:lpstr>Protección Respiratoria y PPE Módulo 7 s18</vt:lpstr>
      <vt:lpstr>Protección Respiratoria y PPE Módulo 7 s19</vt:lpstr>
      <vt:lpstr>Protección Respiratoria y PPE Módulo 7 s20</vt:lpstr>
      <vt:lpstr>Protección Respiratoria y PPE Módulo 7 s21</vt:lpstr>
      <vt:lpstr>Protección Respiratoria y PPE Módulo 7 s22</vt:lpstr>
      <vt:lpstr>Protección Respiratoria y PPE Módulo 7 s23</vt:lpstr>
      <vt:lpstr>Protección Respiratoria y PPE Módulo 7 s24</vt:lpstr>
      <vt:lpstr>Protección Respiratoria y PPE Módulo 7 s25</vt:lpstr>
      <vt:lpstr>Protección Respiratoria y PPE Módulo 7 s26</vt:lpstr>
      <vt:lpstr>Protección Respiratoria y PPE Módulo 7 s27</vt:lpstr>
      <vt:lpstr>Protección Respiratoria y PPE Módulo 7 s28</vt:lpstr>
      <vt:lpstr>Protección Respiratoria y PPE Módulo 7 s29</vt:lpstr>
      <vt:lpstr>Protección Respiratoria y PPE Módulo 7 s30</vt:lpstr>
      <vt:lpstr>Protección Respiratoria y PPE Módulo 7 s31</vt:lpstr>
      <vt:lpstr>Protección Respiratoria y PPE Módulo 7 s32</vt:lpstr>
      <vt:lpstr>Protección Respiratoria y PPE Módulo 7 s33</vt:lpstr>
      <vt:lpstr>Protección Respiratoria y PPE Módulo 7 s34</vt:lpstr>
      <vt:lpstr>Protección Respiratoria y PPE Módulo 7 s35</vt:lpstr>
      <vt:lpstr>Protección Respiratoria y PPE Módulo 7 s36</vt:lpstr>
      <vt:lpstr>Protección Respiratoria y PPE Módulo 7 s37</vt:lpstr>
      <vt:lpstr>Protección Respiratoria y PPE Módulo 7 s38</vt:lpstr>
      <vt:lpstr>Protección Respiratoria y PPE Módulo 7 s39</vt:lpstr>
      <vt:lpstr>Protección Respiratoria y PPE Módulo 7 s40</vt:lpstr>
      <vt:lpstr>Protección Respiratoria y PPE Módulo 7 s41</vt:lpstr>
      <vt:lpstr>Protección Respiratoria y PPE Módulo 7 s42</vt:lpstr>
      <vt:lpstr>Protección Respiratoria y PPE Módulo 7 s43</vt:lpstr>
      <vt:lpstr>Protección Respiratoria y PPE Módulo 7 s44</vt:lpstr>
      <vt:lpstr>Protección Respiratoria y PPE Módulo 7 s45</vt:lpstr>
      <vt:lpstr>Protección Respiratoria y PPE Módulo 7 s46</vt:lpstr>
      <vt:lpstr>Protección Respiratoria y PPE Módulo 7 s47</vt:lpstr>
      <vt:lpstr>Protección Respiratoria y PPE Módulo 7 s48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2018-07-25T19:53:41Z</dcterms:created>
  <dcterms:modified xsi:type="dcterms:W3CDTF">2018-07-25T20:45:09Z</dcterms:modified>
</cp:coreProperties>
</file>