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6.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7.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8.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9.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0.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1.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2.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1" r:id="rId1"/>
  </p:sldMasterIdLst>
  <p:notesMasterIdLst>
    <p:notesMasterId r:id="rId27"/>
  </p:notesMasterIdLst>
  <p:sldIdLst>
    <p:sldId id="256" r:id="rId2"/>
    <p:sldId id="277" r:id="rId3"/>
    <p:sldId id="257" r:id="rId4"/>
    <p:sldId id="279" r:id="rId5"/>
    <p:sldId id="258" r:id="rId6"/>
    <p:sldId id="261" r:id="rId7"/>
    <p:sldId id="263" r:id="rId8"/>
    <p:sldId id="260" r:id="rId9"/>
    <p:sldId id="259" r:id="rId10"/>
    <p:sldId id="262"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8" r:id="rId25"/>
    <p:sldId id="280"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Helvetica" panose="020B0604020202020204" pitchFamily="34" charset="0"/>
        <a:ea typeface="+mn-ea"/>
        <a:cs typeface="Helvetica" panose="020B0604020202020204" pitchFamily="34" charset="0"/>
      </a:defRPr>
    </a:lvl1pPr>
    <a:lvl2pPr marL="457200" algn="l" rtl="0" eaLnBrk="0" fontAlgn="base" hangingPunct="0">
      <a:spcBef>
        <a:spcPct val="0"/>
      </a:spcBef>
      <a:spcAft>
        <a:spcPct val="0"/>
      </a:spcAft>
      <a:defRPr kern="1200">
        <a:solidFill>
          <a:schemeClr val="tx1"/>
        </a:solidFill>
        <a:latin typeface="Helvetica" panose="020B0604020202020204" pitchFamily="34" charset="0"/>
        <a:ea typeface="+mn-ea"/>
        <a:cs typeface="Helvetica" panose="020B0604020202020204" pitchFamily="34" charset="0"/>
      </a:defRPr>
    </a:lvl2pPr>
    <a:lvl3pPr marL="914400" algn="l" rtl="0" eaLnBrk="0" fontAlgn="base" hangingPunct="0">
      <a:spcBef>
        <a:spcPct val="0"/>
      </a:spcBef>
      <a:spcAft>
        <a:spcPct val="0"/>
      </a:spcAft>
      <a:defRPr kern="1200">
        <a:solidFill>
          <a:schemeClr val="tx1"/>
        </a:solidFill>
        <a:latin typeface="Helvetica" panose="020B0604020202020204" pitchFamily="34" charset="0"/>
        <a:ea typeface="+mn-ea"/>
        <a:cs typeface="Helvetica" panose="020B0604020202020204" pitchFamily="34" charset="0"/>
      </a:defRPr>
    </a:lvl3pPr>
    <a:lvl4pPr marL="1371600" algn="l" rtl="0" eaLnBrk="0" fontAlgn="base" hangingPunct="0">
      <a:spcBef>
        <a:spcPct val="0"/>
      </a:spcBef>
      <a:spcAft>
        <a:spcPct val="0"/>
      </a:spcAft>
      <a:defRPr kern="1200">
        <a:solidFill>
          <a:schemeClr val="tx1"/>
        </a:solidFill>
        <a:latin typeface="Helvetica" panose="020B0604020202020204" pitchFamily="34" charset="0"/>
        <a:ea typeface="+mn-ea"/>
        <a:cs typeface="Helvetica" panose="020B0604020202020204" pitchFamily="34" charset="0"/>
      </a:defRPr>
    </a:lvl4pPr>
    <a:lvl5pPr marL="1828800" algn="l" rtl="0" eaLnBrk="0" fontAlgn="base" hangingPunct="0">
      <a:spcBef>
        <a:spcPct val="0"/>
      </a:spcBef>
      <a:spcAft>
        <a:spcPct val="0"/>
      </a:spcAft>
      <a:defRPr kern="1200">
        <a:solidFill>
          <a:schemeClr val="tx1"/>
        </a:solidFill>
        <a:latin typeface="Helvetica" panose="020B0604020202020204" pitchFamily="34" charset="0"/>
        <a:ea typeface="+mn-ea"/>
        <a:cs typeface="Helvetica" panose="020B0604020202020204" pitchFamily="34" charset="0"/>
      </a:defRPr>
    </a:lvl5pPr>
    <a:lvl6pPr marL="2286000" algn="l" defTabSz="914400" rtl="0" eaLnBrk="1" latinLnBrk="0" hangingPunct="1">
      <a:defRPr kern="1200">
        <a:solidFill>
          <a:schemeClr val="tx1"/>
        </a:solidFill>
        <a:latin typeface="Helvetica" panose="020B0604020202020204" pitchFamily="34" charset="0"/>
        <a:ea typeface="+mn-ea"/>
        <a:cs typeface="Helvetica" panose="020B0604020202020204" pitchFamily="34" charset="0"/>
      </a:defRPr>
    </a:lvl6pPr>
    <a:lvl7pPr marL="2743200" algn="l" defTabSz="914400" rtl="0" eaLnBrk="1" latinLnBrk="0" hangingPunct="1">
      <a:defRPr kern="1200">
        <a:solidFill>
          <a:schemeClr val="tx1"/>
        </a:solidFill>
        <a:latin typeface="Helvetica" panose="020B0604020202020204" pitchFamily="34" charset="0"/>
        <a:ea typeface="+mn-ea"/>
        <a:cs typeface="Helvetica" panose="020B0604020202020204" pitchFamily="34" charset="0"/>
      </a:defRPr>
    </a:lvl7pPr>
    <a:lvl8pPr marL="3200400" algn="l" defTabSz="914400" rtl="0" eaLnBrk="1" latinLnBrk="0" hangingPunct="1">
      <a:defRPr kern="1200">
        <a:solidFill>
          <a:schemeClr val="tx1"/>
        </a:solidFill>
        <a:latin typeface="Helvetica" panose="020B0604020202020204" pitchFamily="34" charset="0"/>
        <a:ea typeface="+mn-ea"/>
        <a:cs typeface="Helvetica" panose="020B0604020202020204" pitchFamily="34" charset="0"/>
      </a:defRPr>
    </a:lvl8pPr>
    <a:lvl9pPr marL="3657600" algn="l" defTabSz="914400" rtl="0" eaLnBrk="1" latinLnBrk="0" hangingPunct="1">
      <a:defRPr kern="1200">
        <a:solidFill>
          <a:schemeClr val="tx1"/>
        </a:solidFill>
        <a:latin typeface="Helvetica" panose="020B0604020202020204" pitchFamily="34" charset="0"/>
        <a:ea typeface="+mn-ea"/>
        <a:cs typeface="Helvetica"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60E"/>
    <a:srgbClr val="ED7D31"/>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14"/>
    <p:restoredTop sz="86464"/>
  </p:normalViewPr>
  <p:slideViewPr>
    <p:cSldViewPr snapToGrid="0" snapToObjects="1">
      <p:cViewPr varScale="1">
        <p:scale>
          <a:sx n="100" d="100"/>
          <a:sy n="100" d="100"/>
        </p:scale>
        <p:origin x="1536" y="72"/>
      </p:cViewPr>
      <p:guideLst>
        <p:guide orient="horz" pos="2160"/>
        <p:guide pos="2880"/>
      </p:guideLst>
    </p:cSldViewPr>
  </p:slideViewPr>
  <p:outlineViewPr>
    <p:cViewPr>
      <p:scale>
        <a:sx n="33" d="100"/>
        <a:sy n="33" d="100"/>
      </p:scale>
      <p:origin x="0" y="-1432"/>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15.xml.rels><?xml version="1.0" encoding="UTF-8" standalone="yes"?>
<Relationships xmlns="http://schemas.openxmlformats.org/package/2006/relationships"><Relationship Id="rId1" Type="http://schemas.openxmlformats.org/officeDocument/2006/relationships/hyperlink" Target="http://www.osha.gov/" TargetMode="External"/></Relationships>
</file>

<file path=ppt/diagrams/_rels/data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png"/></Relationships>
</file>

<file path=ppt/diagrams/_rels/drawing15.xml.rels><?xml version="1.0" encoding="UTF-8" standalone="yes"?>
<Relationships xmlns="http://schemas.openxmlformats.org/package/2006/relationships"><Relationship Id="rId1" Type="http://schemas.openxmlformats.org/officeDocument/2006/relationships/hyperlink" Target="http://www.osha.gov/" TargetMode="External"/></Relationships>
</file>

<file path=ppt/diagrams/_rels/drawing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DD55D1-F58B-7044-A44C-620DF62711EF}" type="doc">
      <dgm:prSet loTypeId="urn:microsoft.com/office/officeart/2005/8/layout/process1" loCatId="process" qsTypeId="urn:microsoft.com/office/officeart/2005/8/quickstyle/simple2" qsCatId="simple" csTypeId="urn:microsoft.com/office/officeart/2005/8/colors/accent6_2" csCatId="accent6" phldr="1"/>
      <dgm:spPr/>
      <dgm:t>
        <a:bodyPr/>
        <a:lstStyle/>
        <a:p>
          <a:endParaRPr lang="en-US"/>
        </a:p>
      </dgm:t>
    </dgm:pt>
    <dgm:pt modelId="{DE07B720-728B-7C46-879F-95225CAA4FD6}">
      <dgm:prSet custT="1"/>
      <dgm:spPr/>
      <dgm:t>
        <a:bodyPr/>
        <a:lstStyle/>
        <a:p>
          <a:pPr rtl="0"/>
          <a:r>
            <a:rPr lang="en-US" sz="2000" b="1" i="0" baseline="0" dirty="0">
              <a:solidFill>
                <a:schemeClr val="tx1"/>
              </a:solidFill>
              <a:latin typeface="Arial" charset="0"/>
              <a:ea typeface="Arial" charset="0"/>
              <a:cs typeface="Arial" charset="0"/>
            </a:rPr>
            <a:t>4,405 workers were killed on the job in 2013 (3.2 per 100,000 full-time equivalent workers)</a:t>
          </a:r>
          <a:endParaRPr lang="en-US" sz="2000" b="1" i="0" dirty="0">
            <a:solidFill>
              <a:schemeClr val="tx1"/>
            </a:solidFill>
            <a:latin typeface="Arial" charset="0"/>
            <a:ea typeface="Arial" charset="0"/>
            <a:cs typeface="Arial" charset="0"/>
          </a:endParaRPr>
        </a:p>
      </dgm:t>
    </dgm:pt>
    <dgm:pt modelId="{A36353D8-A210-0549-9FA7-6C70709B692B}" type="parTrans" cxnId="{8D7149F4-2BE1-6446-97DA-7FF5D5CB37A6}">
      <dgm:prSet/>
      <dgm:spPr/>
      <dgm:t>
        <a:bodyPr/>
        <a:lstStyle/>
        <a:p>
          <a:endParaRPr lang="en-US" b="1">
            <a:solidFill>
              <a:schemeClr val="tx1"/>
            </a:solidFill>
          </a:endParaRPr>
        </a:p>
      </dgm:t>
    </dgm:pt>
    <dgm:pt modelId="{E28B6E4D-BA4A-EE40-999A-57D240BBF044}" type="sibTrans" cxnId="{8D7149F4-2BE1-6446-97DA-7FF5D5CB37A6}">
      <dgm:prSet/>
      <dgm:spPr/>
      <dgm:t>
        <a:bodyPr/>
        <a:lstStyle/>
        <a:p>
          <a:endParaRPr lang="en-US" b="1" dirty="0">
            <a:solidFill>
              <a:schemeClr val="tx1"/>
            </a:solidFill>
          </a:endParaRPr>
        </a:p>
      </dgm:t>
    </dgm:pt>
    <dgm:pt modelId="{72E502EE-4EF2-184C-9049-E89040D035C1}">
      <dgm:prSet custT="1"/>
      <dgm:spPr/>
      <dgm:t>
        <a:bodyPr/>
        <a:lstStyle/>
        <a:p>
          <a:pPr rtl="0"/>
          <a:r>
            <a:rPr lang="en-US" sz="2000" b="1" i="0" baseline="0" dirty="0">
              <a:solidFill>
                <a:schemeClr val="tx1"/>
              </a:solidFill>
              <a:latin typeface="Arial" charset="0"/>
              <a:ea typeface="Arial" charset="0"/>
              <a:cs typeface="Arial" charset="0"/>
            </a:rPr>
            <a:t>An average of nearly 12 workers die every day </a:t>
          </a:r>
          <a:endParaRPr lang="en-US" sz="2000" b="1" i="0" dirty="0">
            <a:solidFill>
              <a:schemeClr val="tx1"/>
            </a:solidFill>
            <a:latin typeface="Arial" charset="0"/>
            <a:ea typeface="Arial" charset="0"/>
            <a:cs typeface="Arial" charset="0"/>
          </a:endParaRPr>
        </a:p>
      </dgm:t>
    </dgm:pt>
    <dgm:pt modelId="{0B08BDE5-3529-2341-AAFF-0B6125F07C3E}" type="parTrans" cxnId="{C02036F3-F270-774D-94B3-503E3962DAC2}">
      <dgm:prSet/>
      <dgm:spPr/>
      <dgm:t>
        <a:bodyPr/>
        <a:lstStyle/>
        <a:p>
          <a:endParaRPr lang="en-US" b="1">
            <a:solidFill>
              <a:schemeClr val="tx1"/>
            </a:solidFill>
          </a:endParaRPr>
        </a:p>
      </dgm:t>
    </dgm:pt>
    <dgm:pt modelId="{DF8E56FB-D603-2E4C-8A42-29660236B1A5}" type="sibTrans" cxnId="{C02036F3-F270-774D-94B3-503E3962DAC2}">
      <dgm:prSet/>
      <dgm:spPr/>
      <dgm:t>
        <a:bodyPr/>
        <a:lstStyle/>
        <a:p>
          <a:endParaRPr lang="en-US" b="1" dirty="0">
            <a:solidFill>
              <a:schemeClr val="tx1"/>
            </a:solidFill>
          </a:endParaRPr>
        </a:p>
      </dgm:t>
    </dgm:pt>
    <dgm:pt modelId="{DF78E06B-7B03-0646-8269-350D52D78651}">
      <dgm:prSet custT="1"/>
      <dgm:spPr/>
      <dgm:t>
        <a:bodyPr/>
        <a:lstStyle/>
        <a:p>
          <a:pPr rtl="0"/>
          <a:r>
            <a:rPr lang="en-US" sz="2000" b="1" i="0" baseline="0" dirty="0">
              <a:solidFill>
                <a:schemeClr val="tx1"/>
              </a:solidFill>
              <a:latin typeface="Arial" charset="0"/>
              <a:ea typeface="Arial" charset="0"/>
              <a:cs typeface="Arial" charset="0"/>
            </a:rPr>
            <a:t>797 Hispanic or Latino workers were killed from work-related injuries in 2013</a:t>
          </a:r>
          <a:endParaRPr lang="en-US" sz="2000" b="1" i="0" dirty="0">
            <a:solidFill>
              <a:schemeClr val="tx1"/>
            </a:solidFill>
            <a:latin typeface="Arial" charset="0"/>
            <a:ea typeface="Arial" charset="0"/>
            <a:cs typeface="Arial" charset="0"/>
          </a:endParaRPr>
        </a:p>
      </dgm:t>
    </dgm:pt>
    <dgm:pt modelId="{50AB55EC-B59D-A840-94AA-2AC425BED996}" type="parTrans" cxnId="{DFCE8ECE-79D3-DE42-9684-BAD2C988D8BE}">
      <dgm:prSet/>
      <dgm:spPr/>
      <dgm:t>
        <a:bodyPr/>
        <a:lstStyle/>
        <a:p>
          <a:endParaRPr lang="en-US" b="1">
            <a:solidFill>
              <a:schemeClr val="tx1"/>
            </a:solidFill>
          </a:endParaRPr>
        </a:p>
      </dgm:t>
    </dgm:pt>
    <dgm:pt modelId="{DCE1286C-7452-2F46-AC35-D9C115FFDC84}" type="sibTrans" cxnId="{DFCE8ECE-79D3-DE42-9684-BAD2C988D8BE}">
      <dgm:prSet/>
      <dgm:spPr/>
      <dgm:t>
        <a:bodyPr/>
        <a:lstStyle/>
        <a:p>
          <a:endParaRPr lang="en-US" b="1" dirty="0">
            <a:solidFill>
              <a:schemeClr val="tx1"/>
            </a:solidFill>
          </a:endParaRPr>
        </a:p>
      </dgm:t>
    </dgm:pt>
    <dgm:pt modelId="{067EA0B9-CA1F-964E-922E-3EE21776B921}">
      <dgm:prSet custT="1"/>
      <dgm:spPr/>
      <dgm:t>
        <a:bodyPr/>
        <a:lstStyle/>
        <a:p>
          <a:pPr rtl="0"/>
          <a:r>
            <a:rPr lang="en-US" sz="2000" b="1" i="0" baseline="0" dirty="0">
              <a:solidFill>
                <a:schemeClr val="tx1"/>
              </a:solidFill>
              <a:latin typeface="Arial" charset="0"/>
              <a:ea typeface="Arial" charset="0"/>
              <a:cs typeface="Arial" charset="0"/>
            </a:rPr>
            <a:t>Nearly 3 million serious workplace injuries and illnesses were reported by private industry employers in 2012</a:t>
          </a:r>
          <a:endParaRPr lang="en-US" sz="2000" b="1" i="0" dirty="0">
            <a:solidFill>
              <a:schemeClr val="tx1"/>
            </a:solidFill>
            <a:latin typeface="Arial" charset="0"/>
            <a:ea typeface="Arial" charset="0"/>
            <a:cs typeface="Arial" charset="0"/>
          </a:endParaRPr>
        </a:p>
      </dgm:t>
    </dgm:pt>
    <dgm:pt modelId="{70C17D46-01EB-E045-9ECD-FE7DC4CF59DE}" type="parTrans" cxnId="{FDBD94BE-E721-5E48-BC23-1B651B2F4294}">
      <dgm:prSet/>
      <dgm:spPr/>
      <dgm:t>
        <a:bodyPr/>
        <a:lstStyle/>
        <a:p>
          <a:endParaRPr lang="en-US" b="1">
            <a:solidFill>
              <a:schemeClr val="tx1"/>
            </a:solidFill>
          </a:endParaRPr>
        </a:p>
      </dgm:t>
    </dgm:pt>
    <dgm:pt modelId="{36845F63-34BF-3E43-9189-1CFD5717597A}" type="sibTrans" cxnId="{FDBD94BE-E721-5E48-BC23-1B651B2F4294}">
      <dgm:prSet/>
      <dgm:spPr/>
      <dgm:t>
        <a:bodyPr/>
        <a:lstStyle/>
        <a:p>
          <a:endParaRPr lang="en-US" b="1">
            <a:solidFill>
              <a:schemeClr val="tx1"/>
            </a:solidFill>
          </a:endParaRPr>
        </a:p>
      </dgm:t>
    </dgm:pt>
    <dgm:pt modelId="{E5F7C54E-E961-184B-BC89-370547B1702A}" type="pres">
      <dgm:prSet presAssocID="{3ADD55D1-F58B-7044-A44C-620DF62711EF}" presName="Name0" presStyleCnt="0">
        <dgm:presLayoutVars>
          <dgm:dir/>
          <dgm:resizeHandles val="exact"/>
        </dgm:presLayoutVars>
      </dgm:prSet>
      <dgm:spPr/>
      <dgm:t>
        <a:bodyPr/>
        <a:lstStyle/>
        <a:p>
          <a:endParaRPr lang="en-US"/>
        </a:p>
      </dgm:t>
    </dgm:pt>
    <dgm:pt modelId="{7754889C-A466-D141-97FF-700F4E83110F}" type="pres">
      <dgm:prSet presAssocID="{DE07B720-728B-7C46-879F-95225CAA4FD6}" presName="node" presStyleLbl="node1" presStyleIdx="0" presStyleCnt="4" custScaleY="101358" custLinFactNeighborX="1711" custLinFactNeighborY="-6764">
        <dgm:presLayoutVars>
          <dgm:bulletEnabled val="1"/>
        </dgm:presLayoutVars>
      </dgm:prSet>
      <dgm:spPr/>
      <dgm:t>
        <a:bodyPr/>
        <a:lstStyle/>
        <a:p>
          <a:endParaRPr lang="en-US"/>
        </a:p>
      </dgm:t>
    </dgm:pt>
    <dgm:pt modelId="{9447AE5D-D695-3A4A-86A0-E1A48C599CBD}" type="pres">
      <dgm:prSet presAssocID="{E28B6E4D-BA4A-EE40-999A-57D240BBF044}" presName="sibTrans" presStyleLbl="sibTrans2D1" presStyleIdx="0" presStyleCnt="3"/>
      <dgm:spPr/>
      <dgm:t>
        <a:bodyPr/>
        <a:lstStyle/>
        <a:p>
          <a:endParaRPr lang="en-US"/>
        </a:p>
      </dgm:t>
    </dgm:pt>
    <dgm:pt modelId="{93BDD345-E8D2-1C4C-8E94-23B10E56A45E}" type="pres">
      <dgm:prSet presAssocID="{E28B6E4D-BA4A-EE40-999A-57D240BBF044}" presName="connectorText" presStyleLbl="sibTrans2D1" presStyleIdx="0" presStyleCnt="3"/>
      <dgm:spPr/>
      <dgm:t>
        <a:bodyPr/>
        <a:lstStyle/>
        <a:p>
          <a:endParaRPr lang="en-US"/>
        </a:p>
      </dgm:t>
    </dgm:pt>
    <dgm:pt modelId="{B3C50D45-113A-6B47-AA0E-39BD13881795}" type="pres">
      <dgm:prSet presAssocID="{72E502EE-4EF2-184C-9049-E89040D035C1}" presName="node" presStyleLbl="node1" presStyleIdx="1" presStyleCnt="4" custScaleY="101358" custLinFactNeighborX="1711" custLinFactNeighborY="-6764">
        <dgm:presLayoutVars>
          <dgm:bulletEnabled val="1"/>
        </dgm:presLayoutVars>
      </dgm:prSet>
      <dgm:spPr/>
      <dgm:t>
        <a:bodyPr/>
        <a:lstStyle/>
        <a:p>
          <a:endParaRPr lang="en-US"/>
        </a:p>
      </dgm:t>
    </dgm:pt>
    <dgm:pt modelId="{2ACD33EF-B2E9-0F41-AFA2-6B296435B844}" type="pres">
      <dgm:prSet presAssocID="{DF8E56FB-D603-2E4C-8A42-29660236B1A5}" presName="sibTrans" presStyleLbl="sibTrans2D1" presStyleIdx="1" presStyleCnt="3"/>
      <dgm:spPr/>
      <dgm:t>
        <a:bodyPr/>
        <a:lstStyle/>
        <a:p>
          <a:endParaRPr lang="en-US"/>
        </a:p>
      </dgm:t>
    </dgm:pt>
    <dgm:pt modelId="{F9A8261E-5AB5-8C45-AB83-9C2984BE92DD}" type="pres">
      <dgm:prSet presAssocID="{DF8E56FB-D603-2E4C-8A42-29660236B1A5}" presName="connectorText" presStyleLbl="sibTrans2D1" presStyleIdx="1" presStyleCnt="3"/>
      <dgm:spPr/>
      <dgm:t>
        <a:bodyPr/>
        <a:lstStyle/>
        <a:p>
          <a:endParaRPr lang="en-US"/>
        </a:p>
      </dgm:t>
    </dgm:pt>
    <dgm:pt modelId="{F7172B05-C421-C443-8077-1B0FA5425BCE}" type="pres">
      <dgm:prSet presAssocID="{DF78E06B-7B03-0646-8269-350D52D78651}" presName="node" presStyleLbl="node1" presStyleIdx="2" presStyleCnt="4" custScaleY="101358" custLinFactNeighborX="1711" custLinFactNeighborY="-6764">
        <dgm:presLayoutVars>
          <dgm:bulletEnabled val="1"/>
        </dgm:presLayoutVars>
      </dgm:prSet>
      <dgm:spPr/>
      <dgm:t>
        <a:bodyPr/>
        <a:lstStyle/>
        <a:p>
          <a:endParaRPr lang="en-US"/>
        </a:p>
      </dgm:t>
    </dgm:pt>
    <dgm:pt modelId="{69AD4348-09F4-0242-9E6C-3BB97C730D57}" type="pres">
      <dgm:prSet presAssocID="{DCE1286C-7452-2F46-AC35-D9C115FFDC84}" presName="sibTrans" presStyleLbl="sibTrans2D1" presStyleIdx="2" presStyleCnt="3"/>
      <dgm:spPr/>
      <dgm:t>
        <a:bodyPr/>
        <a:lstStyle/>
        <a:p>
          <a:endParaRPr lang="en-US"/>
        </a:p>
      </dgm:t>
    </dgm:pt>
    <dgm:pt modelId="{06C43D99-02EC-AE4E-A3E2-4E64B0A35084}" type="pres">
      <dgm:prSet presAssocID="{DCE1286C-7452-2F46-AC35-D9C115FFDC84}" presName="connectorText" presStyleLbl="sibTrans2D1" presStyleIdx="2" presStyleCnt="3"/>
      <dgm:spPr/>
      <dgm:t>
        <a:bodyPr/>
        <a:lstStyle/>
        <a:p>
          <a:endParaRPr lang="en-US"/>
        </a:p>
      </dgm:t>
    </dgm:pt>
    <dgm:pt modelId="{1E6E1183-6768-274C-B790-E0FDEAA8817E}" type="pres">
      <dgm:prSet presAssocID="{067EA0B9-CA1F-964E-922E-3EE21776B921}" presName="node" presStyleLbl="node1" presStyleIdx="3" presStyleCnt="4" custScaleY="105178" custLinFactNeighborX="1711" custLinFactNeighborY="-5122">
        <dgm:presLayoutVars>
          <dgm:bulletEnabled val="1"/>
        </dgm:presLayoutVars>
      </dgm:prSet>
      <dgm:spPr/>
      <dgm:t>
        <a:bodyPr/>
        <a:lstStyle/>
        <a:p>
          <a:endParaRPr lang="en-US"/>
        </a:p>
      </dgm:t>
    </dgm:pt>
  </dgm:ptLst>
  <dgm:cxnLst>
    <dgm:cxn modelId="{FDBD94BE-E721-5E48-BC23-1B651B2F4294}" srcId="{3ADD55D1-F58B-7044-A44C-620DF62711EF}" destId="{067EA0B9-CA1F-964E-922E-3EE21776B921}" srcOrd="3" destOrd="0" parTransId="{70C17D46-01EB-E045-9ECD-FE7DC4CF59DE}" sibTransId="{36845F63-34BF-3E43-9189-1CFD5717597A}"/>
    <dgm:cxn modelId="{E4022AB9-2BB3-4445-A5EF-6BD01B52C103}" type="presOf" srcId="{E28B6E4D-BA4A-EE40-999A-57D240BBF044}" destId="{9447AE5D-D695-3A4A-86A0-E1A48C599CBD}" srcOrd="0" destOrd="0" presId="urn:microsoft.com/office/officeart/2005/8/layout/process1"/>
    <dgm:cxn modelId="{76FF59C7-BE95-4974-899B-CDAC995035E6}" type="presOf" srcId="{067EA0B9-CA1F-964E-922E-3EE21776B921}" destId="{1E6E1183-6768-274C-B790-E0FDEAA8817E}" srcOrd="0" destOrd="0" presId="urn:microsoft.com/office/officeart/2005/8/layout/process1"/>
    <dgm:cxn modelId="{ADC5D85F-1B78-477F-86D7-627E4F29387E}" type="presOf" srcId="{DF78E06B-7B03-0646-8269-350D52D78651}" destId="{F7172B05-C421-C443-8077-1B0FA5425BCE}" srcOrd="0" destOrd="0" presId="urn:microsoft.com/office/officeart/2005/8/layout/process1"/>
    <dgm:cxn modelId="{C02036F3-F270-774D-94B3-503E3962DAC2}" srcId="{3ADD55D1-F58B-7044-A44C-620DF62711EF}" destId="{72E502EE-4EF2-184C-9049-E89040D035C1}" srcOrd="1" destOrd="0" parTransId="{0B08BDE5-3529-2341-AAFF-0B6125F07C3E}" sibTransId="{DF8E56FB-D603-2E4C-8A42-29660236B1A5}"/>
    <dgm:cxn modelId="{A2F626C4-19F6-431C-9827-8AD791927676}" type="presOf" srcId="{DCE1286C-7452-2F46-AC35-D9C115FFDC84}" destId="{06C43D99-02EC-AE4E-A3E2-4E64B0A35084}" srcOrd="1" destOrd="0" presId="urn:microsoft.com/office/officeart/2005/8/layout/process1"/>
    <dgm:cxn modelId="{8D7149F4-2BE1-6446-97DA-7FF5D5CB37A6}" srcId="{3ADD55D1-F58B-7044-A44C-620DF62711EF}" destId="{DE07B720-728B-7C46-879F-95225CAA4FD6}" srcOrd="0" destOrd="0" parTransId="{A36353D8-A210-0549-9FA7-6C70709B692B}" sibTransId="{E28B6E4D-BA4A-EE40-999A-57D240BBF044}"/>
    <dgm:cxn modelId="{F6F14BE8-4772-4E0F-8310-516B986D7A8E}" type="presOf" srcId="{3ADD55D1-F58B-7044-A44C-620DF62711EF}" destId="{E5F7C54E-E961-184B-BC89-370547B1702A}" srcOrd="0" destOrd="0" presId="urn:microsoft.com/office/officeart/2005/8/layout/process1"/>
    <dgm:cxn modelId="{E85B7346-AE0F-4131-BAEB-B59CF23EC0ED}" type="presOf" srcId="{DF8E56FB-D603-2E4C-8A42-29660236B1A5}" destId="{F9A8261E-5AB5-8C45-AB83-9C2984BE92DD}" srcOrd="1" destOrd="0" presId="urn:microsoft.com/office/officeart/2005/8/layout/process1"/>
    <dgm:cxn modelId="{918AF586-D645-4C32-BC56-B408646D6D30}" type="presOf" srcId="{DE07B720-728B-7C46-879F-95225CAA4FD6}" destId="{7754889C-A466-D141-97FF-700F4E83110F}" srcOrd="0" destOrd="0" presId="urn:microsoft.com/office/officeart/2005/8/layout/process1"/>
    <dgm:cxn modelId="{FC400378-ED6A-43C9-80D3-2829178A699D}" type="presOf" srcId="{DCE1286C-7452-2F46-AC35-D9C115FFDC84}" destId="{69AD4348-09F4-0242-9E6C-3BB97C730D57}" srcOrd="0" destOrd="0" presId="urn:microsoft.com/office/officeart/2005/8/layout/process1"/>
    <dgm:cxn modelId="{36E66531-01CB-40FC-A591-5EF7A4C2140C}" type="presOf" srcId="{DF8E56FB-D603-2E4C-8A42-29660236B1A5}" destId="{2ACD33EF-B2E9-0F41-AFA2-6B296435B844}" srcOrd="0" destOrd="0" presId="urn:microsoft.com/office/officeart/2005/8/layout/process1"/>
    <dgm:cxn modelId="{D1ABE365-CAB2-4BB1-A934-075E00BF70B0}" type="presOf" srcId="{72E502EE-4EF2-184C-9049-E89040D035C1}" destId="{B3C50D45-113A-6B47-AA0E-39BD13881795}" srcOrd="0" destOrd="0" presId="urn:microsoft.com/office/officeart/2005/8/layout/process1"/>
    <dgm:cxn modelId="{DFCE8ECE-79D3-DE42-9684-BAD2C988D8BE}" srcId="{3ADD55D1-F58B-7044-A44C-620DF62711EF}" destId="{DF78E06B-7B03-0646-8269-350D52D78651}" srcOrd="2" destOrd="0" parTransId="{50AB55EC-B59D-A840-94AA-2AC425BED996}" sibTransId="{DCE1286C-7452-2F46-AC35-D9C115FFDC84}"/>
    <dgm:cxn modelId="{E9DC7206-EAB5-4AEB-BD98-3277667237C9}" type="presOf" srcId="{E28B6E4D-BA4A-EE40-999A-57D240BBF044}" destId="{93BDD345-E8D2-1C4C-8E94-23B10E56A45E}" srcOrd="1" destOrd="0" presId="urn:microsoft.com/office/officeart/2005/8/layout/process1"/>
    <dgm:cxn modelId="{439CBF98-907F-4786-A11A-63048A35B214}" type="presParOf" srcId="{E5F7C54E-E961-184B-BC89-370547B1702A}" destId="{7754889C-A466-D141-97FF-700F4E83110F}" srcOrd="0" destOrd="0" presId="urn:microsoft.com/office/officeart/2005/8/layout/process1"/>
    <dgm:cxn modelId="{BC5D9CEA-CDB4-432E-A535-F2E0EDB7929C}" type="presParOf" srcId="{E5F7C54E-E961-184B-BC89-370547B1702A}" destId="{9447AE5D-D695-3A4A-86A0-E1A48C599CBD}" srcOrd="1" destOrd="0" presId="urn:microsoft.com/office/officeart/2005/8/layout/process1"/>
    <dgm:cxn modelId="{8A2719DB-F094-4D96-831E-27EA9DC56CEC}" type="presParOf" srcId="{9447AE5D-D695-3A4A-86A0-E1A48C599CBD}" destId="{93BDD345-E8D2-1C4C-8E94-23B10E56A45E}" srcOrd="0" destOrd="0" presId="urn:microsoft.com/office/officeart/2005/8/layout/process1"/>
    <dgm:cxn modelId="{48D27A77-AFD6-401F-B1C0-938560615C9F}" type="presParOf" srcId="{E5F7C54E-E961-184B-BC89-370547B1702A}" destId="{B3C50D45-113A-6B47-AA0E-39BD13881795}" srcOrd="2" destOrd="0" presId="urn:microsoft.com/office/officeart/2005/8/layout/process1"/>
    <dgm:cxn modelId="{FD844AEF-DDC6-48AD-B01A-0E83D32D7619}" type="presParOf" srcId="{E5F7C54E-E961-184B-BC89-370547B1702A}" destId="{2ACD33EF-B2E9-0F41-AFA2-6B296435B844}" srcOrd="3" destOrd="0" presId="urn:microsoft.com/office/officeart/2005/8/layout/process1"/>
    <dgm:cxn modelId="{D1EBF493-56DF-4D64-8018-9F7D5D6090B6}" type="presParOf" srcId="{2ACD33EF-B2E9-0F41-AFA2-6B296435B844}" destId="{F9A8261E-5AB5-8C45-AB83-9C2984BE92DD}" srcOrd="0" destOrd="0" presId="urn:microsoft.com/office/officeart/2005/8/layout/process1"/>
    <dgm:cxn modelId="{9C37B396-59CB-4F35-A40A-5D05A8AC4C3C}" type="presParOf" srcId="{E5F7C54E-E961-184B-BC89-370547B1702A}" destId="{F7172B05-C421-C443-8077-1B0FA5425BCE}" srcOrd="4" destOrd="0" presId="urn:microsoft.com/office/officeart/2005/8/layout/process1"/>
    <dgm:cxn modelId="{20302B2B-30BF-4F22-81AA-F3B2F64459EC}" type="presParOf" srcId="{E5F7C54E-E961-184B-BC89-370547B1702A}" destId="{69AD4348-09F4-0242-9E6C-3BB97C730D57}" srcOrd="5" destOrd="0" presId="urn:microsoft.com/office/officeart/2005/8/layout/process1"/>
    <dgm:cxn modelId="{DAFB1BC1-692A-4BE4-9363-89F2CEDBBEB7}" type="presParOf" srcId="{69AD4348-09F4-0242-9E6C-3BB97C730D57}" destId="{06C43D99-02EC-AE4E-A3E2-4E64B0A35084}" srcOrd="0" destOrd="0" presId="urn:microsoft.com/office/officeart/2005/8/layout/process1"/>
    <dgm:cxn modelId="{D897616A-595B-4350-BACE-58809B6F9EB7}" type="presParOf" srcId="{E5F7C54E-E961-184B-BC89-370547B1702A}" destId="{1E6E1183-6768-274C-B790-E0FDEAA8817E}"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4592161-A633-3045-ABD7-0BA9A28D7733}" type="doc">
      <dgm:prSet loTypeId="urn:microsoft.com/office/officeart/2005/8/layout/vList2" loCatId="list" qsTypeId="urn:microsoft.com/office/officeart/2005/8/quickstyle/simple2" qsCatId="simple" csTypeId="urn:microsoft.com/office/officeart/2005/8/colors/accent2_2" csCatId="accent2"/>
      <dgm:spPr/>
      <dgm:t>
        <a:bodyPr/>
        <a:lstStyle/>
        <a:p>
          <a:endParaRPr lang="en-US"/>
        </a:p>
      </dgm:t>
    </dgm:pt>
    <dgm:pt modelId="{057CAB65-EFA6-B148-911F-E6C7FEAD5913}">
      <dgm:prSet custT="1"/>
      <dgm:spPr/>
      <dgm:t>
        <a:bodyPr/>
        <a:lstStyle/>
        <a:p>
          <a:pPr rtl="0"/>
          <a:r>
            <a:rPr lang="en-US" sz="2200" b="1" i="0" baseline="0" dirty="0">
              <a:solidFill>
                <a:schemeClr val="tx1"/>
              </a:solidFill>
              <a:latin typeface="Arial" charset="0"/>
              <a:ea typeface="Arial" charset="0"/>
              <a:cs typeface="Arial" charset="0"/>
            </a:rPr>
            <a:t>Workers may file a confidential complaint with OSHA if they believe a violation of a safety or health standard, or an imminent danger situation, exists in the workplace </a:t>
          </a:r>
          <a:endParaRPr lang="en-US" sz="2200" b="1" i="0" dirty="0">
            <a:solidFill>
              <a:schemeClr val="tx1"/>
            </a:solidFill>
            <a:latin typeface="Arial" charset="0"/>
            <a:ea typeface="Arial" charset="0"/>
            <a:cs typeface="Arial" charset="0"/>
          </a:endParaRPr>
        </a:p>
      </dgm:t>
    </dgm:pt>
    <dgm:pt modelId="{0CFA9148-CCF4-134F-865A-34E9D898D6B5}" type="parTrans" cxnId="{598421A1-5466-D247-A5E4-BB466B382538}">
      <dgm:prSet/>
      <dgm:spPr/>
      <dgm:t>
        <a:bodyPr/>
        <a:lstStyle/>
        <a:p>
          <a:endParaRPr lang="en-US" b="1">
            <a:solidFill>
              <a:schemeClr val="tx1"/>
            </a:solidFill>
          </a:endParaRPr>
        </a:p>
      </dgm:t>
    </dgm:pt>
    <dgm:pt modelId="{29380902-0E9F-7A40-8C09-4BA3E613945A}" type="sibTrans" cxnId="{598421A1-5466-D247-A5E4-BB466B382538}">
      <dgm:prSet/>
      <dgm:spPr/>
      <dgm:t>
        <a:bodyPr/>
        <a:lstStyle/>
        <a:p>
          <a:endParaRPr lang="en-US" b="1">
            <a:solidFill>
              <a:schemeClr val="tx1"/>
            </a:solidFill>
          </a:endParaRPr>
        </a:p>
      </dgm:t>
    </dgm:pt>
    <dgm:pt modelId="{2F87B9BE-BA89-904E-8FF5-DB0A31E7A623}">
      <dgm:prSet custT="1"/>
      <dgm:spPr/>
      <dgm:t>
        <a:bodyPr/>
        <a:lstStyle/>
        <a:p>
          <a:pPr rtl="0"/>
          <a:r>
            <a:rPr lang="en-US" sz="2200" b="1" i="0" baseline="0" dirty="0">
              <a:solidFill>
                <a:schemeClr val="tx1"/>
              </a:solidFill>
              <a:latin typeface="Arial" charset="0"/>
              <a:ea typeface="Arial" charset="0"/>
              <a:cs typeface="Arial" charset="0"/>
            </a:rPr>
            <a:t>Workers may request that their name not be revealed to the employer</a:t>
          </a:r>
          <a:endParaRPr lang="en-US" sz="2200" b="1" i="0" dirty="0">
            <a:solidFill>
              <a:schemeClr val="tx1"/>
            </a:solidFill>
            <a:latin typeface="Arial" charset="0"/>
            <a:ea typeface="Arial" charset="0"/>
            <a:cs typeface="Arial" charset="0"/>
          </a:endParaRPr>
        </a:p>
      </dgm:t>
    </dgm:pt>
    <dgm:pt modelId="{050FC531-75A3-FA47-8416-D652F144959F}" type="parTrans" cxnId="{E34BD68F-E2F7-B147-B98E-D0AF7BD6F03E}">
      <dgm:prSet/>
      <dgm:spPr/>
      <dgm:t>
        <a:bodyPr/>
        <a:lstStyle/>
        <a:p>
          <a:endParaRPr lang="en-US" b="1">
            <a:solidFill>
              <a:schemeClr val="tx1"/>
            </a:solidFill>
          </a:endParaRPr>
        </a:p>
      </dgm:t>
    </dgm:pt>
    <dgm:pt modelId="{0C6530EB-8038-7949-898A-C3E4A63CC83D}" type="sibTrans" cxnId="{E34BD68F-E2F7-B147-B98E-D0AF7BD6F03E}">
      <dgm:prSet/>
      <dgm:spPr/>
      <dgm:t>
        <a:bodyPr/>
        <a:lstStyle/>
        <a:p>
          <a:endParaRPr lang="en-US" b="1">
            <a:solidFill>
              <a:schemeClr val="tx1"/>
            </a:solidFill>
          </a:endParaRPr>
        </a:p>
      </dgm:t>
    </dgm:pt>
    <dgm:pt modelId="{8C6A178D-F6BF-2E4F-9C68-F212CF9CD05E}">
      <dgm:prSet custT="1"/>
      <dgm:spPr/>
      <dgm:t>
        <a:bodyPr/>
        <a:lstStyle/>
        <a:p>
          <a:pPr rtl="0"/>
          <a:r>
            <a:rPr lang="en-US" sz="2200" b="1" i="0" baseline="0" dirty="0">
              <a:solidFill>
                <a:schemeClr val="tx1"/>
              </a:solidFill>
              <a:latin typeface="Arial" charset="0"/>
              <a:ea typeface="Arial" charset="0"/>
              <a:cs typeface="Arial" charset="0"/>
            </a:rPr>
            <a:t>If a worker files a complaint, they have the right to find out OSHA’s action on the complaint and request a review if an inspection is not made</a:t>
          </a:r>
          <a:endParaRPr lang="en-US" sz="2200" b="1" i="0" dirty="0">
            <a:solidFill>
              <a:schemeClr val="tx1"/>
            </a:solidFill>
            <a:latin typeface="Arial" charset="0"/>
            <a:ea typeface="Arial" charset="0"/>
            <a:cs typeface="Arial" charset="0"/>
          </a:endParaRPr>
        </a:p>
      </dgm:t>
    </dgm:pt>
    <dgm:pt modelId="{B35A0EBD-F63C-1A4A-945B-8EED9B0E6054}" type="parTrans" cxnId="{6BCBE228-F15E-0845-9FB9-B12A2827EA49}">
      <dgm:prSet/>
      <dgm:spPr/>
      <dgm:t>
        <a:bodyPr/>
        <a:lstStyle/>
        <a:p>
          <a:endParaRPr lang="en-US" b="1">
            <a:solidFill>
              <a:schemeClr val="tx1"/>
            </a:solidFill>
          </a:endParaRPr>
        </a:p>
      </dgm:t>
    </dgm:pt>
    <dgm:pt modelId="{C39C958A-AAC9-C149-A75C-6A529ADC2662}" type="sibTrans" cxnId="{6BCBE228-F15E-0845-9FB9-B12A2827EA49}">
      <dgm:prSet/>
      <dgm:spPr/>
      <dgm:t>
        <a:bodyPr/>
        <a:lstStyle/>
        <a:p>
          <a:endParaRPr lang="en-US" b="1">
            <a:solidFill>
              <a:schemeClr val="tx1"/>
            </a:solidFill>
          </a:endParaRPr>
        </a:p>
      </dgm:t>
    </dgm:pt>
    <dgm:pt modelId="{337E55E7-9F56-9943-9400-4A5B0CF19C59}" type="pres">
      <dgm:prSet presAssocID="{B4592161-A633-3045-ABD7-0BA9A28D7733}" presName="linear" presStyleCnt="0">
        <dgm:presLayoutVars>
          <dgm:animLvl val="lvl"/>
          <dgm:resizeHandles val="exact"/>
        </dgm:presLayoutVars>
      </dgm:prSet>
      <dgm:spPr/>
      <dgm:t>
        <a:bodyPr/>
        <a:lstStyle/>
        <a:p>
          <a:endParaRPr lang="en-US"/>
        </a:p>
      </dgm:t>
    </dgm:pt>
    <dgm:pt modelId="{EEEF18A2-D9D3-DC44-B9BE-4340A72387CE}" type="pres">
      <dgm:prSet presAssocID="{057CAB65-EFA6-B148-911F-E6C7FEAD5913}" presName="parentText" presStyleLbl="node1" presStyleIdx="0" presStyleCnt="3">
        <dgm:presLayoutVars>
          <dgm:chMax val="0"/>
          <dgm:bulletEnabled val="1"/>
        </dgm:presLayoutVars>
      </dgm:prSet>
      <dgm:spPr/>
      <dgm:t>
        <a:bodyPr/>
        <a:lstStyle/>
        <a:p>
          <a:endParaRPr lang="en-US"/>
        </a:p>
      </dgm:t>
    </dgm:pt>
    <dgm:pt modelId="{32F883F7-B535-2F42-B92D-0A8C11D6969B}" type="pres">
      <dgm:prSet presAssocID="{29380902-0E9F-7A40-8C09-4BA3E613945A}" presName="spacer" presStyleCnt="0"/>
      <dgm:spPr/>
    </dgm:pt>
    <dgm:pt modelId="{B37A6934-7067-764D-9574-F0E3CEC862E2}" type="pres">
      <dgm:prSet presAssocID="{2F87B9BE-BA89-904E-8FF5-DB0A31E7A623}" presName="parentText" presStyleLbl="node1" presStyleIdx="1" presStyleCnt="3">
        <dgm:presLayoutVars>
          <dgm:chMax val="0"/>
          <dgm:bulletEnabled val="1"/>
        </dgm:presLayoutVars>
      </dgm:prSet>
      <dgm:spPr/>
      <dgm:t>
        <a:bodyPr/>
        <a:lstStyle/>
        <a:p>
          <a:endParaRPr lang="en-US"/>
        </a:p>
      </dgm:t>
    </dgm:pt>
    <dgm:pt modelId="{D696C0C8-B391-DF4E-BA23-E82056F8C956}" type="pres">
      <dgm:prSet presAssocID="{0C6530EB-8038-7949-898A-C3E4A63CC83D}" presName="spacer" presStyleCnt="0"/>
      <dgm:spPr/>
    </dgm:pt>
    <dgm:pt modelId="{986095F6-04D7-CD46-9237-476B18464E48}" type="pres">
      <dgm:prSet presAssocID="{8C6A178D-F6BF-2E4F-9C68-F212CF9CD05E}" presName="parentText" presStyleLbl="node1" presStyleIdx="2" presStyleCnt="3">
        <dgm:presLayoutVars>
          <dgm:chMax val="0"/>
          <dgm:bulletEnabled val="1"/>
        </dgm:presLayoutVars>
      </dgm:prSet>
      <dgm:spPr/>
      <dgm:t>
        <a:bodyPr/>
        <a:lstStyle/>
        <a:p>
          <a:endParaRPr lang="en-US"/>
        </a:p>
      </dgm:t>
    </dgm:pt>
  </dgm:ptLst>
  <dgm:cxnLst>
    <dgm:cxn modelId="{598421A1-5466-D247-A5E4-BB466B382538}" srcId="{B4592161-A633-3045-ABD7-0BA9A28D7733}" destId="{057CAB65-EFA6-B148-911F-E6C7FEAD5913}" srcOrd="0" destOrd="0" parTransId="{0CFA9148-CCF4-134F-865A-34E9D898D6B5}" sibTransId="{29380902-0E9F-7A40-8C09-4BA3E613945A}"/>
    <dgm:cxn modelId="{6BCBE228-F15E-0845-9FB9-B12A2827EA49}" srcId="{B4592161-A633-3045-ABD7-0BA9A28D7733}" destId="{8C6A178D-F6BF-2E4F-9C68-F212CF9CD05E}" srcOrd="2" destOrd="0" parTransId="{B35A0EBD-F63C-1A4A-945B-8EED9B0E6054}" sibTransId="{C39C958A-AAC9-C149-A75C-6A529ADC2662}"/>
    <dgm:cxn modelId="{E34BD68F-E2F7-B147-B98E-D0AF7BD6F03E}" srcId="{B4592161-A633-3045-ABD7-0BA9A28D7733}" destId="{2F87B9BE-BA89-904E-8FF5-DB0A31E7A623}" srcOrd="1" destOrd="0" parTransId="{050FC531-75A3-FA47-8416-D652F144959F}" sibTransId="{0C6530EB-8038-7949-898A-C3E4A63CC83D}"/>
    <dgm:cxn modelId="{4A711D18-D9A9-40F4-934F-A296F549B4F8}" type="presOf" srcId="{057CAB65-EFA6-B148-911F-E6C7FEAD5913}" destId="{EEEF18A2-D9D3-DC44-B9BE-4340A72387CE}" srcOrd="0" destOrd="0" presId="urn:microsoft.com/office/officeart/2005/8/layout/vList2"/>
    <dgm:cxn modelId="{8D7ABCF8-2DE0-49EA-8258-C6DD7149F9E4}" type="presOf" srcId="{2F87B9BE-BA89-904E-8FF5-DB0A31E7A623}" destId="{B37A6934-7067-764D-9574-F0E3CEC862E2}" srcOrd="0" destOrd="0" presId="urn:microsoft.com/office/officeart/2005/8/layout/vList2"/>
    <dgm:cxn modelId="{E88CAA28-F535-4051-8F13-289BFED307E8}" type="presOf" srcId="{8C6A178D-F6BF-2E4F-9C68-F212CF9CD05E}" destId="{986095F6-04D7-CD46-9237-476B18464E48}" srcOrd="0" destOrd="0" presId="urn:microsoft.com/office/officeart/2005/8/layout/vList2"/>
    <dgm:cxn modelId="{872A1BB2-3603-4F46-AB54-14D27D51DFF6}" type="presOf" srcId="{B4592161-A633-3045-ABD7-0BA9A28D7733}" destId="{337E55E7-9F56-9943-9400-4A5B0CF19C59}" srcOrd="0" destOrd="0" presId="urn:microsoft.com/office/officeart/2005/8/layout/vList2"/>
    <dgm:cxn modelId="{3C478010-2CF2-41CC-A5A6-86394422CC31}" type="presParOf" srcId="{337E55E7-9F56-9943-9400-4A5B0CF19C59}" destId="{EEEF18A2-D9D3-DC44-B9BE-4340A72387CE}" srcOrd="0" destOrd="0" presId="urn:microsoft.com/office/officeart/2005/8/layout/vList2"/>
    <dgm:cxn modelId="{09F4B98F-A02C-4B3B-A42D-2467A570FF1C}" type="presParOf" srcId="{337E55E7-9F56-9943-9400-4A5B0CF19C59}" destId="{32F883F7-B535-2F42-B92D-0A8C11D6969B}" srcOrd="1" destOrd="0" presId="urn:microsoft.com/office/officeart/2005/8/layout/vList2"/>
    <dgm:cxn modelId="{2229C8D3-9364-4E36-BA0F-3DD56F0FDA26}" type="presParOf" srcId="{337E55E7-9F56-9943-9400-4A5B0CF19C59}" destId="{B37A6934-7067-764D-9574-F0E3CEC862E2}" srcOrd="2" destOrd="0" presId="urn:microsoft.com/office/officeart/2005/8/layout/vList2"/>
    <dgm:cxn modelId="{6A0740CD-FB59-4222-B56B-5D96C5C4CF3F}" type="presParOf" srcId="{337E55E7-9F56-9943-9400-4A5B0CF19C59}" destId="{D696C0C8-B391-DF4E-BA23-E82056F8C956}" srcOrd="3" destOrd="0" presId="urn:microsoft.com/office/officeart/2005/8/layout/vList2"/>
    <dgm:cxn modelId="{38A59EA7-4442-4BBA-9B0E-B1B2405B6D94}" type="presParOf" srcId="{337E55E7-9F56-9943-9400-4A5B0CF19C59}" destId="{986095F6-04D7-CD46-9237-476B18464E48}"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EF9E3B2-DBEB-684D-9D6E-6B3659CC3D8D}" type="doc">
      <dgm:prSet loTypeId="urn:microsoft.com/office/officeart/2005/8/layout/vList2" loCatId="list" qsTypeId="urn:microsoft.com/office/officeart/2005/8/quickstyle/simple2" qsCatId="simple" csTypeId="urn:microsoft.com/office/officeart/2005/8/colors/colorful2" csCatId="colorful" phldr="1"/>
      <dgm:spPr/>
      <dgm:t>
        <a:bodyPr/>
        <a:lstStyle/>
        <a:p>
          <a:endParaRPr lang="en-US"/>
        </a:p>
      </dgm:t>
    </dgm:pt>
    <dgm:pt modelId="{70E5D5D0-D453-C046-AAF8-C2AA47CBEAD7}">
      <dgm:prSet custT="1"/>
      <dgm:spPr/>
      <dgm:t>
        <a:bodyPr/>
        <a:lstStyle/>
        <a:p>
          <a:pPr rtl="0"/>
          <a:r>
            <a:rPr lang="en-US" sz="2000" b="1" i="0" dirty="0">
              <a:solidFill>
                <a:schemeClr val="tx1"/>
              </a:solidFill>
              <a:latin typeface="Arial" charset="0"/>
              <a:ea typeface="Arial" charset="0"/>
              <a:cs typeface="Arial" charset="0"/>
            </a:rPr>
            <a:t>Employee representative can accompany OSHA inspector</a:t>
          </a:r>
        </a:p>
      </dgm:t>
      <dgm:extLst>
        <a:ext uri="{E40237B7-FDA0-4F09-8148-C483321AD2D9}">
          <dgm14:cNvPr xmlns:dgm14="http://schemas.microsoft.com/office/drawing/2010/diagram" id="0" name="" descr="There are four boxes, which are different shades of orange and grey" title="Smart Art graphic that shows a list"/>
        </a:ext>
      </dgm:extLst>
    </dgm:pt>
    <dgm:pt modelId="{667F4334-62BA-3448-B3C4-C2E8F70C4EDA}" type="parTrans" cxnId="{25CDB31C-AE80-104F-BCBF-9E6E9E124442}">
      <dgm:prSet/>
      <dgm:spPr/>
      <dgm:t>
        <a:bodyPr/>
        <a:lstStyle/>
        <a:p>
          <a:endParaRPr lang="en-US">
            <a:solidFill>
              <a:schemeClr val="tx1"/>
            </a:solidFill>
          </a:endParaRPr>
        </a:p>
      </dgm:t>
    </dgm:pt>
    <dgm:pt modelId="{F56B0157-B88B-EE4B-910B-1F09776359C0}" type="sibTrans" cxnId="{25CDB31C-AE80-104F-BCBF-9E6E9E124442}">
      <dgm:prSet/>
      <dgm:spPr/>
      <dgm:t>
        <a:bodyPr/>
        <a:lstStyle/>
        <a:p>
          <a:endParaRPr lang="en-US">
            <a:solidFill>
              <a:schemeClr val="tx1"/>
            </a:solidFill>
          </a:endParaRPr>
        </a:p>
      </dgm:t>
    </dgm:pt>
    <dgm:pt modelId="{03B39381-2D16-4A47-BB6A-2A5E04968591}">
      <dgm:prSet custT="1"/>
      <dgm:spPr/>
      <dgm:t>
        <a:bodyPr/>
        <a:lstStyle/>
        <a:p>
          <a:pPr rtl="0"/>
          <a:r>
            <a:rPr lang="en-US" sz="2000" b="1" i="0" dirty="0">
              <a:solidFill>
                <a:schemeClr val="tx1"/>
              </a:solidFill>
              <a:latin typeface="Arial" charset="0"/>
              <a:ea typeface="Arial" charset="0"/>
              <a:cs typeface="Arial" charset="0"/>
            </a:rPr>
            <a:t>Workers can talk to the inspector privately</a:t>
          </a:r>
        </a:p>
      </dgm:t>
    </dgm:pt>
    <dgm:pt modelId="{7EC3B28F-0A83-5846-AEF0-D78148177B75}" type="parTrans" cxnId="{F8418CF1-0881-2F4A-BB7E-E7E69C497ACA}">
      <dgm:prSet/>
      <dgm:spPr/>
      <dgm:t>
        <a:bodyPr/>
        <a:lstStyle/>
        <a:p>
          <a:endParaRPr lang="en-US">
            <a:solidFill>
              <a:schemeClr val="tx1"/>
            </a:solidFill>
          </a:endParaRPr>
        </a:p>
      </dgm:t>
    </dgm:pt>
    <dgm:pt modelId="{20E94AC8-DD7B-DF4A-AF75-D106A181B8ED}" type="sibTrans" cxnId="{F8418CF1-0881-2F4A-BB7E-E7E69C497ACA}">
      <dgm:prSet/>
      <dgm:spPr/>
      <dgm:t>
        <a:bodyPr/>
        <a:lstStyle/>
        <a:p>
          <a:endParaRPr lang="en-US">
            <a:solidFill>
              <a:schemeClr val="tx1"/>
            </a:solidFill>
          </a:endParaRPr>
        </a:p>
      </dgm:t>
    </dgm:pt>
    <dgm:pt modelId="{170E1A36-4C51-F34F-8542-E9E1CEFB49FD}">
      <dgm:prSet custT="1"/>
      <dgm:spPr/>
      <dgm:t>
        <a:bodyPr/>
        <a:lstStyle/>
        <a:p>
          <a:pPr rtl="0"/>
          <a:r>
            <a:rPr lang="en-US" sz="2000" b="1" i="0" dirty="0">
              <a:solidFill>
                <a:schemeClr val="tx1"/>
              </a:solidFill>
              <a:latin typeface="Arial" charset="0"/>
              <a:ea typeface="Arial" charset="0"/>
              <a:cs typeface="Arial" charset="0"/>
            </a:rPr>
            <a:t>Workers may point out hazards, describe injuries, illnesses or near misses that resulted from those hazards and describe any concern you have about a safety or health issue </a:t>
          </a:r>
        </a:p>
      </dgm:t>
    </dgm:pt>
    <dgm:pt modelId="{231BFA5F-2609-5641-920B-59E3541B69A9}" type="parTrans" cxnId="{3A542BE6-2D69-6649-B8DE-EEF2090AC588}">
      <dgm:prSet/>
      <dgm:spPr/>
      <dgm:t>
        <a:bodyPr/>
        <a:lstStyle/>
        <a:p>
          <a:endParaRPr lang="en-US">
            <a:solidFill>
              <a:schemeClr val="tx1"/>
            </a:solidFill>
          </a:endParaRPr>
        </a:p>
      </dgm:t>
    </dgm:pt>
    <dgm:pt modelId="{859BE09A-CD3F-964E-B1B8-462ABE8E94DD}" type="sibTrans" cxnId="{3A542BE6-2D69-6649-B8DE-EEF2090AC588}">
      <dgm:prSet/>
      <dgm:spPr/>
      <dgm:t>
        <a:bodyPr/>
        <a:lstStyle/>
        <a:p>
          <a:endParaRPr lang="en-US">
            <a:solidFill>
              <a:schemeClr val="tx1"/>
            </a:solidFill>
          </a:endParaRPr>
        </a:p>
      </dgm:t>
    </dgm:pt>
    <dgm:pt modelId="{1EA6F21D-2F09-9744-BC06-8A4F9688BC5E}">
      <dgm:prSet custT="1"/>
      <dgm:spPr/>
      <dgm:t>
        <a:bodyPr/>
        <a:lstStyle/>
        <a:p>
          <a:pPr rtl="0"/>
          <a:r>
            <a:rPr lang="en-US" sz="2000" b="1" i="0" dirty="0">
              <a:solidFill>
                <a:schemeClr val="tx1"/>
              </a:solidFill>
              <a:latin typeface="Arial" charset="0"/>
              <a:ea typeface="Arial" charset="0"/>
              <a:cs typeface="Arial" charset="0"/>
            </a:rPr>
            <a:t>Workers can find out about inspection results, abatement measures and may object to dates set for violation to be corrected</a:t>
          </a:r>
        </a:p>
      </dgm:t>
    </dgm:pt>
    <dgm:pt modelId="{5C7E7E69-D7B1-8D47-A1FE-3D7B768BBE4F}" type="parTrans" cxnId="{A5D0C5AE-DD4C-B543-B473-90EA7B5A0A88}">
      <dgm:prSet/>
      <dgm:spPr/>
      <dgm:t>
        <a:bodyPr/>
        <a:lstStyle/>
        <a:p>
          <a:endParaRPr lang="en-US">
            <a:solidFill>
              <a:schemeClr val="tx1"/>
            </a:solidFill>
          </a:endParaRPr>
        </a:p>
      </dgm:t>
    </dgm:pt>
    <dgm:pt modelId="{3A23EC3F-08F3-044A-AB43-6E6BED77D128}" type="sibTrans" cxnId="{A5D0C5AE-DD4C-B543-B473-90EA7B5A0A88}">
      <dgm:prSet/>
      <dgm:spPr/>
      <dgm:t>
        <a:bodyPr/>
        <a:lstStyle/>
        <a:p>
          <a:endParaRPr lang="en-US">
            <a:solidFill>
              <a:schemeClr val="tx1"/>
            </a:solidFill>
          </a:endParaRPr>
        </a:p>
      </dgm:t>
    </dgm:pt>
    <dgm:pt modelId="{01516391-A943-A44C-99A1-2C228B284B12}" type="pres">
      <dgm:prSet presAssocID="{EEF9E3B2-DBEB-684D-9D6E-6B3659CC3D8D}" presName="linear" presStyleCnt="0">
        <dgm:presLayoutVars>
          <dgm:animLvl val="lvl"/>
          <dgm:resizeHandles val="exact"/>
        </dgm:presLayoutVars>
      </dgm:prSet>
      <dgm:spPr/>
      <dgm:t>
        <a:bodyPr/>
        <a:lstStyle/>
        <a:p>
          <a:endParaRPr lang="en-US"/>
        </a:p>
      </dgm:t>
    </dgm:pt>
    <dgm:pt modelId="{1BA9D4D6-6550-B44B-9C77-71D02EF2AEFA}" type="pres">
      <dgm:prSet presAssocID="{70E5D5D0-D453-C046-AAF8-C2AA47CBEAD7}" presName="parentText" presStyleLbl="node1" presStyleIdx="0" presStyleCnt="4">
        <dgm:presLayoutVars>
          <dgm:chMax val="0"/>
          <dgm:bulletEnabled val="1"/>
        </dgm:presLayoutVars>
      </dgm:prSet>
      <dgm:spPr/>
      <dgm:t>
        <a:bodyPr/>
        <a:lstStyle/>
        <a:p>
          <a:endParaRPr lang="en-US"/>
        </a:p>
      </dgm:t>
    </dgm:pt>
    <dgm:pt modelId="{48CB5401-F849-7449-BBBC-19DC6AFEB0D6}" type="pres">
      <dgm:prSet presAssocID="{F56B0157-B88B-EE4B-910B-1F09776359C0}" presName="spacer" presStyleCnt="0"/>
      <dgm:spPr/>
    </dgm:pt>
    <dgm:pt modelId="{C6EEA3AF-0335-544B-B089-BAF1962667B8}" type="pres">
      <dgm:prSet presAssocID="{03B39381-2D16-4A47-BB6A-2A5E04968591}" presName="parentText" presStyleLbl="node1" presStyleIdx="1" presStyleCnt="4">
        <dgm:presLayoutVars>
          <dgm:chMax val="0"/>
          <dgm:bulletEnabled val="1"/>
        </dgm:presLayoutVars>
      </dgm:prSet>
      <dgm:spPr/>
      <dgm:t>
        <a:bodyPr/>
        <a:lstStyle/>
        <a:p>
          <a:endParaRPr lang="en-US"/>
        </a:p>
      </dgm:t>
    </dgm:pt>
    <dgm:pt modelId="{05A59E36-43C2-244E-89DD-6220D7262CC4}" type="pres">
      <dgm:prSet presAssocID="{20E94AC8-DD7B-DF4A-AF75-D106A181B8ED}" presName="spacer" presStyleCnt="0"/>
      <dgm:spPr/>
    </dgm:pt>
    <dgm:pt modelId="{8647AC45-B550-3F4A-92A1-D3259826F0B1}" type="pres">
      <dgm:prSet presAssocID="{170E1A36-4C51-F34F-8542-E9E1CEFB49FD}" presName="parentText" presStyleLbl="node1" presStyleIdx="2" presStyleCnt="4">
        <dgm:presLayoutVars>
          <dgm:chMax val="0"/>
          <dgm:bulletEnabled val="1"/>
        </dgm:presLayoutVars>
      </dgm:prSet>
      <dgm:spPr/>
      <dgm:t>
        <a:bodyPr/>
        <a:lstStyle/>
        <a:p>
          <a:endParaRPr lang="en-US"/>
        </a:p>
      </dgm:t>
    </dgm:pt>
    <dgm:pt modelId="{FBA45EC5-044C-A84B-8728-40C135E51BD6}" type="pres">
      <dgm:prSet presAssocID="{859BE09A-CD3F-964E-B1B8-462ABE8E94DD}" presName="spacer" presStyleCnt="0"/>
      <dgm:spPr/>
    </dgm:pt>
    <dgm:pt modelId="{D94207AC-9A25-764E-977E-0EE5D6C00162}" type="pres">
      <dgm:prSet presAssocID="{1EA6F21D-2F09-9744-BC06-8A4F9688BC5E}" presName="parentText" presStyleLbl="node1" presStyleIdx="3" presStyleCnt="4">
        <dgm:presLayoutVars>
          <dgm:chMax val="0"/>
          <dgm:bulletEnabled val="1"/>
        </dgm:presLayoutVars>
      </dgm:prSet>
      <dgm:spPr/>
      <dgm:t>
        <a:bodyPr/>
        <a:lstStyle/>
        <a:p>
          <a:endParaRPr lang="en-US"/>
        </a:p>
      </dgm:t>
    </dgm:pt>
  </dgm:ptLst>
  <dgm:cxnLst>
    <dgm:cxn modelId="{516EFAF6-BD63-47FF-8354-4875AB64BC01}" type="presOf" srcId="{EEF9E3B2-DBEB-684D-9D6E-6B3659CC3D8D}" destId="{01516391-A943-A44C-99A1-2C228B284B12}" srcOrd="0" destOrd="0" presId="urn:microsoft.com/office/officeart/2005/8/layout/vList2"/>
    <dgm:cxn modelId="{DE0CC1AC-9A05-4F8A-A7FA-97A9CD555BBF}" type="presOf" srcId="{170E1A36-4C51-F34F-8542-E9E1CEFB49FD}" destId="{8647AC45-B550-3F4A-92A1-D3259826F0B1}" srcOrd="0" destOrd="0" presId="urn:microsoft.com/office/officeart/2005/8/layout/vList2"/>
    <dgm:cxn modelId="{A5D0C5AE-DD4C-B543-B473-90EA7B5A0A88}" srcId="{EEF9E3B2-DBEB-684D-9D6E-6B3659CC3D8D}" destId="{1EA6F21D-2F09-9744-BC06-8A4F9688BC5E}" srcOrd="3" destOrd="0" parTransId="{5C7E7E69-D7B1-8D47-A1FE-3D7B768BBE4F}" sibTransId="{3A23EC3F-08F3-044A-AB43-6E6BED77D128}"/>
    <dgm:cxn modelId="{A4C4DD5C-D2F6-41AA-B997-433D36EF9AC6}" type="presOf" srcId="{03B39381-2D16-4A47-BB6A-2A5E04968591}" destId="{C6EEA3AF-0335-544B-B089-BAF1962667B8}" srcOrd="0" destOrd="0" presId="urn:microsoft.com/office/officeart/2005/8/layout/vList2"/>
    <dgm:cxn modelId="{2E3151EC-9E2A-44CB-ABA6-4F912FBCD98B}" type="presOf" srcId="{70E5D5D0-D453-C046-AAF8-C2AA47CBEAD7}" destId="{1BA9D4D6-6550-B44B-9C77-71D02EF2AEFA}" srcOrd="0" destOrd="0" presId="urn:microsoft.com/office/officeart/2005/8/layout/vList2"/>
    <dgm:cxn modelId="{9FC954A6-54CB-49AD-81A8-30F4CBEDB85D}" type="presOf" srcId="{1EA6F21D-2F09-9744-BC06-8A4F9688BC5E}" destId="{D94207AC-9A25-764E-977E-0EE5D6C00162}" srcOrd="0" destOrd="0" presId="urn:microsoft.com/office/officeart/2005/8/layout/vList2"/>
    <dgm:cxn modelId="{F8418CF1-0881-2F4A-BB7E-E7E69C497ACA}" srcId="{EEF9E3B2-DBEB-684D-9D6E-6B3659CC3D8D}" destId="{03B39381-2D16-4A47-BB6A-2A5E04968591}" srcOrd="1" destOrd="0" parTransId="{7EC3B28F-0A83-5846-AEF0-D78148177B75}" sibTransId="{20E94AC8-DD7B-DF4A-AF75-D106A181B8ED}"/>
    <dgm:cxn modelId="{25CDB31C-AE80-104F-BCBF-9E6E9E124442}" srcId="{EEF9E3B2-DBEB-684D-9D6E-6B3659CC3D8D}" destId="{70E5D5D0-D453-C046-AAF8-C2AA47CBEAD7}" srcOrd="0" destOrd="0" parTransId="{667F4334-62BA-3448-B3C4-C2E8F70C4EDA}" sibTransId="{F56B0157-B88B-EE4B-910B-1F09776359C0}"/>
    <dgm:cxn modelId="{3A542BE6-2D69-6649-B8DE-EEF2090AC588}" srcId="{EEF9E3B2-DBEB-684D-9D6E-6B3659CC3D8D}" destId="{170E1A36-4C51-F34F-8542-E9E1CEFB49FD}" srcOrd="2" destOrd="0" parTransId="{231BFA5F-2609-5641-920B-59E3541B69A9}" sibTransId="{859BE09A-CD3F-964E-B1B8-462ABE8E94DD}"/>
    <dgm:cxn modelId="{5A10A18B-2467-4F91-817A-415A2F3CA840}" type="presParOf" srcId="{01516391-A943-A44C-99A1-2C228B284B12}" destId="{1BA9D4D6-6550-B44B-9C77-71D02EF2AEFA}" srcOrd="0" destOrd="0" presId="urn:microsoft.com/office/officeart/2005/8/layout/vList2"/>
    <dgm:cxn modelId="{7680BA0C-2419-4657-8B7A-52CB1B45F838}" type="presParOf" srcId="{01516391-A943-A44C-99A1-2C228B284B12}" destId="{48CB5401-F849-7449-BBBC-19DC6AFEB0D6}" srcOrd="1" destOrd="0" presId="urn:microsoft.com/office/officeart/2005/8/layout/vList2"/>
    <dgm:cxn modelId="{C0A0E35A-79F4-4186-9162-5E885F816AD8}" type="presParOf" srcId="{01516391-A943-A44C-99A1-2C228B284B12}" destId="{C6EEA3AF-0335-544B-B089-BAF1962667B8}" srcOrd="2" destOrd="0" presId="urn:microsoft.com/office/officeart/2005/8/layout/vList2"/>
    <dgm:cxn modelId="{B0D98032-5885-46A7-B2F6-D59DC5C7EEE1}" type="presParOf" srcId="{01516391-A943-A44C-99A1-2C228B284B12}" destId="{05A59E36-43C2-244E-89DD-6220D7262CC4}" srcOrd="3" destOrd="0" presId="urn:microsoft.com/office/officeart/2005/8/layout/vList2"/>
    <dgm:cxn modelId="{54D085EF-4D60-4873-88AA-661FDFE8810E}" type="presParOf" srcId="{01516391-A943-A44C-99A1-2C228B284B12}" destId="{8647AC45-B550-3F4A-92A1-D3259826F0B1}" srcOrd="4" destOrd="0" presId="urn:microsoft.com/office/officeart/2005/8/layout/vList2"/>
    <dgm:cxn modelId="{EE99AF0B-C5BC-46BA-A363-95D492339700}" type="presParOf" srcId="{01516391-A943-A44C-99A1-2C228B284B12}" destId="{FBA45EC5-044C-A84B-8728-40C135E51BD6}" srcOrd="5" destOrd="0" presId="urn:microsoft.com/office/officeart/2005/8/layout/vList2"/>
    <dgm:cxn modelId="{4E0F02B8-89F8-40D5-95A9-9C64B67D4230}" type="presParOf" srcId="{01516391-A943-A44C-99A1-2C228B284B12}" destId="{D94207AC-9A25-764E-977E-0EE5D6C00162}"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44E1552-F828-574C-AFDD-CD844C5236B3}" type="doc">
      <dgm:prSet loTypeId="urn:microsoft.com/office/officeart/2005/8/layout/bProcess4" loCatId="list" qsTypeId="urn:microsoft.com/office/officeart/2005/8/quickstyle/simple2" qsCatId="simple" csTypeId="urn:microsoft.com/office/officeart/2005/8/colors/colorful1" csCatId="colorful" phldr="1"/>
      <dgm:spPr/>
      <dgm:t>
        <a:bodyPr/>
        <a:lstStyle/>
        <a:p>
          <a:endParaRPr lang="en-US"/>
        </a:p>
      </dgm:t>
    </dgm:pt>
    <dgm:pt modelId="{74A09F31-0CC0-FC46-8841-4A3A71C2549A}">
      <dgm:prSet custT="1"/>
      <dgm:spPr/>
      <dgm:t>
        <a:bodyPr/>
        <a:lstStyle/>
        <a:p>
          <a:pPr rtl="0"/>
          <a:r>
            <a:rPr lang="en-US" sz="2400" b="1" i="0" baseline="0" dirty="0">
              <a:solidFill>
                <a:schemeClr val="tx1"/>
              </a:solidFill>
            </a:rPr>
            <a:t>Workers have the right to be free from retaliation for exercising safety and health rights</a:t>
          </a:r>
          <a:endParaRPr lang="en-US" sz="2400" b="1" dirty="0">
            <a:solidFill>
              <a:schemeClr val="tx1"/>
            </a:solidFill>
          </a:endParaRPr>
        </a:p>
      </dgm:t>
    </dgm:pt>
    <dgm:pt modelId="{4B619768-C24F-8141-AA84-D4790B61BC84}" type="parTrans" cxnId="{B37278AA-F8DE-2148-9695-D56C0395757B}">
      <dgm:prSet/>
      <dgm:spPr/>
      <dgm:t>
        <a:bodyPr/>
        <a:lstStyle/>
        <a:p>
          <a:endParaRPr lang="en-US" sz="2400" b="1">
            <a:solidFill>
              <a:schemeClr val="tx1"/>
            </a:solidFill>
          </a:endParaRPr>
        </a:p>
      </dgm:t>
    </dgm:pt>
    <dgm:pt modelId="{9BAAF2FF-D14F-1748-910D-24E81B2CEBB0}" type="sibTrans" cxnId="{B37278AA-F8DE-2148-9695-D56C0395757B}">
      <dgm:prSet/>
      <dgm:spPr/>
      <dgm:t>
        <a:bodyPr/>
        <a:lstStyle/>
        <a:p>
          <a:endParaRPr lang="en-US" sz="2400" b="1">
            <a:solidFill>
              <a:schemeClr val="tx1"/>
            </a:solidFill>
          </a:endParaRPr>
        </a:p>
      </dgm:t>
    </dgm:pt>
    <dgm:pt modelId="{07921D28-3FA7-B249-8C04-7B4C242ED51A}">
      <dgm:prSet custT="1"/>
      <dgm:spPr/>
      <dgm:t>
        <a:bodyPr/>
        <a:lstStyle/>
        <a:p>
          <a:pPr rtl="0"/>
          <a:r>
            <a:rPr lang="en-US" sz="2400" b="1" i="0" baseline="0" dirty="0">
              <a:solidFill>
                <a:schemeClr val="tx1"/>
              </a:solidFill>
            </a:rPr>
            <a:t>Workers have a right to seek safety and health on the job without fear of punishment </a:t>
          </a:r>
          <a:endParaRPr lang="en-US" sz="2400" b="1" dirty="0">
            <a:solidFill>
              <a:schemeClr val="tx1"/>
            </a:solidFill>
          </a:endParaRPr>
        </a:p>
      </dgm:t>
    </dgm:pt>
    <dgm:pt modelId="{E883CF01-6E80-F449-8F9F-E2AFF95F2216}" type="parTrans" cxnId="{A37C0617-047F-C745-A5E5-D07938658B36}">
      <dgm:prSet/>
      <dgm:spPr/>
      <dgm:t>
        <a:bodyPr/>
        <a:lstStyle/>
        <a:p>
          <a:endParaRPr lang="en-US" sz="2400" b="1">
            <a:solidFill>
              <a:schemeClr val="tx1"/>
            </a:solidFill>
          </a:endParaRPr>
        </a:p>
      </dgm:t>
    </dgm:pt>
    <dgm:pt modelId="{731DFBC6-10C3-BE40-9A9E-614C54ED72B7}" type="sibTrans" cxnId="{A37C0617-047F-C745-A5E5-D07938658B36}">
      <dgm:prSet/>
      <dgm:spPr/>
      <dgm:t>
        <a:bodyPr/>
        <a:lstStyle/>
        <a:p>
          <a:endParaRPr lang="en-US" sz="2400" b="1">
            <a:solidFill>
              <a:schemeClr val="tx1"/>
            </a:solidFill>
          </a:endParaRPr>
        </a:p>
      </dgm:t>
    </dgm:pt>
    <dgm:pt modelId="{5BBAAA3D-870B-6846-9B3B-7BA0E730A869}">
      <dgm:prSet custT="1"/>
      <dgm:spPr/>
      <dgm:t>
        <a:bodyPr/>
        <a:lstStyle/>
        <a:p>
          <a:pPr rtl="0"/>
          <a:r>
            <a:rPr lang="en-US" sz="2400" b="1" i="0" baseline="0" dirty="0">
              <a:solidFill>
                <a:schemeClr val="tx1"/>
              </a:solidFill>
            </a:rPr>
            <a:t>This right is spelled out in Section 11(c) of the OSH Act</a:t>
          </a:r>
          <a:endParaRPr lang="en-US" sz="2400" b="1" dirty="0">
            <a:solidFill>
              <a:schemeClr val="tx1"/>
            </a:solidFill>
          </a:endParaRPr>
        </a:p>
      </dgm:t>
    </dgm:pt>
    <dgm:pt modelId="{47963C41-D87B-2842-B653-C180C6C78FD8}" type="parTrans" cxnId="{B6C43494-6BE9-7345-ABD6-4BDF087DC8B9}">
      <dgm:prSet/>
      <dgm:spPr/>
      <dgm:t>
        <a:bodyPr/>
        <a:lstStyle/>
        <a:p>
          <a:endParaRPr lang="en-US" sz="2400" b="1">
            <a:solidFill>
              <a:schemeClr val="tx1"/>
            </a:solidFill>
          </a:endParaRPr>
        </a:p>
      </dgm:t>
    </dgm:pt>
    <dgm:pt modelId="{526EAFDC-D89C-8942-B7CF-D7E53842C9D9}" type="sibTrans" cxnId="{B6C43494-6BE9-7345-ABD6-4BDF087DC8B9}">
      <dgm:prSet/>
      <dgm:spPr/>
      <dgm:t>
        <a:bodyPr/>
        <a:lstStyle/>
        <a:p>
          <a:endParaRPr lang="en-US" sz="2400" b="1">
            <a:solidFill>
              <a:schemeClr val="tx1"/>
            </a:solidFill>
          </a:endParaRPr>
        </a:p>
      </dgm:t>
    </dgm:pt>
    <dgm:pt modelId="{540D07E5-AD4E-1E41-8737-BB0AE17EB4A4}">
      <dgm:prSet custT="1"/>
      <dgm:spPr/>
      <dgm:t>
        <a:bodyPr/>
        <a:lstStyle/>
        <a:p>
          <a:pPr rtl="0"/>
          <a:r>
            <a:rPr lang="en-US" sz="2400" b="1" i="0" baseline="0" dirty="0">
              <a:solidFill>
                <a:schemeClr val="tx1"/>
              </a:solidFill>
            </a:rPr>
            <a:t>Workers have 30 days to contact OSHA if they feel they have been punished for exercising their safety and health rights</a:t>
          </a:r>
          <a:endParaRPr lang="en-US" sz="2400" b="1" dirty="0">
            <a:solidFill>
              <a:schemeClr val="tx1"/>
            </a:solidFill>
          </a:endParaRPr>
        </a:p>
      </dgm:t>
    </dgm:pt>
    <dgm:pt modelId="{384ECF39-D08E-A046-8F26-C0A22942704C}" type="parTrans" cxnId="{71D61546-EE16-0E4C-A2D2-9D16F5963962}">
      <dgm:prSet/>
      <dgm:spPr/>
      <dgm:t>
        <a:bodyPr/>
        <a:lstStyle/>
        <a:p>
          <a:endParaRPr lang="en-US" sz="2400" b="1">
            <a:solidFill>
              <a:schemeClr val="tx1"/>
            </a:solidFill>
          </a:endParaRPr>
        </a:p>
      </dgm:t>
    </dgm:pt>
    <dgm:pt modelId="{C86E10D4-C56C-E740-8A32-764193223489}" type="sibTrans" cxnId="{71D61546-EE16-0E4C-A2D2-9D16F5963962}">
      <dgm:prSet/>
      <dgm:spPr/>
      <dgm:t>
        <a:bodyPr/>
        <a:lstStyle/>
        <a:p>
          <a:endParaRPr lang="en-US" sz="2400" b="1">
            <a:solidFill>
              <a:schemeClr val="tx1"/>
            </a:solidFill>
          </a:endParaRPr>
        </a:p>
      </dgm:t>
    </dgm:pt>
    <dgm:pt modelId="{982E4372-E767-8D47-9A59-4FF5046DC5E2}" type="pres">
      <dgm:prSet presAssocID="{D44E1552-F828-574C-AFDD-CD844C5236B3}" presName="Name0" presStyleCnt="0">
        <dgm:presLayoutVars>
          <dgm:dir/>
          <dgm:resizeHandles/>
        </dgm:presLayoutVars>
      </dgm:prSet>
      <dgm:spPr/>
      <dgm:t>
        <a:bodyPr/>
        <a:lstStyle/>
        <a:p>
          <a:endParaRPr lang="en-US"/>
        </a:p>
      </dgm:t>
    </dgm:pt>
    <dgm:pt modelId="{EA16F00C-6BC3-7E4A-B48D-6B6B061C624F}" type="pres">
      <dgm:prSet presAssocID="{74A09F31-0CC0-FC46-8841-4A3A71C2549A}" presName="compNode" presStyleCnt="0"/>
      <dgm:spPr/>
    </dgm:pt>
    <dgm:pt modelId="{18A9206B-D60C-DC4F-BFFB-C984037307D0}" type="pres">
      <dgm:prSet presAssocID="{74A09F31-0CC0-FC46-8841-4A3A71C2549A}" presName="dummyConnPt" presStyleCnt="0"/>
      <dgm:spPr/>
    </dgm:pt>
    <dgm:pt modelId="{438BFF27-001E-8F43-8F18-71E77F9C71D3}" type="pres">
      <dgm:prSet presAssocID="{74A09F31-0CC0-FC46-8841-4A3A71C2549A}" presName="node" presStyleLbl="node1" presStyleIdx="0" presStyleCnt="4" custScaleX="118437">
        <dgm:presLayoutVars>
          <dgm:bulletEnabled val="1"/>
        </dgm:presLayoutVars>
      </dgm:prSet>
      <dgm:spPr/>
      <dgm:t>
        <a:bodyPr/>
        <a:lstStyle/>
        <a:p>
          <a:endParaRPr lang="en-US"/>
        </a:p>
      </dgm:t>
    </dgm:pt>
    <dgm:pt modelId="{2C72071A-4EF6-D64F-94FB-4B642104C89C}" type="pres">
      <dgm:prSet presAssocID="{9BAAF2FF-D14F-1748-910D-24E81B2CEBB0}" presName="sibTrans" presStyleLbl="bgSibTrans2D1" presStyleIdx="0" presStyleCnt="3"/>
      <dgm:spPr/>
      <dgm:t>
        <a:bodyPr/>
        <a:lstStyle/>
        <a:p>
          <a:endParaRPr lang="en-US"/>
        </a:p>
      </dgm:t>
    </dgm:pt>
    <dgm:pt modelId="{45FD7D8C-CB0A-1547-9089-EF8611D9A41D}" type="pres">
      <dgm:prSet presAssocID="{07921D28-3FA7-B249-8C04-7B4C242ED51A}" presName="compNode" presStyleCnt="0"/>
      <dgm:spPr/>
    </dgm:pt>
    <dgm:pt modelId="{92745893-640D-314C-9D59-6CB30F550170}" type="pres">
      <dgm:prSet presAssocID="{07921D28-3FA7-B249-8C04-7B4C242ED51A}" presName="dummyConnPt" presStyleCnt="0"/>
      <dgm:spPr/>
    </dgm:pt>
    <dgm:pt modelId="{AB5B0F87-9866-3445-BEA4-519879A4BF7B}" type="pres">
      <dgm:prSet presAssocID="{07921D28-3FA7-B249-8C04-7B4C242ED51A}" presName="node" presStyleLbl="node1" presStyleIdx="1" presStyleCnt="4" custScaleX="118437">
        <dgm:presLayoutVars>
          <dgm:bulletEnabled val="1"/>
        </dgm:presLayoutVars>
      </dgm:prSet>
      <dgm:spPr/>
      <dgm:t>
        <a:bodyPr/>
        <a:lstStyle/>
        <a:p>
          <a:endParaRPr lang="en-US"/>
        </a:p>
      </dgm:t>
    </dgm:pt>
    <dgm:pt modelId="{43CE8C30-3962-964F-85E8-4CCEC277F0D2}" type="pres">
      <dgm:prSet presAssocID="{731DFBC6-10C3-BE40-9A9E-614C54ED72B7}" presName="sibTrans" presStyleLbl="bgSibTrans2D1" presStyleIdx="1" presStyleCnt="3"/>
      <dgm:spPr/>
      <dgm:t>
        <a:bodyPr/>
        <a:lstStyle/>
        <a:p>
          <a:endParaRPr lang="en-US"/>
        </a:p>
      </dgm:t>
    </dgm:pt>
    <dgm:pt modelId="{6C04BE84-278C-A84D-A120-B97126CEA2B4}" type="pres">
      <dgm:prSet presAssocID="{5BBAAA3D-870B-6846-9B3B-7BA0E730A869}" presName="compNode" presStyleCnt="0"/>
      <dgm:spPr/>
    </dgm:pt>
    <dgm:pt modelId="{0F5D42F0-9B02-1E46-9369-D2E91E36DB62}" type="pres">
      <dgm:prSet presAssocID="{5BBAAA3D-870B-6846-9B3B-7BA0E730A869}" presName="dummyConnPt" presStyleCnt="0"/>
      <dgm:spPr/>
    </dgm:pt>
    <dgm:pt modelId="{DBB3322B-327B-974B-8E09-0CDAD4EADABA}" type="pres">
      <dgm:prSet presAssocID="{5BBAAA3D-870B-6846-9B3B-7BA0E730A869}" presName="node" presStyleLbl="node1" presStyleIdx="2" presStyleCnt="4" custScaleX="118437">
        <dgm:presLayoutVars>
          <dgm:bulletEnabled val="1"/>
        </dgm:presLayoutVars>
      </dgm:prSet>
      <dgm:spPr/>
      <dgm:t>
        <a:bodyPr/>
        <a:lstStyle/>
        <a:p>
          <a:endParaRPr lang="en-US"/>
        </a:p>
      </dgm:t>
    </dgm:pt>
    <dgm:pt modelId="{2964D785-F64E-914C-A62C-F12FAFFF232E}" type="pres">
      <dgm:prSet presAssocID="{526EAFDC-D89C-8942-B7CF-D7E53842C9D9}" presName="sibTrans" presStyleLbl="bgSibTrans2D1" presStyleIdx="2" presStyleCnt="3"/>
      <dgm:spPr/>
      <dgm:t>
        <a:bodyPr/>
        <a:lstStyle/>
        <a:p>
          <a:endParaRPr lang="en-US"/>
        </a:p>
      </dgm:t>
    </dgm:pt>
    <dgm:pt modelId="{294C244A-159E-9C44-B1B6-DF0DED42CA37}" type="pres">
      <dgm:prSet presAssocID="{540D07E5-AD4E-1E41-8737-BB0AE17EB4A4}" presName="compNode" presStyleCnt="0"/>
      <dgm:spPr/>
    </dgm:pt>
    <dgm:pt modelId="{E7A580EE-17CA-C744-AFFC-FDB11E937490}" type="pres">
      <dgm:prSet presAssocID="{540D07E5-AD4E-1E41-8737-BB0AE17EB4A4}" presName="dummyConnPt" presStyleCnt="0"/>
      <dgm:spPr/>
    </dgm:pt>
    <dgm:pt modelId="{8D62DFEE-3BF9-CF4E-AD49-A17BF74609AA}" type="pres">
      <dgm:prSet presAssocID="{540D07E5-AD4E-1E41-8737-BB0AE17EB4A4}" presName="node" presStyleLbl="node1" presStyleIdx="3" presStyleCnt="4" custScaleX="118437" custScaleY="110464">
        <dgm:presLayoutVars>
          <dgm:bulletEnabled val="1"/>
        </dgm:presLayoutVars>
      </dgm:prSet>
      <dgm:spPr/>
      <dgm:t>
        <a:bodyPr/>
        <a:lstStyle/>
        <a:p>
          <a:endParaRPr lang="en-US"/>
        </a:p>
      </dgm:t>
    </dgm:pt>
  </dgm:ptLst>
  <dgm:cxnLst>
    <dgm:cxn modelId="{5B469B73-D2CB-43F2-A756-E8C1EF22D87D}" type="presOf" srcId="{526EAFDC-D89C-8942-B7CF-D7E53842C9D9}" destId="{2964D785-F64E-914C-A62C-F12FAFFF232E}" srcOrd="0" destOrd="0" presId="urn:microsoft.com/office/officeart/2005/8/layout/bProcess4"/>
    <dgm:cxn modelId="{39ED7AC4-2B90-432F-A683-5F2B309D69EA}" type="presOf" srcId="{5BBAAA3D-870B-6846-9B3B-7BA0E730A869}" destId="{DBB3322B-327B-974B-8E09-0CDAD4EADABA}" srcOrd="0" destOrd="0" presId="urn:microsoft.com/office/officeart/2005/8/layout/bProcess4"/>
    <dgm:cxn modelId="{B6C43494-6BE9-7345-ABD6-4BDF087DC8B9}" srcId="{D44E1552-F828-574C-AFDD-CD844C5236B3}" destId="{5BBAAA3D-870B-6846-9B3B-7BA0E730A869}" srcOrd="2" destOrd="0" parTransId="{47963C41-D87B-2842-B653-C180C6C78FD8}" sibTransId="{526EAFDC-D89C-8942-B7CF-D7E53842C9D9}"/>
    <dgm:cxn modelId="{A37C0617-047F-C745-A5E5-D07938658B36}" srcId="{D44E1552-F828-574C-AFDD-CD844C5236B3}" destId="{07921D28-3FA7-B249-8C04-7B4C242ED51A}" srcOrd="1" destOrd="0" parTransId="{E883CF01-6E80-F449-8F9F-E2AFF95F2216}" sibTransId="{731DFBC6-10C3-BE40-9A9E-614C54ED72B7}"/>
    <dgm:cxn modelId="{71D61546-EE16-0E4C-A2D2-9D16F5963962}" srcId="{D44E1552-F828-574C-AFDD-CD844C5236B3}" destId="{540D07E5-AD4E-1E41-8737-BB0AE17EB4A4}" srcOrd="3" destOrd="0" parTransId="{384ECF39-D08E-A046-8F26-C0A22942704C}" sibTransId="{C86E10D4-C56C-E740-8A32-764193223489}"/>
    <dgm:cxn modelId="{03ABDA10-0105-4F06-AF0C-627C077BA2D1}" type="presOf" srcId="{731DFBC6-10C3-BE40-9A9E-614C54ED72B7}" destId="{43CE8C30-3962-964F-85E8-4CCEC277F0D2}" srcOrd="0" destOrd="0" presId="urn:microsoft.com/office/officeart/2005/8/layout/bProcess4"/>
    <dgm:cxn modelId="{802DB572-7A8A-4F46-93A2-019EC1FB28A8}" type="presOf" srcId="{D44E1552-F828-574C-AFDD-CD844C5236B3}" destId="{982E4372-E767-8D47-9A59-4FF5046DC5E2}" srcOrd="0" destOrd="0" presId="urn:microsoft.com/office/officeart/2005/8/layout/bProcess4"/>
    <dgm:cxn modelId="{9A3BD118-5451-4A70-8D91-1474500A19BD}" type="presOf" srcId="{9BAAF2FF-D14F-1748-910D-24E81B2CEBB0}" destId="{2C72071A-4EF6-D64F-94FB-4B642104C89C}" srcOrd="0" destOrd="0" presId="urn:microsoft.com/office/officeart/2005/8/layout/bProcess4"/>
    <dgm:cxn modelId="{B37278AA-F8DE-2148-9695-D56C0395757B}" srcId="{D44E1552-F828-574C-AFDD-CD844C5236B3}" destId="{74A09F31-0CC0-FC46-8841-4A3A71C2549A}" srcOrd="0" destOrd="0" parTransId="{4B619768-C24F-8141-AA84-D4790B61BC84}" sibTransId="{9BAAF2FF-D14F-1748-910D-24E81B2CEBB0}"/>
    <dgm:cxn modelId="{96590773-089B-49AC-932B-9E8010A474BB}" type="presOf" srcId="{74A09F31-0CC0-FC46-8841-4A3A71C2549A}" destId="{438BFF27-001E-8F43-8F18-71E77F9C71D3}" srcOrd="0" destOrd="0" presId="urn:microsoft.com/office/officeart/2005/8/layout/bProcess4"/>
    <dgm:cxn modelId="{79E028B8-6271-45DF-94A8-668856948A45}" type="presOf" srcId="{540D07E5-AD4E-1E41-8737-BB0AE17EB4A4}" destId="{8D62DFEE-3BF9-CF4E-AD49-A17BF74609AA}" srcOrd="0" destOrd="0" presId="urn:microsoft.com/office/officeart/2005/8/layout/bProcess4"/>
    <dgm:cxn modelId="{5A42C9FE-E887-4DD3-B4B7-4C09E2825826}" type="presOf" srcId="{07921D28-3FA7-B249-8C04-7B4C242ED51A}" destId="{AB5B0F87-9866-3445-BEA4-519879A4BF7B}" srcOrd="0" destOrd="0" presId="urn:microsoft.com/office/officeart/2005/8/layout/bProcess4"/>
    <dgm:cxn modelId="{B0E25D91-297F-4576-9821-48B98F874CF0}" type="presParOf" srcId="{982E4372-E767-8D47-9A59-4FF5046DC5E2}" destId="{EA16F00C-6BC3-7E4A-B48D-6B6B061C624F}" srcOrd="0" destOrd="0" presId="urn:microsoft.com/office/officeart/2005/8/layout/bProcess4"/>
    <dgm:cxn modelId="{E4CC6303-FCFE-4EAA-9C24-427825F38D40}" type="presParOf" srcId="{EA16F00C-6BC3-7E4A-B48D-6B6B061C624F}" destId="{18A9206B-D60C-DC4F-BFFB-C984037307D0}" srcOrd="0" destOrd="0" presId="urn:microsoft.com/office/officeart/2005/8/layout/bProcess4"/>
    <dgm:cxn modelId="{759015B1-C1C9-4B5C-B30A-EDB43BCC0758}" type="presParOf" srcId="{EA16F00C-6BC3-7E4A-B48D-6B6B061C624F}" destId="{438BFF27-001E-8F43-8F18-71E77F9C71D3}" srcOrd="1" destOrd="0" presId="urn:microsoft.com/office/officeart/2005/8/layout/bProcess4"/>
    <dgm:cxn modelId="{AB4A00A3-1AC4-46D7-887A-BA0D0CA5B7D3}" type="presParOf" srcId="{982E4372-E767-8D47-9A59-4FF5046DC5E2}" destId="{2C72071A-4EF6-D64F-94FB-4B642104C89C}" srcOrd="1" destOrd="0" presId="urn:microsoft.com/office/officeart/2005/8/layout/bProcess4"/>
    <dgm:cxn modelId="{3233B868-C00E-4EC6-9061-EA0CA9512C00}" type="presParOf" srcId="{982E4372-E767-8D47-9A59-4FF5046DC5E2}" destId="{45FD7D8C-CB0A-1547-9089-EF8611D9A41D}" srcOrd="2" destOrd="0" presId="urn:microsoft.com/office/officeart/2005/8/layout/bProcess4"/>
    <dgm:cxn modelId="{44D7B26C-68FE-42B9-AF3E-4EAA4FDEBE13}" type="presParOf" srcId="{45FD7D8C-CB0A-1547-9089-EF8611D9A41D}" destId="{92745893-640D-314C-9D59-6CB30F550170}" srcOrd="0" destOrd="0" presId="urn:microsoft.com/office/officeart/2005/8/layout/bProcess4"/>
    <dgm:cxn modelId="{8E2EA00F-AFC0-40A2-8F0F-CFA156CB4CA3}" type="presParOf" srcId="{45FD7D8C-CB0A-1547-9089-EF8611D9A41D}" destId="{AB5B0F87-9866-3445-BEA4-519879A4BF7B}" srcOrd="1" destOrd="0" presId="urn:microsoft.com/office/officeart/2005/8/layout/bProcess4"/>
    <dgm:cxn modelId="{A9B13BF8-F1F9-4D81-AF9E-903B6F2985FB}" type="presParOf" srcId="{982E4372-E767-8D47-9A59-4FF5046DC5E2}" destId="{43CE8C30-3962-964F-85E8-4CCEC277F0D2}" srcOrd="3" destOrd="0" presId="urn:microsoft.com/office/officeart/2005/8/layout/bProcess4"/>
    <dgm:cxn modelId="{C9A5410F-E43B-4B1B-99BD-483576D3F481}" type="presParOf" srcId="{982E4372-E767-8D47-9A59-4FF5046DC5E2}" destId="{6C04BE84-278C-A84D-A120-B97126CEA2B4}" srcOrd="4" destOrd="0" presId="urn:microsoft.com/office/officeart/2005/8/layout/bProcess4"/>
    <dgm:cxn modelId="{CABE120C-78D6-430A-9439-06C2D0C57FA1}" type="presParOf" srcId="{6C04BE84-278C-A84D-A120-B97126CEA2B4}" destId="{0F5D42F0-9B02-1E46-9369-D2E91E36DB62}" srcOrd="0" destOrd="0" presId="urn:microsoft.com/office/officeart/2005/8/layout/bProcess4"/>
    <dgm:cxn modelId="{74B015BE-EEA7-4A35-BC69-F7664EE96931}" type="presParOf" srcId="{6C04BE84-278C-A84D-A120-B97126CEA2B4}" destId="{DBB3322B-327B-974B-8E09-0CDAD4EADABA}" srcOrd="1" destOrd="0" presId="urn:microsoft.com/office/officeart/2005/8/layout/bProcess4"/>
    <dgm:cxn modelId="{3AA53E01-E398-4A30-9AF5-0B908FF5FB6C}" type="presParOf" srcId="{982E4372-E767-8D47-9A59-4FF5046DC5E2}" destId="{2964D785-F64E-914C-A62C-F12FAFFF232E}" srcOrd="5" destOrd="0" presId="urn:microsoft.com/office/officeart/2005/8/layout/bProcess4"/>
    <dgm:cxn modelId="{0D8F3B01-D999-4B4C-9EDE-A816A8C80563}" type="presParOf" srcId="{982E4372-E767-8D47-9A59-4FF5046DC5E2}" destId="{294C244A-159E-9C44-B1B6-DF0DED42CA37}" srcOrd="6" destOrd="0" presId="urn:microsoft.com/office/officeart/2005/8/layout/bProcess4"/>
    <dgm:cxn modelId="{37848D72-880C-402E-998A-DEA9D01F29F9}" type="presParOf" srcId="{294C244A-159E-9C44-B1B6-DF0DED42CA37}" destId="{E7A580EE-17CA-C744-AFFC-FDB11E937490}" srcOrd="0" destOrd="0" presId="urn:microsoft.com/office/officeart/2005/8/layout/bProcess4"/>
    <dgm:cxn modelId="{C38140DE-683F-4E43-B838-21870485E3A4}" type="presParOf" srcId="{294C244A-159E-9C44-B1B6-DF0DED42CA37}" destId="{8D62DFEE-3BF9-CF4E-AD49-A17BF74609AA}"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2CD3073-433E-3943-BAB6-0B3B1E9DB138}" type="doc">
      <dgm:prSet loTypeId="urn:microsoft.com/office/officeart/2005/8/layout/venn3" loCatId="process" qsTypeId="urn:microsoft.com/office/officeart/2005/8/quickstyle/simple2" qsCatId="simple" csTypeId="urn:microsoft.com/office/officeart/2005/8/colors/colorful1" csCatId="colorful" phldr="1"/>
      <dgm:spPr/>
      <dgm:t>
        <a:bodyPr/>
        <a:lstStyle/>
        <a:p>
          <a:endParaRPr lang="en-US"/>
        </a:p>
      </dgm:t>
    </dgm:pt>
    <dgm:pt modelId="{D8C7F1A0-1F9E-5F46-A796-7EC6F3BAC962}">
      <dgm:prSet custT="1"/>
      <dgm:spPr/>
      <dgm:t>
        <a:bodyPr/>
        <a:lstStyle/>
        <a:p>
          <a:pPr rtl="0"/>
          <a:r>
            <a:rPr lang="en-US" sz="2800" b="1" i="0" baseline="0" dirty="0">
              <a:solidFill>
                <a:schemeClr val="bg1"/>
              </a:solidFill>
              <a:latin typeface="Arial" charset="0"/>
              <a:ea typeface="Arial" charset="0"/>
              <a:cs typeface="Arial" charset="0"/>
            </a:rPr>
            <a:t>Sources within the workplace/</a:t>
          </a:r>
        </a:p>
        <a:p>
          <a:pPr rtl="0"/>
          <a:r>
            <a:rPr lang="en-US" sz="2800" b="1" i="0" baseline="0" dirty="0">
              <a:solidFill>
                <a:schemeClr val="bg1"/>
              </a:solidFill>
              <a:latin typeface="Arial" charset="0"/>
              <a:ea typeface="Arial" charset="0"/>
              <a:cs typeface="Arial" charset="0"/>
            </a:rPr>
            <a:t>worksite</a:t>
          </a:r>
          <a:endParaRPr lang="en-US" sz="2800" b="1" i="0" dirty="0">
            <a:solidFill>
              <a:schemeClr val="bg1"/>
            </a:solidFill>
            <a:latin typeface="Arial" charset="0"/>
            <a:ea typeface="Arial" charset="0"/>
            <a:cs typeface="Arial" charset="0"/>
          </a:endParaRPr>
        </a:p>
      </dgm:t>
    </dgm:pt>
    <dgm:pt modelId="{9536D829-E5BC-A343-8FDF-E03801A59D05}" type="parTrans" cxnId="{0331B6F2-2CCF-D641-896B-F04739BEDF7E}">
      <dgm:prSet/>
      <dgm:spPr/>
      <dgm:t>
        <a:bodyPr/>
        <a:lstStyle/>
        <a:p>
          <a:endParaRPr lang="en-US"/>
        </a:p>
      </dgm:t>
    </dgm:pt>
    <dgm:pt modelId="{5066DB49-AC1A-094F-8459-4D039A1F8B17}" type="sibTrans" cxnId="{0331B6F2-2CCF-D641-896B-F04739BEDF7E}">
      <dgm:prSet/>
      <dgm:spPr/>
      <dgm:t>
        <a:bodyPr/>
        <a:lstStyle/>
        <a:p>
          <a:endParaRPr lang="en-US"/>
        </a:p>
      </dgm:t>
    </dgm:pt>
    <dgm:pt modelId="{E858D4FF-E0FC-874B-B57C-13CD8EAB6772}">
      <dgm:prSet custT="1"/>
      <dgm:spPr/>
      <dgm:t>
        <a:bodyPr/>
        <a:lstStyle/>
        <a:p>
          <a:pPr rtl="0"/>
          <a:r>
            <a:rPr lang="en-US" sz="2800" b="1" i="0" baseline="0" dirty="0">
              <a:solidFill>
                <a:schemeClr val="bg1"/>
              </a:solidFill>
              <a:latin typeface="Arial" charset="0"/>
              <a:ea typeface="Arial" charset="0"/>
              <a:cs typeface="Arial" charset="0"/>
            </a:rPr>
            <a:t>Sources outside the workplace/</a:t>
          </a:r>
        </a:p>
        <a:p>
          <a:pPr rtl="0"/>
          <a:r>
            <a:rPr lang="en-US" sz="2800" b="1" i="0" baseline="0" dirty="0">
              <a:solidFill>
                <a:schemeClr val="bg1"/>
              </a:solidFill>
              <a:latin typeface="Arial" charset="0"/>
              <a:ea typeface="Arial" charset="0"/>
              <a:cs typeface="Arial" charset="0"/>
            </a:rPr>
            <a:t>worksite</a:t>
          </a:r>
          <a:endParaRPr lang="en-US" sz="2800" b="1" i="0" dirty="0">
            <a:solidFill>
              <a:schemeClr val="bg1"/>
            </a:solidFill>
            <a:latin typeface="Arial" charset="0"/>
            <a:ea typeface="Arial" charset="0"/>
            <a:cs typeface="Arial" charset="0"/>
          </a:endParaRPr>
        </a:p>
      </dgm:t>
    </dgm:pt>
    <dgm:pt modelId="{B4426997-2024-414B-9AE6-F1789395B8C5}" type="parTrans" cxnId="{22F5BFA8-5687-9744-9B68-FAE6246D0ED2}">
      <dgm:prSet/>
      <dgm:spPr/>
      <dgm:t>
        <a:bodyPr/>
        <a:lstStyle/>
        <a:p>
          <a:endParaRPr lang="en-US"/>
        </a:p>
      </dgm:t>
    </dgm:pt>
    <dgm:pt modelId="{92690534-683C-7041-8697-59FB24157017}" type="sibTrans" cxnId="{22F5BFA8-5687-9744-9B68-FAE6246D0ED2}">
      <dgm:prSet/>
      <dgm:spPr/>
      <dgm:t>
        <a:bodyPr/>
        <a:lstStyle/>
        <a:p>
          <a:endParaRPr lang="en-US"/>
        </a:p>
      </dgm:t>
    </dgm:pt>
    <dgm:pt modelId="{04AA5361-705B-DC4F-B4BC-89E2EB2BAAA1}">
      <dgm:prSet custT="1"/>
      <dgm:spPr/>
      <dgm:t>
        <a:bodyPr/>
        <a:lstStyle/>
        <a:p>
          <a:pPr algn="ctr" rtl="0"/>
          <a:r>
            <a:rPr lang="en-US" sz="2800" b="1" i="0" baseline="0" dirty="0">
              <a:solidFill>
                <a:schemeClr val="bg1"/>
              </a:solidFill>
              <a:latin typeface="Arial" charset="0"/>
              <a:ea typeface="Arial" charset="0"/>
              <a:cs typeface="Arial" charset="0"/>
            </a:rPr>
            <a:t>How to file an OSHA complaint</a:t>
          </a:r>
          <a:endParaRPr lang="en-US" sz="2800" b="1" i="0" dirty="0">
            <a:solidFill>
              <a:schemeClr val="bg1"/>
            </a:solidFill>
            <a:latin typeface="Arial" charset="0"/>
            <a:ea typeface="Arial" charset="0"/>
            <a:cs typeface="Arial" charset="0"/>
          </a:endParaRPr>
        </a:p>
      </dgm:t>
    </dgm:pt>
    <dgm:pt modelId="{1CEE5541-5916-D846-9462-24ADC1ADA1D1}" type="parTrans" cxnId="{91D5BF31-4E73-6748-8FB9-A0A421D4CB50}">
      <dgm:prSet/>
      <dgm:spPr/>
      <dgm:t>
        <a:bodyPr/>
        <a:lstStyle/>
        <a:p>
          <a:endParaRPr lang="en-US"/>
        </a:p>
      </dgm:t>
    </dgm:pt>
    <dgm:pt modelId="{B4A473C3-4A32-8846-B676-27A5E49B4BF2}" type="sibTrans" cxnId="{91D5BF31-4E73-6748-8FB9-A0A421D4CB50}">
      <dgm:prSet/>
      <dgm:spPr/>
      <dgm:t>
        <a:bodyPr/>
        <a:lstStyle/>
        <a:p>
          <a:endParaRPr lang="en-US"/>
        </a:p>
      </dgm:t>
    </dgm:pt>
    <dgm:pt modelId="{C7E43098-3218-724B-A228-37D645C3738E}" type="pres">
      <dgm:prSet presAssocID="{D2CD3073-433E-3943-BAB6-0B3B1E9DB138}" presName="Name0" presStyleCnt="0">
        <dgm:presLayoutVars>
          <dgm:dir/>
          <dgm:resizeHandles val="exact"/>
        </dgm:presLayoutVars>
      </dgm:prSet>
      <dgm:spPr/>
      <dgm:t>
        <a:bodyPr/>
        <a:lstStyle/>
        <a:p>
          <a:endParaRPr lang="en-US"/>
        </a:p>
      </dgm:t>
    </dgm:pt>
    <dgm:pt modelId="{CA280B62-BB2D-2C42-9C8C-4BC48D5BF61B}" type="pres">
      <dgm:prSet presAssocID="{D8C7F1A0-1F9E-5F46-A796-7EC6F3BAC962}" presName="Name5" presStyleLbl="vennNode1" presStyleIdx="0" presStyleCnt="3">
        <dgm:presLayoutVars>
          <dgm:bulletEnabled val="1"/>
        </dgm:presLayoutVars>
      </dgm:prSet>
      <dgm:spPr/>
      <dgm:t>
        <a:bodyPr/>
        <a:lstStyle/>
        <a:p>
          <a:endParaRPr lang="en-US"/>
        </a:p>
      </dgm:t>
    </dgm:pt>
    <dgm:pt modelId="{D58182D6-E587-EA47-B8DC-4DEC9433C9D9}" type="pres">
      <dgm:prSet presAssocID="{5066DB49-AC1A-094F-8459-4D039A1F8B17}" presName="space" presStyleCnt="0"/>
      <dgm:spPr/>
    </dgm:pt>
    <dgm:pt modelId="{490F53C3-C7C0-4048-A3A3-440A9A2AC5AC}" type="pres">
      <dgm:prSet presAssocID="{E858D4FF-E0FC-874B-B57C-13CD8EAB6772}" presName="Name5" presStyleLbl="vennNode1" presStyleIdx="1" presStyleCnt="3">
        <dgm:presLayoutVars>
          <dgm:bulletEnabled val="1"/>
        </dgm:presLayoutVars>
      </dgm:prSet>
      <dgm:spPr/>
      <dgm:t>
        <a:bodyPr/>
        <a:lstStyle/>
        <a:p>
          <a:endParaRPr lang="en-US"/>
        </a:p>
      </dgm:t>
    </dgm:pt>
    <dgm:pt modelId="{1B0D4F0D-09CC-094A-BDFB-B2085D479B44}" type="pres">
      <dgm:prSet presAssocID="{92690534-683C-7041-8697-59FB24157017}" presName="space" presStyleCnt="0"/>
      <dgm:spPr/>
    </dgm:pt>
    <dgm:pt modelId="{94580800-4B16-5740-849C-640B4D9132B8}" type="pres">
      <dgm:prSet presAssocID="{04AA5361-705B-DC4F-B4BC-89E2EB2BAAA1}" presName="Name5" presStyleLbl="vennNode1" presStyleIdx="2" presStyleCnt="3">
        <dgm:presLayoutVars>
          <dgm:bulletEnabled val="1"/>
        </dgm:presLayoutVars>
      </dgm:prSet>
      <dgm:spPr/>
      <dgm:t>
        <a:bodyPr/>
        <a:lstStyle/>
        <a:p>
          <a:endParaRPr lang="en-US"/>
        </a:p>
      </dgm:t>
    </dgm:pt>
  </dgm:ptLst>
  <dgm:cxnLst>
    <dgm:cxn modelId="{1CDD2DE7-C318-49E4-8983-4761BE5C7C9F}" type="presOf" srcId="{E858D4FF-E0FC-874B-B57C-13CD8EAB6772}" destId="{490F53C3-C7C0-4048-A3A3-440A9A2AC5AC}" srcOrd="0" destOrd="0" presId="urn:microsoft.com/office/officeart/2005/8/layout/venn3"/>
    <dgm:cxn modelId="{0331B6F2-2CCF-D641-896B-F04739BEDF7E}" srcId="{D2CD3073-433E-3943-BAB6-0B3B1E9DB138}" destId="{D8C7F1A0-1F9E-5F46-A796-7EC6F3BAC962}" srcOrd="0" destOrd="0" parTransId="{9536D829-E5BC-A343-8FDF-E03801A59D05}" sibTransId="{5066DB49-AC1A-094F-8459-4D039A1F8B17}"/>
    <dgm:cxn modelId="{6F809DA1-7F03-489A-A213-B012A055DFD1}" type="presOf" srcId="{04AA5361-705B-DC4F-B4BC-89E2EB2BAAA1}" destId="{94580800-4B16-5740-849C-640B4D9132B8}" srcOrd="0" destOrd="0" presId="urn:microsoft.com/office/officeart/2005/8/layout/venn3"/>
    <dgm:cxn modelId="{91D5BF31-4E73-6748-8FB9-A0A421D4CB50}" srcId="{D2CD3073-433E-3943-BAB6-0B3B1E9DB138}" destId="{04AA5361-705B-DC4F-B4BC-89E2EB2BAAA1}" srcOrd="2" destOrd="0" parTransId="{1CEE5541-5916-D846-9462-24ADC1ADA1D1}" sibTransId="{B4A473C3-4A32-8846-B676-27A5E49B4BF2}"/>
    <dgm:cxn modelId="{9AB00C2F-62FB-45E1-8064-EC14718FC9DF}" type="presOf" srcId="{D2CD3073-433E-3943-BAB6-0B3B1E9DB138}" destId="{C7E43098-3218-724B-A228-37D645C3738E}" srcOrd="0" destOrd="0" presId="urn:microsoft.com/office/officeart/2005/8/layout/venn3"/>
    <dgm:cxn modelId="{22F5BFA8-5687-9744-9B68-FAE6246D0ED2}" srcId="{D2CD3073-433E-3943-BAB6-0B3B1E9DB138}" destId="{E858D4FF-E0FC-874B-B57C-13CD8EAB6772}" srcOrd="1" destOrd="0" parTransId="{B4426997-2024-414B-9AE6-F1789395B8C5}" sibTransId="{92690534-683C-7041-8697-59FB24157017}"/>
    <dgm:cxn modelId="{4ACB1F08-A4CC-4D11-885C-9065DC2CF7A9}" type="presOf" srcId="{D8C7F1A0-1F9E-5F46-A796-7EC6F3BAC962}" destId="{CA280B62-BB2D-2C42-9C8C-4BC48D5BF61B}" srcOrd="0" destOrd="0" presId="urn:microsoft.com/office/officeart/2005/8/layout/venn3"/>
    <dgm:cxn modelId="{DB6CF86B-E923-4AF0-A431-0E5F4CD2B657}" type="presParOf" srcId="{C7E43098-3218-724B-A228-37D645C3738E}" destId="{CA280B62-BB2D-2C42-9C8C-4BC48D5BF61B}" srcOrd="0" destOrd="0" presId="urn:microsoft.com/office/officeart/2005/8/layout/venn3"/>
    <dgm:cxn modelId="{9C2227E2-F253-4E3C-9EF2-173E66CA0B71}" type="presParOf" srcId="{C7E43098-3218-724B-A228-37D645C3738E}" destId="{D58182D6-E587-EA47-B8DC-4DEC9433C9D9}" srcOrd="1" destOrd="0" presId="urn:microsoft.com/office/officeart/2005/8/layout/venn3"/>
    <dgm:cxn modelId="{EC588434-5571-4C79-A074-18D7410218BF}" type="presParOf" srcId="{C7E43098-3218-724B-A228-37D645C3738E}" destId="{490F53C3-C7C0-4048-A3A3-440A9A2AC5AC}" srcOrd="2" destOrd="0" presId="urn:microsoft.com/office/officeart/2005/8/layout/venn3"/>
    <dgm:cxn modelId="{CD993ED5-7A39-46BA-9C3B-4F951ABA17E4}" type="presParOf" srcId="{C7E43098-3218-724B-A228-37D645C3738E}" destId="{1B0D4F0D-09CC-094A-BDFB-B2085D479B44}" srcOrd="3" destOrd="0" presId="urn:microsoft.com/office/officeart/2005/8/layout/venn3"/>
    <dgm:cxn modelId="{562711DC-3592-4D71-889E-F8628E250E87}" type="presParOf" srcId="{C7E43098-3218-724B-A228-37D645C3738E}" destId="{94580800-4B16-5740-849C-640B4D9132B8}" srcOrd="4"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B277899-2ACD-7044-BDA8-E3A8FBA4792A}" type="doc">
      <dgm:prSet loTypeId="urn:microsoft.com/office/officeart/2005/8/layout/vList5" loCatId="list" qsTypeId="urn:microsoft.com/office/officeart/2005/8/quickstyle/simple2" qsCatId="simple" csTypeId="urn:microsoft.com/office/officeart/2005/8/colors/accent3_3" csCatId="accent3" phldr="1"/>
      <dgm:spPr/>
      <dgm:t>
        <a:bodyPr/>
        <a:lstStyle/>
        <a:p>
          <a:endParaRPr lang="en-US"/>
        </a:p>
      </dgm:t>
    </dgm:pt>
    <dgm:pt modelId="{215B3433-9517-B04B-AB0D-9B30AFCB8397}">
      <dgm:prSet custT="1"/>
      <dgm:spPr>
        <a:solidFill>
          <a:schemeClr val="tx2"/>
        </a:solidFill>
      </dgm:spPr>
      <dgm:t>
        <a:bodyPr/>
        <a:lstStyle/>
        <a:p>
          <a:pPr rtl="0"/>
          <a:r>
            <a:rPr lang="en-US" sz="2400" b="1" i="0" baseline="0" dirty="0">
              <a:solidFill>
                <a:schemeClr val="tx1"/>
              </a:solidFill>
              <a:latin typeface="Arial" charset="0"/>
              <a:ea typeface="Arial" charset="0"/>
              <a:cs typeface="Arial" charset="0"/>
            </a:rPr>
            <a:t>Employer or supervisor, co-workers and union representatives </a:t>
          </a:r>
          <a:endParaRPr lang="en-US" sz="2400" b="1" i="0" dirty="0">
            <a:solidFill>
              <a:schemeClr val="tx1"/>
            </a:solidFill>
            <a:latin typeface="Arial" charset="0"/>
            <a:ea typeface="Arial" charset="0"/>
            <a:cs typeface="Arial" charset="0"/>
          </a:endParaRPr>
        </a:p>
      </dgm:t>
    </dgm:pt>
    <dgm:pt modelId="{D7AFE5C9-73B8-5C4D-B870-2014DFE87EA6}" type="parTrans" cxnId="{5F349AFC-8F49-2F43-B5F6-B41A156D75D1}">
      <dgm:prSet/>
      <dgm:spPr/>
      <dgm:t>
        <a:bodyPr/>
        <a:lstStyle/>
        <a:p>
          <a:endParaRPr lang="en-US">
            <a:solidFill>
              <a:schemeClr val="tx1"/>
            </a:solidFill>
          </a:endParaRPr>
        </a:p>
      </dgm:t>
    </dgm:pt>
    <dgm:pt modelId="{4794612E-A54E-F243-A492-9614BA4DC8D4}" type="sibTrans" cxnId="{5F349AFC-8F49-2F43-B5F6-B41A156D75D1}">
      <dgm:prSet/>
      <dgm:spPr/>
      <dgm:t>
        <a:bodyPr/>
        <a:lstStyle/>
        <a:p>
          <a:endParaRPr lang="en-US">
            <a:solidFill>
              <a:schemeClr val="tx1"/>
            </a:solidFill>
          </a:endParaRPr>
        </a:p>
      </dgm:t>
    </dgm:pt>
    <dgm:pt modelId="{58B337AB-F721-484C-8C36-F51797511560}">
      <dgm:prSet custT="1"/>
      <dgm:spPr>
        <a:solidFill>
          <a:schemeClr val="tx2"/>
        </a:solidFill>
      </dgm:spPr>
      <dgm:t>
        <a:bodyPr/>
        <a:lstStyle/>
        <a:p>
          <a:pPr rtl="0"/>
          <a:r>
            <a:rPr lang="en-US" sz="2400" b="1" i="0" baseline="0" dirty="0">
              <a:solidFill>
                <a:schemeClr val="tx1"/>
              </a:solidFill>
              <a:latin typeface="Arial" charset="0"/>
              <a:ea typeface="Arial" charset="0"/>
              <a:cs typeface="Arial" charset="0"/>
            </a:rPr>
            <a:t>Safety Data Sheet (SDS) for information on chemicals</a:t>
          </a:r>
          <a:endParaRPr lang="en-US" sz="2400" b="1" i="0" dirty="0">
            <a:solidFill>
              <a:schemeClr val="tx1"/>
            </a:solidFill>
            <a:latin typeface="Arial" charset="0"/>
            <a:ea typeface="Arial" charset="0"/>
            <a:cs typeface="Arial" charset="0"/>
          </a:endParaRPr>
        </a:p>
      </dgm:t>
    </dgm:pt>
    <dgm:pt modelId="{3FE3DB7D-654B-AF45-A589-E73F1C2D2EDE}" type="parTrans" cxnId="{1B32FE95-9BED-FA4F-A5A1-F06FC1CDBCD7}">
      <dgm:prSet/>
      <dgm:spPr/>
      <dgm:t>
        <a:bodyPr/>
        <a:lstStyle/>
        <a:p>
          <a:endParaRPr lang="en-US">
            <a:solidFill>
              <a:schemeClr val="tx1"/>
            </a:solidFill>
          </a:endParaRPr>
        </a:p>
      </dgm:t>
    </dgm:pt>
    <dgm:pt modelId="{C053ADA4-43B5-3B45-B6C9-F9F9877B617F}" type="sibTrans" cxnId="{1B32FE95-9BED-FA4F-A5A1-F06FC1CDBCD7}">
      <dgm:prSet/>
      <dgm:spPr/>
      <dgm:t>
        <a:bodyPr/>
        <a:lstStyle/>
        <a:p>
          <a:endParaRPr lang="en-US">
            <a:solidFill>
              <a:schemeClr val="tx1"/>
            </a:solidFill>
          </a:endParaRPr>
        </a:p>
      </dgm:t>
    </dgm:pt>
    <dgm:pt modelId="{D268F763-EA23-2048-B4A2-FCADBD34C9B1}">
      <dgm:prSet custT="1"/>
      <dgm:spPr>
        <a:solidFill>
          <a:schemeClr val="tx2"/>
        </a:solidFill>
      </dgm:spPr>
      <dgm:t>
        <a:bodyPr/>
        <a:lstStyle/>
        <a:p>
          <a:pPr rtl="0"/>
          <a:r>
            <a:rPr lang="en-US" sz="2400" b="1" i="0" baseline="0" dirty="0">
              <a:solidFill>
                <a:schemeClr val="tx1"/>
              </a:solidFill>
              <a:latin typeface="Arial" charset="0"/>
              <a:ea typeface="Arial" charset="0"/>
              <a:cs typeface="Arial" charset="0"/>
            </a:rPr>
            <a:t>Labels and warning signs</a:t>
          </a:r>
          <a:endParaRPr lang="en-US" sz="2400" b="1" i="0" dirty="0">
            <a:solidFill>
              <a:schemeClr val="tx1"/>
            </a:solidFill>
            <a:latin typeface="Arial" charset="0"/>
            <a:ea typeface="Arial" charset="0"/>
            <a:cs typeface="Arial" charset="0"/>
          </a:endParaRPr>
        </a:p>
      </dgm:t>
    </dgm:pt>
    <dgm:pt modelId="{90033DA5-DDB7-EE44-A685-2587103A0EA4}" type="parTrans" cxnId="{4F83E33E-4AA3-4344-A006-6CA8CDC99A81}">
      <dgm:prSet/>
      <dgm:spPr/>
      <dgm:t>
        <a:bodyPr/>
        <a:lstStyle/>
        <a:p>
          <a:endParaRPr lang="en-US">
            <a:solidFill>
              <a:schemeClr val="tx1"/>
            </a:solidFill>
          </a:endParaRPr>
        </a:p>
      </dgm:t>
    </dgm:pt>
    <dgm:pt modelId="{217C37D6-B7BE-DF4C-ABE0-84BA1FBB5363}" type="sibTrans" cxnId="{4F83E33E-4AA3-4344-A006-6CA8CDC99A81}">
      <dgm:prSet/>
      <dgm:spPr/>
      <dgm:t>
        <a:bodyPr/>
        <a:lstStyle/>
        <a:p>
          <a:endParaRPr lang="en-US">
            <a:solidFill>
              <a:schemeClr val="tx1"/>
            </a:solidFill>
          </a:endParaRPr>
        </a:p>
      </dgm:t>
    </dgm:pt>
    <dgm:pt modelId="{BFA05790-23A3-E544-9762-A430D977401B}">
      <dgm:prSet custT="1"/>
      <dgm:spPr>
        <a:solidFill>
          <a:schemeClr val="tx2"/>
        </a:solidFill>
      </dgm:spPr>
      <dgm:t>
        <a:bodyPr/>
        <a:lstStyle/>
        <a:p>
          <a:pPr rtl="0"/>
          <a:r>
            <a:rPr lang="en-US" sz="2400" b="1" i="0" baseline="0" dirty="0">
              <a:solidFill>
                <a:schemeClr val="tx1"/>
              </a:solidFill>
              <a:latin typeface="Arial" charset="0"/>
              <a:ea typeface="Arial" charset="0"/>
              <a:cs typeface="Arial" charset="0"/>
            </a:rPr>
            <a:t>Employee orientation manuals or other training materials</a:t>
          </a:r>
          <a:endParaRPr lang="en-US" sz="2400" b="1" i="0" dirty="0">
            <a:solidFill>
              <a:schemeClr val="tx1"/>
            </a:solidFill>
            <a:latin typeface="Arial" charset="0"/>
            <a:ea typeface="Arial" charset="0"/>
            <a:cs typeface="Arial" charset="0"/>
          </a:endParaRPr>
        </a:p>
      </dgm:t>
    </dgm:pt>
    <dgm:pt modelId="{CFF5862E-BD53-AA4B-9D31-631B0B440EE9}" type="parTrans" cxnId="{CD699190-49EA-284E-A73B-352CA35D81D9}">
      <dgm:prSet/>
      <dgm:spPr/>
      <dgm:t>
        <a:bodyPr/>
        <a:lstStyle/>
        <a:p>
          <a:endParaRPr lang="en-US">
            <a:solidFill>
              <a:schemeClr val="tx1"/>
            </a:solidFill>
          </a:endParaRPr>
        </a:p>
      </dgm:t>
    </dgm:pt>
    <dgm:pt modelId="{D8397380-3717-0147-A75F-E5D0978C2FD0}" type="sibTrans" cxnId="{CD699190-49EA-284E-A73B-352CA35D81D9}">
      <dgm:prSet/>
      <dgm:spPr/>
      <dgm:t>
        <a:bodyPr/>
        <a:lstStyle/>
        <a:p>
          <a:endParaRPr lang="en-US">
            <a:solidFill>
              <a:schemeClr val="tx1"/>
            </a:solidFill>
          </a:endParaRPr>
        </a:p>
      </dgm:t>
    </dgm:pt>
    <dgm:pt modelId="{3167FEA5-8181-1A47-85FB-60EDF21A70B9}">
      <dgm:prSet custT="1"/>
      <dgm:spPr>
        <a:solidFill>
          <a:schemeClr val="tx2"/>
        </a:solidFill>
      </dgm:spPr>
      <dgm:t>
        <a:bodyPr/>
        <a:lstStyle/>
        <a:p>
          <a:pPr rtl="0"/>
          <a:r>
            <a:rPr lang="en-US" sz="2400" b="1" i="0" baseline="0" dirty="0">
              <a:solidFill>
                <a:schemeClr val="tx1"/>
              </a:solidFill>
              <a:latin typeface="Arial" charset="0"/>
              <a:ea typeface="Arial" charset="0"/>
              <a:cs typeface="Arial" charset="0"/>
            </a:rPr>
            <a:t>Work tasks and procedures instruction</a:t>
          </a:r>
          <a:endParaRPr lang="en-US" sz="2400" b="1" i="0" dirty="0">
            <a:solidFill>
              <a:schemeClr val="tx1"/>
            </a:solidFill>
            <a:latin typeface="Arial" charset="0"/>
            <a:ea typeface="Arial" charset="0"/>
            <a:cs typeface="Arial" charset="0"/>
          </a:endParaRPr>
        </a:p>
      </dgm:t>
    </dgm:pt>
    <dgm:pt modelId="{C0FADD41-F35C-864F-B99F-B53F0AA494D5}" type="parTrans" cxnId="{C7F974AB-EA23-574E-98A3-7BE878078F15}">
      <dgm:prSet/>
      <dgm:spPr/>
      <dgm:t>
        <a:bodyPr/>
        <a:lstStyle/>
        <a:p>
          <a:endParaRPr lang="en-US">
            <a:solidFill>
              <a:schemeClr val="tx1"/>
            </a:solidFill>
          </a:endParaRPr>
        </a:p>
      </dgm:t>
    </dgm:pt>
    <dgm:pt modelId="{5A1F1423-56D4-7048-9137-95ECDC63C311}" type="sibTrans" cxnId="{C7F974AB-EA23-574E-98A3-7BE878078F15}">
      <dgm:prSet/>
      <dgm:spPr/>
      <dgm:t>
        <a:bodyPr/>
        <a:lstStyle/>
        <a:p>
          <a:endParaRPr lang="en-US">
            <a:solidFill>
              <a:schemeClr val="tx1"/>
            </a:solidFill>
          </a:endParaRPr>
        </a:p>
      </dgm:t>
    </dgm:pt>
    <dgm:pt modelId="{11C27B33-6DFD-3B41-AAB8-FD5403DFB506}" type="pres">
      <dgm:prSet presAssocID="{0B277899-2ACD-7044-BDA8-E3A8FBA4792A}" presName="Name0" presStyleCnt="0">
        <dgm:presLayoutVars>
          <dgm:dir/>
          <dgm:animLvl val="lvl"/>
          <dgm:resizeHandles val="exact"/>
        </dgm:presLayoutVars>
      </dgm:prSet>
      <dgm:spPr/>
      <dgm:t>
        <a:bodyPr/>
        <a:lstStyle/>
        <a:p>
          <a:endParaRPr lang="en-US"/>
        </a:p>
      </dgm:t>
    </dgm:pt>
    <dgm:pt modelId="{B9687A92-CD6A-C64D-B782-C4EB51A16F9A}" type="pres">
      <dgm:prSet presAssocID="{215B3433-9517-B04B-AB0D-9B30AFCB8397}" presName="linNode" presStyleCnt="0"/>
      <dgm:spPr/>
    </dgm:pt>
    <dgm:pt modelId="{73F6AF16-DA35-7847-9D6B-7F0BD19D712A}" type="pres">
      <dgm:prSet presAssocID="{215B3433-9517-B04B-AB0D-9B30AFCB8397}" presName="parentText" presStyleLbl="node1" presStyleIdx="0" presStyleCnt="5" custScaleX="221788" custScaleY="20291" custLinFactNeighborY="-3680">
        <dgm:presLayoutVars>
          <dgm:chMax val="1"/>
          <dgm:bulletEnabled val="1"/>
        </dgm:presLayoutVars>
      </dgm:prSet>
      <dgm:spPr/>
      <dgm:t>
        <a:bodyPr/>
        <a:lstStyle/>
        <a:p>
          <a:endParaRPr lang="en-US"/>
        </a:p>
      </dgm:t>
    </dgm:pt>
    <dgm:pt modelId="{EA6626D6-2AE7-3D42-BB28-11E019C57A92}" type="pres">
      <dgm:prSet presAssocID="{4794612E-A54E-F243-A492-9614BA4DC8D4}" presName="sp" presStyleCnt="0"/>
      <dgm:spPr/>
    </dgm:pt>
    <dgm:pt modelId="{BFFB775D-D9EF-2F46-BF39-BDE451FF6F68}" type="pres">
      <dgm:prSet presAssocID="{58B337AB-F721-484C-8C36-F51797511560}" presName="linNode" presStyleCnt="0"/>
      <dgm:spPr/>
    </dgm:pt>
    <dgm:pt modelId="{F1F6A9DE-A095-AB4E-AB5A-BA2B264452DD}" type="pres">
      <dgm:prSet presAssocID="{58B337AB-F721-484C-8C36-F51797511560}" presName="parentText" presStyleLbl="node1" presStyleIdx="1" presStyleCnt="5" custScaleX="221788" custScaleY="20291" custLinFactNeighborX="-293" custLinFactNeighborY="-1708">
        <dgm:presLayoutVars>
          <dgm:chMax val="1"/>
          <dgm:bulletEnabled val="1"/>
        </dgm:presLayoutVars>
      </dgm:prSet>
      <dgm:spPr/>
      <dgm:t>
        <a:bodyPr/>
        <a:lstStyle/>
        <a:p>
          <a:endParaRPr lang="en-US"/>
        </a:p>
      </dgm:t>
    </dgm:pt>
    <dgm:pt modelId="{CFA00EB8-5B2C-9041-9359-643F13F53D20}" type="pres">
      <dgm:prSet presAssocID="{C053ADA4-43B5-3B45-B6C9-F9F9877B617F}" presName="sp" presStyleCnt="0"/>
      <dgm:spPr/>
    </dgm:pt>
    <dgm:pt modelId="{C5F55A01-D122-6945-AAC3-B52889122D25}" type="pres">
      <dgm:prSet presAssocID="{D268F763-EA23-2048-B4A2-FCADBD34C9B1}" presName="linNode" presStyleCnt="0"/>
      <dgm:spPr/>
    </dgm:pt>
    <dgm:pt modelId="{F1F669CB-AE1E-D04B-B120-5758B0A048E1}" type="pres">
      <dgm:prSet presAssocID="{D268F763-EA23-2048-B4A2-FCADBD34C9B1}" presName="parentText" presStyleLbl="node1" presStyleIdx="2" presStyleCnt="5" custScaleX="221788" custScaleY="20291" custLinFactNeighborY="-3680">
        <dgm:presLayoutVars>
          <dgm:chMax val="1"/>
          <dgm:bulletEnabled val="1"/>
        </dgm:presLayoutVars>
      </dgm:prSet>
      <dgm:spPr/>
      <dgm:t>
        <a:bodyPr/>
        <a:lstStyle/>
        <a:p>
          <a:endParaRPr lang="en-US"/>
        </a:p>
      </dgm:t>
    </dgm:pt>
    <dgm:pt modelId="{2A5401D2-4AA2-7B4D-8479-0522FC9C85A8}" type="pres">
      <dgm:prSet presAssocID="{217C37D6-B7BE-DF4C-ABE0-84BA1FBB5363}" presName="sp" presStyleCnt="0"/>
      <dgm:spPr/>
    </dgm:pt>
    <dgm:pt modelId="{810B2598-4570-544F-AF9B-30201944AFD0}" type="pres">
      <dgm:prSet presAssocID="{BFA05790-23A3-E544-9762-A430D977401B}" presName="linNode" presStyleCnt="0"/>
      <dgm:spPr/>
    </dgm:pt>
    <dgm:pt modelId="{F993DA4C-5EBA-2247-95CA-23FE66AAE1EF}" type="pres">
      <dgm:prSet presAssocID="{BFA05790-23A3-E544-9762-A430D977401B}" presName="parentText" presStyleLbl="node1" presStyleIdx="3" presStyleCnt="5" custScaleX="221788" custScaleY="20291" custLinFactNeighborY="-3680">
        <dgm:presLayoutVars>
          <dgm:chMax val="1"/>
          <dgm:bulletEnabled val="1"/>
        </dgm:presLayoutVars>
      </dgm:prSet>
      <dgm:spPr/>
      <dgm:t>
        <a:bodyPr/>
        <a:lstStyle/>
        <a:p>
          <a:endParaRPr lang="en-US"/>
        </a:p>
      </dgm:t>
    </dgm:pt>
    <dgm:pt modelId="{BD90CA62-671B-F641-8F08-372528FF4C0A}" type="pres">
      <dgm:prSet presAssocID="{D8397380-3717-0147-A75F-E5D0978C2FD0}" presName="sp" presStyleCnt="0"/>
      <dgm:spPr/>
    </dgm:pt>
    <dgm:pt modelId="{F93B4DFE-D617-7F44-932E-6E5B4486E890}" type="pres">
      <dgm:prSet presAssocID="{3167FEA5-8181-1A47-85FB-60EDF21A70B9}" presName="linNode" presStyleCnt="0"/>
      <dgm:spPr/>
    </dgm:pt>
    <dgm:pt modelId="{B6F66B9F-1768-2C4C-BAC0-935D4E0D28AB}" type="pres">
      <dgm:prSet presAssocID="{3167FEA5-8181-1A47-85FB-60EDF21A70B9}" presName="parentText" presStyleLbl="node1" presStyleIdx="4" presStyleCnt="5" custScaleX="221788" custScaleY="20291" custLinFactNeighborY="-3680">
        <dgm:presLayoutVars>
          <dgm:chMax val="1"/>
          <dgm:bulletEnabled val="1"/>
        </dgm:presLayoutVars>
      </dgm:prSet>
      <dgm:spPr/>
      <dgm:t>
        <a:bodyPr/>
        <a:lstStyle/>
        <a:p>
          <a:endParaRPr lang="en-US"/>
        </a:p>
      </dgm:t>
    </dgm:pt>
  </dgm:ptLst>
  <dgm:cxnLst>
    <dgm:cxn modelId="{CD699190-49EA-284E-A73B-352CA35D81D9}" srcId="{0B277899-2ACD-7044-BDA8-E3A8FBA4792A}" destId="{BFA05790-23A3-E544-9762-A430D977401B}" srcOrd="3" destOrd="0" parTransId="{CFF5862E-BD53-AA4B-9D31-631B0B440EE9}" sibTransId="{D8397380-3717-0147-A75F-E5D0978C2FD0}"/>
    <dgm:cxn modelId="{1B32FE95-9BED-FA4F-A5A1-F06FC1CDBCD7}" srcId="{0B277899-2ACD-7044-BDA8-E3A8FBA4792A}" destId="{58B337AB-F721-484C-8C36-F51797511560}" srcOrd="1" destOrd="0" parTransId="{3FE3DB7D-654B-AF45-A589-E73F1C2D2EDE}" sibTransId="{C053ADA4-43B5-3B45-B6C9-F9F9877B617F}"/>
    <dgm:cxn modelId="{E4E225E9-9485-4E59-9CB5-5CC5AC24C0F8}" type="presOf" srcId="{D268F763-EA23-2048-B4A2-FCADBD34C9B1}" destId="{F1F669CB-AE1E-D04B-B120-5758B0A048E1}" srcOrd="0" destOrd="0" presId="urn:microsoft.com/office/officeart/2005/8/layout/vList5"/>
    <dgm:cxn modelId="{9D238F54-6505-45EB-B96D-59F1578C54FE}" type="presOf" srcId="{0B277899-2ACD-7044-BDA8-E3A8FBA4792A}" destId="{11C27B33-6DFD-3B41-AAB8-FD5403DFB506}" srcOrd="0" destOrd="0" presId="urn:microsoft.com/office/officeart/2005/8/layout/vList5"/>
    <dgm:cxn modelId="{4F83E33E-4AA3-4344-A006-6CA8CDC99A81}" srcId="{0B277899-2ACD-7044-BDA8-E3A8FBA4792A}" destId="{D268F763-EA23-2048-B4A2-FCADBD34C9B1}" srcOrd="2" destOrd="0" parTransId="{90033DA5-DDB7-EE44-A685-2587103A0EA4}" sibTransId="{217C37D6-B7BE-DF4C-ABE0-84BA1FBB5363}"/>
    <dgm:cxn modelId="{6C04E5D2-0285-4A38-B880-ACDB2A1B0D95}" type="presOf" srcId="{BFA05790-23A3-E544-9762-A430D977401B}" destId="{F993DA4C-5EBA-2247-95CA-23FE66AAE1EF}" srcOrd="0" destOrd="0" presId="urn:microsoft.com/office/officeart/2005/8/layout/vList5"/>
    <dgm:cxn modelId="{C7F974AB-EA23-574E-98A3-7BE878078F15}" srcId="{0B277899-2ACD-7044-BDA8-E3A8FBA4792A}" destId="{3167FEA5-8181-1A47-85FB-60EDF21A70B9}" srcOrd="4" destOrd="0" parTransId="{C0FADD41-F35C-864F-B99F-B53F0AA494D5}" sibTransId="{5A1F1423-56D4-7048-9137-95ECDC63C311}"/>
    <dgm:cxn modelId="{6C487115-C4B9-4633-8C4E-13A23572F2C4}" type="presOf" srcId="{3167FEA5-8181-1A47-85FB-60EDF21A70B9}" destId="{B6F66B9F-1768-2C4C-BAC0-935D4E0D28AB}" srcOrd="0" destOrd="0" presId="urn:microsoft.com/office/officeart/2005/8/layout/vList5"/>
    <dgm:cxn modelId="{5F349AFC-8F49-2F43-B5F6-B41A156D75D1}" srcId="{0B277899-2ACD-7044-BDA8-E3A8FBA4792A}" destId="{215B3433-9517-B04B-AB0D-9B30AFCB8397}" srcOrd="0" destOrd="0" parTransId="{D7AFE5C9-73B8-5C4D-B870-2014DFE87EA6}" sibTransId="{4794612E-A54E-F243-A492-9614BA4DC8D4}"/>
    <dgm:cxn modelId="{C7445A4F-B253-4A36-85AA-AB4863ACCAEA}" type="presOf" srcId="{215B3433-9517-B04B-AB0D-9B30AFCB8397}" destId="{73F6AF16-DA35-7847-9D6B-7F0BD19D712A}" srcOrd="0" destOrd="0" presId="urn:microsoft.com/office/officeart/2005/8/layout/vList5"/>
    <dgm:cxn modelId="{82842CD4-DA98-406F-AA1B-062B88C25925}" type="presOf" srcId="{58B337AB-F721-484C-8C36-F51797511560}" destId="{F1F6A9DE-A095-AB4E-AB5A-BA2B264452DD}" srcOrd="0" destOrd="0" presId="urn:microsoft.com/office/officeart/2005/8/layout/vList5"/>
    <dgm:cxn modelId="{32B18CD5-18CC-48DA-813F-94F591DA0459}" type="presParOf" srcId="{11C27B33-6DFD-3B41-AAB8-FD5403DFB506}" destId="{B9687A92-CD6A-C64D-B782-C4EB51A16F9A}" srcOrd="0" destOrd="0" presId="urn:microsoft.com/office/officeart/2005/8/layout/vList5"/>
    <dgm:cxn modelId="{2C57F324-A93C-4BBA-95FC-53B67FF4761A}" type="presParOf" srcId="{B9687A92-CD6A-C64D-B782-C4EB51A16F9A}" destId="{73F6AF16-DA35-7847-9D6B-7F0BD19D712A}" srcOrd="0" destOrd="0" presId="urn:microsoft.com/office/officeart/2005/8/layout/vList5"/>
    <dgm:cxn modelId="{02290A71-8B03-4B0E-8CFE-EB68A089C675}" type="presParOf" srcId="{11C27B33-6DFD-3B41-AAB8-FD5403DFB506}" destId="{EA6626D6-2AE7-3D42-BB28-11E019C57A92}" srcOrd="1" destOrd="0" presId="urn:microsoft.com/office/officeart/2005/8/layout/vList5"/>
    <dgm:cxn modelId="{A811FAE4-156A-4034-9A78-E339AE8F684A}" type="presParOf" srcId="{11C27B33-6DFD-3B41-AAB8-FD5403DFB506}" destId="{BFFB775D-D9EF-2F46-BF39-BDE451FF6F68}" srcOrd="2" destOrd="0" presId="urn:microsoft.com/office/officeart/2005/8/layout/vList5"/>
    <dgm:cxn modelId="{C4F2CD22-FA20-4F14-B322-6369D1D5AB2F}" type="presParOf" srcId="{BFFB775D-D9EF-2F46-BF39-BDE451FF6F68}" destId="{F1F6A9DE-A095-AB4E-AB5A-BA2B264452DD}" srcOrd="0" destOrd="0" presId="urn:microsoft.com/office/officeart/2005/8/layout/vList5"/>
    <dgm:cxn modelId="{F7B16C4A-22E3-476D-8266-D5DF0DAB4068}" type="presParOf" srcId="{11C27B33-6DFD-3B41-AAB8-FD5403DFB506}" destId="{CFA00EB8-5B2C-9041-9359-643F13F53D20}" srcOrd="3" destOrd="0" presId="urn:microsoft.com/office/officeart/2005/8/layout/vList5"/>
    <dgm:cxn modelId="{0BBC12C3-AA3B-4675-B7E2-2663ACA399DD}" type="presParOf" srcId="{11C27B33-6DFD-3B41-AAB8-FD5403DFB506}" destId="{C5F55A01-D122-6945-AAC3-B52889122D25}" srcOrd="4" destOrd="0" presId="urn:microsoft.com/office/officeart/2005/8/layout/vList5"/>
    <dgm:cxn modelId="{6B9D3ECE-44B7-4663-85F1-D64D64CCA54C}" type="presParOf" srcId="{C5F55A01-D122-6945-AAC3-B52889122D25}" destId="{F1F669CB-AE1E-D04B-B120-5758B0A048E1}" srcOrd="0" destOrd="0" presId="urn:microsoft.com/office/officeart/2005/8/layout/vList5"/>
    <dgm:cxn modelId="{23DCC718-7294-45FE-967B-69C5154C47C4}" type="presParOf" srcId="{11C27B33-6DFD-3B41-AAB8-FD5403DFB506}" destId="{2A5401D2-4AA2-7B4D-8479-0522FC9C85A8}" srcOrd="5" destOrd="0" presId="urn:microsoft.com/office/officeart/2005/8/layout/vList5"/>
    <dgm:cxn modelId="{B6529BFA-A459-4459-8958-7B059239C48C}" type="presParOf" srcId="{11C27B33-6DFD-3B41-AAB8-FD5403DFB506}" destId="{810B2598-4570-544F-AF9B-30201944AFD0}" srcOrd="6" destOrd="0" presId="urn:microsoft.com/office/officeart/2005/8/layout/vList5"/>
    <dgm:cxn modelId="{14146704-3716-4F0A-956B-096126D47D59}" type="presParOf" srcId="{810B2598-4570-544F-AF9B-30201944AFD0}" destId="{F993DA4C-5EBA-2247-95CA-23FE66AAE1EF}" srcOrd="0" destOrd="0" presId="urn:microsoft.com/office/officeart/2005/8/layout/vList5"/>
    <dgm:cxn modelId="{EB6EA6C0-B1CC-4E29-B383-6D004CCD4FE6}" type="presParOf" srcId="{11C27B33-6DFD-3B41-AAB8-FD5403DFB506}" destId="{BD90CA62-671B-F641-8F08-372528FF4C0A}" srcOrd="7" destOrd="0" presId="urn:microsoft.com/office/officeart/2005/8/layout/vList5"/>
    <dgm:cxn modelId="{F9184FD0-CCFA-4677-AC0D-C74530EBA8A4}" type="presParOf" srcId="{11C27B33-6DFD-3B41-AAB8-FD5403DFB506}" destId="{F93B4DFE-D617-7F44-932E-6E5B4486E890}" srcOrd="8" destOrd="0" presId="urn:microsoft.com/office/officeart/2005/8/layout/vList5"/>
    <dgm:cxn modelId="{9FB7DE73-4026-4C5F-998C-7D42CD17BF97}" type="presParOf" srcId="{F93B4DFE-D617-7F44-932E-6E5B4486E890}" destId="{B6F66B9F-1768-2C4C-BAC0-935D4E0D28AB}"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15.xml><?xml version="1.0" encoding="utf-8"?>
<dgm:dataModel xmlns:dgm="http://schemas.openxmlformats.org/drawingml/2006/diagram" xmlns:a="http://schemas.openxmlformats.org/drawingml/2006/main">
  <dgm:ptLst>
    <dgm:pt modelId="{0CA484E7-6D48-2947-8DBF-C7BBFF0D5F64}" type="doc">
      <dgm:prSet loTypeId="urn:microsoft.com/office/officeart/2005/8/layout/process5" loCatId="process" qsTypeId="urn:microsoft.com/office/officeart/2005/8/quickstyle/simple1" qsCatId="simple" csTypeId="urn:microsoft.com/office/officeart/2005/8/colors/colorful1" csCatId="colorful" phldr="1"/>
      <dgm:spPr/>
      <dgm:t>
        <a:bodyPr/>
        <a:lstStyle/>
        <a:p>
          <a:endParaRPr lang="en-US"/>
        </a:p>
      </dgm:t>
    </dgm:pt>
    <dgm:pt modelId="{6184A07A-9DD5-104A-89B4-28D721479C50}">
      <dgm:prSet custT="1"/>
      <dgm:spPr/>
      <dgm:t>
        <a:bodyPr/>
        <a:lstStyle/>
        <a:p>
          <a:pPr rtl="0"/>
          <a:r>
            <a:rPr lang="en-US" sz="1900" b="1" i="0" baseline="0" dirty="0">
              <a:solidFill>
                <a:schemeClr val="tx1"/>
              </a:solidFill>
            </a:rPr>
            <a:t>OSHA website: </a:t>
          </a:r>
          <a:r>
            <a:rPr lang="en-US" sz="1900" b="1" i="0" baseline="0" dirty="0">
              <a:solidFill>
                <a:schemeClr val="tx1"/>
              </a:solidFill>
              <a:hlinkClick xmlns:r="http://schemas.openxmlformats.org/officeDocument/2006/relationships" r:id="rId1" tooltip="Link to OSHA website"/>
            </a:rPr>
            <a:t>http://www.osha.gov</a:t>
          </a:r>
          <a:r>
            <a:rPr lang="en-US" sz="1900" b="1" i="0" baseline="0" dirty="0">
              <a:solidFill>
                <a:schemeClr val="tx1"/>
              </a:solidFill>
            </a:rPr>
            <a:t> and OSHA offices (you can call or write)</a:t>
          </a:r>
          <a:endParaRPr lang="en-US" sz="1900" b="1" dirty="0">
            <a:solidFill>
              <a:schemeClr val="tx1"/>
            </a:solidFill>
          </a:endParaRPr>
        </a:p>
      </dgm:t>
    </dgm:pt>
    <dgm:pt modelId="{4333E5C4-A8DB-AF4F-8ECE-5B94F78B26AB}" type="parTrans" cxnId="{7D94B3A8-E8D9-E748-BA8A-FB595D8D6A46}">
      <dgm:prSet/>
      <dgm:spPr/>
      <dgm:t>
        <a:bodyPr/>
        <a:lstStyle/>
        <a:p>
          <a:endParaRPr lang="en-US"/>
        </a:p>
      </dgm:t>
    </dgm:pt>
    <dgm:pt modelId="{C8A47285-0A6E-FC41-B441-E553BC30CCA4}" type="sibTrans" cxnId="{7D94B3A8-E8D9-E748-BA8A-FB595D8D6A46}">
      <dgm:prSet/>
      <dgm:spPr/>
      <dgm:t>
        <a:bodyPr/>
        <a:lstStyle/>
        <a:p>
          <a:endParaRPr lang="en-US" dirty="0"/>
        </a:p>
      </dgm:t>
    </dgm:pt>
    <dgm:pt modelId="{D4F3DB9C-5539-FB44-8870-5B5D01AE298C}">
      <dgm:prSet custT="1"/>
      <dgm:spPr/>
      <dgm:t>
        <a:bodyPr/>
        <a:lstStyle/>
        <a:p>
          <a:pPr rtl="0"/>
          <a:r>
            <a:rPr lang="en-US" sz="1900" b="1" i="0" baseline="0" dirty="0">
              <a:solidFill>
                <a:schemeClr val="tx1"/>
              </a:solidFill>
            </a:rPr>
            <a:t>Compliance Assistance Specialists in the area offices </a:t>
          </a:r>
          <a:endParaRPr lang="en-US" sz="1900" b="1" dirty="0">
            <a:solidFill>
              <a:schemeClr val="tx1"/>
            </a:solidFill>
          </a:endParaRPr>
        </a:p>
      </dgm:t>
    </dgm:pt>
    <dgm:pt modelId="{EFC4A21F-44E7-D14D-B47A-B3668290BA7A}" type="parTrans" cxnId="{145CA318-B3A6-594F-929B-EC6B5344F3D9}">
      <dgm:prSet/>
      <dgm:spPr/>
      <dgm:t>
        <a:bodyPr/>
        <a:lstStyle/>
        <a:p>
          <a:endParaRPr lang="en-US"/>
        </a:p>
      </dgm:t>
    </dgm:pt>
    <dgm:pt modelId="{4C51BFE3-1BD3-CE4A-B4EC-6061463305CE}" type="sibTrans" cxnId="{145CA318-B3A6-594F-929B-EC6B5344F3D9}">
      <dgm:prSet/>
      <dgm:spPr/>
      <dgm:t>
        <a:bodyPr/>
        <a:lstStyle/>
        <a:p>
          <a:endParaRPr lang="en-US" dirty="0"/>
        </a:p>
      </dgm:t>
    </dgm:pt>
    <dgm:pt modelId="{99C5936E-5D28-3E4F-ABE9-C9ED698C2FA0}">
      <dgm:prSet custT="1"/>
      <dgm:spPr/>
      <dgm:t>
        <a:bodyPr/>
        <a:lstStyle/>
        <a:p>
          <a:pPr rtl="0"/>
          <a:r>
            <a:rPr lang="en-US" sz="1900" b="1" i="0" baseline="0" dirty="0">
              <a:solidFill>
                <a:schemeClr val="tx1"/>
              </a:solidFill>
            </a:rPr>
            <a:t>National Institute for Occupational Safety and Health </a:t>
          </a:r>
          <a:endParaRPr lang="en-US" sz="1900" b="1" dirty="0">
            <a:solidFill>
              <a:schemeClr val="tx1"/>
            </a:solidFill>
          </a:endParaRPr>
        </a:p>
      </dgm:t>
    </dgm:pt>
    <dgm:pt modelId="{AD5A96DC-F059-0843-95AE-66CD62485773}" type="parTrans" cxnId="{41D3FA15-97B7-1F46-8547-EB03D63B4814}">
      <dgm:prSet/>
      <dgm:spPr/>
      <dgm:t>
        <a:bodyPr/>
        <a:lstStyle/>
        <a:p>
          <a:endParaRPr lang="en-US"/>
        </a:p>
      </dgm:t>
    </dgm:pt>
    <dgm:pt modelId="{057461D9-1AB0-F84C-BD01-11CE8787095A}" type="sibTrans" cxnId="{41D3FA15-97B7-1F46-8547-EB03D63B4814}">
      <dgm:prSet/>
      <dgm:spPr/>
      <dgm:t>
        <a:bodyPr/>
        <a:lstStyle/>
        <a:p>
          <a:endParaRPr lang="en-US" dirty="0"/>
        </a:p>
      </dgm:t>
    </dgm:pt>
    <dgm:pt modelId="{EE3B7EFC-82C9-2E45-AC68-6FDE940F96E3}">
      <dgm:prSet custT="1"/>
      <dgm:spPr>
        <a:solidFill>
          <a:schemeClr val="accent2"/>
        </a:solidFill>
      </dgm:spPr>
      <dgm:t>
        <a:bodyPr/>
        <a:lstStyle/>
        <a:p>
          <a:pPr rtl="0"/>
          <a:r>
            <a:rPr lang="en-US" sz="1900" b="1" i="0" baseline="0" dirty="0">
              <a:solidFill>
                <a:schemeClr val="tx1"/>
              </a:solidFill>
            </a:rPr>
            <a:t>OSHA Training Institute Education Centers</a:t>
          </a:r>
          <a:endParaRPr lang="en-US" sz="1900" b="1" dirty="0">
            <a:solidFill>
              <a:schemeClr val="tx1"/>
            </a:solidFill>
          </a:endParaRPr>
        </a:p>
      </dgm:t>
    </dgm:pt>
    <dgm:pt modelId="{4086ED92-20F7-624C-B0EC-7C64CA1C0FA9}" type="parTrans" cxnId="{FF73791C-1F08-944F-BC0C-BE9EBD360B70}">
      <dgm:prSet/>
      <dgm:spPr/>
      <dgm:t>
        <a:bodyPr/>
        <a:lstStyle/>
        <a:p>
          <a:endParaRPr lang="en-US"/>
        </a:p>
      </dgm:t>
    </dgm:pt>
    <dgm:pt modelId="{E4E50FAB-C2DB-BE4B-9728-EE1B9FE9F27E}" type="sibTrans" cxnId="{FF73791C-1F08-944F-BC0C-BE9EBD360B70}">
      <dgm:prSet/>
      <dgm:spPr>
        <a:solidFill>
          <a:schemeClr val="accent2"/>
        </a:solidFill>
      </dgm:spPr>
      <dgm:t>
        <a:bodyPr/>
        <a:lstStyle/>
        <a:p>
          <a:endParaRPr lang="en-US" dirty="0"/>
        </a:p>
      </dgm:t>
    </dgm:pt>
    <dgm:pt modelId="{A9309197-15AD-D045-84AC-631B13960D0B}">
      <dgm:prSet custT="1"/>
      <dgm:spPr>
        <a:solidFill>
          <a:schemeClr val="tx2">
            <a:lumMod val="75000"/>
          </a:schemeClr>
        </a:solidFill>
      </dgm:spPr>
      <dgm:t>
        <a:bodyPr/>
        <a:lstStyle/>
        <a:p>
          <a:pPr rtl="0"/>
          <a:r>
            <a:rPr lang="en-US" sz="1900" b="1" i="0" baseline="0" dirty="0">
              <a:solidFill>
                <a:schemeClr val="tx1"/>
              </a:solidFill>
            </a:rPr>
            <a:t>Doctors, nurses, other health care providers</a:t>
          </a:r>
          <a:endParaRPr lang="en-US" sz="1900" b="1" dirty="0">
            <a:solidFill>
              <a:schemeClr val="tx1"/>
            </a:solidFill>
          </a:endParaRPr>
        </a:p>
      </dgm:t>
    </dgm:pt>
    <dgm:pt modelId="{01AF28B4-DD37-6245-955D-63041E8A404E}" type="parTrans" cxnId="{10FD4DBA-2FBB-234B-A134-21D6D4F28312}">
      <dgm:prSet/>
      <dgm:spPr/>
      <dgm:t>
        <a:bodyPr/>
        <a:lstStyle/>
        <a:p>
          <a:endParaRPr lang="en-US"/>
        </a:p>
      </dgm:t>
    </dgm:pt>
    <dgm:pt modelId="{CA30CBD3-902A-3A49-AC9D-DB61C4F994AA}" type="sibTrans" cxnId="{10FD4DBA-2FBB-234B-A134-21D6D4F28312}">
      <dgm:prSet/>
      <dgm:spPr>
        <a:solidFill>
          <a:schemeClr val="tx2">
            <a:lumMod val="75000"/>
          </a:schemeClr>
        </a:solidFill>
      </dgm:spPr>
      <dgm:t>
        <a:bodyPr/>
        <a:lstStyle/>
        <a:p>
          <a:endParaRPr lang="en-US" dirty="0"/>
        </a:p>
      </dgm:t>
    </dgm:pt>
    <dgm:pt modelId="{035B854C-83D0-994B-AE9C-92B3446C5472}">
      <dgm:prSet custT="1"/>
      <dgm:spPr/>
      <dgm:t>
        <a:bodyPr/>
        <a:lstStyle/>
        <a:p>
          <a:pPr rtl="0"/>
          <a:r>
            <a:rPr lang="en-US" sz="1900" b="1" i="0" baseline="0" dirty="0">
              <a:solidFill>
                <a:schemeClr val="tx1"/>
              </a:solidFill>
            </a:rPr>
            <a:t>Public libraries</a:t>
          </a:r>
          <a:endParaRPr lang="en-US" sz="1900" b="1" dirty="0">
            <a:solidFill>
              <a:schemeClr val="tx1"/>
            </a:solidFill>
          </a:endParaRPr>
        </a:p>
      </dgm:t>
    </dgm:pt>
    <dgm:pt modelId="{D95153D6-F5C8-6D44-99FE-607E0C0E8791}" type="parTrans" cxnId="{65A53956-80DE-114C-A93F-F6D4F617FA79}">
      <dgm:prSet/>
      <dgm:spPr/>
      <dgm:t>
        <a:bodyPr/>
        <a:lstStyle/>
        <a:p>
          <a:endParaRPr lang="en-US"/>
        </a:p>
      </dgm:t>
    </dgm:pt>
    <dgm:pt modelId="{7A6792F0-2E8F-F241-BF00-E019CDF253A0}" type="sibTrans" cxnId="{65A53956-80DE-114C-A93F-F6D4F617FA79}">
      <dgm:prSet/>
      <dgm:spPr/>
      <dgm:t>
        <a:bodyPr/>
        <a:lstStyle/>
        <a:p>
          <a:endParaRPr lang="en-US" dirty="0"/>
        </a:p>
      </dgm:t>
    </dgm:pt>
    <dgm:pt modelId="{E4188663-DC48-FB41-A338-0C6CB7758773}">
      <dgm:prSet custT="1"/>
      <dgm:spPr>
        <a:solidFill>
          <a:schemeClr val="accent4"/>
        </a:solidFill>
      </dgm:spPr>
      <dgm:t>
        <a:bodyPr/>
        <a:lstStyle/>
        <a:p>
          <a:pPr rtl="0"/>
          <a:r>
            <a:rPr lang="en-US" sz="1900" b="1" i="0" baseline="0" dirty="0">
              <a:solidFill>
                <a:schemeClr val="tx1"/>
              </a:solidFill>
            </a:rPr>
            <a:t>Other local, community-based resources</a:t>
          </a:r>
          <a:endParaRPr lang="en-US" sz="1900" b="1" dirty="0">
            <a:solidFill>
              <a:schemeClr val="tx1"/>
            </a:solidFill>
          </a:endParaRPr>
        </a:p>
      </dgm:t>
    </dgm:pt>
    <dgm:pt modelId="{3F27B60A-80C8-2049-B4E2-AEFF4D50E864}" type="parTrans" cxnId="{ECC11D19-577B-B844-8E0C-AD60FC120EDC}">
      <dgm:prSet/>
      <dgm:spPr/>
      <dgm:t>
        <a:bodyPr/>
        <a:lstStyle/>
        <a:p>
          <a:endParaRPr lang="en-US"/>
        </a:p>
      </dgm:t>
    </dgm:pt>
    <dgm:pt modelId="{01A44945-4119-174A-9E49-E40889002725}" type="sibTrans" cxnId="{ECC11D19-577B-B844-8E0C-AD60FC120EDC}">
      <dgm:prSet/>
      <dgm:spPr/>
      <dgm:t>
        <a:bodyPr/>
        <a:lstStyle/>
        <a:p>
          <a:endParaRPr lang="en-US"/>
        </a:p>
      </dgm:t>
    </dgm:pt>
    <dgm:pt modelId="{462DBAE6-B48A-2E4A-A189-D398CAF43FCE}" type="pres">
      <dgm:prSet presAssocID="{0CA484E7-6D48-2947-8DBF-C7BBFF0D5F64}" presName="diagram" presStyleCnt="0">
        <dgm:presLayoutVars>
          <dgm:dir/>
          <dgm:resizeHandles val="exact"/>
        </dgm:presLayoutVars>
      </dgm:prSet>
      <dgm:spPr/>
      <dgm:t>
        <a:bodyPr/>
        <a:lstStyle/>
        <a:p>
          <a:endParaRPr lang="en-US"/>
        </a:p>
      </dgm:t>
    </dgm:pt>
    <dgm:pt modelId="{0BD7CDCE-33E5-204E-90F6-CB8071558F5D}" type="pres">
      <dgm:prSet presAssocID="{6184A07A-9DD5-104A-89B4-28D721479C50}" presName="node" presStyleLbl="node1" presStyleIdx="0" presStyleCnt="7" custScaleX="179276" custScaleY="173749">
        <dgm:presLayoutVars>
          <dgm:bulletEnabled val="1"/>
        </dgm:presLayoutVars>
      </dgm:prSet>
      <dgm:spPr/>
      <dgm:t>
        <a:bodyPr/>
        <a:lstStyle/>
        <a:p>
          <a:endParaRPr lang="en-US"/>
        </a:p>
      </dgm:t>
    </dgm:pt>
    <dgm:pt modelId="{10B8377A-D558-0D48-ACDE-B9DE0D8076C3}" type="pres">
      <dgm:prSet presAssocID="{C8A47285-0A6E-FC41-B441-E553BC30CCA4}" presName="sibTrans" presStyleLbl="sibTrans2D1" presStyleIdx="0" presStyleCnt="6"/>
      <dgm:spPr/>
      <dgm:t>
        <a:bodyPr/>
        <a:lstStyle/>
        <a:p>
          <a:endParaRPr lang="en-US"/>
        </a:p>
      </dgm:t>
    </dgm:pt>
    <dgm:pt modelId="{3BCB5DFB-1413-344D-BE07-E3DEDE669DC6}" type="pres">
      <dgm:prSet presAssocID="{C8A47285-0A6E-FC41-B441-E553BC30CCA4}" presName="connectorText" presStyleLbl="sibTrans2D1" presStyleIdx="0" presStyleCnt="6"/>
      <dgm:spPr/>
      <dgm:t>
        <a:bodyPr/>
        <a:lstStyle/>
        <a:p>
          <a:endParaRPr lang="en-US"/>
        </a:p>
      </dgm:t>
    </dgm:pt>
    <dgm:pt modelId="{9B55C08B-13CA-0F4D-8E5A-2475D58BEA36}" type="pres">
      <dgm:prSet presAssocID="{D4F3DB9C-5539-FB44-8870-5B5D01AE298C}" presName="node" presStyleLbl="node1" presStyleIdx="1" presStyleCnt="7" custScaleX="113272" custScaleY="199664">
        <dgm:presLayoutVars>
          <dgm:bulletEnabled val="1"/>
        </dgm:presLayoutVars>
      </dgm:prSet>
      <dgm:spPr/>
      <dgm:t>
        <a:bodyPr/>
        <a:lstStyle/>
        <a:p>
          <a:endParaRPr lang="en-US"/>
        </a:p>
      </dgm:t>
    </dgm:pt>
    <dgm:pt modelId="{F224CB91-9FC4-2D4D-9263-0DAC93515C77}" type="pres">
      <dgm:prSet presAssocID="{4C51BFE3-1BD3-CE4A-B4EC-6061463305CE}" presName="sibTrans" presStyleLbl="sibTrans2D1" presStyleIdx="1" presStyleCnt="6"/>
      <dgm:spPr/>
      <dgm:t>
        <a:bodyPr/>
        <a:lstStyle/>
        <a:p>
          <a:endParaRPr lang="en-US"/>
        </a:p>
      </dgm:t>
    </dgm:pt>
    <dgm:pt modelId="{5414B690-5DFB-B445-88A6-372F1D50A9B3}" type="pres">
      <dgm:prSet presAssocID="{4C51BFE3-1BD3-CE4A-B4EC-6061463305CE}" presName="connectorText" presStyleLbl="sibTrans2D1" presStyleIdx="1" presStyleCnt="6"/>
      <dgm:spPr/>
      <dgm:t>
        <a:bodyPr/>
        <a:lstStyle/>
        <a:p>
          <a:endParaRPr lang="en-US"/>
        </a:p>
      </dgm:t>
    </dgm:pt>
    <dgm:pt modelId="{EB0C727B-8B62-414A-A62C-F12815EFEBBD}" type="pres">
      <dgm:prSet presAssocID="{99C5936E-5D28-3E4F-ABE9-C9ED698C2FA0}" presName="node" presStyleLbl="node1" presStyleIdx="2" presStyleCnt="7" custScaleX="114127" custScaleY="169987">
        <dgm:presLayoutVars>
          <dgm:bulletEnabled val="1"/>
        </dgm:presLayoutVars>
      </dgm:prSet>
      <dgm:spPr/>
      <dgm:t>
        <a:bodyPr/>
        <a:lstStyle/>
        <a:p>
          <a:endParaRPr lang="en-US"/>
        </a:p>
      </dgm:t>
    </dgm:pt>
    <dgm:pt modelId="{3B1AEE11-DD94-934F-BC77-90A1BB8E94A0}" type="pres">
      <dgm:prSet presAssocID="{057461D9-1AB0-F84C-BD01-11CE8787095A}" presName="sibTrans" presStyleLbl="sibTrans2D1" presStyleIdx="2" presStyleCnt="6"/>
      <dgm:spPr/>
      <dgm:t>
        <a:bodyPr/>
        <a:lstStyle/>
        <a:p>
          <a:endParaRPr lang="en-US"/>
        </a:p>
      </dgm:t>
    </dgm:pt>
    <dgm:pt modelId="{C4D4B2E8-F138-9343-AA85-92FCBF69B0F9}" type="pres">
      <dgm:prSet presAssocID="{057461D9-1AB0-F84C-BD01-11CE8787095A}" presName="connectorText" presStyleLbl="sibTrans2D1" presStyleIdx="2" presStyleCnt="6"/>
      <dgm:spPr/>
      <dgm:t>
        <a:bodyPr/>
        <a:lstStyle/>
        <a:p>
          <a:endParaRPr lang="en-US"/>
        </a:p>
      </dgm:t>
    </dgm:pt>
    <dgm:pt modelId="{EEDD5879-0DE9-F34E-895A-509F87F6132D}" type="pres">
      <dgm:prSet presAssocID="{EE3B7EFC-82C9-2E45-AC68-6FDE940F96E3}" presName="node" presStyleLbl="node1" presStyleIdx="3" presStyleCnt="7" custScaleY="173749">
        <dgm:presLayoutVars>
          <dgm:bulletEnabled val="1"/>
        </dgm:presLayoutVars>
      </dgm:prSet>
      <dgm:spPr/>
      <dgm:t>
        <a:bodyPr/>
        <a:lstStyle/>
        <a:p>
          <a:endParaRPr lang="en-US"/>
        </a:p>
      </dgm:t>
    </dgm:pt>
    <dgm:pt modelId="{DA60E69B-7262-B549-8DB2-C7223FBE0FD1}" type="pres">
      <dgm:prSet presAssocID="{E4E50FAB-C2DB-BE4B-9728-EE1B9FE9F27E}" presName="sibTrans" presStyleLbl="sibTrans2D1" presStyleIdx="3" presStyleCnt="6"/>
      <dgm:spPr/>
      <dgm:t>
        <a:bodyPr/>
        <a:lstStyle/>
        <a:p>
          <a:endParaRPr lang="en-US"/>
        </a:p>
      </dgm:t>
    </dgm:pt>
    <dgm:pt modelId="{F787207E-2C78-F842-AE3F-BB699662B102}" type="pres">
      <dgm:prSet presAssocID="{E4E50FAB-C2DB-BE4B-9728-EE1B9FE9F27E}" presName="connectorText" presStyleLbl="sibTrans2D1" presStyleIdx="3" presStyleCnt="6"/>
      <dgm:spPr/>
      <dgm:t>
        <a:bodyPr/>
        <a:lstStyle/>
        <a:p>
          <a:endParaRPr lang="en-US"/>
        </a:p>
      </dgm:t>
    </dgm:pt>
    <dgm:pt modelId="{BE27C1A2-4555-974C-8659-CA65CA0D928A}" type="pres">
      <dgm:prSet presAssocID="{A9309197-15AD-D045-84AC-631B13960D0B}" presName="node" presStyleLbl="node1" presStyleIdx="4" presStyleCnt="7" custScaleY="173749">
        <dgm:presLayoutVars>
          <dgm:bulletEnabled val="1"/>
        </dgm:presLayoutVars>
      </dgm:prSet>
      <dgm:spPr/>
      <dgm:t>
        <a:bodyPr/>
        <a:lstStyle/>
        <a:p>
          <a:endParaRPr lang="en-US"/>
        </a:p>
      </dgm:t>
    </dgm:pt>
    <dgm:pt modelId="{306A9A37-4E57-1544-B312-FB6E89B8A93B}" type="pres">
      <dgm:prSet presAssocID="{CA30CBD3-902A-3A49-AC9D-DB61C4F994AA}" presName="sibTrans" presStyleLbl="sibTrans2D1" presStyleIdx="4" presStyleCnt="6"/>
      <dgm:spPr/>
      <dgm:t>
        <a:bodyPr/>
        <a:lstStyle/>
        <a:p>
          <a:endParaRPr lang="en-US"/>
        </a:p>
      </dgm:t>
    </dgm:pt>
    <dgm:pt modelId="{25909C2C-7512-BE41-9F5A-C743B36F588B}" type="pres">
      <dgm:prSet presAssocID="{CA30CBD3-902A-3A49-AC9D-DB61C4F994AA}" presName="connectorText" presStyleLbl="sibTrans2D1" presStyleIdx="4" presStyleCnt="6"/>
      <dgm:spPr/>
      <dgm:t>
        <a:bodyPr/>
        <a:lstStyle/>
        <a:p>
          <a:endParaRPr lang="en-US"/>
        </a:p>
      </dgm:t>
    </dgm:pt>
    <dgm:pt modelId="{DAEF1953-ED49-B948-9B28-4D83666DEF78}" type="pres">
      <dgm:prSet presAssocID="{035B854C-83D0-994B-AE9C-92B3446C5472}" presName="node" presStyleLbl="node1" presStyleIdx="5" presStyleCnt="7" custScaleY="173749">
        <dgm:presLayoutVars>
          <dgm:bulletEnabled val="1"/>
        </dgm:presLayoutVars>
      </dgm:prSet>
      <dgm:spPr/>
      <dgm:t>
        <a:bodyPr/>
        <a:lstStyle/>
        <a:p>
          <a:endParaRPr lang="en-US"/>
        </a:p>
      </dgm:t>
    </dgm:pt>
    <dgm:pt modelId="{B6CAF1FC-2734-D24F-B883-5A25F108549D}" type="pres">
      <dgm:prSet presAssocID="{7A6792F0-2E8F-F241-BF00-E019CDF253A0}" presName="sibTrans" presStyleLbl="sibTrans2D1" presStyleIdx="5" presStyleCnt="6"/>
      <dgm:spPr/>
      <dgm:t>
        <a:bodyPr/>
        <a:lstStyle/>
        <a:p>
          <a:endParaRPr lang="en-US"/>
        </a:p>
      </dgm:t>
    </dgm:pt>
    <dgm:pt modelId="{0E2AA948-EDDE-6240-95E6-DDE9174B4C86}" type="pres">
      <dgm:prSet presAssocID="{7A6792F0-2E8F-F241-BF00-E019CDF253A0}" presName="connectorText" presStyleLbl="sibTrans2D1" presStyleIdx="5" presStyleCnt="6"/>
      <dgm:spPr/>
      <dgm:t>
        <a:bodyPr/>
        <a:lstStyle/>
        <a:p>
          <a:endParaRPr lang="en-US"/>
        </a:p>
      </dgm:t>
    </dgm:pt>
    <dgm:pt modelId="{960B267A-FF51-A54B-B200-BEDEA19210EA}" type="pres">
      <dgm:prSet presAssocID="{E4188663-DC48-FB41-A338-0C6CB7758773}" presName="node" presStyleLbl="node1" presStyleIdx="6" presStyleCnt="7" custScaleY="173749">
        <dgm:presLayoutVars>
          <dgm:bulletEnabled val="1"/>
        </dgm:presLayoutVars>
      </dgm:prSet>
      <dgm:spPr/>
      <dgm:t>
        <a:bodyPr/>
        <a:lstStyle/>
        <a:p>
          <a:endParaRPr lang="en-US"/>
        </a:p>
      </dgm:t>
    </dgm:pt>
  </dgm:ptLst>
  <dgm:cxnLst>
    <dgm:cxn modelId="{10FD4DBA-2FBB-234B-A134-21D6D4F28312}" srcId="{0CA484E7-6D48-2947-8DBF-C7BBFF0D5F64}" destId="{A9309197-15AD-D045-84AC-631B13960D0B}" srcOrd="4" destOrd="0" parTransId="{01AF28B4-DD37-6245-955D-63041E8A404E}" sibTransId="{CA30CBD3-902A-3A49-AC9D-DB61C4F994AA}"/>
    <dgm:cxn modelId="{45FA0434-C236-4086-9941-23F96BA402C3}" type="presOf" srcId="{99C5936E-5D28-3E4F-ABE9-C9ED698C2FA0}" destId="{EB0C727B-8B62-414A-A62C-F12815EFEBBD}" srcOrd="0" destOrd="0" presId="urn:microsoft.com/office/officeart/2005/8/layout/process5"/>
    <dgm:cxn modelId="{A4EB4AA9-D89C-4D63-8D2F-7436FD0EBB67}" type="presOf" srcId="{CA30CBD3-902A-3A49-AC9D-DB61C4F994AA}" destId="{306A9A37-4E57-1544-B312-FB6E89B8A93B}" srcOrd="0" destOrd="0" presId="urn:microsoft.com/office/officeart/2005/8/layout/process5"/>
    <dgm:cxn modelId="{7D94B3A8-E8D9-E748-BA8A-FB595D8D6A46}" srcId="{0CA484E7-6D48-2947-8DBF-C7BBFF0D5F64}" destId="{6184A07A-9DD5-104A-89B4-28D721479C50}" srcOrd="0" destOrd="0" parTransId="{4333E5C4-A8DB-AF4F-8ECE-5B94F78B26AB}" sibTransId="{C8A47285-0A6E-FC41-B441-E553BC30CCA4}"/>
    <dgm:cxn modelId="{65A53956-80DE-114C-A93F-F6D4F617FA79}" srcId="{0CA484E7-6D48-2947-8DBF-C7BBFF0D5F64}" destId="{035B854C-83D0-994B-AE9C-92B3446C5472}" srcOrd="5" destOrd="0" parTransId="{D95153D6-F5C8-6D44-99FE-607E0C0E8791}" sibTransId="{7A6792F0-2E8F-F241-BF00-E019CDF253A0}"/>
    <dgm:cxn modelId="{64D5ABD3-FD34-4D11-A5FD-7D0BD06CD70D}" type="presOf" srcId="{D4F3DB9C-5539-FB44-8870-5B5D01AE298C}" destId="{9B55C08B-13CA-0F4D-8E5A-2475D58BEA36}" srcOrd="0" destOrd="0" presId="urn:microsoft.com/office/officeart/2005/8/layout/process5"/>
    <dgm:cxn modelId="{6F25A050-D042-4AB6-9228-0EF542C8BEAC}" type="presOf" srcId="{C8A47285-0A6E-FC41-B441-E553BC30CCA4}" destId="{10B8377A-D558-0D48-ACDE-B9DE0D8076C3}" srcOrd="0" destOrd="0" presId="urn:microsoft.com/office/officeart/2005/8/layout/process5"/>
    <dgm:cxn modelId="{145CA318-B3A6-594F-929B-EC6B5344F3D9}" srcId="{0CA484E7-6D48-2947-8DBF-C7BBFF0D5F64}" destId="{D4F3DB9C-5539-FB44-8870-5B5D01AE298C}" srcOrd="1" destOrd="0" parTransId="{EFC4A21F-44E7-D14D-B47A-B3668290BA7A}" sibTransId="{4C51BFE3-1BD3-CE4A-B4EC-6061463305CE}"/>
    <dgm:cxn modelId="{BEEA24F1-0B6A-4E04-8834-43B3BB837A57}" type="presOf" srcId="{EE3B7EFC-82C9-2E45-AC68-6FDE940F96E3}" destId="{EEDD5879-0DE9-F34E-895A-509F87F6132D}" srcOrd="0" destOrd="0" presId="urn:microsoft.com/office/officeart/2005/8/layout/process5"/>
    <dgm:cxn modelId="{FD7DF96E-68A3-4439-A756-C03C327CA551}" type="presOf" srcId="{E4188663-DC48-FB41-A338-0C6CB7758773}" destId="{960B267A-FF51-A54B-B200-BEDEA19210EA}" srcOrd="0" destOrd="0" presId="urn:microsoft.com/office/officeart/2005/8/layout/process5"/>
    <dgm:cxn modelId="{487BB7B4-7BBA-4DFD-98C7-8A427055A6B2}" type="presOf" srcId="{4C51BFE3-1BD3-CE4A-B4EC-6061463305CE}" destId="{5414B690-5DFB-B445-88A6-372F1D50A9B3}" srcOrd="1" destOrd="0" presId="urn:microsoft.com/office/officeart/2005/8/layout/process5"/>
    <dgm:cxn modelId="{5127BF4D-02A7-46DC-A29B-E1012BDCC15A}" type="presOf" srcId="{4C51BFE3-1BD3-CE4A-B4EC-6061463305CE}" destId="{F224CB91-9FC4-2D4D-9263-0DAC93515C77}" srcOrd="0" destOrd="0" presId="urn:microsoft.com/office/officeart/2005/8/layout/process5"/>
    <dgm:cxn modelId="{FB3C0B60-F21C-49A3-9231-DB8BD13778BB}" type="presOf" srcId="{A9309197-15AD-D045-84AC-631B13960D0B}" destId="{BE27C1A2-4555-974C-8659-CA65CA0D928A}" srcOrd="0" destOrd="0" presId="urn:microsoft.com/office/officeart/2005/8/layout/process5"/>
    <dgm:cxn modelId="{03122355-8D06-44D2-A537-DEDD63949970}" type="presOf" srcId="{6184A07A-9DD5-104A-89B4-28D721479C50}" destId="{0BD7CDCE-33E5-204E-90F6-CB8071558F5D}" srcOrd="0" destOrd="0" presId="urn:microsoft.com/office/officeart/2005/8/layout/process5"/>
    <dgm:cxn modelId="{E8FBB585-8D3C-4477-AD44-6CA0AD7B02D3}" type="presOf" srcId="{C8A47285-0A6E-FC41-B441-E553BC30CCA4}" destId="{3BCB5DFB-1413-344D-BE07-E3DEDE669DC6}" srcOrd="1" destOrd="0" presId="urn:microsoft.com/office/officeart/2005/8/layout/process5"/>
    <dgm:cxn modelId="{09A4381F-E05F-4408-8FE4-8AA1CBFF6302}" type="presOf" srcId="{CA30CBD3-902A-3A49-AC9D-DB61C4F994AA}" destId="{25909C2C-7512-BE41-9F5A-C743B36F588B}" srcOrd="1" destOrd="0" presId="urn:microsoft.com/office/officeart/2005/8/layout/process5"/>
    <dgm:cxn modelId="{50620D5C-E89C-4566-AD0B-1963EF52E0A7}" type="presOf" srcId="{057461D9-1AB0-F84C-BD01-11CE8787095A}" destId="{C4D4B2E8-F138-9343-AA85-92FCBF69B0F9}" srcOrd="1" destOrd="0" presId="urn:microsoft.com/office/officeart/2005/8/layout/process5"/>
    <dgm:cxn modelId="{2CD41784-288A-4BF4-9C76-3A9386A07C7D}" type="presOf" srcId="{057461D9-1AB0-F84C-BD01-11CE8787095A}" destId="{3B1AEE11-DD94-934F-BC77-90A1BB8E94A0}" srcOrd="0" destOrd="0" presId="urn:microsoft.com/office/officeart/2005/8/layout/process5"/>
    <dgm:cxn modelId="{DD460629-4A29-422C-9940-7AAA3ADB692F}" type="presOf" srcId="{7A6792F0-2E8F-F241-BF00-E019CDF253A0}" destId="{B6CAF1FC-2734-D24F-B883-5A25F108549D}" srcOrd="0" destOrd="0" presId="urn:microsoft.com/office/officeart/2005/8/layout/process5"/>
    <dgm:cxn modelId="{41D3FA15-97B7-1F46-8547-EB03D63B4814}" srcId="{0CA484E7-6D48-2947-8DBF-C7BBFF0D5F64}" destId="{99C5936E-5D28-3E4F-ABE9-C9ED698C2FA0}" srcOrd="2" destOrd="0" parTransId="{AD5A96DC-F059-0843-95AE-66CD62485773}" sibTransId="{057461D9-1AB0-F84C-BD01-11CE8787095A}"/>
    <dgm:cxn modelId="{FF73791C-1F08-944F-BC0C-BE9EBD360B70}" srcId="{0CA484E7-6D48-2947-8DBF-C7BBFF0D5F64}" destId="{EE3B7EFC-82C9-2E45-AC68-6FDE940F96E3}" srcOrd="3" destOrd="0" parTransId="{4086ED92-20F7-624C-B0EC-7C64CA1C0FA9}" sibTransId="{E4E50FAB-C2DB-BE4B-9728-EE1B9FE9F27E}"/>
    <dgm:cxn modelId="{2BA68E79-8DB8-435D-BE97-007DE7B6C2BB}" type="presOf" srcId="{035B854C-83D0-994B-AE9C-92B3446C5472}" destId="{DAEF1953-ED49-B948-9B28-4D83666DEF78}" srcOrd="0" destOrd="0" presId="urn:microsoft.com/office/officeart/2005/8/layout/process5"/>
    <dgm:cxn modelId="{ECC11D19-577B-B844-8E0C-AD60FC120EDC}" srcId="{0CA484E7-6D48-2947-8DBF-C7BBFF0D5F64}" destId="{E4188663-DC48-FB41-A338-0C6CB7758773}" srcOrd="6" destOrd="0" parTransId="{3F27B60A-80C8-2049-B4E2-AEFF4D50E864}" sibTransId="{01A44945-4119-174A-9E49-E40889002725}"/>
    <dgm:cxn modelId="{3FE34C38-C59A-49F9-AF91-0E25A77BF23D}" type="presOf" srcId="{0CA484E7-6D48-2947-8DBF-C7BBFF0D5F64}" destId="{462DBAE6-B48A-2E4A-A189-D398CAF43FCE}" srcOrd="0" destOrd="0" presId="urn:microsoft.com/office/officeart/2005/8/layout/process5"/>
    <dgm:cxn modelId="{0FDB55CE-2AC7-4293-80F3-F80A4C82CAAE}" type="presOf" srcId="{E4E50FAB-C2DB-BE4B-9728-EE1B9FE9F27E}" destId="{DA60E69B-7262-B549-8DB2-C7223FBE0FD1}" srcOrd="0" destOrd="0" presId="urn:microsoft.com/office/officeart/2005/8/layout/process5"/>
    <dgm:cxn modelId="{CE16CC09-5213-4A7E-9C1B-99732034769F}" type="presOf" srcId="{E4E50FAB-C2DB-BE4B-9728-EE1B9FE9F27E}" destId="{F787207E-2C78-F842-AE3F-BB699662B102}" srcOrd="1" destOrd="0" presId="urn:microsoft.com/office/officeart/2005/8/layout/process5"/>
    <dgm:cxn modelId="{E1372F5D-0665-431A-B684-FD8B9DD1436E}" type="presOf" srcId="{7A6792F0-2E8F-F241-BF00-E019CDF253A0}" destId="{0E2AA948-EDDE-6240-95E6-DDE9174B4C86}" srcOrd="1" destOrd="0" presId="urn:microsoft.com/office/officeart/2005/8/layout/process5"/>
    <dgm:cxn modelId="{077EE560-6DE1-4D76-B771-A8B7C6E1D853}" type="presParOf" srcId="{462DBAE6-B48A-2E4A-A189-D398CAF43FCE}" destId="{0BD7CDCE-33E5-204E-90F6-CB8071558F5D}" srcOrd="0" destOrd="0" presId="urn:microsoft.com/office/officeart/2005/8/layout/process5"/>
    <dgm:cxn modelId="{49F266D9-2212-4316-9D04-2411062E93B0}" type="presParOf" srcId="{462DBAE6-B48A-2E4A-A189-D398CAF43FCE}" destId="{10B8377A-D558-0D48-ACDE-B9DE0D8076C3}" srcOrd="1" destOrd="0" presId="urn:microsoft.com/office/officeart/2005/8/layout/process5"/>
    <dgm:cxn modelId="{692F9D28-16CB-4041-B007-681B1FD2BBB5}" type="presParOf" srcId="{10B8377A-D558-0D48-ACDE-B9DE0D8076C3}" destId="{3BCB5DFB-1413-344D-BE07-E3DEDE669DC6}" srcOrd="0" destOrd="0" presId="urn:microsoft.com/office/officeart/2005/8/layout/process5"/>
    <dgm:cxn modelId="{A186570F-D960-4E75-B9CA-E7BBEB69316E}" type="presParOf" srcId="{462DBAE6-B48A-2E4A-A189-D398CAF43FCE}" destId="{9B55C08B-13CA-0F4D-8E5A-2475D58BEA36}" srcOrd="2" destOrd="0" presId="urn:microsoft.com/office/officeart/2005/8/layout/process5"/>
    <dgm:cxn modelId="{D4F8C468-5326-42FD-AF7A-9A4182FA04A1}" type="presParOf" srcId="{462DBAE6-B48A-2E4A-A189-D398CAF43FCE}" destId="{F224CB91-9FC4-2D4D-9263-0DAC93515C77}" srcOrd="3" destOrd="0" presId="urn:microsoft.com/office/officeart/2005/8/layout/process5"/>
    <dgm:cxn modelId="{E21C7775-9E41-4333-B02D-C508935972A1}" type="presParOf" srcId="{F224CB91-9FC4-2D4D-9263-0DAC93515C77}" destId="{5414B690-5DFB-B445-88A6-372F1D50A9B3}" srcOrd="0" destOrd="0" presId="urn:microsoft.com/office/officeart/2005/8/layout/process5"/>
    <dgm:cxn modelId="{9FBDDBF7-F1B9-4521-918B-A229D8C5CB08}" type="presParOf" srcId="{462DBAE6-B48A-2E4A-A189-D398CAF43FCE}" destId="{EB0C727B-8B62-414A-A62C-F12815EFEBBD}" srcOrd="4" destOrd="0" presId="urn:microsoft.com/office/officeart/2005/8/layout/process5"/>
    <dgm:cxn modelId="{77EFCC59-F56B-4C01-A139-6C33C65B84C6}" type="presParOf" srcId="{462DBAE6-B48A-2E4A-A189-D398CAF43FCE}" destId="{3B1AEE11-DD94-934F-BC77-90A1BB8E94A0}" srcOrd="5" destOrd="0" presId="urn:microsoft.com/office/officeart/2005/8/layout/process5"/>
    <dgm:cxn modelId="{0128A854-1BC1-41E0-AEF8-5CD6A2E6C53C}" type="presParOf" srcId="{3B1AEE11-DD94-934F-BC77-90A1BB8E94A0}" destId="{C4D4B2E8-F138-9343-AA85-92FCBF69B0F9}" srcOrd="0" destOrd="0" presId="urn:microsoft.com/office/officeart/2005/8/layout/process5"/>
    <dgm:cxn modelId="{70F2247D-911E-4CB0-A10D-1254E1C4CD90}" type="presParOf" srcId="{462DBAE6-B48A-2E4A-A189-D398CAF43FCE}" destId="{EEDD5879-0DE9-F34E-895A-509F87F6132D}" srcOrd="6" destOrd="0" presId="urn:microsoft.com/office/officeart/2005/8/layout/process5"/>
    <dgm:cxn modelId="{55694BDE-FE15-465C-AA0C-E5110020FA24}" type="presParOf" srcId="{462DBAE6-B48A-2E4A-A189-D398CAF43FCE}" destId="{DA60E69B-7262-B549-8DB2-C7223FBE0FD1}" srcOrd="7" destOrd="0" presId="urn:microsoft.com/office/officeart/2005/8/layout/process5"/>
    <dgm:cxn modelId="{4ACC3ED4-C964-4A3A-86B4-92EA95E3ABE1}" type="presParOf" srcId="{DA60E69B-7262-B549-8DB2-C7223FBE0FD1}" destId="{F787207E-2C78-F842-AE3F-BB699662B102}" srcOrd="0" destOrd="0" presId="urn:microsoft.com/office/officeart/2005/8/layout/process5"/>
    <dgm:cxn modelId="{27134750-66BE-4426-94D3-9CAB1D48ACE2}" type="presParOf" srcId="{462DBAE6-B48A-2E4A-A189-D398CAF43FCE}" destId="{BE27C1A2-4555-974C-8659-CA65CA0D928A}" srcOrd="8" destOrd="0" presId="urn:microsoft.com/office/officeart/2005/8/layout/process5"/>
    <dgm:cxn modelId="{B82096F9-4A64-41E4-8340-15FA64E0B0B3}" type="presParOf" srcId="{462DBAE6-B48A-2E4A-A189-D398CAF43FCE}" destId="{306A9A37-4E57-1544-B312-FB6E89B8A93B}" srcOrd="9" destOrd="0" presId="urn:microsoft.com/office/officeart/2005/8/layout/process5"/>
    <dgm:cxn modelId="{14E7BFD5-FC8B-426D-A2D3-13D94DCD08BC}" type="presParOf" srcId="{306A9A37-4E57-1544-B312-FB6E89B8A93B}" destId="{25909C2C-7512-BE41-9F5A-C743B36F588B}" srcOrd="0" destOrd="0" presId="urn:microsoft.com/office/officeart/2005/8/layout/process5"/>
    <dgm:cxn modelId="{F52D2C69-FD43-4448-9A26-9A50BA8E5DFD}" type="presParOf" srcId="{462DBAE6-B48A-2E4A-A189-D398CAF43FCE}" destId="{DAEF1953-ED49-B948-9B28-4D83666DEF78}" srcOrd="10" destOrd="0" presId="urn:microsoft.com/office/officeart/2005/8/layout/process5"/>
    <dgm:cxn modelId="{AFC40A7B-3B60-49F3-B199-F32288D7B5FA}" type="presParOf" srcId="{462DBAE6-B48A-2E4A-A189-D398CAF43FCE}" destId="{B6CAF1FC-2734-D24F-B883-5A25F108549D}" srcOrd="11" destOrd="0" presId="urn:microsoft.com/office/officeart/2005/8/layout/process5"/>
    <dgm:cxn modelId="{B709999B-CDFB-4818-B2D8-6E2DDBB6A1E3}" type="presParOf" srcId="{B6CAF1FC-2734-D24F-B883-5A25F108549D}" destId="{0E2AA948-EDDE-6240-95E6-DDE9174B4C86}" srcOrd="0" destOrd="0" presId="urn:microsoft.com/office/officeart/2005/8/layout/process5"/>
    <dgm:cxn modelId="{85043BBA-A66F-4143-8316-03D7D9C643FE}" type="presParOf" srcId="{462DBAE6-B48A-2E4A-A189-D398CAF43FCE}" destId="{960B267A-FF51-A54B-B200-BEDEA19210EA}" srcOrd="12"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CA8A0FF-35EE-0940-8DEE-74E01FA1C214}" type="doc">
      <dgm:prSet loTypeId="urn:microsoft.com/office/officeart/2005/8/layout/vList2" loCatId="list" qsTypeId="urn:microsoft.com/office/officeart/2005/8/quickstyle/simple2" qsCatId="simple" csTypeId="urn:microsoft.com/office/officeart/2005/8/colors/colorful1" csCatId="colorful"/>
      <dgm:spPr/>
      <dgm:t>
        <a:bodyPr/>
        <a:lstStyle/>
        <a:p>
          <a:endParaRPr lang="en-US"/>
        </a:p>
      </dgm:t>
    </dgm:pt>
    <dgm:pt modelId="{071024F3-97E3-C747-A873-460D7A062083}">
      <dgm:prSet custT="1"/>
      <dgm:spPr/>
      <dgm:t>
        <a:bodyPr/>
        <a:lstStyle/>
        <a:p>
          <a:pPr rtl="0"/>
          <a:r>
            <a:rPr lang="en-US" sz="2400" b="1" i="0" baseline="0" dirty="0">
              <a:solidFill>
                <a:schemeClr val="tx1"/>
              </a:solidFill>
              <a:latin typeface="Arial" charset="0"/>
              <a:ea typeface="Arial" charset="0"/>
              <a:cs typeface="Arial" charset="0"/>
            </a:rPr>
            <a:t>Identifying Safety and Health Problems in the Workplace</a:t>
          </a:r>
          <a:endParaRPr lang="en-US" sz="2400" b="1" i="0" dirty="0">
            <a:solidFill>
              <a:schemeClr val="tx1"/>
            </a:solidFill>
            <a:latin typeface="Arial" charset="0"/>
            <a:ea typeface="Arial" charset="0"/>
            <a:cs typeface="Arial" charset="0"/>
          </a:endParaRPr>
        </a:p>
      </dgm:t>
    </dgm:pt>
    <dgm:pt modelId="{1EB677FA-9630-6B43-94DF-8B23A570C6D4}" type="parTrans" cxnId="{353E4456-157A-FE44-949C-7CC02F9874CE}">
      <dgm:prSet/>
      <dgm:spPr/>
      <dgm:t>
        <a:bodyPr/>
        <a:lstStyle/>
        <a:p>
          <a:endParaRPr lang="en-US">
            <a:solidFill>
              <a:schemeClr val="tx1"/>
            </a:solidFill>
          </a:endParaRPr>
        </a:p>
      </dgm:t>
    </dgm:pt>
    <dgm:pt modelId="{330AA23D-F80A-5042-A183-5669DA103A40}" type="sibTrans" cxnId="{353E4456-157A-FE44-949C-7CC02F9874CE}">
      <dgm:prSet/>
      <dgm:spPr/>
      <dgm:t>
        <a:bodyPr/>
        <a:lstStyle/>
        <a:p>
          <a:endParaRPr lang="en-US">
            <a:solidFill>
              <a:schemeClr val="tx1"/>
            </a:solidFill>
          </a:endParaRPr>
        </a:p>
      </dgm:t>
    </dgm:pt>
    <dgm:pt modelId="{1444DE53-6547-2D48-A0E3-496EDEE7AF4E}">
      <dgm:prSet custT="1"/>
      <dgm:spPr/>
      <dgm:t>
        <a:bodyPr/>
        <a:lstStyle/>
        <a:p>
          <a:pPr rtl="0"/>
          <a:r>
            <a:rPr lang="en-US" sz="2400" b="1" i="0" baseline="0" dirty="0">
              <a:solidFill>
                <a:schemeClr val="tx1"/>
              </a:solidFill>
              <a:latin typeface="Arial" charset="0"/>
              <a:ea typeface="Arial" charset="0"/>
              <a:cs typeface="Arial" charset="0"/>
            </a:rPr>
            <a:t>Review handout to become more aware of workplace hazards</a:t>
          </a:r>
          <a:endParaRPr lang="en-US" sz="2400" b="1" i="0" dirty="0">
            <a:solidFill>
              <a:schemeClr val="tx1"/>
            </a:solidFill>
            <a:latin typeface="Arial" charset="0"/>
            <a:ea typeface="Arial" charset="0"/>
            <a:cs typeface="Arial" charset="0"/>
          </a:endParaRPr>
        </a:p>
      </dgm:t>
    </dgm:pt>
    <dgm:pt modelId="{73112DED-B7FB-CE44-9892-3F31B3102512}" type="parTrans" cxnId="{39B658B6-82F7-8646-848B-181D1D6558BA}">
      <dgm:prSet/>
      <dgm:spPr/>
      <dgm:t>
        <a:bodyPr/>
        <a:lstStyle/>
        <a:p>
          <a:endParaRPr lang="en-US">
            <a:solidFill>
              <a:schemeClr val="tx1"/>
            </a:solidFill>
          </a:endParaRPr>
        </a:p>
      </dgm:t>
    </dgm:pt>
    <dgm:pt modelId="{27B7058D-BE16-E14A-BB77-A9417706A21B}" type="sibTrans" cxnId="{39B658B6-82F7-8646-848B-181D1D6558BA}">
      <dgm:prSet/>
      <dgm:spPr/>
      <dgm:t>
        <a:bodyPr/>
        <a:lstStyle/>
        <a:p>
          <a:endParaRPr lang="en-US">
            <a:solidFill>
              <a:schemeClr val="tx1"/>
            </a:solidFill>
          </a:endParaRPr>
        </a:p>
      </dgm:t>
    </dgm:pt>
    <dgm:pt modelId="{EC3566CE-3DF0-6548-8D35-53E93AD8468B}">
      <dgm:prSet custT="1"/>
      <dgm:spPr/>
      <dgm:t>
        <a:bodyPr/>
        <a:lstStyle/>
        <a:p>
          <a:pPr rtl="0"/>
          <a:r>
            <a:rPr lang="en-US" sz="2400" b="1" i="0" baseline="0" dirty="0">
              <a:solidFill>
                <a:schemeClr val="tx1"/>
              </a:solidFill>
              <a:latin typeface="Arial" charset="0"/>
              <a:ea typeface="Arial" charset="0"/>
              <a:cs typeface="Arial" charset="0"/>
            </a:rPr>
            <a:t>Discuss if anyone has discovered safety and/or health problems in the workplace/site</a:t>
          </a:r>
          <a:endParaRPr lang="en-US" sz="2400" b="1" i="0" dirty="0">
            <a:solidFill>
              <a:schemeClr val="tx1"/>
            </a:solidFill>
            <a:latin typeface="Arial" charset="0"/>
            <a:ea typeface="Arial" charset="0"/>
            <a:cs typeface="Arial" charset="0"/>
          </a:endParaRPr>
        </a:p>
      </dgm:t>
    </dgm:pt>
    <dgm:pt modelId="{199DA382-F0B6-DC47-B0F9-BEED4883D92B}" type="parTrans" cxnId="{093061E7-8A91-244D-864D-A720B73C1E93}">
      <dgm:prSet/>
      <dgm:spPr/>
      <dgm:t>
        <a:bodyPr/>
        <a:lstStyle/>
        <a:p>
          <a:endParaRPr lang="en-US">
            <a:solidFill>
              <a:schemeClr val="tx1"/>
            </a:solidFill>
          </a:endParaRPr>
        </a:p>
      </dgm:t>
    </dgm:pt>
    <dgm:pt modelId="{0ADCCD2E-1385-5C4B-AABC-4060F300F904}" type="sibTrans" cxnId="{093061E7-8A91-244D-864D-A720B73C1E93}">
      <dgm:prSet/>
      <dgm:spPr/>
      <dgm:t>
        <a:bodyPr/>
        <a:lstStyle/>
        <a:p>
          <a:endParaRPr lang="en-US">
            <a:solidFill>
              <a:schemeClr val="tx1"/>
            </a:solidFill>
          </a:endParaRPr>
        </a:p>
      </dgm:t>
    </dgm:pt>
    <dgm:pt modelId="{A39FB379-32FD-8A4C-8551-501D27E0AE2D}" type="pres">
      <dgm:prSet presAssocID="{0CA8A0FF-35EE-0940-8DEE-74E01FA1C214}" presName="linear" presStyleCnt="0">
        <dgm:presLayoutVars>
          <dgm:animLvl val="lvl"/>
          <dgm:resizeHandles val="exact"/>
        </dgm:presLayoutVars>
      </dgm:prSet>
      <dgm:spPr/>
      <dgm:t>
        <a:bodyPr/>
        <a:lstStyle/>
        <a:p>
          <a:endParaRPr lang="en-US"/>
        </a:p>
      </dgm:t>
    </dgm:pt>
    <dgm:pt modelId="{F9EB9BCD-E001-204E-8437-ED79D45DCC8F}" type="pres">
      <dgm:prSet presAssocID="{071024F3-97E3-C747-A873-460D7A062083}" presName="parentText" presStyleLbl="node1" presStyleIdx="0" presStyleCnt="3">
        <dgm:presLayoutVars>
          <dgm:chMax val="0"/>
          <dgm:bulletEnabled val="1"/>
        </dgm:presLayoutVars>
      </dgm:prSet>
      <dgm:spPr/>
      <dgm:t>
        <a:bodyPr/>
        <a:lstStyle/>
        <a:p>
          <a:endParaRPr lang="en-US"/>
        </a:p>
      </dgm:t>
    </dgm:pt>
    <dgm:pt modelId="{93A57C7C-CB51-DC49-81EC-51F9C82A13AE}" type="pres">
      <dgm:prSet presAssocID="{330AA23D-F80A-5042-A183-5669DA103A40}" presName="spacer" presStyleCnt="0"/>
      <dgm:spPr/>
    </dgm:pt>
    <dgm:pt modelId="{8A0F58DE-C173-C041-B86E-9FD8EABE1230}" type="pres">
      <dgm:prSet presAssocID="{1444DE53-6547-2D48-A0E3-496EDEE7AF4E}" presName="parentText" presStyleLbl="node1" presStyleIdx="1" presStyleCnt="3">
        <dgm:presLayoutVars>
          <dgm:chMax val="0"/>
          <dgm:bulletEnabled val="1"/>
        </dgm:presLayoutVars>
      </dgm:prSet>
      <dgm:spPr/>
      <dgm:t>
        <a:bodyPr/>
        <a:lstStyle/>
        <a:p>
          <a:endParaRPr lang="en-US"/>
        </a:p>
      </dgm:t>
    </dgm:pt>
    <dgm:pt modelId="{BD1AC7E3-D8ED-874F-A542-1EBB3EED9B98}" type="pres">
      <dgm:prSet presAssocID="{27B7058D-BE16-E14A-BB77-A9417706A21B}" presName="spacer" presStyleCnt="0"/>
      <dgm:spPr/>
    </dgm:pt>
    <dgm:pt modelId="{ED0F9C20-AEE1-BA48-B3B8-2A74DF38096F}" type="pres">
      <dgm:prSet presAssocID="{EC3566CE-3DF0-6548-8D35-53E93AD8468B}" presName="parentText" presStyleLbl="node1" presStyleIdx="2" presStyleCnt="3">
        <dgm:presLayoutVars>
          <dgm:chMax val="0"/>
          <dgm:bulletEnabled val="1"/>
        </dgm:presLayoutVars>
      </dgm:prSet>
      <dgm:spPr/>
      <dgm:t>
        <a:bodyPr/>
        <a:lstStyle/>
        <a:p>
          <a:endParaRPr lang="en-US"/>
        </a:p>
      </dgm:t>
    </dgm:pt>
  </dgm:ptLst>
  <dgm:cxnLst>
    <dgm:cxn modelId="{24880965-BF7E-495E-855A-056F32FBEDBF}" type="presOf" srcId="{0CA8A0FF-35EE-0940-8DEE-74E01FA1C214}" destId="{A39FB379-32FD-8A4C-8551-501D27E0AE2D}" srcOrd="0" destOrd="0" presId="urn:microsoft.com/office/officeart/2005/8/layout/vList2"/>
    <dgm:cxn modelId="{353E4456-157A-FE44-949C-7CC02F9874CE}" srcId="{0CA8A0FF-35EE-0940-8DEE-74E01FA1C214}" destId="{071024F3-97E3-C747-A873-460D7A062083}" srcOrd="0" destOrd="0" parTransId="{1EB677FA-9630-6B43-94DF-8B23A570C6D4}" sibTransId="{330AA23D-F80A-5042-A183-5669DA103A40}"/>
    <dgm:cxn modelId="{CB0D1FF4-4FEA-4A71-9004-8E348548B66C}" type="presOf" srcId="{071024F3-97E3-C747-A873-460D7A062083}" destId="{F9EB9BCD-E001-204E-8437-ED79D45DCC8F}" srcOrd="0" destOrd="0" presId="urn:microsoft.com/office/officeart/2005/8/layout/vList2"/>
    <dgm:cxn modelId="{39B658B6-82F7-8646-848B-181D1D6558BA}" srcId="{0CA8A0FF-35EE-0940-8DEE-74E01FA1C214}" destId="{1444DE53-6547-2D48-A0E3-496EDEE7AF4E}" srcOrd="1" destOrd="0" parTransId="{73112DED-B7FB-CE44-9892-3F31B3102512}" sibTransId="{27B7058D-BE16-E14A-BB77-A9417706A21B}"/>
    <dgm:cxn modelId="{CD4B7846-C89C-48B7-A213-5912C2EAE325}" type="presOf" srcId="{EC3566CE-3DF0-6548-8D35-53E93AD8468B}" destId="{ED0F9C20-AEE1-BA48-B3B8-2A74DF38096F}" srcOrd="0" destOrd="0" presId="urn:microsoft.com/office/officeart/2005/8/layout/vList2"/>
    <dgm:cxn modelId="{9E2A2590-716F-45C2-A44A-B394E90A7150}" type="presOf" srcId="{1444DE53-6547-2D48-A0E3-496EDEE7AF4E}" destId="{8A0F58DE-C173-C041-B86E-9FD8EABE1230}" srcOrd="0" destOrd="0" presId="urn:microsoft.com/office/officeart/2005/8/layout/vList2"/>
    <dgm:cxn modelId="{093061E7-8A91-244D-864D-A720B73C1E93}" srcId="{0CA8A0FF-35EE-0940-8DEE-74E01FA1C214}" destId="{EC3566CE-3DF0-6548-8D35-53E93AD8468B}" srcOrd="2" destOrd="0" parTransId="{199DA382-F0B6-DC47-B0F9-BEED4883D92B}" sibTransId="{0ADCCD2E-1385-5C4B-AABC-4060F300F904}"/>
    <dgm:cxn modelId="{D9916785-6276-4F17-B76B-8FB33AB9DCDC}" type="presParOf" srcId="{A39FB379-32FD-8A4C-8551-501D27E0AE2D}" destId="{F9EB9BCD-E001-204E-8437-ED79D45DCC8F}" srcOrd="0" destOrd="0" presId="urn:microsoft.com/office/officeart/2005/8/layout/vList2"/>
    <dgm:cxn modelId="{145DE931-5C69-4D0B-92BC-15AEB546F440}" type="presParOf" srcId="{A39FB379-32FD-8A4C-8551-501D27E0AE2D}" destId="{93A57C7C-CB51-DC49-81EC-51F9C82A13AE}" srcOrd="1" destOrd="0" presId="urn:microsoft.com/office/officeart/2005/8/layout/vList2"/>
    <dgm:cxn modelId="{7DB892F4-51E2-46CA-8197-F25B1EE021BF}" type="presParOf" srcId="{A39FB379-32FD-8A4C-8551-501D27E0AE2D}" destId="{8A0F58DE-C173-C041-B86E-9FD8EABE1230}" srcOrd="2" destOrd="0" presId="urn:microsoft.com/office/officeart/2005/8/layout/vList2"/>
    <dgm:cxn modelId="{D2E2F478-381E-4001-9368-365985DD50B0}" type="presParOf" srcId="{A39FB379-32FD-8A4C-8551-501D27E0AE2D}" destId="{BD1AC7E3-D8ED-874F-A542-1EBB3EED9B98}" srcOrd="3" destOrd="0" presId="urn:microsoft.com/office/officeart/2005/8/layout/vList2"/>
    <dgm:cxn modelId="{B5759B31-5469-4990-9A47-93DB46710790}" type="presParOf" srcId="{A39FB379-32FD-8A4C-8551-501D27E0AE2D}" destId="{ED0F9C20-AEE1-BA48-B3B8-2A74DF38096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DDCCDA2-CEE1-F943-85DC-E560770BCA3F}" type="doc">
      <dgm:prSet loTypeId="urn:microsoft.com/office/officeart/2005/8/layout/bProcess4" loCatId="process" qsTypeId="urn:microsoft.com/office/officeart/2005/8/quickstyle/simple2" qsCatId="simple" csTypeId="urn:microsoft.com/office/officeart/2005/8/colors/colorful1" csCatId="colorful" phldr="1"/>
      <dgm:spPr/>
      <dgm:t>
        <a:bodyPr/>
        <a:lstStyle/>
        <a:p>
          <a:endParaRPr lang="en-US"/>
        </a:p>
      </dgm:t>
    </dgm:pt>
    <dgm:pt modelId="{DA290095-1515-2C4B-8BF6-9E1A298FD832}">
      <dgm:prSet custT="1"/>
      <dgm:spPr/>
      <dgm:t>
        <a:bodyPr/>
        <a:lstStyle/>
        <a:p>
          <a:pPr rtl="0"/>
          <a:r>
            <a:rPr lang="en-US" sz="1900" b="1" i="0" baseline="0" dirty="0">
              <a:solidFill>
                <a:schemeClr val="tx1"/>
              </a:solidFill>
              <a:latin typeface="Arial" charset="0"/>
              <a:ea typeface="Arial" charset="0"/>
              <a:cs typeface="Arial" charset="0"/>
            </a:rPr>
            <a:t>Download the OSHA complaint form from OSHA’s website</a:t>
          </a:r>
          <a:endParaRPr lang="en-US" sz="1900" b="1" i="0" dirty="0">
            <a:solidFill>
              <a:schemeClr val="tx1"/>
            </a:solidFill>
            <a:latin typeface="Arial" charset="0"/>
            <a:ea typeface="Arial" charset="0"/>
            <a:cs typeface="Arial" charset="0"/>
          </a:endParaRPr>
        </a:p>
      </dgm:t>
    </dgm:pt>
    <dgm:pt modelId="{F336F463-3619-3749-89DE-24552CF30138}" type="parTrans" cxnId="{1E9A0338-E858-824A-B5BC-14C8714E76B2}">
      <dgm:prSet/>
      <dgm:spPr/>
      <dgm:t>
        <a:bodyPr/>
        <a:lstStyle/>
        <a:p>
          <a:endParaRPr lang="en-US">
            <a:solidFill>
              <a:schemeClr val="tx1"/>
            </a:solidFill>
          </a:endParaRPr>
        </a:p>
      </dgm:t>
    </dgm:pt>
    <dgm:pt modelId="{930CE80D-EBDF-8943-B067-413E72B6F030}" type="sibTrans" cxnId="{1E9A0338-E858-824A-B5BC-14C8714E76B2}">
      <dgm:prSet/>
      <dgm:spPr/>
      <dgm:t>
        <a:bodyPr/>
        <a:lstStyle/>
        <a:p>
          <a:endParaRPr lang="en-US">
            <a:solidFill>
              <a:schemeClr val="tx1"/>
            </a:solidFill>
          </a:endParaRPr>
        </a:p>
      </dgm:t>
    </dgm:pt>
    <dgm:pt modelId="{F5F7DD22-0CF3-5446-883B-32FA088B2FBC}">
      <dgm:prSet custT="1"/>
      <dgm:spPr/>
      <dgm:t>
        <a:bodyPr/>
        <a:lstStyle/>
        <a:p>
          <a:pPr rtl="0"/>
          <a:r>
            <a:rPr lang="en-US" sz="1900" b="1" i="0" baseline="0" dirty="0">
              <a:solidFill>
                <a:schemeClr val="tx1"/>
              </a:solidFill>
              <a:latin typeface="Arial" charset="0"/>
              <a:ea typeface="Arial" charset="0"/>
              <a:cs typeface="Arial" charset="0"/>
            </a:rPr>
            <a:t>File the complaint online</a:t>
          </a:r>
          <a:endParaRPr lang="en-US" sz="1900" b="1" i="0" dirty="0">
            <a:solidFill>
              <a:schemeClr val="tx1"/>
            </a:solidFill>
            <a:latin typeface="Arial" charset="0"/>
            <a:ea typeface="Arial" charset="0"/>
            <a:cs typeface="Arial" charset="0"/>
          </a:endParaRPr>
        </a:p>
      </dgm:t>
    </dgm:pt>
    <dgm:pt modelId="{B980A4AB-813D-804A-814C-8E8C34193889}" type="parTrans" cxnId="{F4FA7AF0-C640-1949-A1B7-F0829034BA4D}">
      <dgm:prSet/>
      <dgm:spPr/>
      <dgm:t>
        <a:bodyPr/>
        <a:lstStyle/>
        <a:p>
          <a:endParaRPr lang="en-US">
            <a:solidFill>
              <a:schemeClr val="tx1"/>
            </a:solidFill>
          </a:endParaRPr>
        </a:p>
      </dgm:t>
    </dgm:pt>
    <dgm:pt modelId="{5404821A-1C03-5D42-8938-255C88016922}" type="sibTrans" cxnId="{F4FA7AF0-C640-1949-A1B7-F0829034BA4D}">
      <dgm:prSet/>
      <dgm:spPr/>
      <dgm:t>
        <a:bodyPr/>
        <a:lstStyle/>
        <a:p>
          <a:endParaRPr lang="en-US">
            <a:solidFill>
              <a:schemeClr val="tx1"/>
            </a:solidFill>
          </a:endParaRPr>
        </a:p>
      </dgm:t>
    </dgm:pt>
    <dgm:pt modelId="{B474F3C1-3A87-6347-95A4-F47680D7BEC9}">
      <dgm:prSet custT="1"/>
      <dgm:spPr/>
      <dgm:t>
        <a:bodyPr/>
        <a:lstStyle/>
        <a:p>
          <a:pPr rtl="0"/>
          <a:r>
            <a:rPr lang="en-US" sz="1900" b="1" i="0" baseline="0" dirty="0">
              <a:solidFill>
                <a:schemeClr val="tx1"/>
              </a:solidFill>
              <a:latin typeface="Arial" charset="0"/>
              <a:ea typeface="Arial" charset="0"/>
              <a:cs typeface="Arial" charset="0"/>
            </a:rPr>
            <a:t>Workers can file a complaint</a:t>
          </a:r>
          <a:endParaRPr lang="en-US" sz="1900" b="1" i="0" dirty="0">
            <a:solidFill>
              <a:schemeClr val="tx1"/>
            </a:solidFill>
            <a:latin typeface="Arial" charset="0"/>
            <a:ea typeface="Arial" charset="0"/>
            <a:cs typeface="Arial" charset="0"/>
          </a:endParaRPr>
        </a:p>
      </dgm:t>
    </dgm:pt>
    <dgm:pt modelId="{2A9F5F60-540C-1C42-B757-5506CD6858C1}" type="parTrans" cxnId="{8D6320C0-D717-DB46-AAB1-219F1212D920}">
      <dgm:prSet/>
      <dgm:spPr/>
      <dgm:t>
        <a:bodyPr/>
        <a:lstStyle/>
        <a:p>
          <a:endParaRPr lang="en-US">
            <a:solidFill>
              <a:schemeClr val="tx1"/>
            </a:solidFill>
          </a:endParaRPr>
        </a:p>
      </dgm:t>
    </dgm:pt>
    <dgm:pt modelId="{D0AF84D5-1445-E943-82AF-C4E3FB572ADE}" type="sibTrans" cxnId="{8D6320C0-D717-DB46-AAB1-219F1212D920}">
      <dgm:prSet/>
      <dgm:spPr/>
      <dgm:t>
        <a:bodyPr/>
        <a:lstStyle/>
        <a:p>
          <a:endParaRPr lang="en-US">
            <a:solidFill>
              <a:schemeClr val="tx1"/>
            </a:solidFill>
          </a:endParaRPr>
        </a:p>
      </dgm:t>
    </dgm:pt>
    <dgm:pt modelId="{F1B743BB-551D-2B44-AC8F-9DC0D18AD9CA}">
      <dgm:prSet custT="1"/>
      <dgm:spPr/>
      <dgm:t>
        <a:bodyPr/>
        <a:lstStyle/>
        <a:p>
          <a:pPr rtl="0"/>
          <a:r>
            <a:rPr lang="en-US" sz="1900" b="1" i="0" baseline="0" dirty="0">
              <a:solidFill>
                <a:schemeClr val="tx1"/>
              </a:solidFill>
              <a:latin typeface="Arial" charset="0"/>
              <a:ea typeface="Arial" charset="0"/>
              <a:cs typeface="Arial" charset="0"/>
            </a:rPr>
            <a:t>A worker representative can file a complaint</a:t>
          </a:r>
          <a:endParaRPr lang="en-US" sz="1900" b="1" i="0" dirty="0">
            <a:solidFill>
              <a:schemeClr val="tx1"/>
            </a:solidFill>
            <a:latin typeface="Arial" charset="0"/>
            <a:ea typeface="Arial" charset="0"/>
            <a:cs typeface="Arial" charset="0"/>
          </a:endParaRPr>
        </a:p>
      </dgm:t>
    </dgm:pt>
    <dgm:pt modelId="{07A24360-E265-994B-B6FB-AAFE1CB62168}" type="parTrans" cxnId="{48AE2FF2-13AB-D94E-82A0-9F30E5EF176F}">
      <dgm:prSet/>
      <dgm:spPr/>
      <dgm:t>
        <a:bodyPr/>
        <a:lstStyle/>
        <a:p>
          <a:endParaRPr lang="en-US">
            <a:solidFill>
              <a:schemeClr val="tx1"/>
            </a:solidFill>
          </a:endParaRPr>
        </a:p>
      </dgm:t>
    </dgm:pt>
    <dgm:pt modelId="{88167F14-40F9-264C-A59A-C276D46E4DF9}" type="sibTrans" cxnId="{48AE2FF2-13AB-D94E-82A0-9F30E5EF176F}">
      <dgm:prSet/>
      <dgm:spPr/>
      <dgm:t>
        <a:bodyPr/>
        <a:lstStyle/>
        <a:p>
          <a:endParaRPr lang="en-US">
            <a:solidFill>
              <a:schemeClr val="tx1"/>
            </a:solidFill>
          </a:endParaRPr>
        </a:p>
      </dgm:t>
    </dgm:pt>
    <dgm:pt modelId="{DEF11AC7-72FB-4544-87A0-0A2385E7A10D}">
      <dgm:prSet custT="1"/>
      <dgm:spPr/>
      <dgm:t>
        <a:bodyPr/>
        <a:lstStyle/>
        <a:p>
          <a:pPr rtl="0"/>
          <a:r>
            <a:rPr lang="en-US" sz="1900" b="1" i="0" baseline="0" dirty="0">
              <a:solidFill>
                <a:schemeClr val="tx1"/>
              </a:solidFill>
              <a:latin typeface="Arial" charset="0"/>
              <a:ea typeface="Arial" charset="0"/>
              <a:cs typeface="Arial" charset="0"/>
            </a:rPr>
            <a:t>Telephone or visit local regional or area offices to discuss your concerns</a:t>
          </a:r>
          <a:endParaRPr lang="en-US" sz="1900" b="1" i="0" dirty="0">
            <a:solidFill>
              <a:schemeClr val="tx1"/>
            </a:solidFill>
            <a:latin typeface="Arial" charset="0"/>
            <a:ea typeface="Arial" charset="0"/>
            <a:cs typeface="Arial" charset="0"/>
          </a:endParaRPr>
        </a:p>
      </dgm:t>
    </dgm:pt>
    <dgm:pt modelId="{90CE291E-8448-1D47-A7AF-76E5B8FF948D}" type="parTrans" cxnId="{E02AA55E-E2FF-594C-8E6B-00D291312B4F}">
      <dgm:prSet/>
      <dgm:spPr/>
      <dgm:t>
        <a:bodyPr/>
        <a:lstStyle/>
        <a:p>
          <a:endParaRPr lang="en-US">
            <a:solidFill>
              <a:schemeClr val="tx1"/>
            </a:solidFill>
          </a:endParaRPr>
        </a:p>
      </dgm:t>
    </dgm:pt>
    <dgm:pt modelId="{E47C6079-EC74-774E-9CEC-C843D1781833}" type="sibTrans" cxnId="{E02AA55E-E2FF-594C-8E6B-00D291312B4F}">
      <dgm:prSet/>
      <dgm:spPr/>
      <dgm:t>
        <a:bodyPr/>
        <a:lstStyle/>
        <a:p>
          <a:endParaRPr lang="en-US">
            <a:solidFill>
              <a:schemeClr val="tx1"/>
            </a:solidFill>
          </a:endParaRPr>
        </a:p>
      </dgm:t>
    </dgm:pt>
    <dgm:pt modelId="{11128359-A4EE-724E-AD90-133C38AC1179}">
      <dgm:prSet custT="1"/>
      <dgm:spPr/>
      <dgm:t>
        <a:bodyPr/>
        <a:lstStyle/>
        <a:p>
          <a:pPr rtl="0"/>
          <a:r>
            <a:rPr lang="en-US" sz="1900" b="1" i="0" baseline="0" dirty="0">
              <a:solidFill>
                <a:schemeClr val="tx1"/>
              </a:solidFill>
              <a:latin typeface="Arial" charset="0"/>
              <a:ea typeface="Arial" charset="0"/>
              <a:cs typeface="Arial" charset="0"/>
            </a:rPr>
            <a:t>Complete the form – be specific and include appropriate details</a:t>
          </a:r>
          <a:endParaRPr lang="en-US" sz="1900" b="1" i="0" dirty="0">
            <a:solidFill>
              <a:schemeClr val="tx1"/>
            </a:solidFill>
            <a:latin typeface="Arial" charset="0"/>
            <a:ea typeface="Arial" charset="0"/>
            <a:cs typeface="Arial" charset="0"/>
          </a:endParaRPr>
        </a:p>
      </dgm:t>
    </dgm:pt>
    <dgm:pt modelId="{8E33C5D6-B20D-0F41-B507-C1FC7A267578}" type="parTrans" cxnId="{122BE8B8-2673-824C-974A-C5466E10B5BD}">
      <dgm:prSet/>
      <dgm:spPr/>
      <dgm:t>
        <a:bodyPr/>
        <a:lstStyle/>
        <a:p>
          <a:endParaRPr lang="en-US">
            <a:solidFill>
              <a:schemeClr val="tx1"/>
            </a:solidFill>
          </a:endParaRPr>
        </a:p>
      </dgm:t>
    </dgm:pt>
    <dgm:pt modelId="{038435D7-105A-3142-8B58-6C01F645608B}" type="sibTrans" cxnId="{122BE8B8-2673-824C-974A-C5466E10B5BD}">
      <dgm:prSet/>
      <dgm:spPr/>
      <dgm:t>
        <a:bodyPr/>
        <a:lstStyle/>
        <a:p>
          <a:endParaRPr lang="en-US">
            <a:solidFill>
              <a:schemeClr val="tx1"/>
            </a:solidFill>
          </a:endParaRPr>
        </a:p>
      </dgm:t>
    </dgm:pt>
    <dgm:pt modelId="{DC5CDB09-8749-8846-81B8-1BB386F7D018}">
      <dgm:prSet custT="1"/>
      <dgm:spPr/>
      <dgm:t>
        <a:bodyPr/>
        <a:lstStyle/>
        <a:p>
          <a:pPr rtl="0"/>
          <a:r>
            <a:rPr lang="en-US" sz="1900" b="1" i="0" baseline="0" dirty="0">
              <a:solidFill>
                <a:schemeClr val="tx1"/>
              </a:solidFill>
              <a:latin typeface="Arial" charset="0"/>
              <a:ea typeface="Arial" charset="0"/>
              <a:cs typeface="Arial" charset="0"/>
            </a:rPr>
            <a:t>OSHA determines if an inspection is necessary</a:t>
          </a:r>
          <a:endParaRPr lang="en-US" sz="1900" b="1" i="0" dirty="0">
            <a:solidFill>
              <a:schemeClr val="tx1"/>
            </a:solidFill>
            <a:latin typeface="Arial" charset="0"/>
            <a:ea typeface="Arial" charset="0"/>
            <a:cs typeface="Arial" charset="0"/>
          </a:endParaRPr>
        </a:p>
      </dgm:t>
    </dgm:pt>
    <dgm:pt modelId="{ACD49702-1B3F-7942-AF31-8C62E24FC998}" type="parTrans" cxnId="{B55339FD-6F0E-5C40-A77F-AF89704F7042}">
      <dgm:prSet/>
      <dgm:spPr/>
      <dgm:t>
        <a:bodyPr/>
        <a:lstStyle/>
        <a:p>
          <a:endParaRPr lang="en-US">
            <a:solidFill>
              <a:schemeClr val="tx1"/>
            </a:solidFill>
          </a:endParaRPr>
        </a:p>
      </dgm:t>
    </dgm:pt>
    <dgm:pt modelId="{3789F212-1E26-A847-9CE7-B920081E9D39}" type="sibTrans" cxnId="{B55339FD-6F0E-5C40-A77F-AF89704F7042}">
      <dgm:prSet/>
      <dgm:spPr/>
      <dgm:t>
        <a:bodyPr/>
        <a:lstStyle/>
        <a:p>
          <a:endParaRPr lang="en-US">
            <a:solidFill>
              <a:schemeClr val="tx1"/>
            </a:solidFill>
          </a:endParaRPr>
        </a:p>
      </dgm:t>
    </dgm:pt>
    <dgm:pt modelId="{858928BB-102D-424C-9A20-C3045D81E1E5}">
      <dgm:prSet custT="1"/>
      <dgm:spPr/>
      <dgm:t>
        <a:bodyPr/>
        <a:lstStyle/>
        <a:p>
          <a:pPr rtl="0"/>
          <a:r>
            <a:rPr lang="en-US" sz="1900" b="1" i="0" baseline="0" dirty="0">
              <a:solidFill>
                <a:schemeClr val="tx1"/>
              </a:solidFill>
              <a:latin typeface="Arial" charset="0"/>
              <a:ea typeface="Arial" charset="0"/>
              <a:cs typeface="Arial" charset="0"/>
            </a:rPr>
            <a:t>Workers do not have to reveal their name</a:t>
          </a:r>
          <a:endParaRPr lang="en-US" sz="1900" b="1" i="0" dirty="0">
            <a:solidFill>
              <a:schemeClr val="tx1"/>
            </a:solidFill>
            <a:latin typeface="Arial" charset="0"/>
            <a:ea typeface="Arial" charset="0"/>
            <a:cs typeface="Arial" charset="0"/>
          </a:endParaRPr>
        </a:p>
      </dgm:t>
    </dgm:pt>
    <dgm:pt modelId="{2950D50F-8000-AA40-B0BE-7DBB0E6B3E35}" type="parTrans" cxnId="{46921393-06B1-D441-87E7-34DCA500F219}">
      <dgm:prSet/>
      <dgm:spPr/>
      <dgm:t>
        <a:bodyPr/>
        <a:lstStyle/>
        <a:p>
          <a:endParaRPr lang="en-US">
            <a:solidFill>
              <a:schemeClr val="tx1"/>
            </a:solidFill>
          </a:endParaRPr>
        </a:p>
      </dgm:t>
    </dgm:pt>
    <dgm:pt modelId="{0D4D9E4B-D5E1-A249-A012-BB31831D3535}" type="sibTrans" cxnId="{46921393-06B1-D441-87E7-34DCA500F219}">
      <dgm:prSet/>
      <dgm:spPr/>
      <dgm:t>
        <a:bodyPr/>
        <a:lstStyle/>
        <a:p>
          <a:endParaRPr lang="en-US">
            <a:solidFill>
              <a:schemeClr val="tx1"/>
            </a:solidFill>
          </a:endParaRPr>
        </a:p>
      </dgm:t>
    </dgm:pt>
    <dgm:pt modelId="{EFB4F8FF-6D62-2F49-829A-6513206FBBE1}" type="pres">
      <dgm:prSet presAssocID="{ADDCCDA2-CEE1-F943-85DC-E560770BCA3F}" presName="Name0" presStyleCnt="0">
        <dgm:presLayoutVars>
          <dgm:dir/>
          <dgm:resizeHandles/>
        </dgm:presLayoutVars>
      </dgm:prSet>
      <dgm:spPr/>
      <dgm:t>
        <a:bodyPr/>
        <a:lstStyle/>
        <a:p>
          <a:endParaRPr lang="en-US"/>
        </a:p>
      </dgm:t>
    </dgm:pt>
    <dgm:pt modelId="{0C24DA6D-0712-5E41-AF9D-E9E4F982C241}" type="pres">
      <dgm:prSet presAssocID="{DA290095-1515-2C4B-8BF6-9E1A298FD832}" presName="compNode" presStyleCnt="0"/>
      <dgm:spPr/>
    </dgm:pt>
    <dgm:pt modelId="{B46661DE-141D-3E4C-BAF5-7A300E7DCF34}" type="pres">
      <dgm:prSet presAssocID="{DA290095-1515-2C4B-8BF6-9E1A298FD832}" presName="dummyConnPt" presStyleCnt="0"/>
      <dgm:spPr/>
    </dgm:pt>
    <dgm:pt modelId="{47A7A27C-6A58-0047-A34B-A1510A77B080}" type="pres">
      <dgm:prSet presAssocID="{DA290095-1515-2C4B-8BF6-9E1A298FD832}" presName="node" presStyleLbl="node1" presStyleIdx="0" presStyleCnt="6" custScaleX="176642">
        <dgm:presLayoutVars>
          <dgm:bulletEnabled val="1"/>
        </dgm:presLayoutVars>
      </dgm:prSet>
      <dgm:spPr/>
      <dgm:t>
        <a:bodyPr/>
        <a:lstStyle/>
        <a:p>
          <a:endParaRPr lang="en-US"/>
        </a:p>
      </dgm:t>
    </dgm:pt>
    <dgm:pt modelId="{A73D2A33-66AA-174C-9929-024BA3A2D7DD}" type="pres">
      <dgm:prSet presAssocID="{930CE80D-EBDF-8943-B067-413E72B6F030}" presName="sibTrans" presStyleLbl="bgSibTrans2D1" presStyleIdx="0" presStyleCnt="5"/>
      <dgm:spPr/>
      <dgm:t>
        <a:bodyPr/>
        <a:lstStyle/>
        <a:p>
          <a:endParaRPr lang="en-US"/>
        </a:p>
      </dgm:t>
    </dgm:pt>
    <dgm:pt modelId="{B3EED5F7-5498-3A4A-A77C-FCE23BA9E8F7}" type="pres">
      <dgm:prSet presAssocID="{F5F7DD22-0CF3-5446-883B-32FA088B2FBC}" presName="compNode" presStyleCnt="0"/>
      <dgm:spPr/>
    </dgm:pt>
    <dgm:pt modelId="{C72407B1-8E3C-B14D-8D64-F91F4F9C3AAA}" type="pres">
      <dgm:prSet presAssocID="{F5F7DD22-0CF3-5446-883B-32FA088B2FBC}" presName="dummyConnPt" presStyleCnt="0"/>
      <dgm:spPr/>
    </dgm:pt>
    <dgm:pt modelId="{29B94F8A-3D4E-214A-8152-587BBAF4947D}" type="pres">
      <dgm:prSet presAssocID="{F5F7DD22-0CF3-5446-883B-32FA088B2FBC}" presName="node" presStyleLbl="node1" presStyleIdx="1" presStyleCnt="6" custScaleX="176642">
        <dgm:presLayoutVars>
          <dgm:bulletEnabled val="1"/>
        </dgm:presLayoutVars>
      </dgm:prSet>
      <dgm:spPr/>
      <dgm:t>
        <a:bodyPr/>
        <a:lstStyle/>
        <a:p>
          <a:endParaRPr lang="en-US"/>
        </a:p>
      </dgm:t>
    </dgm:pt>
    <dgm:pt modelId="{5AACC322-43AE-444B-B9FB-31D222CDF1BF}" type="pres">
      <dgm:prSet presAssocID="{5404821A-1C03-5D42-8938-255C88016922}" presName="sibTrans" presStyleLbl="bgSibTrans2D1" presStyleIdx="1" presStyleCnt="5"/>
      <dgm:spPr/>
      <dgm:t>
        <a:bodyPr/>
        <a:lstStyle/>
        <a:p>
          <a:endParaRPr lang="en-US"/>
        </a:p>
      </dgm:t>
    </dgm:pt>
    <dgm:pt modelId="{D1C27299-D0FB-2048-9F4E-BF8001912CF6}" type="pres">
      <dgm:prSet presAssocID="{DEF11AC7-72FB-4544-87A0-0A2385E7A10D}" presName="compNode" presStyleCnt="0"/>
      <dgm:spPr/>
    </dgm:pt>
    <dgm:pt modelId="{30664933-08A6-C44B-B2A1-28C19230CA61}" type="pres">
      <dgm:prSet presAssocID="{DEF11AC7-72FB-4544-87A0-0A2385E7A10D}" presName="dummyConnPt" presStyleCnt="0"/>
      <dgm:spPr/>
    </dgm:pt>
    <dgm:pt modelId="{383F0920-EB1D-E34A-86FD-605015681C29}" type="pres">
      <dgm:prSet presAssocID="{DEF11AC7-72FB-4544-87A0-0A2385E7A10D}" presName="node" presStyleLbl="node1" presStyleIdx="2" presStyleCnt="6" custScaleX="176642">
        <dgm:presLayoutVars>
          <dgm:bulletEnabled val="1"/>
        </dgm:presLayoutVars>
      </dgm:prSet>
      <dgm:spPr/>
      <dgm:t>
        <a:bodyPr/>
        <a:lstStyle/>
        <a:p>
          <a:endParaRPr lang="en-US"/>
        </a:p>
      </dgm:t>
    </dgm:pt>
    <dgm:pt modelId="{82AA42A9-FD69-374C-A737-ADDF62D2D0C5}" type="pres">
      <dgm:prSet presAssocID="{E47C6079-EC74-774E-9CEC-C843D1781833}" presName="sibTrans" presStyleLbl="bgSibTrans2D1" presStyleIdx="2" presStyleCnt="5"/>
      <dgm:spPr/>
      <dgm:t>
        <a:bodyPr/>
        <a:lstStyle/>
        <a:p>
          <a:endParaRPr lang="en-US"/>
        </a:p>
      </dgm:t>
    </dgm:pt>
    <dgm:pt modelId="{0DCD0694-D36E-4342-B4EA-62D72AEB81B3}" type="pres">
      <dgm:prSet presAssocID="{11128359-A4EE-724E-AD90-133C38AC1179}" presName="compNode" presStyleCnt="0"/>
      <dgm:spPr/>
    </dgm:pt>
    <dgm:pt modelId="{F92B1D8C-A5FA-C54D-A665-E9E2B19ADF4D}" type="pres">
      <dgm:prSet presAssocID="{11128359-A4EE-724E-AD90-133C38AC1179}" presName="dummyConnPt" presStyleCnt="0"/>
      <dgm:spPr/>
    </dgm:pt>
    <dgm:pt modelId="{3A02ADA7-8584-E24C-B6DC-9E5291F961F7}" type="pres">
      <dgm:prSet presAssocID="{11128359-A4EE-724E-AD90-133C38AC1179}" presName="node" presStyleLbl="node1" presStyleIdx="3" presStyleCnt="6" custScaleX="137934">
        <dgm:presLayoutVars>
          <dgm:bulletEnabled val="1"/>
        </dgm:presLayoutVars>
      </dgm:prSet>
      <dgm:spPr/>
      <dgm:t>
        <a:bodyPr/>
        <a:lstStyle/>
        <a:p>
          <a:endParaRPr lang="en-US"/>
        </a:p>
      </dgm:t>
    </dgm:pt>
    <dgm:pt modelId="{B9CDF90B-152C-6B44-B445-C983363264CC}" type="pres">
      <dgm:prSet presAssocID="{038435D7-105A-3142-8B58-6C01F645608B}" presName="sibTrans" presStyleLbl="bgSibTrans2D1" presStyleIdx="3" presStyleCnt="5"/>
      <dgm:spPr/>
      <dgm:t>
        <a:bodyPr/>
        <a:lstStyle/>
        <a:p>
          <a:endParaRPr lang="en-US"/>
        </a:p>
      </dgm:t>
    </dgm:pt>
    <dgm:pt modelId="{28D01379-4258-6D4F-8727-1B812F96627C}" type="pres">
      <dgm:prSet presAssocID="{DC5CDB09-8749-8846-81B8-1BB386F7D018}" presName="compNode" presStyleCnt="0"/>
      <dgm:spPr/>
    </dgm:pt>
    <dgm:pt modelId="{C0160060-7B85-B848-8186-9CB092D36C68}" type="pres">
      <dgm:prSet presAssocID="{DC5CDB09-8749-8846-81B8-1BB386F7D018}" presName="dummyConnPt" presStyleCnt="0"/>
      <dgm:spPr/>
    </dgm:pt>
    <dgm:pt modelId="{A7DF7BF9-E1F0-9A41-A062-EDDE6CA4B437}" type="pres">
      <dgm:prSet presAssocID="{DC5CDB09-8749-8846-81B8-1BB386F7D018}" presName="node" presStyleLbl="node1" presStyleIdx="4" presStyleCnt="6" custScaleX="137934">
        <dgm:presLayoutVars>
          <dgm:bulletEnabled val="1"/>
        </dgm:presLayoutVars>
      </dgm:prSet>
      <dgm:spPr/>
      <dgm:t>
        <a:bodyPr/>
        <a:lstStyle/>
        <a:p>
          <a:endParaRPr lang="en-US"/>
        </a:p>
      </dgm:t>
    </dgm:pt>
    <dgm:pt modelId="{8DEBD563-939B-9A43-AE20-ADDCDEE616C4}" type="pres">
      <dgm:prSet presAssocID="{3789F212-1E26-A847-9CE7-B920081E9D39}" presName="sibTrans" presStyleLbl="bgSibTrans2D1" presStyleIdx="4" presStyleCnt="5"/>
      <dgm:spPr/>
      <dgm:t>
        <a:bodyPr/>
        <a:lstStyle/>
        <a:p>
          <a:endParaRPr lang="en-US"/>
        </a:p>
      </dgm:t>
    </dgm:pt>
    <dgm:pt modelId="{998C265B-CE45-B94C-99DA-37ED9692A811}" type="pres">
      <dgm:prSet presAssocID="{858928BB-102D-424C-9A20-C3045D81E1E5}" presName="compNode" presStyleCnt="0"/>
      <dgm:spPr/>
    </dgm:pt>
    <dgm:pt modelId="{51F98EFD-E82C-F944-B85F-224C558D21DA}" type="pres">
      <dgm:prSet presAssocID="{858928BB-102D-424C-9A20-C3045D81E1E5}" presName="dummyConnPt" presStyleCnt="0"/>
      <dgm:spPr/>
    </dgm:pt>
    <dgm:pt modelId="{64576BA6-E116-AE47-AE31-E874C935475A}" type="pres">
      <dgm:prSet presAssocID="{858928BB-102D-424C-9A20-C3045D81E1E5}" presName="node" presStyleLbl="node1" presStyleIdx="5" presStyleCnt="6" custScaleX="137934">
        <dgm:presLayoutVars>
          <dgm:bulletEnabled val="1"/>
        </dgm:presLayoutVars>
      </dgm:prSet>
      <dgm:spPr/>
      <dgm:t>
        <a:bodyPr/>
        <a:lstStyle/>
        <a:p>
          <a:endParaRPr lang="en-US"/>
        </a:p>
      </dgm:t>
    </dgm:pt>
  </dgm:ptLst>
  <dgm:cxnLst>
    <dgm:cxn modelId="{16554EFA-160D-4E86-A3E8-3A0DCC7E995B}" type="presOf" srcId="{858928BB-102D-424C-9A20-C3045D81E1E5}" destId="{64576BA6-E116-AE47-AE31-E874C935475A}" srcOrd="0" destOrd="0" presId="urn:microsoft.com/office/officeart/2005/8/layout/bProcess4"/>
    <dgm:cxn modelId="{46921393-06B1-D441-87E7-34DCA500F219}" srcId="{ADDCCDA2-CEE1-F943-85DC-E560770BCA3F}" destId="{858928BB-102D-424C-9A20-C3045D81E1E5}" srcOrd="5" destOrd="0" parTransId="{2950D50F-8000-AA40-B0BE-7DBB0E6B3E35}" sibTransId="{0D4D9E4B-D5E1-A249-A012-BB31831D3535}"/>
    <dgm:cxn modelId="{FB29379A-09B4-45EC-838C-3870A9C9B963}" type="presOf" srcId="{DEF11AC7-72FB-4544-87A0-0A2385E7A10D}" destId="{383F0920-EB1D-E34A-86FD-605015681C29}" srcOrd="0" destOrd="0" presId="urn:microsoft.com/office/officeart/2005/8/layout/bProcess4"/>
    <dgm:cxn modelId="{122BE8B8-2673-824C-974A-C5466E10B5BD}" srcId="{ADDCCDA2-CEE1-F943-85DC-E560770BCA3F}" destId="{11128359-A4EE-724E-AD90-133C38AC1179}" srcOrd="3" destOrd="0" parTransId="{8E33C5D6-B20D-0F41-B507-C1FC7A267578}" sibTransId="{038435D7-105A-3142-8B58-6C01F645608B}"/>
    <dgm:cxn modelId="{48AE2FF2-13AB-D94E-82A0-9F30E5EF176F}" srcId="{F5F7DD22-0CF3-5446-883B-32FA088B2FBC}" destId="{F1B743BB-551D-2B44-AC8F-9DC0D18AD9CA}" srcOrd="1" destOrd="0" parTransId="{07A24360-E265-994B-B6FB-AAFE1CB62168}" sibTransId="{88167F14-40F9-264C-A59A-C276D46E4DF9}"/>
    <dgm:cxn modelId="{B55339FD-6F0E-5C40-A77F-AF89704F7042}" srcId="{ADDCCDA2-CEE1-F943-85DC-E560770BCA3F}" destId="{DC5CDB09-8749-8846-81B8-1BB386F7D018}" srcOrd="4" destOrd="0" parTransId="{ACD49702-1B3F-7942-AF31-8C62E24FC998}" sibTransId="{3789F212-1E26-A847-9CE7-B920081E9D39}"/>
    <dgm:cxn modelId="{5666875B-8FDC-4145-B20B-72C069FB8953}" type="presOf" srcId="{ADDCCDA2-CEE1-F943-85DC-E560770BCA3F}" destId="{EFB4F8FF-6D62-2F49-829A-6513206FBBE1}" srcOrd="0" destOrd="0" presId="urn:microsoft.com/office/officeart/2005/8/layout/bProcess4"/>
    <dgm:cxn modelId="{90155C16-F4C4-4A92-B2CD-1C10C11D38CD}" type="presOf" srcId="{E47C6079-EC74-774E-9CEC-C843D1781833}" destId="{82AA42A9-FD69-374C-A737-ADDF62D2D0C5}" srcOrd="0" destOrd="0" presId="urn:microsoft.com/office/officeart/2005/8/layout/bProcess4"/>
    <dgm:cxn modelId="{C32FAC39-5E6B-47E3-B112-94FE64DF2659}" type="presOf" srcId="{F1B743BB-551D-2B44-AC8F-9DC0D18AD9CA}" destId="{29B94F8A-3D4E-214A-8152-587BBAF4947D}" srcOrd="0" destOrd="2" presId="urn:microsoft.com/office/officeart/2005/8/layout/bProcess4"/>
    <dgm:cxn modelId="{5C79EC0B-41EA-4BAC-8F88-19773EBD1BF6}" type="presOf" srcId="{DA290095-1515-2C4B-8BF6-9E1A298FD832}" destId="{47A7A27C-6A58-0047-A34B-A1510A77B080}" srcOrd="0" destOrd="0" presId="urn:microsoft.com/office/officeart/2005/8/layout/bProcess4"/>
    <dgm:cxn modelId="{BD72DFBC-CEFB-4ADD-8094-E03CD4D579EA}" type="presOf" srcId="{F5F7DD22-0CF3-5446-883B-32FA088B2FBC}" destId="{29B94F8A-3D4E-214A-8152-587BBAF4947D}" srcOrd="0" destOrd="0" presId="urn:microsoft.com/office/officeart/2005/8/layout/bProcess4"/>
    <dgm:cxn modelId="{748756EE-120B-4B0C-9E7B-1133E7C04716}" type="presOf" srcId="{5404821A-1C03-5D42-8938-255C88016922}" destId="{5AACC322-43AE-444B-B9FB-31D222CDF1BF}" srcOrd="0" destOrd="0" presId="urn:microsoft.com/office/officeart/2005/8/layout/bProcess4"/>
    <dgm:cxn modelId="{201BBD21-E041-495E-890D-7AFD2E211C96}" type="presOf" srcId="{B474F3C1-3A87-6347-95A4-F47680D7BEC9}" destId="{29B94F8A-3D4E-214A-8152-587BBAF4947D}" srcOrd="0" destOrd="1" presId="urn:microsoft.com/office/officeart/2005/8/layout/bProcess4"/>
    <dgm:cxn modelId="{FB739DAA-B268-4A8F-8D88-8B4F6F8C843A}" type="presOf" srcId="{11128359-A4EE-724E-AD90-133C38AC1179}" destId="{3A02ADA7-8584-E24C-B6DC-9E5291F961F7}" srcOrd="0" destOrd="0" presId="urn:microsoft.com/office/officeart/2005/8/layout/bProcess4"/>
    <dgm:cxn modelId="{FC0794F9-7976-4E40-8285-60E7347D5922}" type="presOf" srcId="{038435D7-105A-3142-8B58-6C01F645608B}" destId="{B9CDF90B-152C-6B44-B445-C983363264CC}" srcOrd="0" destOrd="0" presId="urn:microsoft.com/office/officeart/2005/8/layout/bProcess4"/>
    <dgm:cxn modelId="{E02AA55E-E2FF-594C-8E6B-00D291312B4F}" srcId="{ADDCCDA2-CEE1-F943-85DC-E560770BCA3F}" destId="{DEF11AC7-72FB-4544-87A0-0A2385E7A10D}" srcOrd="2" destOrd="0" parTransId="{90CE291E-8448-1D47-A7AF-76E5B8FF948D}" sibTransId="{E47C6079-EC74-774E-9CEC-C843D1781833}"/>
    <dgm:cxn modelId="{F4FA7AF0-C640-1949-A1B7-F0829034BA4D}" srcId="{ADDCCDA2-CEE1-F943-85DC-E560770BCA3F}" destId="{F5F7DD22-0CF3-5446-883B-32FA088B2FBC}" srcOrd="1" destOrd="0" parTransId="{B980A4AB-813D-804A-814C-8E8C34193889}" sibTransId="{5404821A-1C03-5D42-8938-255C88016922}"/>
    <dgm:cxn modelId="{A0BB87BF-D231-485A-9F25-E5BAAB42B628}" type="presOf" srcId="{DC5CDB09-8749-8846-81B8-1BB386F7D018}" destId="{A7DF7BF9-E1F0-9A41-A062-EDDE6CA4B437}" srcOrd="0" destOrd="0" presId="urn:microsoft.com/office/officeart/2005/8/layout/bProcess4"/>
    <dgm:cxn modelId="{567BCBFB-5FDE-4386-8A2C-33232B6EAF45}" type="presOf" srcId="{3789F212-1E26-A847-9CE7-B920081E9D39}" destId="{8DEBD563-939B-9A43-AE20-ADDCDEE616C4}" srcOrd="0" destOrd="0" presId="urn:microsoft.com/office/officeart/2005/8/layout/bProcess4"/>
    <dgm:cxn modelId="{1E9A0338-E858-824A-B5BC-14C8714E76B2}" srcId="{ADDCCDA2-CEE1-F943-85DC-E560770BCA3F}" destId="{DA290095-1515-2C4B-8BF6-9E1A298FD832}" srcOrd="0" destOrd="0" parTransId="{F336F463-3619-3749-89DE-24552CF30138}" sibTransId="{930CE80D-EBDF-8943-B067-413E72B6F030}"/>
    <dgm:cxn modelId="{7D79DCB3-85F8-417E-8370-762FB574EC4C}" type="presOf" srcId="{930CE80D-EBDF-8943-B067-413E72B6F030}" destId="{A73D2A33-66AA-174C-9929-024BA3A2D7DD}" srcOrd="0" destOrd="0" presId="urn:microsoft.com/office/officeart/2005/8/layout/bProcess4"/>
    <dgm:cxn modelId="{8D6320C0-D717-DB46-AAB1-219F1212D920}" srcId="{F5F7DD22-0CF3-5446-883B-32FA088B2FBC}" destId="{B474F3C1-3A87-6347-95A4-F47680D7BEC9}" srcOrd="0" destOrd="0" parTransId="{2A9F5F60-540C-1C42-B757-5506CD6858C1}" sibTransId="{D0AF84D5-1445-E943-82AF-C4E3FB572ADE}"/>
    <dgm:cxn modelId="{D4AA624C-B31F-4501-9EE8-35F158A2589D}" type="presParOf" srcId="{EFB4F8FF-6D62-2F49-829A-6513206FBBE1}" destId="{0C24DA6D-0712-5E41-AF9D-E9E4F982C241}" srcOrd="0" destOrd="0" presId="urn:microsoft.com/office/officeart/2005/8/layout/bProcess4"/>
    <dgm:cxn modelId="{4D968F8C-1496-4344-A9F0-61399C1D6333}" type="presParOf" srcId="{0C24DA6D-0712-5E41-AF9D-E9E4F982C241}" destId="{B46661DE-141D-3E4C-BAF5-7A300E7DCF34}" srcOrd="0" destOrd="0" presId="urn:microsoft.com/office/officeart/2005/8/layout/bProcess4"/>
    <dgm:cxn modelId="{B613737D-1E33-464B-B21C-B849AF10A69B}" type="presParOf" srcId="{0C24DA6D-0712-5E41-AF9D-E9E4F982C241}" destId="{47A7A27C-6A58-0047-A34B-A1510A77B080}" srcOrd="1" destOrd="0" presId="urn:microsoft.com/office/officeart/2005/8/layout/bProcess4"/>
    <dgm:cxn modelId="{B39C286C-F7FB-4B71-A0B5-AF2A02A771D8}" type="presParOf" srcId="{EFB4F8FF-6D62-2F49-829A-6513206FBBE1}" destId="{A73D2A33-66AA-174C-9929-024BA3A2D7DD}" srcOrd="1" destOrd="0" presId="urn:microsoft.com/office/officeart/2005/8/layout/bProcess4"/>
    <dgm:cxn modelId="{D1161C26-E400-4C82-9294-5D8F0BB335FD}" type="presParOf" srcId="{EFB4F8FF-6D62-2F49-829A-6513206FBBE1}" destId="{B3EED5F7-5498-3A4A-A77C-FCE23BA9E8F7}" srcOrd="2" destOrd="0" presId="urn:microsoft.com/office/officeart/2005/8/layout/bProcess4"/>
    <dgm:cxn modelId="{BCA9CC6D-209F-45D9-90A1-2ABDCCA692B9}" type="presParOf" srcId="{B3EED5F7-5498-3A4A-A77C-FCE23BA9E8F7}" destId="{C72407B1-8E3C-B14D-8D64-F91F4F9C3AAA}" srcOrd="0" destOrd="0" presId="urn:microsoft.com/office/officeart/2005/8/layout/bProcess4"/>
    <dgm:cxn modelId="{BF04905F-A291-4AE5-BCFB-8E00A4970B69}" type="presParOf" srcId="{B3EED5F7-5498-3A4A-A77C-FCE23BA9E8F7}" destId="{29B94F8A-3D4E-214A-8152-587BBAF4947D}" srcOrd="1" destOrd="0" presId="urn:microsoft.com/office/officeart/2005/8/layout/bProcess4"/>
    <dgm:cxn modelId="{CC69E3A5-152F-4455-8DD1-3C311227EEEA}" type="presParOf" srcId="{EFB4F8FF-6D62-2F49-829A-6513206FBBE1}" destId="{5AACC322-43AE-444B-B9FB-31D222CDF1BF}" srcOrd="3" destOrd="0" presId="urn:microsoft.com/office/officeart/2005/8/layout/bProcess4"/>
    <dgm:cxn modelId="{4614B0AD-72C3-428C-B0AF-578246CFF8D1}" type="presParOf" srcId="{EFB4F8FF-6D62-2F49-829A-6513206FBBE1}" destId="{D1C27299-D0FB-2048-9F4E-BF8001912CF6}" srcOrd="4" destOrd="0" presId="urn:microsoft.com/office/officeart/2005/8/layout/bProcess4"/>
    <dgm:cxn modelId="{96249D13-9BDC-4AB1-8B9F-604A77243136}" type="presParOf" srcId="{D1C27299-D0FB-2048-9F4E-BF8001912CF6}" destId="{30664933-08A6-C44B-B2A1-28C19230CA61}" srcOrd="0" destOrd="0" presId="urn:microsoft.com/office/officeart/2005/8/layout/bProcess4"/>
    <dgm:cxn modelId="{169AD900-6355-40B5-BA85-00342BC8AA35}" type="presParOf" srcId="{D1C27299-D0FB-2048-9F4E-BF8001912CF6}" destId="{383F0920-EB1D-E34A-86FD-605015681C29}" srcOrd="1" destOrd="0" presId="urn:microsoft.com/office/officeart/2005/8/layout/bProcess4"/>
    <dgm:cxn modelId="{1591F5E6-7F88-42F0-8E49-0DD81970CE1A}" type="presParOf" srcId="{EFB4F8FF-6D62-2F49-829A-6513206FBBE1}" destId="{82AA42A9-FD69-374C-A737-ADDF62D2D0C5}" srcOrd="5" destOrd="0" presId="urn:microsoft.com/office/officeart/2005/8/layout/bProcess4"/>
    <dgm:cxn modelId="{94DA7D6E-EC5F-4CA0-AE87-8A04DEDA0C40}" type="presParOf" srcId="{EFB4F8FF-6D62-2F49-829A-6513206FBBE1}" destId="{0DCD0694-D36E-4342-B4EA-62D72AEB81B3}" srcOrd="6" destOrd="0" presId="urn:microsoft.com/office/officeart/2005/8/layout/bProcess4"/>
    <dgm:cxn modelId="{6DB845A1-ADEC-47B6-BD89-916A685489D2}" type="presParOf" srcId="{0DCD0694-D36E-4342-B4EA-62D72AEB81B3}" destId="{F92B1D8C-A5FA-C54D-A665-E9E2B19ADF4D}" srcOrd="0" destOrd="0" presId="urn:microsoft.com/office/officeart/2005/8/layout/bProcess4"/>
    <dgm:cxn modelId="{1CA60730-23D2-43FD-868F-A4E39E05BDD0}" type="presParOf" srcId="{0DCD0694-D36E-4342-B4EA-62D72AEB81B3}" destId="{3A02ADA7-8584-E24C-B6DC-9E5291F961F7}" srcOrd="1" destOrd="0" presId="urn:microsoft.com/office/officeart/2005/8/layout/bProcess4"/>
    <dgm:cxn modelId="{F7935CFC-3745-41FF-8D8B-47C694A7E0BD}" type="presParOf" srcId="{EFB4F8FF-6D62-2F49-829A-6513206FBBE1}" destId="{B9CDF90B-152C-6B44-B445-C983363264CC}" srcOrd="7" destOrd="0" presId="urn:microsoft.com/office/officeart/2005/8/layout/bProcess4"/>
    <dgm:cxn modelId="{C74F93F0-5C79-4984-8F7B-E4DDCE03BD11}" type="presParOf" srcId="{EFB4F8FF-6D62-2F49-829A-6513206FBBE1}" destId="{28D01379-4258-6D4F-8727-1B812F96627C}" srcOrd="8" destOrd="0" presId="urn:microsoft.com/office/officeart/2005/8/layout/bProcess4"/>
    <dgm:cxn modelId="{8D1CFE7E-D7CF-442E-AFC8-4A06EE4A5D8B}" type="presParOf" srcId="{28D01379-4258-6D4F-8727-1B812F96627C}" destId="{C0160060-7B85-B848-8186-9CB092D36C68}" srcOrd="0" destOrd="0" presId="urn:microsoft.com/office/officeart/2005/8/layout/bProcess4"/>
    <dgm:cxn modelId="{67018C4A-4C23-48DF-A66A-1393912DDB22}" type="presParOf" srcId="{28D01379-4258-6D4F-8727-1B812F96627C}" destId="{A7DF7BF9-E1F0-9A41-A062-EDDE6CA4B437}" srcOrd="1" destOrd="0" presId="urn:microsoft.com/office/officeart/2005/8/layout/bProcess4"/>
    <dgm:cxn modelId="{38386322-04C4-478B-8CEF-3B8410DBFBF1}" type="presParOf" srcId="{EFB4F8FF-6D62-2F49-829A-6513206FBBE1}" destId="{8DEBD563-939B-9A43-AE20-ADDCDEE616C4}" srcOrd="9" destOrd="0" presId="urn:microsoft.com/office/officeart/2005/8/layout/bProcess4"/>
    <dgm:cxn modelId="{32321130-8FBC-4EF8-85BE-DB333A0C732E}" type="presParOf" srcId="{EFB4F8FF-6D62-2F49-829A-6513206FBBE1}" destId="{998C265B-CE45-B94C-99DA-37ED9692A811}" srcOrd="10" destOrd="0" presId="urn:microsoft.com/office/officeart/2005/8/layout/bProcess4"/>
    <dgm:cxn modelId="{E1ED8301-433C-4B82-9E5E-EAE9F905D8F6}" type="presParOf" srcId="{998C265B-CE45-B94C-99DA-37ED9692A811}" destId="{51F98EFD-E82C-F944-B85F-224C558D21DA}" srcOrd="0" destOrd="0" presId="urn:microsoft.com/office/officeart/2005/8/layout/bProcess4"/>
    <dgm:cxn modelId="{18C4316E-BB44-473F-B250-E94BE8077A52}" type="presParOf" srcId="{998C265B-CE45-B94C-99DA-37ED9692A811}" destId="{64576BA6-E116-AE47-AE31-E874C935475A}"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2316BDD-89B2-FE41-9B4E-347667462DD1}" type="doc">
      <dgm:prSet loTypeId="urn:microsoft.com/office/officeart/2005/8/layout/vList2" loCatId="process" qsTypeId="urn:microsoft.com/office/officeart/2005/8/quickstyle/simple2" qsCatId="simple" csTypeId="urn:microsoft.com/office/officeart/2005/8/colors/accent5_2" csCatId="accent5"/>
      <dgm:spPr/>
      <dgm:t>
        <a:bodyPr/>
        <a:lstStyle/>
        <a:p>
          <a:endParaRPr lang="en-US"/>
        </a:p>
      </dgm:t>
    </dgm:pt>
    <dgm:pt modelId="{8CB1F002-3F7A-9840-BFC7-77A30526B157}">
      <dgm:prSet custT="1"/>
      <dgm:spPr/>
      <dgm:t>
        <a:bodyPr/>
        <a:lstStyle/>
        <a:p>
          <a:pPr rtl="0"/>
          <a:r>
            <a:rPr lang="en-US" sz="2000" b="1" i="0" baseline="0" dirty="0">
              <a:solidFill>
                <a:schemeClr val="tx1"/>
              </a:solidFill>
              <a:latin typeface="Arial" charset="0"/>
              <a:ea typeface="Arial" charset="0"/>
              <a:cs typeface="Arial" charset="0"/>
            </a:rPr>
            <a:t>General Industry</a:t>
          </a:r>
          <a:endParaRPr lang="en-US" sz="2000" b="1" i="0" dirty="0">
            <a:solidFill>
              <a:schemeClr val="tx1"/>
            </a:solidFill>
            <a:latin typeface="Arial" charset="0"/>
            <a:ea typeface="Arial" charset="0"/>
            <a:cs typeface="Arial" charset="0"/>
          </a:endParaRPr>
        </a:p>
      </dgm:t>
    </dgm:pt>
    <dgm:pt modelId="{19D9CBD2-6147-AB47-B922-13EA5A1ED2AD}" type="parTrans" cxnId="{3BF47F7C-3FFC-4645-BAD7-146151E8B8A1}">
      <dgm:prSet/>
      <dgm:spPr/>
      <dgm:t>
        <a:bodyPr/>
        <a:lstStyle/>
        <a:p>
          <a:endParaRPr lang="en-US" sz="2400" b="1">
            <a:solidFill>
              <a:schemeClr val="tx1"/>
            </a:solidFill>
          </a:endParaRPr>
        </a:p>
      </dgm:t>
    </dgm:pt>
    <dgm:pt modelId="{A2132C4B-B7C7-2140-8017-FFA1F7852899}" type="sibTrans" cxnId="{3BF47F7C-3FFC-4645-BAD7-146151E8B8A1}">
      <dgm:prSet/>
      <dgm:spPr/>
      <dgm:t>
        <a:bodyPr/>
        <a:lstStyle/>
        <a:p>
          <a:endParaRPr lang="en-US" sz="2400" b="1">
            <a:solidFill>
              <a:schemeClr val="tx1"/>
            </a:solidFill>
          </a:endParaRPr>
        </a:p>
      </dgm:t>
    </dgm:pt>
    <dgm:pt modelId="{B28587E2-FD13-C04C-9F42-DCB807634623}">
      <dgm:prSet custT="1"/>
      <dgm:spPr/>
      <dgm:t>
        <a:bodyPr/>
        <a:lstStyle/>
        <a:p>
          <a:pPr rtl="0"/>
          <a:r>
            <a:rPr lang="en-US" sz="2000" b="1" i="0" baseline="0" dirty="0">
              <a:solidFill>
                <a:schemeClr val="tx1"/>
              </a:solidFill>
              <a:latin typeface="Arial" charset="0"/>
              <a:ea typeface="Arial" charset="0"/>
              <a:cs typeface="Arial" charset="0"/>
            </a:rPr>
            <a:t>Each group reviews the handout and discusses the industry-specific scenario</a:t>
          </a:r>
          <a:endParaRPr lang="en-US" sz="2000" b="1" i="0" dirty="0">
            <a:solidFill>
              <a:schemeClr val="tx1"/>
            </a:solidFill>
            <a:latin typeface="Arial" charset="0"/>
            <a:ea typeface="Arial" charset="0"/>
            <a:cs typeface="Arial" charset="0"/>
          </a:endParaRPr>
        </a:p>
      </dgm:t>
    </dgm:pt>
    <dgm:pt modelId="{8B7D5AB8-41E6-2C4A-AA05-5BD60EB70036}" type="parTrans" cxnId="{CE7173C9-BABC-4147-8ADB-551A1AEFA72C}">
      <dgm:prSet/>
      <dgm:spPr/>
      <dgm:t>
        <a:bodyPr/>
        <a:lstStyle/>
        <a:p>
          <a:endParaRPr lang="en-US" sz="2400" b="1">
            <a:solidFill>
              <a:schemeClr val="tx1"/>
            </a:solidFill>
          </a:endParaRPr>
        </a:p>
      </dgm:t>
    </dgm:pt>
    <dgm:pt modelId="{3B802DC9-7F89-8645-ACF8-9B8CB7D49A65}" type="sibTrans" cxnId="{CE7173C9-BABC-4147-8ADB-551A1AEFA72C}">
      <dgm:prSet/>
      <dgm:spPr/>
      <dgm:t>
        <a:bodyPr/>
        <a:lstStyle/>
        <a:p>
          <a:endParaRPr lang="en-US" sz="2400" b="1">
            <a:solidFill>
              <a:schemeClr val="tx1"/>
            </a:solidFill>
          </a:endParaRPr>
        </a:p>
      </dgm:t>
    </dgm:pt>
    <dgm:pt modelId="{24B26815-AC37-1045-BA00-1A4CBF485520}">
      <dgm:prSet custT="1"/>
      <dgm:spPr/>
      <dgm:t>
        <a:bodyPr/>
        <a:lstStyle/>
        <a:p>
          <a:pPr rtl="0"/>
          <a:r>
            <a:rPr lang="en-US" sz="2000" b="1" i="0" baseline="0" dirty="0">
              <a:solidFill>
                <a:schemeClr val="tx1"/>
              </a:solidFill>
              <a:latin typeface="Arial" charset="0"/>
              <a:ea typeface="Arial" charset="0"/>
              <a:cs typeface="Arial" charset="0"/>
            </a:rPr>
            <a:t>Groups need to determine what information would be important to include in their complaint</a:t>
          </a:r>
          <a:endParaRPr lang="en-US" sz="2000" b="1" i="0" dirty="0">
            <a:solidFill>
              <a:schemeClr val="tx1"/>
            </a:solidFill>
            <a:latin typeface="Arial" charset="0"/>
            <a:ea typeface="Arial" charset="0"/>
            <a:cs typeface="Arial" charset="0"/>
          </a:endParaRPr>
        </a:p>
      </dgm:t>
    </dgm:pt>
    <dgm:pt modelId="{D102ABC8-1D74-A14C-8F65-99402ACC1006}" type="parTrans" cxnId="{F58E82AF-278A-5741-B8B4-433E6E4393E3}">
      <dgm:prSet/>
      <dgm:spPr/>
      <dgm:t>
        <a:bodyPr/>
        <a:lstStyle/>
        <a:p>
          <a:endParaRPr lang="en-US" sz="2400" b="1">
            <a:solidFill>
              <a:schemeClr val="tx1"/>
            </a:solidFill>
          </a:endParaRPr>
        </a:p>
      </dgm:t>
    </dgm:pt>
    <dgm:pt modelId="{7D152610-3671-1A41-AE7E-B25C9C22ECA9}" type="sibTrans" cxnId="{F58E82AF-278A-5741-B8B4-433E6E4393E3}">
      <dgm:prSet/>
      <dgm:spPr/>
      <dgm:t>
        <a:bodyPr/>
        <a:lstStyle/>
        <a:p>
          <a:endParaRPr lang="en-US" sz="2400" b="1">
            <a:solidFill>
              <a:schemeClr val="tx1"/>
            </a:solidFill>
          </a:endParaRPr>
        </a:p>
      </dgm:t>
    </dgm:pt>
    <dgm:pt modelId="{6C58421F-E2C5-7745-8F85-596785A5FBF8}">
      <dgm:prSet custT="1"/>
      <dgm:spPr/>
      <dgm:t>
        <a:bodyPr/>
        <a:lstStyle/>
        <a:p>
          <a:pPr rtl="0"/>
          <a:r>
            <a:rPr lang="en-US" sz="2000" b="1" i="0" baseline="0" dirty="0">
              <a:solidFill>
                <a:schemeClr val="tx1"/>
              </a:solidFill>
              <a:latin typeface="Arial" charset="0"/>
              <a:ea typeface="Arial" charset="0"/>
              <a:cs typeface="Arial" charset="0"/>
            </a:rPr>
            <a:t>Have the class discuss the group’s results:</a:t>
          </a:r>
          <a:endParaRPr lang="en-US" sz="2000" b="1" i="0" dirty="0">
            <a:solidFill>
              <a:schemeClr val="tx1"/>
            </a:solidFill>
            <a:latin typeface="Arial" charset="0"/>
            <a:ea typeface="Arial" charset="0"/>
            <a:cs typeface="Arial" charset="0"/>
          </a:endParaRPr>
        </a:p>
      </dgm:t>
    </dgm:pt>
    <dgm:pt modelId="{18733F5A-FF59-B643-B9BE-BF54974DE0EA}" type="parTrans" cxnId="{79D6C023-7835-3E48-B454-A18DEFD2E02D}">
      <dgm:prSet/>
      <dgm:spPr/>
      <dgm:t>
        <a:bodyPr/>
        <a:lstStyle/>
        <a:p>
          <a:endParaRPr lang="en-US" sz="2400" b="1">
            <a:solidFill>
              <a:schemeClr val="tx1"/>
            </a:solidFill>
          </a:endParaRPr>
        </a:p>
      </dgm:t>
    </dgm:pt>
    <dgm:pt modelId="{9D63880D-63A6-3D4B-A306-E3205F0F8A44}" type="sibTrans" cxnId="{79D6C023-7835-3E48-B454-A18DEFD2E02D}">
      <dgm:prSet/>
      <dgm:spPr/>
      <dgm:t>
        <a:bodyPr/>
        <a:lstStyle/>
        <a:p>
          <a:endParaRPr lang="en-US" sz="2400" b="1">
            <a:solidFill>
              <a:schemeClr val="tx1"/>
            </a:solidFill>
          </a:endParaRPr>
        </a:p>
      </dgm:t>
    </dgm:pt>
    <dgm:pt modelId="{CBF144FE-B2AB-2E46-A9E3-5A84E11C5DEB}">
      <dgm:prSet custT="1"/>
      <dgm:spPr/>
      <dgm:t>
        <a:bodyPr/>
        <a:lstStyle/>
        <a:p>
          <a:pPr rtl="0"/>
          <a:r>
            <a:rPr lang="en-US" sz="1900" b="1" i="0" baseline="0" dirty="0">
              <a:solidFill>
                <a:schemeClr val="bg1"/>
              </a:solidFill>
              <a:latin typeface="Arial" charset="0"/>
              <a:ea typeface="Arial" charset="0"/>
              <a:cs typeface="Arial" charset="0"/>
            </a:rPr>
            <a:t>What was included in the complaint?</a:t>
          </a:r>
          <a:endParaRPr lang="en-US" sz="1900" b="1" i="0" dirty="0">
            <a:solidFill>
              <a:schemeClr val="bg1"/>
            </a:solidFill>
            <a:latin typeface="Arial" charset="0"/>
            <a:ea typeface="Arial" charset="0"/>
            <a:cs typeface="Arial" charset="0"/>
          </a:endParaRPr>
        </a:p>
      </dgm:t>
    </dgm:pt>
    <dgm:pt modelId="{30142104-BB20-DC46-BFB5-8CD2FF886AF6}" type="parTrans" cxnId="{23446033-0DA6-3C41-A631-EDCEC08D245B}">
      <dgm:prSet/>
      <dgm:spPr/>
      <dgm:t>
        <a:bodyPr/>
        <a:lstStyle/>
        <a:p>
          <a:endParaRPr lang="en-US" sz="2400" b="1">
            <a:solidFill>
              <a:schemeClr val="tx1"/>
            </a:solidFill>
          </a:endParaRPr>
        </a:p>
      </dgm:t>
    </dgm:pt>
    <dgm:pt modelId="{D32CB79E-2273-124B-A9BE-B8CD328F06E1}" type="sibTrans" cxnId="{23446033-0DA6-3C41-A631-EDCEC08D245B}">
      <dgm:prSet/>
      <dgm:spPr/>
      <dgm:t>
        <a:bodyPr/>
        <a:lstStyle/>
        <a:p>
          <a:endParaRPr lang="en-US" sz="2400" b="1">
            <a:solidFill>
              <a:schemeClr val="tx1"/>
            </a:solidFill>
          </a:endParaRPr>
        </a:p>
      </dgm:t>
    </dgm:pt>
    <dgm:pt modelId="{15594D39-A628-4140-877B-326A4236FF68}">
      <dgm:prSet custT="1"/>
      <dgm:spPr/>
      <dgm:t>
        <a:bodyPr/>
        <a:lstStyle/>
        <a:p>
          <a:pPr rtl="0"/>
          <a:r>
            <a:rPr lang="en-US" sz="1900" b="1" i="0" baseline="0" dirty="0">
              <a:solidFill>
                <a:schemeClr val="bg1"/>
              </a:solidFill>
              <a:latin typeface="Arial" charset="0"/>
              <a:ea typeface="Arial" charset="0"/>
              <a:cs typeface="Arial" charset="0"/>
            </a:rPr>
            <a:t>What was added to the complaint?</a:t>
          </a:r>
          <a:endParaRPr lang="en-US" sz="1900" b="1" i="0" dirty="0">
            <a:solidFill>
              <a:schemeClr val="bg1"/>
            </a:solidFill>
            <a:latin typeface="Arial" charset="0"/>
            <a:ea typeface="Arial" charset="0"/>
            <a:cs typeface="Arial" charset="0"/>
          </a:endParaRPr>
        </a:p>
      </dgm:t>
    </dgm:pt>
    <dgm:pt modelId="{03B39357-A711-A948-9C3C-04EC6DDC7C57}" type="parTrans" cxnId="{D41AC804-49AE-214E-A81B-A3CC576BA107}">
      <dgm:prSet/>
      <dgm:spPr/>
      <dgm:t>
        <a:bodyPr/>
        <a:lstStyle/>
        <a:p>
          <a:endParaRPr lang="en-US" sz="2400" b="1">
            <a:solidFill>
              <a:schemeClr val="tx1"/>
            </a:solidFill>
          </a:endParaRPr>
        </a:p>
      </dgm:t>
    </dgm:pt>
    <dgm:pt modelId="{DF8F12B4-88D6-854C-8357-0CFF3C4F2C18}" type="sibTrans" cxnId="{D41AC804-49AE-214E-A81B-A3CC576BA107}">
      <dgm:prSet/>
      <dgm:spPr/>
      <dgm:t>
        <a:bodyPr/>
        <a:lstStyle/>
        <a:p>
          <a:endParaRPr lang="en-US" sz="2400" b="1">
            <a:solidFill>
              <a:schemeClr val="tx1"/>
            </a:solidFill>
          </a:endParaRPr>
        </a:p>
      </dgm:t>
    </dgm:pt>
    <dgm:pt modelId="{C20A312C-0A35-214D-908D-246FD942C2C6}" type="pres">
      <dgm:prSet presAssocID="{C2316BDD-89B2-FE41-9B4E-347667462DD1}" presName="linear" presStyleCnt="0">
        <dgm:presLayoutVars>
          <dgm:animLvl val="lvl"/>
          <dgm:resizeHandles val="exact"/>
        </dgm:presLayoutVars>
      </dgm:prSet>
      <dgm:spPr/>
      <dgm:t>
        <a:bodyPr/>
        <a:lstStyle/>
        <a:p>
          <a:endParaRPr lang="en-US"/>
        </a:p>
      </dgm:t>
    </dgm:pt>
    <dgm:pt modelId="{1B25AA93-2064-FC46-97AA-DECE8EA9E606}" type="pres">
      <dgm:prSet presAssocID="{8CB1F002-3F7A-9840-BFC7-77A30526B157}" presName="parentText" presStyleLbl="node1" presStyleIdx="0" presStyleCnt="4">
        <dgm:presLayoutVars>
          <dgm:chMax val="0"/>
          <dgm:bulletEnabled val="1"/>
        </dgm:presLayoutVars>
      </dgm:prSet>
      <dgm:spPr/>
      <dgm:t>
        <a:bodyPr/>
        <a:lstStyle/>
        <a:p>
          <a:endParaRPr lang="en-US"/>
        </a:p>
      </dgm:t>
    </dgm:pt>
    <dgm:pt modelId="{583DC369-5DB6-1641-8A7D-20E93733A453}" type="pres">
      <dgm:prSet presAssocID="{A2132C4B-B7C7-2140-8017-FFA1F7852899}" presName="spacer" presStyleCnt="0"/>
      <dgm:spPr/>
    </dgm:pt>
    <dgm:pt modelId="{BD723F1F-8BC5-BE4B-9BD1-5B2D0EB11E9B}" type="pres">
      <dgm:prSet presAssocID="{B28587E2-FD13-C04C-9F42-DCB807634623}" presName="parentText" presStyleLbl="node1" presStyleIdx="1" presStyleCnt="4">
        <dgm:presLayoutVars>
          <dgm:chMax val="0"/>
          <dgm:bulletEnabled val="1"/>
        </dgm:presLayoutVars>
      </dgm:prSet>
      <dgm:spPr/>
      <dgm:t>
        <a:bodyPr/>
        <a:lstStyle/>
        <a:p>
          <a:endParaRPr lang="en-US"/>
        </a:p>
      </dgm:t>
    </dgm:pt>
    <dgm:pt modelId="{8ED9E13A-9F30-4940-B22E-CC4F0C4334E7}" type="pres">
      <dgm:prSet presAssocID="{3B802DC9-7F89-8645-ACF8-9B8CB7D49A65}" presName="spacer" presStyleCnt="0"/>
      <dgm:spPr/>
    </dgm:pt>
    <dgm:pt modelId="{372D84FB-1559-5244-AABB-AFC990704B54}" type="pres">
      <dgm:prSet presAssocID="{24B26815-AC37-1045-BA00-1A4CBF485520}" presName="parentText" presStyleLbl="node1" presStyleIdx="2" presStyleCnt="4">
        <dgm:presLayoutVars>
          <dgm:chMax val="0"/>
          <dgm:bulletEnabled val="1"/>
        </dgm:presLayoutVars>
      </dgm:prSet>
      <dgm:spPr/>
      <dgm:t>
        <a:bodyPr/>
        <a:lstStyle/>
        <a:p>
          <a:endParaRPr lang="en-US"/>
        </a:p>
      </dgm:t>
    </dgm:pt>
    <dgm:pt modelId="{4647677E-4C38-FE4D-AD2F-141361E67685}" type="pres">
      <dgm:prSet presAssocID="{7D152610-3671-1A41-AE7E-B25C9C22ECA9}" presName="spacer" presStyleCnt="0"/>
      <dgm:spPr/>
    </dgm:pt>
    <dgm:pt modelId="{C1FA92AB-7FA1-B743-8B42-B69BA93C335D}" type="pres">
      <dgm:prSet presAssocID="{6C58421F-E2C5-7745-8F85-596785A5FBF8}" presName="parentText" presStyleLbl="node1" presStyleIdx="3" presStyleCnt="4">
        <dgm:presLayoutVars>
          <dgm:chMax val="0"/>
          <dgm:bulletEnabled val="1"/>
        </dgm:presLayoutVars>
      </dgm:prSet>
      <dgm:spPr/>
      <dgm:t>
        <a:bodyPr/>
        <a:lstStyle/>
        <a:p>
          <a:endParaRPr lang="en-US"/>
        </a:p>
      </dgm:t>
    </dgm:pt>
    <dgm:pt modelId="{0307E022-8009-E745-8BE5-3989A4890D06}" type="pres">
      <dgm:prSet presAssocID="{6C58421F-E2C5-7745-8F85-596785A5FBF8}" presName="childText" presStyleLbl="revTx" presStyleIdx="0" presStyleCnt="1">
        <dgm:presLayoutVars>
          <dgm:bulletEnabled val="1"/>
        </dgm:presLayoutVars>
      </dgm:prSet>
      <dgm:spPr/>
      <dgm:t>
        <a:bodyPr/>
        <a:lstStyle/>
        <a:p>
          <a:endParaRPr lang="en-US"/>
        </a:p>
      </dgm:t>
    </dgm:pt>
  </dgm:ptLst>
  <dgm:cxnLst>
    <dgm:cxn modelId="{7554458A-5BBC-4D69-B91D-6863F904964E}" type="presOf" srcId="{24B26815-AC37-1045-BA00-1A4CBF485520}" destId="{372D84FB-1559-5244-AABB-AFC990704B54}" srcOrd="0" destOrd="0" presId="urn:microsoft.com/office/officeart/2005/8/layout/vList2"/>
    <dgm:cxn modelId="{8FBB80E4-06FA-4C6A-A91E-3A59E3E5697B}" type="presOf" srcId="{15594D39-A628-4140-877B-326A4236FF68}" destId="{0307E022-8009-E745-8BE5-3989A4890D06}" srcOrd="0" destOrd="1" presId="urn:microsoft.com/office/officeart/2005/8/layout/vList2"/>
    <dgm:cxn modelId="{79D6C023-7835-3E48-B454-A18DEFD2E02D}" srcId="{C2316BDD-89B2-FE41-9B4E-347667462DD1}" destId="{6C58421F-E2C5-7745-8F85-596785A5FBF8}" srcOrd="3" destOrd="0" parTransId="{18733F5A-FF59-B643-B9BE-BF54974DE0EA}" sibTransId="{9D63880D-63A6-3D4B-A306-E3205F0F8A44}"/>
    <dgm:cxn modelId="{1B26EED6-2EE2-460A-9E6D-43554A5AC419}" type="presOf" srcId="{8CB1F002-3F7A-9840-BFC7-77A30526B157}" destId="{1B25AA93-2064-FC46-97AA-DECE8EA9E606}" srcOrd="0" destOrd="0" presId="urn:microsoft.com/office/officeart/2005/8/layout/vList2"/>
    <dgm:cxn modelId="{526AA66F-B420-40A9-AB8E-B41C31819096}" type="presOf" srcId="{B28587E2-FD13-C04C-9F42-DCB807634623}" destId="{BD723F1F-8BC5-BE4B-9BD1-5B2D0EB11E9B}" srcOrd="0" destOrd="0" presId="urn:microsoft.com/office/officeart/2005/8/layout/vList2"/>
    <dgm:cxn modelId="{CE7173C9-BABC-4147-8ADB-551A1AEFA72C}" srcId="{C2316BDD-89B2-FE41-9B4E-347667462DD1}" destId="{B28587E2-FD13-C04C-9F42-DCB807634623}" srcOrd="1" destOrd="0" parTransId="{8B7D5AB8-41E6-2C4A-AA05-5BD60EB70036}" sibTransId="{3B802DC9-7F89-8645-ACF8-9B8CB7D49A65}"/>
    <dgm:cxn modelId="{23446033-0DA6-3C41-A631-EDCEC08D245B}" srcId="{6C58421F-E2C5-7745-8F85-596785A5FBF8}" destId="{CBF144FE-B2AB-2E46-A9E3-5A84E11C5DEB}" srcOrd="0" destOrd="0" parTransId="{30142104-BB20-DC46-BFB5-8CD2FF886AF6}" sibTransId="{D32CB79E-2273-124B-A9BE-B8CD328F06E1}"/>
    <dgm:cxn modelId="{F58E82AF-278A-5741-B8B4-433E6E4393E3}" srcId="{C2316BDD-89B2-FE41-9B4E-347667462DD1}" destId="{24B26815-AC37-1045-BA00-1A4CBF485520}" srcOrd="2" destOrd="0" parTransId="{D102ABC8-1D74-A14C-8F65-99402ACC1006}" sibTransId="{7D152610-3671-1A41-AE7E-B25C9C22ECA9}"/>
    <dgm:cxn modelId="{3BF47F7C-3FFC-4645-BAD7-146151E8B8A1}" srcId="{C2316BDD-89B2-FE41-9B4E-347667462DD1}" destId="{8CB1F002-3F7A-9840-BFC7-77A30526B157}" srcOrd="0" destOrd="0" parTransId="{19D9CBD2-6147-AB47-B922-13EA5A1ED2AD}" sibTransId="{A2132C4B-B7C7-2140-8017-FFA1F7852899}"/>
    <dgm:cxn modelId="{843859E0-A82E-41B1-ABFB-89FDC17624E6}" type="presOf" srcId="{6C58421F-E2C5-7745-8F85-596785A5FBF8}" destId="{C1FA92AB-7FA1-B743-8B42-B69BA93C335D}" srcOrd="0" destOrd="0" presId="urn:microsoft.com/office/officeart/2005/8/layout/vList2"/>
    <dgm:cxn modelId="{481563CE-C042-494A-AF1C-41D282CD3E81}" type="presOf" srcId="{CBF144FE-B2AB-2E46-A9E3-5A84E11C5DEB}" destId="{0307E022-8009-E745-8BE5-3989A4890D06}" srcOrd="0" destOrd="0" presId="urn:microsoft.com/office/officeart/2005/8/layout/vList2"/>
    <dgm:cxn modelId="{D41AC804-49AE-214E-A81B-A3CC576BA107}" srcId="{6C58421F-E2C5-7745-8F85-596785A5FBF8}" destId="{15594D39-A628-4140-877B-326A4236FF68}" srcOrd="1" destOrd="0" parTransId="{03B39357-A711-A948-9C3C-04EC6DDC7C57}" sibTransId="{DF8F12B4-88D6-854C-8357-0CFF3C4F2C18}"/>
    <dgm:cxn modelId="{C14A6846-13C3-4958-ABFD-55E1A05E13D9}" type="presOf" srcId="{C2316BDD-89B2-FE41-9B4E-347667462DD1}" destId="{C20A312C-0A35-214D-908D-246FD942C2C6}" srcOrd="0" destOrd="0" presId="urn:microsoft.com/office/officeart/2005/8/layout/vList2"/>
    <dgm:cxn modelId="{BBAB81CB-4C7E-490A-BB17-9235E07A77DE}" type="presParOf" srcId="{C20A312C-0A35-214D-908D-246FD942C2C6}" destId="{1B25AA93-2064-FC46-97AA-DECE8EA9E606}" srcOrd="0" destOrd="0" presId="urn:microsoft.com/office/officeart/2005/8/layout/vList2"/>
    <dgm:cxn modelId="{CD3EF3F5-5485-4483-A3BF-DC29DA3F8076}" type="presParOf" srcId="{C20A312C-0A35-214D-908D-246FD942C2C6}" destId="{583DC369-5DB6-1641-8A7D-20E93733A453}" srcOrd="1" destOrd="0" presId="urn:microsoft.com/office/officeart/2005/8/layout/vList2"/>
    <dgm:cxn modelId="{1BC8652A-5B03-4229-B2B9-9800CDCBF8B5}" type="presParOf" srcId="{C20A312C-0A35-214D-908D-246FD942C2C6}" destId="{BD723F1F-8BC5-BE4B-9BD1-5B2D0EB11E9B}" srcOrd="2" destOrd="0" presId="urn:microsoft.com/office/officeart/2005/8/layout/vList2"/>
    <dgm:cxn modelId="{81D9F7A2-5ED8-41F6-8A09-A5FD1E10B1CE}" type="presParOf" srcId="{C20A312C-0A35-214D-908D-246FD942C2C6}" destId="{8ED9E13A-9F30-4940-B22E-CC4F0C4334E7}" srcOrd="3" destOrd="0" presId="urn:microsoft.com/office/officeart/2005/8/layout/vList2"/>
    <dgm:cxn modelId="{49B5178E-EC20-410E-BA10-FEDA46F2D446}" type="presParOf" srcId="{C20A312C-0A35-214D-908D-246FD942C2C6}" destId="{372D84FB-1559-5244-AABB-AFC990704B54}" srcOrd="4" destOrd="0" presId="urn:microsoft.com/office/officeart/2005/8/layout/vList2"/>
    <dgm:cxn modelId="{0D6ADDD4-6C03-4778-918C-3D0BBFB8C1C1}" type="presParOf" srcId="{C20A312C-0A35-214D-908D-246FD942C2C6}" destId="{4647677E-4C38-FE4D-AD2F-141361E67685}" srcOrd="5" destOrd="0" presId="urn:microsoft.com/office/officeart/2005/8/layout/vList2"/>
    <dgm:cxn modelId="{2C37F367-85AB-4DEB-B060-752F73BF8184}" type="presParOf" srcId="{C20A312C-0A35-214D-908D-246FD942C2C6}" destId="{C1FA92AB-7FA1-B743-8B42-B69BA93C335D}" srcOrd="6" destOrd="0" presId="urn:microsoft.com/office/officeart/2005/8/layout/vList2"/>
    <dgm:cxn modelId="{C68E4117-AF18-42EB-B514-273D75C59BB8}" type="presParOf" srcId="{C20A312C-0A35-214D-908D-246FD942C2C6}" destId="{0307E022-8009-E745-8BE5-3989A4890D0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583F2E-9DEF-5241-9A4F-DC72F7C3D70D}" type="doc">
      <dgm:prSet loTypeId="urn:microsoft.com/office/officeart/2005/8/layout/vList5" loCatId="list" qsTypeId="urn:microsoft.com/office/officeart/2005/8/quickstyle/simple2" qsCatId="simple" csTypeId="urn:microsoft.com/office/officeart/2005/8/colors/colorful1" csCatId="colorful" phldr="1"/>
      <dgm:spPr/>
      <dgm:t>
        <a:bodyPr/>
        <a:lstStyle/>
        <a:p>
          <a:endParaRPr lang="en-US"/>
        </a:p>
      </dgm:t>
    </dgm:pt>
    <dgm:pt modelId="{5054ACAF-EE86-CE48-A73E-77AB02C4F971}">
      <dgm:prSet/>
      <dgm:spPr/>
      <dgm:t>
        <a:bodyPr/>
        <a:lstStyle/>
        <a:p>
          <a:pPr rtl="0"/>
          <a:r>
            <a:rPr lang="en-US" b="1" i="0" baseline="0" dirty="0">
              <a:solidFill>
                <a:schemeClr val="tx1"/>
              </a:solidFill>
              <a:latin typeface="Arial" charset="0"/>
              <a:ea typeface="Arial" charset="0"/>
              <a:cs typeface="Arial" charset="0"/>
            </a:rPr>
            <a:t>The mission of OSHA is to assure safe and healthful working conditions for working men and women by setting and enforcing standards and by providing training, outreach, education, and assistance. </a:t>
          </a:r>
          <a:endParaRPr lang="en-US" b="1" i="0" dirty="0">
            <a:solidFill>
              <a:schemeClr val="tx1"/>
            </a:solidFill>
            <a:latin typeface="Arial" charset="0"/>
            <a:ea typeface="Arial" charset="0"/>
            <a:cs typeface="Arial" charset="0"/>
          </a:endParaRPr>
        </a:p>
      </dgm:t>
    </dgm:pt>
    <dgm:pt modelId="{205DCF99-A991-034F-8386-6F7FA5CB0B75}" type="parTrans" cxnId="{7A983389-658F-0F41-BBE6-954EBD75A841}">
      <dgm:prSet/>
      <dgm:spPr/>
      <dgm:t>
        <a:bodyPr/>
        <a:lstStyle/>
        <a:p>
          <a:endParaRPr lang="en-US">
            <a:solidFill>
              <a:schemeClr val="tx1"/>
            </a:solidFill>
          </a:endParaRPr>
        </a:p>
      </dgm:t>
    </dgm:pt>
    <dgm:pt modelId="{F671627F-8600-7844-8513-53B8B65B1B44}" type="sibTrans" cxnId="{7A983389-658F-0F41-BBE6-954EBD75A841}">
      <dgm:prSet/>
      <dgm:spPr/>
      <dgm:t>
        <a:bodyPr/>
        <a:lstStyle/>
        <a:p>
          <a:endParaRPr lang="en-US">
            <a:solidFill>
              <a:schemeClr val="tx1"/>
            </a:solidFill>
          </a:endParaRPr>
        </a:p>
      </dgm:t>
    </dgm:pt>
    <dgm:pt modelId="{30269530-569D-B24B-A207-D9971A06ED83}">
      <dgm:prSet/>
      <dgm:spPr/>
      <dgm:t>
        <a:bodyPr/>
        <a:lstStyle/>
        <a:p>
          <a:pPr rtl="0"/>
          <a:r>
            <a:rPr lang="en-US" b="1" i="0" baseline="0" dirty="0">
              <a:solidFill>
                <a:schemeClr val="tx1"/>
              </a:solidFill>
              <a:latin typeface="Arial" charset="0"/>
              <a:ea typeface="Arial" charset="0"/>
              <a:cs typeface="Arial" charset="0"/>
            </a:rPr>
            <a:t>Some of the things OSHA does to carry out its mission are: </a:t>
          </a:r>
          <a:endParaRPr lang="en-US" b="1" i="0" dirty="0">
            <a:solidFill>
              <a:schemeClr val="tx1"/>
            </a:solidFill>
            <a:latin typeface="Arial" charset="0"/>
            <a:ea typeface="Arial" charset="0"/>
            <a:cs typeface="Arial" charset="0"/>
          </a:endParaRPr>
        </a:p>
      </dgm:t>
    </dgm:pt>
    <dgm:pt modelId="{14E685AB-ACB5-E946-B83E-B3D4BE083521}" type="parTrans" cxnId="{52974A4B-3BF3-0047-8EBE-661BF161FB67}">
      <dgm:prSet/>
      <dgm:spPr/>
      <dgm:t>
        <a:bodyPr/>
        <a:lstStyle/>
        <a:p>
          <a:endParaRPr lang="en-US">
            <a:solidFill>
              <a:schemeClr val="tx1"/>
            </a:solidFill>
          </a:endParaRPr>
        </a:p>
      </dgm:t>
    </dgm:pt>
    <dgm:pt modelId="{14A2F510-81A1-514F-AD05-B4EB66388433}" type="sibTrans" cxnId="{52974A4B-3BF3-0047-8EBE-661BF161FB67}">
      <dgm:prSet/>
      <dgm:spPr/>
      <dgm:t>
        <a:bodyPr/>
        <a:lstStyle/>
        <a:p>
          <a:endParaRPr lang="en-US">
            <a:solidFill>
              <a:schemeClr val="tx1"/>
            </a:solidFill>
          </a:endParaRPr>
        </a:p>
      </dgm:t>
    </dgm:pt>
    <dgm:pt modelId="{33ADE3E5-CF6C-E048-A99A-FDB9160E1ED2}">
      <dgm:prSet custT="1"/>
      <dgm:spPr/>
      <dgm:t>
        <a:bodyPr/>
        <a:lstStyle/>
        <a:p>
          <a:pPr rtl="0"/>
          <a:r>
            <a:rPr lang="en-US" sz="1800" b="1" i="0" baseline="0" dirty="0">
              <a:solidFill>
                <a:schemeClr val="tx1"/>
              </a:solidFill>
              <a:latin typeface="Arial" charset="0"/>
              <a:ea typeface="Arial" charset="0"/>
              <a:cs typeface="Arial" charset="0"/>
            </a:rPr>
            <a:t>Developing job safety and health standards and enforcing them through worksite inspections</a:t>
          </a:r>
          <a:endParaRPr lang="en-US" sz="1800" b="1" i="0" dirty="0">
            <a:solidFill>
              <a:schemeClr val="tx1"/>
            </a:solidFill>
            <a:latin typeface="Arial" charset="0"/>
            <a:ea typeface="Arial" charset="0"/>
            <a:cs typeface="Arial" charset="0"/>
          </a:endParaRPr>
        </a:p>
      </dgm:t>
    </dgm:pt>
    <dgm:pt modelId="{1D8C4843-23E4-8B48-9421-FE8838D8CFF2}" type="parTrans" cxnId="{3F6EACA2-3D1B-784D-A9D8-47FD87CD2822}">
      <dgm:prSet/>
      <dgm:spPr/>
      <dgm:t>
        <a:bodyPr/>
        <a:lstStyle/>
        <a:p>
          <a:endParaRPr lang="en-US">
            <a:solidFill>
              <a:schemeClr val="tx1"/>
            </a:solidFill>
          </a:endParaRPr>
        </a:p>
      </dgm:t>
    </dgm:pt>
    <dgm:pt modelId="{3188782C-7065-5C42-ABDB-9AFA6B586DB3}" type="sibTrans" cxnId="{3F6EACA2-3D1B-784D-A9D8-47FD87CD2822}">
      <dgm:prSet/>
      <dgm:spPr/>
      <dgm:t>
        <a:bodyPr/>
        <a:lstStyle/>
        <a:p>
          <a:endParaRPr lang="en-US">
            <a:solidFill>
              <a:schemeClr val="tx1"/>
            </a:solidFill>
          </a:endParaRPr>
        </a:p>
      </dgm:t>
    </dgm:pt>
    <dgm:pt modelId="{C913B04A-882E-0A41-AB0C-6EC7AE5F7C8C}">
      <dgm:prSet custT="1"/>
      <dgm:spPr/>
      <dgm:t>
        <a:bodyPr/>
        <a:lstStyle/>
        <a:p>
          <a:pPr rtl="0"/>
          <a:r>
            <a:rPr lang="en-US" sz="1800" b="1" i="0" baseline="0" dirty="0">
              <a:solidFill>
                <a:schemeClr val="tx1"/>
              </a:solidFill>
              <a:latin typeface="Arial" charset="0"/>
              <a:ea typeface="Arial" charset="0"/>
              <a:cs typeface="Arial" charset="0"/>
            </a:rPr>
            <a:t>Providing training programs to increase knowledge about occupational safety and health</a:t>
          </a:r>
          <a:endParaRPr lang="en-US" sz="1800" b="1" i="0" dirty="0">
            <a:solidFill>
              <a:schemeClr val="tx1"/>
            </a:solidFill>
            <a:latin typeface="Arial" charset="0"/>
            <a:ea typeface="Arial" charset="0"/>
            <a:cs typeface="Arial" charset="0"/>
          </a:endParaRPr>
        </a:p>
      </dgm:t>
    </dgm:pt>
    <dgm:pt modelId="{327FB3DE-781E-484B-A927-293F24E0BE15}" type="parTrans" cxnId="{7AA6B84A-5DCC-D849-8B34-E8A9AD3F8E8B}">
      <dgm:prSet/>
      <dgm:spPr/>
      <dgm:t>
        <a:bodyPr/>
        <a:lstStyle/>
        <a:p>
          <a:endParaRPr lang="en-US">
            <a:solidFill>
              <a:schemeClr val="tx1"/>
            </a:solidFill>
          </a:endParaRPr>
        </a:p>
      </dgm:t>
    </dgm:pt>
    <dgm:pt modelId="{5F15ED2F-9133-D241-86E4-0E27108D8822}" type="sibTrans" cxnId="{7AA6B84A-5DCC-D849-8B34-E8A9AD3F8E8B}">
      <dgm:prSet/>
      <dgm:spPr/>
      <dgm:t>
        <a:bodyPr/>
        <a:lstStyle/>
        <a:p>
          <a:endParaRPr lang="en-US">
            <a:solidFill>
              <a:schemeClr val="tx1"/>
            </a:solidFill>
          </a:endParaRPr>
        </a:p>
      </dgm:t>
    </dgm:pt>
    <dgm:pt modelId="{884EF5F6-3D67-004D-BBE0-60DBC5AD2A3F}" type="pres">
      <dgm:prSet presAssocID="{B1583F2E-9DEF-5241-9A4F-DC72F7C3D70D}" presName="Name0" presStyleCnt="0">
        <dgm:presLayoutVars>
          <dgm:dir/>
          <dgm:animLvl val="lvl"/>
          <dgm:resizeHandles val="exact"/>
        </dgm:presLayoutVars>
      </dgm:prSet>
      <dgm:spPr/>
      <dgm:t>
        <a:bodyPr/>
        <a:lstStyle/>
        <a:p>
          <a:endParaRPr lang="en-US"/>
        </a:p>
      </dgm:t>
    </dgm:pt>
    <dgm:pt modelId="{BB034D81-D8C7-F14B-B6D0-254576C9EA0B}" type="pres">
      <dgm:prSet presAssocID="{5054ACAF-EE86-CE48-A73E-77AB02C4F971}" presName="linNode" presStyleCnt="0"/>
      <dgm:spPr/>
    </dgm:pt>
    <dgm:pt modelId="{3E9A1E50-50E2-6B41-AB62-85976768CBC4}" type="pres">
      <dgm:prSet presAssocID="{5054ACAF-EE86-CE48-A73E-77AB02C4F971}" presName="parentText" presStyleLbl="node1" presStyleIdx="0" presStyleCnt="2" custScaleX="150724" custLinFactNeighborX="2646" custLinFactNeighborY="-927">
        <dgm:presLayoutVars>
          <dgm:chMax val="1"/>
          <dgm:bulletEnabled val="1"/>
        </dgm:presLayoutVars>
      </dgm:prSet>
      <dgm:spPr/>
      <dgm:t>
        <a:bodyPr/>
        <a:lstStyle/>
        <a:p>
          <a:endParaRPr lang="en-US"/>
        </a:p>
      </dgm:t>
    </dgm:pt>
    <dgm:pt modelId="{87CCC825-6423-0643-8DB2-EF57F5FF8F19}" type="pres">
      <dgm:prSet presAssocID="{F671627F-8600-7844-8513-53B8B65B1B44}" presName="sp" presStyleCnt="0"/>
      <dgm:spPr/>
    </dgm:pt>
    <dgm:pt modelId="{0493F08B-939B-884A-97F0-6B51603DDF69}" type="pres">
      <dgm:prSet presAssocID="{30269530-569D-B24B-A207-D9971A06ED83}" presName="linNode" presStyleCnt="0"/>
      <dgm:spPr/>
    </dgm:pt>
    <dgm:pt modelId="{DE03181E-7178-AD4A-8A12-11C0A56D3053}" type="pres">
      <dgm:prSet presAssocID="{30269530-569D-B24B-A207-D9971A06ED83}" presName="parentText" presStyleLbl="node1" presStyleIdx="1" presStyleCnt="2" custScaleX="123496">
        <dgm:presLayoutVars>
          <dgm:chMax val="1"/>
          <dgm:bulletEnabled val="1"/>
        </dgm:presLayoutVars>
      </dgm:prSet>
      <dgm:spPr/>
      <dgm:t>
        <a:bodyPr/>
        <a:lstStyle/>
        <a:p>
          <a:endParaRPr lang="en-US"/>
        </a:p>
      </dgm:t>
    </dgm:pt>
    <dgm:pt modelId="{2CA53EE0-117E-3041-927D-F0687888D71E}" type="pres">
      <dgm:prSet presAssocID="{30269530-569D-B24B-A207-D9971A06ED83}" presName="descendantText" presStyleLbl="alignAccFollowNode1" presStyleIdx="0" presStyleCnt="1">
        <dgm:presLayoutVars>
          <dgm:bulletEnabled val="1"/>
        </dgm:presLayoutVars>
      </dgm:prSet>
      <dgm:spPr/>
      <dgm:t>
        <a:bodyPr/>
        <a:lstStyle/>
        <a:p>
          <a:endParaRPr lang="en-US"/>
        </a:p>
      </dgm:t>
    </dgm:pt>
  </dgm:ptLst>
  <dgm:cxnLst>
    <dgm:cxn modelId="{943CC3AF-F404-43FF-B93F-A1756AB86C7D}" type="presOf" srcId="{B1583F2E-9DEF-5241-9A4F-DC72F7C3D70D}" destId="{884EF5F6-3D67-004D-BBE0-60DBC5AD2A3F}" srcOrd="0" destOrd="0" presId="urn:microsoft.com/office/officeart/2005/8/layout/vList5"/>
    <dgm:cxn modelId="{52974A4B-3BF3-0047-8EBE-661BF161FB67}" srcId="{B1583F2E-9DEF-5241-9A4F-DC72F7C3D70D}" destId="{30269530-569D-B24B-A207-D9971A06ED83}" srcOrd="1" destOrd="0" parTransId="{14E685AB-ACB5-E946-B83E-B3D4BE083521}" sibTransId="{14A2F510-81A1-514F-AD05-B4EB66388433}"/>
    <dgm:cxn modelId="{7A983389-658F-0F41-BBE6-954EBD75A841}" srcId="{B1583F2E-9DEF-5241-9A4F-DC72F7C3D70D}" destId="{5054ACAF-EE86-CE48-A73E-77AB02C4F971}" srcOrd="0" destOrd="0" parTransId="{205DCF99-A991-034F-8386-6F7FA5CB0B75}" sibTransId="{F671627F-8600-7844-8513-53B8B65B1B44}"/>
    <dgm:cxn modelId="{3F6EACA2-3D1B-784D-A9D8-47FD87CD2822}" srcId="{30269530-569D-B24B-A207-D9971A06ED83}" destId="{33ADE3E5-CF6C-E048-A99A-FDB9160E1ED2}" srcOrd="0" destOrd="0" parTransId="{1D8C4843-23E4-8B48-9421-FE8838D8CFF2}" sibTransId="{3188782C-7065-5C42-ABDB-9AFA6B586DB3}"/>
    <dgm:cxn modelId="{42B2C80F-DE6B-48F0-8474-92310F9031AD}" type="presOf" srcId="{33ADE3E5-CF6C-E048-A99A-FDB9160E1ED2}" destId="{2CA53EE0-117E-3041-927D-F0687888D71E}" srcOrd="0" destOrd="0" presId="urn:microsoft.com/office/officeart/2005/8/layout/vList5"/>
    <dgm:cxn modelId="{613B35C3-6961-4F96-9AE1-FF39BE3FAB25}" type="presOf" srcId="{5054ACAF-EE86-CE48-A73E-77AB02C4F971}" destId="{3E9A1E50-50E2-6B41-AB62-85976768CBC4}" srcOrd="0" destOrd="0" presId="urn:microsoft.com/office/officeart/2005/8/layout/vList5"/>
    <dgm:cxn modelId="{7EA7A337-15F0-43AD-928D-69EC245C15D9}" type="presOf" srcId="{30269530-569D-B24B-A207-D9971A06ED83}" destId="{DE03181E-7178-AD4A-8A12-11C0A56D3053}" srcOrd="0" destOrd="0" presId="urn:microsoft.com/office/officeart/2005/8/layout/vList5"/>
    <dgm:cxn modelId="{C018BA58-15C8-4094-9476-E863442533B2}" type="presOf" srcId="{C913B04A-882E-0A41-AB0C-6EC7AE5F7C8C}" destId="{2CA53EE0-117E-3041-927D-F0687888D71E}" srcOrd="0" destOrd="1" presId="urn:microsoft.com/office/officeart/2005/8/layout/vList5"/>
    <dgm:cxn modelId="{7AA6B84A-5DCC-D849-8B34-E8A9AD3F8E8B}" srcId="{30269530-569D-B24B-A207-D9971A06ED83}" destId="{C913B04A-882E-0A41-AB0C-6EC7AE5F7C8C}" srcOrd="1" destOrd="0" parTransId="{327FB3DE-781E-484B-A927-293F24E0BE15}" sibTransId="{5F15ED2F-9133-D241-86E4-0E27108D8822}"/>
    <dgm:cxn modelId="{A50752BF-757F-4F20-93A9-3D9F0C2B621E}" type="presParOf" srcId="{884EF5F6-3D67-004D-BBE0-60DBC5AD2A3F}" destId="{BB034D81-D8C7-F14B-B6D0-254576C9EA0B}" srcOrd="0" destOrd="0" presId="urn:microsoft.com/office/officeart/2005/8/layout/vList5"/>
    <dgm:cxn modelId="{8C0AA016-AED5-4BE5-ADEB-ACC13A7AE192}" type="presParOf" srcId="{BB034D81-D8C7-F14B-B6D0-254576C9EA0B}" destId="{3E9A1E50-50E2-6B41-AB62-85976768CBC4}" srcOrd="0" destOrd="0" presId="urn:microsoft.com/office/officeart/2005/8/layout/vList5"/>
    <dgm:cxn modelId="{E2B3149F-ED5E-4EC4-9680-C05F979CD41F}" type="presParOf" srcId="{884EF5F6-3D67-004D-BBE0-60DBC5AD2A3F}" destId="{87CCC825-6423-0643-8DB2-EF57F5FF8F19}" srcOrd="1" destOrd="0" presId="urn:microsoft.com/office/officeart/2005/8/layout/vList5"/>
    <dgm:cxn modelId="{9EBA1CF2-576B-421B-8BFF-C80238AFA8A6}" type="presParOf" srcId="{884EF5F6-3D67-004D-BBE0-60DBC5AD2A3F}" destId="{0493F08B-939B-884A-97F0-6B51603DDF69}" srcOrd="2" destOrd="0" presId="urn:microsoft.com/office/officeart/2005/8/layout/vList5"/>
    <dgm:cxn modelId="{123F6568-E44C-443F-AEC8-0A29E3B9030A}" type="presParOf" srcId="{0493F08B-939B-884A-97F0-6B51603DDF69}" destId="{DE03181E-7178-AD4A-8A12-11C0A56D3053}" srcOrd="0" destOrd="0" presId="urn:microsoft.com/office/officeart/2005/8/layout/vList5"/>
    <dgm:cxn modelId="{03879802-F987-4F08-9122-6028BCE939AB}" type="presParOf" srcId="{0493F08B-939B-884A-97F0-6B51603DDF69}" destId="{2CA53EE0-117E-3041-927D-F0687888D71E}"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B095D7-03DA-2F49-94FC-5781566B9904}" type="doc">
      <dgm:prSet loTypeId="urn:microsoft.com/office/officeart/2005/8/layout/hList1" loCatId="list" qsTypeId="urn:microsoft.com/office/officeart/2005/8/quickstyle/simple2" qsCatId="simple" csTypeId="urn:microsoft.com/office/officeart/2005/8/colors/accent1_2" csCatId="accent1" phldr="1"/>
      <dgm:spPr/>
      <dgm:t>
        <a:bodyPr/>
        <a:lstStyle/>
        <a:p>
          <a:endParaRPr lang="en-US"/>
        </a:p>
      </dgm:t>
    </dgm:pt>
    <dgm:pt modelId="{6CB584E8-77AD-3C46-8B69-516B41A726C1}">
      <dgm:prSet/>
      <dgm:spPr/>
      <dgm:t>
        <a:bodyPr/>
        <a:lstStyle/>
        <a:p>
          <a:pPr rtl="0"/>
          <a:r>
            <a:rPr lang="en-US" b="1" i="0" dirty="0">
              <a:latin typeface="Arial" charset="0"/>
              <a:ea typeface="Arial" charset="0"/>
              <a:cs typeface="Arial" charset="0"/>
            </a:rPr>
            <a:t>Worker Protection is Law: The Occupational Safety and Health Act of 1970 (OSH Act)</a:t>
          </a:r>
        </a:p>
      </dgm:t>
    </dgm:pt>
    <dgm:pt modelId="{1594A507-5CA8-0540-BEE1-38A6DFCEF09A}" type="parTrans" cxnId="{6E2565B8-7BAB-ED47-BFE3-A5606BC3499C}">
      <dgm:prSet/>
      <dgm:spPr/>
      <dgm:t>
        <a:bodyPr/>
        <a:lstStyle/>
        <a:p>
          <a:endParaRPr lang="en-US"/>
        </a:p>
      </dgm:t>
    </dgm:pt>
    <dgm:pt modelId="{EB0C40A6-1204-0D4C-AF74-7E3C82F31C61}" type="sibTrans" cxnId="{6E2565B8-7BAB-ED47-BFE3-A5606BC3499C}">
      <dgm:prSet/>
      <dgm:spPr/>
      <dgm:t>
        <a:bodyPr/>
        <a:lstStyle/>
        <a:p>
          <a:endParaRPr lang="en-US"/>
        </a:p>
      </dgm:t>
    </dgm:pt>
    <dgm:pt modelId="{26C31472-E8A6-2A45-87CB-B53CDF462536}">
      <dgm:prSet/>
      <dgm:spPr/>
      <dgm:t>
        <a:bodyPr/>
        <a:lstStyle/>
        <a:p>
          <a:pPr rtl="0"/>
          <a:r>
            <a:rPr lang="en-US" b="1" i="0" dirty="0">
              <a:latin typeface="Arial" charset="0"/>
              <a:ea typeface="Arial" charset="0"/>
              <a:cs typeface="Arial" charset="0"/>
            </a:rPr>
            <a:t>OSHA was created to provide workers the right to a safe and healthful workplace</a:t>
          </a:r>
        </a:p>
      </dgm:t>
    </dgm:pt>
    <dgm:pt modelId="{0AC921F4-38C0-5649-B861-B2C459F97211}" type="parTrans" cxnId="{5159D159-AAD4-D246-84C7-BBDAA4A8DB62}">
      <dgm:prSet/>
      <dgm:spPr/>
      <dgm:t>
        <a:bodyPr/>
        <a:lstStyle/>
        <a:p>
          <a:endParaRPr lang="en-US"/>
        </a:p>
      </dgm:t>
    </dgm:pt>
    <dgm:pt modelId="{29F6A1FC-AE96-AC48-B2F6-342E9F4173DF}" type="sibTrans" cxnId="{5159D159-AAD4-D246-84C7-BBDAA4A8DB62}">
      <dgm:prSet/>
      <dgm:spPr/>
      <dgm:t>
        <a:bodyPr/>
        <a:lstStyle/>
        <a:p>
          <a:endParaRPr lang="en-US"/>
        </a:p>
      </dgm:t>
    </dgm:pt>
    <dgm:pt modelId="{424BD5AB-D42A-E546-BEC6-7C3B84638B55}">
      <dgm:prSet/>
      <dgm:spPr/>
      <dgm:t>
        <a:bodyPr/>
        <a:lstStyle/>
        <a:p>
          <a:pPr rtl="0"/>
          <a:r>
            <a:rPr lang="en-US" b="1" i="0" dirty="0">
              <a:latin typeface="Arial" charset="0"/>
              <a:ea typeface="Arial" charset="0"/>
              <a:cs typeface="Arial" charset="0"/>
            </a:rPr>
            <a:t>It is the duty of the employers to provide workplaces that are free of known dangers that could harm their employees</a:t>
          </a:r>
        </a:p>
      </dgm:t>
    </dgm:pt>
    <dgm:pt modelId="{A8ACBC53-C2C7-4D48-BA5E-D00926291270}" type="parTrans" cxnId="{268DACEA-365B-9040-B3FF-38047861C36E}">
      <dgm:prSet/>
      <dgm:spPr/>
      <dgm:t>
        <a:bodyPr/>
        <a:lstStyle/>
        <a:p>
          <a:endParaRPr lang="en-US"/>
        </a:p>
      </dgm:t>
    </dgm:pt>
    <dgm:pt modelId="{0D12D110-2116-2342-8B3A-C7E9F1DB393A}" type="sibTrans" cxnId="{268DACEA-365B-9040-B3FF-38047861C36E}">
      <dgm:prSet/>
      <dgm:spPr/>
      <dgm:t>
        <a:bodyPr/>
        <a:lstStyle/>
        <a:p>
          <a:endParaRPr lang="en-US"/>
        </a:p>
      </dgm:t>
    </dgm:pt>
    <dgm:pt modelId="{444A679F-B999-E64D-9A0A-775023A50E63}">
      <dgm:prSet/>
      <dgm:spPr/>
      <dgm:t>
        <a:bodyPr/>
        <a:lstStyle/>
        <a:p>
          <a:pPr rtl="0"/>
          <a:r>
            <a:rPr lang="en-US" b="1" i="0" dirty="0">
              <a:latin typeface="Arial" charset="0"/>
              <a:ea typeface="Arial" charset="0"/>
              <a:cs typeface="Arial" charset="0"/>
            </a:rPr>
            <a:t>This law also gives workers important rights to participate in activities to ensure their protection from job hazards</a:t>
          </a:r>
        </a:p>
      </dgm:t>
    </dgm:pt>
    <dgm:pt modelId="{1C44EF8F-8E67-2740-94C8-2BC0F4DBECD7}" type="parTrans" cxnId="{E5B6D63F-6310-6D43-830B-1B9246CE4C0C}">
      <dgm:prSet/>
      <dgm:spPr/>
      <dgm:t>
        <a:bodyPr/>
        <a:lstStyle/>
        <a:p>
          <a:endParaRPr lang="en-US"/>
        </a:p>
      </dgm:t>
    </dgm:pt>
    <dgm:pt modelId="{EF9040A5-9DE5-504B-9E79-776B5E7235A0}" type="sibTrans" cxnId="{E5B6D63F-6310-6D43-830B-1B9246CE4C0C}">
      <dgm:prSet/>
      <dgm:spPr/>
      <dgm:t>
        <a:bodyPr/>
        <a:lstStyle/>
        <a:p>
          <a:endParaRPr lang="en-US"/>
        </a:p>
      </dgm:t>
    </dgm:pt>
    <dgm:pt modelId="{A3802BD3-9ADE-6646-A767-D32708FE188B}">
      <dgm:prSet/>
      <dgm:spPr/>
      <dgm:t>
        <a:bodyPr/>
        <a:lstStyle/>
        <a:p>
          <a:pPr rtl="0"/>
          <a:r>
            <a:rPr lang="en-US" b="1" i="0" dirty="0">
              <a:latin typeface="Arial" charset="0"/>
              <a:ea typeface="Arial" charset="0"/>
              <a:cs typeface="Arial" charset="0"/>
            </a:rPr>
            <a:t>Act of 1970</a:t>
          </a:r>
        </a:p>
      </dgm:t>
    </dgm:pt>
    <dgm:pt modelId="{E14ED664-2158-4943-9BDE-FAC3F821DE1D}" type="sibTrans" cxnId="{C0A33378-7347-274C-B2E5-179A99B46D22}">
      <dgm:prSet/>
      <dgm:spPr/>
      <dgm:t>
        <a:bodyPr/>
        <a:lstStyle/>
        <a:p>
          <a:endParaRPr lang="en-US"/>
        </a:p>
      </dgm:t>
    </dgm:pt>
    <dgm:pt modelId="{963743C3-25CD-EB4D-8CE4-776A91F1E0C1}" type="parTrans" cxnId="{C0A33378-7347-274C-B2E5-179A99B46D22}">
      <dgm:prSet/>
      <dgm:spPr/>
      <dgm:t>
        <a:bodyPr/>
        <a:lstStyle/>
        <a:p>
          <a:endParaRPr lang="en-US"/>
        </a:p>
      </dgm:t>
    </dgm:pt>
    <dgm:pt modelId="{39DFC9E1-B0ED-764A-B9F4-D205E5E0D377}" type="pres">
      <dgm:prSet presAssocID="{3FB095D7-03DA-2F49-94FC-5781566B9904}" presName="Name0" presStyleCnt="0">
        <dgm:presLayoutVars>
          <dgm:dir/>
          <dgm:animLvl val="lvl"/>
          <dgm:resizeHandles val="exact"/>
        </dgm:presLayoutVars>
      </dgm:prSet>
      <dgm:spPr/>
      <dgm:t>
        <a:bodyPr/>
        <a:lstStyle/>
        <a:p>
          <a:endParaRPr lang="en-US"/>
        </a:p>
      </dgm:t>
    </dgm:pt>
    <dgm:pt modelId="{30A8A11D-5636-FC4D-B438-B0A430938D92}" type="pres">
      <dgm:prSet presAssocID="{A3802BD3-9ADE-6646-A767-D32708FE188B}" presName="composite" presStyleCnt="0"/>
      <dgm:spPr/>
    </dgm:pt>
    <dgm:pt modelId="{39FDEE25-C7CD-2740-9ED3-3A07D7F6034A}" type="pres">
      <dgm:prSet presAssocID="{A3802BD3-9ADE-6646-A767-D32708FE188B}" presName="parTx" presStyleLbl="alignNode1" presStyleIdx="0" presStyleCnt="1">
        <dgm:presLayoutVars>
          <dgm:chMax val="0"/>
          <dgm:chPref val="0"/>
          <dgm:bulletEnabled val="1"/>
        </dgm:presLayoutVars>
      </dgm:prSet>
      <dgm:spPr/>
      <dgm:t>
        <a:bodyPr/>
        <a:lstStyle/>
        <a:p>
          <a:endParaRPr lang="en-US"/>
        </a:p>
      </dgm:t>
    </dgm:pt>
    <dgm:pt modelId="{FF2FE7C8-5E55-6F4B-AD85-7D7F0BAB4838}" type="pres">
      <dgm:prSet presAssocID="{A3802BD3-9ADE-6646-A767-D32708FE188B}" presName="desTx" presStyleLbl="alignAccFollowNode1" presStyleIdx="0" presStyleCnt="1">
        <dgm:presLayoutVars>
          <dgm:bulletEnabled val="1"/>
        </dgm:presLayoutVars>
      </dgm:prSet>
      <dgm:spPr/>
      <dgm:t>
        <a:bodyPr/>
        <a:lstStyle/>
        <a:p>
          <a:endParaRPr lang="en-US"/>
        </a:p>
      </dgm:t>
    </dgm:pt>
  </dgm:ptLst>
  <dgm:cxnLst>
    <dgm:cxn modelId="{E5B6D63F-6310-6D43-830B-1B9246CE4C0C}" srcId="{A3802BD3-9ADE-6646-A767-D32708FE188B}" destId="{444A679F-B999-E64D-9A0A-775023A50E63}" srcOrd="3" destOrd="0" parTransId="{1C44EF8F-8E67-2740-94C8-2BC0F4DBECD7}" sibTransId="{EF9040A5-9DE5-504B-9E79-776B5E7235A0}"/>
    <dgm:cxn modelId="{4502BC07-A8B5-49B0-95C3-76CEBFF31819}" type="presOf" srcId="{424BD5AB-D42A-E546-BEC6-7C3B84638B55}" destId="{FF2FE7C8-5E55-6F4B-AD85-7D7F0BAB4838}" srcOrd="0" destOrd="2" presId="urn:microsoft.com/office/officeart/2005/8/layout/hList1"/>
    <dgm:cxn modelId="{973D9D66-E8B6-4760-B168-22F9C1A8AE80}" type="presOf" srcId="{444A679F-B999-E64D-9A0A-775023A50E63}" destId="{FF2FE7C8-5E55-6F4B-AD85-7D7F0BAB4838}" srcOrd="0" destOrd="3" presId="urn:microsoft.com/office/officeart/2005/8/layout/hList1"/>
    <dgm:cxn modelId="{268DACEA-365B-9040-B3FF-38047861C36E}" srcId="{A3802BD3-9ADE-6646-A767-D32708FE188B}" destId="{424BD5AB-D42A-E546-BEC6-7C3B84638B55}" srcOrd="2" destOrd="0" parTransId="{A8ACBC53-C2C7-4D48-BA5E-D00926291270}" sibTransId="{0D12D110-2116-2342-8B3A-C7E9F1DB393A}"/>
    <dgm:cxn modelId="{C0A33378-7347-274C-B2E5-179A99B46D22}" srcId="{3FB095D7-03DA-2F49-94FC-5781566B9904}" destId="{A3802BD3-9ADE-6646-A767-D32708FE188B}" srcOrd="0" destOrd="0" parTransId="{963743C3-25CD-EB4D-8CE4-776A91F1E0C1}" sibTransId="{E14ED664-2158-4943-9BDE-FAC3F821DE1D}"/>
    <dgm:cxn modelId="{5588F90C-C27B-4576-ADB7-DC4E0BACC6BC}" type="presOf" srcId="{3FB095D7-03DA-2F49-94FC-5781566B9904}" destId="{39DFC9E1-B0ED-764A-B9F4-D205E5E0D377}" srcOrd="0" destOrd="0" presId="urn:microsoft.com/office/officeart/2005/8/layout/hList1"/>
    <dgm:cxn modelId="{7CF10E2B-44CC-4BD9-8D06-5257DE44EDB0}" type="presOf" srcId="{6CB584E8-77AD-3C46-8B69-516B41A726C1}" destId="{FF2FE7C8-5E55-6F4B-AD85-7D7F0BAB4838}" srcOrd="0" destOrd="0" presId="urn:microsoft.com/office/officeart/2005/8/layout/hList1"/>
    <dgm:cxn modelId="{5159D159-AAD4-D246-84C7-BBDAA4A8DB62}" srcId="{A3802BD3-9ADE-6646-A767-D32708FE188B}" destId="{26C31472-E8A6-2A45-87CB-B53CDF462536}" srcOrd="1" destOrd="0" parTransId="{0AC921F4-38C0-5649-B861-B2C459F97211}" sibTransId="{29F6A1FC-AE96-AC48-B2F6-342E9F4173DF}"/>
    <dgm:cxn modelId="{6E2565B8-7BAB-ED47-BFE3-A5606BC3499C}" srcId="{A3802BD3-9ADE-6646-A767-D32708FE188B}" destId="{6CB584E8-77AD-3C46-8B69-516B41A726C1}" srcOrd="0" destOrd="0" parTransId="{1594A507-5CA8-0540-BEE1-38A6DFCEF09A}" sibTransId="{EB0C40A6-1204-0D4C-AF74-7E3C82F31C61}"/>
    <dgm:cxn modelId="{C9E2FDE5-F9FB-4135-B1EA-B5C26BDFEE2C}" type="presOf" srcId="{26C31472-E8A6-2A45-87CB-B53CDF462536}" destId="{FF2FE7C8-5E55-6F4B-AD85-7D7F0BAB4838}" srcOrd="0" destOrd="1" presId="urn:microsoft.com/office/officeart/2005/8/layout/hList1"/>
    <dgm:cxn modelId="{CFAF50CA-E6F9-461E-89CB-91A51F2C4805}" type="presOf" srcId="{A3802BD3-9ADE-6646-A767-D32708FE188B}" destId="{39FDEE25-C7CD-2740-9ED3-3A07D7F6034A}" srcOrd="0" destOrd="0" presId="urn:microsoft.com/office/officeart/2005/8/layout/hList1"/>
    <dgm:cxn modelId="{21283E35-18C1-4A72-BBDC-7E6846CC316B}" type="presParOf" srcId="{39DFC9E1-B0ED-764A-B9F4-D205E5E0D377}" destId="{30A8A11D-5636-FC4D-B438-B0A430938D92}" srcOrd="0" destOrd="0" presId="urn:microsoft.com/office/officeart/2005/8/layout/hList1"/>
    <dgm:cxn modelId="{7429F01F-3A68-40E7-9E67-E922908DC01C}" type="presParOf" srcId="{30A8A11D-5636-FC4D-B438-B0A430938D92}" destId="{39FDEE25-C7CD-2740-9ED3-3A07D7F6034A}" srcOrd="0" destOrd="0" presId="urn:microsoft.com/office/officeart/2005/8/layout/hList1"/>
    <dgm:cxn modelId="{17AC2DB4-A2CE-4A8C-82D6-AAC21CE9E1BE}" type="presParOf" srcId="{30A8A11D-5636-FC4D-B438-B0A430938D92}" destId="{FF2FE7C8-5E55-6F4B-AD85-7D7F0BAB4838}"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2A5BFF-ECD6-C841-A589-FFC057B7F474}" type="doc">
      <dgm:prSet loTypeId="urn:microsoft.com/office/officeart/2005/8/layout/vList3" loCatId="list" qsTypeId="urn:microsoft.com/office/officeart/2005/8/quickstyle/simple2" qsCatId="simple" csTypeId="urn:microsoft.com/office/officeart/2005/8/colors/colorful5" csCatId="colorful" phldr="1"/>
      <dgm:spPr/>
      <dgm:t>
        <a:bodyPr/>
        <a:lstStyle/>
        <a:p>
          <a:endParaRPr lang="en-US"/>
        </a:p>
      </dgm:t>
    </dgm:pt>
    <dgm:pt modelId="{9A20D6E4-8A1C-EB44-BF5F-E90BC5491986}">
      <dgm:prSet custT="1"/>
      <dgm:spPr/>
      <dgm:t>
        <a:bodyPr/>
        <a:lstStyle/>
        <a:p>
          <a:pPr rtl="0"/>
          <a:r>
            <a:rPr lang="en-US" sz="2100" b="1" i="0" baseline="0" dirty="0">
              <a:solidFill>
                <a:schemeClr val="tx1"/>
              </a:solidFill>
            </a:rPr>
            <a:t>OSHA’s Recordkeeping rule requires most employers with more than 10 workers to keep a log of injuries and illnesses</a:t>
          </a:r>
          <a:endParaRPr lang="en-US" sz="2100" b="1" dirty="0">
            <a:solidFill>
              <a:schemeClr val="tx1"/>
            </a:solidFill>
          </a:endParaRPr>
        </a:p>
      </dgm:t>
    </dgm:pt>
    <dgm:pt modelId="{C181CDCE-6AAF-F842-970C-F7B37D4403E5}" type="parTrans" cxnId="{E0F814D1-372C-2741-A899-76C2CEE8A90F}">
      <dgm:prSet/>
      <dgm:spPr/>
      <dgm:t>
        <a:bodyPr/>
        <a:lstStyle/>
        <a:p>
          <a:endParaRPr lang="en-US" b="1">
            <a:solidFill>
              <a:schemeClr val="tx1"/>
            </a:solidFill>
          </a:endParaRPr>
        </a:p>
      </dgm:t>
    </dgm:pt>
    <dgm:pt modelId="{FA8F86D1-D6A6-174C-9586-92CCC953D487}" type="sibTrans" cxnId="{E0F814D1-372C-2741-A899-76C2CEE8A90F}">
      <dgm:prSet/>
      <dgm:spPr/>
      <dgm:t>
        <a:bodyPr/>
        <a:lstStyle/>
        <a:p>
          <a:endParaRPr lang="en-US" b="1">
            <a:solidFill>
              <a:schemeClr val="tx1"/>
            </a:solidFill>
          </a:endParaRPr>
        </a:p>
      </dgm:t>
    </dgm:pt>
    <dgm:pt modelId="{B483D4FD-31F1-AE43-BB72-EC32FCE07017}">
      <dgm:prSet custT="1"/>
      <dgm:spPr/>
      <dgm:t>
        <a:bodyPr/>
        <a:lstStyle/>
        <a:p>
          <a:pPr rtl="0"/>
          <a:r>
            <a:rPr lang="en-US" sz="2100" b="1" i="0" baseline="0" dirty="0">
              <a:solidFill>
                <a:schemeClr val="tx1"/>
              </a:solidFill>
            </a:rPr>
            <a:t>Workers have the right to report an injury* and review current log</a:t>
          </a:r>
          <a:endParaRPr lang="en-US" sz="2100" b="1" dirty="0">
            <a:solidFill>
              <a:schemeClr val="tx1"/>
            </a:solidFill>
          </a:endParaRPr>
        </a:p>
      </dgm:t>
    </dgm:pt>
    <dgm:pt modelId="{321DC67C-F28B-0C43-BCD4-86FBE453ABE9}" type="parTrans" cxnId="{6DA01E24-0218-064E-AA0C-D60A58D097CD}">
      <dgm:prSet/>
      <dgm:spPr/>
      <dgm:t>
        <a:bodyPr/>
        <a:lstStyle/>
        <a:p>
          <a:endParaRPr lang="en-US" b="1">
            <a:solidFill>
              <a:schemeClr val="tx1"/>
            </a:solidFill>
          </a:endParaRPr>
        </a:p>
      </dgm:t>
    </dgm:pt>
    <dgm:pt modelId="{C138C22E-B5E5-9D45-AF1A-3A173BF6141E}" type="sibTrans" cxnId="{6DA01E24-0218-064E-AA0C-D60A58D097CD}">
      <dgm:prSet/>
      <dgm:spPr/>
      <dgm:t>
        <a:bodyPr/>
        <a:lstStyle/>
        <a:p>
          <a:endParaRPr lang="en-US" b="1">
            <a:solidFill>
              <a:schemeClr val="tx1"/>
            </a:solidFill>
          </a:endParaRPr>
        </a:p>
      </dgm:t>
    </dgm:pt>
    <dgm:pt modelId="{836960A0-9171-B647-8F49-23B9DA40E99D}">
      <dgm:prSet custT="1"/>
      <dgm:spPr/>
      <dgm:t>
        <a:bodyPr/>
        <a:lstStyle/>
        <a:p>
          <a:pPr rtl="0"/>
          <a:r>
            <a:rPr lang="en-US" sz="2100" b="1" i="0" baseline="0" dirty="0">
              <a:solidFill>
                <a:schemeClr val="tx1"/>
              </a:solidFill>
            </a:rPr>
            <a:t>Workers also have the right to view the annually posted summary of the injuries and illnesses (OSHA 300A)</a:t>
          </a:r>
          <a:endParaRPr lang="en-US" sz="2100" b="1" dirty="0">
            <a:solidFill>
              <a:schemeClr val="tx1"/>
            </a:solidFill>
          </a:endParaRPr>
        </a:p>
      </dgm:t>
    </dgm:pt>
    <dgm:pt modelId="{ABFF42F3-57DE-8D40-81AF-A18C921A8AA6}" type="parTrans" cxnId="{72A99606-4AB5-0641-90E1-1981B02AA576}">
      <dgm:prSet/>
      <dgm:spPr/>
      <dgm:t>
        <a:bodyPr/>
        <a:lstStyle/>
        <a:p>
          <a:endParaRPr lang="en-US" b="1">
            <a:solidFill>
              <a:schemeClr val="tx1"/>
            </a:solidFill>
          </a:endParaRPr>
        </a:p>
      </dgm:t>
    </dgm:pt>
    <dgm:pt modelId="{BB0E6CE5-EE21-8D43-9637-B969702CDAC8}" type="sibTrans" cxnId="{72A99606-4AB5-0641-90E1-1981B02AA576}">
      <dgm:prSet/>
      <dgm:spPr/>
      <dgm:t>
        <a:bodyPr/>
        <a:lstStyle/>
        <a:p>
          <a:endParaRPr lang="en-US" b="1">
            <a:solidFill>
              <a:schemeClr val="tx1"/>
            </a:solidFill>
          </a:endParaRPr>
        </a:p>
      </dgm:t>
    </dgm:pt>
    <dgm:pt modelId="{B62F4C9B-DCB9-314F-9096-DAE2DCF6726F}" type="pres">
      <dgm:prSet presAssocID="{272A5BFF-ECD6-C841-A589-FFC057B7F474}" presName="linearFlow" presStyleCnt="0">
        <dgm:presLayoutVars>
          <dgm:dir/>
          <dgm:resizeHandles val="exact"/>
        </dgm:presLayoutVars>
      </dgm:prSet>
      <dgm:spPr/>
      <dgm:t>
        <a:bodyPr/>
        <a:lstStyle/>
        <a:p>
          <a:endParaRPr lang="en-US"/>
        </a:p>
      </dgm:t>
    </dgm:pt>
    <dgm:pt modelId="{F5C32973-DC1E-7843-8A65-BC1415F2FCF1}" type="pres">
      <dgm:prSet presAssocID="{9A20D6E4-8A1C-EB44-BF5F-E90BC5491986}" presName="composite" presStyleCnt="0"/>
      <dgm:spPr/>
    </dgm:pt>
    <dgm:pt modelId="{4A65E32F-593F-4646-AD92-1383B6610C25}" type="pres">
      <dgm:prSet presAssocID="{9A20D6E4-8A1C-EB44-BF5F-E90BC5491986}" presName="imgShp" presStyleLbl="fgImgPlace1" presStyleIdx="0" presStyleCnt="3" custLinFactNeighborX="-37232" custLinFactNeighborY="237"/>
      <dgm:spPr>
        <a:blipFill>
          <a:blip xmlns:r="http://schemas.openxmlformats.org/officeDocument/2006/relationships" r:embed="rId1" cstate="email">
            <a:extLst>
              <a:ext uri="{28A0092B-C50C-407E-A947-70E740481C1C}">
                <a14:useLocalDpi xmlns:a14="http://schemas.microsoft.com/office/drawing/2010/main"/>
              </a:ext>
            </a:extLst>
          </a:blip>
          <a:srcRect/>
          <a:stretch>
            <a:fillRect/>
          </a:stretch>
        </a:blipFill>
      </dgm:spPr>
      <dgm:t>
        <a:bodyPr/>
        <a:lstStyle/>
        <a:p>
          <a:endParaRPr lang="en-US"/>
        </a:p>
      </dgm:t>
      <dgm:extLst>
        <a:ext uri="{E40237B7-FDA0-4F09-8148-C483321AD2D9}">
          <dgm14:cNvPr xmlns:dgm14="http://schemas.microsoft.com/office/drawing/2010/diagram" id="0" name="" descr="An image of a doctor wrapping a patient's arm" title="Imge"/>
        </a:ext>
      </dgm:extLst>
    </dgm:pt>
    <dgm:pt modelId="{D24E5A98-DE95-954C-AE35-CC336C99AC77}" type="pres">
      <dgm:prSet presAssocID="{9A20D6E4-8A1C-EB44-BF5F-E90BC5491986}" presName="txShp" presStyleLbl="node1" presStyleIdx="0" presStyleCnt="3" custScaleX="115121" custLinFactNeighborX="-7585" custLinFactNeighborY="7545">
        <dgm:presLayoutVars>
          <dgm:bulletEnabled val="1"/>
        </dgm:presLayoutVars>
      </dgm:prSet>
      <dgm:spPr/>
      <dgm:t>
        <a:bodyPr/>
        <a:lstStyle/>
        <a:p>
          <a:endParaRPr lang="en-US"/>
        </a:p>
      </dgm:t>
    </dgm:pt>
    <dgm:pt modelId="{453E0071-17D7-274F-AC8C-0548D5385004}" type="pres">
      <dgm:prSet presAssocID="{FA8F86D1-D6A6-174C-9586-92CCC953D487}" presName="spacing" presStyleCnt="0"/>
      <dgm:spPr/>
    </dgm:pt>
    <dgm:pt modelId="{00DFC6E2-F559-834E-B88D-A4F71259E65F}" type="pres">
      <dgm:prSet presAssocID="{B483D4FD-31F1-AE43-BB72-EC32FCE07017}" presName="composite" presStyleCnt="0"/>
      <dgm:spPr/>
    </dgm:pt>
    <dgm:pt modelId="{98CA8357-63E1-FB42-9116-D7CD81B0100D}" type="pres">
      <dgm:prSet presAssocID="{B483D4FD-31F1-AE43-BB72-EC32FCE07017}" presName="imgShp" presStyleLbl="fgImgPlace1" presStyleIdx="1" presStyleCnt="3" custLinFactNeighborX="-37232" custLinFactNeighborY="237"/>
      <dgm:spPr>
        <a:blipFill>
          <a:blip xmlns:r="http://schemas.openxmlformats.org/officeDocument/2006/relationships" r:embed="rId2" cstate="email">
            <a:extLst>
              <a:ext uri="{28A0092B-C50C-407E-A947-70E740481C1C}">
                <a14:useLocalDpi xmlns:a14="http://schemas.microsoft.com/office/drawing/2010/main"/>
              </a:ext>
            </a:extLst>
          </a:blip>
          <a:srcRect/>
          <a:stretch>
            <a:fillRect/>
          </a:stretch>
        </a:blipFill>
      </dgm:spPr>
      <dgm:t>
        <a:bodyPr/>
        <a:lstStyle/>
        <a:p>
          <a:endParaRPr lang="en-US"/>
        </a:p>
      </dgm:t>
      <dgm:extLst>
        <a:ext uri="{E40237B7-FDA0-4F09-8148-C483321AD2D9}">
          <dgm14:cNvPr xmlns:dgm14="http://schemas.microsoft.com/office/drawing/2010/diagram" id="0" name="" descr="An image of a worker wrapping another worker's arm" title="Image"/>
        </a:ext>
      </dgm:extLst>
    </dgm:pt>
    <dgm:pt modelId="{3D03B23C-AC1D-904A-BE59-7CE7ABC12C46}" type="pres">
      <dgm:prSet presAssocID="{B483D4FD-31F1-AE43-BB72-EC32FCE07017}" presName="txShp" presStyleLbl="node1" presStyleIdx="1" presStyleCnt="3" custScaleX="115121" custLinFactNeighborX="-8168" custLinFactNeighborY="237">
        <dgm:presLayoutVars>
          <dgm:bulletEnabled val="1"/>
        </dgm:presLayoutVars>
      </dgm:prSet>
      <dgm:spPr/>
      <dgm:t>
        <a:bodyPr/>
        <a:lstStyle/>
        <a:p>
          <a:endParaRPr lang="en-US"/>
        </a:p>
      </dgm:t>
    </dgm:pt>
    <dgm:pt modelId="{5EEDACD2-92C9-CF43-980E-31E6EC573B04}" type="pres">
      <dgm:prSet presAssocID="{C138C22E-B5E5-9D45-AF1A-3A173BF6141E}" presName="spacing" presStyleCnt="0"/>
      <dgm:spPr/>
    </dgm:pt>
    <dgm:pt modelId="{A16CCD42-DFA1-DD46-B27A-62DF52F43E27}" type="pres">
      <dgm:prSet presAssocID="{836960A0-9171-B647-8F49-23B9DA40E99D}" presName="composite" presStyleCnt="0"/>
      <dgm:spPr/>
    </dgm:pt>
    <dgm:pt modelId="{75BBB6C4-BF51-CE40-A4C9-A0259A818F98}" type="pres">
      <dgm:prSet presAssocID="{836960A0-9171-B647-8F49-23B9DA40E99D}" presName="imgShp" presStyleLbl="fgImgPlace1" presStyleIdx="2" presStyleCnt="3" custLinFactNeighborX="-37232" custLinFactNeighborY="237"/>
      <dgm:spPr>
        <a:blipFill>
          <a:blip xmlns:r="http://schemas.openxmlformats.org/officeDocument/2006/relationships" r:embed="rId3" cstate="email">
            <a:extLst>
              <a:ext uri="{28A0092B-C50C-407E-A947-70E740481C1C}">
                <a14:useLocalDpi xmlns:a14="http://schemas.microsoft.com/office/drawing/2010/main"/>
              </a:ext>
            </a:extLst>
          </a:blip>
          <a:srcRect/>
          <a:stretch>
            <a:fillRect/>
          </a:stretch>
        </a:blipFill>
      </dgm:spPr>
      <dgm:t>
        <a:bodyPr/>
        <a:lstStyle/>
        <a:p>
          <a:endParaRPr lang="en-US"/>
        </a:p>
      </dgm:t>
      <dgm:extLst>
        <a:ext uri="{E40237B7-FDA0-4F09-8148-C483321AD2D9}">
          <dgm14:cNvPr xmlns:dgm14="http://schemas.microsoft.com/office/drawing/2010/diagram" id="0" name="" descr="An image of medical supplies, such as gauzes, medicine, and tools" title="Image"/>
        </a:ext>
      </dgm:extLst>
    </dgm:pt>
    <dgm:pt modelId="{422F4D09-F29F-174C-8C8D-04B363B9B6D4}" type="pres">
      <dgm:prSet presAssocID="{836960A0-9171-B647-8F49-23B9DA40E99D}" presName="txShp" presStyleLbl="node1" presStyleIdx="2" presStyleCnt="3" custScaleX="115121" custLinFactNeighborX="-8168" custLinFactNeighborY="237">
        <dgm:presLayoutVars>
          <dgm:bulletEnabled val="1"/>
        </dgm:presLayoutVars>
      </dgm:prSet>
      <dgm:spPr/>
      <dgm:t>
        <a:bodyPr/>
        <a:lstStyle/>
        <a:p>
          <a:endParaRPr lang="en-US"/>
        </a:p>
      </dgm:t>
    </dgm:pt>
  </dgm:ptLst>
  <dgm:cxnLst>
    <dgm:cxn modelId="{6DA01E24-0218-064E-AA0C-D60A58D097CD}" srcId="{272A5BFF-ECD6-C841-A589-FFC057B7F474}" destId="{B483D4FD-31F1-AE43-BB72-EC32FCE07017}" srcOrd="1" destOrd="0" parTransId="{321DC67C-F28B-0C43-BCD4-86FBE453ABE9}" sibTransId="{C138C22E-B5E5-9D45-AF1A-3A173BF6141E}"/>
    <dgm:cxn modelId="{436F89F1-1BE2-4599-9CCD-2F8160BF0FE3}" type="presOf" srcId="{B483D4FD-31F1-AE43-BB72-EC32FCE07017}" destId="{3D03B23C-AC1D-904A-BE59-7CE7ABC12C46}" srcOrd="0" destOrd="0" presId="urn:microsoft.com/office/officeart/2005/8/layout/vList3"/>
    <dgm:cxn modelId="{E0F814D1-372C-2741-A899-76C2CEE8A90F}" srcId="{272A5BFF-ECD6-C841-A589-FFC057B7F474}" destId="{9A20D6E4-8A1C-EB44-BF5F-E90BC5491986}" srcOrd="0" destOrd="0" parTransId="{C181CDCE-6AAF-F842-970C-F7B37D4403E5}" sibTransId="{FA8F86D1-D6A6-174C-9586-92CCC953D487}"/>
    <dgm:cxn modelId="{84B90DBA-4B86-4F5E-9C93-6344BE397F8C}" type="presOf" srcId="{9A20D6E4-8A1C-EB44-BF5F-E90BC5491986}" destId="{D24E5A98-DE95-954C-AE35-CC336C99AC77}" srcOrd="0" destOrd="0" presId="urn:microsoft.com/office/officeart/2005/8/layout/vList3"/>
    <dgm:cxn modelId="{D4B998A0-FE78-4454-8622-01D9748FEC02}" type="presOf" srcId="{836960A0-9171-B647-8F49-23B9DA40E99D}" destId="{422F4D09-F29F-174C-8C8D-04B363B9B6D4}" srcOrd="0" destOrd="0" presId="urn:microsoft.com/office/officeart/2005/8/layout/vList3"/>
    <dgm:cxn modelId="{72A99606-4AB5-0641-90E1-1981B02AA576}" srcId="{272A5BFF-ECD6-C841-A589-FFC057B7F474}" destId="{836960A0-9171-B647-8F49-23B9DA40E99D}" srcOrd="2" destOrd="0" parTransId="{ABFF42F3-57DE-8D40-81AF-A18C921A8AA6}" sibTransId="{BB0E6CE5-EE21-8D43-9637-B969702CDAC8}"/>
    <dgm:cxn modelId="{4BDCC63D-E32D-463F-90A4-AD832C4CA008}" type="presOf" srcId="{272A5BFF-ECD6-C841-A589-FFC057B7F474}" destId="{B62F4C9B-DCB9-314F-9096-DAE2DCF6726F}" srcOrd="0" destOrd="0" presId="urn:microsoft.com/office/officeart/2005/8/layout/vList3"/>
    <dgm:cxn modelId="{8F2B214A-30D7-4306-9260-C59B11EAFF15}" type="presParOf" srcId="{B62F4C9B-DCB9-314F-9096-DAE2DCF6726F}" destId="{F5C32973-DC1E-7843-8A65-BC1415F2FCF1}" srcOrd="0" destOrd="0" presId="urn:microsoft.com/office/officeart/2005/8/layout/vList3"/>
    <dgm:cxn modelId="{C2C447A9-38F8-40A2-ABCF-003ED44ADACE}" type="presParOf" srcId="{F5C32973-DC1E-7843-8A65-BC1415F2FCF1}" destId="{4A65E32F-593F-4646-AD92-1383B6610C25}" srcOrd="0" destOrd="0" presId="urn:microsoft.com/office/officeart/2005/8/layout/vList3"/>
    <dgm:cxn modelId="{B1EA6D4C-8601-4E1F-AE44-5271534ED774}" type="presParOf" srcId="{F5C32973-DC1E-7843-8A65-BC1415F2FCF1}" destId="{D24E5A98-DE95-954C-AE35-CC336C99AC77}" srcOrd="1" destOrd="0" presId="urn:microsoft.com/office/officeart/2005/8/layout/vList3"/>
    <dgm:cxn modelId="{64554997-FB0F-42B2-BD2F-CEC323F18D4E}" type="presParOf" srcId="{B62F4C9B-DCB9-314F-9096-DAE2DCF6726F}" destId="{453E0071-17D7-274F-AC8C-0548D5385004}" srcOrd="1" destOrd="0" presId="urn:microsoft.com/office/officeart/2005/8/layout/vList3"/>
    <dgm:cxn modelId="{E4AAD787-31F8-4EB4-A567-562370E2ABE3}" type="presParOf" srcId="{B62F4C9B-DCB9-314F-9096-DAE2DCF6726F}" destId="{00DFC6E2-F559-834E-B88D-A4F71259E65F}" srcOrd="2" destOrd="0" presId="urn:microsoft.com/office/officeart/2005/8/layout/vList3"/>
    <dgm:cxn modelId="{82DD6422-F623-49E8-9237-7395058D8932}" type="presParOf" srcId="{00DFC6E2-F559-834E-B88D-A4F71259E65F}" destId="{98CA8357-63E1-FB42-9116-D7CD81B0100D}" srcOrd="0" destOrd="0" presId="urn:microsoft.com/office/officeart/2005/8/layout/vList3"/>
    <dgm:cxn modelId="{D92EEE10-6BEE-49BE-8FB9-540A720D373B}" type="presParOf" srcId="{00DFC6E2-F559-834E-B88D-A4F71259E65F}" destId="{3D03B23C-AC1D-904A-BE59-7CE7ABC12C46}" srcOrd="1" destOrd="0" presId="urn:microsoft.com/office/officeart/2005/8/layout/vList3"/>
    <dgm:cxn modelId="{1C89F085-A75E-4AFF-8639-DD08CA10C8D3}" type="presParOf" srcId="{B62F4C9B-DCB9-314F-9096-DAE2DCF6726F}" destId="{5EEDACD2-92C9-CF43-980E-31E6EC573B04}" srcOrd="3" destOrd="0" presId="urn:microsoft.com/office/officeart/2005/8/layout/vList3"/>
    <dgm:cxn modelId="{B5905E96-4877-4072-B437-A8AFF10AC015}" type="presParOf" srcId="{B62F4C9B-DCB9-314F-9096-DAE2DCF6726F}" destId="{A16CCD42-DFA1-DD46-B27A-62DF52F43E27}" srcOrd="4" destOrd="0" presId="urn:microsoft.com/office/officeart/2005/8/layout/vList3"/>
    <dgm:cxn modelId="{D5407C54-B55B-4366-A371-70FF6D37F285}" type="presParOf" srcId="{A16CCD42-DFA1-DD46-B27A-62DF52F43E27}" destId="{75BBB6C4-BF51-CE40-A4C9-A0259A818F98}" srcOrd="0" destOrd="0" presId="urn:microsoft.com/office/officeart/2005/8/layout/vList3"/>
    <dgm:cxn modelId="{2AF27920-6BCE-4D14-A570-A217BE465311}" type="presParOf" srcId="{A16CCD42-DFA1-DD46-B27A-62DF52F43E27}" destId="{422F4D09-F29F-174C-8C8D-04B363B9B6D4}"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5E22E9-7EF1-EA47-980D-A0FAB4994A27}" type="doc">
      <dgm:prSet loTypeId="urn:microsoft.com/office/officeart/2005/8/layout/vList2" loCatId="list" qsTypeId="urn:microsoft.com/office/officeart/2005/8/quickstyle/simple2" qsCatId="simple" csTypeId="urn:microsoft.com/office/officeart/2005/8/colors/accent4_2" csCatId="accent4" phldr="1"/>
      <dgm:spPr/>
      <dgm:t>
        <a:bodyPr/>
        <a:lstStyle/>
        <a:p>
          <a:endParaRPr lang="en-US"/>
        </a:p>
      </dgm:t>
    </dgm:pt>
    <dgm:pt modelId="{6CC06F9E-6977-1C42-AA53-C0BD197AFCDE}">
      <dgm:prSet custT="1"/>
      <dgm:spPr/>
      <dgm:t>
        <a:bodyPr/>
        <a:lstStyle/>
        <a:p>
          <a:pPr rtl="0"/>
          <a:r>
            <a:rPr lang="en-US" sz="2800" b="1" i="0" baseline="0" dirty="0">
              <a:solidFill>
                <a:schemeClr val="tx1"/>
              </a:solidFill>
              <a:latin typeface="Arial" charset="0"/>
              <a:ea typeface="Arial" charset="0"/>
              <a:cs typeface="Arial" charset="0"/>
            </a:rPr>
            <a:t>You have the right to:</a:t>
          </a:r>
          <a:endParaRPr lang="en-US" sz="2800" b="1" i="0" dirty="0">
            <a:solidFill>
              <a:schemeClr val="tx1"/>
            </a:solidFill>
            <a:latin typeface="Arial" charset="0"/>
            <a:ea typeface="Arial" charset="0"/>
            <a:cs typeface="Arial" charset="0"/>
          </a:endParaRPr>
        </a:p>
      </dgm:t>
    </dgm:pt>
    <dgm:pt modelId="{1B1EC221-4BE0-374D-A1BC-3F164B0FFF1F}" type="parTrans" cxnId="{4926B2EC-8C32-6B4A-AF47-ACE1FA81F7F4}">
      <dgm:prSet/>
      <dgm:spPr/>
      <dgm:t>
        <a:bodyPr/>
        <a:lstStyle/>
        <a:p>
          <a:endParaRPr lang="en-US" b="1">
            <a:solidFill>
              <a:schemeClr val="tx1"/>
            </a:solidFill>
          </a:endParaRPr>
        </a:p>
      </dgm:t>
    </dgm:pt>
    <dgm:pt modelId="{D1521F93-59F5-8048-A8D0-50D6B7D15236}" type="sibTrans" cxnId="{4926B2EC-8C32-6B4A-AF47-ACE1FA81F7F4}">
      <dgm:prSet/>
      <dgm:spPr/>
      <dgm:t>
        <a:bodyPr/>
        <a:lstStyle/>
        <a:p>
          <a:endParaRPr lang="en-US" b="1">
            <a:solidFill>
              <a:schemeClr val="tx1"/>
            </a:solidFill>
          </a:endParaRPr>
        </a:p>
      </dgm:t>
    </dgm:pt>
    <dgm:pt modelId="{6EB385FD-90F0-8440-87EC-722A3097D682}">
      <dgm:prSet custT="1"/>
      <dgm:spPr/>
      <dgm:t>
        <a:bodyPr/>
        <a:lstStyle/>
        <a:p>
          <a:pPr rtl="0"/>
          <a:r>
            <a:rPr lang="en-US" sz="2000" b="1" i="0" baseline="0" dirty="0">
              <a:solidFill>
                <a:schemeClr val="tx1"/>
              </a:solidFill>
              <a:latin typeface="Arial" charset="0"/>
              <a:ea typeface="Arial" charset="0"/>
              <a:cs typeface="Arial" charset="0"/>
            </a:rPr>
            <a:t>A safe and healthful workplace </a:t>
          </a:r>
          <a:endParaRPr lang="en-US" sz="2000" b="1" i="0" dirty="0">
            <a:solidFill>
              <a:schemeClr val="tx1"/>
            </a:solidFill>
            <a:latin typeface="Arial" charset="0"/>
            <a:ea typeface="Arial" charset="0"/>
            <a:cs typeface="Arial" charset="0"/>
          </a:endParaRPr>
        </a:p>
      </dgm:t>
    </dgm:pt>
    <dgm:pt modelId="{BE7D62F9-DCEC-DF48-ADBA-9C037E995D83}" type="parTrans" cxnId="{257B5958-A183-4E40-82C7-C00AE8C0378E}">
      <dgm:prSet/>
      <dgm:spPr/>
      <dgm:t>
        <a:bodyPr/>
        <a:lstStyle/>
        <a:p>
          <a:endParaRPr lang="en-US" b="1">
            <a:solidFill>
              <a:schemeClr val="tx1"/>
            </a:solidFill>
          </a:endParaRPr>
        </a:p>
      </dgm:t>
    </dgm:pt>
    <dgm:pt modelId="{BAA8912A-81C1-7A42-AA1A-47A0C5A26F32}" type="sibTrans" cxnId="{257B5958-A183-4E40-82C7-C00AE8C0378E}">
      <dgm:prSet/>
      <dgm:spPr/>
      <dgm:t>
        <a:bodyPr/>
        <a:lstStyle/>
        <a:p>
          <a:endParaRPr lang="en-US" b="1">
            <a:solidFill>
              <a:schemeClr val="tx1"/>
            </a:solidFill>
          </a:endParaRPr>
        </a:p>
      </dgm:t>
    </dgm:pt>
    <dgm:pt modelId="{C3397682-D56D-C443-A554-F174F31E1718}">
      <dgm:prSet custT="1"/>
      <dgm:spPr/>
      <dgm:t>
        <a:bodyPr/>
        <a:lstStyle/>
        <a:p>
          <a:pPr rtl="0"/>
          <a:r>
            <a:rPr lang="en-US" sz="2000" b="1" i="0" baseline="0" dirty="0">
              <a:solidFill>
                <a:schemeClr val="tx1"/>
              </a:solidFill>
              <a:latin typeface="Arial" charset="0"/>
              <a:ea typeface="Arial" charset="0"/>
              <a:cs typeface="Arial" charset="0"/>
            </a:rPr>
            <a:t>Know about hazardous chemicals</a:t>
          </a:r>
          <a:endParaRPr lang="en-US" sz="2000" b="1" i="0" dirty="0">
            <a:solidFill>
              <a:schemeClr val="tx1"/>
            </a:solidFill>
            <a:latin typeface="Arial" charset="0"/>
            <a:ea typeface="Arial" charset="0"/>
            <a:cs typeface="Arial" charset="0"/>
          </a:endParaRPr>
        </a:p>
      </dgm:t>
    </dgm:pt>
    <dgm:pt modelId="{7A8CD1C3-F8D9-F44D-A14B-FBD76588CF4D}" type="parTrans" cxnId="{F411718F-069F-8746-B79D-615B2C3A1A80}">
      <dgm:prSet/>
      <dgm:spPr/>
      <dgm:t>
        <a:bodyPr/>
        <a:lstStyle/>
        <a:p>
          <a:endParaRPr lang="en-US" b="1">
            <a:solidFill>
              <a:schemeClr val="tx1"/>
            </a:solidFill>
          </a:endParaRPr>
        </a:p>
      </dgm:t>
    </dgm:pt>
    <dgm:pt modelId="{64FCDF7A-010D-2444-BDED-1A0C141FFE06}" type="sibTrans" cxnId="{F411718F-069F-8746-B79D-615B2C3A1A80}">
      <dgm:prSet/>
      <dgm:spPr/>
      <dgm:t>
        <a:bodyPr/>
        <a:lstStyle/>
        <a:p>
          <a:endParaRPr lang="en-US" b="1">
            <a:solidFill>
              <a:schemeClr val="tx1"/>
            </a:solidFill>
          </a:endParaRPr>
        </a:p>
      </dgm:t>
    </dgm:pt>
    <dgm:pt modelId="{E02E3C62-365C-384B-83E7-E7727AC3953E}">
      <dgm:prSet custT="1"/>
      <dgm:spPr/>
      <dgm:t>
        <a:bodyPr/>
        <a:lstStyle/>
        <a:p>
          <a:pPr rtl="0"/>
          <a:r>
            <a:rPr lang="en-US" sz="2000" b="1" i="0" baseline="0" dirty="0">
              <a:solidFill>
                <a:schemeClr val="tx1"/>
              </a:solidFill>
              <a:latin typeface="Arial" charset="0"/>
              <a:ea typeface="Arial" charset="0"/>
              <a:cs typeface="Arial" charset="0"/>
            </a:rPr>
            <a:t>Report injury to employer</a:t>
          </a:r>
          <a:endParaRPr lang="en-US" sz="2000" b="1" i="0" dirty="0">
            <a:solidFill>
              <a:schemeClr val="tx1"/>
            </a:solidFill>
            <a:latin typeface="Arial" charset="0"/>
            <a:ea typeface="Arial" charset="0"/>
            <a:cs typeface="Arial" charset="0"/>
          </a:endParaRPr>
        </a:p>
      </dgm:t>
    </dgm:pt>
    <dgm:pt modelId="{682F9994-8D54-974E-A1FF-1A6D0355A130}" type="parTrans" cxnId="{B4827CBE-EFBC-1049-9E5B-B511D2A18277}">
      <dgm:prSet/>
      <dgm:spPr/>
      <dgm:t>
        <a:bodyPr/>
        <a:lstStyle/>
        <a:p>
          <a:endParaRPr lang="en-US" b="1">
            <a:solidFill>
              <a:schemeClr val="tx1"/>
            </a:solidFill>
          </a:endParaRPr>
        </a:p>
      </dgm:t>
    </dgm:pt>
    <dgm:pt modelId="{45379826-2667-0E49-94BB-F4ADFD6359DF}" type="sibTrans" cxnId="{B4827CBE-EFBC-1049-9E5B-B511D2A18277}">
      <dgm:prSet/>
      <dgm:spPr/>
      <dgm:t>
        <a:bodyPr/>
        <a:lstStyle/>
        <a:p>
          <a:endParaRPr lang="en-US" b="1">
            <a:solidFill>
              <a:schemeClr val="tx1"/>
            </a:solidFill>
          </a:endParaRPr>
        </a:p>
      </dgm:t>
    </dgm:pt>
    <dgm:pt modelId="{787D44EA-9817-E44A-B4A9-153A4D939AB5}">
      <dgm:prSet custT="1"/>
      <dgm:spPr/>
      <dgm:t>
        <a:bodyPr/>
        <a:lstStyle/>
        <a:p>
          <a:pPr rtl="0"/>
          <a:r>
            <a:rPr lang="en-US" sz="2000" b="1" i="0" baseline="0" dirty="0">
              <a:solidFill>
                <a:schemeClr val="tx1"/>
              </a:solidFill>
              <a:latin typeface="Arial" charset="0"/>
              <a:ea typeface="Arial" charset="0"/>
              <a:cs typeface="Arial" charset="0"/>
            </a:rPr>
            <a:t>Complain or request hazard correction from employer </a:t>
          </a:r>
          <a:endParaRPr lang="en-US" sz="2000" b="1" i="0" dirty="0">
            <a:solidFill>
              <a:schemeClr val="tx1"/>
            </a:solidFill>
            <a:latin typeface="Arial" charset="0"/>
            <a:ea typeface="Arial" charset="0"/>
            <a:cs typeface="Arial" charset="0"/>
          </a:endParaRPr>
        </a:p>
      </dgm:t>
    </dgm:pt>
    <dgm:pt modelId="{12807C0C-1D64-094D-950D-7EA1524DAD9F}" type="parTrans" cxnId="{301B28AD-EF5B-5441-BC5F-DC4710D81D43}">
      <dgm:prSet/>
      <dgm:spPr/>
      <dgm:t>
        <a:bodyPr/>
        <a:lstStyle/>
        <a:p>
          <a:endParaRPr lang="en-US" b="1">
            <a:solidFill>
              <a:schemeClr val="tx1"/>
            </a:solidFill>
          </a:endParaRPr>
        </a:p>
      </dgm:t>
    </dgm:pt>
    <dgm:pt modelId="{37B9CF15-6313-A745-8FAC-F58A4FE9E209}" type="sibTrans" cxnId="{301B28AD-EF5B-5441-BC5F-DC4710D81D43}">
      <dgm:prSet/>
      <dgm:spPr/>
      <dgm:t>
        <a:bodyPr/>
        <a:lstStyle/>
        <a:p>
          <a:endParaRPr lang="en-US" b="1">
            <a:solidFill>
              <a:schemeClr val="tx1"/>
            </a:solidFill>
          </a:endParaRPr>
        </a:p>
      </dgm:t>
    </dgm:pt>
    <dgm:pt modelId="{B00C40E4-A9C9-964A-8F29-671CD7D07A53}">
      <dgm:prSet custT="1"/>
      <dgm:spPr/>
      <dgm:t>
        <a:bodyPr/>
        <a:lstStyle/>
        <a:p>
          <a:pPr rtl="0"/>
          <a:r>
            <a:rPr lang="en-US" sz="2000" b="1" i="0" baseline="0" dirty="0">
              <a:solidFill>
                <a:schemeClr val="tx1"/>
              </a:solidFill>
              <a:latin typeface="Arial" charset="0"/>
              <a:ea typeface="Arial" charset="0"/>
              <a:cs typeface="Arial" charset="0"/>
            </a:rPr>
            <a:t>Training</a:t>
          </a:r>
          <a:endParaRPr lang="en-US" sz="2000" b="1" i="0" dirty="0">
            <a:solidFill>
              <a:schemeClr val="tx1"/>
            </a:solidFill>
            <a:latin typeface="Arial" charset="0"/>
            <a:ea typeface="Arial" charset="0"/>
            <a:cs typeface="Arial" charset="0"/>
          </a:endParaRPr>
        </a:p>
      </dgm:t>
    </dgm:pt>
    <dgm:pt modelId="{AB89237A-0DE5-E24F-B54B-CE0B647CF0DF}" type="parTrans" cxnId="{617EBE58-9822-F148-967D-68E08903275D}">
      <dgm:prSet/>
      <dgm:spPr/>
      <dgm:t>
        <a:bodyPr/>
        <a:lstStyle/>
        <a:p>
          <a:endParaRPr lang="en-US" b="1">
            <a:solidFill>
              <a:schemeClr val="tx1"/>
            </a:solidFill>
          </a:endParaRPr>
        </a:p>
      </dgm:t>
    </dgm:pt>
    <dgm:pt modelId="{3373DC00-CD57-7945-AE02-0642C49E42A4}" type="sibTrans" cxnId="{617EBE58-9822-F148-967D-68E08903275D}">
      <dgm:prSet/>
      <dgm:spPr/>
      <dgm:t>
        <a:bodyPr/>
        <a:lstStyle/>
        <a:p>
          <a:endParaRPr lang="en-US" b="1">
            <a:solidFill>
              <a:schemeClr val="tx1"/>
            </a:solidFill>
          </a:endParaRPr>
        </a:p>
      </dgm:t>
    </dgm:pt>
    <dgm:pt modelId="{BA29377E-6A8D-4C4E-8619-B709B902685D}">
      <dgm:prSet custT="1"/>
      <dgm:spPr/>
      <dgm:t>
        <a:bodyPr/>
        <a:lstStyle/>
        <a:p>
          <a:pPr rtl="0"/>
          <a:r>
            <a:rPr lang="en-US" sz="2000" b="1" i="0" baseline="0" dirty="0">
              <a:solidFill>
                <a:schemeClr val="tx1"/>
              </a:solidFill>
              <a:latin typeface="Arial" charset="0"/>
              <a:ea typeface="Arial" charset="0"/>
              <a:cs typeface="Arial" charset="0"/>
            </a:rPr>
            <a:t>Hazard exposure and medical records</a:t>
          </a:r>
          <a:endParaRPr lang="en-US" sz="2000" b="1" i="0" dirty="0">
            <a:solidFill>
              <a:schemeClr val="tx1"/>
            </a:solidFill>
            <a:latin typeface="Arial" charset="0"/>
            <a:ea typeface="Arial" charset="0"/>
            <a:cs typeface="Arial" charset="0"/>
          </a:endParaRPr>
        </a:p>
      </dgm:t>
    </dgm:pt>
    <dgm:pt modelId="{A88DB6BE-078E-3749-91D4-AA2D7CD9CEE5}" type="parTrans" cxnId="{C970FB13-F6EA-D646-B866-CEAC2681BA69}">
      <dgm:prSet/>
      <dgm:spPr/>
      <dgm:t>
        <a:bodyPr/>
        <a:lstStyle/>
        <a:p>
          <a:endParaRPr lang="en-US" b="1">
            <a:solidFill>
              <a:schemeClr val="tx1"/>
            </a:solidFill>
          </a:endParaRPr>
        </a:p>
      </dgm:t>
    </dgm:pt>
    <dgm:pt modelId="{65266B1D-7FE9-664F-AB92-9338BCC1C824}" type="sibTrans" cxnId="{C970FB13-F6EA-D646-B866-CEAC2681BA69}">
      <dgm:prSet/>
      <dgm:spPr/>
      <dgm:t>
        <a:bodyPr/>
        <a:lstStyle/>
        <a:p>
          <a:endParaRPr lang="en-US" b="1">
            <a:solidFill>
              <a:schemeClr val="tx1"/>
            </a:solidFill>
          </a:endParaRPr>
        </a:p>
      </dgm:t>
    </dgm:pt>
    <dgm:pt modelId="{B79A6AF3-6A21-D148-9231-B18D3AEED0B0}">
      <dgm:prSet custT="1"/>
      <dgm:spPr/>
      <dgm:t>
        <a:bodyPr/>
        <a:lstStyle/>
        <a:p>
          <a:pPr rtl="0"/>
          <a:r>
            <a:rPr lang="en-US" sz="2000" b="1" i="0" baseline="0" dirty="0">
              <a:solidFill>
                <a:schemeClr val="tx1"/>
              </a:solidFill>
              <a:latin typeface="Arial" charset="0"/>
              <a:ea typeface="Arial" charset="0"/>
              <a:cs typeface="Arial" charset="0"/>
            </a:rPr>
            <a:t>File a complaint with OSHA</a:t>
          </a:r>
          <a:endParaRPr lang="en-US" sz="2000" b="1" i="0" dirty="0">
            <a:solidFill>
              <a:schemeClr val="tx1"/>
            </a:solidFill>
            <a:latin typeface="Arial" charset="0"/>
            <a:ea typeface="Arial" charset="0"/>
            <a:cs typeface="Arial" charset="0"/>
          </a:endParaRPr>
        </a:p>
      </dgm:t>
    </dgm:pt>
    <dgm:pt modelId="{2846D78B-0759-2548-AB41-2CF9BCFBD350}" type="parTrans" cxnId="{FA6897D1-62AA-884F-BA4D-2FB423E7BD82}">
      <dgm:prSet/>
      <dgm:spPr/>
      <dgm:t>
        <a:bodyPr/>
        <a:lstStyle/>
        <a:p>
          <a:endParaRPr lang="en-US" b="1">
            <a:solidFill>
              <a:schemeClr val="tx1"/>
            </a:solidFill>
          </a:endParaRPr>
        </a:p>
      </dgm:t>
    </dgm:pt>
    <dgm:pt modelId="{05DEF08E-67FB-6245-95ED-F0CC8B7F8147}" type="sibTrans" cxnId="{FA6897D1-62AA-884F-BA4D-2FB423E7BD82}">
      <dgm:prSet/>
      <dgm:spPr/>
      <dgm:t>
        <a:bodyPr/>
        <a:lstStyle/>
        <a:p>
          <a:endParaRPr lang="en-US" b="1">
            <a:solidFill>
              <a:schemeClr val="tx1"/>
            </a:solidFill>
          </a:endParaRPr>
        </a:p>
      </dgm:t>
    </dgm:pt>
    <dgm:pt modelId="{9FFC6C26-B436-5D4F-860A-9626F2DD4700}">
      <dgm:prSet custT="1"/>
      <dgm:spPr/>
      <dgm:t>
        <a:bodyPr/>
        <a:lstStyle/>
        <a:p>
          <a:pPr rtl="0"/>
          <a:r>
            <a:rPr lang="en-US" sz="2000" b="1" i="0" baseline="0" dirty="0">
              <a:solidFill>
                <a:schemeClr val="tx1"/>
              </a:solidFill>
              <a:latin typeface="Arial" charset="0"/>
              <a:ea typeface="Arial" charset="0"/>
              <a:cs typeface="Arial" charset="0"/>
            </a:rPr>
            <a:t>Participate in an OSHA inspection</a:t>
          </a:r>
          <a:endParaRPr lang="en-US" sz="2000" b="1" i="0" dirty="0">
            <a:solidFill>
              <a:schemeClr val="tx1"/>
            </a:solidFill>
            <a:latin typeface="Arial" charset="0"/>
            <a:ea typeface="Arial" charset="0"/>
            <a:cs typeface="Arial" charset="0"/>
          </a:endParaRPr>
        </a:p>
      </dgm:t>
    </dgm:pt>
    <dgm:pt modelId="{6CC3333B-D80B-174B-934E-1F40B17F1E98}" type="parTrans" cxnId="{EBB28B38-0219-3042-9387-A47654C77B95}">
      <dgm:prSet/>
      <dgm:spPr/>
      <dgm:t>
        <a:bodyPr/>
        <a:lstStyle/>
        <a:p>
          <a:endParaRPr lang="en-US" b="1">
            <a:solidFill>
              <a:schemeClr val="tx1"/>
            </a:solidFill>
          </a:endParaRPr>
        </a:p>
      </dgm:t>
    </dgm:pt>
    <dgm:pt modelId="{36E68BB6-528A-9F4E-AC67-CE42679AD6B6}" type="sibTrans" cxnId="{EBB28B38-0219-3042-9387-A47654C77B95}">
      <dgm:prSet/>
      <dgm:spPr/>
      <dgm:t>
        <a:bodyPr/>
        <a:lstStyle/>
        <a:p>
          <a:endParaRPr lang="en-US" b="1">
            <a:solidFill>
              <a:schemeClr val="tx1"/>
            </a:solidFill>
          </a:endParaRPr>
        </a:p>
      </dgm:t>
    </dgm:pt>
    <dgm:pt modelId="{67BC8455-F9E7-694F-9151-493C675972F1}">
      <dgm:prSet custT="1"/>
      <dgm:spPr/>
      <dgm:t>
        <a:bodyPr/>
        <a:lstStyle/>
        <a:p>
          <a:pPr rtl="0"/>
          <a:r>
            <a:rPr lang="en-US" sz="2000" b="1" i="0" baseline="0" dirty="0">
              <a:solidFill>
                <a:schemeClr val="tx1"/>
              </a:solidFill>
              <a:latin typeface="Arial" charset="0"/>
              <a:ea typeface="Arial" charset="0"/>
              <a:cs typeface="Arial" charset="0"/>
            </a:rPr>
            <a:t>Be free from retaliation for exercising safety and health rights</a:t>
          </a:r>
          <a:endParaRPr lang="en-US" sz="2000" b="1" i="0" dirty="0">
            <a:solidFill>
              <a:schemeClr val="tx1"/>
            </a:solidFill>
            <a:latin typeface="Arial" charset="0"/>
            <a:ea typeface="Arial" charset="0"/>
            <a:cs typeface="Arial" charset="0"/>
          </a:endParaRPr>
        </a:p>
      </dgm:t>
    </dgm:pt>
    <dgm:pt modelId="{2B1CF839-D693-564E-B602-22809310F098}" type="parTrans" cxnId="{A87B6CE9-5067-0C48-907B-42F23FC35E75}">
      <dgm:prSet/>
      <dgm:spPr/>
      <dgm:t>
        <a:bodyPr/>
        <a:lstStyle/>
        <a:p>
          <a:endParaRPr lang="en-US" b="1">
            <a:solidFill>
              <a:schemeClr val="tx1"/>
            </a:solidFill>
          </a:endParaRPr>
        </a:p>
      </dgm:t>
    </dgm:pt>
    <dgm:pt modelId="{CC45F11E-EEF4-7340-A426-DAC041D81E31}" type="sibTrans" cxnId="{A87B6CE9-5067-0C48-907B-42F23FC35E75}">
      <dgm:prSet/>
      <dgm:spPr/>
      <dgm:t>
        <a:bodyPr/>
        <a:lstStyle/>
        <a:p>
          <a:endParaRPr lang="en-US" b="1">
            <a:solidFill>
              <a:schemeClr val="tx1"/>
            </a:solidFill>
          </a:endParaRPr>
        </a:p>
      </dgm:t>
    </dgm:pt>
    <dgm:pt modelId="{E2319BFB-F090-F641-8AAD-DC0259C2DB6D}" type="pres">
      <dgm:prSet presAssocID="{7D5E22E9-7EF1-EA47-980D-A0FAB4994A27}" presName="linear" presStyleCnt="0">
        <dgm:presLayoutVars>
          <dgm:animLvl val="lvl"/>
          <dgm:resizeHandles val="exact"/>
        </dgm:presLayoutVars>
      </dgm:prSet>
      <dgm:spPr/>
      <dgm:t>
        <a:bodyPr/>
        <a:lstStyle/>
        <a:p>
          <a:endParaRPr lang="en-US"/>
        </a:p>
      </dgm:t>
    </dgm:pt>
    <dgm:pt modelId="{035A4CFE-E8C0-2B41-B702-2EC795CD3E44}" type="pres">
      <dgm:prSet presAssocID="{6CC06F9E-6977-1C42-AA53-C0BD197AFCDE}" presName="parentText" presStyleLbl="node1" presStyleIdx="0" presStyleCnt="1" custLinFactNeighborX="-718" custLinFactNeighborY="-5273">
        <dgm:presLayoutVars>
          <dgm:chMax val="0"/>
          <dgm:bulletEnabled val="1"/>
        </dgm:presLayoutVars>
      </dgm:prSet>
      <dgm:spPr/>
      <dgm:t>
        <a:bodyPr/>
        <a:lstStyle/>
        <a:p>
          <a:endParaRPr lang="en-US"/>
        </a:p>
      </dgm:t>
    </dgm:pt>
    <dgm:pt modelId="{AA91979B-56A0-B244-A4FA-56FD5EFD5766}" type="pres">
      <dgm:prSet presAssocID="{6CC06F9E-6977-1C42-AA53-C0BD197AFCDE}" presName="childText" presStyleLbl="revTx" presStyleIdx="0" presStyleCnt="1">
        <dgm:presLayoutVars>
          <dgm:bulletEnabled val="1"/>
        </dgm:presLayoutVars>
      </dgm:prSet>
      <dgm:spPr/>
      <dgm:t>
        <a:bodyPr/>
        <a:lstStyle/>
        <a:p>
          <a:endParaRPr lang="en-US"/>
        </a:p>
      </dgm:t>
    </dgm:pt>
  </dgm:ptLst>
  <dgm:cxnLst>
    <dgm:cxn modelId="{49C88474-09D5-4665-87F3-71A07D618A45}" type="presOf" srcId="{E02E3C62-365C-384B-83E7-E7727AC3953E}" destId="{AA91979B-56A0-B244-A4FA-56FD5EFD5766}" srcOrd="0" destOrd="2" presId="urn:microsoft.com/office/officeart/2005/8/layout/vList2"/>
    <dgm:cxn modelId="{124BE33D-5CD1-4123-A8E8-5E9FEDEA8E2E}" type="presOf" srcId="{787D44EA-9817-E44A-B4A9-153A4D939AB5}" destId="{AA91979B-56A0-B244-A4FA-56FD5EFD5766}" srcOrd="0" destOrd="3" presId="urn:microsoft.com/office/officeart/2005/8/layout/vList2"/>
    <dgm:cxn modelId="{D6009F01-7C56-42A2-8433-E07C2494CF04}" type="presOf" srcId="{9FFC6C26-B436-5D4F-860A-9626F2DD4700}" destId="{AA91979B-56A0-B244-A4FA-56FD5EFD5766}" srcOrd="0" destOrd="7" presId="urn:microsoft.com/office/officeart/2005/8/layout/vList2"/>
    <dgm:cxn modelId="{ABD12E93-F669-460C-AF42-5EC3C91A7770}" type="presOf" srcId="{B79A6AF3-6A21-D148-9231-B18D3AEED0B0}" destId="{AA91979B-56A0-B244-A4FA-56FD5EFD5766}" srcOrd="0" destOrd="6" presId="urn:microsoft.com/office/officeart/2005/8/layout/vList2"/>
    <dgm:cxn modelId="{257B5958-A183-4E40-82C7-C00AE8C0378E}" srcId="{6CC06F9E-6977-1C42-AA53-C0BD197AFCDE}" destId="{6EB385FD-90F0-8440-87EC-722A3097D682}" srcOrd="0" destOrd="0" parTransId="{BE7D62F9-DCEC-DF48-ADBA-9C037E995D83}" sibTransId="{BAA8912A-81C1-7A42-AA1A-47A0C5A26F32}"/>
    <dgm:cxn modelId="{FA6897D1-62AA-884F-BA4D-2FB423E7BD82}" srcId="{6CC06F9E-6977-1C42-AA53-C0BD197AFCDE}" destId="{B79A6AF3-6A21-D148-9231-B18D3AEED0B0}" srcOrd="6" destOrd="0" parTransId="{2846D78B-0759-2548-AB41-2CF9BCFBD350}" sibTransId="{05DEF08E-67FB-6245-95ED-F0CC8B7F8147}"/>
    <dgm:cxn modelId="{A87B6CE9-5067-0C48-907B-42F23FC35E75}" srcId="{6CC06F9E-6977-1C42-AA53-C0BD197AFCDE}" destId="{67BC8455-F9E7-694F-9151-493C675972F1}" srcOrd="8" destOrd="0" parTransId="{2B1CF839-D693-564E-B602-22809310F098}" sibTransId="{CC45F11E-EEF4-7340-A426-DAC041D81E31}"/>
    <dgm:cxn modelId="{F411718F-069F-8746-B79D-615B2C3A1A80}" srcId="{6CC06F9E-6977-1C42-AA53-C0BD197AFCDE}" destId="{C3397682-D56D-C443-A554-F174F31E1718}" srcOrd="1" destOrd="0" parTransId="{7A8CD1C3-F8D9-F44D-A14B-FBD76588CF4D}" sibTransId="{64FCDF7A-010D-2444-BDED-1A0C141FFE06}"/>
    <dgm:cxn modelId="{B4827CBE-EFBC-1049-9E5B-B511D2A18277}" srcId="{6CC06F9E-6977-1C42-AA53-C0BD197AFCDE}" destId="{E02E3C62-365C-384B-83E7-E7727AC3953E}" srcOrd="2" destOrd="0" parTransId="{682F9994-8D54-974E-A1FF-1A6D0355A130}" sibTransId="{45379826-2667-0E49-94BB-F4ADFD6359DF}"/>
    <dgm:cxn modelId="{477FDD76-7700-4455-A277-24A4865EAC3C}" type="presOf" srcId="{B00C40E4-A9C9-964A-8F29-671CD7D07A53}" destId="{AA91979B-56A0-B244-A4FA-56FD5EFD5766}" srcOrd="0" destOrd="4" presId="urn:microsoft.com/office/officeart/2005/8/layout/vList2"/>
    <dgm:cxn modelId="{301B28AD-EF5B-5441-BC5F-DC4710D81D43}" srcId="{6CC06F9E-6977-1C42-AA53-C0BD197AFCDE}" destId="{787D44EA-9817-E44A-B4A9-153A4D939AB5}" srcOrd="3" destOrd="0" parTransId="{12807C0C-1D64-094D-950D-7EA1524DAD9F}" sibTransId="{37B9CF15-6313-A745-8FAC-F58A4FE9E209}"/>
    <dgm:cxn modelId="{EBB28B38-0219-3042-9387-A47654C77B95}" srcId="{6CC06F9E-6977-1C42-AA53-C0BD197AFCDE}" destId="{9FFC6C26-B436-5D4F-860A-9626F2DD4700}" srcOrd="7" destOrd="0" parTransId="{6CC3333B-D80B-174B-934E-1F40B17F1E98}" sibTransId="{36E68BB6-528A-9F4E-AC67-CE42679AD6B6}"/>
    <dgm:cxn modelId="{4926B2EC-8C32-6B4A-AF47-ACE1FA81F7F4}" srcId="{7D5E22E9-7EF1-EA47-980D-A0FAB4994A27}" destId="{6CC06F9E-6977-1C42-AA53-C0BD197AFCDE}" srcOrd="0" destOrd="0" parTransId="{1B1EC221-4BE0-374D-A1BC-3F164B0FFF1F}" sibTransId="{D1521F93-59F5-8048-A8D0-50D6B7D15236}"/>
    <dgm:cxn modelId="{C970FB13-F6EA-D646-B866-CEAC2681BA69}" srcId="{6CC06F9E-6977-1C42-AA53-C0BD197AFCDE}" destId="{BA29377E-6A8D-4C4E-8619-B709B902685D}" srcOrd="5" destOrd="0" parTransId="{A88DB6BE-078E-3749-91D4-AA2D7CD9CEE5}" sibTransId="{65266B1D-7FE9-664F-AB92-9338BCC1C824}"/>
    <dgm:cxn modelId="{58B58E0B-EE3D-4CEF-9565-CF26796F3702}" type="presOf" srcId="{6EB385FD-90F0-8440-87EC-722A3097D682}" destId="{AA91979B-56A0-B244-A4FA-56FD5EFD5766}" srcOrd="0" destOrd="0" presId="urn:microsoft.com/office/officeart/2005/8/layout/vList2"/>
    <dgm:cxn modelId="{14C4E57F-8627-429B-BB80-037ED49911F6}" type="presOf" srcId="{C3397682-D56D-C443-A554-F174F31E1718}" destId="{AA91979B-56A0-B244-A4FA-56FD5EFD5766}" srcOrd="0" destOrd="1" presId="urn:microsoft.com/office/officeart/2005/8/layout/vList2"/>
    <dgm:cxn modelId="{804C0777-995B-4C81-A4F6-91EA479A358E}" type="presOf" srcId="{6CC06F9E-6977-1C42-AA53-C0BD197AFCDE}" destId="{035A4CFE-E8C0-2B41-B702-2EC795CD3E44}" srcOrd="0" destOrd="0" presId="urn:microsoft.com/office/officeart/2005/8/layout/vList2"/>
    <dgm:cxn modelId="{FDA48BC6-0A05-4652-AE2E-9940E66E3D07}" type="presOf" srcId="{7D5E22E9-7EF1-EA47-980D-A0FAB4994A27}" destId="{E2319BFB-F090-F641-8AAD-DC0259C2DB6D}" srcOrd="0" destOrd="0" presId="urn:microsoft.com/office/officeart/2005/8/layout/vList2"/>
    <dgm:cxn modelId="{617EBE58-9822-F148-967D-68E08903275D}" srcId="{6CC06F9E-6977-1C42-AA53-C0BD197AFCDE}" destId="{B00C40E4-A9C9-964A-8F29-671CD7D07A53}" srcOrd="4" destOrd="0" parTransId="{AB89237A-0DE5-E24F-B54B-CE0B647CF0DF}" sibTransId="{3373DC00-CD57-7945-AE02-0642C49E42A4}"/>
    <dgm:cxn modelId="{AF268F5A-D5C0-46B4-A966-0CBC5FB070B1}" type="presOf" srcId="{67BC8455-F9E7-694F-9151-493C675972F1}" destId="{AA91979B-56A0-B244-A4FA-56FD5EFD5766}" srcOrd="0" destOrd="8" presId="urn:microsoft.com/office/officeart/2005/8/layout/vList2"/>
    <dgm:cxn modelId="{D82A195A-5FDC-4475-B03D-42F65588729A}" type="presOf" srcId="{BA29377E-6A8D-4C4E-8619-B709B902685D}" destId="{AA91979B-56A0-B244-A4FA-56FD5EFD5766}" srcOrd="0" destOrd="5" presId="urn:microsoft.com/office/officeart/2005/8/layout/vList2"/>
    <dgm:cxn modelId="{75EE3DC8-2706-4360-BD52-A405B34D96CF}" type="presParOf" srcId="{E2319BFB-F090-F641-8AAD-DC0259C2DB6D}" destId="{035A4CFE-E8C0-2B41-B702-2EC795CD3E44}" srcOrd="0" destOrd="0" presId="urn:microsoft.com/office/officeart/2005/8/layout/vList2"/>
    <dgm:cxn modelId="{C266C3CE-7AC2-4E9C-A869-14BEF1BE6DF5}" type="presParOf" srcId="{E2319BFB-F090-F641-8AAD-DC0259C2DB6D}" destId="{AA91979B-56A0-B244-A4FA-56FD5EFD5766}" srcOrd="1" destOrd="0" presId="urn:microsoft.com/office/officeart/2005/8/layout/vList2"/>
  </dgm:cxnLst>
  <dgm:bg>
    <a:solidFill>
      <a:schemeClr val="accent4">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91D9BE-7AE7-B448-B819-02E3B5A04D93}" type="doc">
      <dgm:prSet loTypeId="urn:microsoft.com/office/officeart/2005/8/layout/vProcess5" loCatId="process" qsTypeId="urn:microsoft.com/office/officeart/2005/8/quickstyle/simple2" qsCatId="simple" csTypeId="urn:microsoft.com/office/officeart/2005/8/colors/colorful1" csCatId="colorful" phldr="1"/>
      <dgm:spPr/>
      <dgm:t>
        <a:bodyPr/>
        <a:lstStyle/>
        <a:p>
          <a:endParaRPr lang="en-US"/>
        </a:p>
      </dgm:t>
    </dgm:pt>
    <dgm:pt modelId="{5FBC6383-8085-8645-85C1-A8FED875A38A}">
      <dgm:prSet custT="1"/>
      <dgm:spPr/>
      <dgm:t>
        <a:bodyPr/>
        <a:lstStyle/>
        <a:p>
          <a:pPr rtl="0"/>
          <a:r>
            <a:rPr lang="en-US" sz="2000" b="1" i="0" baseline="0" dirty="0">
              <a:solidFill>
                <a:schemeClr val="tx1"/>
              </a:solidFill>
              <a:latin typeface="Arial" charset="0"/>
              <a:ea typeface="Arial" charset="0"/>
              <a:cs typeface="Arial" charset="0"/>
            </a:rPr>
            <a:t>Employers must have a written, complete hazard communication program that includes information on:</a:t>
          </a:r>
          <a:endParaRPr lang="en-US" sz="2000" b="1" i="0" dirty="0">
            <a:solidFill>
              <a:schemeClr val="tx1"/>
            </a:solidFill>
            <a:latin typeface="Arial" charset="0"/>
            <a:ea typeface="Arial" charset="0"/>
            <a:cs typeface="Arial" charset="0"/>
          </a:endParaRPr>
        </a:p>
      </dgm:t>
    </dgm:pt>
    <dgm:pt modelId="{0DB8FE50-B5BC-AE44-A352-FBEF357F14FE}" type="parTrans" cxnId="{B7902DF0-091F-244F-9E25-3523D5526180}">
      <dgm:prSet/>
      <dgm:spPr/>
      <dgm:t>
        <a:bodyPr/>
        <a:lstStyle/>
        <a:p>
          <a:endParaRPr lang="en-US" sz="2200">
            <a:solidFill>
              <a:schemeClr val="tx1"/>
            </a:solidFill>
          </a:endParaRPr>
        </a:p>
      </dgm:t>
    </dgm:pt>
    <dgm:pt modelId="{F49253EC-C79E-BC4F-93C5-519D41BB9C01}" type="sibTrans" cxnId="{B7902DF0-091F-244F-9E25-3523D5526180}">
      <dgm:prSet/>
      <dgm:spPr/>
      <dgm:t>
        <a:bodyPr/>
        <a:lstStyle/>
        <a:p>
          <a:endParaRPr lang="en-US" sz="2200">
            <a:solidFill>
              <a:schemeClr val="tx1"/>
            </a:solidFill>
          </a:endParaRPr>
        </a:p>
      </dgm:t>
    </dgm:pt>
    <dgm:pt modelId="{16A02A77-FFBE-5443-B5DE-8AF574C4DC39}">
      <dgm:prSet custT="1"/>
      <dgm:spPr/>
      <dgm:t>
        <a:bodyPr/>
        <a:lstStyle/>
        <a:p>
          <a:pPr rtl="0"/>
          <a:r>
            <a:rPr lang="en-US" sz="2000" b="1" i="0" baseline="0" dirty="0">
              <a:solidFill>
                <a:schemeClr val="tx1"/>
              </a:solidFill>
              <a:latin typeface="Arial" charset="0"/>
              <a:ea typeface="Arial" charset="0"/>
              <a:cs typeface="Arial" charset="0"/>
            </a:rPr>
            <a:t>Container labeling,</a:t>
          </a:r>
          <a:endParaRPr lang="en-US" sz="2000" b="1" i="0" dirty="0">
            <a:solidFill>
              <a:schemeClr val="tx1"/>
            </a:solidFill>
            <a:latin typeface="Arial" charset="0"/>
            <a:ea typeface="Arial" charset="0"/>
            <a:cs typeface="Arial" charset="0"/>
          </a:endParaRPr>
        </a:p>
      </dgm:t>
    </dgm:pt>
    <dgm:pt modelId="{B56500B2-FA7B-CF4F-BFD9-1715C3A173B6}" type="parTrans" cxnId="{ADB22F37-D03D-3444-A15A-BC28E031342F}">
      <dgm:prSet/>
      <dgm:spPr/>
      <dgm:t>
        <a:bodyPr/>
        <a:lstStyle/>
        <a:p>
          <a:endParaRPr lang="en-US" sz="2200">
            <a:solidFill>
              <a:schemeClr val="tx1"/>
            </a:solidFill>
          </a:endParaRPr>
        </a:p>
      </dgm:t>
    </dgm:pt>
    <dgm:pt modelId="{FA6F6A93-B6A9-7047-95FB-1E6B804B4647}" type="sibTrans" cxnId="{ADB22F37-D03D-3444-A15A-BC28E031342F}">
      <dgm:prSet/>
      <dgm:spPr/>
      <dgm:t>
        <a:bodyPr/>
        <a:lstStyle/>
        <a:p>
          <a:endParaRPr lang="en-US" sz="2200">
            <a:solidFill>
              <a:schemeClr val="tx1"/>
            </a:solidFill>
          </a:endParaRPr>
        </a:p>
      </dgm:t>
    </dgm:pt>
    <dgm:pt modelId="{E4951EFF-2BDF-7644-86E4-B467C02C7B74}">
      <dgm:prSet custT="1"/>
      <dgm:spPr/>
      <dgm:t>
        <a:bodyPr/>
        <a:lstStyle/>
        <a:p>
          <a:pPr rtl="0"/>
          <a:r>
            <a:rPr lang="en-US" sz="2000" b="1" i="0" baseline="0" dirty="0">
              <a:solidFill>
                <a:schemeClr val="tx1"/>
              </a:solidFill>
              <a:latin typeface="Arial" charset="0"/>
              <a:ea typeface="Arial" charset="0"/>
              <a:cs typeface="Arial" charset="0"/>
            </a:rPr>
            <a:t>Safety Data Sheets (SDSs), and</a:t>
          </a:r>
          <a:endParaRPr lang="en-US" sz="2000" b="1" i="0" dirty="0">
            <a:solidFill>
              <a:schemeClr val="tx1"/>
            </a:solidFill>
            <a:latin typeface="Arial" charset="0"/>
            <a:ea typeface="Arial" charset="0"/>
            <a:cs typeface="Arial" charset="0"/>
          </a:endParaRPr>
        </a:p>
      </dgm:t>
    </dgm:pt>
    <dgm:pt modelId="{C778C757-BE9F-354C-A3B7-404BE18D6345}" type="parTrans" cxnId="{2F90F525-B4C3-064F-B1C8-F3F0CA4CE070}">
      <dgm:prSet/>
      <dgm:spPr/>
      <dgm:t>
        <a:bodyPr/>
        <a:lstStyle/>
        <a:p>
          <a:endParaRPr lang="en-US" sz="2200">
            <a:solidFill>
              <a:schemeClr val="tx1"/>
            </a:solidFill>
          </a:endParaRPr>
        </a:p>
      </dgm:t>
    </dgm:pt>
    <dgm:pt modelId="{0D2157A7-1FDD-FF4F-80BD-C42F26C164F7}" type="sibTrans" cxnId="{2F90F525-B4C3-064F-B1C8-F3F0CA4CE070}">
      <dgm:prSet/>
      <dgm:spPr/>
      <dgm:t>
        <a:bodyPr/>
        <a:lstStyle/>
        <a:p>
          <a:endParaRPr lang="en-US" sz="2200">
            <a:solidFill>
              <a:schemeClr val="tx1"/>
            </a:solidFill>
          </a:endParaRPr>
        </a:p>
      </dgm:t>
    </dgm:pt>
    <dgm:pt modelId="{CB8D42BD-89CE-554C-ACB0-4273861592FC}">
      <dgm:prSet custT="1"/>
      <dgm:spPr/>
      <dgm:t>
        <a:bodyPr/>
        <a:lstStyle/>
        <a:p>
          <a:pPr rtl="0"/>
          <a:r>
            <a:rPr lang="en-US" sz="2000" b="1" i="0" baseline="0" dirty="0">
              <a:solidFill>
                <a:schemeClr val="tx1"/>
              </a:solidFill>
              <a:latin typeface="Arial" charset="0"/>
              <a:ea typeface="Arial" charset="0"/>
              <a:cs typeface="Arial" charset="0"/>
            </a:rPr>
            <a:t>Worker training.</a:t>
          </a:r>
          <a:endParaRPr lang="en-US" sz="2000" b="1" i="0" dirty="0">
            <a:solidFill>
              <a:schemeClr val="tx1"/>
            </a:solidFill>
            <a:latin typeface="Arial" charset="0"/>
            <a:ea typeface="Arial" charset="0"/>
            <a:cs typeface="Arial" charset="0"/>
          </a:endParaRPr>
        </a:p>
      </dgm:t>
    </dgm:pt>
    <dgm:pt modelId="{41EA8134-6567-514A-B433-2410BCE9F497}" type="parTrans" cxnId="{D38221A0-0F33-CC4A-9387-51E2F7ED2D5E}">
      <dgm:prSet/>
      <dgm:spPr/>
      <dgm:t>
        <a:bodyPr/>
        <a:lstStyle/>
        <a:p>
          <a:endParaRPr lang="en-US" sz="2200">
            <a:solidFill>
              <a:schemeClr val="tx1"/>
            </a:solidFill>
          </a:endParaRPr>
        </a:p>
      </dgm:t>
    </dgm:pt>
    <dgm:pt modelId="{90ACB4F4-4149-7E4E-A43C-6EB3BBFA14CB}" type="sibTrans" cxnId="{D38221A0-0F33-CC4A-9387-51E2F7ED2D5E}">
      <dgm:prSet/>
      <dgm:spPr/>
      <dgm:t>
        <a:bodyPr/>
        <a:lstStyle/>
        <a:p>
          <a:endParaRPr lang="en-US" sz="2200">
            <a:solidFill>
              <a:schemeClr val="tx1"/>
            </a:solidFill>
          </a:endParaRPr>
        </a:p>
      </dgm:t>
    </dgm:pt>
    <dgm:pt modelId="{B3A6EE18-C622-894F-99B4-0FE37FC4BB6D}">
      <dgm:prSet custT="1"/>
      <dgm:spPr/>
      <dgm:t>
        <a:bodyPr/>
        <a:lstStyle/>
        <a:p>
          <a:pPr rtl="0"/>
          <a:r>
            <a:rPr lang="en-US" sz="2000" b="1" i="0" baseline="0" dirty="0">
              <a:solidFill>
                <a:schemeClr val="tx1"/>
              </a:solidFill>
              <a:latin typeface="Arial" charset="0"/>
              <a:ea typeface="Arial" charset="0"/>
              <a:cs typeface="Arial" charset="0"/>
            </a:rPr>
            <a:t>The training must include the physical and health hazards of the chemicals and how workers can protect themselves</a:t>
          </a:r>
          <a:endParaRPr lang="en-US" sz="2000" b="1" i="0" dirty="0">
            <a:solidFill>
              <a:schemeClr val="tx1"/>
            </a:solidFill>
            <a:latin typeface="Arial" charset="0"/>
            <a:ea typeface="Arial" charset="0"/>
            <a:cs typeface="Arial" charset="0"/>
          </a:endParaRPr>
        </a:p>
      </dgm:t>
    </dgm:pt>
    <dgm:pt modelId="{AE49AB86-209F-3845-88E5-5E96698E771A}" type="parTrans" cxnId="{01367859-07FB-7A45-8917-FB561E19EDDC}">
      <dgm:prSet/>
      <dgm:spPr/>
      <dgm:t>
        <a:bodyPr/>
        <a:lstStyle/>
        <a:p>
          <a:endParaRPr lang="en-US" sz="2200">
            <a:solidFill>
              <a:schemeClr val="tx1"/>
            </a:solidFill>
          </a:endParaRPr>
        </a:p>
      </dgm:t>
    </dgm:pt>
    <dgm:pt modelId="{FE6B4020-F598-C54C-B4F8-701252315B26}" type="sibTrans" cxnId="{01367859-07FB-7A45-8917-FB561E19EDDC}">
      <dgm:prSet/>
      <dgm:spPr/>
      <dgm:t>
        <a:bodyPr/>
        <a:lstStyle/>
        <a:p>
          <a:endParaRPr lang="en-US" sz="2200">
            <a:solidFill>
              <a:schemeClr val="tx1"/>
            </a:solidFill>
          </a:endParaRPr>
        </a:p>
      </dgm:t>
    </dgm:pt>
    <dgm:pt modelId="{957C314C-EB32-2F4F-A1DB-EBF19E97F2DF}" type="pres">
      <dgm:prSet presAssocID="{7591D9BE-7AE7-B448-B819-02E3B5A04D93}" presName="outerComposite" presStyleCnt="0">
        <dgm:presLayoutVars>
          <dgm:chMax val="5"/>
          <dgm:dir/>
          <dgm:resizeHandles val="exact"/>
        </dgm:presLayoutVars>
      </dgm:prSet>
      <dgm:spPr/>
      <dgm:t>
        <a:bodyPr/>
        <a:lstStyle/>
        <a:p>
          <a:endParaRPr lang="en-US"/>
        </a:p>
      </dgm:t>
    </dgm:pt>
    <dgm:pt modelId="{4B4BD87B-37EF-964F-837E-84E6313652A9}" type="pres">
      <dgm:prSet presAssocID="{7591D9BE-7AE7-B448-B819-02E3B5A04D93}" presName="dummyMaxCanvas" presStyleCnt="0">
        <dgm:presLayoutVars/>
      </dgm:prSet>
      <dgm:spPr/>
    </dgm:pt>
    <dgm:pt modelId="{B456FE50-902D-CF4F-9AB8-4BE19A4F8CAF}" type="pres">
      <dgm:prSet presAssocID="{7591D9BE-7AE7-B448-B819-02E3B5A04D93}" presName="OneNode_1" presStyleLbl="node1" presStyleIdx="0" presStyleCnt="1" custScaleY="200000" custLinFactNeighborX="0">
        <dgm:presLayoutVars>
          <dgm:bulletEnabled val="1"/>
        </dgm:presLayoutVars>
      </dgm:prSet>
      <dgm:spPr/>
      <dgm:t>
        <a:bodyPr/>
        <a:lstStyle/>
        <a:p>
          <a:endParaRPr lang="en-US"/>
        </a:p>
      </dgm:t>
    </dgm:pt>
  </dgm:ptLst>
  <dgm:cxnLst>
    <dgm:cxn modelId="{A10FD80B-BF88-4451-86EB-3B114CFEFC2A}" type="presOf" srcId="{7591D9BE-7AE7-B448-B819-02E3B5A04D93}" destId="{957C314C-EB32-2F4F-A1DB-EBF19E97F2DF}" srcOrd="0" destOrd="0" presId="urn:microsoft.com/office/officeart/2005/8/layout/vProcess5"/>
    <dgm:cxn modelId="{F8EDC8D7-4BF8-4768-920E-86108DE7F55E}" type="presOf" srcId="{B3A6EE18-C622-894F-99B4-0FE37FC4BB6D}" destId="{B456FE50-902D-CF4F-9AB8-4BE19A4F8CAF}" srcOrd="0" destOrd="4" presId="urn:microsoft.com/office/officeart/2005/8/layout/vProcess5"/>
    <dgm:cxn modelId="{3AE59773-D1A5-4F8A-8949-57B96B17589A}" type="presOf" srcId="{CB8D42BD-89CE-554C-ACB0-4273861592FC}" destId="{B456FE50-902D-CF4F-9AB8-4BE19A4F8CAF}" srcOrd="0" destOrd="3" presId="urn:microsoft.com/office/officeart/2005/8/layout/vProcess5"/>
    <dgm:cxn modelId="{3A959617-D200-437F-8B9F-F44CEF34EEC3}" type="presOf" srcId="{E4951EFF-2BDF-7644-86E4-B467C02C7B74}" destId="{B456FE50-902D-CF4F-9AB8-4BE19A4F8CAF}" srcOrd="0" destOrd="2" presId="urn:microsoft.com/office/officeart/2005/8/layout/vProcess5"/>
    <dgm:cxn modelId="{D38221A0-0F33-CC4A-9387-51E2F7ED2D5E}" srcId="{5FBC6383-8085-8645-85C1-A8FED875A38A}" destId="{CB8D42BD-89CE-554C-ACB0-4273861592FC}" srcOrd="2" destOrd="0" parTransId="{41EA8134-6567-514A-B433-2410BCE9F497}" sibTransId="{90ACB4F4-4149-7E4E-A43C-6EB3BBFA14CB}"/>
    <dgm:cxn modelId="{80385306-D0FE-4D43-B86F-C09AE86E14B7}" type="presOf" srcId="{16A02A77-FFBE-5443-B5DE-8AF574C4DC39}" destId="{B456FE50-902D-CF4F-9AB8-4BE19A4F8CAF}" srcOrd="0" destOrd="1" presId="urn:microsoft.com/office/officeart/2005/8/layout/vProcess5"/>
    <dgm:cxn modelId="{ADB22F37-D03D-3444-A15A-BC28E031342F}" srcId="{5FBC6383-8085-8645-85C1-A8FED875A38A}" destId="{16A02A77-FFBE-5443-B5DE-8AF574C4DC39}" srcOrd="0" destOrd="0" parTransId="{B56500B2-FA7B-CF4F-BFD9-1715C3A173B6}" sibTransId="{FA6F6A93-B6A9-7047-95FB-1E6B804B4647}"/>
    <dgm:cxn modelId="{2F90F525-B4C3-064F-B1C8-F3F0CA4CE070}" srcId="{5FBC6383-8085-8645-85C1-A8FED875A38A}" destId="{E4951EFF-2BDF-7644-86E4-B467C02C7B74}" srcOrd="1" destOrd="0" parTransId="{C778C757-BE9F-354C-A3B7-404BE18D6345}" sibTransId="{0D2157A7-1FDD-FF4F-80BD-C42F26C164F7}"/>
    <dgm:cxn modelId="{01367859-07FB-7A45-8917-FB561E19EDDC}" srcId="{CB8D42BD-89CE-554C-ACB0-4273861592FC}" destId="{B3A6EE18-C622-894F-99B4-0FE37FC4BB6D}" srcOrd="0" destOrd="0" parTransId="{AE49AB86-209F-3845-88E5-5E96698E771A}" sibTransId="{FE6B4020-F598-C54C-B4F8-701252315B26}"/>
    <dgm:cxn modelId="{D5E40627-5440-4EB5-B8D4-1E5C5F5C69B5}" type="presOf" srcId="{5FBC6383-8085-8645-85C1-A8FED875A38A}" destId="{B456FE50-902D-CF4F-9AB8-4BE19A4F8CAF}" srcOrd="0" destOrd="0" presId="urn:microsoft.com/office/officeart/2005/8/layout/vProcess5"/>
    <dgm:cxn modelId="{B7902DF0-091F-244F-9E25-3523D5526180}" srcId="{7591D9BE-7AE7-B448-B819-02E3B5A04D93}" destId="{5FBC6383-8085-8645-85C1-A8FED875A38A}" srcOrd="0" destOrd="0" parTransId="{0DB8FE50-B5BC-AE44-A352-FBEF357F14FE}" sibTransId="{F49253EC-C79E-BC4F-93C5-519D41BB9C01}"/>
    <dgm:cxn modelId="{654B7DDF-F1C5-44F6-BD48-3E3C06149F9A}" type="presParOf" srcId="{957C314C-EB32-2F4F-A1DB-EBF19E97F2DF}" destId="{4B4BD87B-37EF-964F-837E-84E6313652A9}" srcOrd="0" destOrd="0" presId="urn:microsoft.com/office/officeart/2005/8/layout/vProcess5"/>
    <dgm:cxn modelId="{C0549ADD-65F8-4CB5-AA9D-B64FB37F57BF}" type="presParOf" srcId="{957C314C-EB32-2F4F-A1DB-EBF19E97F2DF}" destId="{B456FE50-902D-CF4F-9AB8-4BE19A4F8CAF}" srcOrd="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5050244-ED28-A54B-A4F5-241FAE5C5D65}" type="doc">
      <dgm:prSet loTypeId="urn:microsoft.com/office/officeart/2005/8/layout/process1" loCatId="process" qsTypeId="urn:microsoft.com/office/officeart/2005/8/quickstyle/simple2" qsCatId="simple" csTypeId="urn:microsoft.com/office/officeart/2005/8/colors/colorful1" csCatId="colorful"/>
      <dgm:spPr/>
      <dgm:t>
        <a:bodyPr/>
        <a:lstStyle/>
        <a:p>
          <a:endParaRPr lang="en-US"/>
        </a:p>
      </dgm:t>
    </dgm:pt>
    <dgm:pt modelId="{AF9E947E-AD87-E445-80B3-A9576F667EC1}">
      <dgm:prSet custT="1"/>
      <dgm:spPr/>
      <dgm:t>
        <a:bodyPr/>
        <a:lstStyle/>
        <a:p>
          <a:pPr rtl="0"/>
          <a:r>
            <a:rPr lang="en-US" sz="2400" b="1" i="0" baseline="0" dirty="0">
              <a:solidFill>
                <a:schemeClr val="tx1"/>
              </a:solidFill>
              <a:latin typeface="Arial" charset="0"/>
              <a:ea typeface="Arial" charset="0"/>
              <a:cs typeface="Arial" charset="0"/>
            </a:rPr>
            <a:t>Workers may bring up safety and health concerns in the workplace to their employers without fear of discharge or discrimination</a:t>
          </a:r>
          <a:endParaRPr lang="en-US" sz="2400" b="1" i="0" dirty="0">
            <a:solidFill>
              <a:schemeClr val="tx1"/>
            </a:solidFill>
            <a:latin typeface="Arial" charset="0"/>
            <a:ea typeface="Arial" charset="0"/>
            <a:cs typeface="Arial" charset="0"/>
          </a:endParaRPr>
        </a:p>
      </dgm:t>
    </dgm:pt>
    <dgm:pt modelId="{72B99540-8E8E-B74E-B0DB-E1691AD4C35E}" type="parTrans" cxnId="{3A1CD80C-AED2-084C-912E-66E3337AE6D3}">
      <dgm:prSet/>
      <dgm:spPr/>
      <dgm:t>
        <a:bodyPr/>
        <a:lstStyle/>
        <a:p>
          <a:endParaRPr lang="en-US">
            <a:solidFill>
              <a:schemeClr val="tx1"/>
            </a:solidFill>
          </a:endParaRPr>
        </a:p>
      </dgm:t>
    </dgm:pt>
    <dgm:pt modelId="{C4E0D583-8FE7-054B-A598-411F35BDAAAD}" type="sibTrans" cxnId="{3A1CD80C-AED2-084C-912E-66E3337AE6D3}">
      <dgm:prSet/>
      <dgm:spPr/>
      <dgm:t>
        <a:bodyPr/>
        <a:lstStyle/>
        <a:p>
          <a:endParaRPr lang="en-US" b="1" dirty="0">
            <a:solidFill>
              <a:schemeClr val="tx1"/>
            </a:solidFill>
          </a:endParaRPr>
        </a:p>
      </dgm:t>
    </dgm:pt>
    <dgm:pt modelId="{EA70B15A-1714-CC45-9CAD-A8C05BB7C747}">
      <dgm:prSet custT="1"/>
      <dgm:spPr/>
      <dgm:t>
        <a:bodyPr/>
        <a:lstStyle/>
        <a:p>
          <a:pPr rtl="0"/>
          <a:r>
            <a:rPr lang="en-US" sz="2400" b="1" i="0" baseline="0" dirty="0">
              <a:solidFill>
                <a:schemeClr val="tx1"/>
              </a:solidFill>
              <a:latin typeface="Arial" charset="0"/>
              <a:ea typeface="Arial" charset="0"/>
              <a:cs typeface="Arial" charset="0"/>
            </a:rPr>
            <a:t>OSHA rules protect workers who raise concerns to their employer or OSHA about unsafe or unhealthful conditions in the workplace</a:t>
          </a:r>
          <a:endParaRPr lang="en-US" sz="2400" b="1" i="0" dirty="0">
            <a:solidFill>
              <a:schemeClr val="tx1"/>
            </a:solidFill>
            <a:latin typeface="Arial" charset="0"/>
            <a:ea typeface="Arial" charset="0"/>
            <a:cs typeface="Arial" charset="0"/>
          </a:endParaRPr>
        </a:p>
      </dgm:t>
    </dgm:pt>
    <dgm:pt modelId="{6B6FAB59-FE11-8B44-86DD-37737A02A1C8}" type="parTrans" cxnId="{61AA540F-E011-4542-A2DB-F1AEBABD36A7}">
      <dgm:prSet/>
      <dgm:spPr/>
      <dgm:t>
        <a:bodyPr/>
        <a:lstStyle/>
        <a:p>
          <a:endParaRPr lang="en-US">
            <a:solidFill>
              <a:schemeClr val="tx1"/>
            </a:solidFill>
          </a:endParaRPr>
        </a:p>
      </dgm:t>
    </dgm:pt>
    <dgm:pt modelId="{38C70D87-39CA-2548-8A15-C7740086A8DF}" type="sibTrans" cxnId="{61AA540F-E011-4542-A2DB-F1AEBABD36A7}">
      <dgm:prSet/>
      <dgm:spPr/>
      <dgm:t>
        <a:bodyPr/>
        <a:lstStyle/>
        <a:p>
          <a:endParaRPr lang="en-US">
            <a:solidFill>
              <a:schemeClr val="tx1"/>
            </a:solidFill>
          </a:endParaRPr>
        </a:p>
      </dgm:t>
    </dgm:pt>
    <dgm:pt modelId="{7667A43D-A3AE-D64D-AA78-960E4A042E65}" type="pres">
      <dgm:prSet presAssocID="{F5050244-ED28-A54B-A4F5-241FAE5C5D65}" presName="Name0" presStyleCnt="0">
        <dgm:presLayoutVars>
          <dgm:dir/>
          <dgm:resizeHandles val="exact"/>
        </dgm:presLayoutVars>
      </dgm:prSet>
      <dgm:spPr/>
      <dgm:t>
        <a:bodyPr/>
        <a:lstStyle/>
        <a:p>
          <a:endParaRPr lang="en-US"/>
        </a:p>
      </dgm:t>
    </dgm:pt>
    <dgm:pt modelId="{A340DA21-48CE-1448-B322-1198D0A45B60}" type="pres">
      <dgm:prSet presAssocID="{AF9E947E-AD87-E445-80B3-A9576F667EC1}" presName="node" presStyleLbl="node1" presStyleIdx="0" presStyleCnt="2">
        <dgm:presLayoutVars>
          <dgm:bulletEnabled val="1"/>
        </dgm:presLayoutVars>
      </dgm:prSet>
      <dgm:spPr/>
      <dgm:t>
        <a:bodyPr/>
        <a:lstStyle/>
        <a:p>
          <a:endParaRPr lang="en-US"/>
        </a:p>
      </dgm:t>
    </dgm:pt>
    <dgm:pt modelId="{A6C073DA-CB1F-8642-9888-1D1993FFB3DE}" type="pres">
      <dgm:prSet presAssocID="{C4E0D583-8FE7-054B-A598-411F35BDAAAD}" presName="sibTrans" presStyleLbl="sibTrans2D1" presStyleIdx="0" presStyleCnt="1"/>
      <dgm:spPr/>
      <dgm:t>
        <a:bodyPr/>
        <a:lstStyle/>
        <a:p>
          <a:endParaRPr lang="en-US"/>
        </a:p>
      </dgm:t>
    </dgm:pt>
    <dgm:pt modelId="{2993518F-F819-8841-ABA1-EA44136929E1}" type="pres">
      <dgm:prSet presAssocID="{C4E0D583-8FE7-054B-A598-411F35BDAAAD}" presName="connectorText" presStyleLbl="sibTrans2D1" presStyleIdx="0" presStyleCnt="1"/>
      <dgm:spPr/>
      <dgm:t>
        <a:bodyPr/>
        <a:lstStyle/>
        <a:p>
          <a:endParaRPr lang="en-US"/>
        </a:p>
      </dgm:t>
    </dgm:pt>
    <dgm:pt modelId="{8746E8BF-8556-864E-83A9-CCF8A6A4A8DC}" type="pres">
      <dgm:prSet presAssocID="{EA70B15A-1714-CC45-9CAD-A8C05BB7C747}" presName="node" presStyleLbl="node1" presStyleIdx="1" presStyleCnt="2">
        <dgm:presLayoutVars>
          <dgm:bulletEnabled val="1"/>
        </dgm:presLayoutVars>
      </dgm:prSet>
      <dgm:spPr/>
      <dgm:t>
        <a:bodyPr/>
        <a:lstStyle/>
        <a:p>
          <a:endParaRPr lang="en-US"/>
        </a:p>
      </dgm:t>
    </dgm:pt>
  </dgm:ptLst>
  <dgm:cxnLst>
    <dgm:cxn modelId="{D3DFD2E2-C916-4200-BAA3-7F7A6EA74FEF}" type="presOf" srcId="{AF9E947E-AD87-E445-80B3-A9576F667EC1}" destId="{A340DA21-48CE-1448-B322-1198D0A45B60}" srcOrd="0" destOrd="0" presId="urn:microsoft.com/office/officeart/2005/8/layout/process1"/>
    <dgm:cxn modelId="{6726BEBD-9235-415C-B608-17112183DB6F}" type="presOf" srcId="{C4E0D583-8FE7-054B-A598-411F35BDAAAD}" destId="{A6C073DA-CB1F-8642-9888-1D1993FFB3DE}" srcOrd="0" destOrd="0" presId="urn:microsoft.com/office/officeart/2005/8/layout/process1"/>
    <dgm:cxn modelId="{AC16B7F4-CCA2-43D9-A470-AF43BFB6F274}" type="presOf" srcId="{F5050244-ED28-A54B-A4F5-241FAE5C5D65}" destId="{7667A43D-A3AE-D64D-AA78-960E4A042E65}" srcOrd="0" destOrd="0" presId="urn:microsoft.com/office/officeart/2005/8/layout/process1"/>
    <dgm:cxn modelId="{6650D4B4-35FA-4557-86A3-20EBEFBA6697}" type="presOf" srcId="{C4E0D583-8FE7-054B-A598-411F35BDAAAD}" destId="{2993518F-F819-8841-ABA1-EA44136929E1}" srcOrd="1" destOrd="0" presId="urn:microsoft.com/office/officeart/2005/8/layout/process1"/>
    <dgm:cxn modelId="{3A1CD80C-AED2-084C-912E-66E3337AE6D3}" srcId="{F5050244-ED28-A54B-A4F5-241FAE5C5D65}" destId="{AF9E947E-AD87-E445-80B3-A9576F667EC1}" srcOrd="0" destOrd="0" parTransId="{72B99540-8E8E-B74E-B0DB-E1691AD4C35E}" sibTransId="{C4E0D583-8FE7-054B-A598-411F35BDAAAD}"/>
    <dgm:cxn modelId="{61AA540F-E011-4542-A2DB-F1AEBABD36A7}" srcId="{F5050244-ED28-A54B-A4F5-241FAE5C5D65}" destId="{EA70B15A-1714-CC45-9CAD-A8C05BB7C747}" srcOrd="1" destOrd="0" parTransId="{6B6FAB59-FE11-8B44-86DD-37737A02A1C8}" sibTransId="{38C70D87-39CA-2548-8A15-C7740086A8DF}"/>
    <dgm:cxn modelId="{C9C866C7-7750-4603-BED7-83BBD3CC147D}" type="presOf" srcId="{EA70B15A-1714-CC45-9CAD-A8C05BB7C747}" destId="{8746E8BF-8556-864E-83A9-CCF8A6A4A8DC}" srcOrd="0" destOrd="0" presId="urn:microsoft.com/office/officeart/2005/8/layout/process1"/>
    <dgm:cxn modelId="{79085C7D-0993-4ADC-902B-05D58F1F0729}" type="presParOf" srcId="{7667A43D-A3AE-D64D-AA78-960E4A042E65}" destId="{A340DA21-48CE-1448-B322-1198D0A45B60}" srcOrd="0" destOrd="0" presId="urn:microsoft.com/office/officeart/2005/8/layout/process1"/>
    <dgm:cxn modelId="{32332DFB-A8D8-4134-9BF5-5796FC56069F}" type="presParOf" srcId="{7667A43D-A3AE-D64D-AA78-960E4A042E65}" destId="{A6C073DA-CB1F-8642-9888-1D1993FFB3DE}" srcOrd="1" destOrd="0" presId="urn:microsoft.com/office/officeart/2005/8/layout/process1"/>
    <dgm:cxn modelId="{826429CD-500E-40A5-AB7A-3F2B35188B33}" type="presParOf" srcId="{A6C073DA-CB1F-8642-9888-1D1993FFB3DE}" destId="{2993518F-F819-8841-ABA1-EA44136929E1}" srcOrd="0" destOrd="0" presId="urn:microsoft.com/office/officeart/2005/8/layout/process1"/>
    <dgm:cxn modelId="{631A3713-011D-48D0-842F-F3F1C5CBF954}" type="presParOf" srcId="{7667A43D-A3AE-D64D-AA78-960E4A042E65}" destId="{8746E8BF-8556-864E-83A9-CCF8A6A4A8DC}"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B1E50C7-B997-A84F-898E-822E90141E08}" type="doc">
      <dgm:prSet loTypeId="urn:microsoft.com/office/officeart/2005/8/layout/vList5" loCatId="list" qsTypeId="urn:microsoft.com/office/officeart/2005/8/quickstyle/simple2" qsCatId="simple" csTypeId="urn:microsoft.com/office/officeart/2005/8/colors/accent1_2" csCatId="accent1" phldr="1"/>
      <dgm:spPr/>
      <dgm:t>
        <a:bodyPr/>
        <a:lstStyle/>
        <a:p>
          <a:endParaRPr lang="en-US"/>
        </a:p>
      </dgm:t>
    </dgm:pt>
    <dgm:pt modelId="{1777C0C5-BA86-074F-8ED3-A4F91C0F2147}">
      <dgm:prSet custT="1"/>
      <dgm:spPr/>
      <dgm:t>
        <a:bodyPr/>
        <a:lstStyle/>
        <a:p>
          <a:pPr rtl="0"/>
          <a:r>
            <a:rPr lang="en-US" sz="2200" b="1" i="0" dirty="0">
              <a:latin typeface="Arial" charset="0"/>
              <a:ea typeface="Arial" charset="0"/>
              <a:cs typeface="Arial" charset="0"/>
            </a:rPr>
            <a:t>Workers have a right to get training from employers on a variety of health and safety hazards and standards that </a:t>
          </a:r>
        </a:p>
      </dgm:t>
    </dgm:pt>
    <dgm:pt modelId="{B5628780-DA39-4A41-9014-C65AC9C9B7B4}" type="parTrans" cxnId="{5C0ED67A-0770-6B40-89E9-93001246267B}">
      <dgm:prSet/>
      <dgm:spPr/>
      <dgm:t>
        <a:bodyPr/>
        <a:lstStyle/>
        <a:p>
          <a:endParaRPr lang="en-US"/>
        </a:p>
      </dgm:t>
    </dgm:pt>
    <dgm:pt modelId="{D38F7C18-D879-274A-9D22-8C7E626B53E3}" type="sibTrans" cxnId="{5C0ED67A-0770-6B40-89E9-93001246267B}">
      <dgm:prSet/>
      <dgm:spPr/>
      <dgm:t>
        <a:bodyPr/>
        <a:lstStyle/>
        <a:p>
          <a:endParaRPr lang="en-US"/>
        </a:p>
      </dgm:t>
    </dgm:pt>
    <dgm:pt modelId="{3BAE5153-EED0-E044-AA9A-30FAB6F97815}">
      <dgm:prSet/>
      <dgm:spPr/>
      <dgm:t>
        <a:bodyPr/>
        <a:lstStyle/>
        <a:p>
          <a:pPr rtl="0"/>
          <a:r>
            <a:rPr lang="en-US" b="1" i="0" dirty="0">
              <a:latin typeface="Arial" charset="0"/>
              <a:ea typeface="Arial" charset="0"/>
              <a:cs typeface="Arial" charset="0"/>
            </a:rPr>
            <a:t>Some required training covers topics such as, chemical hazards, equipment hazards, noise, confined spaces, fall hazards in construction, personal protective equipment, along with a variety of other subjects</a:t>
          </a:r>
        </a:p>
      </dgm:t>
    </dgm:pt>
    <dgm:pt modelId="{490698C6-E17A-DF42-8AA8-61B0B1974708}" type="parTrans" cxnId="{23E77451-130C-AD40-B4FE-FB8254717440}">
      <dgm:prSet/>
      <dgm:spPr/>
      <dgm:t>
        <a:bodyPr/>
        <a:lstStyle/>
        <a:p>
          <a:endParaRPr lang="en-US"/>
        </a:p>
      </dgm:t>
    </dgm:pt>
    <dgm:pt modelId="{B62CB979-2107-3549-B484-C1B28788ECB2}" type="sibTrans" cxnId="{23E77451-130C-AD40-B4FE-FB8254717440}">
      <dgm:prSet/>
      <dgm:spPr/>
      <dgm:t>
        <a:bodyPr/>
        <a:lstStyle/>
        <a:p>
          <a:endParaRPr lang="en-US"/>
        </a:p>
      </dgm:t>
    </dgm:pt>
    <dgm:pt modelId="{F4083073-A99A-744B-934F-F2D0CEAB6B48}">
      <dgm:prSet/>
      <dgm:spPr/>
      <dgm:t>
        <a:bodyPr/>
        <a:lstStyle/>
        <a:p>
          <a:pPr rtl="0"/>
          <a:r>
            <a:rPr lang="en-US" b="1" i="0" dirty="0">
              <a:latin typeface="Arial" charset="0"/>
              <a:ea typeface="Arial" charset="0"/>
              <a:cs typeface="Arial" charset="0"/>
            </a:rPr>
            <a:t>Training must be in a language and vocabulary workers can understand employers must follow</a:t>
          </a:r>
        </a:p>
      </dgm:t>
    </dgm:pt>
    <dgm:pt modelId="{DAB3B763-B860-CF45-B556-E61E4B05EB1B}" type="parTrans" cxnId="{D929F28D-EA55-6F40-87CE-D6B433306BCF}">
      <dgm:prSet/>
      <dgm:spPr/>
      <dgm:t>
        <a:bodyPr/>
        <a:lstStyle/>
        <a:p>
          <a:endParaRPr lang="en-US"/>
        </a:p>
      </dgm:t>
    </dgm:pt>
    <dgm:pt modelId="{608D7EE3-66B0-234F-A683-31855EA24CFC}" type="sibTrans" cxnId="{D929F28D-EA55-6F40-87CE-D6B433306BCF}">
      <dgm:prSet/>
      <dgm:spPr/>
      <dgm:t>
        <a:bodyPr/>
        <a:lstStyle/>
        <a:p>
          <a:endParaRPr lang="en-US"/>
        </a:p>
      </dgm:t>
    </dgm:pt>
    <dgm:pt modelId="{C74A2CDD-3E59-8246-AA15-85C3E9CBA8C3}" type="pres">
      <dgm:prSet presAssocID="{7B1E50C7-B997-A84F-898E-822E90141E08}" presName="Name0" presStyleCnt="0">
        <dgm:presLayoutVars>
          <dgm:dir/>
          <dgm:animLvl val="lvl"/>
          <dgm:resizeHandles val="exact"/>
        </dgm:presLayoutVars>
      </dgm:prSet>
      <dgm:spPr/>
      <dgm:t>
        <a:bodyPr/>
        <a:lstStyle/>
        <a:p>
          <a:endParaRPr lang="en-US"/>
        </a:p>
      </dgm:t>
    </dgm:pt>
    <dgm:pt modelId="{E3BA5289-5A0F-7E42-83C4-CEA082AE3CC9}" type="pres">
      <dgm:prSet presAssocID="{1777C0C5-BA86-074F-8ED3-A4F91C0F2147}" presName="linNode" presStyleCnt="0"/>
      <dgm:spPr/>
    </dgm:pt>
    <dgm:pt modelId="{5CAC9DD5-33D5-5C42-9418-2BE73B50AEB9}" type="pres">
      <dgm:prSet presAssocID="{1777C0C5-BA86-074F-8ED3-A4F91C0F2147}" presName="parentText" presStyleLbl="node1" presStyleIdx="0" presStyleCnt="1" custScaleY="87370">
        <dgm:presLayoutVars>
          <dgm:chMax val="1"/>
          <dgm:bulletEnabled val="1"/>
        </dgm:presLayoutVars>
      </dgm:prSet>
      <dgm:spPr/>
      <dgm:t>
        <a:bodyPr/>
        <a:lstStyle/>
        <a:p>
          <a:endParaRPr lang="en-US"/>
        </a:p>
      </dgm:t>
    </dgm:pt>
    <dgm:pt modelId="{405433B6-B36D-2F43-903A-2B1B20DA8B9A}" type="pres">
      <dgm:prSet presAssocID="{1777C0C5-BA86-074F-8ED3-A4F91C0F2147}" presName="descendantText" presStyleLbl="alignAccFollowNode1" presStyleIdx="0" presStyleCnt="1" custScaleY="91869">
        <dgm:presLayoutVars>
          <dgm:bulletEnabled val="1"/>
        </dgm:presLayoutVars>
      </dgm:prSet>
      <dgm:spPr/>
      <dgm:t>
        <a:bodyPr/>
        <a:lstStyle/>
        <a:p>
          <a:endParaRPr lang="en-US"/>
        </a:p>
      </dgm:t>
    </dgm:pt>
  </dgm:ptLst>
  <dgm:cxnLst>
    <dgm:cxn modelId="{E3F81D16-BE21-46A7-B91A-E6581000F844}" type="presOf" srcId="{3BAE5153-EED0-E044-AA9A-30FAB6F97815}" destId="{405433B6-B36D-2F43-903A-2B1B20DA8B9A}" srcOrd="0" destOrd="0" presId="urn:microsoft.com/office/officeart/2005/8/layout/vList5"/>
    <dgm:cxn modelId="{D929F28D-EA55-6F40-87CE-D6B433306BCF}" srcId="{1777C0C5-BA86-074F-8ED3-A4F91C0F2147}" destId="{F4083073-A99A-744B-934F-F2D0CEAB6B48}" srcOrd="1" destOrd="0" parTransId="{DAB3B763-B860-CF45-B556-E61E4B05EB1B}" sibTransId="{608D7EE3-66B0-234F-A683-31855EA24CFC}"/>
    <dgm:cxn modelId="{F78E79A9-6E75-4045-9B70-67142B098844}" type="presOf" srcId="{7B1E50C7-B997-A84F-898E-822E90141E08}" destId="{C74A2CDD-3E59-8246-AA15-85C3E9CBA8C3}" srcOrd="0" destOrd="0" presId="urn:microsoft.com/office/officeart/2005/8/layout/vList5"/>
    <dgm:cxn modelId="{330A3B73-2ABF-4E8A-B02B-069932C17455}" type="presOf" srcId="{F4083073-A99A-744B-934F-F2D0CEAB6B48}" destId="{405433B6-B36D-2F43-903A-2B1B20DA8B9A}" srcOrd="0" destOrd="1" presId="urn:microsoft.com/office/officeart/2005/8/layout/vList5"/>
    <dgm:cxn modelId="{78F40067-4338-41A1-985D-194DCF4104FA}" type="presOf" srcId="{1777C0C5-BA86-074F-8ED3-A4F91C0F2147}" destId="{5CAC9DD5-33D5-5C42-9418-2BE73B50AEB9}" srcOrd="0" destOrd="0" presId="urn:microsoft.com/office/officeart/2005/8/layout/vList5"/>
    <dgm:cxn modelId="{23E77451-130C-AD40-B4FE-FB8254717440}" srcId="{1777C0C5-BA86-074F-8ED3-A4F91C0F2147}" destId="{3BAE5153-EED0-E044-AA9A-30FAB6F97815}" srcOrd="0" destOrd="0" parTransId="{490698C6-E17A-DF42-8AA8-61B0B1974708}" sibTransId="{B62CB979-2107-3549-B484-C1B28788ECB2}"/>
    <dgm:cxn modelId="{5C0ED67A-0770-6B40-89E9-93001246267B}" srcId="{7B1E50C7-B997-A84F-898E-822E90141E08}" destId="{1777C0C5-BA86-074F-8ED3-A4F91C0F2147}" srcOrd="0" destOrd="0" parTransId="{B5628780-DA39-4A41-9014-C65AC9C9B7B4}" sibTransId="{D38F7C18-D879-274A-9D22-8C7E626B53E3}"/>
    <dgm:cxn modelId="{92F50C8B-08CB-4B3D-A6E6-E872513B5CDF}" type="presParOf" srcId="{C74A2CDD-3E59-8246-AA15-85C3E9CBA8C3}" destId="{E3BA5289-5A0F-7E42-83C4-CEA082AE3CC9}" srcOrd="0" destOrd="0" presId="urn:microsoft.com/office/officeart/2005/8/layout/vList5"/>
    <dgm:cxn modelId="{2983AAFC-5FD1-4EAC-B748-90043F692C3D}" type="presParOf" srcId="{E3BA5289-5A0F-7E42-83C4-CEA082AE3CC9}" destId="{5CAC9DD5-33D5-5C42-9418-2BE73B50AEB9}" srcOrd="0" destOrd="0" presId="urn:microsoft.com/office/officeart/2005/8/layout/vList5"/>
    <dgm:cxn modelId="{1E355DB4-DECA-4835-9B98-F666D2746788}" type="presParOf" srcId="{E3BA5289-5A0F-7E42-83C4-CEA082AE3CC9}" destId="{405433B6-B36D-2F43-903A-2B1B20DA8B9A}"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A2B75E1-DA73-C147-8B4C-1762D04D3607}" type="doc">
      <dgm:prSet loTypeId="urn:microsoft.com/office/officeart/2005/8/layout/hList1" loCatId="process" qsTypeId="urn:microsoft.com/office/officeart/2005/8/quickstyle/simple2" qsCatId="simple" csTypeId="urn:microsoft.com/office/officeart/2005/8/colors/accent6_2" csCatId="accent6" phldr="1"/>
      <dgm:spPr/>
      <dgm:t>
        <a:bodyPr/>
        <a:lstStyle/>
        <a:p>
          <a:endParaRPr lang="en-US"/>
        </a:p>
      </dgm:t>
    </dgm:pt>
    <dgm:pt modelId="{A769892B-89B3-5849-AD2E-2C3B1E3DBCC0}">
      <dgm:prSet/>
      <dgm:spPr/>
      <dgm:t>
        <a:bodyPr/>
        <a:lstStyle/>
        <a:p>
          <a:pPr rtl="0"/>
          <a:r>
            <a:rPr lang="en-US" b="1" i="0" dirty="0">
              <a:solidFill>
                <a:schemeClr val="tx1"/>
              </a:solidFill>
              <a:latin typeface="Arial" charset="0"/>
              <a:ea typeface="Arial" charset="0"/>
              <a:cs typeface="Arial" charset="0"/>
            </a:rPr>
            <a:t>Examples of toxic substances and harmful physical agents are:</a:t>
          </a:r>
        </a:p>
      </dgm:t>
    </dgm:pt>
    <dgm:pt modelId="{4DEA0731-7BD6-5645-A687-071D3DF5A260}" type="parTrans" cxnId="{BE139780-6DB7-4F42-B8C9-6EAE8BC76F79}">
      <dgm:prSet/>
      <dgm:spPr/>
      <dgm:t>
        <a:bodyPr/>
        <a:lstStyle/>
        <a:p>
          <a:endParaRPr lang="en-US">
            <a:solidFill>
              <a:schemeClr val="tx1"/>
            </a:solidFill>
          </a:endParaRPr>
        </a:p>
      </dgm:t>
    </dgm:pt>
    <dgm:pt modelId="{45CB7B1C-9AC8-CE47-9674-5524C71EB073}" type="sibTrans" cxnId="{BE139780-6DB7-4F42-B8C9-6EAE8BC76F79}">
      <dgm:prSet/>
      <dgm:spPr/>
      <dgm:t>
        <a:bodyPr/>
        <a:lstStyle/>
        <a:p>
          <a:endParaRPr lang="en-US">
            <a:solidFill>
              <a:schemeClr val="tx1"/>
            </a:solidFill>
          </a:endParaRPr>
        </a:p>
      </dgm:t>
    </dgm:pt>
    <dgm:pt modelId="{FF9A44C4-BAE3-B344-964C-960DF7AABC0A}">
      <dgm:prSet/>
      <dgm:spPr/>
      <dgm:t>
        <a:bodyPr/>
        <a:lstStyle/>
        <a:p>
          <a:pPr rtl="0"/>
          <a:r>
            <a:rPr lang="en-US" b="1" i="0" dirty="0">
              <a:solidFill>
                <a:schemeClr val="tx1"/>
              </a:solidFill>
              <a:latin typeface="Arial" charset="0"/>
              <a:ea typeface="Arial" charset="0"/>
              <a:cs typeface="Arial" charset="0"/>
            </a:rPr>
            <a:t>Metals and dusts, such as, lead, cadmium, and silica</a:t>
          </a:r>
        </a:p>
      </dgm:t>
    </dgm:pt>
    <dgm:pt modelId="{36FBFA18-E283-3C4D-8099-A6F62F39430E}" type="parTrans" cxnId="{054EDCB3-2073-AC41-9DEE-685DE2ED38CE}">
      <dgm:prSet/>
      <dgm:spPr/>
      <dgm:t>
        <a:bodyPr/>
        <a:lstStyle/>
        <a:p>
          <a:endParaRPr lang="en-US">
            <a:solidFill>
              <a:schemeClr val="tx1"/>
            </a:solidFill>
          </a:endParaRPr>
        </a:p>
      </dgm:t>
    </dgm:pt>
    <dgm:pt modelId="{57368A59-7E76-6A4E-A67F-53EF3B5F9944}" type="sibTrans" cxnId="{054EDCB3-2073-AC41-9DEE-685DE2ED38CE}">
      <dgm:prSet/>
      <dgm:spPr/>
      <dgm:t>
        <a:bodyPr/>
        <a:lstStyle/>
        <a:p>
          <a:endParaRPr lang="en-US">
            <a:solidFill>
              <a:schemeClr val="tx1"/>
            </a:solidFill>
          </a:endParaRPr>
        </a:p>
      </dgm:t>
    </dgm:pt>
    <dgm:pt modelId="{C68382FC-2405-BC40-82A3-0D7595624726}">
      <dgm:prSet/>
      <dgm:spPr/>
      <dgm:t>
        <a:bodyPr/>
        <a:lstStyle/>
        <a:p>
          <a:pPr rtl="0"/>
          <a:r>
            <a:rPr lang="en-US" b="1" i="0" dirty="0">
              <a:solidFill>
                <a:schemeClr val="tx1"/>
              </a:solidFill>
              <a:latin typeface="Arial" charset="0"/>
              <a:ea typeface="Arial" charset="0"/>
              <a:cs typeface="Arial" charset="0"/>
            </a:rPr>
            <a:t>Biological agents, such as bacteria, viruses, and fungi</a:t>
          </a:r>
        </a:p>
      </dgm:t>
    </dgm:pt>
    <dgm:pt modelId="{CD80A535-753D-0042-B89D-09F543A4459B}" type="parTrans" cxnId="{1967F8CB-1A18-484C-80FF-3D9B2B9EB34B}">
      <dgm:prSet/>
      <dgm:spPr/>
      <dgm:t>
        <a:bodyPr/>
        <a:lstStyle/>
        <a:p>
          <a:endParaRPr lang="en-US">
            <a:solidFill>
              <a:schemeClr val="tx1"/>
            </a:solidFill>
          </a:endParaRPr>
        </a:p>
      </dgm:t>
    </dgm:pt>
    <dgm:pt modelId="{B053A1A4-4248-2340-8F37-C7B9CCEF4D3B}" type="sibTrans" cxnId="{1967F8CB-1A18-484C-80FF-3D9B2B9EB34B}">
      <dgm:prSet/>
      <dgm:spPr/>
      <dgm:t>
        <a:bodyPr/>
        <a:lstStyle/>
        <a:p>
          <a:endParaRPr lang="en-US">
            <a:solidFill>
              <a:schemeClr val="tx1"/>
            </a:solidFill>
          </a:endParaRPr>
        </a:p>
      </dgm:t>
    </dgm:pt>
    <dgm:pt modelId="{C5AA173D-A176-F74F-8983-E2786C6EED8C}">
      <dgm:prSet/>
      <dgm:spPr/>
      <dgm:t>
        <a:bodyPr/>
        <a:lstStyle/>
        <a:p>
          <a:pPr rtl="0"/>
          <a:r>
            <a:rPr lang="en-US" b="1" i="0" dirty="0">
              <a:solidFill>
                <a:schemeClr val="tx1"/>
              </a:solidFill>
              <a:latin typeface="Arial" charset="0"/>
              <a:ea typeface="Arial" charset="0"/>
              <a:cs typeface="Arial" charset="0"/>
            </a:rPr>
            <a:t>Physical stress, such as noise, heat, cold, vibration, repetitive motion, and ionizing and non-ionizing radiation</a:t>
          </a:r>
        </a:p>
      </dgm:t>
    </dgm:pt>
    <dgm:pt modelId="{0E2B8B73-C5A0-D540-99E3-89A17687B817}" type="parTrans" cxnId="{3F819B03-8545-4849-B18E-8319F6EB66BB}">
      <dgm:prSet/>
      <dgm:spPr/>
      <dgm:t>
        <a:bodyPr/>
        <a:lstStyle/>
        <a:p>
          <a:endParaRPr lang="en-US">
            <a:solidFill>
              <a:schemeClr val="tx1"/>
            </a:solidFill>
          </a:endParaRPr>
        </a:p>
      </dgm:t>
    </dgm:pt>
    <dgm:pt modelId="{EDD875FA-6BE9-5448-91CF-3F793A4CB417}" type="sibTrans" cxnId="{3F819B03-8545-4849-B18E-8319F6EB66BB}">
      <dgm:prSet/>
      <dgm:spPr/>
      <dgm:t>
        <a:bodyPr/>
        <a:lstStyle/>
        <a:p>
          <a:endParaRPr lang="en-US">
            <a:solidFill>
              <a:schemeClr val="tx1"/>
            </a:solidFill>
          </a:endParaRPr>
        </a:p>
      </dgm:t>
    </dgm:pt>
    <dgm:pt modelId="{0ADD7BCB-2EFD-1B45-BCC7-9C1960704820}" type="pres">
      <dgm:prSet presAssocID="{3A2B75E1-DA73-C147-8B4C-1762D04D3607}" presName="Name0" presStyleCnt="0">
        <dgm:presLayoutVars>
          <dgm:dir/>
          <dgm:animLvl val="lvl"/>
          <dgm:resizeHandles val="exact"/>
        </dgm:presLayoutVars>
      </dgm:prSet>
      <dgm:spPr/>
      <dgm:t>
        <a:bodyPr/>
        <a:lstStyle/>
        <a:p>
          <a:endParaRPr lang="en-US"/>
        </a:p>
      </dgm:t>
    </dgm:pt>
    <dgm:pt modelId="{619335C8-CCD9-B547-BA36-508A01AF9FF0}" type="pres">
      <dgm:prSet presAssocID="{A769892B-89B3-5849-AD2E-2C3B1E3DBCC0}" presName="composite" presStyleCnt="0"/>
      <dgm:spPr/>
    </dgm:pt>
    <dgm:pt modelId="{471F3336-3672-B949-917B-C9E08204C0BA}" type="pres">
      <dgm:prSet presAssocID="{A769892B-89B3-5849-AD2E-2C3B1E3DBCC0}" presName="parTx" presStyleLbl="alignNode1" presStyleIdx="0" presStyleCnt="1">
        <dgm:presLayoutVars>
          <dgm:chMax val="0"/>
          <dgm:chPref val="0"/>
          <dgm:bulletEnabled val="1"/>
        </dgm:presLayoutVars>
      </dgm:prSet>
      <dgm:spPr/>
      <dgm:t>
        <a:bodyPr/>
        <a:lstStyle/>
        <a:p>
          <a:endParaRPr lang="en-US"/>
        </a:p>
      </dgm:t>
    </dgm:pt>
    <dgm:pt modelId="{6E575372-D316-424E-B190-3AD78769BC1F}" type="pres">
      <dgm:prSet presAssocID="{A769892B-89B3-5849-AD2E-2C3B1E3DBCC0}" presName="desTx" presStyleLbl="alignAccFollowNode1" presStyleIdx="0" presStyleCnt="1">
        <dgm:presLayoutVars>
          <dgm:bulletEnabled val="1"/>
        </dgm:presLayoutVars>
      </dgm:prSet>
      <dgm:spPr/>
      <dgm:t>
        <a:bodyPr/>
        <a:lstStyle/>
        <a:p>
          <a:endParaRPr lang="en-US"/>
        </a:p>
      </dgm:t>
    </dgm:pt>
  </dgm:ptLst>
  <dgm:cxnLst>
    <dgm:cxn modelId="{3F819B03-8545-4849-B18E-8319F6EB66BB}" srcId="{A769892B-89B3-5849-AD2E-2C3B1E3DBCC0}" destId="{C5AA173D-A176-F74F-8983-E2786C6EED8C}" srcOrd="2" destOrd="0" parTransId="{0E2B8B73-C5A0-D540-99E3-89A17687B817}" sibTransId="{EDD875FA-6BE9-5448-91CF-3F793A4CB417}"/>
    <dgm:cxn modelId="{862B64C7-6221-4013-8CB4-E7AE405F2442}" type="presOf" srcId="{3A2B75E1-DA73-C147-8B4C-1762D04D3607}" destId="{0ADD7BCB-2EFD-1B45-BCC7-9C1960704820}" srcOrd="0" destOrd="0" presId="urn:microsoft.com/office/officeart/2005/8/layout/hList1"/>
    <dgm:cxn modelId="{F26CEB6C-761A-4FAD-8250-3D0B243C7695}" type="presOf" srcId="{FF9A44C4-BAE3-B344-964C-960DF7AABC0A}" destId="{6E575372-D316-424E-B190-3AD78769BC1F}" srcOrd="0" destOrd="0" presId="urn:microsoft.com/office/officeart/2005/8/layout/hList1"/>
    <dgm:cxn modelId="{0579A432-7E5D-4851-A546-E10EB53D92D5}" type="presOf" srcId="{A769892B-89B3-5849-AD2E-2C3B1E3DBCC0}" destId="{471F3336-3672-B949-917B-C9E08204C0BA}" srcOrd="0" destOrd="0" presId="urn:microsoft.com/office/officeart/2005/8/layout/hList1"/>
    <dgm:cxn modelId="{1967F8CB-1A18-484C-80FF-3D9B2B9EB34B}" srcId="{A769892B-89B3-5849-AD2E-2C3B1E3DBCC0}" destId="{C68382FC-2405-BC40-82A3-0D7595624726}" srcOrd="1" destOrd="0" parTransId="{CD80A535-753D-0042-B89D-09F543A4459B}" sibTransId="{B053A1A4-4248-2340-8F37-C7B9CCEF4D3B}"/>
    <dgm:cxn modelId="{245E2724-0A01-4CE4-9359-DA3C71031866}" type="presOf" srcId="{C68382FC-2405-BC40-82A3-0D7595624726}" destId="{6E575372-D316-424E-B190-3AD78769BC1F}" srcOrd="0" destOrd="1" presId="urn:microsoft.com/office/officeart/2005/8/layout/hList1"/>
    <dgm:cxn modelId="{A7C9E035-EE19-4EAE-8449-3BC0F609BBA3}" type="presOf" srcId="{C5AA173D-A176-F74F-8983-E2786C6EED8C}" destId="{6E575372-D316-424E-B190-3AD78769BC1F}" srcOrd="0" destOrd="2" presId="urn:microsoft.com/office/officeart/2005/8/layout/hList1"/>
    <dgm:cxn modelId="{BE139780-6DB7-4F42-B8C9-6EAE8BC76F79}" srcId="{3A2B75E1-DA73-C147-8B4C-1762D04D3607}" destId="{A769892B-89B3-5849-AD2E-2C3B1E3DBCC0}" srcOrd="0" destOrd="0" parTransId="{4DEA0731-7BD6-5645-A687-071D3DF5A260}" sibTransId="{45CB7B1C-9AC8-CE47-9674-5524C71EB073}"/>
    <dgm:cxn modelId="{054EDCB3-2073-AC41-9DEE-685DE2ED38CE}" srcId="{A769892B-89B3-5849-AD2E-2C3B1E3DBCC0}" destId="{FF9A44C4-BAE3-B344-964C-960DF7AABC0A}" srcOrd="0" destOrd="0" parTransId="{36FBFA18-E283-3C4D-8099-A6F62F39430E}" sibTransId="{57368A59-7E76-6A4E-A67F-53EF3B5F9944}"/>
    <dgm:cxn modelId="{03DCE051-9164-4FF2-8D16-D792DDCB3C02}" type="presParOf" srcId="{0ADD7BCB-2EFD-1B45-BCC7-9C1960704820}" destId="{619335C8-CCD9-B547-BA36-508A01AF9FF0}" srcOrd="0" destOrd="0" presId="urn:microsoft.com/office/officeart/2005/8/layout/hList1"/>
    <dgm:cxn modelId="{BCDD793C-F335-47C3-97C2-FE3E06C03080}" type="presParOf" srcId="{619335C8-CCD9-B547-BA36-508A01AF9FF0}" destId="{471F3336-3672-B949-917B-C9E08204C0BA}" srcOrd="0" destOrd="0" presId="urn:microsoft.com/office/officeart/2005/8/layout/hList1"/>
    <dgm:cxn modelId="{ED1971DB-B77B-4AC2-96C7-2FFFDB264BC0}" type="presParOf" srcId="{619335C8-CCD9-B547-BA36-508A01AF9FF0}" destId="{6E575372-D316-424E-B190-3AD78769BC1F}"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54889C-A466-D141-97FF-700F4E83110F}">
      <dsp:nvSpPr>
        <dsp:cNvPr id="0" name=""/>
        <dsp:cNvSpPr/>
      </dsp:nvSpPr>
      <dsp:spPr>
        <a:xfrm>
          <a:off x="14432" y="118375"/>
          <a:ext cx="1580614" cy="3720144"/>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i="0" kern="1200" baseline="0" dirty="0">
              <a:solidFill>
                <a:schemeClr val="tx1"/>
              </a:solidFill>
              <a:latin typeface="Arial" charset="0"/>
              <a:ea typeface="Arial" charset="0"/>
              <a:cs typeface="Arial" charset="0"/>
            </a:rPr>
            <a:t>4,405 workers were killed on the job in 2013 (3.2 per 100,000 full-time equivalent workers)</a:t>
          </a:r>
          <a:endParaRPr lang="en-US" sz="2000" b="1" i="0" kern="1200" dirty="0">
            <a:solidFill>
              <a:schemeClr val="tx1"/>
            </a:solidFill>
            <a:latin typeface="Arial" charset="0"/>
            <a:ea typeface="Arial" charset="0"/>
            <a:cs typeface="Arial" charset="0"/>
          </a:endParaRPr>
        </a:p>
      </dsp:txBody>
      <dsp:txXfrm>
        <a:off x="60727" y="164670"/>
        <a:ext cx="1488024" cy="3627554"/>
      </dsp:txXfrm>
    </dsp:sp>
    <dsp:sp modelId="{9447AE5D-D695-3A4A-86A0-E1A48C599CBD}">
      <dsp:nvSpPr>
        <dsp:cNvPr id="0" name=""/>
        <dsp:cNvSpPr/>
      </dsp:nvSpPr>
      <dsp:spPr>
        <a:xfrm>
          <a:off x="1753108" y="1782451"/>
          <a:ext cx="335090" cy="391992"/>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b="1" kern="1200" dirty="0">
            <a:solidFill>
              <a:schemeClr val="tx1"/>
            </a:solidFill>
          </a:endParaRPr>
        </a:p>
      </dsp:txBody>
      <dsp:txXfrm>
        <a:off x="1753108" y="1860849"/>
        <a:ext cx="234563" cy="235196"/>
      </dsp:txXfrm>
    </dsp:sp>
    <dsp:sp modelId="{B3C50D45-113A-6B47-AA0E-39BD13881795}">
      <dsp:nvSpPr>
        <dsp:cNvPr id="0" name=""/>
        <dsp:cNvSpPr/>
      </dsp:nvSpPr>
      <dsp:spPr>
        <a:xfrm>
          <a:off x="2227292" y="118375"/>
          <a:ext cx="1580614" cy="3720144"/>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i="0" kern="1200" baseline="0" dirty="0">
              <a:solidFill>
                <a:schemeClr val="tx1"/>
              </a:solidFill>
              <a:latin typeface="Arial" charset="0"/>
              <a:ea typeface="Arial" charset="0"/>
              <a:cs typeface="Arial" charset="0"/>
            </a:rPr>
            <a:t>An average of nearly 12 workers die every day </a:t>
          </a:r>
          <a:endParaRPr lang="en-US" sz="2000" b="1" i="0" kern="1200" dirty="0">
            <a:solidFill>
              <a:schemeClr val="tx1"/>
            </a:solidFill>
            <a:latin typeface="Arial" charset="0"/>
            <a:ea typeface="Arial" charset="0"/>
            <a:cs typeface="Arial" charset="0"/>
          </a:endParaRPr>
        </a:p>
      </dsp:txBody>
      <dsp:txXfrm>
        <a:off x="2273587" y="164670"/>
        <a:ext cx="1488024" cy="3627554"/>
      </dsp:txXfrm>
    </dsp:sp>
    <dsp:sp modelId="{2ACD33EF-B2E9-0F41-AFA2-6B296435B844}">
      <dsp:nvSpPr>
        <dsp:cNvPr id="0" name=""/>
        <dsp:cNvSpPr/>
      </dsp:nvSpPr>
      <dsp:spPr>
        <a:xfrm>
          <a:off x="3965968" y="1782451"/>
          <a:ext cx="335090" cy="391992"/>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b="1" kern="1200" dirty="0">
            <a:solidFill>
              <a:schemeClr val="tx1"/>
            </a:solidFill>
          </a:endParaRPr>
        </a:p>
      </dsp:txBody>
      <dsp:txXfrm>
        <a:off x="3965968" y="1860849"/>
        <a:ext cx="234563" cy="235196"/>
      </dsp:txXfrm>
    </dsp:sp>
    <dsp:sp modelId="{F7172B05-C421-C443-8077-1B0FA5425BCE}">
      <dsp:nvSpPr>
        <dsp:cNvPr id="0" name=""/>
        <dsp:cNvSpPr/>
      </dsp:nvSpPr>
      <dsp:spPr>
        <a:xfrm>
          <a:off x="4440153" y="118375"/>
          <a:ext cx="1580614" cy="3720144"/>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i="0" kern="1200" baseline="0" dirty="0">
              <a:solidFill>
                <a:schemeClr val="tx1"/>
              </a:solidFill>
              <a:latin typeface="Arial" charset="0"/>
              <a:ea typeface="Arial" charset="0"/>
              <a:cs typeface="Arial" charset="0"/>
            </a:rPr>
            <a:t>797 Hispanic or Latino workers were killed from work-related injuries in 2013</a:t>
          </a:r>
          <a:endParaRPr lang="en-US" sz="2000" b="1" i="0" kern="1200" dirty="0">
            <a:solidFill>
              <a:schemeClr val="tx1"/>
            </a:solidFill>
            <a:latin typeface="Arial" charset="0"/>
            <a:ea typeface="Arial" charset="0"/>
            <a:cs typeface="Arial" charset="0"/>
          </a:endParaRPr>
        </a:p>
      </dsp:txBody>
      <dsp:txXfrm>
        <a:off x="4486448" y="164670"/>
        <a:ext cx="1488024" cy="3627554"/>
      </dsp:txXfrm>
    </dsp:sp>
    <dsp:sp modelId="{69AD4348-09F4-0242-9E6C-3BB97C730D57}">
      <dsp:nvSpPr>
        <dsp:cNvPr id="0" name=""/>
        <dsp:cNvSpPr/>
      </dsp:nvSpPr>
      <dsp:spPr>
        <a:xfrm rot="93908">
          <a:off x="6176966" y="1812840"/>
          <a:ext cx="331396" cy="391992"/>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b="1" kern="1200" dirty="0">
            <a:solidFill>
              <a:schemeClr val="tx1"/>
            </a:solidFill>
          </a:endParaRPr>
        </a:p>
      </dsp:txBody>
      <dsp:txXfrm>
        <a:off x="6176985" y="1889880"/>
        <a:ext cx="231977" cy="235196"/>
      </dsp:txXfrm>
    </dsp:sp>
    <dsp:sp modelId="{1E6E1183-6768-274C-B790-E0FDEAA8817E}">
      <dsp:nvSpPr>
        <dsp:cNvPr id="0" name=""/>
        <dsp:cNvSpPr/>
      </dsp:nvSpPr>
      <dsp:spPr>
        <a:xfrm>
          <a:off x="6645810" y="108538"/>
          <a:ext cx="1580614" cy="3860350"/>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i="0" kern="1200" baseline="0" dirty="0">
              <a:solidFill>
                <a:schemeClr val="tx1"/>
              </a:solidFill>
              <a:latin typeface="Arial" charset="0"/>
              <a:ea typeface="Arial" charset="0"/>
              <a:cs typeface="Arial" charset="0"/>
            </a:rPr>
            <a:t>Nearly 3 million serious workplace injuries and illnesses were reported by private industry employers in 2012</a:t>
          </a:r>
          <a:endParaRPr lang="en-US" sz="2000" b="1" i="0" kern="1200" dirty="0">
            <a:solidFill>
              <a:schemeClr val="tx1"/>
            </a:solidFill>
            <a:latin typeface="Arial" charset="0"/>
            <a:ea typeface="Arial" charset="0"/>
            <a:cs typeface="Arial" charset="0"/>
          </a:endParaRPr>
        </a:p>
      </dsp:txBody>
      <dsp:txXfrm>
        <a:off x="6692105" y="154833"/>
        <a:ext cx="1488024" cy="376776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EF18A2-D9D3-DC44-B9BE-4340A72387CE}">
      <dsp:nvSpPr>
        <dsp:cNvPr id="0" name=""/>
        <dsp:cNvSpPr/>
      </dsp:nvSpPr>
      <dsp:spPr>
        <a:xfrm>
          <a:off x="0" y="1082"/>
          <a:ext cx="8226425" cy="1165429"/>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baseline="0" dirty="0">
              <a:solidFill>
                <a:schemeClr val="tx1"/>
              </a:solidFill>
              <a:latin typeface="Arial" charset="0"/>
              <a:ea typeface="Arial" charset="0"/>
              <a:cs typeface="Arial" charset="0"/>
            </a:rPr>
            <a:t>Workers may file a confidential complaint with OSHA if they believe a violation of a safety or health standard, or an imminent danger situation, exists in the workplace </a:t>
          </a:r>
          <a:endParaRPr lang="en-US" sz="2200" b="1" i="0" kern="1200" dirty="0">
            <a:solidFill>
              <a:schemeClr val="tx1"/>
            </a:solidFill>
            <a:latin typeface="Arial" charset="0"/>
            <a:ea typeface="Arial" charset="0"/>
            <a:cs typeface="Arial" charset="0"/>
          </a:endParaRPr>
        </a:p>
      </dsp:txBody>
      <dsp:txXfrm>
        <a:off x="56892" y="57974"/>
        <a:ext cx="8112641" cy="1051645"/>
      </dsp:txXfrm>
    </dsp:sp>
    <dsp:sp modelId="{B37A6934-7067-764D-9574-F0E3CEC862E2}">
      <dsp:nvSpPr>
        <dsp:cNvPr id="0" name=""/>
        <dsp:cNvSpPr/>
      </dsp:nvSpPr>
      <dsp:spPr>
        <a:xfrm>
          <a:off x="0" y="1180855"/>
          <a:ext cx="8226425" cy="1165429"/>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baseline="0" dirty="0">
              <a:solidFill>
                <a:schemeClr val="tx1"/>
              </a:solidFill>
              <a:latin typeface="Arial" charset="0"/>
              <a:ea typeface="Arial" charset="0"/>
              <a:cs typeface="Arial" charset="0"/>
            </a:rPr>
            <a:t>Workers may request that their name not be revealed to the employer</a:t>
          </a:r>
          <a:endParaRPr lang="en-US" sz="2200" b="1" i="0" kern="1200" dirty="0">
            <a:solidFill>
              <a:schemeClr val="tx1"/>
            </a:solidFill>
            <a:latin typeface="Arial" charset="0"/>
            <a:ea typeface="Arial" charset="0"/>
            <a:cs typeface="Arial" charset="0"/>
          </a:endParaRPr>
        </a:p>
      </dsp:txBody>
      <dsp:txXfrm>
        <a:off x="56892" y="1237747"/>
        <a:ext cx="8112641" cy="1051645"/>
      </dsp:txXfrm>
    </dsp:sp>
    <dsp:sp modelId="{986095F6-04D7-CD46-9237-476B18464E48}">
      <dsp:nvSpPr>
        <dsp:cNvPr id="0" name=""/>
        <dsp:cNvSpPr/>
      </dsp:nvSpPr>
      <dsp:spPr>
        <a:xfrm>
          <a:off x="0" y="2360629"/>
          <a:ext cx="8226425" cy="1165429"/>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i="0" kern="1200" baseline="0" dirty="0">
              <a:solidFill>
                <a:schemeClr val="tx1"/>
              </a:solidFill>
              <a:latin typeface="Arial" charset="0"/>
              <a:ea typeface="Arial" charset="0"/>
              <a:cs typeface="Arial" charset="0"/>
            </a:rPr>
            <a:t>If a worker files a complaint, they have the right to find out OSHA’s action on the complaint and request a review if an inspection is not made</a:t>
          </a:r>
          <a:endParaRPr lang="en-US" sz="2200" b="1" i="0" kern="1200" dirty="0">
            <a:solidFill>
              <a:schemeClr val="tx1"/>
            </a:solidFill>
            <a:latin typeface="Arial" charset="0"/>
            <a:ea typeface="Arial" charset="0"/>
            <a:cs typeface="Arial" charset="0"/>
          </a:endParaRPr>
        </a:p>
      </dsp:txBody>
      <dsp:txXfrm>
        <a:off x="56892" y="2417521"/>
        <a:ext cx="8112641" cy="105164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A9D4D6-6550-B44B-9C77-71D02EF2AEFA}">
      <dsp:nvSpPr>
        <dsp:cNvPr id="0" name=""/>
        <dsp:cNvSpPr/>
      </dsp:nvSpPr>
      <dsp:spPr>
        <a:xfrm>
          <a:off x="0" y="3819"/>
          <a:ext cx="8076111" cy="1043786"/>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i="0" kern="1200" dirty="0">
              <a:solidFill>
                <a:schemeClr val="tx1"/>
              </a:solidFill>
              <a:latin typeface="Arial" charset="0"/>
              <a:ea typeface="Arial" charset="0"/>
              <a:cs typeface="Arial" charset="0"/>
            </a:rPr>
            <a:t>Employee representative can accompany OSHA inspector</a:t>
          </a:r>
        </a:p>
      </dsp:txBody>
      <dsp:txXfrm>
        <a:off x="50953" y="54772"/>
        <a:ext cx="7974205" cy="941880"/>
      </dsp:txXfrm>
    </dsp:sp>
    <dsp:sp modelId="{C6EEA3AF-0335-544B-B089-BAF1962667B8}">
      <dsp:nvSpPr>
        <dsp:cNvPr id="0" name=""/>
        <dsp:cNvSpPr/>
      </dsp:nvSpPr>
      <dsp:spPr>
        <a:xfrm>
          <a:off x="0" y="1085045"/>
          <a:ext cx="8076111" cy="1043786"/>
        </a:xfrm>
        <a:prstGeom prst="roundRect">
          <a:avLst/>
        </a:prstGeom>
        <a:solidFill>
          <a:schemeClr val="accent2">
            <a:hueOff val="-485121"/>
            <a:satOff val="-27976"/>
            <a:lumOff val="2876"/>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i="0" kern="1200" dirty="0">
              <a:solidFill>
                <a:schemeClr val="tx1"/>
              </a:solidFill>
              <a:latin typeface="Arial" charset="0"/>
              <a:ea typeface="Arial" charset="0"/>
              <a:cs typeface="Arial" charset="0"/>
            </a:rPr>
            <a:t>Workers can talk to the inspector privately</a:t>
          </a:r>
        </a:p>
      </dsp:txBody>
      <dsp:txXfrm>
        <a:off x="50953" y="1135998"/>
        <a:ext cx="7974205" cy="941880"/>
      </dsp:txXfrm>
    </dsp:sp>
    <dsp:sp modelId="{8647AC45-B550-3F4A-92A1-D3259826F0B1}">
      <dsp:nvSpPr>
        <dsp:cNvPr id="0" name=""/>
        <dsp:cNvSpPr/>
      </dsp:nvSpPr>
      <dsp:spPr>
        <a:xfrm>
          <a:off x="0" y="2166272"/>
          <a:ext cx="8076111" cy="1043786"/>
        </a:xfrm>
        <a:prstGeom prst="roundRect">
          <a:avLst/>
        </a:prstGeom>
        <a:solidFill>
          <a:schemeClr val="accent2">
            <a:hueOff val="-970242"/>
            <a:satOff val="-55952"/>
            <a:lumOff val="5752"/>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i="0" kern="1200" dirty="0">
              <a:solidFill>
                <a:schemeClr val="tx1"/>
              </a:solidFill>
              <a:latin typeface="Arial" charset="0"/>
              <a:ea typeface="Arial" charset="0"/>
              <a:cs typeface="Arial" charset="0"/>
            </a:rPr>
            <a:t>Workers may point out hazards, describe injuries, illnesses or near misses that resulted from those hazards and describe any concern you have about a safety or health issue </a:t>
          </a:r>
        </a:p>
      </dsp:txBody>
      <dsp:txXfrm>
        <a:off x="50953" y="2217225"/>
        <a:ext cx="7974205" cy="941880"/>
      </dsp:txXfrm>
    </dsp:sp>
    <dsp:sp modelId="{D94207AC-9A25-764E-977E-0EE5D6C00162}">
      <dsp:nvSpPr>
        <dsp:cNvPr id="0" name=""/>
        <dsp:cNvSpPr/>
      </dsp:nvSpPr>
      <dsp:spPr>
        <a:xfrm>
          <a:off x="0" y="3247498"/>
          <a:ext cx="8076111" cy="1043786"/>
        </a:xfrm>
        <a:prstGeom prst="roundRect">
          <a:avLst/>
        </a:prstGeom>
        <a:solidFill>
          <a:schemeClr val="accent2">
            <a:hueOff val="-1455363"/>
            <a:satOff val="-83928"/>
            <a:lumOff val="8628"/>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i="0" kern="1200" dirty="0">
              <a:solidFill>
                <a:schemeClr val="tx1"/>
              </a:solidFill>
              <a:latin typeface="Arial" charset="0"/>
              <a:ea typeface="Arial" charset="0"/>
              <a:cs typeface="Arial" charset="0"/>
            </a:rPr>
            <a:t>Workers can find out about inspection results, abatement measures and may object to dates set for violation to be corrected</a:t>
          </a:r>
        </a:p>
      </dsp:txBody>
      <dsp:txXfrm>
        <a:off x="50953" y="3298451"/>
        <a:ext cx="7974205" cy="94188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72071A-4EF6-D64F-94FB-4B642104C89C}">
      <dsp:nvSpPr>
        <dsp:cNvPr id="0" name=""/>
        <dsp:cNvSpPr/>
      </dsp:nvSpPr>
      <dsp:spPr>
        <a:xfrm rot="5400000">
          <a:off x="-234096" y="1764385"/>
          <a:ext cx="2270231" cy="274026"/>
        </a:xfrm>
        <a:prstGeom prst="rect">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438BFF27-001E-8F43-8F18-71E77F9C71D3}">
      <dsp:nvSpPr>
        <dsp:cNvPr id="0" name=""/>
        <dsp:cNvSpPr/>
      </dsp:nvSpPr>
      <dsp:spPr>
        <a:xfrm>
          <a:off x="4729" y="311471"/>
          <a:ext cx="3606100" cy="1826844"/>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i="0" kern="1200" baseline="0" dirty="0">
              <a:solidFill>
                <a:schemeClr val="tx1"/>
              </a:solidFill>
            </a:rPr>
            <a:t>Workers have the right to be free from retaliation for exercising safety and health rights</a:t>
          </a:r>
          <a:endParaRPr lang="en-US" sz="2400" b="1" kern="1200" dirty="0">
            <a:solidFill>
              <a:schemeClr val="tx1"/>
            </a:solidFill>
          </a:endParaRPr>
        </a:p>
      </dsp:txBody>
      <dsp:txXfrm>
        <a:off x="58235" y="364977"/>
        <a:ext cx="3499088" cy="1719832"/>
      </dsp:txXfrm>
    </dsp:sp>
    <dsp:sp modelId="{43CE8C30-3962-964F-85E8-4CCEC277F0D2}">
      <dsp:nvSpPr>
        <dsp:cNvPr id="0" name=""/>
        <dsp:cNvSpPr/>
      </dsp:nvSpPr>
      <dsp:spPr>
        <a:xfrm>
          <a:off x="908910" y="2906163"/>
          <a:ext cx="4595084" cy="274026"/>
        </a:xfrm>
        <a:prstGeom prst="rect">
          <a:avLst/>
        </a:prstGeom>
        <a:solidFill>
          <a:schemeClr val="accent3">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AB5B0F87-9866-3445-BEA4-519879A4BF7B}">
      <dsp:nvSpPr>
        <dsp:cNvPr id="0" name=""/>
        <dsp:cNvSpPr/>
      </dsp:nvSpPr>
      <dsp:spPr>
        <a:xfrm>
          <a:off x="4729" y="2595027"/>
          <a:ext cx="3606100" cy="1826844"/>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i="0" kern="1200" baseline="0" dirty="0">
              <a:solidFill>
                <a:schemeClr val="tx1"/>
              </a:solidFill>
            </a:rPr>
            <a:t>Workers have a right to seek safety and health on the job without fear of punishment </a:t>
          </a:r>
          <a:endParaRPr lang="en-US" sz="2400" b="1" kern="1200" dirty="0">
            <a:solidFill>
              <a:schemeClr val="tx1"/>
            </a:solidFill>
          </a:endParaRPr>
        </a:p>
      </dsp:txBody>
      <dsp:txXfrm>
        <a:off x="58235" y="2648533"/>
        <a:ext cx="3499088" cy="1719832"/>
      </dsp:txXfrm>
    </dsp:sp>
    <dsp:sp modelId="{2964D785-F64E-914C-A62C-F12FAFFF232E}">
      <dsp:nvSpPr>
        <dsp:cNvPr id="0" name=""/>
        <dsp:cNvSpPr/>
      </dsp:nvSpPr>
      <dsp:spPr>
        <a:xfrm rot="16200000">
          <a:off x="4329327" y="1716943"/>
          <a:ext cx="2365115" cy="274026"/>
        </a:xfrm>
        <a:prstGeom prst="rect">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DBB3322B-327B-974B-8E09-0CDAD4EADABA}">
      <dsp:nvSpPr>
        <dsp:cNvPr id="0" name=""/>
        <dsp:cNvSpPr/>
      </dsp:nvSpPr>
      <dsp:spPr>
        <a:xfrm>
          <a:off x="4615594" y="2595027"/>
          <a:ext cx="3606100" cy="1826844"/>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i="0" kern="1200" baseline="0" dirty="0">
              <a:solidFill>
                <a:schemeClr val="tx1"/>
              </a:solidFill>
            </a:rPr>
            <a:t>This right is spelled out in Section 11(c) of the OSH Act</a:t>
          </a:r>
          <a:endParaRPr lang="en-US" sz="2400" b="1" kern="1200" dirty="0">
            <a:solidFill>
              <a:schemeClr val="tx1"/>
            </a:solidFill>
          </a:endParaRPr>
        </a:p>
      </dsp:txBody>
      <dsp:txXfrm>
        <a:off x="4669100" y="2648533"/>
        <a:ext cx="3499088" cy="1719832"/>
      </dsp:txXfrm>
    </dsp:sp>
    <dsp:sp modelId="{8D62DFEE-3BF9-CF4E-AD49-A17BF74609AA}">
      <dsp:nvSpPr>
        <dsp:cNvPr id="0" name=""/>
        <dsp:cNvSpPr/>
      </dsp:nvSpPr>
      <dsp:spPr>
        <a:xfrm>
          <a:off x="4615594" y="120310"/>
          <a:ext cx="3606100" cy="2018005"/>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i="0" kern="1200" baseline="0" dirty="0">
              <a:solidFill>
                <a:schemeClr val="tx1"/>
              </a:solidFill>
            </a:rPr>
            <a:t>Workers have 30 days to contact OSHA if they feel they have been punished for exercising their safety and health rights</a:t>
          </a:r>
          <a:endParaRPr lang="en-US" sz="2400" b="1" kern="1200" dirty="0">
            <a:solidFill>
              <a:schemeClr val="tx1"/>
            </a:solidFill>
          </a:endParaRPr>
        </a:p>
      </dsp:txBody>
      <dsp:txXfrm>
        <a:off x="4674699" y="179415"/>
        <a:ext cx="3487890" cy="189979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80B62-BB2D-2C42-9C8C-4BC48D5BF61B}">
      <dsp:nvSpPr>
        <dsp:cNvPr id="0" name=""/>
        <dsp:cNvSpPr/>
      </dsp:nvSpPr>
      <dsp:spPr>
        <a:xfrm>
          <a:off x="3660" y="283109"/>
          <a:ext cx="3200563" cy="3200563"/>
        </a:xfrm>
        <a:prstGeom prst="ellipse">
          <a:avLst/>
        </a:prstGeom>
        <a:solidFill>
          <a:schemeClr val="accent2">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76138" tIns="35560" rIns="176138" bIns="35560"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bg1"/>
              </a:solidFill>
              <a:latin typeface="Arial" charset="0"/>
              <a:ea typeface="Arial" charset="0"/>
              <a:cs typeface="Arial" charset="0"/>
            </a:rPr>
            <a:t>Sources within the workplace/</a:t>
          </a:r>
        </a:p>
        <a:p>
          <a:pPr lvl="0" algn="ctr" defTabSz="1244600" rtl="0">
            <a:lnSpc>
              <a:spcPct val="90000"/>
            </a:lnSpc>
            <a:spcBef>
              <a:spcPct val="0"/>
            </a:spcBef>
            <a:spcAft>
              <a:spcPct val="35000"/>
            </a:spcAft>
          </a:pPr>
          <a:r>
            <a:rPr lang="en-US" sz="2800" b="1" i="0" kern="1200" baseline="0" dirty="0">
              <a:solidFill>
                <a:schemeClr val="bg1"/>
              </a:solidFill>
              <a:latin typeface="Arial" charset="0"/>
              <a:ea typeface="Arial" charset="0"/>
              <a:cs typeface="Arial" charset="0"/>
            </a:rPr>
            <a:t>worksite</a:t>
          </a:r>
          <a:endParaRPr lang="en-US" sz="2800" b="1" i="0" kern="1200" dirty="0">
            <a:solidFill>
              <a:schemeClr val="bg1"/>
            </a:solidFill>
            <a:latin typeface="Arial" charset="0"/>
            <a:ea typeface="Arial" charset="0"/>
            <a:cs typeface="Arial" charset="0"/>
          </a:endParaRPr>
        </a:p>
      </dsp:txBody>
      <dsp:txXfrm>
        <a:off x="472372" y="751821"/>
        <a:ext cx="2263139" cy="2263139"/>
      </dsp:txXfrm>
    </dsp:sp>
    <dsp:sp modelId="{490F53C3-C7C0-4048-A3A3-440A9A2AC5AC}">
      <dsp:nvSpPr>
        <dsp:cNvPr id="0" name=""/>
        <dsp:cNvSpPr/>
      </dsp:nvSpPr>
      <dsp:spPr>
        <a:xfrm>
          <a:off x="2564110" y="283109"/>
          <a:ext cx="3200563" cy="3200563"/>
        </a:xfrm>
        <a:prstGeom prst="ellipse">
          <a:avLst/>
        </a:prstGeom>
        <a:solidFill>
          <a:schemeClr val="accent3">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76138" tIns="35560" rIns="176138" bIns="35560"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bg1"/>
              </a:solidFill>
              <a:latin typeface="Arial" charset="0"/>
              <a:ea typeface="Arial" charset="0"/>
              <a:cs typeface="Arial" charset="0"/>
            </a:rPr>
            <a:t>Sources outside the workplace/</a:t>
          </a:r>
        </a:p>
        <a:p>
          <a:pPr lvl="0" algn="ctr" defTabSz="1244600" rtl="0">
            <a:lnSpc>
              <a:spcPct val="90000"/>
            </a:lnSpc>
            <a:spcBef>
              <a:spcPct val="0"/>
            </a:spcBef>
            <a:spcAft>
              <a:spcPct val="35000"/>
            </a:spcAft>
          </a:pPr>
          <a:r>
            <a:rPr lang="en-US" sz="2800" b="1" i="0" kern="1200" baseline="0" dirty="0">
              <a:solidFill>
                <a:schemeClr val="bg1"/>
              </a:solidFill>
              <a:latin typeface="Arial" charset="0"/>
              <a:ea typeface="Arial" charset="0"/>
              <a:cs typeface="Arial" charset="0"/>
            </a:rPr>
            <a:t>worksite</a:t>
          </a:r>
          <a:endParaRPr lang="en-US" sz="2800" b="1" i="0" kern="1200" dirty="0">
            <a:solidFill>
              <a:schemeClr val="bg1"/>
            </a:solidFill>
            <a:latin typeface="Arial" charset="0"/>
            <a:ea typeface="Arial" charset="0"/>
            <a:cs typeface="Arial" charset="0"/>
          </a:endParaRPr>
        </a:p>
      </dsp:txBody>
      <dsp:txXfrm>
        <a:off x="3032822" y="751821"/>
        <a:ext cx="2263139" cy="2263139"/>
      </dsp:txXfrm>
    </dsp:sp>
    <dsp:sp modelId="{94580800-4B16-5740-849C-640B4D9132B8}">
      <dsp:nvSpPr>
        <dsp:cNvPr id="0" name=""/>
        <dsp:cNvSpPr/>
      </dsp:nvSpPr>
      <dsp:spPr>
        <a:xfrm>
          <a:off x="5124561" y="283109"/>
          <a:ext cx="3200563" cy="3200563"/>
        </a:xfrm>
        <a:prstGeom prst="ellipse">
          <a:avLst/>
        </a:prstGeom>
        <a:solidFill>
          <a:schemeClr val="accent4">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76138" tIns="35560" rIns="176138" bIns="35560"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bg1"/>
              </a:solidFill>
              <a:latin typeface="Arial" charset="0"/>
              <a:ea typeface="Arial" charset="0"/>
              <a:cs typeface="Arial" charset="0"/>
            </a:rPr>
            <a:t>How to file an OSHA complaint</a:t>
          </a:r>
          <a:endParaRPr lang="en-US" sz="2800" b="1" i="0" kern="1200" dirty="0">
            <a:solidFill>
              <a:schemeClr val="bg1"/>
            </a:solidFill>
            <a:latin typeface="Arial" charset="0"/>
            <a:ea typeface="Arial" charset="0"/>
            <a:cs typeface="Arial" charset="0"/>
          </a:endParaRPr>
        </a:p>
      </dsp:txBody>
      <dsp:txXfrm>
        <a:off x="5593273" y="751821"/>
        <a:ext cx="2263139" cy="226313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F6AF16-DA35-7847-9D6B-7F0BD19D712A}">
      <dsp:nvSpPr>
        <dsp:cNvPr id="0" name=""/>
        <dsp:cNvSpPr/>
      </dsp:nvSpPr>
      <dsp:spPr>
        <a:xfrm>
          <a:off x="829072" y="0"/>
          <a:ext cx="6568280" cy="702171"/>
        </a:xfrm>
        <a:prstGeom prst="roundRect">
          <a:avLst/>
        </a:prstGeom>
        <a:solidFill>
          <a:schemeClr val="tx2"/>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Employer or supervisor, co-workers and union representatives </a:t>
          </a:r>
          <a:endParaRPr lang="en-US" sz="2400" b="1" i="0" kern="1200" dirty="0">
            <a:solidFill>
              <a:schemeClr val="tx1"/>
            </a:solidFill>
            <a:latin typeface="Arial" charset="0"/>
            <a:ea typeface="Arial" charset="0"/>
            <a:cs typeface="Arial" charset="0"/>
          </a:endParaRPr>
        </a:p>
      </dsp:txBody>
      <dsp:txXfrm>
        <a:off x="863349" y="34277"/>
        <a:ext cx="6499726" cy="633617"/>
      </dsp:txXfrm>
    </dsp:sp>
    <dsp:sp modelId="{F1F6A9DE-A095-AB4E-AB5A-BA2B264452DD}">
      <dsp:nvSpPr>
        <dsp:cNvPr id="0" name=""/>
        <dsp:cNvSpPr/>
      </dsp:nvSpPr>
      <dsp:spPr>
        <a:xfrm>
          <a:off x="820395" y="816366"/>
          <a:ext cx="6568280" cy="702171"/>
        </a:xfrm>
        <a:prstGeom prst="roundRect">
          <a:avLst/>
        </a:prstGeom>
        <a:solidFill>
          <a:schemeClr val="tx2"/>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Safety Data Sheet (SDS) for information on chemicals</a:t>
          </a:r>
          <a:endParaRPr lang="en-US" sz="2400" b="1" i="0" kern="1200" dirty="0">
            <a:solidFill>
              <a:schemeClr val="tx1"/>
            </a:solidFill>
            <a:latin typeface="Arial" charset="0"/>
            <a:ea typeface="Arial" charset="0"/>
            <a:cs typeface="Arial" charset="0"/>
          </a:endParaRPr>
        </a:p>
      </dsp:txBody>
      <dsp:txXfrm>
        <a:off x="854672" y="850643"/>
        <a:ext cx="6499726" cy="633617"/>
      </dsp:txXfrm>
    </dsp:sp>
    <dsp:sp modelId="{F1F669CB-AE1E-D04B-B120-5758B0A048E1}">
      <dsp:nvSpPr>
        <dsp:cNvPr id="0" name=""/>
        <dsp:cNvSpPr/>
      </dsp:nvSpPr>
      <dsp:spPr>
        <a:xfrm>
          <a:off x="829072" y="1623322"/>
          <a:ext cx="6568280" cy="702171"/>
        </a:xfrm>
        <a:prstGeom prst="roundRect">
          <a:avLst/>
        </a:prstGeom>
        <a:solidFill>
          <a:schemeClr val="tx2"/>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Labels and warning signs</a:t>
          </a:r>
          <a:endParaRPr lang="en-US" sz="2400" b="1" i="0" kern="1200" dirty="0">
            <a:solidFill>
              <a:schemeClr val="tx1"/>
            </a:solidFill>
            <a:latin typeface="Arial" charset="0"/>
            <a:ea typeface="Arial" charset="0"/>
            <a:cs typeface="Arial" charset="0"/>
          </a:endParaRPr>
        </a:p>
      </dsp:txBody>
      <dsp:txXfrm>
        <a:off x="863349" y="1657599"/>
        <a:ext cx="6499726" cy="633617"/>
      </dsp:txXfrm>
    </dsp:sp>
    <dsp:sp modelId="{F993DA4C-5EBA-2247-95CA-23FE66AAE1EF}">
      <dsp:nvSpPr>
        <dsp:cNvPr id="0" name=""/>
        <dsp:cNvSpPr/>
      </dsp:nvSpPr>
      <dsp:spPr>
        <a:xfrm>
          <a:off x="829072" y="2498518"/>
          <a:ext cx="6568280" cy="702171"/>
        </a:xfrm>
        <a:prstGeom prst="roundRect">
          <a:avLst/>
        </a:prstGeom>
        <a:solidFill>
          <a:schemeClr val="tx2"/>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Employee orientation manuals or other training materials</a:t>
          </a:r>
          <a:endParaRPr lang="en-US" sz="2400" b="1" i="0" kern="1200" dirty="0">
            <a:solidFill>
              <a:schemeClr val="tx1"/>
            </a:solidFill>
            <a:latin typeface="Arial" charset="0"/>
            <a:ea typeface="Arial" charset="0"/>
            <a:cs typeface="Arial" charset="0"/>
          </a:endParaRPr>
        </a:p>
      </dsp:txBody>
      <dsp:txXfrm>
        <a:off x="863349" y="2532795"/>
        <a:ext cx="6499726" cy="633617"/>
      </dsp:txXfrm>
    </dsp:sp>
    <dsp:sp modelId="{B6F66B9F-1768-2C4C-BAC0-935D4E0D28AB}">
      <dsp:nvSpPr>
        <dsp:cNvPr id="0" name=""/>
        <dsp:cNvSpPr/>
      </dsp:nvSpPr>
      <dsp:spPr>
        <a:xfrm>
          <a:off x="829072" y="3373715"/>
          <a:ext cx="6568280" cy="702171"/>
        </a:xfrm>
        <a:prstGeom prst="roundRect">
          <a:avLst/>
        </a:prstGeom>
        <a:solidFill>
          <a:schemeClr val="tx2"/>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Work tasks and procedures instruction</a:t>
          </a:r>
          <a:endParaRPr lang="en-US" sz="2400" b="1" i="0" kern="1200" dirty="0">
            <a:solidFill>
              <a:schemeClr val="tx1"/>
            </a:solidFill>
            <a:latin typeface="Arial" charset="0"/>
            <a:ea typeface="Arial" charset="0"/>
            <a:cs typeface="Arial" charset="0"/>
          </a:endParaRPr>
        </a:p>
      </dsp:txBody>
      <dsp:txXfrm>
        <a:off x="863349" y="3407992"/>
        <a:ext cx="6499726" cy="63361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D7CDCE-33E5-204E-90F6-CB8071558F5D}">
      <dsp:nvSpPr>
        <dsp:cNvPr id="0" name=""/>
        <dsp:cNvSpPr/>
      </dsp:nvSpPr>
      <dsp:spPr>
        <a:xfrm>
          <a:off x="530354" y="361778"/>
          <a:ext cx="2833662" cy="164778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rPr>
            <a:t>OSHA website: </a:t>
          </a:r>
          <a:r>
            <a:rPr lang="en-US" sz="1900" b="1" i="0" kern="1200" baseline="0" dirty="0">
              <a:solidFill>
                <a:schemeClr val="tx1"/>
              </a:solidFill>
              <a:hlinkClick xmlns:r="http://schemas.openxmlformats.org/officeDocument/2006/relationships" r:id="rId1" tooltip="Link to OSHA website"/>
            </a:rPr>
            <a:t>http://www.osha.gov</a:t>
          </a:r>
          <a:r>
            <a:rPr lang="en-US" sz="1900" b="1" i="0" kern="1200" baseline="0" dirty="0">
              <a:solidFill>
                <a:schemeClr val="tx1"/>
              </a:solidFill>
            </a:rPr>
            <a:t> and OSHA offices (you can call or write)</a:t>
          </a:r>
          <a:endParaRPr lang="en-US" sz="1900" b="1" kern="1200" dirty="0">
            <a:solidFill>
              <a:schemeClr val="tx1"/>
            </a:solidFill>
          </a:endParaRPr>
        </a:p>
      </dsp:txBody>
      <dsp:txXfrm>
        <a:off x="578616" y="410040"/>
        <a:ext cx="2737138" cy="1551257"/>
      </dsp:txXfrm>
    </dsp:sp>
    <dsp:sp modelId="{10B8377A-D558-0D48-ACDE-B9DE0D8076C3}">
      <dsp:nvSpPr>
        <dsp:cNvPr id="0" name=""/>
        <dsp:cNvSpPr/>
      </dsp:nvSpPr>
      <dsp:spPr>
        <a:xfrm>
          <a:off x="3503111" y="989672"/>
          <a:ext cx="335090" cy="391992"/>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a:p>
      </dsp:txBody>
      <dsp:txXfrm>
        <a:off x="3503111" y="1068070"/>
        <a:ext cx="234563" cy="235196"/>
      </dsp:txXfrm>
    </dsp:sp>
    <dsp:sp modelId="{9B55C08B-13CA-0F4D-8E5A-2475D58BEA36}">
      <dsp:nvSpPr>
        <dsp:cNvPr id="0" name=""/>
        <dsp:cNvSpPr/>
      </dsp:nvSpPr>
      <dsp:spPr>
        <a:xfrm>
          <a:off x="3996262" y="238893"/>
          <a:ext cx="1790393" cy="189355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rPr>
            <a:t>Compliance Assistance Specialists in the area offices </a:t>
          </a:r>
          <a:endParaRPr lang="en-US" sz="1900" b="1" kern="1200" dirty="0">
            <a:solidFill>
              <a:schemeClr val="tx1"/>
            </a:solidFill>
          </a:endParaRPr>
        </a:p>
      </dsp:txBody>
      <dsp:txXfrm>
        <a:off x="4048701" y="291332"/>
        <a:ext cx="1685515" cy="1788672"/>
      </dsp:txXfrm>
    </dsp:sp>
    <dsp:sp modelId="{F224CB91-9FC4-2D4D-9263-0DAC93515C77}">
      <dsp:nvSpPr>
        <dsp:cNvPr id="0" name=""/>
        <dsp:cNvSpPr/>
      </dsp:nvSpPr>
      <dsp:spPr>
        <a:xfrm>
          <a:off x="5925750" y="989672"/>
          <a:ext cx="335090" cy="391992"/>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a:p>
      </dsp:txBody>
      <dsp:txXfrm>
        <a:off x="5925750" y="1068070"/>
        <a:ext cx="234563" cy="235196"/>
      </dsp:txXfrm>
    </dsp:sp>
    <dsp:sp modelId="{EB0C727B-8B62-414A-A62C-F12815EFEBBD}">
      <dsp:nvSpPr>
        <dsp:cNvPr id="0" name=""/>
        <dsp:cNvSpPr/>
      </dsp:nvSpPr>
      <dsp:spPr>
        <a:xfrm>
          <a:off x="6418902" y="379617"/>
          <a:ext cx="1803907" cy="161210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rPr>
            <a:t>National Institute for Occupational Safety and Health </a:t>
          </a:r>
          <a:endParaRPr lang="en-US" sz="1900" b="1" kern="1200" dirty="0">
            <a:solidFill>
              <a:schemeClr val="tx1"/>
            </a:solidFill>
          </a:endParaRPr>
        </a:p>
      </dsp:txBody>
      <dsp:txXfrm>
        <a:off x="6466119" y="426834"/>
        <a:ext cx="1709473" cy="1517669"/>
      </dsp:txXfrm>
    </dsp:sp>
    <dsp:sp modelId="{3B1AEE11-DD94-934F-BC77-90A1BB8E94A0}">
      <dsp:nvSpPr>
        <dsp:cNvPr id="0" name=""/>
        <dsp:cNvSpPr/>
      </dsp:nvSpPr>
      <dsp:spPr>
        <a:xfrm rot="5240386">
          <a:off x="7170668" y="2170614"/>
          <a:ext cx="410115" cy="391992"/>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dirty="0"/>
        </a:p>
      </dsp:txBody>
      <dsp:txXfrm rot="-5400000">
        <a:off x="7255398" y="2161616"/>
        <a:ext cx="235196" cy="292517"/>
      </dsp:txXfrm>
    </dsp:sp>
    <dsp:sp modelId="{EEDD5879-0DE9-F34E-895A-509F87F6132D}">
      <dsp:nvSpPr>
        <dsp:cNvPr id="0" name=""/>
        <dsp:cNvSpPr/>
      </dsp:nvSpPr>
      <dsp:spPr>
        <a:xfrm>
          <a:off x="6642195" y="2764690"/>
          <a:ext cx="1580614" cy="1647781"/>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rPr>
            <a:t>OSHA Training Institute Education Centers</a:t>
          </a:r>
          <a:endParaRPr lang="en-US" sz="1900" b="1" kern="1200" dirty="0">
            <a:solidFill>
              <a:schemeClr val="tx1"/>
            </a:solidFill>
          </a:endParaRPr>
        </a:p>
      </dsp:txBody>
      <dsp:txXfrm>
        <a:off x="6688490" y="2810985"/>
        <a:ext cx="1488024" cy="1555191"/>
      </dsp:txXfrm>
    </dsp:sp>
    <dsp:sp modelId="{DA60E69B-7262-B549-8DB2-C7223FBE0FD1}">
      <dsp:nvSpPr>
        <dsp:cNvPr id="0" name=""/>
        <dsp:cNvSpPr/>
      </dsp:nvSpPr>
      <dsp:spPr>
        <a:xfrm rot="10800000">
          <a:off x="6168011" y="3392584"/>
          <a:ext cx="335090" cy="391992"/>
        </a:xfrm>
        <a:prstGeom prst="rightArrow">
          <a:avLst>
            <a:gd name="adj1" fmla="val 60000"/>
            <a:gd name="adj2" fmla="val 50000"/>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a:p>
      </dsp:txBody>
      <dsp:txXfrm rot="10800000">
        <a:off x="6268538" y="3470982"/>
        <a:ext cx="234563" cy="235196"/>
      </dsp:txXfrm>
    </dsp:sp>
    <dsp:sp modelId="{BE27C1A2-4555-974C-8659-CA65CA0D928A}">
      <dsp:nvSpPr>
        <dsp:cNvPr id="0" name=""/>
        <dsp:cNvSpPr/>
      </dsp:nvSpPr>
      <dsp:spPr>
        <a:xfrm>
          <a:off x="4429335" y="2764690"/>
          <a:ext cx="1580614" cy="1647781"/>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rPr>
            <a:t>Doctors, nurses, other health care providers</a:t>
          </a:r>
          <a:endParaRPr lang="en-US" sz="1900" b="1" kern="1200" dirty="0">
            <a:solidFill>
              <a:schemeClr val="tx1"/>
            </a:solidFill>
          </a:endParaRPr>
        </a:p>
      </dsp:txBody>
      <dsp:txXfrm>
        <a:off x="4475630" y="2810985"/>
        <a:ext cx="1488024" cy="1555191"/>
      </dsp:txXfrm>
    </dsp:sp>
    <dsp:sp modelId="{306A9A37-4E57-1544-B312-FB6E89B8A93B}">
      <dsp:nvSpPr>
        <dsp:cNvPr id="0" name=""/>
        <dsp:cNvSpPr/>
      </dsp:nvSpPr>
      <dsp:spPr>
        <a:xfrm rot="10800000">
          <a:off x="3955151" y="3392584"/>
          <a:ext cx="335090" cy="391992"/>
        </a:xfrm>
        <a:prstGeom prst="rightArrow">
          <a:avLst>
            <a:gd name="adj1" fmla="val 60000"/>
            <a:gd name="adj2" fmla="val 50000"/>
          </a:avLst>
        </a:prstGeom>
        <a:solidFill>
          <a:schemeClr val="tx2">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a:p>
      </dsp:txBody>
      <dsp:txXfrm rot="10800000">
        <a:off x="4055678" y="3470982"/>
        <a:ext cx="234563" cy="235196"/>
      </dsp:txXfrm>
    </dsp:sp>
    <dsp:sp modelId="{DAEF1953-ED49-B948-9B28-4D83666DEF78}">
      <dsp:nvSpPr>
        <dsp:cNvPr id="0" name=""/>
        <dsp:cNvSpPr/>
      </dsp:nvSpPr>
      <dsp:spPr>
        <a:xfrm>
          <a:off x="2216475" y="2764690"/>
          <a:ext cx="1580614" cy="164778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rPr>
            <a:t>Public libraries</a:t>
          </a:r>
          <a:endParaRPr lang="en-US" sz="1900" b="1" kern="1200" dirty="0">
            <a:solidFill>
              <a:schemeClr val="tx1"/>
            </a:solidFill>
          </a:endParaRPr>
        </a:p>
      </dsp:txBody>
      <dsp:txXfrm>
        <a:off x="2262770" y="2810985"/>
        <a:ext cx="1488024" cy="1555191"/>
      </dsp:txXfrm>
    </dsp:sp>
    <dsp:sp modelId="{B6CAF1FC-2734-D24F-B883-5A25F108549D}">
      <dsp:nvSpPr>
        <dsp:cNvPr id="0" name=""/>
        <dsp:cNvSpPr/>
      </dsp:nvSpPr>
      <dsp:spPr>
        <a:xfrm rot="10800000">
          <a:off x="1742290" y="3392584"/>
          <a:ext cx="335090" cy="391992"/>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a:p>
      </dsp:txBody>
      <dsp:txXfrm rot="10800000">
        <a:off x="1842817" y="3470982"/>
        <a:ext cx="234563" cy="235196"/>
      </dsp:txXfrm>
    </dsp:sp>
    <dsp:sp modelId="{960B267A-FF51-A54B-B200-BEDEA19210EA}">
      <dsp:nvSpPr>
        <dsp:cNvPr id="0" name=""/>
        <dsp:cNvSpPr/>
      </dsp:nvSpPr>
      <dsp:spPr>
        <a:xfrm>
          <a:off x="3615" y="2764690"/>
          <a:ext cx="1580614" cy="1647781"/>
        </a:xfrm>
        <a:prstGeom prst="roundRect">
          <a:avLst>
            <a:gd name="adj" fmla="val 10000"/>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rPr>
            <a:t>Other local, community-based resources</a:t>
          </a:r>
          <a:endParaRPr lang="en-US" sz="1900" b="1" kern="1200" dirty="0">
            <a:solidFill>
              <a:schemeClr val="tx1"/>
            </a:solidFill>
          </a:endParaRPr>
        </a:p>
      </dsp:txBody>
      <dsp:txXfrm>
        <a:off x="49910" y="2810985"/>
        <a:ext cx="1488024" cy="155519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EB9BCD-E001-204E-8437-ED79D45DCC8F}">
      <dsp:nvSpPr>
        <dsp:cNvPr id="0" name=""/>
        <dsp:cNvSpPr/>
      </dsp:nvSpPr>
      <dsp:spPr>
        <a:xfrm>
          <a:off x="0" y="4572"/>
          <a:ext cx="7936171" cy="95472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Identifying Safety and Health Problems in the Workplace</a:t>
          </a:r>
          <a:endParaRPr lang="en-US" sz="2400" b="1" i="0" kern="1200" dirty="0">
            <a:solidFill>
              <a:schemeClr val="tx1"/>
            </a:solidFill>
            <a:latin typeface="Arial" charset="0"/>
            <a:ea typeface="Arial" charset="0"/>
            <a:cs typeface="Arial" charset="0"/>
          </a:endParaRPr>
        </a:p>
      </dsp:txBody>
      <dsp:txXfrm>
        <a:off x="46606" y="51178"/>
        <a:ext cx="7842959" cy="861508"/>
      </dsp:txXfrm>
    </dsp:sp>
    <dsp:sp modelId="{8A0F58DE-C173-C041-B86E-9FD8EABE1230}">
      <dsp:nvSpPr>
        <dsp:cNvPr id="0" name=""/>
        <dsp:cNvSpPr/>
      </dsp:nvSpPr>
      <dsp:spPr>
        <a:xfrm>
          <a:off x="0" y="1106172"/>
          <a:ext cx="7936171" cy="95472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Review handout to become more aware of workplace hazards</a:t>
          </a:r>
          <a:endParaRPr lang="en-US" sz="2400" b="1" i="0" kern="1200" dirty="0">
            <a:solidFill>
              <a:schemeClr val="tx1"/>
            </a:solidFill>
            <a:latin typeface="Arial" charset="0"/>
            <a:ea typeface="Arial" charset="0"/>
            <a:cs typeface="Arial" charset="0"/>
          </a:endParaRPr>
        </a:p>
      </dsp:txBody>
      <dsp:txXfrm>
        <a:off x="46606" y="1152778"/>
        <a:ext cx="7842959" cy="861508"/>
      </dsp:txXfrm>
    </dsp:sp>
    <dsp:sp modelId="{ED0F9C20-AEE1-BA48-B3B8-2A74DF38096F}">
      <dsp:nvSpPr>
        <dsp:cNvPr id="0" name=""/>
        <dsp:cNvSpPr/>
      </dsp:nvSpPr>
      <dsp:spPr>
        <a:xfrm>
          <a:off x="0" y="2207772"/>
          <a:ext cx="7936171" cy="954720"/>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Discuss if anyone has discovered safety and/or health problems in the workplace/site</a:t>
          </a:r>
          <a:endParaRPr lang="en-US" sz="2400" b="1" i="0" kern="1200" dirty="0">
            <a:solidFill>
              <a:schemeClr val="tx1"/>
            </a:solidFill>
            <a:latin typeface="Arial" charset="0"/>
            <a:ea typeface="Arial" charset="0"/>
            <a:cs typeface="Arial" charset="0"/>
          </a:endParaRPr>
        </a:p>
      </dsp:txBody>
      <dsp:txXfrm>
        <a:off x="46606" y="2254378"/>
        <a:ext cx="7842959" cy="86150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3D2A33-66AA-174C-9929-024BA3A2D7DD}">
      <dsp:nvSpPr>
        <dsp:cNvPr id="0" name=""/>
        <dsp:cNvSpPr/>
      </dsp:nvSpPr>
      <dsp:spPr>
        <a:xfrm rot="5400000">
          <a:off x="1023967" y="1008825"/>
          <a:ext cx="1576524" cy="190257"/>
        </a:xfrm>
        <a:prstGeom prst="rect">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47A7A27C-6A58-0047-A34B-A1510A77B080}">
      <dsp:nvSpPr>
        <dsp:cNvPr id="0" name=""/>
        <dsp:cNvSpPr/>
      </dsp:nvSpPr>
      <dsp:spPr>
        <a:xfrm>
          <a:off x="574860" y="210"/>
          <a:ext cx="3734165" cy="1268384"/>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latin typeface="Arial" charset="0"/>
              <a:ea typeface="Arial" charset="0"/>
              <a:cs typeface="Arial" charset="0"/>
            </a:rPr>
            <a:t>Download the OSHA complaint form from OSHA’s website</a:t>
          </a:r>
          <a:endParaRPr lang="en-US" sz="1900" b="1" i="0" kern="1200" dirty="0">
            <a:solidFill>
              <a:schemeClr val="tx1"/>
            </a:solidFill>
            <a:latin typeface="Arial" charset="0"/>
            <a:ea typeface="Arial" charset="0"/>
            <a:cs typeface="Arial" charset="0"/>
          </a:endParaRPr>
        </a:p>
      </dsp:txBody>
      <dsp:txXfrm>
        <a:off x="612010" y="37360"/>
        <a:ext cx="3659865" cy="1194084"/>
      </dsp:txXfrm>
    </dsp:sp>
    <dsp:sp modelId="{5AACC322-43AE-444B-B9FB-31D222CDF1BF}">
      <dsp:nvSpPr>
        <dsp:cNvPr id="0" name=""/>
        <dsp:cNvSpPr/>
      </dsp:nvSpPr>
      <dsp:spPr>
        <a:xfrm rot="5400000">
          <a:off x="1023967" y="2594306"/>
          <a:ext cx="1576524" cy="190257"/>
        </a:xfrm>
        <a:prstGeom prst="rect">
          <a:avLst/>
        </a:prstGeom>
        <a:solidFill>
          <a:schemeClr val="accent3">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29B94F8A-3D4E-214A-8152-587BBAF4947D}">
      <dsp:nvSpPr>
        <dsp:cNvPr id="0" name=""/>
        <dsp:cNvSpPr/>
      </dsp:nvSpPr>
      <dsp:spPr>
        <a:xfrm>
          <a:off x="574860" y="1585690"/>
          <a:ext cx="3734165" cy="1268384"/>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en-US" sz="1900" b="1" i="0" kern="1200" baseline="0" dirty="0">
              <a:solidFill>
                <a:schemeClr val="tx1"/>
              </a:solidFill>
              <a:latin typeface="Arial" charset="0"/>
              <a:ea typeface="Arial" charset="0"/>
              <a:cs typeface="Arial" charset="0"/>
            </a:rPr>
            <a:t>File the complaint online</a:t>
          </a:r>
          <a:endParaRPr lang="en-US" sz="1900" b="1" i="0" kern="1200" dirty="0">
            <a:solidFill>
              <a:schemeClr val="tx1"/>
            </a:solidFill>
            <a:latin typeface="Arial" charset="0"/>
            <a:ea typeface="Arial" charset="0"/>
            <a:cs typeface="Arial" charset="0"/>
          </a:endParaRPr>
        </a:p>
        <a:p>
          <a:pPr marL="171450" lvl="1" indent="-171450" algn="l" defTabSz="844550" rtl="0">
            <a:lnSpc>
              <a:spcPct val="90000"/>
            </a:lnSpc>
            <a:spcBef>
              <a:spcPct val="0"/>
            </a:spcBef>
            <a:spcAft>
              <a:spcPct val="15000"/>
            </a:spcAft>
            <a:buChar char="••"/>
          </a:pPr>
          <a:r>
            <a:rPr lang="en-US" sz="1900" b="1" i="0" kern="1200" baseline="0" dirty="0">
              <a:solidFill>
                <a:schemeClr val="tx1"/>
              </a:solidFill>
              <a:latin typeface="Arial" charset="0"/>
              <a:ea typeface="Arial" charset="0"/>
              <a:cs typeface="Arial" charset="0"/>
            </a:rPr>
            <a:t>Workers can file a complaint</a:t>
          </a:r>
          <a:endParaRPr lang="en-US" sz="1900" b="1" i="0" kern="1200" dirty="0">
            <a:solidFill>
              <a:schemeClr val="tx1"/>
            </a:solidFill>
            <a:latin typeface="Arial" charset="0"/>
            <a:ea typeface="Arial" charset="0"/>
            <a:cs typeface="Arial" charset="0"/>
          </a:endParaRPr>
        </a:p>
        <a:p>
          <a:pPr marL="171450" lvl="1" indent="-171450" algn="l" defTabSz="844550" rtl="0">
            <a:lnSpc>
              <a:spcPct val="90000"/>
            </a:lnSpc>
            <a:spcBef>
              <a:spcPct val="0"/>
            </a:spcBef>
            <a:spcAft>
              <a:spcPct val="15000"/>
            </a:spcAft>
            <a:buChar char="••"/>
          </a:pPr>
          <a:r>
            <a:rPr lang="en-US" sz="1900" b="1" i="0" kern="1200" baseline="0" dirty="0">
              <a:solidFill>
                <a:schemeClr val="tx1"/>
              </a:solidFill>
              <a:latin typeface="Arial" charset="0"/>
              <a:ea typeface="Arial" charset="0"/>
              <a:cs typeface="Arial" charset="0"/>
            </a:rPr>
            <a:t>A worker representative can file a complaint</a:t>
          </a:r>
          <a:endParaRPr lang="en-US" sz="1900" b="1" i="0" kern="1200" dirty="0">
            <a:solidFill>
              <a:schemeClr val="tx1"/>
            </a:solidFill>
            <a:latin typeface="Arial" charset="0"/>
            <a:ea typeface="Arial" charset="0"/>
            <a:cs typeface="Arial" charset="0"/>
          </a:endParaRPr>
        </a:p>
      </dsp:txBody>
      <dsp:txXfrm>
        <a:off x="612010" y="1622840"/>
        <a:ext cx="3659865" cy="1194084"/>
      </dsp:txXfrm>
    </dsp:sp>
    <dsp:sp modelId="{82AA42A9-FD69-374C-A737-ADDF62D2D0C5}">
      <dsp:nvSpPr>
        <dsp:cNvPr id="0" name=""/>
        <dsp:cNvSpPr/>
      </dsp:nvSpPr>
      <dsp:spPr>
        <a:xfrm>
          <a:off x="1820139" y="3387046"/>
          <a:ext cx="4008551" cy="190257"/>
        </a:xfrm>
        <a:prstGeom prst="rect">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383F0920-EB1D-E34A-86FD-605015681C29}">
      <dsp:nvSpPr>
        <dsp:cNvPr id="0" name=""/>
        <dsp:cNvSpPr/>
      </dsp:nvSpPr>
      <dsp:spPr>
        <a:xfrm>
          <a:off x="574860" y="3171171"/>
          <a:ext cx="3734165" cy="1268384"/>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latin typeface="Arial" charset="0"/>
              <a:ea typeface="Arial" charset="0"/>
              <a:cs typeface="Arial" charset="0"/>
            </a:rPr>
            <a:t>Telephone or visit local regional or area offices to discuss your concerns</a:t>
          </a:r>
          <a:endParaRPr lang="en-US" sz="1900" b="1" i="0" kern="1200" dirty="0">
            <a:solidFill>
              <a:schemeClr val="tx1"/>
            </a:solidFill>
            <a:latin typeface="Arial" charset="0"/>
            <a:ea typeface="Arial" charset="0"/>
            <a:cs typeface="Arial" charset="0"/>
          </a:endParaRPr>
        </a:p>
      </dsp:txBody>
      <dsp:txXfrm>
        <a:off x="612010" y="3208321"/>
        <a:ext cx="3659865" cy="1194084"/>
      </dsp:txXfrm>
    </dsp:sp>
    <dsp:sp modelId="{B9CDF90B-152C-6B44-B445-C983363264CC}">
      <dsp:nvSpPr>
        <dsp:cNvPr id="0" name=""/>
        <dsp:cNvSpPr/>
      </dsp:nvSpPr>
      <dsp:spPr>
        <a:xfrm rot="16200000">
          <a:off x="5046605" y="2594306"/>
          <a:ext cx="1576524" cy="190257"/>
        </a:xfrm>
        <a:prstGeom prst="rect">
          <a:avLst/>
        </a:prstGeom>
        <a:solidFill>
          <a:schemeClr val="accent5">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3A02ADA7-8584-E24C-B6DC-9E5291F961F7}">
      <dsp:nvSpPr>
        <dsp:cNvPr id="0" name=""/>
        <dsp:cNvSpPr/>
      </dsp:nvSpPr>
      <dsp:spPr>
        <a:xfrm>
          <a:off x="5006637" y="3171171"/>
          <a:ext cx="2915888" cy="1268384"/>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latin typeface="Arial" charset="0"/>
              <a:ea typeface="Arial" charset="0"/>
              <a:cs typeface="Arial" charset="0"/>
            </a:rPr>
            <a:t>Complete the form – be specific and include appropriate details</a:t>
          </a:r>
          <a:endParaRPr lang="en-US" sz="1900" b="1" i="0" kern="1200" dirty="0">
            <a:solidFill>
              <a:schemeClr val="tx1"/>
            </a:solidFill>
            <a:latin typeface="Arial" charset="0"/>
            <a:ea typeface="Arial" charset="0"/>
            <a:cs typeface="Arial" charset="0"/>
          </a:endParaRPr>
        </a:p>
      </dsp:txBody>
      <dsp:txXfrm>
        <a:off x="5043787" y="3208321"/>
        <a:ext cx="2841588" cy="1194084"/>
      </dsp:txXfrm>
    </dsp:sp>
    <dsp:sp modelId="{8DEBD563-939B-9A43-AE20-ADDCDEE616C4}">
      <dsp:nvSpPr>
        <dsp:cNvPr id="0" name=""/>
        <dsp:cNvSpPr/>
      </dsp:nvSpPr>
      <dsp:spPr>
        <a:xfrm rot="16200000">
          <a:off x="5046605" y="1008825"/>
          <a:ext cx="1576524" cy="190257"/>
        </a:xfrm>
        <a:prstGeom prst="rect">
          <a:avLst/>
        </a:prstGeom>
        <a:solidFill>
          <a:schemeClr val="accent6">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A7DF7BF9-E1F0-9A41-A062-EDDE6CA4B437}">
      <dsp:nvSpPr>
        <dsp:cNvPr id="0" name=""/>
        <dsp:cNvSpPr/>
      </dsp:nvSpPr>
      <dsp:spPr>
        <a:xfrm>
          <a:off x="5006637" y="1585690"/>
          <a:ext cx="2915888" cy="1268384"/>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latin typeface="Arial" charset="0"/>
              <a:ea typeface="Arial" charset="0"/>
              <a:cs typeface="Arial" charset="0"/>
            </a:rPr>
            <a:t>OSHA determines if an inspection is necessary</a:t>
          </a:r>
          <a:endParaRPr lang="en-US" sz="1900" b="1" i="0" kern="1200" dirty="0">
            <a:solidFill>
              <a:schemeClr val="tx1"/>
            </a:solidFill>
            <a:latin typeface="Arial" charset="0"/>
            <a:ea typeface="Arial" charset="0"/>
            <a:cs typeface="Arial" charset="0"/>
          </a:endParaRPr>
        </a:p>
      </dsp:txBody>
      <dsp:txXfrm>
        <a:off x="5043787" y="1622840"/>
        <a:ext cx="2841588" cy="1194084"/>
      </dsp:txXfrm>
    </dsp:sp>
    <dsp:sp modelId="{64576BA6-E116-AE47-AE31-E874C935475A}">
      <dsp:nvSpPr>
        <dsp:cNvPr id="0" name=""/>
        <dsp:cNvSpPr/>
      </dsp:nvSpPr>
      <dsp:spPr>
        <a:xfrm>
          <a:off x="5006637" y="210"/>
          <a:ext cx="2915888" cy="1268384"/>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latin typeface="Arial" charset="0"/>
              <a:ea typeface="Arial" charset="0"/>
              <a:cs typeface="Arial" charset="0"/>
            </a:rPr>
            <a:t>Workers do not have to reveal their name</a:t>
          </a:r>
          <a:endParaRPr lang="en-US" sz="1900" b="1" i="0" kern="1200" dirty="0">
            <a:solidFill>
              <a:schemeClr val="tx1"/>
            </a:solidFill>
            <a:latin typeface="Arial" charset="0"/>
            <a:ea typeface="Arial" charset="0"/>
            <a:cs typeface="Arial" charset="0"/>
          </a:endParaRPr>
        </a:p>
      </dsp:txBody>
      <dsp:txXfrm>
        <a:off x="5043787" y="37360"/>
        <a:ext cx="2841588" cy="119408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25AA93-2064-FC46-97AA-DECE8EA9E606}">
      <dsp:nvSpPr>
        <dsp:cNvPr id="0" name=""/>
        <dsp:cNvSpPr/>
      </dsp:nvSpPr>
      <dsp:spPr>
        <a:xfrm>
          <a:off x="0" y="37489"/>
          <a:ext cx="7769223" cy="861120"/>
        </a:xfrm>
        <a:prstGeom prst="round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i="0" kern="1200" baseline="0" dirty="0">
              <a:solidFill>
                <a:schemeClr val="tx1"/>
              </a:solidFill>
              <a:latin typeface="Arial" charset="0"/>
              <a:ea typeface="Arial" charset="0"/>
              <a:cs typeface="Arial" charset="0"/>
            </a:rPr>
            <a:t>General Industry</a:t>
          </a:r>
          <a:endParaRPr lang="en-US" sz="2000" b="1" i="0" kern="1200" dirty="0">
            <a:solidFill>
              <a:schemeClr val="tx1"/>
            </a:solidFill>
            <a:latin typeface="Arial" charset="0"/>
            <a:ea typeface="Arial" charset="0"/>
            <a:cs typeface="Arial" charset="0"/>
          </a:endParaRPr>
        </a:p>
      </dsp:txBody>
      <dsp:txXfrm>
        <a:off x="42036" y="79525"/>
        <a:ext cx="7685151" cy="777048"/>
      </dsp:txXfrm>
    </dsp:sp>
    <dsp:sp modelId="{BD723F1F-8BC5-BE4B-9BD1-5B2D0EB11E9B}">
      <dsp:nvSpPr>
        <dsp:cNvPr id="0" name=""/>
        <dsp:cNvSpPr/>
      </dsp:nvSpPr>
      <dsp:spPr>
        <a:xfrm>
          <a:off x="0" y="1031089"/>
          <a:ext cx="7769223" cy="861120"/>
        </a:xfrm>
        <a:prstGeom prst="round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i="0" kern="1200" baseline="0" dirty="0">
              <a:solidFill>
                <a:schemeClr val="tx1"/>
              </a:solidFill>
              <a:latin typeface="Arial" charset="0"/>
              <a:ea typeface="Arial" charset="0"/>
              <a:cs typeface="Arial" charset="0"/>
            </a:rPr>
            <a:t>Each group reviews the handout and discusses the industry-specific scenario</a:t>
          </a:r>
          <a:endParaRPr lang="en-US" sz="2000" b="1" i="0" kern="1200" dirty="0">
            <a:solidFill>
              <a:schemeClr val="tx1"/>
            </a:solidFill>
            <a:latin typeface="Arial" charset="0"/>
            <a:ea typeface="Arial" charset="0"/>
            <a:cs typeface="Arial" charset="0"/>
          </a:endParaRPr>
        </a:p>
      </dsp:txBody>
      <dsp:txXfrm>
        <a:off x="42036" y="1073125"/>
        <a:ext cx="7685151" cy="777048"/>
      </dsp:txXfrm>
    </dsp:sp>
    <dsp:sp modelId="{372D84FB-1559-5244-AABB-AFC990704B54}">
      <dsp:nvSpPr>
        <dsp:cNvPr id="0" name=""/>
        <dsp:cNvSpPr/>
      </dsp:nvSpPr>
      <dsp:spPr>
        <a:xfrm>
          <a:off x="0" y="2024690"/>
          <a:ext cx="7769223" cy="861120"/>
        </a:xfrm>
        <a:prstGeom prst="round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i="0" kern="1200" baseline="0" dirty="0">
              <a:solidFill>
                <a:schemeClr val="tx1"/>
              </a:solidFill>
              <a:latin typeface="Arial" charset="0"/>
              <a:ea typeface="Arial" charset="0"/>
              <a:cs typeface="Arial" charset="0"/>
            </a:rPr>
            <a:t>Groups need to determine what information would be important to include in their complaint</a:t>
          </a:r>
          <a:endParaRPr lang="en-US" sz="2000" b="1" i="0" kern="1200" dirty="0">
            <a:solidFill>
              <a:schemeClr val="tx1"/>
            </a:solidFill>
            <a:latin typeface="Arial" charset="0"/>
            <a:ea typeface="Arial" charset="0"/>
            <a:cs typeface="Arial" charset="0"/>
          </a:endParaRPr>
        </a:p>
      </dsp:txBody>
      <dsp:txXfrm>
        <a:off x="42036" y="2066726"/>
        <a:ext cx="7685151" cy="777048"/>
      </dsp:txXfrm>
    </dsp:sp>
    <dsp:sp modelId="{C1FA92AB-7FA1-B743-8B42-B69BA93C335D}">
      <dsp:nvSpPr>
        <dsp:cNvPr id="0" name=""/>
        <dsp:cNvSpPr/>
      </dsp:nvSpPr>
      <dsp:spPr>
        <a:xfrm>
          <a:off x="0" y="3018290"/>
          <a:ext cx="7769223" cy="861120"/>
        </a:xfrm>
        <a:prstGeom prst="round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i="0" kern="1200" baseline="0" dirty="0">
              <a:solidFill>
                <a:schemeClr val="tx1"/>
              </a:solidFill>
              <a:latin typeface="Arial" charset="0"/>
              <a:ea typeface="Arial" charset="0"/>
              <a:cs typeface="Arial" charset="0"/>
            </a:rPr>
            <a:t>Have the class discuss the group’s results:</a:t>
          </a:r>
          <a:endParaRPr lang="en-US" sz="2000" b="1" i="0" kern="1200" dirty="0">
            <a:solidFill>
              <a:schemeClr val="tx1"/>
            </a:solidFill>
            <a:latin typeface="Arial" charset="0"/>
            <a:ea typeface="Arial" charset="0"/>
            <a:cs typeface="Arial" charset="0"/>
          </a:endParaRPr>
        </a:p>
      </dsp:txBody>
      <dsp:txXfrm>
        <a:off x="42036" y="3060326"/>
        <a:ext cx="7685151" cy="777048"/>
      </dsp:txXfrm>
    </dsp:sp>
    <dsp:sp modelId="{0307E022-8009-E745-8BE5-3989A4890D06}">
      <dsp:nvSpPr>
        <dsp:cNvPr id="0" name=""/>
        <dsp:cNvSpPr/>
      </dsp:nvSpPr>
      <dsp:spPr>
        <a:xfrm>
          <a:off x="0" y="3879410"/>
          <a:ext cx="7769223" cy="761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6673" tIns="24130" rIns="135128" bIns="24130" numCol="1" spcCol="1270" anchor="t" anchorCtr="0">
          <a:noAutofit/>
        </a:bodyPr>
        <a:lstStyle/>
        <a:p>
          <a:pPr marL="171450" lvl="1" indent="-171450" algn="l" defTabSz="844550" rtl="0">
            <a:lnSpc>
              <a:spcPct val="90000"/>
            </a:lnSpc>
            <a:spcBef>
              <a:spcPct val="0"/>
            </a:spcBef>
            <a:spcAft>
              <a:spcPct val="20000"/>
            </a:spcAft>
            <a:buChar char="••"/>
          </a:pPr>
          <a:r>
            <a:rPr lang="en-US" sz="1900" b="1" i="0" kern="1200" baseline="0" dirty="0">
              <a:solidFill>
                <a:schemeClr val="bg1"/>
              </a:solidFill>
              <a:latin typeface="Arial" charset="0"/>
              <a:ea typeface="Arial" charset="0"/>
              <a:cs typeface="Arial" charset="0"/>
            </a:rPr>
            <a:t>What was included in the complaint?</a:t>
          </a:r>
          <a:endParaRPr lang="en-US" sz="1900" b="1" i="0" kern="1200" dirty="0">
            <a:solidFill>
              <a:schemeClr val="bg1"/>
            </a:solidFill>
            <a:latin typeface="Arial" charset="0"/>
            <a:ea typeface="Arial" charset="0"/>
            <a:cs typeface="Arial" charset="0"/>
          </a:endParaRPr>
        </a:p>
        <a:p>
          <a:pPr marL="171450" lvl="1" indent="-171450" algn="l" defTabSz="844550" rtl="0">
            <a:lnSpc>
              <a:spcPct val="90000"/>
            </a:lnSpc>
            <a:spcBef>
              <a:spcPct val="0"/>
            </a:spcBef>
            <a:spcAft>
              <a:spcPct val="20000"/>
            </a:spcAft>
            <a:buChar char="••"/>
          </a:pPr>
          <a:r>
            <a:rPr lang="en-US" sz="1900" b="1" i="0" kern="1200" baseline="0" dirty="0">
              <a:solidFill>
                <a:schemeClr val="bg1"/>
              </a:solidFill>
              <a:latin typeface="Arial" charset="0"/>
              <a:ea typeface="Arial" charset="0"/>
              <a:cs typeface="Arial" charset="0"/>
            </a:rPr>
            <a:t>What was added to the complaint?</a:t>
          </a:r>
          <a:endParaRPr lang="en-US" sz="1900" b="1" i="0" kern="1200" dirty="0">
            <a:solidFill>
              <a:schemeClr val="bg1"/>
            </a:solidFill>
            <a:latin typeface="Arial" charset="0"/>
            <a:ea typeface="Arial" charset="0"/>
            <a:cs typeface="Arial" charset="0"/>
          </a:endParaRPr>
        </a:p>
      </dsp:txBody>
      <dsp:txXfrm>
        <a:off x="0" y="3879410"/>
        <a:ext cx="7769223" cy="7617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9A1E50-50E2-6B41-AB62-85976768CBC4}">
      <dsp:nvSpPr>
        <dsp:cNvPr id="0" name=""/>
        <dsp:cNvSpPr/>
      </dsp:nvSpPr>
      <dsp:spPr>
        <a:xfrm>
          <a:off x="78968" y="0"/>
          <a:ext cx="4463710" cy="2019226"/>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latin typeface="Arial" charset="0"/>
              <a:ea typeface="Arial" charset="0"/>
              <a:cs typeface="Arial" charset="0"/>
            </a:rPr>
            <a:t>The mission of OSHA is to assure safe and healthful working conditions for working men and women by setting and enforcing standards and by providing training, outreach, education, and assistance. </a:t>
          </a:r>
          <a:endParaRPr lang="en-US" sz="1900" b="1" i="0" kern="1200" dirty="0">
            <a:solidFill>
              <a:schemeClr val="tx1"/>
            </a:solidFill>
            <a:latin typeface="Arial" charset="0"/>
            <a:ea typeface="Arial" charset="0"/>
            <a:cs typeface="Arial" charset="0"/>
          </a:endParaRPr>
        </a:p>
      </dsp:txBody>
      <dsp:txXfrm>
        <a:off x="177538" y="98570"/>
        <a:ext cx="4266570" cy="1822086"/>
      </dsp:txXfrm>
    </dsp:sp>
    <dsp:sp modelId="{2CA53EE0-117E-3041-927D-F0687888D71E}">
      <dsp:nvSpPr>
        <dsp:cNvPr id="0" name=""/>
        <dsp:cNvSpPr/>
      </dsp:nvSpPr>
      <dsp:spPr>
        <a:xfrm rot="5400000">
          <a:off x="4991331" y="703056"/>
          <a:ext cx="1615381" cy="4853590"/>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rtl="0">
            <a:lnSpc>
              <a:spcPct val="90000"/>
            </a:lnSpc>
            <a:spcBef>
              <a:spcPct val="0"/>
            </a:spcBef>
            <a:spcAft>
              <a:spcPct val="15000"/>
            </a:spcAft>
            <a:buChar char="••"/>
          </a:pPr>
          <a:r>
            <a:rPr lang="en-US" sz="1800" b="1" i="0" kern="1200" baseline="0" dirty="0">
              <a:solidFill>
                <a:schemeClr val="tx1"/>
              </a:solidFill>
              <a:latin typeface="Arial" charset="0"/>
              <a:ea typeface="Arial" charset="0"/>
              <a:cs typeface="Arial" charset="0"/>
            </a:rPr>
            <a:t>Developing job safety and health standards and enforcing them through worksite inspections</a:t>
          </a:r>
          <a:endParaRPr lang="en-US" sz="1800" b="1" i="0" kern="1200" dirty="0">
            <a:solidFill>
              <a:schemeClr val="tx1"/>
            </a:solidFill>
            <a:latin typeface="Arial" charset="0"/>
            <a:ea typeface="Arial" charset="0"/>
            <a:cs typeface="Arial" charset="0"/>
          </a:endParaRPr>
        </a:p>
        <a:p>
          <a:pPr marL="171450" lvl="1" indent="-171450" algn="l" defTabSz="800100" rtl="0">
            <a:lnSpc>
              <a:spcPct val="90000"/>
            </a:lnSpc>
            <a:spcBef>
              <a:spcPct val="0"/>
            </a:spcBef>
            <a:spcAft>
              <a:spcPct val="15000"/>
            </a:spcAft>
            <a:buChar char="••"/>
          </a:pPr>
          <a:r>
            <a:rPr lang="en-US" sz="1800" b="1" i="0" kern="1200" baseline="0" dirty="0">
              <a:solidFill>
                <a:schemeClr val="tx1"/>
              </a:solidFill>
              <a:latin typeface="Arial" charset="0"/>
              <a:ea typeface="Arial" charset="0"/>
              <a:cs typeface="Arial" charset="0"/>
            </a:rPr>
            <a:t>Providing training programs to increase knowledge about occupational safety and health</a:t>
          </a:r>
          <a:endParaRPr lang="en-US" sz="1800" b="1" i="0" kern="1200" dirty="0">
            <a:solidFill>
              <a:schemeClr val="tx1"/>
            </a:solidFill>
            <a:latin typeface="Arial" charset="0"/>
            <a:ea typeface="Arial" charset="0"/>
            <a:cs typeface="Arial" charset="0"/>
          </a:endParaRPr>
        </a:p>
      </dsp:txBody>
      <dsp:txXfrm rot="-5400000">
        <a:off x="3372227" y="2401016"/>
        <a:ext cx="4774734" cy="1457669"/>
      </dsp:txXfrm>
    </dsp:sp>
    <dsp:sp modelId="{DE03181E-7178-AD4A-8A12-11C0A56D3053}">
      <dsp:nvSpPr>
        <dsp:cNvPr id="0" name=""/>
        <dsp:cNvSpPr/>
      </dsp:nvSpPr>
      <dsp:spPr>
        <a:xfrm>
          <a:off x="607" y="2120238"/>
          <a:ext cx="3371619" cy="2019226"/>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en-US" sz="1900" b="1" i="0" kern="1200" baseline="0" dirty="0">
              <a:solidFill>
                <a:schemeClr val="tx1"/>
              </a:solidFill>
              <a:latin typeface="Arial" charset="0"/>
              <a:ea typeface="Arial" charset="0"/>
              <a:cs typeface="Arial" charset="0"/>
            </a:rPr>
            <a:t>Some of the things OSHA does to carry out its mission are: </a:t>
          </a:r>
          <a:endParaRPr lang="en-US" sz="1900" b="1" i="0" kern="1200" dirty="0">
            <a:solidFill>
              <a:schemeClr val="tx1"/>
            </a:solidFill>
            <a:latin typeface="Arial" charset="0"/>
            <a:ea typeface="Arial" charset="0"/>
            <a:cs typeface="Arial" charset="0"/>
          </a:endParaRPr>
        </a:p>
      </dsp:txBody>
      <dsp:txXfrm>
        <a:off x="99177" y="2218808"/>
        <a:ext cx="3174479" cy="18220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FDEE25-C7CD-2740-9ED3-3A07D7F6034A}">
      <dsp:nvSpPr>
        <dsp:cNvPr id="0" name=""/>
        <dsp:cNvSpPr/>
      </dsp:nvSpPr>
      <dsp:spPr>
        <a:xfrm>
          <a:off x="0" y="49214"/>
          <a:ext cx="7238153"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r>
            <a:rPr lang="en-US" sz="2000" b="1" i="0" kern="1200" dirty="0">
              <a:latin typeface="Arial" charset="0"/>
              <a:ea typeface="Arial" charset="0"/>
              <a:cs typeface="Arial" charset="0"/>
            </a:rPr>
            <a:t>Act of 1970</a:t>
          </a:r>
        </a:p>
      </dsp:txBody>
      <dsp:txXfrm>
        <a:off x="0" y="49214"/>
        <a:ext cx="7238153" cy="576000"/>
      </dsp:txXfrm>
    </dsp:sp>
    <dsp:sp modelId="{FF2FE7C8-5E55-6F4B-AD85-7D7F0BAB4838}">
      <dsp:nvSpPr>
        <dsp:cNvPr id="0" name=""/>
        <dsp:cNvSpPr/>
      </dsp:nvSpPr>
      <dsp:spPr>
        <a:xfrm>
          <a:off x="0" y="625214"/>
          <a:ext cx="7238153" cy="30743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rtl="0">
            <a:lnSpc>
              <a:spcPct val="90000"/>
            </a:lnSpc>
            <a:spcBef>
              <a:spcPct val="0"/>
            </a:spcBef>
            <a:spcAft>
              <a:spcPct val="15000"/>
            </a:spcAft>
            <a:buChar char="••"/>
          </a:pPr>
          <a:r>
            <a:rPr lang="en-US" sz="2000" b="1" i="0" kern="1200" dirty="0">
              <a:latin typeface="Arial" charset="0"/>
              <a:ea typeface="Arial" charset="0"/>
              <a:cs typeface="Arial" charset="0"/>
            </a:rPr>
            <a:t>Worker Protection is Law: The Occupational Safety and Health Act of 1970 (OSH Act)</a:t>
          </a:r>
        </a:p>
        <a:p>
          <a:pPr marL="228600" lvl="1" indent="-228600" algn="l" defTabSz="889000" rtl="0">
            <a:lnSpc>
              <a:spcPct val="90000"/>
            </a:lnSpc>
            <a:spcBef>
              <a:spcPct val="0"/>
            </a:spcBef>
            <a:spcAft>
              <a:spcPct val="15000"/>
            </a:spcAft>
            <a:buChar char="••"/>
          </a:pPr>
          <a:r>
            <a:rPr lang="en-US" sz="2000" b="1" i="0" kern="1200" dirty="0">
              <a:latin typeface="Arial" charset="0"/>
              <a:ea typeface="Arial" charset="0"/>
              <a:cs typeface="Arial" charset="0"/>
            </a:rPr>
            <a:t>OSHA was created to provide workers the right to a safe and healthful workplace</a:t>
          </a:r>
        </a:p>
        <a:p>
          <a:pPr marL="228600" lvl="1" indent="-228600" algn="l" defTabSz="889000" rtl="0">
            <a:lnSpc>
              <a:spcPct val="90000"/>
            </a:lnSpc>
            <a:spcBef>
              <a:spcPct val="0"/>
            </a:spcBef>
            <a:spcAft>
              <a:spcPct val="15000"/>
            </a:spcAft>
            <a:buChar char="••"/>
          </a:pPr>
          <a:r>
            <a:rPr lang="en-US" sz="2000" b="1" i="0" kern="1200" dirty="0">
              <a:latin typeface="Arial" charset="0"/>
              <a:ea typeface="Arial" charset="0"/>
              <a:cs typeface="Arial" charset="0"/>
            </a:rPr>
            <a:t>It is the duty of the employers to provide workplaces that are free of known dangers that could harm their employees</a:t>
          </a:r>
        </a:p>
        <a:p>
          <a:pPr marL="228600" lvl="1" indent="-228600" algn="l" defTabSz="889000" rtl="0">
            <a:lnSpc>
              <a:spcPct val="90000"/>
            </a:lnSpc>
            <a:spcBef>
              <a:spcPct val="0"/>
            </a:spcBef>
            <a:spcAft>
              <a:spcPct val="15000"/>
            </a:spcAft>
            <a:buChar char="••"/>
          </a:pPr>
          <a:r>
            <a:rPr lang="en-US" sz="2000" b="1" i="0" kern="1200" dirty="0">
              <a:latin typeface="Arial" charset="0"/>
              <a:ea typeface="Arial" charset="0"/>
              <a:cs typeface="Arial" charset="0"/>
            </a:rPr>
            <a:t>This law also gives workers important rights to participate in activities to ensure their protection from job hazards</a:t>
          </a:r>
        </a:p>
      </dsp:txBody>
      <dsp:txXfrm>
        <a:off x="0" y="625214"/>
        <a:ext cx="7238153" cy="30743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E5A98-DE95-954C-AE35-CC336C99AC77}">
      <dsp:nvSpPr>
        <dsp:cNvPr id="0" name=""/>
        <dsp:cNvSpPr/>
      </dsp:nvSpPr>
      <dsp:spPr>
        <a:xfrm rot="10800000">
          <a:off x="619787" y="101735"/>
          <a:ext cx="5385781" cy="1307271"/>
        </a:xfrm>
        <a:prstGeom prst="homePlate">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6470" tIns="80010" rIns="149352" bIns="80010" numCol="1" spcCol="1270" anchor="ctr" anchorCtr="0">
          <a:noAutofit/>
        </a:bodyPr>
        <a:lstStyle/>
        <a:p>
          <a:pPr lvl="0" algn="ctr" defTabSz="933450" rtl="0">
            <a:lnSpc>
              <a:spcPct val="90000"/>
            </a:lnSpc>
            <a:spcBef>
              <a:spcPct val="0"/>
            </a:spcBef>
            <a:spcAft>
              <a:spcPct val="35000"/>
            </a:spcAft>
          </a:pPr>
          <a:r>
            <a:rPr lang="en-US" sz="2100" b="1" i="0" kern="1200" baseline="0" dirty="0">
              <a:solidFill>
                <a:schemeClr val="tx1"/>
              </a:solidFill>
            </a:rPr>
            <a:t>OSHA’s Recordkeeping rule requires most employers with more than 10 workers to keep a log of injuries and illnesses</a:t>
          </a:r>
          <a:endParaRPr lang="en-US" sz="2100" b="1" kern="1200" dirty="0">
            <a:solidFill>
              <a:schemeClr val="tx1"/>
            </a:solidFill>
          </a:endParaRPr>
        </a:p>
      </dsp:txBody>
      <dsp:txXfrm rot="10800000">
        <a:off x="946605" y="101735"/>
        <a:ext cx="5058963" cy="1307271"/>
      </dsp:txXfrm>
    </dsp:sp>
    <dsp:sp modelId="{4A65E32F-593F-4646-AD92-1383B6610C25}">
      <dsp:nvSpPr>
        <dsp:cNvPr id="0" name=""/>
        <dsp:cNvSpPr/>
      </dsp:nvSpPr>
      <dsp:spPr>
        <a:xfrm>
          <a:off x="187990" y="6200"/>
          <a:ext cx="1307271" cy="1307271"/>
        </a:xfrm>
        <a:prstGeom prst="ellipse">
          <a:avLst/>
        </a:prstGeom>
        <a:blipFill>
          <a:blip xmlns:r="http://schemas.openxmlformats.org/officeDocument/2006/relationships" r:embed="rId1" cstate="email">
            <a:extLst>
              <a:ext uri="{28A0092B-C50C-407E-A947-70E740481C1C}">
                <a14:useLocalDpi xmlns:a14="http://schemas.microsoft.com/office/drawing/2010/main"/>
              </a:ext>
            </a:extLst>
          </a:blip>
          <a:srcRect/>
          <a:stretch>
            <a:fillRect/>
          </a:stretch>
        </a:blip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3D03B23C-AC1D-904A-BE59-7CE7ABC12C46}">
      <dsp:nvSpPr>
        <dsp:cNvPr id="0" name=""/>
        <dsp:cNvSpPr/>
      </dsp:nvSpPr>
      <dsp:spPr>
        <a:xfrm rot="10800000">
          <a:off x="592512" y="1703701"/>
          <a:ext cx="5385781" cy="1307271"/>
        </a:xfrm>
        <a:prstGeom prst="homePlate">
          <a:avLst/>
        </a:prstGeom>
        <a:solidFill>
          <a:schemeClr val="accent5">
            <a:hueOff val="-3379271"/>
            <a:satOff val="-8710"/>
            <a:lumOff val="-5883"/>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6470" tIns="80010" rIns="149352" bIns="80010" numCol="1" spcCol="1270" anchor="ctr" anchorCtr="0">
          <a:noAutofit/>
        </a:bodyPr>
        <a:lstStyle/>
        <a:p>
          <a:pPr lvl="0" algn="ctr" defTabSz="933450" rtl="0">
            <a:lnSpc>
              <a:spcPct val="90000"/>
            </a:lnSpc>
            <a:spcBef>
              <a:spcPct val="0"/>
            </a:spcBef>
            <a:spcAft>
              <a:spcPct val="35000"/>
            </a:spcAft>
          </a:pPr>
          <a:r>
            <a:rPr lang="en-US" sz="2100" b="1" i="0" kern="1200" baseline="0" dirty="0">
              <a:solidFill>
                <a:schemeClr val="tx1"/>
              </a:solidFill>
            </a:rPr>
            <a:t>Workers have the right to report an injury* and review current log</a:t>
          </a:r>
          <a:endParaRPr lang="en-US" sz="2100" b="1" kern="1200" dirty="0">
            <a:solidFill>
              <a:schemeClr val="tx1"/>
            </a:solidFill>
          </a:endParaRPr>
        </a:p>
      </dsp:txBody>
      <dsp:txXfrm rot="10800000">
        <a:off x="919330" y="1703701"/>
        <a:ext cx="5058963" cy="1307271"/>
      </dsp:txXfrm>
    </dsp:sp>
    <dsp:sp modelId="{98CA8357-63E1-FB42-9116-D7CD81B0100D}">
      <dsp:nvSpPr>
        <dsp:cNvPr id="0" name=""/>
        <dsp:cNvSpPr/>
      </dsp:nvSpPr>
      <dsp:spPr>
        <a:xfrm>
          <a:off x="187990" y="1703701"/>
          <a:ext cx="1307271" cy="1307271"/>
        </a:xfrm>
        <a:prstGeom prst="ellipse">
          <a:avLst/>
        </a:prstGeom>
        <a:blipFill>
          <a:blip xmlns:r="http://schemas.openxmlformats.org/officeDocument/2006/relationships" r:embed="rId2" cstate="email">
            <a:extLst>
              <a:ext uri="{28A0092B-C50C-407E-A947-70E740481C1C}">
                <a14:useLocalDpi xmlns:a14="http://schemas.microsoft.com/office/drawing/2010/main"/>
              </a:ext>
            </a:extLst>
          </a:blip>
          <a:srcRect/>
          <a:stretch>
            <a:fillRect/>
          </a:stretch>
        </a:blip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422F4D09-F29F-174C-8C8D-04B363B9B6D4}">
      <dsp:nvSpPr>
        <dsp:cNvPr id="0" name=""/>
        <dsp:cNvSpPr/>
      </dsp:nvSpPr>
      <dsp:spPr>
        <a:xfrm rot="10800000">
          <a:off x="592512" y="3401203"/>
          <a:ext cx="5385781" cy="1307271"/>
        </a:xfrm>
        <a:prstGeom prst="homePlate">
          <a:avLst/>
        </a:prstGeom>
        <a:solidFill>
          <a:schemeClr val="accent5">
            <a:hueOff val="-6758543"/>
            <a:satOff val="-17419"/>
            <a:lumOff val="-11765"/>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6470" tIns="80010" rIns="149352" bIns="80010" numCol="1" spcCol="1270" anchor="ctr" anchorCtr="0">
          <a:noAutofit/>
        </a:bodyPr>
        <a:lstStyle/>
        <a:p>
          <a:pPr lvl="0" algn="ctr" defTabSz="933450" rtl="0">
            <a:lnSpc>
              <a:spcPct val="90000"/>
            </a:lnSpc>
            <a:spcBef>
              <a:spcPct val="0"/>
            </a:spcBef>
            <a:spcAft>
              <a:spcPct val="35000"/>
            </a:spcAft>
          </a:pPr>
          <a:r>
            <a:rPr lang="en-US" sz="2100" b="1" i="0" kern="1200" baseline="0" dirty="0">
              <a:solidFill>
                <a:schemeClr val="tx1"/>
              </a:solidFill>
            </a:rPr>
            <a:t>Workers also have the right to view the annually posted summary of the injuries and illnesses (OSHA 300A)</a:t>
          </a:r>
          <a:endParaRPr lang="en-US" sz="2100" b="1" kern="1200" dirty="0">
            <a:solidFill>
              <a:schemeClr val="tx1"/>
            </a:solidFill>
          </a:endParaRPr>
        </a:p>
      </dsp:txBody>
      <dsp:txXfrm rot="10800000">
        <a:off x="919330" y="3401203"/>
        <a:ext cx="5058963" cy="1307271"/>
      </dsp:txXfrm>
    </dsp:sp>
    <dsp:sp modelId="{75BBB6C4-BF51-CE40-A4C9-A0259A818F98}">
      <dsp:nvSpPr>
        <dsp:cNvPr id="0" name=""/>
        <dsp:cNvSpPr/>
      </dsp:nvSpPr>
      <dsp:spPr>
        <a:xfrm>
          <a:off x="187990" y="3401203"/>
          <a:ext cx="1307271" cy="1307271"/>
        </a:xfrm>
        <a:prstGeom prst="ellipse">
          <a:avLst/>
        </a:prstGeom>
        <a:blipFill>
          <a:blip xmlns:r="http://schemas.openxmlformats.org/officeDocument/2006/relationships" r:embed="rId3" cstate="email">
            <a:extLst>
              <a:ext uri="{28A0092B-C50C-407E-A947-70E740481C1C}">
                <a14:useLocalDpi xmlns:a14="http://schemas.microsoft.com/office/drawing/2010/main"/>
              </a:ext>
            </a:extLst>
          </a:blip>
          <a:srcRect/>
          <a:stretch>
            <a:fillRect/>
          </a:stretch>
        </a:blip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5A4CFE-E8C0-2B41-B702-2EC795CD3E44}">
      <dsp:nvSpPr>
        <dsp:cNvPr id="0" name=""/>
        <dsp:cNvSpPr/>
      </dsp:nvSpPr>
      <dsp:spPr>
        <a:xfrm>
          <a:off x="0" y="0"/>
          <a:ext cx="7130955" cy="730080"/>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i="0" kern="1200" baseline="0" dirty="0">
              <a:solidFill>
                <a:schemeClr val="tx1"/>
              </a:solidFill>
              <a:latin typeface="Arial" charset="0"/>
              <a:ea typeface="Arial" charset="0"/>
              <a:cs typeface="Arial" charset="0"/>
            </a:rPr>
            <a:t>You have the right to:</a:t>
          </a:r>
          <a:endParaRPr lang="en-US" sz="2800" b="1" i="0" kern="1200" dirty="0">
            <a:solidFill>
              <a:schemeClr val="tx1"/>
            </a:solidFill>
            <a:latin typeface="Arial" charset="0"/>
            <a:ea typeface="Arial" charset="0"/>
            <a:cs typeface="Arial" charset="0"/>
          </a:endParaRPr>
        </a:p>
      </dsp:txBody>
      <dsp:txXfrm>
        <a:off x="35640" y="35640"/>
        <a:ext cx="7059675" cy="658800"/>
      </dsp:txXfrm>
    </dsp:sp>
    <dsp:sp modelId="{AA91979B-56A0-B244-A4FA-56FD5EFD5766}">
      <dsp:nvSpPr>
        <dsp:cNvPr id="0" name=""/>
        <dsp:cNvSpPr/>
      </dsp:nvSpPr>
      <dsp:spPr>
        <a:xfrm>
          <a:off x="0" y="750965"/>
          <a:ext cx="7130955" cy="3148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6408"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en-US" sz="2000" b="1" i="0" kern="1200" baseline="0" dirty="0">
              <a:solidFill>
                <a:schemeClr val="tx1"/>
              </a:solidFill>
              <a:latin typeface="Arial" charset="0"/>
              <a:ea typeface="Arial" charset="0"/>
              <a:cs typeface="Arial" charset="0"/>
            </a:rPr>
            <a:t>A safe and healthful workplace </a:t>
          </a:r>
          <a:endParaRPr lang="en-US" sz="2000" b="1" i="0" kern="1200" dirty="0">
            <a:solidFill>
              <a:schemeClr val="tx1"/>
            </a:solidFill>
            <a:latin typeface="Arial" charset="0"/>
            <a:ea typeface="Arial" charset="0"/>
            <a:cs typeface="Arial" charset="0"/>
          </a:endParaRPr>
        </a:p>
        <a:p>
          <a:pPr marL="228600" lvl="1" indent="-228600" algn="l" defTabSz="889000" rtl="0">
            <a:lnSpc>
              <a:spcPct val="90000"/>
            </a:lnSpc>
            <a:spcBef>
              <a:spcPct val="0"/>
            </a:spcBef>
            <a:spcAft>
              <a:spcPct val="20000"/>
            </a:spcAft>
            <a:buChar char="••"/>
          </a:pPr>
          <a:r>
            <a:rPr lang="en-US" sz="2000" b="1" i="0" kern="1200" baseline="0" dirty="0">
              <a:solidFill>
                <a:schemeClr val="tx1"/>
              </a:solidFill>
              <a:latin typeface="Arial" charset="0"/>
              <a:ea typeface="Arial" charset="0"/>
              <a:cs typeface="Arial" charset="0"/>
            </a:rPr>
            <a:t>Know about hazardous chemicals</a:t>
          </a:r>
          <a:endParaRPr lang="en-US" sz="2000" b="1" i="0" kern="1200" dirty="0">
            <a:solidFill>
              <a:schemeClr val="tx1"/>
            </a:solidFill>
            <a:latin typeface="Arial" charset="0"/>
            <a:ea typeface="Arial" charset="0"/>
            <a:cs typeface="Arial" charset="0"/>
          </a:endParaRPr>
        </a:p>
        <a:p>
          <a:pPr marL="228600" lvl="1" indent="-228600" algn="l" defTabSz="889000" rtl="0">
            <a:lnSpc>
              <a:spcPct val="90000"/>
            </a:lnSpc>
            <a:spcBef>
              <a:spcPct val="0"/>
            </a:spcBef>
            <a:spcAft>
              <a:spcPct val="20000"/>
            </a:spcAft>
            <a:buChar char="••"/>
          </a:pPr>
          <a:r>
            <a:rPr lang="en-US" sz="2000" b="1" i="0" kern="1200" baseline="0" dirty="0">
              <a:solidFill>
                <a:schemeClr val="tx1"/>
              </a:solidFill>
              <a:latin typeface="Arial" charset="0"/>
              <a:ea typeface="Arial" charset="0"/>
              <a:cs typeface="Arial" charset="0"/>
            </a:rPr>
            <a:t>Report injury to employer</a:t>
          </a:r>
          <a:endParaRPr lang="en-US" sz="2000" b="1" i="0" kern="1200" dirty="0">
            <a:solidFill>
              <a:schemeClr val="tx1"/>
            </a:solidFill>
            <a:latin typeface="Arial" charset="0"/>
            <a:ea typeface="Arial" charset="0"/>
            <a:cs typeface="Arial" charset="0"/>
          </a:endParaRPr>
        </a:p>
        <a:p>
          <a:pPr marL="228600" lvl="1" indent="-228600" algn="l" defTabSz="889000" rtl="0">
            <a:lnSpc>
              <a:spcPct val="90000"/>
            </a:lnSpc>
            <a:spcBef>
              <a:spcPct val="0"/>
            </a:spcBef>
            <a:spcAft>
              <a:spcPct val="20000"/>
            </a:spcAft>
            <a:buChar char="••"/>
          </a:pPr>
          <a:r>
            <a:rPr lang="en-US" sz="2000" b="1" i="0" kern="1200" baseline="0" dirty="0">
              <a:solidFill>
                <a:schemeClr val="tx1"/>
              </a:solidFill>
              <a:latin typeface="Arial" charset="0"/>
              <a:ea typeface="Arial" charset="0"/>
              <a:cs typeface="Arial" charset="0"/>
            </a:rPr>
            <a:t>Complain or request hazard correction from employer </a:t>
          </a:r>
          <a:endParaRPr lang="en-US" sz="2000" b="1" i="0" kern="1200" dirty="0">
            <a:solidFill>
              <a:schemeClr val="tx1"/>
            </a:solidFill>
            <a:latin typeface="Arial" charset="0"/>
            <a:ea typeface="Arial" charset="0"/>
            <a:cs typeface="Arial" charset="0"/>
          </a:endParaRPr>
        </a:p>
        <a:p>
          <a:pPr marL="228600" lvl="1" indent="-228600" algn="l" defTabSz="889000" rtl="0">
            <a:lnSpc>
              <a:spcPct val="90000"/>
            </a:lnSpc>
            <a:spcBef>
              <a:spcPct val="0"/>
            </a:spcBef>
            <a:spcAft>
              <a:spcPct val="20000"/>
            </a:spcAft>
            <a:buChar char="••"/>
          </a:pPr>
          <a:r>
            <a:rPr lang="en-US" sz="2000" b="1" i="0" kern="1200" baseline="0" dirty="0">
              <a:solidFill>
                <a:schemeClr val="tx1"/>
              </a:solidFill>
              <a:latin typeface="Arial" charset="0"/>
              <a:ea typeface="Arial" charset="0"/>
              <a:cs typeface="Arial" charset="0"/>
            </a:rPr>
            <a:t>Training</a:t>
          </a:r>
          <a:endParaRPr lang="en-US" sz="2000" b="1" i="0" kern="1200" dirty="0">
            <a:solidFill>
              <a:schemeClr val="tx1"/>
            </a:solidFill>
            <a:latin typeface="Arial" charset="0"/>
            <a:ea typeface="Arial" charset="0"/>
            <a:cs typeface="Arial" charset="0"/>
          </a:endParaRPr>
        </a:p>
        <a:p>
          <a:pPr marL="228600" lvl="1" indent="-228600" algn="l" defTabSz="889000" rtl="0">
            <a:lnSpc>
              <a:spcPct val="90000"/>
            </a:lnSpc>
            <a:spcBef>
              <a:spcPct val="0"/>
            </a:spcBef>
            <a:spcAft>
              <a:spcPct val="20000"/>
            </a:spcAft>
            <a:buChar char="••"/>
          </a:pPr>
          <a:r>
            <a:rPr lang="en-US" sz="2000" b="1" i="0" kern="1200" baseline="0" dirty="0">
              <a:solidFill>
                <a:schemeClr val="tx1"/>
              </a:solidFill>
              <a:latin typeface="Arial" charset="0"/>
              <a:ea typeface="Arial" charset="0"/>
              <a:cs typeface="Arial" charset="0"/>
            </a:rPr>
            <a:t>Hazard exposure and medical records</a:t>
          </a:r>
          <a:endParaRPr lang="en-US" sz="2000" b="1" i="0" kern="1200" dirty="0">
            <a:solidFill>
              <a:schemeClr val="tx1"/>
            </a:solidFill>
            <a:latin typeface="Arial" charset="0"/>
            <a:ea typeface="Arial" charset="0"/>
            <a:cs typeface="Arial" charset="0"/>
          </a:endParaRPr>
        </a:p>
        <a:p>
          <a:pPr marL="228600" lvl="1" indent="-228600" algn="l" defTabSz="889000" rtl="0">
            <a:lnSpc>
              <a:spcPct val="90000"/>
            </a:lnSpc>
            <a:spcBef>
              <a:spcPct val="0"/>
            </a:spcBef>
            <a:spcAft>
              <a:spcPct val="20000"/>
            </a:spcAft>
            <a:buChar char="••"/>
          </a:pPr>
          <a:r>
            <a:rPr lang="en-US" sz="2000" b="1" i="0" kern="1200" baseline="0" dirty="0">
              <a:solidFill>
                <a:schemeClr val="tx1"/>
              </a:solidFill>
              <a:latin typeface="Arial" charset="0"/>
              <a:ea typeface="Arial" charset="0"/>
              <a:cs typeface="Arial" charset="0"/>
            </a:rPr>
            <a:t>File a complaint with OSHA</a:t>
          </a:r>
          <a:endParaRPr lang="en-US" sz="2000" b="1" i="0" kern="1200" dirty="0">
            <a:solidFill>
              <a:schemeClr val="tx1"/>
            </a:solidFill>
            <a:latin typeface="Arial" charset="0"/>
            <a:ea typeface="Arial" charset="0"/>
            <a:cs typeface="Arial" charset="0"/>
          </a:endParaRPr>
        </a:p>
        <a:p>
          <a:pPr marL="228600" lvl="1" indent="-228600" algn="l" defTabSz="889000" rtl="0">
            <a:lnSpc>
              <a:spcPct val="90000"/>
            </a:lnSpc>
            <a:spcBef>
              <a:spcPct val="0"/>
            </a:spcBef>
            <a:spcAft>
              <a:spcPct val="20000"/>
            </a:spcAft>
            <a:buChar char="••"/>
          </a:pPr>
          <a:r>
            <a:rPr lang="en-US" sz="2000" b="1" i="0" kern="1200" baseline="0" dirty="0">
              <a:solidFill>
                <a:schemeClr val="tx1"/>
              </a:solidFill>
              <a:latin typeface="Arial" charset="0"/>
              <a:ea typeface="Arial" charset="0"/>
              <a:cs typeface="Arial" charset="0"/>
            </a:rPr>
            <a:t>Participate in an OSHA inspection</a:t>
          </a:r>
          <a:endParaRPr lang="en-US" sz="2000" b="1" i="0" kern="1200" dirty="0">
            <a:solidFill>
              <a:schemeClr val="tx1"/>
            </a:solidFill>
            <a:latin typeface="Arial" charset="0"/>
            <a:ea typeface="Arial" charset="0"/>
            <a:cs typeface="Arial" charset="0"/>
          </a:endParaRPr>
        </a:p>
        <a:p>
          <a:pPr marL="228600" lvl="1" indent="-228600" algn="l" defTabSz="889000" rtl="0">
            <a:lnSpc>
              <a:spcPct val="90000"/>
            </a:lnSpc>
            <a:spcBef>
              <a:spcPct val="0"/>
            </a:spcBef>
            <a:spcAft>
              <a:spcPct val="20000"/>
            </a:spcAft>
            <a:buChar char="••"/>
          </a:pPr>
          <a:r>
            <a:rPr lang="en-US" sz="2000" b="1" i="0" kern="1200" baseline="0" dirty="0">
              <a:solidFill>
                <a:schemeClr val="tx1"/>
              </a:solidFill>
              <a:latin typeface="Arial" charset="0"/>
              <a:ea typeface="Arial" charset="0"/>
              <a:cs typeface="Arial" charset="0"/>
            </a:rPr>
            <a:t>Be free from retaliation for exercising safety and health rights</a:t>
          </a:r>
          <a:endParaRPr lang="en-US" sz="2000" b="1" i="0" kern="1200" dirty="0">
            <a:solidFill>
              <a:schemeClr val="tx1"/>
            </a:solidFill>
            <a:latin typeface="Arial" charset="0"/>
            <a:ea typeface="Arial" charset="0"/>
            <a:cs typeface="Arial" charset="0"/>
          </a:endParaRPr>
        </a:p>
      </dsp:txBody>
      <dsp:txXfrm>
        <a:off x="0" y="750965"/>
        <a:ext cx="7130955" cy="31484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56FE50-902D-CF4F-9AB8-4BE19A4F8CAF}">
      <dsp:nvSpPr>
        <dsp:cNvPr id="0" name=""/>
        <dsp:cNvSpPr/>
      </dsp:nvSpPr>
      <dsp:spPr>
        <a:xfrm>
          <a:off x="0" y="0"/>
          <a:ext cx="4342990" cy="4091386"/>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US" sz="2000" b="1" i="0" kern="1200" baseline="0" dirty="0">
              <a:solidFill>
                <a:schemeClr val="tx1"/>
              </a:solidFill>
              <a:latin typeface="Arial" charset="0"/>
              <a:ea typeface="Arial" charset="0"/>
              <a:cs typeface="Arial" charset="0"/>
            </a:rPr>
            <a:t>Employers must have a written, complete hazard communication program that includes information on:</a:t>
          </a:r>
          <a:endParaRPr lang="en-US" sz="2000" b="1" i="0" kern="1200" dirty="0">
            <a:solidFill>
              <a:schemeClr val="tx1"/>
            </a:solidFill>
            <a:latin typeface="Arial" charset="0"/>
            <a:ea typeface="Arial" charset="0"/>
            <a:cs typeface="Arial" charset="0"/>
          </a:endParaRPr>
        </a:p>
        <a:p>
          <a:pPr marL="228600" lvl="1" indent="-228600" algn="l" defTabSz="889000" rtl="0">
            <a:lnSpc>
              <a:spcPct val="90000"/>
            </a:lnSpc>
            <a:spcBef>
              <a:spcPct val="0"/>
            </a:spcBef>
            <a:spcAft>
              <a:spcPct val="15000"/>
            </a:spcAft>
            <a:buChar char="••"/>
          </a:pPr>
          <a:r>
            <a:rPr lang="en-US" sz="2000" b="1" i="0" kern="1200" baseline="0" dirty="0">
              <a:solidFill>
                <a:schemeClr val="tx1"/>
              </a:solidFill>
              <a:latin typeface="Arial" charset="0"/>
              <a:ea typeface="Arial" charset="0"/>
              <a:cs typeface="Arial" charset="0"/>
            </a:rPr>
            <a:t>Container labeling,</a:t>
          </a:r>
          <a:endParaRPr lang="en-US" sz="2000" b="1" i="0" kern="1200" dirty="0">
            <a:solidFill>
              <a:schemeClr val="tx1"/>
            </a:solidFill>
            <a:latin typeface="Arial" charset="0"/>
            <a:ea typeface="Arial" charset="0"/>
            <a:cs typeface="Arial" charset="0"/>
          </a:endParaRPr>
        </a:p>
        <a:p>
          <a:pPr marL="228600" lvl="1" indent="-228600" algn="l" defTabSz="889000" rtl="0">
            <a:lnSpc>
              <a:spcPct val="90000"/>
            </a:lnSpc>
            <a:spcBef>
              <a:spcPct val="0"/>
            </a:spcBef>
            <a:spcAft>
              <a:spcPct val="15000"/>
            </a:spcAft>
            <a:buChar char="••"/>
          </a:pPr>
          <a:r>
            <a:rPr lang="en-US" sz="2000" b="1" i="0" kern="1200" baseline="0" dirty="0">
              <a:solidFill>
                <a:schemeClr val="tx1"/>
              </a:solidFill>
              <a:latin typeface="Arial" charset="0"/>
              <a:ea typeface="Arial" charset="0"/>
              <a:cs typeface="Arial" charset="0"/>
            </a:rPr>
            <a:t>Safety Data Sheets (SDSs), and</a:t>
          </a:r>
          <a:endParaRPr lang="en-US" sz="2000" b="1" i="0" kern="1200" dirty="0">
            <a:solidFill>
              <a:schemeClr val="tx1"/>
            </a:solidFill>
            <a:latin typeface="Arial" charset="0"/>
            <a:ea typeface="Arial" charset="0"/>
            <a:cs typeface="Arial" charset="0"/>
          </a:endParaRPr>
        </a:p>
        <a:p>
          <a:pPr marL="228600" lvl="1" indent="-228600" algn="l" defTabSz="889000" rtl="0">
            <a:lnSpc>
              <a:spcPct val="90000"/>
            </a:lnSpc>
            <a:spcBef>
              <a:spcPct val="0"/>
            </a:spcBef>
            <a:spcAft>
              <a:spcPct val="15000"/>
            </a:spcAft>
            <a:buChar char="••"/>
          </a:pPr>
          <a:r>
            <a:rPr lang="en-US" sz="2000" b="1" i="0" kern="1200" baseline="0" dirty="0">
              <a:solidFill>
                <a:schemeClr val="tx1"/>
              </a:solidFill>
              <a:latin typeface="Arial" charset="0"/>
              <a:ea typeface="Arial" charset="0"/>
              <a:cs typeface="Arial" charset="0"/>
            </a:rPr>
            <a:t>Worker training.</a:t>
          </a:r>
          <a:endParaRPr lang="en-US" sz="2000" b="1" i="0" kern="1200" dirty="0">
            <a:solidFill>
              <a:schemeClr val="tx1"/>
            </a:solidFill>
            <a:latin typeface="Arial" charset="0"/>
            <a:ea typeface="Arial" charset="0"/>
            <a:cs typeface="Arial" charset="0"/>
          </a:endParaRPr>
        </a:p>
        <a:p>
          <a:pPr marL="457200" lvl="2" indent="-228600" algn="l" defTabSz="889000" rtl="0">
            <a:lnSpc>
              <a:spcPct val="90000"/>
            </a:lnSpc>
            <a:spcBef>
              <a:spcPct val="0"/>
            </a:spcBef>
            <a:spcAft>
              <a:spcPct val="15000"/>
            </a:spcAft>
            <a:buChar char="••"/>
          </a:pPr>
          <a:r>
            <a:rPr lang="en-US" sz="2000" b="1" i="0" kern="1200" baseline="0" dirty="0">
              <a:solidFill>
                <a:schemeClr val="tx1"/>
              </a:solidFill>
              <a:latin typeface="Arial" charset="0"/>
              <a:ea typeface="Arial" charset="0"/>
              <a:cs typeface="Arial" charset="0"/>
            </a:rPr>
            <a:t>The training must include the physical and health hazards of the chemicals and how workers can protect themselves</a:t>
          </a:r>
          <a:endParaRPr lang="en-US" sz="2000" b="1" i="0" kern="1200" dirty="0">
            <a:solidFill>
              <a:schemeClr val="tx1"/>
            </a:solidFill>
            <a:latin typeface="Arial" charset="0"/>
            <a:ea typeface="Arial" charset="0"/>
            <a:cs typeface="Arial" charset="0"/>
          </a:endParaRPr>
        </a:p>
      </dsp:txBody>
      <dsp:txXfrm>
        <a:off x="119833" y="119833"/>
        <a:ext cx="4103324" cy="38517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0DA21-48CE-1448-B322-1198D0A45B60}">
      <dsp:nvSpPr>
        <dsp:cNvPr id="0" name=""/>
        <dsp:cNvSpPr/>
      </dsp:nvSpPr>
      <dsp:spPr>
        <a:xfrm>
          <a:off x="1606" y="472598"/>
          <a:ext cx="3426338" cy="2947186"/>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Workers may bring up safety and health concerns in the workplace to their employers without fear of discharge or discrimination</a:t>
          </a:r>
          <a:endParaRPr lang="en-US" sz="2400" b="1" i="0" kern="1200" dirty="0">
            <a:solidFill>
              <a:schemeClr val="tx1"/>
            </a:solidFill>
            <a:latin typeface="Arial" charset="0"/>
            <a:ea typeface="Arial" charset="0"/>
            <a:cs typeface="Arial" charset="0"/>
          </a:endParaRPr>
        </a:p>
      </dsp:txBody>
      <dsp:txXfrm>
        <a:off x="87926" y="558918"/>
        <a:ext cx="3253698" cy="2774546"/>
      </dsp:txXfrm>
    </dsp:sp>
    <dsp:sp modelId="{A6C073DA-CB1F-8642-9888-1D1993FFB3DE}">
      <dsp:nvSpPr>
        <dsp:cNvPr id="0" name=""/>
        <dsp:cNvSpPr/>
      </dsp:nvSpPr>
      <dsp:spPr>
        <a:xfrm>
          <a:off x="3770578" y="1521326"/>
          <a:ext cx="726383" cy="84973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endParaRPr lang="en-US" sz="3800" b="1" kern="1200" dirty="0">
            <a:solidFill>
              <a:schemeClr val="tx1"/>
            </a:solidFill>
          </a:endParaRPr>
        </a:p>
      </dsp:txBody>
      <dsp:txXfrm>
        <a:off x="3770578" y="1691272"/>
        <a:ext cx="508468" cy="509839"/>
      </dsp:txXfrm>
    </dsp:sp>
    <dsp:sp modelId="{8746E8BF-8556-864E-83A9-CCF8A6A4A8DC}">
      <dsp:nvSpPr>
        <dsp:cNvPr id="0" name=""/>
        <dsp:cNvSpPr/>
      </dsp:nvSpPr>
      <dsp:spPr>
        <a:xfrm>
          <a:off x="4798480" y="472598"/>
          <a:ext cx="3426338" cy="2947186"/>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OSHA rules protect workers who raise concerns to their employer or OSHA about unsafe or unhealthful conditions in the workplace</a:t>
          </a:r>
          <a:endParaRPr lang="en-US" sz="2400" b="1" i="0" kern="1200" dirty="0">
            <a:solidFill>
              <a:schemeClr val="tx1"/>
            </a:solidFill>
            <a:latin typeface="Arial" charset="0"/>
            <a:ea typeface="Arial" charset="0"/>
            <a:cs typeface="Arial" charset="0"/>
          </a:endParaRPr>
        </a:p>
      </dsp:txBody>
      <dsp:txXfrm>
        <a:off x="4884800" y="558918"/>
        <a:ext cx="3253698" cy="277454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5433B6-B36D-2F43-903A-2B1B20DA8B9A}">
      <dsp:nvSpPr>
        <dsp:cNvPr id="0" name=""/>
        <dsp:cNvSpPr/>
      </dsp:nvSpPr>
      <dsp:spPr>
        <a:xfrm rot="5400000">
          <a:off x="3418989" y="-265908"/>
          <a:ext cx="3017888" cy="463805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rtl="0">
            <a:lnSpc>
              <a:spcPct val="90000"/>
            </a:lnSpc>
            <a:spcBef>
              <a:spcPct val="0"/>
            </a:spcBef>
            <a:spcAft>
              <a:spcPct val="15000"/>
            </a:spcAft>
            <a:buChar char="••"/>
          </a:pPr>
          <a:r>
            <a:rPr lang="en-US" sz="1900" b="1" i="0" kern="1200" dirty="0">
              <a:latin typeface="Arial" charset="0"/>
              <a:ea typeface="Arial" charset="0"/>
              <a:cs typeface="Arial" charset="0"/>
            </a:rPr>
            <a:t>Some required training covers topics such as, chemical hazards, equipment hazards, noise, confined spaces, fall hazards in construction, personal protective equipment, along with a variety of other subjects</a:t>
          </a:r>
        </a:p>
        <a:p>
          <a:pPr marL="171450" lvl="1" indent="-171450" algn="l" defTabSz="844550" rtl="0">
            <a:lnSpc>
              <a:spcPct val="90000"/>
            </a:lnSpc>
            <a:spcBef>
              <a:spcPct val="0"/>
            </a:spcBef>
            <a:spcAft>
              <a:spcPct val="15000"/>
            </a:spcAft>
            <a:buChar char="••"/>
          </a:pPr>
          <a:r>
            <a:rPr lang="en-US" sz="1900" b="1" i="0" kern="1200" dirty="0">
              <a:latin typeface="Arial" charset="0"/>
              <a:ea typeface="Arial" charset="0"/>
              <a:cs typeface="Arial" charset="0"/>
            </a:rPr>
            <a:t>Training must be in a language and vocabulary workers can understand employers must follow</a:t>
          </a:r>
        </a:p>
      </dsp:txBody>
      <dsp:txXfrm rot="-5400000">
        <a:off x="2608906" y="691496"/>
        <a:ext cx="4490734" cy="2723246"/>
      </dsp:txXfrm>
    </dsp:sp>
    <dsp:sp modelId="{5CAC9DD5-33D5-5C42-9418-2BE73B50AEB9}">
      <dsp:nvSpPr>
        <dsp:cNvPr id="0" name=""/>
        <dsp:cNvSpPr/>
      </dsp:nvSpPr>
      <dsp:spPr>
        <a:xfrm>
          <a:off x="0" y="259308"/>
          <a:ext cx="2608905" cy="3587621"/>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en-US" sz="2200" b="1" i="0" kern="1200" dirty="0">
              <a:latin typeface="Arial" charset="0"/>
              <a:ea typeface="Arial" charset="0"/>
              <a:cs typeface="Arial" charset="0"/>
            </a:rPr>
            <a:t>Workers have a right to get training from employers on a variety of health and safety hazards and standards that </a:t>
          </a:r>
        </a:p>
      </dsp:txBody>
      <dsp:txXfrm>
        <a:off x="127356" y="386664"/>
        <a:ext cx="2354193" cy="333290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1F3336-3672-B949-917B-C9E08204C0BA}">
      <dsp:nvSpPr>
        <dsp:cNvPr id="0" name=""/>
        <dsp:cNvSpPr/>
      </dsp:nvSpPr>
      <dsp:spPr>
        <a:xfrm>
          <a:off x="0" y="7704"/>
          <a:ext cx="4598892" cy="1103833"/>
        </a:xfrm>
        <a:prstGeom prst="rect">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rtl="0">
            <a:lnSpc>
              <a:spcPct val="90000"/>
            </a:lnSpc>
            <a:spcBef>
              <a:spcPct val="0"/>
            </a:spcBef>
            <a:spcAft>
              <a:spcPct val="35000"/>
            </a:spcAft>
          </a:pPr>
          <a:r>
            <a:rPr lang="en-US" sz="2300" b="1" i="0" kern="1200" dirty="0">
              <a:solidFill>
                <a:schemeClr val="tx1"/>
              </a:solidFill>
              <a:latin typeface="Arial" charset="0"/>
              <a:ea typeface="Arial" charset="0"/>
              <a:cs typeface="Arial" charset="0"/>
            </a:rPr>
            <a:t>Examples of toxic substances and harmful physical agents are:</a:t>
          </a:r>
        </a:p>
      </dsp:txBody>
      <dsp:txXfrm>
        <a:off x="0" y="7704"/>
        <a:ext cx="4598892" cy="1103833"/>
      </dsp:txXfrm>
    </dsp:sp>
    <dsp:sp modelId="{6E575372-D316-424E-B190-3AD78769BC1F}">
      <dsp:nvSpPr>
        <dsp:cNvPr id="0" name=""/>
        <dsp:cNvSpPr/>
      </dsp:nvSpPr>
      <dsp:spPr>
        <a:xfrm>
          <a:off x="0" y="1111538"/>
          <a:ext cx="4598892" cy="3156750"/>
        </a:xfrm>
        <a:prstGeom prst="rect">
          <a:avLst/>
        </a:prstGeom>
        <a:solidFill>
          <a:schemeClr val="accent6">
            <a:alpha val="90000"/>
            <a:tint val="40000"/>
            <a:hueOff val="0"/>
            <a:satOff val="0"/>
            <a:lumOff val="0"/>
            <a:alphaOff val="0"/>
          </a:schemeClr>
        </a:solidFill>
        <a:ln w="254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rtl="0">
            <a:lnSpc>
              <a:spcPct val="90000"/>
            </a:lnSpc>
            <a:spcBef>
              <a:spcPct val="0"/>
            </a:spcBef>
            <a:spcAft>
              <a:spcPct val="15000"/>
            </a:spcAft>
            <a:buChar char="••"/>
          </a:pPr>
          <a:r>
            <a:rPr lang="en-US" sz="2300" b="1" i="0" kern="1200" dirty="0">
              <a:solidFill>
                <a:schemeClr val="tx1"/>
              </a:solidFill>
              <a:latin typeface="Arial" charset="0"/>
              <a:ea typeface="Arial" charset="0"/>
              <a:cs typeface="Arial" charset="0"/>
            </a:rPr>
            <a:t>Metals and dusts, such as, lead, cadmium, and silica</a:t>
          </a:r>
        </a:p>
        <a:p>
          <a:pPr marL="228600" lvl="1" indent="-228600" algn="l" defTabSz="1022350" rtl="0">
            <a:lnSpc>
              <a:spcPct val="90000"/>
            </a:lnSpc>
            <a:spcBef>
              <a:spcPct val="0"/>
            </a:spcBef>
            <a:spcAft>
              <a:spcPct val="15000"/>
            </a:spcAft>
            <a:buChar char="••"/>
          </a:pPr>
          <a:r>
            <a:rPr lang="en-US" sz="2300" b="1" i="0" kern="1200" dirty="0">
              <a:solidFill>
                <a:schemeClr val="tx1"/>
              </a:solidFill>
              <a:latin typeface="Arial" charset="0"/>
              <a:ea typeface="Arial" charset="0"/>
              <a:cs typeface="Arial" charset="0"/>
            </a:rPr>
            <a:t>Biological agents, such as bacteria, viruses, and fungi</a:t>
          </a:r>
        </a:p>
        <a:p>
          <a:pPr marL="228600" lvl="1" indent="-228600" algn="l" defTabSz="1022350" rtl="0">
            <a:lnSpc>
              <a:spcPct val="90000"/>
            </a:lnSpc>
            <a:spcBef>
              <a:spcPct val="0"/>
            </a:spcBef>
            <a:spcAft>
              <a:spcPct val="15000"/>
            </a:spcAft>
            <a:buChar char="••"/>
          </a:pPr>
          <a:r>
            <a:rPr lang="en-US" sz="2300" b="1" i="0" kern="1200" dirty="0">
              <a:solidFill>
                <a:schemeClr val="tx1"/>
              </a:solidFill>
              <a:latin typeface="Arial" charset="0"/>
              <a:ea typeface="Arial" charset="0"/>
              <a:cs typeface="Arial" charset="0"/>
            </a:rPr>
            <a:t>Physical stress, such as noise, heat, cold, vibration, repetitive motion, and ionizing and non-ionizing radiation</a:t>
          </a:r>
        </a:p>
      </dsp:txBody>
      <dsp:txXfrm>
        <a:off x="0" y="1111538"/>
        <a:ext cx="4598892" cy="315675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dirty="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cs typeface="+mn-cs"/>
              </a:defRPr>
            </a:lvl1pPr>
          </a:lstStyle>
          <a:p>
            <a:pPr>
              <a:defRPr/>
            </a:pPr>
            <a:fld id="{6A1464C6-FAAE-445E-92EB-8457ACB0BC60}" type="datetimeFigureOut">
              <a:rPr lang="en-US"/>
              <a:pPr>
                <a:defRPr/>
              </a:pPr>
              <a:t>7/16/2018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dirty="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cs typeface="+mn-cs"/>
              </a:defRPr>
            </a:lvl1pPr>
          </a:lstStyle>
          <a:p>
            <a:pPr>
              <a:defRPr/>
            </a:pPr>
            <a:fld id="{49D4A325-AE81-4D2A-B24D-65B93565476D}"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Helvetica" panose="020B0604020202020204" pitchFamily="34" charset="0"/>
                <a:cs typeface="Helvetica" panose="020B0604020202020204" pitchFamily="34" charset="0"/>
              </a:defRPr>
            </a:lvl1pPr>
            <a:lvl2pPr marL="742950" indent="-285750">
              <a:defRPr>
                <a:solidFill>
                  <a:schemeClr val="tx1"/>
                </a:solidFill>
                <a:latin typeface="Helvetica" panose="020B0604020202020204" pitchFamily="34" charset="0"/>
                <a:cs typeface="Helvetica" panose="020B0604020202020204" pitchFamily="34" charset="0"/>
              </a:defRPr>
            </a:lvl2pPr>
            <a:lvl3pPr marL="1143000" indent="-228600">
              <a:defRPr>
                <a:solidFill>
                  <a:schemeClr val="tx1"/>
                </a:solidFill>
                <a:latin typeface="Helvetica" panose="020B0604020202020204" pitchFamily="34" charset="0"/>
                <a:cs typeface="Helvetica" panose="020B0604020202020204" pitchFamily="34" charset="0"/>
              </a:defRPr>
            </a:lvl3pPr>
            <a:lvl4pPr marL="1600200" indent="-228600">
              <a:defRPr>
                <a:solidFill>
                  <a:schemeClr val="tx1"/>
                </a:solidFill>
                <a:latin typeface="Helvetica" panose="020B0604020202020204" pitchFamily="34" charset="0"/>
                <a:cs typeface="Helvetica" panose="020B0604020202020204" pitchFamily="34" charset="0"/>
              </a:defRPr>
            </a:lvl4pPr>
            <a:lvl5pPr marL="2057400" indent="-228600">
              <a:defRPr>
                <a:solidFill>
                  <a:schemeClr val="tx1"/>
                </a:solidFill>
                <a:latin typeface="Helvetica" panose="020B0604020202020204" pitchFamily="34" charset="0"/>
                <a:cs typeface="Helvetica" panose="020B0604020202020204" pitchFamily="34" charset="0"/>
              </a:defRPr>
            </a:lvl5pPr>
            <a:lvl6pPr marL="25146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C1F8695B-AA1B-4AA7-97C9-BBB26AE05C97}" type="slidenum">
              <a:rPr lang="en-US" altLang="en-US">
                <a:latin typeface="Calibri" panose="020F0502020204030204" pitchFamily="34" charset="0"/>
              </a:rPr>
              <a:pPr fontAlgn="base">
                <a:spcBef>
                  <a:spcPct val="0"/>
                </a:spcBef>
                <a:spcAft>
                  <a:spcPct val="0"/>
                </a:spcAft>
              </a:pPr>
              <a:t>1</a:t>
            </a:fld>
            <a:endParaRPr lang="en-US" altLang="en-US" dirty="0">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ea typeface="MS PGothic" panose="020B0600070205080204" pitchFamily="34" charset="-128"/>
              </a:rPr>
              <a:t>	</a:t>
            </a:r>
          </a:p>
        </p:txBody>
      </p:sp>
      <p:sp>
        <p:nvSpPr>
          <p:cNvPr id="22532"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22533"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22534"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E190C109-D028-4D0D-AC34-EBFDDE179295}" type="slidenum">
              <a:rPr lang="en-US" altLang="en-US">
                <a:latin typeface="Calibri" panose="020F0502020204030204" pitchFamily="34" charset="0"/>
                <a:ea typeface="MS PGothic" panose="020B0600070205080204" pitchFamily="34" charset="-128"/>
              </a:rPr>
              <a:pPr fontAlgn="base">
                <a:spcBef>
                  <a:spcPct val="0"/>
                </a:spcBef>
                <a:spcAft>
                  <a:spcPct val="0"/>
                </a:spcAft>
              </a:pPr>
              <a:t>10</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24580"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24581"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24582"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050C1C31-61E0-41D1-B9B5-ED4E7C3FA408}" type="slidenum">
              <a:rPr lang="en-US" altLang="en-US">
                <a:latin typeface="Calibri" panose="020F0502020204030204" pitchFamily="34" charset="0"/>
                <a:ea typeface="MS PGothic" panose="020B0600070205080204" pitchFamily="34" charset="-128"/>
              </a:rPr>
              <a:pPr fontAlgn="base">
                <a:spcBef>
                  <a:spcPct val="0"/>
                </a:spcBef>
                <a:spcAft>
                  <a:spcPct val="0"/>
                </a:spcAft>
              </a:pPr>
              <a:t>11</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26628"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2662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26630"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770751AB-F331-428B-A681-6DB96885DF11}" type="slidenum">
              <a:rPr lang="en-US" altLang="en-US">
                <a:latin typeface="Calibri" panose="020F0502020204030204" pitchFamily="34" charset="0"/>
                <a:ea typeface="MS PGothic" panose="020B0600070205080204" pitchFamily="34" charset="-128"/>
              </a:rPr>
              <a:pPr fontAlgn="base">
                <a:spcBef>
                  <a:spcPct val="0"/>
                </a:spcBef>
                <a:spcAft>
                  <a:spcPct val="0"/>
                </a:spcAft>
              </a:pPr>
              <a:t>12</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28676"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28677"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28678"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98C086C7-F7F7-4DF7-AF61-86F1F9E2A117}" type="slidenum">
              <a:rPr lang="en-US" altLang="en-US">
                <a:latin typeface="Calibri" panose="020F0502020204030204" pitchFamily="34" charset="0"/>
                <a:ea typeface="MS PGothic" panose="020B0600070205080204" pitchFamily="34" charset="-128"/>
              </a:rPr>
              <a:pPr fontAlgn="base">
                <a:spcBef>
                  <a:spcPct val="0"/>
                </a:spcBef>
                <a:spcAft>
                  <a:spcPct val="0"/>
                </a:spcAft>
              </a:pPr>
              <a:t>13</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30724"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30725"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30726"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9432FFA0-1763-4CBC-80DB-3423A68C809D}" type="slidenum">
              <a:rPr lang="en-US" altLang="en-US">
                <a:latin typeface="Calibri" panose="020F0502020204030204" pitchFamily="34" charset="0"/>
                <a:ea typeface="MS PGothic" panose="020B0600070205080204" pitchFamily="34" charset="-128"/>
              </a:rPr>
              <a:pPr fontAlgn="base">
                <a:spcBef>
                  <a:spcPct val="0"/>
                </a:spcBef>
                <a:spcAft>
                  <a:spcPct val="0"/>
                </a:spcAft>
              </a:pPr>
              <a:t>14</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32772"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32773"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32774"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010C8C50-9DBC-4F6A-BA00-E9A32A09452C}" type="slidenum">
              <a:rPr lang="en-US" altLang="en-US">
                <a:latin typeface="Calibri" panose="020F0502020204030204" pitchFamily="34" charset="0"/>
                <a:ea typeface="MS PGothic" panose="020B0600070205080204" pitchFamily="34" charset="-128"/>
              </a:rPr>
              <a:pPr fontAlgn="base">
                <a:spcBef>
                  <a:spcPct val="0"/>
                </a:spcBef>
                <a:spcAft>
                  <a:spcPct val="0"/>
                </a:spcAft>
              </a:pPr>
              <a:t>15</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34820"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34821"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34822"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B9BD92A8-2A52-402F-BAA4-694909C80DB0}" type="slidenum">
              <a:rPr lang="en-US" altLang="en-US">
                <a:latin typeface="Calibri" panose="020F0502020204030204" pitchFamily="34" charset="0"/>
                <a:ea typeface="MS PGothic" panose="020B0600070205080204" pitchFamily="34" charset="-128"/>
              </a:rPr>
              <a:pPr fontAlgn="base">
                <a:spcBef>
                  <a:spcPct val="0"/>
                </a:spcBef>
                <a:spcAft>
                  <a:spcPct val="0"/>
                </a:spcAft>
              </a:pPr>
              <a:t>16</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36868"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3686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36870"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9B2282A8-A782-4BE5-822F-F3BA2336CFAA}" type="slidenum">
              <a:rPr lang="en-US" altLang="en-US">
                <a:latin typeface="Calibri" panose="020F0502020204030204" pitchFamily="34" charset="0"/>
                <a:ea typeface="MS PGothic" panose="020B0600070205080204" pitchFamily="34" charset="-128"/>
              </a:rPr>
              <a:pPr fontAlgn="base">
                <a:spcBef>
                  <a:spcPct val="0"/>
                </a:spcBef>
                <a:spcAft>
                  <a:spcPct val="0"/>
                </a:spcAft>
              </a:pPr>
              <a:t>17</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38916"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38917"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38918"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99A4E02C-A85D-431F-BA88-763372B0C92B}" type="slidenum">
              <a:rPr lang="en-US" altLang="en-US">
                <a:latin typeface="Calibri" panose="020F0502020204030204" pitchFamily="34" charset="0"/>
                <a:ea typeface="MS PGothic" panose="020B0600070205080204" pitchFamily="34" charset="-128"/>
              </a:rPr>
              <a:pPr fontAlgn="base">
                <a:spcBef>
                  <a:spcPct val="0"/>
                </a:spcBef>
                <a:spcAft>
                  <a:spcPct val="0"/>
                </a:spcAft>
              </a:pPr>
              <a:t>18</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40964"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40965"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40966"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BAA9E33A-DE09-4F95-9723-8F18E0DD33DE}" type="slidenum">
              <a:rPr lang="en-US" altLang="en-US">
                <a:latin typeface="Calibri" panose="020F0502020204030204" pitchFamily="34" charset="0"/>
                <a:ea typeface="MS PGothic" panose="020B0600070205080204" pitchFamily="34" charset="-128"/>
              </a:rPr>
              <a:pPr fontAlgn="base">
                <a:spcBef>
                  <a:spcPct val="0"/>
                </a:spcBef>
                <a:spcAft>
                  <a:spcPct val="0"/>
                </a:spcAft>
              </a:pPr>
              <a:t>19</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Helvetica" panose="020B0604020202020204" pitchFamily="34" charset="0"/>
                <a:cs typeface="Helvetica" panose="020B0604020202020204" pitchFamily="34" charset="0"/>
              </a:defRPr>
            </a:lvl1pPr>
            <a:lvl2pPr marL="742950" indent="-285750">
              <a:defRPr>
                <a:solidFill>
                  <a:schemeClr val="tx1"/>
                </a:solidFill>
                <a:latin typeface="Helvetica" panose="020B0604020202020204" pitchFamily="34" charset="0"/>
                <a:cs typeface="Helvetica" panose="020B0604020202020204" pitchFamily="34" charset="0"/>
              </a:defRPr>
            </a:lvl2pPr>
            <a:lvl3pPr marL="1143000" indent="-228600">
              <a:defRPr>
                <a:solidFill>
                  <a:schemeClr val="tx1"/>
                </a:solidFill>
                <a:latin typeface="Helvetica" panose="020B0604020202020204" pitchFamily="34" charset="0"/>
                <a:cs typeface="Helvetica" panose="020B0604020202020204" pitchFamily="34" charset="0"/>
              </a:defRPr>
            </a:lvl3pPr>
            <a:lvl4pPr marL="1600200" indent="-228600">
              <a:defRPr>
                <a:solidFill>
                  <a:schemeClr val="tx1"/>
                </a:solidFill>
                <a:latin typeface="Helvetica" panose="020B0604020202020204" pitchFamily="34" charset="0"/>
                <a:cs typeface="Helvetica" panose="020B0604020202020204" pitchFamily="34" charset="0"/>
              </a:defRPr>
            </a:lvl4pPr>
            <a:lvl5pPr marL="2057400" indent="-228600">
              <a:defRPr>
                <a:solidFill>
                  <a:schemeClr val="tx1"/>
                </a:solidFill>
                <a:latin typeface="Helvetica" panose="020B0604020202020204" pitchFamily="34" charset="0"/>
                <a:cs typeface="Helvetica" panose="020B0604020202020204" pitchFamily="34" charset="0"/>
              </a:defRPr>
            </a:lvl5pPr>
            <a:lvl6pPr marL="25146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90CD1C5D-897E-4FC2-B9D8-F43EA9B595EC}" type="slidenum">
              <a:rPr lang="en-US" altLang="en-US">
                <a:latin typeface="Calibri" panose="020F0502020204030204" pitchFamily="34" charset="0"/>
              </a:rPr>
              <a:pPr fontAlgn="base">
                <a:spcBef>
                  <a:spcPct val="0"/>
                </a:spcBef>
                <a:spcAft>
                  <a:spcPct val="0"/>
                </a:spcAft>
              </a:pPr>
              <a:t>2</a:t>
            </a:fld>
            <a:endParaRPr lang="en-US" altLang="en-US" dirty="0">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solidFill>
                  <a:srgbClr val="C45911"/>
                </a:solidFill>
                <a:latin typeface="Arial" panose="020B0604020202020204" pitchFamily="34" charset="0"/>
                <a:cs typeface="Arial" panose="020B0604020202020204" pitchFamily="34" charset="0"/>
              </a:rPr>
              <a:t>Who has discovered safety and/or health problems in the workplace? How the situation was handled?</a:t>
            </a:r>
            <a:endParaRPr lang="en-US" altLang="en-US" dirty="0" smtClean="0">
              <a:latin typeface="Arial" panose="020B0604020202020204" pitchFamily="34" charset="0"/>
              <a:cs typeface="Arial" panose="020B0604020202020204" pitchFamily="34" charset="0"/>
            </a:endParaRPr>
          </a:p>
          <a:p>
            <a:pPr>
              <a:spcBef>
                <a:spcPct val="0"/>
              </a:spcBef>
            </a:pPr>
            <a:endParaRPr lang="en-US" altLang="en-US" dirty="0" smtClean="0">
              <a:ea typeface="MS PGothic" panose="020B0600070205080204" pitchFamily="34" charset="-128"/>
            </a:endParaRPr>
          </a:p>
        </p:txBody>
      </p:sp>
      <p:sp>
        <p:nvSpPr>
          <p:cNvPr id="43012"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43013"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43014"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1FD8E42A-BC2C-47D3-BB59-FD3CAA962522}" type="slidenum">
              <a:rPr lang="en-US" altLang="en-US">
                <a:latin typeface="Calibri" panose="020F0502020204030204" pitchFamily="34" charset="0"/>
                <a:ea typeface="MS PGothic" panose="020B0600070205080204" pitchFamily="34" charset="-128"/>
              </a:rPr>
              <a:pPr fontAlgn="base">
                <a:spcBef>
                  <a:spcPct val="0"/>
                </a:spcBef>
                <a:spcAft>
                  <a:spcPct val="0"/>
                </a:spcAft>
              </a:pPr>
              <a:t>20</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45060"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45061"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45062"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78B93632-B269-499C-B02E-56970B8EBEBA}" type="slidenum">
              <a:rPr lang="en-US" altLang="en-US">
                <a:latin typeface="Calibri" panose="020F0502020204030204" pitchFamily="34" charset="0"/>
                <a:ea typeface="MS PGothic" panose="020B0600070205080204" pitchFamily="34" charset="-128"/>
              </a:rPr>
              <a:pPr fontAlgn="base">
                <a:spcBef>
                  <a:spcPct val="0"/>
                </a:spcBef>
                <a:spcAft>
                  <a:spcPct val="0"/>
                </a:spcAft>
              </a:pPr>
              <a:t>21</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ea typeface="MS PGothic" panose="020B0600070205080204" pitchFamily="34" charset="-128"/>
              </a:rPr>
              <a:t>[Worker] Let’s turn to page 16 in the Workbook. We’re going to use the information provided to draft a complaint to OSHA.</a:t>
            </a:r>
          </a:p>
        </p:txBody>
      </p:sp>
      <p:sp>
        <p:nvSpPr>
          <p:cNvPr id="47108"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4710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47110"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8DF6E891-4797-4E39-B0C9-2E315F199314}" type="slidenum">
              <a:rPr lang="en-US" altLang="en-US">
                <a:latin typeface="Calibri" panose="020F0502020204030204" pitchFamily="34" charset="0"/>
                <a:ea typeface="MS PGothic" panose="020B0600070205080204" pitchFamily="34" charset="-128"/>
              </a:rPr>
              <a:pPr fontAlgn="base">
                <a:spcBef>
                  <a:spcPct val="0"/>
                </a:spcBef>
                <a:spcAft>
                  <a:spcPct val="0"/>
                </a:spcAft>
              </a:pPr>
              <a:t>22</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49156"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49157"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49158"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4C089CA5-0591-4AF5-826D-DFD1398D113C}" type="slidenum">
              <a:rPr lang="en-US" altLang="en-US">
                <a:latin typeface="Calibri" panose="020F0502020204030204" pitchFamily="34" charset="0"/>
                <a:ea typeface="MS PGothic" panose="020B0600070205080204" pitchFamily="34" charset="-128"/>
              </a:rPr>
              <a:pPr fontAlgn="base">
                <a:spcBef>
                  <a:spcPct val="0"/>
                </a:spcBef>
                <a:spcAft>
                  <a:spcPct val="0"/>
                </a:spcAft>
              </a:pPr>
              <a:t>23</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i="1" dirty="0" smtClean="0"/>
              <a:t>[WORKER] End here for workers.</a:t>
            </a:r>
          </a:p>
          <a:p>
            <a:pPr>
              <a:spcBef>
                <a:spcPct val="0"/>
              </a:spcBef>
            </a:pPr>
            <a:endParaRPr lang="en-US" altLang="en-US" i="1" dirty="0" smtClean="0"/>
          </a:p>
          <a:p>
            <a:pPr>
              <a:spcBef>
                <a:spcPct val="0"/>
              </a:spcBef>
            </a:pPr>
            <a:r>
              <a:rPr lang="en-US" altLang="en-US" i="1" dirty="0" smtClean="0"/>
              <a:t>[MANAGERS] Pause here for questions on OSHA regulations, then continue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Helvetica" panose="020B0604020202020204" pitchFamily="34" charset="0"/>
                <a:cs typeface="Helvetica" panose="020B0604020202020204" pitchFamily="34" charset="0"/>
              </a:defRPr>
            </a:lvl1pPr>
            <a:lvl2pPr marL="742950" indent="-285750">
              <a:defRPr>
                <a:solidFill>
                  <a:schemeClr val="tx1"/>
                </a:solidFill>
                <a:latin typeface="Helvetica" panose="020B0604020202020204" pitchFamily="34" charset="0"/>
                <a:cs typeface="Helvetica" panose="020B0604020202020204" pitchFamily="34" charset="0"/>
              </a:defRPr>
            </a:lvl2pPr>
            <a:lvl3pPr marL="1143000" indent="-228600">
              <a:defRPr>
                <a:solidFill>
                  <a:schemeClr val="tx1"/>
                </a:solidFill>
                <a:latin typeface="Helvetica" panose="020B0604020202020204" pitchFamily="34" charset="0"/>
                <a:cs typeface="Helvetica" panose="020B0604020202020204" pitchFamily="34" charset="0"/>
              </a:defRPr>
            </a:lvl3pPr>
            <a:lvl4pPr marL="1600200" indent="-228600">
              <a:defRPr>
                <a:solidFill>
                  <a:schemeClr val="tx1"/>
                </a:solidFill>
                <a:latin typeface="Helvetica" panose="020B0604020202020204" pitchFamily="34" charset="0"/>
                <a:cs typeface="Helvetica" panose="020B0604020202020204" pitchFamily="34" charset="0"/>
              </a:defRPr>
            </a:lvl4pPr>
            <a:lvl5pPr marL="2057400" indent="-228600">
              <a:defRPr>
                <a:solidFill>
                  <a:schemeClr val="tx1"/>
                </a:solidFill>
                <a:latin typeface="Helvetica" panose="020B0604020202020204" pitchFamily="34" charset="0"/>
                <a:cs typeface="Helvetica" panose="020B0604020202020204" pitchFamily="34" charset="0"/>
              </a:defRPr>
            </a:lvl5pPr>
            <a:lvl6pPr marL="25146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8B73906E-6DCB-4363-A6D9-7EAAEEFA91CB}" type="slidenum">
              <a:rPr lang="en-US" altLang="en-US">
                <a:latin typeface="Calibri" panose="020F0502020204030204" pitchFamily="34" charset="0"/>
              </a:rPr>
              <a:pPr fontAlgn="base">
                <a:spcBef>
                  <a:spcPct val="0"/>
                </a:spcBef>
                <a:spcAft>
                  <a:spcPct val="0"/>
                </a:spcAft>
              </a:pPr>
              <a:t>25</a:t>
            </a:fld>
            <a:endParaRPr lang="en-US" altLang="en-US" dirty="0">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8196"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8197"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8198"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B5C22E40-DB1E-47A6-A010-5E44E92841D4}" type="slidenum">
              <a:rPr lang="en-US" altLang="en-US">
                <a:latin typeface="Calibri" panose="020F0502020204030204" pitchFamily="34" charset="0"/>
                <a:ea typeface="MS PGothic" panose="020B0600070205080204" pitchFamily="34" charset="-128"/>
              </a:rPr>
              <a:pPr fontAlgn="base">
                <a:spcBef>
                  <a:spcPct val="0"/>
                </a:spcBef>
                <a:spcAft>
                  <a:spcPct val="0"/>
                </a:spcAft>
              </a:pPr>
              <a:t>3</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10244"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10245"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10246"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4342A081-7900-4B6C-BEF0-364F464D3195}" type="slidenum">
              <a:rPr lang="en-US" altLang="en-US">
                <a:latin typeface="Calibri" panose="020F0502020204030204" pitchFamily="34" charset="0"/>
                <a:ea typeface="MS PGothic" panose="020B0600070205080204" pitchFamily="34" charset="-128"/>
              </a:rPr>
              <a:pPr fontAlgn="base">
                <a:spcBef>
                  <a:spcPct val="0"/>
                </a:spcBef>
                <a:spcAft>
                  <a:spcPct val="0"/>
                </a:spcAft>
              </a:pPr>
              <a:t>4</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12292"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12293"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12294"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BE948468-6433-4DBB-9A8B-C4D8B4CE637F}" type="slidenum">
              <a:rPr lang="en-US" altLang="en-US">
                <a:latin typeface="Calibri" panose="020F0502020204030204" pitchFamily="34" charset="0"/>
                <a:ea typeface="MS PGothic" panose="020B0600070205080204" pitchFamily="34" charset="-128"/>
              </a:rPr>
              <a:pPr fontAlgn="base">
                <a:spcBef>
                  <a:spcPct val="0"/>
                </a:spcBef>
                <a:spcAft>
                  <a:spcPct val="0"/>
                </a:spcAft>
              </a:pPr>
              <a:t>5</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14340"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14341"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14342"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211677F7-B560-47D6-A020-5119B8C83CA1}" type="slidenum">
              <a:rPr lang="en-US" altLang="en-US">
                <a:latin typeface="Calibri" panose="020F0502020204030204" pitchFamily="34" charset="0"/>
                <a:ea typeface="MS PGothic" panose="020B0600070205080204" pitchFamily="34" charset="-128"/>
              </a:rPr>
              <a:pPr fontAlgn="base">
                <a:spcBef>
                  <a:spcPct val="0"/>
                </a:spcBef>
                <a:spcAft>
                  <a:spcPct val="0"/>
                </a:spcAft>
              </a:pPr>
              <a:t>6</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16388"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1638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16390"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CF9E57CF-8FA1-4A72-9850-FE73A44E28FE}" type="slidenum">
              <a:rPr lang="en-US" altLang="en-US">
                <a:latin typeface="Calibri" panose="020F0502020204030204" pitchFamily="34" charset="0"/>
                <a:ea typeface="MS PGothic" panose="020B0600070205080204" pitchFamily="34" charset="-128"/>
              </a:rPr>
              <a:pPr fontAlgn="base">
                <a:spcBef>
                  <a:spcPct val="0"/>
                </a:spcBef>
                <a:spcAft>
                  <a:spcPct val="0"/>
                </a:spcAft>
              </a:pPr>
              <a:t>7</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Have you seen this poster at your place of work?</a:t>
            </a:r>
          </a:p>
          <a:p>
            <a:pPr>
              <a:spcBef>
                <a:spcPct val="0"/>
              </a:spcBef>
            </a:pPr>
            <a:r>
              <a:rPr lang="en-US" altLang="en-US" dirty="0" smtClean="0"/>
              <a:t>Why was OSHA created?</a:t>
            </a:r>
          </a:p>
          <a:p>
            <a:pPr>
              <a:spcBef>
                <a:spcPct val="0"/>
              </a:spcBef>
            </a:pPr>
            <a:endParaRPr lang="en-US" altLang="en-US" dirty="0" smtClean="0">
              <a:ea typeface="MS PGothic" panose="020B0600070205080204" pitchFamily="34" charset="-128"/>
            </a:endParaRPr>
          </a:p>
        </p:txBody>
      </p:sp>
      <p:sp>
        <p:nvSpPr>
          <p:cNvPr id="18436"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18437"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18438"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3D323AF5-D583-4981-B82C-A50041E5F829}" type="slidenum">
              <a:rPr lang="en-US" altLang="en-US">
                <a:latin typeface="Calibri" panose="020F0502020204030204" pitchFamily="34" charset="0"/>
                <a:ea typeface="MS PGothic" panose="020B0600070205080204" pitchFamily="34" charset="-128"/>
              </a:rPr>
              <a:pPr fontAlgn="base">
                <a:spcBef>
                  <a:spcPct val="0"/>
                </a:spcBef>
                <a:spcAft>
                  <a:spcPct val="0"/>
                </a:spcAft>
              </a:pPr>
              <a:t>8</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ea typeface="MS PGothic" panose="020B0600070205080204" pitchFamily="34" charset="-128"/>
            </a:endParaRPr>
          </a:p>
        </p:txBody>
      </p:sp>
      <p:sp>
        <p:nvSpPr>
          <p:cNvPr id="20484"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INTRODUCTION TO OSHA Lesson</a:t>
            </a:r>
          </a:p>
        </p:txBody>
      </p:sp>
      <p:sp>
        <p:nvSpPr>
          <p:cNvPr id="20485"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9638">
              <a:defRPr>
                <a:solidFill>
                  <a:schemeClr val="tx1"/>
                </a:solidFill>
                <a:latin typeface="Helvetica" panose="020B0604020202020204" pitchFamily="34" charset="0"/>
                <a:cs typeface="Helvetica" panose="020B0604020202020204" pitchFamily="34" charset="0"/>
              </a:defRPr>
            </a:lvl1pPr>
            <a:lvl2pPr marL="742950" indent="-285750" defTabSz="909638">
              <a:defRPr>
                <a:solidFill>
                  <a:schemeClr val="tx1"/>
                </a:solidFill>
                <a:latin typeface="Helvetica" panose="020B0604020202020204" pitchFamily="34" charset="0"/>
                <a:cs typeface="Helvetica" panose="020B0604020202020204" pitchFamily="34" charset="0"/>
              </a:defRPr>
            </a:lvl2pPr>
            <a:lvl3pPr marL="1143000" indent="-228600" defTabSz="909638">
              <a:defRPr>
                <a:solidFill>
                  <a:schemeClr val="tx1"/>
                </a:solidFill>
                <a:latin typeface="Helvetica" panose="020B0604020202020204" pitchFamily="34" charset="0"/>
                <a:cs typeface="Helvetica" panose="020B0604020202020204" pitchFamily="34" charset="0"/>
              </a:defRPr>
            </a:lvl3pPr>
            <a:lvl4pPr marL="1600200" indent="-228600" defTabSz="909638">
              <a:defRPr>
                <a:solidFill>
                  <a:schemeClr val="tx1"/>
                </a:solidFill>
                <a:latin typeface="Helvetica" panose="020B0604020202020204" pitchFamily="34" charset="0"/>
                <a:cs typeface="Helvetica" panose="020B0604020202020204" pitchFamily="34" charset="0"/>
              </a:defRPr>
            </a:lvl4pPr>
            <a:lvl5pPr marL="2057400" indent="-228600" defTabSz="909638">
              <a:defRPr>
                <a:solidFill>
                  <a:schemeClr val="tx1"/>
                </a:solidFill>
                <a:latin typeface="Helvetica" panose="020B0604020202020204" pitchFamily="34" charset="0"/>
                <a:cs typeface="Helvetica" panose="020B0604020202020204" pitchFamily="34" charset="0"/>
              </a:defRPr>
            </a:lvl5pPr>
            <a:lvl6pPr marL="25146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09638"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r>
              <a:rPr lang="en-US" altLang="en-US" dirty="0" smtClean="0">
                <a:latin typeface="Arial" panose="020B0604020202020204" pitchFamily="34" charset="0"/>
                <a:ea typeface="MS PGothic" panose="020B0600070205080204" pitchFamily="34" charset="-128"/>
              </a:rPr>
              <a:t>Revised 04.2014</a:t>
            </a:r>
          </a:p>
        </p:txBody>
      </p:sp>
      <p:sp>
        <p:nvSpPr>
          <p:cNvPr id="20486"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Helvetica" panose="020B0604020202020204" pitchFamily="34" charset="0"/>
                <a:cs typeface="Helvetica" panose="020B0604020202020204" pitchFamily="34" charset="0"/>
              </a:defRPr>
            </a:lvl1pPr>
            <a:lvl2pPr marL="742950" indent="-285750" defTabSz="911225">
              <a:defRPr>
                <a:solidFill>
                  <a:schemeClr val="tx1"/>
                </a:solidFill>
                <a:latin typeface="Helvetica" panose="020B0604020202020204" pitchFamily="34" charset="0"/>
                <a:cs typeface="Helvetica" panose="020B0604020202020204" pitchFamily="34" charset="0"/>
              </a:defRPr>
            </a:lvl2pPr>
            <a:lvl3pPr marL="1143000" indent="-228600" defTabSz="911225">
              <a:defRPr>
                <a:solidFill>
                  <a:schemeClr val="tx1"/>
                </a:solidFill>
                <a:latin typeface="Helvetica" panose="020B0604020202020204" pitchFamily="34" charset="0"/>
                <a:cs typeface="Helvetica" panose="020B0604020202020204" pitchFamily="34" charset="0"/>
              </a:defRPr>
            </a:lvl3pPr>
            <a:lvl4pPr marL="1600200" indent="-228600" defTabSz="911225">
              <a:defRPr>
                <a:solidFill>
                  <a:schemeClr val="tx1"/>
                </a:solidFill>
                <a:latin typeface="Helvetica" panose="020B0604020202020204" pitchFamily="34" charset="0"/>
                <a:cs typeface="Helvetica" panose="020B0604020202020204" pitchFamily="34" charset="0"/>
              </a:defRPr>
            </a:lvl4pPr>
            <a:lvl5pPr marL="2057400" indent="-228600" defTabSz="911225">
              <a:defRPr>
                <a:solidFill>
                  <a:schemeClr val="tx1"/>
                </a:solidFill>
                <a:latin typeface="Helvetica" panose="020B0604020202020204" pitchFamily="34" charset="0"/>
                <a:cs typeface="Helvetica" panose="020B0604020202020204" pitchFamily="34" charset="0"/>
              </a:defRPr>
            </a:lvl5pPr>
            <a:lvl6pPr marL="25146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defTabSz="911225"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fontAlgn="base">
              <a:spcBef>
                <a:spcPct val="0"/>
              </a:spcBef>
              <a:spcAft>
                <a:spcPct val="0"/>
              </a:spcAft>
            </a:pPr>
            <a:fld id="{EA054E71-1815-4FA1-BC30-4603DF8CE6A6}" type="slidenum">
              <a:rPr lang="en-US" altLang="en-US">
                <a:latin typeface="Calibri" panose="020F0502020204030204" pitchFamily="34" charset="0"/>
                <a:ea typeface="MS PGothic" panose="020B0600070205080204" pitchFamily="34" charset="-128"/>
              </a:rPr>
              <a:pPr fontAlgn="base">
                <a:spcBef>
                  <a:spcPct val="0"/>
                </a:spcBef>
                <a:spcAft>
                  <a:spcPct val="0"/>
                </a:spcAft>
              </a:pPr>
              <a:t>9</a:t>
            </a:fld>
            <a:endParaRPr lang="en-US" altLang="en-US" dirty="0">
              <a:latin typeface="Calibri" panose="020F0502020204030204" pitchFamily="34" charset="0"/>
              <a:ea typeface="MS PGothic"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445535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
        <p:nvSpPr>
          <p:cNvPr id="18" name="Body Level One…"/>
          <p:cNvSpPr>
            <a:spLocks noGrp="1"/>
          </p:cNvSpPr>
          <p:nvPr>
            <p:ph type="body" idx="1"/>
          </p:nvPr>
        </p:nvSpPr>
        <p:spPr>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9" name="Title Text"/>
          <p:cNvSpPr>
            <a:spLocks noGrp="1"/>
          </p:cNvSpPr>
          <p:nvPr>
            <p:ph type="title"/>
          </p:nvPr>
        </p:nvSpPr>
        <p:spPr>
          <a:xfrm>
            <a:off x="457201" y="485776"/>
            <a:ext cx="8229600" cy="790575"/>
          </a:xfrm>
          <a:prstGeom prst="rect">
            <a:avLst/>
          </a:prstGeom>
        </p:spPr>
        <p:txBody>
          <a:bodyPr/>
          <a:lstStyle>
            <a:lvl1pPr>
              <a:defRPr b="1" i="0">
                <a:solidFill>
                  <a:srgbClr val="ED7D31"/>
                </a:solidFill>
                <a:latin typeface="Arial Black" charset="0"/>
                <a:ea typeface="Arial Black" charset="0"/>
                <a:cs typeface="Arial Black" charset="0"/>
              </a:defRPr>
            </a:lvl1pPr>
          </a:lstStyle>
          <a:p>
            <a:r>
              <a:rPr lang="en-US" dirty="0"/>
              <a:t>Click to edit Master title style</a:t>
            </a:r>
            <a:endParaRPr dirty="0"/>
          </a:p>
        </p:txBody>
      </p:sp>
    </p:spTree>
    <p:extLst>
      <p:ext uri="{BB962C8B-B14F-4D97-AF65-F5344CB8AC3E}">
        <p14:creationId xmlns:p14="http://schemas.microsoft.com/office/powerpoint/2010/main" val="478681861"/>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026" name="Title Text"/>
          <p:cNvSpPr>
            <a:spLocks noGrp="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smtClean="0">
                <a:sym typeface="Calibri Light" panose="020F0302020204030204" pitchFamily="34" charset="0"/>
              </a:rPr>
              <a:t>Title Text</a:t>
            </a:r>
          </a:p>
        </p:txBody>
      </p:sp>
      <p:sp>
        <p:nvSpPr>
          <p:cNvPr id="1027" name="Body Level One…"/>
          <p:cNvSpPr>
            <a:spLocks noGrp="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smtClean="0">
                <a:sym typeface="Calibri" panose="020F0502020204030204" pitchFamily="34" charset="0"/>
              </a:rPr>
              <a:t>Body Level One</a:t>
            </a:r>
          </a:p>
          <a:p>
            <a:pPr lvl="1"/>
            <a:r>
              <a:rPr lang="en-US" altLang="en-US" smtClean="0">
                <a:sym typeface="Calibri" panose="020F0502020204030204" pitchFamily="34" charset="0"/>
              </a:rPr>
              <a:t>Body Level Two</a:t>
            </a:r>
          </a:p>
          <a:p>
            <a:pPr lvl="2"/>
            <a:r>
              <a:rPr lang="en-US" altLang="en-US" smtClean="0">
                <a:sym typeface="Calibri" panose="020F0502020204030204" pitchFamily="34" charset="0"/>
              </a:rPr>
              <a:t>Body Level Three</a:t>
            </a:r>
          </a:p>
          <a:p>
            <a:pPr lvl="3"/>
            <a:r>
              <a:rPr lang="en-US" altLang="en-US" smtClean="0">
                <a:sym typeface="Calibri" panose="020F0502020204030204" pitchFamily="34" charset="0"/>
              </a:rPr>
              <a:t>Body Level Four</a:t>
            </a:r>
          </a:p>
          <a:p>
            <a:pPr lvl="4"/>
            <a:r>
              <a:rPr lang="en-US" altLang="en-US" smtClean="0">
                <a:sym typeface="Calibri" panose="020F0502020204030204" pitchFamily="34" charset="0"/>
              </a:rPr>
              <a:t>Body Level Five</a:t>
            </a:r>
          </a:p>
        </p:txBody>
      </p:sp>
      <p:sp>
        <p:nvSpPr>
          <p:cNvPr id="4" name="Shape 204"/>
          <p:cNvSpPr/>
          <p:nvPr userDrawn="1"/>
        </p:nvSpPr>
        <p:spPr>
          <a:xfrm>
            <a:off x="7772400" y="0"/>
            <a:ext cx="1371600" cy="422275"/>
          </a:xfrm>
          <a:prstGeom prst="rect">
            <a:avLst/>
          </a:prstGeom>
          <a:solidFill>
            <a:srgbClr val="FF7031"/>
          </a:solidFill>
          <a:ln w="12700">
            <a:miter lim="400000"/>
          </a:ln>
        </p:spPr>
        <p:txBody>
          <a:bodyPr lIns="34289" tIns="34289" rIns="34289" bIns="34289" anchor="ctr"/>
          <a:lstStyle/>
          <a:p>
            <a:pPr algn="ctr" eaLnBrk="1" fontAlgn="auto" hangingPunct="1">
              <a:spcBef>
                <a:spcPts val="0"/>
              </a:spcBef>
              <a:spcAft>
                <a:spcPts val="0"/>
              </a:spcAft>
              <a:defRPr sz="1200" b="1" spc="300">
                <a:solidFill>
                  <a:srgbClr val="FFFFFF"/>
                </a:solidFill>
                <a:latin typeface="Arial Hebrew"/>
                <a:ea typeface="Arial Hebrew"/>
                <a:cs typeface="Arial Hebrew"/>
                <a:sym typeface="Arial Hebrew"/>
              </a:defRPr>
            </a:pPr>
            <a:r>
              <a:rPr lang="en-US" sz="900" b="1" spc="300" dirty="0">
                <a:solidFill>
                  <a:srgbClr val="FFFFFF"/>
                </a:solidFill>
                <a:latin typeface="Arial Hebrew"/>
                <a:ea typeface="Arial Hebrew"/>
                <a:cs typeface="Arial Hebrew"/>
                <a:sym typeface="Arial Hebrew"/>
              </a:rPr>
              <a:t>CSIP</a:t>
            </a:r>
            <a:endParaRPr sz="900" b="1" spc="300" dirty="0">
              <a:solidFill>
                <a:srgbClr val="FFFFFF"/>
              </a:solidFill>
              <a:latin typeface="Arial Hebrew"/>
              <a:ea typeface="Arial Hebrew"/>
              <a:cs typeface="Arial Hebrew"/>
              <a:sym typeface="Arial Hebrew"/>
            </a:endParaRP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Lst>
  <p:transition spd="med"/>
  <p:hf sldNum="0" hdr="0" ftr="0" dt="0"/>
  <p:txStyles>
    <p:titleStyle>
      <a:lvl1pPr algn="l" rtl="0" fontAlgn="base">
        <a:lnSpc>
          <a:spcPct val="90000"/>
        </a:lnSpc>
        <a:spcBef>
          <a:spcPct val="0"/>
        </a:spcBef>
        <a:spcAft>
          <a:spcPct val="0"/>
        </a:spcAft>
        <a:defRPr sz="3800" b="1">
          <a:solidFill>
            <a:srgbClr val="ED7D31"/>
          </a:solidFill>
          <a:latin typeface="Arial Black" charset="0"/>
          <a:ea typeface="Arial Black" charset="0"/>
          <a:cs typeface="Arial Black" charset="0"/>
          <a:sym typeface="Calibri Light" panose="020F0302020204030204" pitchFamily="34" charset="0"/>
        </a:defRPr>
      </a:lvl1pPr>
      <a:lvl2pPr algn="l" rtl="0" fontAlgn="base">
        <a:lnSpc>
          <a:spcPct val="90000"/>
        </a:lnSpc>
        <a:spcBef>
          <a:spcPct val="0"/>
        </a:spcBef>
        <a:spcAft>
          <a:spcPct val="0"/>
        </a:spcAft>
        <a:defRPr sz="3800" b="1">
          <a:solidFill>
            <a:srgbClr val="ED7D31"/>
          </a:solidFill>
          <a:latin typeface="Arial Black" panose="020B0A04020102020204" pitchFamily="34" charset="0"/>
          <a:ea typeface="Arial Black" panose="020B0A04020102020204" pitchFamily="34" charset="0"/>
          <a:cs typeface="Arial Black" panose="020B0A04020102020204" pitchFamily="34" charset="0"/>
          <a:sym typeface="Calibri Light" panose="020F0302020204030204" pitchFamily="34" charset="0"/>
        </a:defRPr>
      </a:lvl2pPr>
      <a:lvl3pPr algn="l" rtl="0" fontAlgn="base">
        <a:lnSpc>
          <a:spcPct val="90000"/>
        </a:lnSpc>
        <a:spcBef>
          <a:spcPct val="0"/>
        </a:spcBef>
        <a:spcAft>
          <a:spcPct val="0"/>
        </a:spcAft>
        <a:defRPr sz="3800" b="1">
          <a:solidFill>
            <a:srgbClr val="ED7D31"/>
          </a:solidFill>
          <a:latin typeface="Arial Black" panose="020B0A04020102020204" pitchFamily="34" charset="0"/>
          <a:ea typeface="Arial Black" panose="020B0A04020102020204" pitchFamily="34" charset="0"/>
          <a:cs typeface="Arial Black" panose="020B0A04020102020204" pitchFamily="34" charset="0"/>
          <a:sym typeface="Calibri Light" panose="020F0302020204030204" pitchFamily="34" charset="0"/>
        </a:defRPr>
      </a:lvl3pPr>
      <a:lvl4pPr algn="l" rtl="0" fontAlgn="base">
        <a:lnSpc>
          <a:spcPct val="90000"/>
        </a:lnSpc>
        <a:spcBef>
          <a:spcPct val="0"/>
        </a:spcBef>
        <a:spcAft>
          <a:spcPct val="0"/>
        </a:spcAft>
        <a:defRPr sz="3800" b="1">
          <a:solidFill>
            <a:srgbClr val="ED7D31"/>
          </a:solidFill>
          <a:latin typeface="Arial Black" panose="020B0A04020102020204" pitchFamily="34" charset="0"/>
          <a:ea typeface="Arial Black" panose="020B0A04020102020204" pitchFamily="34" charset="0"/>
          <a:cs typeface="Arial Black" panose="020B0A04020102020204" pitchFamily="34" charset="0"/>
          <a:sym typeface="Calibri Light" panose="020F0302020204030204" pitchFamily="34" charset="0"/>
        </a:defRPr>
      </a:lvl4pPr>
      <a:lvl5pPr algn="l" rtl="0" fontAlgn="base">
        <a:lnSpc>
          <a:spcPct val="90000"/>
        </a:lnSpc>
        <a:spcBef>
          <a:spcPct val="0"/>
        </a:spcBef>
        <a:spcAft>
          <a:spcPct val="0"/>
        </a:spcAft>
        <a:defRPr sz="3800" b="1">
          <a:solidFill>
            <a:srgbClr val="ED7D31"/>
          </a:solidFill>
          <a:latin typeface="Arial Black" panose="020B0A04020102020204" pitchFamily="34" charset="0"/>
          <a:ea typeface="Arial Black" panose="020B0A04020102020204" pitchFamily="34" charset="0"/>
          <a:cs typeface="Arial Black" panose="020B0A04020102020204" pitchFamily="34" charset="0"/>
          <a:sym typeface="Calibri Light" panose="020F0302020204030204" pitchFamily="34" charset="0"/>
        </a:defRPr>
      </a:lvl5pPr>
      <a:lvl6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algn="l" rtl="0" fontAlgn="base">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1pPr>
      <a:lvl2pPr marL="457200" algn="l" rtl="0" fontAlgn="base">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2pPr>
      <a:lvl3pPr marL="914400" algn="l" rtl="0" fontAlgn="base">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3pPr>
      <a:lvl4pPr marL="1371600" algn="l" rtl="0" fontAlgn="base">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4pPr>
      <a:lvl5pPr marL="1828800" algn="l" rtl="0" fontAlgn="base">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5pPr>
      <a:lvl6pPr marL="26416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988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560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40132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3.jpeg"/><Relationship Id="rId7" Type="http://schemas.openxmlformats.org/officeDocument/2006/relationships/diagramColors" Target="../diagrams/colors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3.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14.png"/><Relationship Id="rId7" Type="http://schemas.openxmlformats.org/officeDocument/2006/relationships/diagramColors" Target="../diagrams/colors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pn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7.jpeg"/><Relationship Id="rId7" Type="http://schemas.openxmlformats.org/officeDocument/2006/relationships/diagramColors" Target="../diagrams/colors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742950" y="1754188"/>
            <a:ext cx="8229600" cy="790575"/>
          </a:xfrm>
        </p:spPr>
        <p:txBody>
          <a:bodyPr>
            <a:normAutofit fontScale="90000"/>
          </a:bodyPr>
          <a:lstStyle/>
          <a:p>
            <a:pPr fontAlgn="auto">
              <a:spcBef>
                <a:spcPts val="0"/>
              </a:spcBef>
              <a:spcAft>
                <a:spcPts val="0"/>
              </a:spcAft>
              <a:defRPr/>
            </a:pPr>
            <a:r>
              <a:rPr lang="en-US" sz="4950" dirty="0">
                <a:solidFill>
                  <a:srgbClr val="DEE60E"/>
                </a:solidFill>
                <a:sym typeface="Calibri Light"/>
              </a:rPr>
              <a:t>Worker Rights </a:t>
            </a:r>
            <a:br>
              <a:rPr lang="en-US" sz="4950" dirty="0">
                <a:solidFill>
                  <a:srgbClr val="DEE60E"/>
                </a:solidFill>
                <a:sym typeface="Calibri Light"/>
              </a:rPr>
            </a:br>
            <a:r>
              <a:rPr lang="en-US" sz="4950" dirty="0">
                <a:solidFill>
                  <a:srgbClr val="DEE60E"/>
                </a:solidFill>
                <a:sym typeface="Calibri Light"/>
              </a:rPr>
              <a:t>&amp; Anti-Retaliation</a:t>
            </a:r>
            <a:endParaRPr lang="en-US" dirty="0">
              <a:sym typeface="Calibri Light"/>
            </a:endParaRPr>
          </a:p>
        </p:txBody>
      </p:sp>
      <p:pic>
        <p:nvPicPr>
          <p:cNvPr id="3" name="Picture 2" descr="A clip art image of two hands shaking" title="Clip art image"/>
          <p:cNvPicPr>
            <a:picLocks noChangeAspect="1"/>
          </p:cNvPicPr>
          <p:nvPr/>
        </p:nvPicPr>
        <p:blipFill>
          <a:blip r:embed="rId3"/>
          <a:stretch>
            <a:fillRect/>
          </a:stretch>
        </p:blipFill>
        <p:spPr>
          <a:xfrm>
            <a:off x="3059113" y="3540125"/>
            <a:ext cx="2528887" cy="2527300"/>
          </a:xfrm>
          <a:prstGeom prst="rect">
            <a:avLst/>
          </a:prstGeom>
          <a:noFill/>
          <a:ln>
            <a:noFill/>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
          <p:cNvSpPr>
            <a:spLocks noGrp="1"/>
          </p:cNvSpPr>
          <p:nvPr>
            <p:ph type="title"/>
          </p:nvPr>
        </p:nvSpPr>
        <p:spPr>
          <a:xfrm>
            <a:off x="457200" y="485775"/>
            <a:ext cx="6446838" cy="1204913"/>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Rights &amp; Resources</a:t>
            </a:r>
            <a: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Your Right to Know About Hazardous Chemicals</a:t>
            </a:r>
          </a:p>
        </p:txBody>
      </p:sp>
      <p:graphicFrame>
        <p:nvGraphicFramePr>
          <p:cNvPr id="2" name="Diagram 1" descr="There is an orange text box" title="Text box"/>
          <p:cNvGraphicFramePr/>
          <p:nvPr/>
        </p:nvGraphicFramePr>
        <p:xfrm>
          <a:off x="446729" y="1763505"/>
          <a:ext cx="4342990" cy="40913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1516" name="Picture 8" descr="There is a picture of a cover of a Safety Data Sheets binder" title="Image"/>
          <p:cNvPicPr>
            <a:picLocks noChangeAspect="1"/>
          </p:cNvPicPr>
          <p:nvPr/>
        </p:nvPicPr>
        <p:blipFill>
          <a:blip r:embed="rId8">
            <a:clrChange>
              <a:clrFrom>
                <a:srgbClr val="FFFFFF"/>
              </a:clrFrom>
              <a:clrTo>
                <a:srgbClr val="FFFFFF">
                  <a:alpha val="0"/>
                </a:srgbClr>
              </a:clrTo>
            </a:clrChange>
          </a:blip>
          <a:srcRect/>
          <a:stretch>
            <a:fillRect/>
          </a:stretch>
        </p:blipFill>
        <p:spPr bwMode="auto">
          <a:xfrm>
            <a:off x="6904038" y="411163"/>
            <a:ext cx="1152525" cy="1279525"/>
          </a:xfrm>
          <a:prstGeom prst="rect">
            <a:avLst/>
          </a:prstGeom>
          <a:noFill/>
          <a:ln>
            <a:noFill/>
          </a:ln>
          <a:extLst>
            <a:ext uri="{909E8E84-426E-40dd-AFC4-6F175D3DCCD1}"/>
            <a:ext uri="{91240B29-F687-4f45-9708-019B960494DF}"/>
          </a:extLst>
        </p:spPr>
      </p:pic>
      <p:sp>
        <p:nvSpPr>
          <p:cNvPr id="5" name="Rectangle 4">
            <a:extLst/>
          </p:cNvPr>
          <p:cNvSpPr/>
          <p:nvPr/>
        </p:nvSpPr>
        <p:spPr>
          <a:xfrm>
            <a:off x="4959350" y="1763713"/>
            <a:ext cx="3890963" cy="3970337"/>
          </a:xfrm>
          <a:prstGeom prst="rect">
            <a:avLst/>
          </a:prstGeom>
          <a:solidFill>
            <a:schemeClr val="accent2">
              <a:lumMod val="40000"/>
              <a:lumOff val="60000"/>
            </a:schemeClr>
          </a:solidFill>
        </p:spPr>
        <p:txBody>
          <a:bodyPr>
            <a:spAutoFit/>
          </a:bodyPr>
          <a:lstStyle/>
          <a:p>
            <a:pPr algn="ctr" eaLnBrk="1" hangingPunct="1">
              <a:defRPr/>
            </a:pPr>
            <a:endParaRPr lang="en-US" altLang="x-none" b="1" dirty="0">
              <a:latin typeface="Arial" charset="0"/>
              <a:ea typeface="Arial" charset="0"/>
              <a:cs typeface="Arial" charset="0"/>
            </a:endParaRPr>
          </a:p>
          <a:p>
            <a:pPr algn="ctr" eaLnBrk="1" hangingPunct="1">
              <a:defRPr/>
            </a:pPr>
            <a:r>
              <a:rPr lang="en-US" altLang="x-none" b="1" dirty="0">
                <a:latin typeface="Arial" charset="0"/>
                <a:ea typeface="Arial" charset="0"/>
                <a:cs typeface="Arial" charset="0"/>
              </a:rPr>
              <a:t>The Hazard Communication Standard (HCS) requires chemical manufacturers, distributors, or importers to provide Safety Data Sheets (SDSs) (formerly known as Material Safety Data Sheets or MSDSs) to communicate the hazards of hazardous chemical products. As of June 1, 2015, the HCS will require new SDSs to be in a uniform format. </a:t>
            </a:r>
          </a:p>
          <a:p>
            <a:pPr algn="ctr" eaLnBrk="1" hangingPunct="1">
              <a:defRPr/>
            </a:pPr>
            <a:endParaRPr lang="en-US" altLang="x-none" b="1" dirty="0">
              <a:latin typeface="Arial" charset="0"/>
              <a:ea typeface="Arial" charset="0"/>
              <a:cs typeface="Arial" charset="0"/>
            </a:endParaRPr>
          </a:p>
          <a:p>
            <a:pPr algn="ctr" eaLnBrk="1" hangingPunct="1">
              <a:defRPr/>
            </a:pPr>
            <a:endParaRPr lang="en-US" altLang="x-none" b="1" dirty="0">
              <a:latin typeface="Arial" charset="0"/>
              <a:ea typeface="Arial" charset="0"/>
              <a:cs typeface="Arial"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485775"/>
            <a:ext cx="8229600" cy="93662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Rights &amp; Resources</a:t>
            </a:r>
            <a: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Your Right to Complain or Request Corrections</a:t>
            </a:r>
          </a:p>
        </p:txBody>
      </p:sp>
      <p:graphicFrame>
        <p:nvGraphicFramePr>
          <p:cNvPr id="4" name="Diagram 3" descr="There is an orange and a grey box with an arrow in between them" title="Smart Art graphic that shows a list"/>
          <p:cNvGraphicFramePr/>
          <p:nvPr/>
        </p:nvGraphicFramePr>
        <p:xfrm>
          <a:off x="457202" y="2071688"/>
          <a:ext cx="8226425" cy="38923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36727"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Rights &amp; Resources</a:t>
            </a:r>
            <a: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Your Right to Train</a:t>
            </a:r>
          </a:p>
        </p:txBody>
      </p:sp>
      <p:pic>
        <p:nvPicPr>
          <p:cNvPr id="4" name="Picture 3" descr="An image of a classroom. The instructor is pointing to a hard hat and the board reads &quot;safety&quot;" title="Image"/>
          <p:cNvPicPr>
            <a:picLocks noChangeAspect="1"/>
          </p:cNvPicPr>
          <p:nvPr/>
        </p:nvPicPr>
        <p:blipFill>
          <a:blip r:embed="rId3"/>
          <a:stretch>
            <a:fillRect/>
          </a:stretch>
        </p:blipFill>
        <p:spPr>
          <a:xfrm>
            <a:off x="5805488" y="588963"/>
            <a:ext cx="2695575" cy="2203450"/>
          </a:xfrm>
          <a:prstGeom prst="rect">
            <a:avLst/>
          </a:prstGeom>
        </p:spPr>
      </p:pic>
      <p:graphicFrame>
        <p:nvGraphicFramePr>
          <p:cNvPr id="5" name="Diagram 4" descr="There are bullet points with a blue text box to the left" title="Smart Art graphic that shows a list"/>
          <p:cNvGraphicFramePr/>
          <p:nvPr/>
        </p:nvGraphicFramePr>
        <p:xfrm>
          <a:off x="928047" y="2185379"/>
          <a:ext cx="7246961" cy="410623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84163"/>
            <a:ext cx="6502400" cy="1277937"/>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Rights &amp; Resources</a:t>
            </a:r>
            <a:r>
              <a:rPr lang="en-US" altLang="en-US" sz="1200" dirty="0" smtClean="0">
                <a:latin typeface="Arial" panose="020B0604020202020204" pitchFamily="34" charset="0"/>
                <a:ea typeface="Arial Black" panose="020B0A04020102020204" pitchFamily="34" charset="0"/>
                <a:cs typeface="Arial" panose="020B0604020202020204" pitchFamily="34" charset="0"/>
              </a:rPr>
              <a:t/>
            </a:r>
            <a:br>
              <a:rPr lang="en-US" altLang="en-US" sz="1200" dirty="0" smtClean="0">
                <a:latin typeface="Arial" panose="020B0604020202020204" pitchFamily="34" charset="0"/>
                <a:ea typeface="Arial Black" panose="020B0A04020102020204" pitchFamily="34" charset="0"/>
                <a:cs typeface="Arial" panose="020B0604020202020204" pitchFamily="34" charset="0"/>
              </a:rPr>
            </a:br>
            <a:r>
              <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Your Right to Examine Exposure &amp; Medical Records</a:t>
            </a:r>
            <a:endParaRPr lang="en-US" altLang="en-US" sz="2400" dirty="0" smtClean="0">
              <a:solidFill>
                <a:srgbClr val="FFFF00"/>
              </a:solidFill>
              <a:latin typeface="Arial Black" panose="020B0A04020102020204" pitchFamily="34" charset="0"/>
              <a:ea typeface="Arial Black" panose="020B0A04020102020204" pitchFamily="34" charset="0"/>
              <a:cs typeface="Arial Black" panose="020B0A04020102020204" pitchFamily="34" charset="0"/>
            </a:endParaRPr>
          </a:p>
        </p:txBody>
      </p:sp>
      <p:sp>
        <p:nvSpPr>
          <p:cNvPr id="27652" name="Rectangle 2"/>
          <p:cNvSpPr>
            <a:spLocks noChangeArrowheads="1"/>
          </p:cNvSpPr>
          <p:nvPr/>
        </p:nvSpPr>
        <p:spPr bwMode="auto">
          <a:xfrm>
            <a:off x="255588" y="2413000"/>
            <a:ext cx="3711575"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Helvetica" panose="020B0604020202020204" pitchFamily="34" charset="0"/>
                <a:cs typeface="Helvetica" panose="020B0604020202020204" pitchFamily="34" charset="0"/>
              </a:defRPr>
            </a:lvl1pPr>
            <a:lvl2pPr marL="742950" indent="-285750">
              <a:defRPr>
                <a:solidFill>
                  <a:schemeClr val="tx1"/>
                </a:solidFill>
                <a:latin typeface="Helvetica" panose="020B0604020202020204" pitchFamily="34" charset="0"/>
                <a:cs typeface="Helvetica" panose="020B0604020202020204" pitchFamily="34" charset="0"/>
              </a:defRPr>
            </a:lvl2pPr>
            <a:lvl3pPr marL="1143000" indent="-228600">
              <a:defRPr>
                <a:solidFill>
                  <a:schemeClr val="tx1"/>
                </a:solidFill>
                <a:latin typeface="Helvetica" panose="020B0604020202020204" pitchFamily="34" charset="0"/>
                <a:cs typeface="Helvetica" panose="020B0604020202020204" pitchFamily="34" charset="0"/>
              </a:defRPr>
            </a:lvl3pPr>
            <a:lvl4pPr marL="1600200" indent="-228600">
              <a:defRPr>
                <a:solidFill>
                  <a:schemeClr val="tx1"/>
                </a:solidFill>
                <a:latin typeface="Helvetica" panose="020B0604020202020204" pitchFamily="34" charset="0"/>
                <a:cs typeface="Helvetica" panose="020B0604020202020204" pitchFamily="34" charset="0"/>
              </a:defRPr>
            </a:lvl4pPr>
            <a:lvl5pPr marL="2057400" indent="-228600">
              <a:defRPr>
                <a:solidFill>
                  <a:schemeClr val="tx1"/>
                </a:solidFill>
                <a:latin typeface="Helvetica" panose="020B0604020202020204" pitchFamily="34" charset="0"/>
                <a:cs typeface="Helvetica" panose="020B0604020202020204" pitchFamily="34" charset="0"/>
              </a:defRPr>
            </a:lvl5pPr>
            <a:lvl6pPr marL="25146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eaLnBrk="1" hangingPunct="1"/>
            <a:r>
              <a:rPr lang="en-US" altLang="en-US" sz="2800" b="1" dirty="0">
                <a:solidFill>
                  <a:schemeClr val="bg1"/>
                </a:solidFill>
                <a:latin typeface="Arial" panose="020B0604020202020204" pitchFamily="34" charset="0"/>
                <a:cs typeface="Arial" panose="020B0604020202020204" pitchFamily="34" charset="0"/>
              </a:rPr>
              <a:t>1910.1020: Right to examine &amp; copy records</a:t>
            </a:r>
          </a:p>
        </p:txBody>
      </p:sp>
      <p:pic>
        <p:nvPicPr>
          <p:cNvPr id="8" name="Picture 7" descr="A silhouette on a person standing next to a filing cabinet" title="Clip Art image"/>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44563" y="3122613"/>
            <a:ext cx="2616200" cy="2805112"/>
          </a:xfrm>
          <a:prstGeom prst="rect">
            <a:avLst/>
          </a:prstGeom>
        </p:spPr>
      </p:pic>
      <p:graphicFrame>
        <p:nvGraphicFramePr>
          <p:cNvPr id="5" name="Diagram 4" descr="There is a list with a green header" title="Smart Art graphic that shows a list"/>
          <p:cNvGraphicFramePr/>
          <p:nvPr/>
        </p:nvGraphicFramePr>
        <p:xfrm>
          <a:off x="4249274" y="1715372"/>
          <a:ext cx="4598892" cy="427599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p:nvPr>
        </p:nvSpPr>
        <p:spPr>
          <a:xfrm>
            <a:off x="457200"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Rights &amp; Resources</a:t>
            </a:r>
            <a: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Your Right to File a Complaint with OSHA</a:t>
            </a:r>
          </a:p>
        </p:txBody>
      </p:sp>
      <p:graphicFrame>
        <p:nvGraphicFramePr>
          <p:cNvPr id="5" name="Diagram 4" descr="There are three orange boxes" title="Smart Art graphic that shows a list"/>
          <p:cNvGraphicFramePr/>
          <p:nvPr/>
        </p:nvGraphicFramePr>
        <p:xfrm>
          <a:off x="319700" y="1763083"/>
          <a:ext cx="8226425" cy="3527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ounded Rectangle 1" title="Text box"/>
          <p:cNvSpPr/>
          <p:nvPr/>
        </p:nvSpPr>
        <p:spPr>
          <a:xfrm>
            <a:off x="2429302" y="5508588"/>
            <a:ext cx="5472752" cy="961324"/>
          </a:xfrm>
          <a:prstGeom prst="roundRect">
            <a:avLst/>
          </a:prstGeom>
          <a:solidFill>
            <a:schemeClr val="accent4">
              <a:lumMod val="60000"/>
              <a:lumOff val="40000"/>
            </a:schemeClr>
          </a:solidFill>
          <a:scene3d>
            <a:camera prst="orthographicFront"/>
            <a:lightRig rig="threePt" dir="t"/>
          </a:scene3d>
          <a:sp3d>
            <a:bevelT prst="convex"/>
          </a:sp3d>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r>
              <a:rPr lang="en-US" sz="1654" b="1" dirty="0">
                <a:latin typeface="Arial" charset="0"/>
                <a:ea typeface="Arial" charset="0"/>
                <a:cs typeface="Arial" charset="0"/>
              </a:rPr>
              <a:t>Note:</a:t>
            </a:r>
          </a:p>
          <a:p>
            <a:pPr eaLnBrk="1" fontAlgn="auto" hangingPunct="1">
              <a:spcBef>
                <a:spcPts val="0"/>
              </a:spcBef>
              <a:spcAft>
                <a:spcPts val="0"/>
              </a:spcAft>
              <a:defRPr/>
            </a:pPr>
            <a:r>
              <a:rPr lang="en-US" sz="1654" b="1" dirty="0">
                <a:latin typeface="Arial" charset="0"/>
                <a:ea typeface="Arial" charset="0"/>
                <a:cs typeface="Arial" charset="0"/>
              </a:rPr>
              <a:t>Often the best and fastest way to get a hazard corrected is to notify your supervisor or employer.</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485775"/>
            <a:ext cx="8229600" cy="93662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Rights &amp; Resources</a:t>
            </a:r>
            <a: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Your Right to Participate in an OSHA Inspection</a:t>
            </a:r>
          </a:p>
        </p:txBody>
      </p:sp>
      <p:graphicFrame>
        <p:nvGraphicFramePr>
          <p:cNvPr id="4" name="Diagram 3" descr="There are four boxes that are different shades of orange and grey" title="Smart Art graphic that shows a list"/>
          <p:cNvGraphicFramePr/>
          <p:nvPr/>
        </p:nvGraphicFramePr>
        <p:xfrm>
          <a:off x="498144" y="1668968"/>
          <a:ext cx="8076111" cy="42951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485775"/>
            <a:ext cx="8229600" cy="990706"/>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Rights &amp; Resources</a:t>
            </a:r>
            <a:r>
              <a:rPr lang="en-US" altLang="en-US" sz="1200" dirty="0" smtClean="0">
                <a:latin typeface="Arial" panose="020B0604020202020204" pitchFamily="34" charset="0"/>
                <a:ea typeface="Arial Black" panose="020B0A04020102020204" pitchFamily="34" charset="0"/>
                <a:cs typeface="Arial" panose="020B0604020202020204" pitchFamily="34" charset="0"/>
              </a:rPr>
              <a:t/>
            </a:r>
            <a:br>
              <a:rPr lang="en-US" altLang="en-US" sz="1200" dirty="0" smtClean="0">
                <a:latin typeface="Arial" panose="020B0604020202020204" pitchFamily="34" charset="0"/>
                <a:ea typeface="Arial Black" panose="020B0A04020102020204" pitchFamily="34" charset="0"/>
                <a:cs typeface="Arial" panose="020B0604020202020204" pitchFamily="34" charset="0"/>
              </a:rPr>
            </a:br>
            <a:r>
              <a:rPr lang="en-US" altLang="en-US" sz="1200" dirty="0" smtClean="0">
                <a:latin typeface="Arial" panose="020B0604020202020204" pitchFamily="34" charset="0"/>
                <a:ea typeface="Arial Black" panose="020B0A04020102020204" pitchFamily="34" charset="0"/>
                <a:cs typeface="Arial" panose="020B0604020202020204" pitchFamily="34" charset="0"/>
              </a:rPr>
              <a:t/>
            </a:r>
            <a:br>
              <a:rPr lang="en-US" altLang="en-US" sz="1200" dirty="0" smtClean="0">
                <a:latin typeface="Arial" panose="020B0604020202020204" pitchFamily="34" charset="0"/>
                <a:ea typeface="Arial Black" panose="020B0A04020102020204" pitchFamily="34" charset="0"/>
                <a:cs typeface="Arial" panose="020B0604020202020204" pitchFamily="34" charset="0"/>
              </a:rPr>
            </a:br>
            <a:r>
              <a:rPr lang="en-US" altLang="en-US" sz="2400" dirty="0" smtClean="0">
                <a:solidFill>
                  <a:srgbClr val="FFFF00"/>
                </a:solidFill>
                <a:latin typeface="Arial Black" panose="020B0A04020102020204" pitchFamily="34" charset="0"/>
                <a:ea typeface="Arial Black" panose="020B0A04020102020204" pitchFamily="34" charset="0"/>
                <a:cs typeface="Arial" panose="020B0604020202020204" pitchFamily="34" charset="0"/>
              </a:rPr>
              <a:t>Your Right to be Free from Retaliation</a:t>
            </a:r>
            <a:endParaRPr lang="en-US" altLang="en-US" sz="2400" dirty="0" smtClean="0">
              <a:solidFill>
                <a:srgbClr val="FFFF00"/>
              </a:solidFill>
              <a:latin typeface="Arial Black" panose="020B0A04020102020204" pitchFamily="34" charset="0"/>
              <a:ea typeface="Arial Black" panose="020B0A04020102020204" pitchFamily="34" charset="0"/>
              <a:cs typeface="Arial Black" panose="020B0A04020102020204" pitchFamily="34" charset="0"/>
            </a:endParaRPr>
          </a:p>
        </p:txBody>
      </p:sp>
      <p:graphicFrame>
        <p:nvGraphicFramePr>
          <p:cNvPr id="4" name="Diagram 3" descr="There are four boxes, which are orange, grey, blue, and yellow" title="Smart Art graphic that shows a list"/>
          <p:cNvGraphicFramePr/>
          <p:nvPr/>
        </p:nvGraphicFramePr>
        <p:xfrm>
          <a:off x="457202" y="1476481"/>
          <a:ext cx="8226425" cy="45421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Rights &amp; Resources</a:t>
            </a:r>
            <a: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Black" panose="020B0A04020102020204" pitchFamily="34" charset="0"/>
                <a:ea typeface="Arial Black" panose="020B0A04020102020204" pitchFamily="34" charset="0"/>
                <a:cs typeface="Arial Black" panose="020B0A04020102020204" pitchFamily="34" charset="0"/>
              </a:rPr>
              <a:t>Where to Go for Help</a:t>
            </a:r>
          </a:p>
        </p:txBody>
      </p:sp>
      <p:graphicFrame>
        <p:nvGraphicFramePr>
          <p:cNvPr id="3" name="Diagram 2" descr="There are three circles that have text inside" title="Smart Art graphic that shows a list"/>
          <p:cNvGraphicFramePr/>
          <p:nvPr/>
        </p:nvGraphicFramePr>
        <p:xfrm>
          <a:off x="354842" y="1828800"/>
          <a:ext cx="8328785" cy="37667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Rights &amp; Resources</a:t>
            </a:r>
            <a: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Black" panose="020B0A04020102020204" pitchFamily="34" charset="0"/>
                <a:ea typeface="Arial Black" panose="020B0A04020102020204" pitchFamily="34" charset="0"/>
                <a:cs typeface="Arial Black" panose="020B0A04020102020204" pitchFamily="34" charset="0"/>
              </a:rPr>
              <a:t>Resources in the Workplace</a:t>
            </a:r>
          </a:p>
        </p:txBody>
      </p:sp>
      <p:graphicFrame>
        <p:nvGraphicFramePr>
          <p:cNvPr id="3" name="Diagram 2" title="Smart Art graphic that shows a list"/>
          <p:cNvGraphicFramePr/>
          <p:nvPr/>
        </p:nvGraphicFramePr>
        <p:xfrm>
          <a:off x="467463" y="1842448"/>
          <a:ext cx="8226425" cy="42035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Rights </a:t>
            </a:r>
            <a:r>
              <a:rPr lang="en-US" altLang="en-US" smtClean="0">
                <a:latin typeface="Arial Black" panose="020B0A04020102020204" pitchFamily="34" charset="0"/>
                <a:ea typeface="Arial Black" panose="020B0A04020102020204" pitchFamily="34" charset="0"/>
                <a:cs typeface="Arial Black" panose="020B0A04020102020204" pitchFamily="34" charset="0"/>
              </a:rPr>
              <a:t>&amp; Resources </a:t>
            </a:r>
            <a:endParaRPr lang="en-US" altLang="en-US" dirty="0" smtClean="0">
              <a:latin typeface="Arial Black" panose="020B0A04020102020204" pitchFamily="34" charset="0"/>
              <a:ea typeface="Arial Black" panose="020B0A04020102020204" pitchFamily="34" charset="0"/>
              <a:cs typeface="Arial Black" panose="020B0A04020102020204" pitchFamily="34" charset="0"/>
            </a:endParaRPr>
          </a:p>
        </p:txBody>
      </p:sp>
      <p:sp>
        <p:nvSpPr>
          <p:cNvPr id="6" name="Title 2"/>
          <p:cNvSpPr txBox="1">
            <a:spLocks/>
          </p:cNvSpPr>
          <p:nvPr/>
        </p:nvSpPr>
        <p:spPr>
          <a:xfrm>
            <a:off x="457200" y="1120775"/>
            <a:ext cx="8229600" cy="355600"/>
          </a:xfrm>
          <a:prstGeom prst="rect">
            <a:avLst/>
          </a:prstGeom>
          <a:ln w="12700">
            <a:miter lim="400000"/>
          </a:ln>
          <a:extLst>
            <a:ext uri="{C572A759-6A51-4108-AA02-DFA0A04FC94B}"/>
          </a:extLst>
        </p:spPr>
        <p:txBody>
          <a:bodyPr lIns="34374" tIns="34374" rIns="34374" bIns="34374" anchor="ctr"/>
          <a:lstStyle>
            <a:lvl1pPr marL="0" marR="0" indent="0" algn="l" defTabSz="912114" rtl="0" eaLnBrk="1" latinLnBrk="0" hangingPunct="1">
              <a:lnSpc>
                <a:spcPct val="90000"/>
              </a:lnSpc>
              <a:spcBef>
                <a:spcPts val="0"/>
              </a:spcBef>
              <a:spcAft>
                <a:spcPts val="0"/>
              </a:spcAft>
              <a:buClrTx/>
              <a:buSzTx/>
              <a:buFontTx/>
              <a:buNone/>
              <a:tabLst/>
              <a:defRPr sz="3800" b="1" i="0" u="none" strike="noStrike" cap="none" spc="0" baseline="0">
                <a:ln>
                  <a:noFill/>
                </a:ln>
                <a:solidFill>
                  <a:schemeClr val="accent2"/>
                </a:solidFill>
                <a:uFillTx/>
                <a:latin typeface="Arial Black" charset="0"/>
                <a:ea typeface="Arial Black" charset="0"/>
                <a:cs typeface="Arial Black" charset="0"/>
                <a:sym typeface="Calibri Light"/>
              </a:defRPr>
            </a:lvl1pPr>
            <a:lvl2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9pPr>
          </a:lstStyle>
          <a:p>
            <a:pPr fontAlgn="auto">
              <a:defRPr/>
            </a:pPr>
            <a:r>
              <a:rPr lang="en-US" sz="2400" kern="0" dirty="0">
                <a:solidFill>
                  <a:srgbClr val="DEE60E"/>
                </a:solidFill>
              </a:rPr>
              <a:t>Resources in the Workplace</a:t>
            </a:r>
          </a:p>
        </p:txBody>
      </p:sp>
      <p:graphicFrame>
        <p:nvGraphicFramePr>
          <p:cNvPr id="3" name="Diagram 2" descr="There are seven boxes in two rows. The boxes have arrows pointing to the subsequent box and are orange, grey, and yellow." title="Smart Art graphic that shows a list"/>
          <p:cNvGraphicFramePr/>
          <p:nvPr/>
        </p:nvGraphicFramePr>
        <p:xfrm>
          <a:off x="457202" y="1476480"/>
          <a:ext cx="8226425" cy="46513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
          <p:cNvSpPr>
            <a:spLocks noGrp="1"/>
          </p:cNvSpPr>
          <p:nvPr>
            <p:ph type="title"/>
          </p:nvPr>
        </p:nvSpPr>
        <p:spPr>
          <a:xfrm>
            <a:off x="457200" y="485775"/>
            <a:ext cx="8229600" cy="790575"/>
          </a:xfrm>
        </p:spPr>
        <p:txBody>
          <a:bodyPr/>
          <a:lstStyle/>
          <a:p>
            <a:r>
              <a:rPr lang="en-US" altLang="en-US" dirty="0" smtClean="0">
                <a:solidFill>
                  <a:schemeClr val="accent2"/>
                </a:solidFill>
                <a:latin typeface="Arial Black" panose="020B0A04020102020204" pitchFamily="34" charset="0"/>
                <a:ea typeface="Arial Black" panose="020B0A04020102020204" pitchFamily="34" charset="0"/>
                <a:cs typeface="Arial Black" panose="020B0A04020102020204" pitchFamily="34" charset="0"/>
              </a:rPr>
              <a:t>Overview</a:t>
            </a:r>
          </a:p>
        </p:txBody>
      </p:sp>
      <p:sp>
        <p:nvSpPr>
          <p:cNvPr id="9" name="TextBox 8"/>
          <p:cNvSpPr txBox="1"/>
          <p:nvPr/>
        </p:nvSpPr>
        <p:spPr>
          <a:xfrm>
            <a:off x="1368152" y="2032975"/>
            <a:ext cx="1267580" cy="7465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34374" tIns="34374" rIns="34374" bIns="34374" spcCol="38100" anchor="b">
            <a:spAutoFit/>
          </a:bodyPr>
          <a:lstStyle/>
          <a:p>
            <a:pPr algn="ctr" eaLnBrk="1" fontAlgn="auto">
              <a:spcBef>
                <a:spcPts val="0"/>
              </a:spcBef>
              <a:spcAft>
                <a:spcPts val="0"/>
              </a:spcAft>
              <a:defRPr/>
            </a:pPr>
            <a:r>
              <a:rPr lang="en-US" sz="2200" b="1" dirty="0">
                <a:solidFill>
                  <a:schemeClr val="bg1"/>
                </a:solidFill>
                <a:latin typeface="Tahoma" charset="0"/>
                <a:ea typeface="Tahoma" charset="0"/>
                <a:cs typeface="Tahoma" charset="0"/>
              </a:rPr>
              <a:t>About OSHA</a:t>
            </a:r>
            <a:endParaRPr lang="en-US" sz="2200" dirty="0">
              <a:solidFill>
                <a:srgbClr val="000000"/>
              </a:solidFill>
              <a:latin typeface="Tahoma" charset="0"/>
              <a:ea typeface="Tahoma" charset="0"/>
              <a:cs typeface="Tahoma" charset="0"/>
              <a:sym typeface="Calibri"/>
            </a:endParaRPr>
          </a:p>
        </p:txBody>
      </p:sp>
      <p:pic>
        <p:nvPicPr>
          <p:cNvPr id="5" name="BIA_OSHA_INTRO_SYMBOLS_4_POWERPOINT.png" descr="AN image of a wrench and hammer" title="Yellow sign"/>
          <p:cNvPicPr>
            <a:picLocks noChangeAspect="1"/>
          </p:cNvPicPr>
          <p:nvPr/>
        </p:nvPicPr>
        <p:blipFill>
          <a:blip r:embed="rId3"/>
          <a:stretch>
            <a:fillRect/>
          </a:stretch>
        </p:blipFill>
        <p:spPr>
          <a:xfrm>
            <a:off x="919163" y="2867025"/>
            <a:ext cx="2092325" cy="2093913"/>
          </a:xfrm>
          <a:prstGeom prst="rect">
            <a:avLst/>
          </a:prstGeom>
          <a:ln w="12700">
            <a:miter lim="400000"/>
          </a:ln>
        </p:spPr>
      </p:pic>
      <p:sp>
        <p:nvSpPr>
          <p:cNvPr id="11" name="TextBox 10"/>
          <p:cNvSpPr txBox="1"/>
          <p:nvPr/>
        </p:nvSpPr>
        <p:spPr>
          <a:xfrm>
            <a:off x="3712672" y="1718340"/>
            <a:ext cx="1610874" cy="10850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34374" tIns="34374" rIns="34374" bIns="34374" spcCol="38100" anchor="b">
            <a:spAutoFit/>
          </a:bodyPr>
          <a:lstStyle/>
          <a:p>
            <a:pPr algn="ctr" eaLnBrk="1" fontAlgn="auto">
              <a:spcBef>
                <a:spcPts val="0"/>
              </a:spcBef>
              <a:spcAft>
                <a:spcPts val="0"/>
              </a:spcAft>
              <a:defRPr/>
            </a:pPr>
            <a:r>
              <a:rPr lang="en-US" sz="2200" b="1" dirty="0">
                <a:solidFill>
                  <a:schemeClr val="bg1"/>
                </a:solidFill>
                <a:latin typeface="Tahoma" charset="0"/>
                <a:ea typeface="Tahoma" charset="0"/>
                <a:cs typeface="Tahoma" charset="0"/>
                <a:sym typeface="Calibri"/>
              </a:rPr>
              <a:t>Rights</a:t>
            </a:r>
          </a:p>
          <a:p>
            <a:pPr algn="ctr" eaLnBrk="1" fontAlgn="auto">
              <a:spcBef>
                <a:spcPts val="0"/>
              </a:spcBef>
              <a:spcAft>
                <a:spcPts val="0"/>
              </a:spcAft>
              <a:defRPr/>
            </a:pPr>
            <a:r>
              <a:rPr lang="en-US" sz="2200" b="1" dirty="0">
                <a:solidFill>
                  <a:schemeClr val="bg1"/>
                </a:solidFill>
                <a:latin typeface="Tahoma" charset="0"/>
                <a:ea typeface="Tahoma" charset="0"/>
                <a:cs typeface="Tahoma" charset="0"/>
                <a:sym typeface="Calibri"/>
              </a:rPr>
              <a:t> &amp; Resources</a:t>
            </a:r>
            <a:endParaRPr lang="en-US" sz="2200" dirty="0">
              <a:solidFill>
                <a:srgbClr val="000000"/>
              </a:solidFill>
              <a:latin typeface="Tahoma" charset="0"/>
              <a:ea typeface="Tahoma" charset="0"/>
              <a:cs typeface="Tahoma" charset="0"/>
              <a:sym typeface="Calibri"/>
            </a:endParaRPr>
          </a:p>
        </p:txBody>
      </p:sp>
      <p:pic>
        <p:nvPicPr>
          <p:cNvPr id="4" name="BIA_OSHA_INJURY_PREVENTION_SYMBOLS_4_POWERPOINT.png" descr="An image of a hard hat" title="white sign"/>
          <p:cNvPicPr>
            <a:picLocks noChangeAspect="1"/>
          </p:cNvPicPr>
          <p:nvPr/>
        </p:nvPicPr>
        <p:blipFill>
          <a:blip r:embed="rId4"/>
          <a:stretch>
            <a:fillRect/>
          </a:stretch>
        </p:blipFill>
        <p:spPr>
          <a:xfrm>
            <a:off x="3663950" y="2867025"/>
            <a:ext cx="2035175" cy="2036763"/>
          </a:xfrm>
          <a:prstGeom prst="rect">
            <a:avLst/>
          </a:prstGeom>
          <a:ln w="12700">
            <a:miter lim="400000"/>
          </a:ln>
        </p:spPr>
      </p:pic>
      <p:sp>
        <p:nvSpPr>
          <p:cNvPr id="10" name="TextBox 9"/>
          <p:cNvSpPr txBox="1"/>
          <p:nvPr/>
        </p:nvSpPr>
        <p:spPr>
          <a:xfrm>
            <a:off x="6317494" y="2032975"/>
            <a:ext cx="1816572" cy="7465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34374" tIns="34374" rIns="34374" bIns="34374" spcCol="38100" anchor="b">
            <a:spAutoFit/>
          </a:bodyPr>
          <a:lstStyle/>
          <a:p>
            <a:pPr algn="ctr" eaLnBrk="1" fontAlgn="auto">
              <a:spcBef>
                <a:spcPts val="0"/>
              </a:spcBef>
              <a:spcAft>
                <a:spcPts val="0"/>
              </a:spcAft>
              <a:defRPr/>
            </a:pPr>
            <a:r>
              <a:rPr lang="en-US" sz="2200" b="1" dirty="0">
                <a:solidFill>
                  <a:schemeClr val="bg1"/>
                </a:solidFill>
                <a:latin typeface="Tahoma" charset="0"/>
                <a:ea typeface="Tahoma" charset="0"/>
                <a:cs typeface="Tahoma" charset="0"/>
                <a:sym typeface="Calibri"/>
              </a:rPr>
              <a:t>Filing Complaints</a:t>
            </a:r>
            <a:endParaRPr lang="en-US" sz="2200" dirty="0">
              <a:solidFill>
                <a:srgbClr val="000000"/>
              </a:solidFill>
              <a:latin typeface="Tahoma" charset="0"/>
              <a:ea typeface="Tahoma" charset="0"/>
              <a:cs typeface="Tahoma" charset="0"/>
              <a:sym typeface="Calibri"/>
            </a:endParaRPr>
          </a:p>
        </p:txBody>
      </p:sp>
      <p:pic>
        <p:nvPicPr>
          <p:cNvPr id="7" name="BIA_OSHA_SAFETY_SYMBOLS_4_POWERPOINT.png" descr="An image of a medical cross" title="Orange sign"/>
          <p:cNvPicPr>
            <a:picLocks noChangeAspect="1"/>
          </p:cNvPicPr>
          <p:nvPr/>
        </p:nvPicPr>
        <p:blipFill>
          <a:blip r:embed="rId5"/>
          <a:stretch>
            <a:fillRect/>
          </a:stretch>
        </p:blipFill>
        <p:spPr>
          <a:xfrm>
            <a:off x="6210300" y="2779713"/>
            <a:ext cx="2035175" cy="2036762"/>
          </a:xfrm>
          <a:prstGeom prst="rect">
            <a:avLst/>
          </a:prstGeom>
          <a:ln w="12700">
            <a:miter lim="400000"/>
          </a:ln>
        </p:spPr>
      </p:pic>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2"/>
          <p:cNvSpPr>
            <a:spLocks noGrp="1"/>
          </p:cNvSpPr>
          <p:nvPr>
            <p:ph type="title"/>
          </p:nvPr>
        </p:nvSpPr>
        <p:spPr>
          <a:xfrm>
            <a:off x="457200"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Filing a Complaint</a:t>
            </a:r>
          </a:p>
        </p:txBody>
      </p:sp>
      <p:sp>
        <p:nvSpPr>
          <p:cNvPr id="8" name="Title 2"/>
          <p:cNvSpPr txBox="1">
            <a:spLocks/>
          </p:cNvSpPr>
          <p:nvPr/>
        </p:nvSpPr>
        <p:spPr>
          <a:xfrm>
            <a:off x="457200" y="1120775"/>
            <a:ext cx="8229600" cy="355600"/>
          </a:xfrm>
          <a:prstGeom prst="rect">
            <a:avLst/>
          </a:prstGeom>
          <a:ln w="12700">
            <a:miter lim="400000"/>
          </a:ln>
          <a:extLst>
            <a:ext uri="{C572A759-6A51-4108-AA02-DFA0A04FC94B}"/>
          </a:extLst>
        </p:spPr>
        <p:txBody>
          <a:bodyPr lIns="34374" tIns="34374" rIns="34374" bIns="34374" anchor="ctr"/>
          <a:lstStyle>
            <a:lvl1pPr marL="0" marR="0" indent="0" algn="l" defTabSz="912114" rtl="0" eaLnBrk="1" latinLnBrk="0" hangingPunct="1">
              <a:lnSpc>
                <a:spcPct val="90000"/>
              </a:lnSpc>
              <a:spcBef>
                <a:spcPts val="0"/>
              </a:spcBef>
              <a:spcAft>
                <a:spcPts val="0"/>
              </a:spcAft>
              <a:buClrTx/>
              <a:buSzTx/>
              <a:buFontTx/>
              <a:buNone/>
              <a:tabLst/>
              <a:defRPr sz="3800" b="1" i="0" u="none" strike="noStrike" cap="none" spc="0" baseline="0">
                <a:ln>
                  <a:noFill/>
                </a:ln>
                <a:solidFill>
                  <a:schemeClr val="accent2"/>
                </a:solidFill>
                <a:uFillTx/>
                <a:latin typeface="Arial Black" charset="0"/>
                <a:ea typeface="Arial Black" charset="0"/>
                <a:cs typeface="Arial Black" charset="0"/>
                <a:sym typeface="Calibri Light"/>
              </a:defRPr>
            </a:lvl1pPr>
            <a:lvl2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9pPr>
          </a:lstStyle>
          <a:p>
            <a:pPr fontAlgn="auto">
              <a:defRPr/>
            </a:pPr>
            <a:r>
              <a:rPr lang="en-US" sz="2400" kern="0" dirty="0">
                <a:solidFill>
                  <a:srgbClr val="DEE60E"/>
                </a:solidFill>
              </a:rPr>
              <a:t>How to Raise a Concern</a:t>
            </a:r>
          </a:p>
        </p:txBody>
      </p:sp>
      <p:graphicFrame>
        <p:nvGraphicFramePr>
          <p:cNvPr id="2" name="Diagram 1" descr="There are three boxes, which are orange, grey, and yellow" title="Smart Art graphic that shows a list"/>
          <p:cNvGraphicFramePr/>
          <p:nvPr/>
        </p:nvGraphicFramePr>
        <p:xfrm>
          <a:off x="457202" y="2071688"/>
          <a:ext cx="7936171" cy="31670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Filing a Complaint</a:t>
            </a:r>
            <a: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Black" panose="020B0A04020102020204" pitchFamily="34" charset="0"/>
                <a:ea typeface="Arial Black" panose="020B0A04020102020204" pitchFamily="34" charset="0"/>
                <a:cs typeface="Arial Black" panose="020B0A04020102020204" pitchFamily="34" charset="0"/>
              </a:rPr>
              <a:t>The Process</a:t>
            </a:r>
          </a:p>
        </p:txBody>
      </p:sp>
      <p:graphicFrame>
        <p:nvGraphicFramePr>
          <p:cNvPr id="4" name="Diagram 3" descr="There are six boxes that illustrate each step of the process" title="Smart Art graphic that shows progression"/>
          <p:cNvGraphicFramePr/>
          <p:nvPr/>
        </p:nvGraphicFramePr>
        <p:xfrm>
          <a:off x="323308" y="1592544"/>
          <a:ext cx="8497387" cy="44397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Filing a Complaint</a:t>
            </a:r>
            <a: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Black" panose="020B0A04020102020204" pitchFamily="34" charset="0"/>
                <a:ea typeface="Arial Black" panose="020B0A04020102020204" pitchFamily="34" charset="0"/>
                <a:cs typeface="Arial Black" panose="020B0A04020102020204" pitchFamily="34" charset="0"/>
              </a:rPr>
              <a:t>Group Activity</a:t>
            </a:r>
          </a:p>
        </p:txBody>
      </p:sp>
      <p:graphicFrame>
        <p:nvGraphicFramePr>
          <p:cNvPr id="3" name="Diagram 2" descr="There are four blue boxes. The last box has bullet points" title="Smart Art graphic that shows a list"/>
          <p:cNvGraphicFramePr/>
          <p:nvPr/>
        </p:nvGraphicFramePr>
        <p:xfrm>
          <a:off x="460377" y="1476480"/>
          <a:ext cx="7769223" cy="46786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ln w="12700">
            <a:miter lim="800000"/>
            <a:headEnd/>
            <a:tailEnd/>
          </a:ln>
          <a:extLst/>
        </p:spPr>
        <p:txBody>
          <a:bodyPr rtlCol="0">
            <a:normAutofit/>
            <a:scene3d>
              <a:camera prst="orthographicFront"/>
              <a:lightRig rig="soft" dir="t"/>
            </a:scene3d>
            <a:sp3d prstMaterial="softEdge">
              <a:bevelT w="25400" h="25400"/>
            </a:sp3d>
          </a:bodyPr>
          <a:lstStyle/>
          <a:p>
            <a:pPr fontAlgn="auto">
              <a:spcBef>
                <a:spcPts val="0"/>
              </a:spcBef>
              <a:spcAft>
                <a:spcPts val="0"/>
              </a:spcAft>
              <a:defRPr/>
            </a:pPr>
            <a:r>
              <a:rPr lang="en-US" kern="1200" dirty="0">
                <a:solidFill>
                  <a:schemeClr val="accent2"/>
                </a:solidFill>
                <a:effectLst>
                  <a:outerShdw blurRad="31750" dist="25400" dir="5400000" algn="tl" rotWithShape="0">
                    <a:srgbClr val="000000">
                      <a:alpha val="25000"/>
                    </a:srgbClr>
                  </a:outerShdw>
                </a:effectLst>
                <a:sym typeface="Calibri Light"/>
              </a:rPr>
              <a:t>Questions for Review</a:t>
            </a:r>
          </a:p>
        </p:txBody>
      </p:sp>
      <p:sp>
        <p:nvSpPr>
          <p:cNvPr id="48131" name="Rectangle 4"/>
          <p:cNvSpPr>
            <a:spLocks noChangeArrowheads="1"/>
          </p:cNvSpPr>
          <p:nvPr/>
        </p:nvSpPr>
        <p:spPr bwMode="auto">
          <a:xfrm>
            <a:off x="1068388" y="1770063"/>
            <a:ext cx="5788025" cy="440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Helvetica" panose="020B0604020202020204" pitchFamily="34" charset="0"/>
                <a:cs typeface="Helvetica" panose="020B0604020202020204" pitchFamily="34" charset="0"/>
              </a:defRPr>
            </a:lvl1pPr>
            <a:lvl2pPr marL="742950" indent="-285750">
              <a:defRPr>
                <a:solidFill>
                  <a:schemeClr val="tx1"/>
                </a:solidFill>
                <a:latin typeface="Helvetica" panose="020B0604020202020204" pitchFamily="34" charset="0"/>
                <a:cs typeface="Helvetica" panose="020B0604020202020204" pitchFamily="34" charset="0"/>
              </a:defRPr>
            </a:lvl2pPr>
            <a:lvl3pPr marL="1143000" indent="-228600">
              <a:defRPr>
                <a:solidFill>
                  <a:schemeClr val="tx1"/>
                </a:solidFill>
                <a:latin typeface="Helvetica" panose="020B0604020202020204" pitchFamily="34" charset="0"/>
                <a:cs typeface="Helvetica" panose="020B0604020202020204" pitchFamily="34" charset="0"/>
              </a:defRPr>
            </a:lvl3pPr>
            <a:lvl4pPr marL="1600200" indent="-228600">
              <a:defRPr>
                <a:solidFill>
                  <a:schemeClr val="tx1"/>
                </a:solidFill>
                <a:latin typeface="Helvetica" panose="020B0604020202020204" pitchFamily="34" charset="0"/>
                <a:cs typeface="Helvetica" panose="020B0604020202020204" pitchFamily="34" charset="0"/>
              </a:defRPr>
            </a:lvl4pPr>
            <a:lvl5pPr marL="2057400" indent="-228600">
              <a:defRPr>
                <a:solidFill>
                  <a:schemeClr val="tx1"/>
                </a:solidFill>
                <a:latin typeface="Helvetica" panose="020B0604020202020204" pitchFamily="34" charset="0"/>
                <a:cs typeface="Helvetica" panose="020B0604020202020204" pitchFamily="34" charset="0"/>
              </a:defRPr>
            </a:lvl5pPr>
            <a:lvl6pPr marL="25146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6pPr>
            <a:lvl7pPr marL="29718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7pPr>
            <a:lvl8pPr marL="34290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8pPr>
            <a:lvl9pPr marL="3886200" indent="-228600" fontAlgn="base">
              <a:spcBef>
                <a:spcPct val="0"/>
              </a:spcBef>
              <a:spcAft>
                <a:spcPct val="0"/>
              </a:spcAft>
              <a:defRPr>
                <a:solidFill>
                  <a:schemeClr val="tx1"/>
                </a:solidFill>
                <a:latin typeface="Helvetica" panose="020B0604020202020204" pitchFamily="34" charset="0"/>
                <a:cs typeface="Helvetica" panose="020B0604020202020204" pitchFamily="34" charset="0"/>
              </a:defRPr>
            </a:lvl9pPr>
          </a:lstStyle>
          <a:p>
            <a:pPr eaLnBrk="1" hangingPunct="1">
              <a:buFont typeface="Arial" panose="020B0604020202020204" pitchFamily="34" charset="0"/>
              <a:buChar char="•"/>
            </a:pPr>
            <a:r>
              <a:rPr lang="en-US" altLang="en-US" sz="2800" b="1" dirty="0">
                <a:solidFill>
                  <a:srgbClr val="DEE60E"/>
                </a:solidFill>
                <a:latin typeface="Arial" panose="020B0604020202020204" pitchFamily="34" charset="0"/>
                <a:cs typeface="Arial" panose="020B0604020202020204" pitchFamily="34" charset="0"/>
              </a:rPr>
              <a:t>What are some resources inside the workplace that will help you find information on safety and health issues?</a:t>
            </a:r>
          </a:p>
          <a:p>
            <a:pPr eaLnBrk="1" hangingPunct="1">
              <a:buFont typeface="Arial" panose="020B0604020202020204" pitchFamily="34" charset="0"/>
              <a:buChar char="•"/>
            </a:pPr>
            <a:endParaRPr lang="en-US" altLang="en-US" sz="2800" b="1" dirty="0">
              <a:solidFill>
                <a:srgbClr val="DEE60E"/>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r>
              <a:rPr lang="en-US" altLang="en-US" sz="2800" b="1" dirty="0">
                <a:solidFill>
                  <a:srgbClr val="DEE60E"/>
                </a:solidFill>
                <a:latin typeface="Arial" panose="020B0604020202020204" pitchFamily="34" charset="0"/>
                <a:cs typeface="Arial" panose="020B0604020202020204" pitchFamily="34" charset="0"/>
              </a:rPr>
              <a:t>What are some resources outside the workplace that will help you find information on safety and health issues?</a:t>
            </a:r>
          </a:p>
          <a:p>
            <a:pPr eaLnBrk="1" hangingPunct="1">
              <a:buFont typeface="Arial" panose="020B0604020202020204" pitchFamily="34" charset="0"/>
              <a:buChar char="•"/>
            </a:pPr>
            <a:endParaRPr lang="en-US" altLang="en-US" sz="2800" b="1" dirty="0">
              <a:solidFill>
                <a:srgbClr val="DEE60E"/>
              </a:solidFill>
              <a:latin typeface="Arial" panose="020B0604020202020204" pitchFamily="34" charset="0"/>
              <a:cs typeface="Arial" panose="020B0604020202020204" pitchFamily="34" charset="0"/>
            </a:endParaRPr>
          </a:p>
        </p:txBody>
      </p:sp>
      <p:pic>
        <p:nvPicPr>
          <p:cNvPr id="47108" name="Picture 4" descr="There is an image of a head with a thought cloud of a question mark" title="Clipart image"/>
          <p:cNvPicPr>
            <a:picLocks noChangeAspect="1" noChangeArrowheads="1"/>
          </p:cNvPicPr>
          <p:nvPr/>
        </p:nvPicPr>
        <p:blipFill>
          <a:blip r:embed="rId3"/>
          <a:srcRect/>
          <a:stretch>
            <a:fillRect/>
          </a:stretch>
        </p:blipFill>
        <p:spPr bwMode="auto">
          <a:xfrm>
            <a:off x="6670675" y="2530475"/>
            <a:ext cx="1828800" cy="1828800"/>
          </a:xfrm>
          <a:prstGeom prst="rect">
            <a:avLst/>
          </a:prstGeom>
          <a:noFill/>
          <a:ln>
            <a:noFill/>
          </a:ln>
          <a:extLst>
            <a:ext uri="{909E8E84-426E-40dd-AFC4-6F175D3DCCD1}"/>
            <a:ext uri="{91240B29-F687-4f45-9708-019B960494DF}"/>
          </a:extLst>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2"/>
          <p:cNvSpPr>
            <a:spLocks noGrp="1"/>
          </p:cNvSpPr>
          <p:nvPr>
            <p:ph type="title"/>
          </p:nvPr>
        </p:nvSpPr>
        <p:spPr>
          <a:xfrm>
            <a:off x="503238" y="2701925"/>
            <a:ext cx="8229600" cy="790575"/>
          </a:xfrm>
        </p:spPr>
        <p:txBody>
          <a:bodyPr/>
          <a:lstStyle/>
          <a:p>
            <a:pPr algn="ctr"/>
            <a:r>
              <a:rPr lang="en-US" altLang="en-US" sz="6000" dirty="0" smtClean="0">
                <a:solidFill>
                  <a:srgbClr val="DEE60E"/>
                </a:solidFill>
                <a:latin typeface="Arial Black" panose="020B0A04020102020204" pitchFamily="34" charset="0"/>
                <a:ea typeface="Arial Black" panose="020B0A04020102020204" pitchFamily="34" charset="0"/>
                <a:cs typeface="Arial Black" panose="020B0A04020102020204" pitchFamily="34" charset="0"/>
              </a:rPr>
              <a:t>Questions?</a:t>
            </a:r>
            <a:endParaRPr lang="en-US" altLang="en-US" sz="4800" dirty="0" smtClean="0">
              <a:latin typeface="Arial Black" panose="020B0A04020102020204" pitchFamily="34" charset="0"/>
              <a:ea typeface="Arial Black" panose="020B0A04020102020204" pitchFamily="34" charset="0"/>
              <a:cs typeface="Arial Black" panose="020B0A04020102020204" pitchFamily="34" charset="0"/>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Text Placeholder 1"/>
          <p:cNvSpPr>
            <a:spLocks noGrp="1"/>
          </p:cNvSpPr>
          <p:nvPr>
            <p:ph type="body" idx="1"/>
          </p:nvPr>
        </p:nvSpPr>
        <p:spPr>
          <a:xfrm>
            <a:off x="442913" y="1631950"/>
            <a:ext cx="8229600" cy="4283075"/>
          </a:xfrm>
        </p:spPr>
        <p:txBody>
          <a:bodyPr/>
          <a:lstStyle/>
          <a:p>
            <a:r>
              <a:rPr lang="en-US" altLang="en-US" dirty="0" smtClean="0">
                <a:latin typeface="Arial" panose="020B0604020202020204" pitchFamily="34" charset="0"/>
                <a:cs typeface="Arial" panose="020B0604020202020204" pitchFamily="34" charset="0"/>
              </a:rPr>
              <a:t>This material was produced under grant SH29640SH6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endParaRPr lang="en-US" altLang="en-US" dirty="0" smtClean="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161927" y="90489"/>
            <a:ext cx="1095374" cy="366712"/>
          </a:xfrm>
        </p:spPr>
        <p:txBody>
          <a:bodyPr/>
          <a:lstStyle/>
          <a:p>
            <a:r>
              <a:rPr lang="en-US" sz="800" dirty="0" smtClean="0">
                <a:solidFill>
                  <a:schemeClr val="tx1">
                    <a:lumMod val="75000"/>
                    <a:lumOff val="25000"/>
                  </a:schemeClr>
                </a:solidFill>
              </a:rPr>
              <a:t>OSHA </a:t>
            </a:r>
            <a:r>
              <a:rPr lang="en-US" sz="800" dirty="0" smtClean="0">
                <a:solidFill>
                  <a:schemeClr val="tx1">
                    <a:lumMod val="75000"/>
                    <a:lumOff val="25000"/>
                  </a:schemeClr>
                </a:solidFill>
              </a:rPr>
              <a:t>Disclaimer</a:t>
            </a:r>
            <a:endParaRPr lang="en-US" sz="800" dirty="0">
              <a:solidFill>
                <a:schemeClr val="tx1">
                  <a:lumMod val="75000"/>
                  <a:lumOff val="25000"/>
                </a:schemeClr>
              </a:solidFill>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457200"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About OSHA</a:t>
            </a:r>
          </a:p>
        </p:txBody>
      </p:sp>
      <p:sp>
        <p:nvSpPr>
          <p:cNvPr id="6" name="Title 2"/>
          <p:cNvSpPr txBox="1">
            <a:spLocks/>
          </p:cNvSpPr>
          <p:nvPr/>
        </p:nvSpPr>
        <p:spPr>
          <a:xfrm>
            <a:off x="457200" y="1120775"/>
            <a:ext cx="8229600" cy="355600"/>
          </a:xfrm>
          <a:prstGeom prst="rect">
            <a:avLst/>
          </a:prstGeom>
          <a:ln w="12700">
            <a:miter lim="400000"/>
          </a:ln>
          <a:extLst>
            <a:ext uri="{C572A759-6A51-4108-AA02-DFA0A04FC94B}"/>
          </a:extLst>
        </p:spPr>
        <p:txBody>
          <a:bodyPr lIns="34374" tIns="34374" rIns="34374" bIns="34374" anchor="ctr"/>
          <a:lstStyle>
            <a:lvl1pPr marL="0" marR="0" indent="0" algn="l" defTabSz="912114" rtl="0" eaLnBrk="1" latinLnBrk="0" hangingPunct="1">
              <a:lnSpc>
                <a:spcPct val="90000"/>
              </a:lnSpc>
              <a:spcBef>
                <a:spcPts val="0"/>
              </a:spcBef>
              <a:spcAft>
                <a:spcPts val="0"/>
              </a:spcAft>
              <a:buClrTx/>
              <a:buSzTx/>
              <a:buFontTx/>
              <a:buNone/>
              <a:tabLst/>
              <a:defRPr sz="3800" b="1" i="0" u="none" strike="noStrike" cap="none" spc="0" baseline="0">
                <a:ln>
                  <a:noFill/>
                </a:ln>
                <a:solidFill>
                  <a:schemeClr val="accent2"/>
                </a:solidFill>
                <a:uFillTx/>
                <a:latin typeface="Arial Black" charset="0"/>
                <a:ea typeface="Arial Black" charset="0"/>
                <a:cs typeface="Arial Black" charset="0"/>
                <a:sym typeface="Calibri Light"/>
              </a:defRPr>
            </a:lvl1pPr>
            <a:lvl2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9pPr>
          </a:lstStyle>
          <a:p>
            <a:pPr fontAlgn="auto">
              <a:defRPr/>
            </a:pPr>
            <a:r>
              <a:rPr lang="en-US" sz="2400" kern="0" dirty="0">
                <a:solidFill>
                  <a:srgbClr val="DEE60E"/>
                </a:solidFill>
              </a:rPr>
              <a:t>Why is OSHA Important?</a:t>
            </a:r>
          </a:p>
        </p:txBody>
      </p:sp>
      <p:graphicFrame>
        <p:nvGraphicFramePr>
          <p:cNvPr id="2" name="Diagram 1" descr="There are four green boxes. There are arrows pointing to subsequent boxes." title="A Smart Art graphic that shows a list"/>
          <p:cNvGraphicFramePr/>
          <p:nvPr>
            <p:extLst>
              <p:ext uri="{D42A27DB-BD31-4B8C-83A1-F6EECF244321}">
                <p14:modId xmlns:p14="http://schemas.microsoft.com/office/powerpoint/2010/main" val="1832669500"/>
              </p:ext>
            </p:extLst>
          </p:nvPr>
        </p:nvGraphicFramePr>
        <p:xfrm>
          <a:off x="457202" y="1715374"/>
          <a:ext cx="8226425" cy="44534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itle 2"/>
          <p:cNvSpPr>
            <a:spLocks noGrp="1"/>
          </p:cNvSpPr>
          <p:nvPr>
            <p:ph type="title"/>
          </p:nvPr>
        </p:nvSpPr>
        <p:spPr>
          <a:xfrm>
            <a:off x="457200" y="596900"/>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About OSHA</a:t>
            </a:r>
            <a: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Why is OSHA Important?</a:t>
            </a:r>
          </a:p>
        </p:txBody>
      </p:sp>
      <p:sp>
        <p:nvSpPr>
          <p:cNvPr id="8" name="Text Placeholder 7">
            <a:extLst/>
          </p:cNvPr>
          <p:cNvSpPr>
            <a:spLocks noGrp="1"/>
          </p:cNvSpPr>
          <p:nvPr>
            <p:ph type="body" idx="1"/>
          </p:nvPr>
        </p:nvSpPr>
        <p:spPr>
          <a:xfrm>
            <a:off x="457200" y="2209800"/>
            <a:ext cx="8229600" cy="5257800"/>
          </a:xfrm>
        </p:spPr>
        <p:txBody>
          <a:bodyPr>
            <a:normAutofit/>
          </a:bodyPr>
          <a:lstStyle/>
          <a:p>
            <a:pPr fontAlgn="auto">
              <a:spcAft>
                <a:spcPts val="0"/>
              </a:spcAft>
              <a:buFont typeface="Arial"/>
              <a:buNone/>
              <a:defRPr/>
            </a:pPr>
            <a:r>
              <a:rPr lang="en-US" u="sng" dirty="0">
                <a:sym typeface="Calibri"/>
              </a:rPr>
              <a:t>OSHA Makes a Difference </a:t>
            </a:r>
          </a:p>
          <a:p>
            <a:pPr fontAlgn="auto">
              <a:spcAft>
                <a:spcPts val="0"/>
              </a:spcAft>
              <a:buFont typeface="Arial"/>
              <a:buNone/>
              <a:defRPr/>
            </a:pPr>
            <a:endParaRPr lang="en-US" dirty="0">
              <a:sym typeface="Calibri"/>
            </a:endParaRPr>
          </a:p>
          <a:p>
            <a:pPr marL="457200" indent="-457200" fontAlgn="auto">
              <a:spcAft>
                <a:spcPts val="0"/>
              </a:spcAft>
              <a:buFont typeface="Arial" panose="020B0604020202020204" pitchFamily="34" charset="0"/>
              <a:buChar char="•"/>
              <a:defRPr/>
            </a:pPr>
            <a:r>
              <a:rPr lang="en-US" dirty="0">
                <a:sym typeface="Calibri"/>
              </a:rPr>
              <a:t>Worker deaths in America are down–on average, from about 38 worker deaths a day in 1970 to 12 a day in 2013. </a:t>
            </a:r>
          </a:p>
          <a:p>
            <a:pPr marL="457200" indent="-457200" fontAlgn="auto">
              <a:spcAft>
                <a:spcPts val="0"/>
              </a:spcAft>
              <a:buFont typeface="Arial" panose="020B0604020202020204" pitchFamily="34" charset="0"/>
              <a:buChar char="•"/>
              <a:defRPr/>
            </a:pPr>
            <a:r>
              <a:rPr lang="en-US" dirty="0">
                <a:sym typeface="Calibri"/>
              </a:rPr>
              <a:t>Worker injuries and illnesses are down–from 10.9 incidents per 100 workers in 1972 to 3.0 per 100 in 2012.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p:cNvSpPr>
            <a:spLocks noGrp="1"/>
          </p:cNvSpPr>
          <p:nvPr>
            <p:ph type="title"/>
          </p:nvPr>
        </p:nvSpPr>
        <p:spPr>
          <a:xfrm>
            <a:off x="457200"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About OSHA</a:t>
            </a:r>
            <a: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Mission</a:t>
            </a:r>
          </a:p>
        </p:txBody>
      </p:sp>
      <p:pic>
        <p:nvPicPr>
          <p:cNvPr id="6" name="pasted-image.tiff" descr="A picture of the seal for the US Department of Labor" title="Image"/>
          <p:cNvPicPr>
            <a:picLocks noChangeAspect="1"/>
          </p:cNvPicPr>
          <p:nvPr/>
        </p:nvPicPr>
        <p:blipFill>
          <a:blip r:embed="rId3"/>
          <a:stretch>
            <a:fillRect/>
          </a:stretch>
        </p:blipFill>
        <p:spPr>
          <a:xfrm>
            <a:off x="5240338" y="1025525"/>
            <a:ext cx="2625725" cy="2627313"/>
          </a:xfrm>
          <a:prstGeom prst="rect">
            <a:avLst/>
          </a:prstGeom>
          <a:ln w="12700">
            <a:miter lim="400000"/>
          </a:ln>
        </p:spPr>
      </p:pic>
      <p:graphicFrame>
        <p:nvGraphicFramePr>
          <p:cNvPr id="2" name="Diagram 1" descr="There are two lists. The first is an orange box. The second is a grey box that has bullet points" title="Smart Art graphic that shows a list"/>
          <p:cNvGraphicFramePr/>
          <p:nvPr/>
        </p:nvGraphicFramePr>
        <p:xfrm>
          <a:off x="457202" y="1715374"/>
          <a:ext cx="8226425" cy="41395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About OSHA</a:t>
            </a:r>
            <a: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t/>
            </a:r>
            <a:br>
              <a:rPr lang="en-US" altLang="en-US" sz="1200" dirty="0" smtClean="0">
                <a:latin typeface="Arial Black" panose="020B0A04020102020204" pitchFamily="34" charset="0"/>
                <a:ea typeface="Arial Black" panose="020B0A04020102020204" pitchFamily="34" charset="0"/>
                <a:cs typeface="Arial Black" panose="020B0A04020102020204" pitchFamily="34" charset="0"/>
              </a:rPr>
            </a:br>
            <a:r>
              <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Becoming the Law</a:t>
            </a:r>
          </a:p>
        </p:txBody>
      </p:sp>
      <p:pic>
        <p:nvPicPr>
          <p:cNvPr id="14343" name="Picture 7" descr="There is a picture of a document with the text that reads &quot;Act of 1970&quot;" title="Image"/>
          <p:cNvPicPr>
            <a:picLocks noChangeAspect="1" noChangeArrowheads="1"/>
          </p:cNvPicPr>
          <p:nvPr/>
        </p:nvPicPr>
        <p:blipFill>
          <a:blip r:embed="rId3"/>
          <a:srcRect/>
          <a:stretch>
            <a:fillRect/>
          </a:stretch>
        </p:blipFill>
        <p:spPr bwMode="auto">
          <a:xfrm>
            <a:off x="6396038" y="1095375"/>
            <a:ext cx="1298575" cy="1008063"/>
          </a:xfrm>
          <a:prstGeom prst="rect">
            <a:avLst/>
          </a:prstGeom>
          <a:noFill/>
          <a:ln>
            <a:solidFill>
              <a:schemeClr val="tx1">
                <a:lumMod val="50000"/>
                <a:lumOff val="50000"/>
              </a:schemeClr>
            </a:solidFill>
          </a:ln>
        </p:spPr>
      </p:pic>
      <p:graphicFrame>
        <p:nvGraphicFramePr>
          <p:cNvPr id="4" name="Diagram 3" descr="There is a list with a blue header" title="Smart Art graphic that shows a list"/>
          <p:cNvGraphicFramePr/>
          <p:nvPr/>
        </p:nvGraphicFramePr>
        <p:xfrm>
          <a:off x="934873" y="2160653"/>
          <a:ext cx="7238153" cy="37488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About OSHA </a:t>
            </a:r>
          </a:p>
        </p:txBody>
      </p:sp>
      <p:graphicFrame>
        <p:nvGraphicFramePr>
          <p:cNvPr id="4" name="Diagram 3" descr="There are three boxes, all of which have an image on the left side" title="Smart Art graphic that shows a list"/>
          <p:cNvGraphicFramePr/>
          <p:nvPr/>
        </p:nvGraphicFramePr>
        <p:xfrm>
          <a:off x="286604" y="1296537"/>
          <a:ext cx="7035136" cy="47084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ounded Rectangle 7" descr="A blue text box" title="Graphic"/>
          <p:cNvSpPr>
            <a:spLocks noChangeArrowheads="1"/>
          </p:cNvSpPr>
          <p:nvPr/>
        </p:nvSpPr>
        <p:spPr bwMode="auto">
          <a:xfrm>
            <a:off x="6642100" y="1651000"/>
            <a:ext cx="2374900" cy="4354513"/>
          </a:xfrm>
          <a:prstGeom prst="roundRect">
            <a:avLst>
              <a:gd name="adj" fmla="val 11944"/>
            </a:avLst>
          </a:prstGeom>
          <a:solidFill>
            <a:srgbClr val="00B0F0"/>
          </a:solidFill>
          <a:ln w="38100">
            <a:solidFill>
              <a:schemeClr val="bg1"/>
            </a:solidFill>
            <a:round/>
            <a:headEnd/>
            <a:tailEnd/>
          </a:ln>
          <a:effectLst>
            <a:outerShdw blurRad="40000" dist="20000" dir="5400000" rotWithShape="0">
              <a:srgbClr val="000000">
                <a:alpha val="37999"/>
              </a:srgbClr>
            </a:outerShdw>
          </a:effectLst>
        </p:spPr>
        <p:txBody>
          <a:bodyPr anchor="ctr"/>
          <a:lstStyle/>
          <a:p>
            <a:pPr algn="ctr" eaLnBrk="1" fontAlgn="auto" hangingPunct="1">
              <a:spcBef>
                <a:spcPts val="0"/>
              </a:spcBef>
              <a:spcAft>
                <a:spcPts val="300"/>
              </a:spcAft>
              <a:defRPr/>
            </a:pPr>
            <a:r>
              <a:rPr lang="en-US" sz="2400" b="1" dirty="0">
                <a:latin typeface="+mn-lt"/>
                <a:cs typeface="+mn-cs"/>
              </a:rPr>
              <a:t>*It is against the OSHA law to retaliate or discriminate against a worker for reporting an injury or illness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p:cNvSpPr>
            <a:spLocks noGrp="1"/>
          </p:cNvSpPr>
          <p:nvPr>
            <p:ph type="title"/>
          </p:nvPr>
        </p:nvSpPr>
        <p:spPr>
          <a:xfrm>
            <a:off x="457200"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Rights &amp; Resources</a:t>
            </a:r>
          </a:p>
        </p:txBody>
      </p:sp>
      <p:sp>
        <p:nvSpPr>
          <p:cNvPr id="9" name="Title 2"/>
          <p:cNvSpPr txBox="1">
            <a:spLocks/>
          </p:cNvSpPr>
          <p:nvPr/>
        </p:nvSpPr>
        <p:spPr>
          <a:xfrm>
            <a:off x="457200" y="1120775"/>
            <a:ext cx="8229600" cy="355600"/>
          </a:xfrm>
          <a:prstGeom prst="rect">
            <a:avLst/>
          </a:prstGeom>
          <a:ln w="12700">
            <a:miter lim="400000"/>
          </a:ln>
          <a:extLst>
            <a:ext uri="{C572A759-6A51-4108-AA02-DFA0A04FC94B}"/>
          </a:extLst>
        </p:spPr>
        <p:txBody>
          <a:bodyPr lIns="34374" tIns="34374" rIns="34374" bIns="34374" anchor="ctr"/>
          <a:lstStyle>
            <a:lvl1pPr marL="0" marR="0" indent="0" algn="l" defTabSz="912114" rtl="0" eaLnBrk="1" latinLnBrk="0" hangingPunct="1">
              <a:lnSpc>
                <a:spcPct val="90000"/>
              </a:lnSpc>
              <a:spcBef>
                <a:spcPts val="0"/>
              </a:spcBef>
              <a:spcAft>
                <a:spcPts val="0"/>
              </a:spcAft>
              <a:buClrTx/>
              <a:buSzTx/>
              <a:buFontTx/>
              <a:buNone/>
              <a:tabLst/>
              <a:defRPr sz="3800" b="1" i="0" u="none" strike="noStrike" cap="none" spc="0" baseline="0">
                <a:ln>
                  <a:noFill/>
                </a:ln>
                <a:solidFill>
                  <a:schemeClr val="accent2"/>
                </a:solidFill>
                <a:uFillTx/>
                <a:latin typeface="Arial Black" charset="0"/>
                <a:ea typeface="Arial Black" charset="0"/>
                <a:cs typeface="Arial Black" charset="0"/>
                <a:sym typeface="Calibri Light"/>
              </a:defRPr>
            </a:lvl1pPr>
            <a:lvl2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2114" rtl="0" eaLnBrk="1" latinLnBrk="0" hangingPunct="1">
              <a:lnSpc>
                <a:spcPct val="90000"/>
              </a:lnSpc>
              <a:spcBef>
                <a:spcPts val="0"/>
              </a:spcBef>
              <a:spcAft>
                <a:spcPts val="0"/>
              </a:spcAft>
              <a:buClrTx/>
              <a:buSzTx/>
              <a:buFontTx/>
              <a:buNone/>
              <a:tabLst/>
              <a:defRPr sz="4389" b="0" i="0" u="none" strike="noStrike" cap="none" spc="0" baseline="0">
                <a:ln>
                  <a:noFill/>
                </a:ln>
                <a:solidFill>
                  <a:srgbClr val="000000"/>
                </a:solidFill>
                <a:uFillTx/>
                <a:latin typeface="Calibri Light"/>
                <a:ea typeface="Calibri Light"/>
                <a:cs typeface="Calibri Light"/>
                <a:sym typeface="Calibri Light"/>
              </a:defRPr>
            </a:lvl9pPr>
          </a:lstStyle>
          <a:p>
            <a:pPr fontAlgn="auto">
              <a:defRPr/>
            </a:pPr>
            <a:r>
              <a:rPr lang="en-US" sz="2400" kern="0" dirty="0">
                <a:solidFill>
                  <a:srgbClr val="DEE60E"/>
                </a:solidFill>
              </a:rPr>
              <a:t>Workers’ Rights </a:t>
            </a:r>
          </a:p>
        </p:txBody>
      </p:sp>
      <p:pic>
        <p:nvPicPr>
          <p:cNvPr id="7" name="Picture 4" descr="An image of a OSHA poster that outlines worker rights and employer responsibilites" title="OSHA Poster"/>
          <p:cNvPicPr>
            <a:picLocks noChangeAspect="1"/>
          </p:cNvPicPr>
          <p:nvPr/>
        </p:nvPicPr>
        <p:blipFill>
          <a:blip r:embed="rId3"/>
          <a:stretch>
            <a:fillRect/>
          </a:stretch>
        </p:blipFill>
        <p:spPr>
          <a:xfrm>
            <a:off x="3311525" y="1298575"/>
            <a:ext cx="5221288" cy="5173663"/>
          </a:xfrm>
          <a:prstGeom prst="rect">
            <a:avLst/>
          </a:prstGeom>
          <a:ln w="12700">
            <a:miter lim="400000"/>
          </a:ln>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2"/>
          <p:cNvSpPr>
            <a:spLocks noGrp="1"/>
          </p:cNvSpPr>
          <p:nvPr>
            <p:ph type="title"/>
          </p:nvPr>
        </p:nvSpPr>
        <p:spPr>
          <a:xfrm>
            <a:off x="457200" y="485775"/>
            <a:ext cx="8229600" cy="790575"/>
          </a:xfrm>
        </p:spPr>
        <p:txBody>
          <a:bodyPr/>
          <a:lstStyle/>
          <a:p>
            <a:r>
              <a:rPr lang="en-US" altLang="en-US" dirty="0" smtClean="0">
                <a:latin typeface="Arial Black" panose="020B0A04020102020204" pitchFamily="34" charset="0"/>
                <a:ea typeface="Arial Black" panose="020B0A04020102020204" pitchFamily="34" charset="0"/>
                <a:cs typeface="Arial Black" panose="020B0A04020102020204" pitchFamily="34" charset="0"/>
              </a:rPr>
              <a:t>Rights &amp; Resources</a:t>
            </a:r>
            <a:r>
              <a:rPr lang="en-US" altLang="en-US" sz="1200" dirty="0" smtClean="0">
                <a:latin typeface="Arial" panose="020B0604020202020204" pitchFamily="34" charset="0"/>
                <a:ea typeface="Arial Black" panose="020B0A04020102020204" pitchFamily="34" charset="0"/>
                <a:cs typeface="Arial" panose="020B0604020202020204" pitchFamily="34" charset="0"/>
              </a:rPr>
              <a:t/>
            </a:r>
            <a:br>
              <a:rPr lang="en-US" altLang="en-US" sz="1200" dirty="0" smtClean="0">
                <a:latin typeface="Arial" panose="020B0604020202020204" pitchFamily="34" charset="0"/>
                <a:ea typeface="Arial Black" panose="020B0A04020102020204" pitchFamily="34" charset="0"/>
                <a:cs typeface="Arial" panose="020B0604020202020204" pitchFamily="34" charset="0"/>
              </a:rPr>
            </a:br>
            <a:r>
              <a:rPr lang="en-US" altLang="en-US" sz="2400" dirty="0" smtClean="0">
                <a:solidFill>
                  <a:srgbClr val="FFFF00"/>
                </a:solidFill>
                <a:latin typeface="Arial" panose="020B0604020202020204" pitchFamily="34" charset="0"/>
                <a:ea typeface="Arial Black" panose="020B0A04020102020204" pitchFamily="34" charset="0"/>
                <a:cs typeface="Arial" panose="020B0604020202020204" pitchFamily="34" charset="0"/>
              </a:rPr>
              <a:t>Your Rights Under OSHA</a:t>
            </a:r>
            <a:endParaRPr lang="en-US" altLang="en-US" sz="2400" dirty="0" smtClean="0">
              <a:solidFill>
                <a:srgbClr val="FFFF00"/>
              </a:solidFill>
              <a:latin typeface="Arial Black" panose="020B0A04020102020204" pitchFamily="34" charset="0"/>
              <a:ea typeface="Arial Black" panose="020B0A04020102020204" pitchFamily="34" charset="0"/>
              <a:cs typeface="Arial Black" panose="020B0A04020102020204" pitchFamily="34" charset="0"/>
            </a:endParaRPr>
          </a:p>
        </p:txBody>
      </p:sp>
      <p:graphicFrame>
        <p:nvGraphicFramePr>
          <p:cNvPr id="2" name="Diagram 1" descr="There is a list, which has a yellow header" title="Smart Art graphic that shows a list"/>
          <p:cNvGraphicFramePr/>
          <p:nvPr/>
        </p:nvGraphicFramePr>
        <p:xfrm>
          <a:off x="1098645" y="2002806"/>
          <a:ext cx="7130955" cy="39203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theme/theme1.xml><?xml version="1.0" encoding="utf-8"?>
<a:theme xmlns:a="http://schemas.openxmlformats.org/drawingml/2006/main" name="BIA wo ">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BIA wo " id="{7285124B-5878-F642-BA53-2F6CC0380D2F}" vid="{5A5097CB-E792-0247-A718-603EFEED64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BIA wo </Template>
  <TotalTime>0</TotalTime>
  <Words>1527</Words>
  <Application>Microsoft Office PowerPoint</Application>
  <PresentationFormat>On-screen Show (4:3)</PresentationFormat>
  <Paragraphs>206</Paragraphs>
  <Slides>25</Slides>
  <Notes>25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MS PGothic</vt:lpstr>
      <vt:lpstr>Arial</vt:lpstr>
      <vt:lpstr>Arial Black</vt:lpstr>
      <vt:lpstr>Arial Hebrew</vt:lpstr>
      <vt:lpstr>Calibri</vt:lpstr>
      <vt:lpstr>Calibri Light</vt:lpstr>
      <vt:lpstr>Helvetica</vt:lpstr>
      <vt:lpstr>Tahoma</vt:lpstr>
      <vt:lpstr>BIA wo </vt:lpstr>
      <vt:lpstr>Worker Rights  &amp; Anti-Retaliation</vt:lpstr>
      <vt:lpstr>Overview</vt:lpstr>
      <vt:lpstr>About OSHA</vt:lpstr>
      <vt:lpstr>About OSHA Why is OSHA Important?</vt:lpstr>
      <vt:lpstr>About OSHA Mission</vt:lpstr>
      <vt:lpstr>About OSHA Becoming the Law</vt:lpstr>
      <vt:lpstr>About OSHA </vt:lpstr>
      <vt:lpstr>Rights &amp; Resources</vt:lpstr>
      <vt:lpstr>Rights &amp; Resources Your Rights Under OSHA</vt:lpstr>
      <vt:lpstr>Rights &amp; Resources Your Right to Know About Hazardous Chemicals</vt:lpstr>
      <vt:lpstr>Rights &amp; Resources Your Right to Complain or Request Corrections</vt:lpstr>
      <vt:lpstr>Rights &amp; Resources Your Right to Train</vt:lpstr>
      <vt:lpstr>Rights &amp; Resources Your Right to Examine Exposure &amp; Medical Records</vt:lpstr>
      <vt:lpstr>Rights &amp; Resources Your Right to File a Complaint with OSHA</vt:lpstr>
      <vt:lpstr>Rights &amp; Resources Your Right to Participate in an OSHA Inspection</vt:lpstr>
      <vt:lpstr>Rights &amp; Resources  Your Right to be Free from Retaliation</vt:lpstr>
      <vt:lpstr>Rights &amp; Resources Where to Go for Help</vt:lpstr>
      <vt:lpstr>Rights &amp; Resources Resources in the Workplace</vt:lpstr>
      <vt:lpstr>Rights &amp; Resources </vt:lpstr>
      <vt:lpstr>Filing a Complaint</vt:lpstr>
      <vt:lpstr>Filing a Complaint The Process</vt:lpstr>
      <vt:lpstr>Filing a Complaint Group Activity</vt:lpstr>
      <vt:lpstr>Questions for Review</vt:lpstr>
      <vt:lpstr>Questions?</vt:lpstr>
      <vt:lpstr>OSHA Disclaimer</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2018-07-16T20:36:26Z</dcterms:created>
  <dcterms:modified xsi:type="dcterms:W3CDTF">2018-07-16T21:36:44Z</dcterms:modified>
  <cp:category/>
</cp:coreProperties>
</file>