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1" r:id="rId2"/>
  </p:sldMasterIdLst>
  <p:notesMasterIdLst>
    <p:notesMasterId r:id="rId37"/>
  </p:notesMasterIdLst>
  <p:handoutMasterIdLst>
    <p:handoutMasterId r:id="rId38"/>
  </p:handoutMasterIdLst>
  <p:sldIdLst>
    <p:sldId id="350" r:id="rId3"/>
    <p:sldId id="258" r:id="rId4"/>
    <p:sldId id="257" r:id="rId5"/>
    <p:sldId id="301" r:id="rId6"/>
    <p:sldId id="302" r:id="rId7"/>
    <p:sldId id="303" r:id="rId8"/>
    <p:sldId id="304" r:id="rId9"/>
    <p:sldId id="305" r:id="rId10"/>
    <p:sldId id="306" r:id="rId11"/>
    <p:sldId id="307" r:id="rId12"/>
    <p:sldId id="308" r:id="rId13"/>
    <p:sldId id="309" r:id="rId14"/>
    <p:sldId id="310" r:id="rId15"/>
    <p:sldId id="311" r:id="rId16"/>
    <p:sldId id="312" r:id="rId17"/>
    <p:sldId id="313" r:id="rId18"/>
    <p:sldId id="314" r:id="rId19"/>
    <p:sldId id="315" r:id="rId20"/>
    <p:sldId id="316" r:id="rId21"/>
    <p:sldId id="317" r:id="rId22"/>
    <p:sldId id="318" r:id="rId23"/>
    <p:sldId id="319" r:id="rId24"/>
    <p:sldId id="320" r:id="rId25"/>
    <p:sldId id="321" r:id="rId26"/>
    <p:sldId id="322" r:id="rId27"/>
    <p:sldId id="323" r:id="rId28"/>
    <p:sldId id="324" r:id="rId29"/>
    <p:sldId id="325" r:id="rId30"/>
    <p:sldId id="326" r:id="rId31"/>
    <p:sldId id="327" r:id="rId32"/>
    <p:sldId id="328" r:id="rId33"/>
    <p:sldId id="329" r:id="rId34"/>
    <p:sldId id="330" r:id="rId35"/>
    <p:sldId id="351" r:id="rId36"/>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D918"/>
    <a:srgbClr val="DBCE25"/>
    <a:srgbClr val="000000"/>
    <a:srgbClr val="1F24ED"/>
    <a:srgbClr val="2453E8"/>
    <a:srgbClr val="442AE2"/>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401" autoAdjust="0"/>
  </p:normalViewPr>
  <p:slideViewPr>
    <p:cSldViewPr>
      <p:cViewPr varScale="1">
        <p:scale>
          <a:sx n="111" d="100"/>
          <a:sy n="111" d="100"/>
        </p:scale>
        <p:origin x="1614" y="102"/>
      </p:cViewPr>
      <p:guideLst>
        <p:guide orient="horz" pos="2160"/>
        <p:guide pos="2880"/>
      </p:guideLst>
    </p:cSldViewPr>
  </p:slideViewPr>
  <p:notesTextViewPr>
    <p:cViewPr>
      <p:scale>
        <a:sx n="1" d="1"/>
        <a:sy n="1" d="1"/>
      </p:scale>
      <p:origin x="0" y="0"/>
    </p:cViewPr>
  </p:notesTextViewPr>
  <p:sorterViewPr>
    <p:cViewPr>
      <p:scale>
        <a:sx n="100" d="100"/>
        <a:sy n="100" d="100"/>
      </p:scale>
      <p:origin x="0" y="816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94F39A75-764D-4F15-818B-8F2F42FA9792}" type="datetimeFigureOut">
              <a:rPr lang="en-US" smtClean="0"/>
              <a:t>7/11/2018</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54C99E1F-FD65-4D1A-B8C4-428F7D884477}" type="slidenum">
              <a:rPr lang="en-US" smtClean="0"/>
              <a:t>‹#›</a:t>
            </a:fld>
            <a:endParaRPr lang="en-US"/>
          </a:p>
        </p:txBody>
      </p:sp>
    </p:spTree>
    <p:extLst>
      <p:ext uri="{BB962C8B-B14F-4D97-AF65-F5344CB8AC3E}">
        <p14:creationId xmlns:p14="http://schemas.microsoft.com/office/powerpoint/2010/main" val="35613380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CE35821C-1FDA-449C-B6E9-C45921D3EE99}" type="datetimeFigureOut">
              <a:rPr lang="en-US" smtClean="0"/>
              <a:t>7/11/2018</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2344A4C1-D2EF-4D07-A221-03C1CC30B95F}" type="slidenum">
              <a:rPr lang="en-US" smtClean="0"/>
              <a:t>‹#›</a:t>
            </a:fld>
            <a:endParaRPr lang="en-US"/>
          </a:p>
        </p:txBody>
      </p:sp>
    </p:spTree>
    <p:extLst>
      <p:ext uri="{BB962C8B-B14F-4D97-AF65-F5344CB8AC3E}">
        <p14:creationId xmlns:p14="http://schemas.microsoft.com/office/powerpoint/2010/main" val="1993975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defTabSz="911322">
              <a:defRPr>
                <a:solidFill>
                  <a:schemeClr val="tx1"/>
                </a:solidFill>
                <a:latin typeface="Arial" pitchFamily="34" charset="0"/>
              </a:defRPr>
            </a:lvl1pPr>
            <a:lvl2pPr marL="729057" indent="-280406" defTabSz="911322">
              <a:defRPr>
                <a:solidFill>
                  <a:schemeClr val="tx1"/>
                </a:solidFill>
                <a:latin typeface="Arial" pitchFamily="34" charset="0"/>
              </a:defRPr>
            </a:lvl2pPr>
            <a:lvl3pPr marL="1121626" indent="-224325" defTabSz="911322">
              <a:defRPr>
                <a:solidFill>
                  <a:schemeClr val="tx1"/>
                </a:solidFill>
                <a:latin typeface="Arial" pitchFamily="34" charset="0"/>
              </a:defRPr>
            </a:lvl3pPr>
            <a:lvl4pPr marL="1570276" indent="-224325" defTabSz="911322">
              <a:defRPr>
                <a:solidFill>
                  <a:schemeClr val="tx1"/>
                </a:solidFill>
                <a:latin typeface="Arial" pitchFamily="34" charset="0"/>
              </a:defRPr>
            </a:lvl4pPr>
            <a:lvl5pPr marL="2018927" indent="-224325" defTabSz="911322">
              <a:defRPr>
                <a:solidFill>
                  <a:schemeClr val="tx1"/>
                </a:solidFill>
                <a:latin typeface="Arial" pitchFamily="34" charset="0"/>
              </a:defRPr>
            </a:lvl5pPr>
            <a:lvl6pPr marL="2467577" indent="-224325" defTabSz="911322" eaLnBrk="0" fontAlgn="base" hangingPunct="0">
              <a:spcBef>
                <a:spcPct val="0"/>
              </a:spcBef>
              <a:spcAft>
                <a:spcPct val="0"/>
              </a:spcAft>
              <a:defRPr>
                <a:solidFill>
                  <a:schemeClr val="tx1"/>
                </a:solidFill>
                <a:latin typeface="Arial" pitchFamily="34" charset="0"/>
              </a:defRPr>
            </a:lvl6pPr>
            <a:lvl7pPr marL="2916227" indent="-224325" defTabSz="911322" eaLnBrk="0" fontAlgn="base" hangingPunct="0">
              <a:spcBef>
                <a:spcPct val="0"/>
              </a:spcBef>
              <a:spcAft>
                <a:spcPct val="0"/>
              </a:spcAft>
              <a:defRPr>
                <a:solidFill>
                  <a:schemeClr val="tx1"/>
                </a:solidFill>
                <a:latin typeface="Arial" pitchFamily="34" charset="0"/>
              </a:defRPr>
            </a:lvl7pPr>
            <a:lvl8pPr marL="3364878" indent="-224325" defTabSz="911322" eaLnBrk="0" fontAlgn="base" hangingPunct="0">
              <a:spcBef>
                <a:spcPct val="0"/>
              </a:spcBef>
              <a:spcAft>
                <a:spcPct val="0"/>
              </a:spcAft>
              <a:defRPr>
                <a:solidFill>
                  <a:schemeClr val="tx1"/>
                </a:solidFill>
                <a:latin typeface="Arial" pitchFamily="34" charset="0"/>
              </a:defRPr>
            </a:lvl8pPr>
            <a:lvl9pPr marL="3813528" indent="-224325" defTabSz="911322" eaLnBrk="0" fontAlgn="base" hangingPunct="0">
              <a:spcBef>
                <a:spcPct val="0"/>
              </a:spcBef>
              <a:spcAft>
                <a:spcPct val="0"/>
              </a:spcAft>
              <a:defRPr>
                <a:solidFill>
                  <a:schemeClr val="tx1"/>
                </a:solidFill>
                <a:latin typeface="Arial" pitchFamily="34" charset="0"/>
              </a:defRPr>
            </a:lvl9pPr>
          </a:lstStyle>
          <a:p>
            <a:fld id="{B98CC5A6-6FF4-4265-B6B6-F661E24942B8}" type="slidenum">
              <a:rPr lang="en-US" altLang="en-US"/>
              <a:pPr/>
              <a:t>4</a:t>
            </a:fld>
            <a:endParaRPr lang="en-US" altLang="en-US"/>
          </a:p>
        </p:txBody>
      </p:sp>
      <p:sp>
        <p:nvSpPr>
          <p:cNvPr id="31747" name="Rectangle 2"/>
          <p:cNvSpPr>
            <a:spLocks noGrp="1" noRot="1" noChangeAspect="1" noChangeArrowheads="1" noTextEdit="1"/>
          </p:cNvSpPr>
          <p:nvPr>
            <p:ph type="sldImg"/>
          </p:nvPr>
        </p:nvSpPr>
        <p:spPr>
          <a:xfrm>
            <a:off x="2857500" y="514350"/>
            <a:ext cx="3429000" cy="2571750"/>
          </a:xfrm>
          <a:ln/>
        </p:spPr>
      </p:sp>
      <p:sp>
        <p:nvSpPr>
          <p:cNvPr id="31748"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13835324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defTabSz="911322">
              <a:defRPr>
                <a:solidFill>
                  <a:schemeClr val="tx1"/>
                </a:solidFill>
                <a:latin typeface="Arial" pitchFamily="34" charset="0"/>
              </a:defRPr>
            </a:lvl1pPr>
            <a:lvl2pPr marL="729057" indent="-280406" defTabSz="911322">
              <a:defRPr>
                <a:solidFill>
                  <a:schemeClr val="tx1"/>
                </a:solidFill>
                <a:latin typeface="Arial" pitchFamily="34" charset="0"/>
              </a:defRPr>
            </a:lvl2pPr>
            <a:lvl3pPr marL="1121626" indent="-224325" defTabSz="911322">
              <a:defRPr>
                <a:solidFill>
                  <a:schemeClr val="tx1"/>
                </a:solidFill>
                <a:latin typeface="Arial" pitchFamily="34" charset="0"/>
              </a:defRPr>
            </a:lvl3pPr>
            <a:lvl4pPr marL="1570276" indent="-224325" defTabSz="911322">
              <a:defRPr>
                <a:solidFill>
                  <a:schemeClr val="tx1"/>
                </a:solidFill>
                <a:latin typeface="Arial" pitchFamily="34" charset="0"/>
              </a:defRPr>
            </a:lvl4pPr>
            <a:lvl5pPr marL="2018927" indent="-224325" defTabSz="911322">
              <a:defRPr>
                <a:solidFill>
                  <a:schemeClr val="tx1"/>
                </a:solidFill>
                <a:latin typeface="Arial" pitchFamily="34" charset="0"/>
              </a:defRPr>
            </a:lvl5pPr>
            <a:lvl6pPr marL="2467577" indent="-224325" defTabSz="911322" eaLnBrk="0" fontAlgn="base" hangingPunct="0">
              <a:spcBef>
                <a:spcPct val="0"/>
              </a:spcBef>
              <a:spcAft>
                <a:spcPct val="0"/>
              </a:spcAft>
              <a:defRPr>
                <a:solidFill>
                  <a:schemeClr val="tx1"/>
                </a:solidFill>
                <a:latin typeface="Arial" pitchFamily="34" charset="0"/>
              </a:defRPr>
            </a:lvl6pPr>
            <a:lvl7pPr marL="2916227" indent="-224325" defTabSz="911322" eaLnBrk="0" fontAlgn="base" hangingPunct="0">
              <a:spcBef>
                <a:spcPct val="0"/>
              </a:spcBef>
              <a:spcAft>
                <a:spcPct val="0"/>
              </a:spcAft>
              <a:defRPr>
                <a:solidFill>
                  <a:schemeClr val="tx1"/>
                </a:solidFill>
                <a:latin typeface="Arial" pitchFamily="34" charset="0"/>
              </a:defRPr>
            </a:lvl7pPr>
            <a:lvl8pPr marL="3364878" indent="-224325" defTabSz="911322" eaLnBrk="0" fontAlgn="base" hangingPunct="0">
              <a:spcBef>
                <a:spcPct val="0"/>
              </a:spcBef>
              <a:spcAft>
                <a:spcPct val="0"/>
              </a:spcAft>
              <a:defRPr>
                <a:solidFill>
                  <a:schemeClr val="tx1"/>
                </a:solidFill>
                <a:latin typeface="Arial" pitchFamily="34" charset="0"/>
              </a:defRPr>
            </a:lvl8pPr>
            <a:lvl9pPr marL="3813528" indent="-224325" defTabSz="911322" eaLnBrk="0" fontAlgn="base" hangingPunct="0">
              <a:spcBef>
                <a:spcPct val="0"/>
              </a:spcBef>
              <a:spcAft>
                <a:spcPct val="0"/>
              </a:spcAft>
              <a:defRPr>
                <a:solidFill>
                  <a:schemeClr val="tx1"/>
                </a:solidFill>
                <a:latin typeface="Arial" pitchFamily="34" charset="0"/>
              </a:defRPr>
            </a:lvl9pPr>
          </a:lstStyle>
          <a:p>
            <a:fld id="{6355507C-8460-403D-9EF1-809CCEE22D31}" type="slidenum">
              <a:rPr lang="en-US" altLang="en-US"/>
              <a:pPr/>
              <a:t>15</a:t>
            </a:fld>
            <a:endParaRPr lang="en-US" altLang="en-US"/>
          </a:p>
        </p:txBody>
      </p:sp>
      <p:sp>
        <p:nvSpPr>
          <p:cNvPr id="40963" name="Rectangle 2"/>
          <p:cNvSpPr>
            <a:spLocks noGrp="1" noRot="1" noChangeAspect="1" noChangeArrowheads="1" noTextEdit="1"/>
          </p:cNvSpPr>
          <p:nvPr>
            <p:ph type="sldImg"/>
          </p:nvPr>
        </p:nvSpPr>
        <p:spPr>
          <a:xfrm>
            <a:off x="2857500" y="514350"/>
            <a:ext cx="3429000" cy="2571750"/>
          </a:xfrm>
          <a:ln/>
        </p:spPr>
      </p:sp>
      <p:sp>
        <p:nvSpPr>
          <p:cNvPr id="40964"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2659826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defTabSz="911322">
              <a:defRPr>
                <a:solidFill>
                  <a:schemeClr val="tx1"/>
                </a:solidFill>
                <a:latin typeface="Arial" pitchFamily="34" charset="0"/>
              </a:defRPr>
            </a:lvl1pPr>
            <a:lvl2pPr marL="729057" indent="-280406" defTabSz="911322">
              <a:defRPr>
                <a:solidFill>
                  <a:schemeClr val="tx1"/>
                </a:solidFill>
                <a:latin typeface="Arial" pitchFamily="34" charset="0"/>
              </a:defRPr>
            </a:lvl2pPr>
            <a:lvl3pPr marL="1121626" indent="-224325" defTabSz="911322">
              <a:defRPr>
                <a:solidFill>
                  <a:schemeClr val="tx1"/>
                </a:solidFill>
                <a:latin typeface="Arial" pitchFamily="34" charset="0"/>
              </a:defRPr>
            </a:lvl3pPr>
            <a:lvl4pPr marL="1570276" indent="-224325" defTabSz="911322">
              <a:defRPr>
                <a:solidFill>
                  <a:schemeClr val="tx1"/>
                </a:solidFill>
                <a:latin typeface="Arial" pitchFamily="34" charset="0"/>
              </a:defRPr>
            </a:lvl4pPr>
            <a:lvl5pPr marL="2018927" indent="-224325" defTabSz="911322">
              <a:defRPr>
                <a:solidFill>
                  <a:schemeClr val="tx1"/>
                </a:solidFill>
                <a:latin typeface="Arial" pitchFamily="34" charset="0"/>
              </a:defRPr>
            </a:lvl5pPr>
            <a:lvl6pPr marL="2467577" indent="-224325" defTabSz="911322" eaLnBrk="0" fontAlgn="base" hangingPunct="0">
              <a:spcBef>
                <a:spcPct val="0"/>
              </a:spcBef>
              <a:spcAft>
                <a:spcPct val="0"/>
              </a:spcAft>
              <a:defRPr>
                <a:solidFill>
                  <a:schemeClr val="tx1"/>
                </a:solidFill>
                <a:latin typeface="Arial" pitchFamily="34" charset="0"/>
              </a:defRPr>
            </a:lvl6pPr>
            <a:lvl7pPr marL="2916227" indent="-224325" defTabSz="911322" eaLnBrk="0" fontAlgn="base" hangingPunct="0">
              <a:spcBef>
                <a:spcPct val="0"/>
              </a:spcBef>
              <a:spcAft>
                <a:spcPct val="0"/>
              </a:spcAft>
              <a:defRPr>
                <a:solidFill>
                  <a:schemeClr val="tx1"/>
                </a:solidFill>
                <a:latin typeface="Arial" pitchFamily="34" charset="0"/>
              </a:defRPr>
            </a:lvl7pPr>
            <a:lvl8pPr marL="3364878" indent="-224325" defTabSz="911322" eaLnBrk="0" fontAlgn="base" hangingPunct="0">
              <a:spcBef>
                <a:spcPct val="0"/>
              </a:spcBef>
              <a:spcAft>
                <a:spcPct val="0"/>
              </a:spcAft>
              <a:defRPr>
                <a:solidFill>
                  <a:schemeClr val="tx1"/>
                </a:solidFill>
                <a:latin typeface="Arial" pitchFamily="34" charset="0"/>
              </a:defRPr>
            </a:lvl8pPr>
            <a:lvl9pPr marL="3813528" indent="-224325" defTabSz="911322" eaLnBrk="0" fontAlgn="base" hangingPunct="0">
              <a:spcBef>
                <a:spcPct val="0"/>
              </a:spcBef>
              <a:spcAft>
                <a:spcPct val="0"/>
              </a:spcAft>
              <a:defRPr>
                <a:solidFill>
                  <a:schemeClr val="tx1"/>
                </a:solidFill>
                <a:latin typeface="Arial" pitchFamily="34" charset="0"/>
              </a:defRPr>
            </a:lvl9pPr>
          </a:lstStyle>
          <a:p>
            <a:fld id="{C1AC5FB5-E876-41C7-98D4-D0400550FF53}" type="slidenum">
              <a:rPr lang="en-US" altLang="en-US"/>
              <a:pPr/>
              <a:t>16</a:t>
            </a:fld>
            <a:endParaRPr lang="en-US" altLang="en-US"/>
          </a:p>
        </p:txBody>
      </p:sp>
      <p:sp>
        <p:nvSpPr>
          <p:cNvPr id="41987" name="Rectangle 2"/>
          <p:cNvSpPr>
            <a:spLocks noGrp="1" noRot="1" noChangeAspect="1" noChangeArrowheads="1" noTextEdit="1"/>
          </p:cNvSpPr>
          <p:nvPr>
            <p:ph type="sldImg"/>
          </p:nvPr>
        </p:nvSpPr>
        <p:spPr>
          <a:xfrm>
            <a:off x="2857500" y="514350"/>
            <a:ext cx="3429000" cy="2571750"/>
          </a:xfrm>
          <a:ln/>
        </p:spPr>
      </p:sp>
      <p:sp>
        <p:nvSpPr>
          <p:cNvPr id="41988" name="Rectangle 3"/>
          <p:cNvSpPr>
            <a:spLocks noGrp="1" noChangeArrowheads="1"/>
          </p:cNvSpPr>
          <p:nvPr>
            <p:ph type="body" idx="1"/>
          </p:nvPr>
        </p:nvSpPr>
        <p:spPr>
          <a:noFill/>
        </p:spPr>
        <p:txBody>
          <a:bodyPr/>
          <a:lstStyle/>
          <a:p>
            <a:r>
              <a:rPr lang="en-US" altLang="en-US" smtClean="0"/>
              <a:t>Every 1cm</a:t>
            </a:r>
            <a:r>
              <a:rPr lang="en-US" altLang="en-US" baseline="30000" smtClean="0"/>
              <a:t>3 </a:t>
            </a:r>
            <a:r>
              <a:rPr lang="en-US" altLang="en-US" smtClean="0"/>
              <a:t>of sweat, we lose 0.6 kcal of excessive heat</a:t>
            </a:r>
          </a:p>
        </p:txBody>
      </p:sp>
    </p:spTree>
    <p:extLst>
      <p:ext uri="{BB962C8B-B14F-4D97-AF65-F5344CB8AC3E}">
        <p14:creationId xmlns:p14="http://schemas.microsoft.com/office/powerpoint/2010/main" val="18437430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defTabSz="911322">
              <a:defRPr>
                <a:solidFill>
                  <a:schemeClr val="tx1"/>
                </a:solidFill>
                <a:latin typeface="Arial" pitchFamily="34" charset="0"/>
              </a:defRPr>
            </a:lvl1pPr>
            <a:lvl2pPr marL="729057" indent="-280406" defTabSz="911322">
              <a:defRPr>
                <a:solidFill>
                  <a:schemeClr val="tx1"/>
                </a:solidFill>
                <a:latin typeface="Arial" pitchFamily="34" charset="0"/>
              </a:defRPr>
            </a:lvl2pPr>
            <a:lvl3pPr marL="1121626" indent="-224325" defTabSz="911322">
              <a:defRPr>
                <a:solidFill>
                  <a:schemeClr val="tx1"/>
                </a:solidFill>
                <a:latin typeface="Arial" pitchFamily="34" charset="0"/>
              </a:defRPr>
            </a:lvl3pPr>
            <a:lvl4pPr marL="1570276" indent="-224325" defTabSz="911322">
              <a:defRPr>
                <a:solidFill>
                  <a:schemeClr val="tx1"/>
                </a:solidFill>
                <a:latin typeface="Arial" pitchFamily="34" charset="0"/>
              </a:defRPr>
            </a:lvl4pPr>
            <a:lvl5pPr marL="2018927" indent="-224325" defTabSz="911322">
              <a:defRPr>
                <a:solidFill>
                  <a:schemeClr val="tx1"/>
                </a:solidFill>
                <a:latin typeface="Arial" pitchFamily="34" charset="0"/>
              </a:defRPr>
            </a:lvl5pPr>
            <a:lvl6pPr marL="2467577" indent="-224325" defTabSz="911322" eaLnBrk="0" fontAlgn="base" hangingPunct="0">
              <a:spcBef>
                <a:spcPct val="0"/>
              </a:spcBef>
              <a:spcAft>
                <a:spcPct val="0"/>
              </a:spcAft>
              <a:defRPr>
                <a:solidFill>
                  <a:schemeClr val="tx1"/>
                </a:solidFill>
                <a:latin typeface="Arial" pitchFamily="34" charset="0"/>
              </a:defRPr>
            </a:lvl6pPr>
            <a:lvl7pPr marL="2916227" indent="-224325" defTabSz="911322" eaLnBrk="0" fontAlgn="base" hangingPunct="0">
              <a:spcBef>
                <a:spcPct val="0"/>
              </a:spcBef>
              <a:spcAft>
                <a:spcPct val="0"/>
              </a:spcAft>
              <a:defRPr>
                <a:solidFill>
                  <a:schemeClr val="tx1"/>
                </a:solidFill>
                <a:latin typeface="Arial" pitchFamily="34" charset="0"/>
              </a:defRPr>
            </a:lvl7pPr>
            <a:lvl8pPr marL="3364878" indent="-224325" defTabSz="911322" eaLnBrk="0" fontAlgn="base" hangingPunct="0">
              <a:spcBef>
                <a:spcPct val="0"/>
              </a:spcBef>
              <a:spcAft>
                <a:spcPct val="0"/>
              </a:spcAft>
              <a:defRPr>
                <a:solidFill>
                  <a:schemeClr val="tx1"/>
                </a:solidFill>
                <a:latin typeface="Arial" pitchFamily="34" charset="0"/>
              </a:defRPr>
            </a:lvl8pPr>
            <a:lvl9pPr marL="3813528" indent="-224325" defTabSz="911322" eaLnBrk="0" fontAlgn="base" hangingPunct="0">
              <a:spcBef>
                <a:spcPct val="0"/>
              </a:spcBef>
              <a:spcAft>
                <a:spcPct val="0"/>
              </a:spcAft>
              <a:defRPr>
                <a:solidFill>
                  <a:schemeClr val="tx1"/>
                </a:solidFill>
                <a:latin typeface="Arial" pitchFamily="34" charset="0"/>
              </a:defRPr>
            </a:lvl9pPr>
          </a:lstStyle>
          <a:p>
            <a:fld id="{30F5C58E-018C-469A-9FC6-9F8C8A6AA248}" type="slidenum">
              <a:rPr lang="en-US" altLang="en-US"/>
              <a:pPr/>
              <a:t>17</a:t>
            </a:fld>
            <a:endParaRPr lang="en-US" altLang="en-US"/>
          </a:p>
        </p:txBody>
      </p:sp>
      <p:sp>
        <p:nvSpPr>
          <p:cNvPr id="43011" name="Rectangle 2"/>
          <p:cNvSpPr>
            <a:spLocks noGrp="1" noRot="1" noChangeAspect="1" noChangeArrowheads="1" noTextEdit="1"/>
          </p:cNvSpPr>
          <p:nvPr>
            <p:ph type="sldImg"/>
          </p:nvPr>
        </p:nvSpPr>
        <p:spPr>
          <a:xfrm>
            <a:off x="2857500" y="514350"/>
            <a:ext cx="3429000" cy="2571750"/>
          </a:xfrm>
          <a:ln/>
        </p:spPr>
      </p:sp>
      <p:sp>
        <p:nvSpPr>
          <p:cNvPr id="43012" name="Rectangle 3"/>
          <p:cNvSpPr>
            <a:spLocks noGrp="1" noChangeArrowheads="1"/>
          </p:cNvSpPr>
          <p:nvPr>
            <p:ph type="body" idx="1"/>
          </p:nvPr>
        </p:nvSpPr>
        <p:spPr>
          <a:noFill/>
        </p:spPr>
        <p:txBody>
          <a:bodyPr/>
          <a:lstStyle/>
          <a:p>
            <a:pPr>
              <a:buFontTx/>
              <a:buChar char="•"/>
            </a:pPr>
            <a:r>
              <a:rPr lang="en-US" altLang="en-US" smtClean="0"/>
              <a:t> Heat Storage means a positive a positive “Delta S” and is consistent with a situation where we are increasing our body temperature</a:t>
            </a:r>
          </a:p>
          <a:p>
            <a:r>
              <a:rPr lang="en-US" altLang="en-US" smtClean="0"/>
              <a:t> </a:t>
            </a:r>
          </a:p>
          <a:p>
            <a:pPr>
              <a:buFontTx/>
              <a:buChar char="•"/>
            </a:pPr>
            <a:endParaRPr lang="en-US" altLang="en-US" smtClean="0"/>
          </a:p>
          <a:p>
            <a:pPr>
              <a:buFontTx/>
              <a:buChar char="•"/>
            </a:pPr>
            <a:r>
              <a:rPr lang="en-US" altLang="en-US" smtClean="0"/>
              <a:t> Heat Loss means a negative “Delta S” and is consistent with a situation where we are decreasing our body temperature</a:t>
            </a:r>
          </a:p>
          <a:p>
            <a:pPr>
              <a:buFontTx/>
              <a:buChar char="•"/>
            </a:pPr>
            <a:endParaRPr lang="en-US" altLang="en-US" smtClean="0"/>
          </a:p>
          <a:p>
            <a:pPr>
              <a:buFontTx/>
              <a:buChar char="•"/>
            </a:pPr>
            <a:r>
              <a:rPr lang="en-US" altLang="en-US" smtClean="0"/>
              <a:t> Heat gain of metabolism will depend on the physical activity we have.  </a:t>
            </a:r>
          </a:p>
          <a:p>
            <a:pPr lvl="1">
              <a:buFontTx/>
              <a:buChar char="•"/>
            </a:pPr>
            <a:r>
              <a:rPr lang="en-US" altLang="en-US" smtClean="0"/>
              <a:t> Working on a computer terminal generates less heat in our body than walking</a:t>
            </a:r>
          </a:p>
          <a:p>
            <a:pPr lvl="1">
              <a:buFontTx/>
              <a:buChar char="•"/>
            </a:pPr>
            <a:r>
              <a:rPr lang="en-US" altLang="en-US" smtClean="0"/>
              <a:t> Carrying a bag o tools generates more heat than just walking</a:t>
            </a:r>
          </a:p>
          <a:p>
            <a:pPr lvl="1">
              <a:buFontTx/>
              <a:buChar char="•"/>
            </a:pPr>
            <a:r>
              <a:rPr lang="en-US" altLang="en-US" smtClean="0"/>
              <a:t> Shoveling gravel continuously generates more heat than just carrying a bag of tools</a:t>
            </a:r>
          </a:p>
          <a:p>
            <a:pPr>
              <a:buFontTx/>
              <a:buChar char="•"/>
            </a:pPr>
            <a:endParaRPr lang="en-US" altLang="en-US" smtClean="0"/>
          </a:p>
          <a:p>
            <a:pPr>
              <a:buFontTx/>
              <a:buChar char="•"/>
            </a:pPr>
            <a:r>
              <a:rPr lang="en-US" altLang="en-US" smtClean="0"/>
              <a:t> Heat loss through the evaporation of sweat</a:t>
            </a:r>
          </a:p>
          <a:p>
            <a:pPr lvl="1">
              <a:buFontTx/>
              <a:buChar char="•"/>
            </a:pPr>
            <a:r>
              <a:rPr lang="en-US" altLang="en-US" smtClean="0"/>
              <a:t>This is our basic mechanism of loosing heat</a:t>
            </a:r>
          </a:p>
          <a:p>
            <a:pPr lvl="1">
              <a:buFontTx/>
              <a:buChar char="•"/>
            </a:pPr>
            <a:r>
              <a:rPr lang="en-US" altLang="en-US" smtClean="0"/>
              <a:t>In order for sweat to evaporate it needs heat (just like when you want to boil water!)</a:t>
            </a:r>
          </a:p>
          <a:p>
            <a:pPr lvl="1">
              <a:buFontTx/>
              <a:buChar char="•"/>
            </a:pPr>
            <a:r>
              <a:rPr lang="en-US" altLang="en-US" smtClean="0"/>
              <a:t>The heat needed for this sweat to evaporate comes from our skin, which in turn is in close contact with the blood that is circulating in our body and brining heat from our internal organs</a:t>
            </a:r>
          </a:p>
          <a:p>
            <a:pPr lvl="1">
              <a:buFontTx/>
              <a:buChar char="•"/>
            </a:pPr>
            <a:r>
              <a:rPr lang="en-US" altLang="en-US" smtClean="0"/>
              <a:t>The air surrounding us, however, will absorb less evaporated sweat the higher its relative humidity</a:t>
            </a:r>
          </a:p>
          <a:p>
            <a:pPr lvl="1">
              <a:buFontTx/>
              <a:buChar char="•"/>
            </a:pPr>
            <a:r>
              <a:rPr lang="en-US" altLang="en-US" smtClean="0"/>
              <a:t>In conclusion, although we may sweat a lot at work, while this sweat does not evaporate we are not cooling our body   </a:t>
            </a:r>
          </a:p>
          <a:p>
            <a:pPr lvl="1"/>
            <a:r>
              <a:rPr lang="en-US" altLang="en-US" smtClean="0"/>
              <a:t> </a:t>
            </a:r>
          </a:p>
          <a:p>
            <a:pPr>
              <a:buFontTx/>
              <a:buChar char="•"/>
            </a:pPr>
            <a:r>
              <a:rPr lang="en-US" altLang="en-US" smtClean="0"/>
              <a:t> Radiation: Is the heat we gain or loose from other surfaces. In a heat stress situation, we are gaining heat from other surfaces that are hotter than our own body</a:t>
            </a:r>
          </a:p>
          <a:p>
            <a:pPr lvl="1">
              <a:buFontTx/>
              <a:buChar char="•"/>
            </a:pPr>
            <a:r>
              <a:rPr lang="en-US" altLang="en-US" smtClean="0"/>
              <a:t> hot metal surface close to where we are working (look at what happens to the inside of a car here when exposed to the sun)</a:t>
            </a:r>
          </a:p>
          <a:p>
            <a:pPr lvl="1">
              <a:buFontTx/>
              <a:buChar char="•"/>
            </a:pPr>
            <a:r>
              <a:rPr lang="en-US" altLang="en-US" smtClean="0"/>
              <a:t> If you live in a one story house, at night you can feel the radiative heat coming down from the roof concrete slab for many hours into the night</a:t>
            </a:r>
          </a:p>
          <a:p>
            <a:pPr lvl="1"/>
            <a:endParaRPr lang="en-US" altLang="en-US" smtClean="0"/>
          </a:p>
          <a:p>
            <a:pPr>
              <a:buFontTx/>
              <a:buChar char="•"/>
            </a:pPr>
            <a:r>
              <a:rPr lang="en-US" altLang="en-US" smtClean="0"/>
              <a:t>  Convection: Is the heat we exchange with the air surrounding us.  In a heat stress situation, we are gaining heat from the air because it is warmer than our body.  When we get into an air conditioned room, we loose heat through convection to the air because the air is cooler than our body. </a:t>
            </a:r>
          </a:p>
          <a:p>
            <a:endParaRPr lang="en-US" altLang="en-US" smtClean="0"/>
          </a:p>
          <a:p>
            <a:endParaRPr lang="en-US" altLang="en-US" smtClean="0"/>
          </a:p>
        </p:txBody>
      </p:sp>
    </p:spTree>
    <p:extLst>
      <p:ext uri="{BB962C8B-B14F-4D97-AF65-F5344CB8AC3E}">
        <p14:creationId xmlns:p14="http://schemas.microsoft.com/office/powerpoint/2010/main" val="317128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defTabSz="911322">
              <a:defRPr>
                <a:solidFill>
                  <a:schemeClr val="tx1"/>
                </a:solidFill>
                <a:latin typeface="Arial" pitchFamily="34" charset="0"/>
              </a:defRPr>
            </a:lvl1pPr>
            <a:lvl2pPr marL="729057" indent="-280406" defTabSz="911322">
              <a:defRPr>
                <a:solidFill>
                  <a:schemeClr val="tx1"/>
                </a:solidFill>
                <a:latin typeface="Arial" pitchFamily="34" charset="0"/>
              </a:defRPr>
            </a:lvl2pPr>
            <a:lvl3pPr marL="1121626" indent="-224325" defTabSz="911322">
              <a:defRPr>
                <a:solidFill>
                  <a:schemeClr val="tx1"/>
                </a:solidFill>
                <a:latin typeface="Arial" pitchFamily="34" charset="0"/>
              </a:defRPr>
            </a:lvl3pPr>
            <a:lvl4pPr marL="1570276" indent="-224325" defTabSz="911322">
              <a:defRPr>
                <a:solidFill>
                  <a:schemeClr val="tx1"/>
                </a:solidFill>
                <a:latin typeface="Arial" pitchFamily="34" charset="0"/>
              </a:defRPr>
            </a:lvl4pPr>
            <a:lvl5pPr marL="2018927" indent="-224325" defTabSz="911322">
              <a:defRPr>
                <a:solidFill>
                  <a:schemeClr val="tx1"/>
                </a:solidFill>
                <a:latin typeface="Arial" pitchFamily="34" charset="0"/>
              </a:defRPr>
            </a:lvl5pPr>
            <a:lvl6pPr marL="2467577" indent="-224325" defTabSz="911322" eaLnBrk="0" fontAlgn="base" hangingPunct="0">
              <a:spcBef>
                <a:spcPct val="0"/>
              </a:spcBef>
              <a:spcAft>
                <a:spcPct val="0"/>
              </a:spcAft>
              <a:defRPr>
                <a:solidFill>
                  <a:schemeClr val="tx1"/>
                </a:solidFill>
                <a:latin typeface="Arial" pitchFamily="34" charset="0"/>
              </a:defRPr>
            </a:lvl6pPr>
            <a:lvl7pPr marL="2916227" indent="-224325" defTabSz="911322" eaLnBrk="0" fontAlgn="base" hangingPunct="0">
              <a:spcBef>
                <a:spcPct val="0"/>
              </a:spcBef>
              <a:spcAft>
                <a:spcPct val="0"/>
              </a:spcAft>
              <a:defRPr>
                <a:solidFill>
                  <a:schemeClr val="tx1"/>
                </a:solidFill>
                <a:latin typeface="Arial" pitchFamily="34" charset="0"/>
              </a:defRPr>
            </a:lvl7pPr>
            <a:lvl8pPr marL="3364878" indent="-224325" defTabSz="911322" eaLnBrk="0" fontAlgn="base" hangingPunct="0">
              <a:spcBef>
                <a:spcPct val="0"/>
              </a:spcBef>
              <a:spcAft>
                <a:spcPct val="0"/>
              </a:spcAft>
              <a:defRPr>
                <a:solidFill>
                  <a:schemeClr val="tx1"/>
                </a:solidFill>
                <a:latin typeface="Arial" pitchFamily="34" charset="0"/>
              </a:defRPr>
            </a:lvl8pPr>
            <a:lvl9pPr marL="3813528" indent="-224325" defTabSz="911322" eaLnBrk="0" fontAlgn="base" hangingPunct="0">
              <a:spcBef>
                <a:spcPct val="0"/>
              </a:spcBef>
              <a:spcAft>
                <a:spcPct val="0"/>
              </a:spcAft>
              <a:defRPr>
                <a:solidFill>
                  <a:schemeClr val="tx1"/>
                </a:solidFill>
                <a:latin typeface="Arial" pitchFamily="34" charset="0"/>
              </a:defRPr>
            </a:lvl9pPr>
          </a:lstStyle>
          <a:p>
            <a:fld id="{409D2AFA-4AE5-4319-9ED1-2FE7FA2E651D}" type="slidenum">
              <a:rPr lang="en-US" altLang="en-US"/>
              <a:pPr/>
              <a:t>18</a:t>
            </a:fld>
            <a:endParaRPr lang="en-US" altLang="en-US"/>
          </a:p>
        </p:txBody>
      </p:sp>
      <p:sp>
        <p:nvSpPr>
          <p:cNvPr id="44035" name="Rectangle 2"/>
          <p:cNvSpPr>
            <a:spLocks noGrp="1" noRot="1" noChangeAspect="1" noChangeArrowheads="1" noTextEdit="1"/>
          </p:cNvSpPr>
          <p:nvPr>
            <p:ph type="sldImg"/>
          </p:nvPr>
        </p:nvSpPr>
        <p:spPr>
          <a:xfrm>
            <a:off x="2857500" y="514350"/>
            <a:ext cx="3429000" cy="2571750"/>
          </a:xfrm>
          <a:ln/>
        </p:spPr>
      </p:sp>
      <p:sp>
        <p:nvSpPr>
          <p:cNvPr id="58372" name="Rectangle 3"/>
          <p:cNvSpPr>
            <a:spLocks noGrp="1" noChangeArrowheads="1"/>
          </p:cNvSpPr>
          <p:nvPr>
            <p:ph type="body" idx="1"/>
          </p:nvPr>
        </p:nvSpPr>
        <p:spPr/>
        <p:txBody>
          <a:bodyPr/>
          <a:lstStyle/>
          <a:p>
            <a:pPr eaLnBrk="1" hangingPunct="1">
              <a:defRPr/>
            </a:pPr>
            <a:r>
              <a:rPr lang="en-US" altLang="en-US" dirty="0" smtClean="0"/>
              <a:t>Heat exhaustion (heat strain) - also a result of excessive heat and dehydration. Signs include:</a:t>
            </a:r>
          </a:p>
          <a:p>
            <a:pPr marL="168244" indent="-168244">
              <a:buFont typeface="Arial" panose="020B0604020202020204" pitchFamily="34" charset="0"/>
              <a:buChar char="•"/>
              <a:defRPr/>
            </a:pPr>
            <a:r>
              <a:rPr lang="en-US" altLang="en-US" dirty="0" smtClean="0"/>
              <a:t>Dizziness</a:t>
            </a:r>
          </a:p>
          <a:p>
            <a:pPr marL="168244" indent="-168244">
              <a:buFont typeface="Arial" panose="020B0604020202020204" pitchFamily="34" charset="0"/>
              <a:buChar char="•"/>
              <a:defRPr/>
            </a:pPr>
            <a:r>
              <a:rPr lang="en-US" altLang="en-US" dirty="0" smtClean="0"/>
              <a:t>Headache</a:t>
            </a:r>
          </a:p>
          <a:p>
            <a:pPr marL="168244" indent="-168244">
              <a:buFont typeface="Arial" panose="020B0604020202020204" pitchFamily="34" charset="0"/>
              <a:buChar char="•"/>
              <a:defRPr/>
            </a:pPr>
            <a:r>
              <a:rPr lang="en-US" altLang="en-US" dirty="0" smtClean="0"/>
              <a:t>Sweaty skin</a:t>
            </a:r>
          </a:p>
          <a:p>
            <a:pPr marL="168244" indent="-168244">
              <a:buFont typeface="Arial" panose="020B0604020202020204" pitchFamily="34" charset="0"/>
              <a:buChar char="•"/>
              <a:defRPr/>
            </a:pPr>
            <a:r>
              <a:rPr lang="en-US" altLang="en-US" dirty="0" smtClean="0"/>
              <a:t>Weakness</a:t>
            </a:r>
          </a:p>
          <a:p>
            <a:pPr marL="168244" indent="-168244">
              <a:buFont typeface="Arial" panose="020B0604020202020204" pitchFamily="34" charset="0"/>
              <a:buChar char="•"/>
              <a:defRPr/>
            </a:pPr>
            <a:r>
              <a:rPr lang="en-US" altLang="en-US" dirty="0" smtClean="0"/>
              <a:t>Cramps</a:t>
            </a:r>
          </a:p>
          <a:p>
            <a:pPr marL="168244" indent="-168244">
              <a:buFont typeface="Arial" panose="020B0604020202020204" pitchFamily="34" charset="0"/>
              <a:buChar char="•"/>
              <a:defRPr/>
            </a:pPr>
            <a:r>
              <a:rPr lang="en-US" altLang="en-US" dirty="0" smtClean="0"/>
              <a:t>Nausea and vomiting</a:t>
            </a:r>
          </a:p>
          <a:p>
            <a:pPr marL="168244" indent="-168244">
              <a:buFont typeface="Arial" panose="020B0604020202020204" pitchFamily="34" charset="0"/>
              <a:buChar char="•"/>
              <a:defRPr/>
            </a:pPr>
            <a:r>
              <a:rPr lang="en-US" altLang="en-US" dirty="0" smtClean="0"/>
              <a:t>Fast heart beat</a:t>
            </a:r>
          </a:p>
          <a:p>
            <a:pPr eaLnBrk="1" hangingPunct="1">
              <a:defRPr/>
            </a:pPr>
            <a:endParaRPr lang="en-US" altLang="en-US" dirty="0" smtClean="0"/>
          </a:p>
          <a:p>
            <a:pPr eaLnBrk="1" hangingPunct="1">
              <a:defRPr/>
            </a:pPr>
            <a:r>
              <a:rPr lang="en-US" altLang="en-US" dirty="0" smtClean="0"/>
              <a:t>Heat Stroke (Heat exhaustion to heat stroke is a continuum) - the most severe form of heat illness, it can occur even in people who are not exercising, if the weather is hot enough. Sings include: </a:t>
            </a:r>
          </a:p>
          <a:p>
            <a:pPr marL="168244" indent="-168244">
              <a:buFont typeface="Arial" panose="020B0604020202020204" pitchFamily="34" charset="0"/>
              <a:buChar char="•"/>
              <a:defRPr/>
            </a:pPr>
            <a:r>
              <a:rPr lang="en-US" altLang="en-US" dirty="0" smtClean="0"/>
              <a:t>Red, hot and dry skin</a:t>
            </a:r>
          </a:p>
          <a:p>
            <a:pPr marL="168244" indent="-168244">
              <a:buFont typeface="Arial" panose="020B0604020202020204" pitchFamily="34" charset="0"/>
              <a:buChar char="•"/>
              <a:defRPr/>
            </a:pPr>
            <a:r>
              <a:rPr lang="en-US" altLang="en-US" dirty="0" smtClean="0"/>
              <a:t>High temperature</a:t>
            </a:r>
          </a:p>
          <a:p>
            <a:pPr marL="168244" indent="-168244">
              <a:buFont typeface="Arial" panose="020B0604020202020204" pitchFamily="34" charset="0"/>
              <a:buChar char="•"/>
              <a:defRPr/>
            </a:pPr>
            <a:r>
              <a:rPr lang="en-US" altLang="en-US" dirty="0" smtClean="0"/>
              <a:t>Confusion</a:t>
            </a:r>
          </a:p>
          <a:p>
            <a:pPr marL="168244" indent="-168244">
              <a:buFont typeface="Arial" panose="020B0604020202020204" pitchFamily="34" charset="0"/>
              <a:buChar char="•"/>
              <a:defRPr/>
            </a:pPr>
            <a:r>
              <a:rPr lang="en-US" altLang="en-US" dirty="0" smtClean="0"/>
              <a:t>Convulsions</a:t>
            </a:r>
          </a:p>
          <a:p>
            <a:pPr marL="168244" indent="-168244">
              <a:buFont typeface="Arial" panose="020B0604020202020204" pitchFamily="34" charset="0"/>
              <a:buChar char="•"/>
              <a:defRPr/>
            </a:pPr>
            <a:r>
              <a:rPr lang="en-US" altLang="en-US" dirty="0" smtClean="0"/>
              <a:t>Fainting</a:t>
            </a:r>
          </a:p>
          <a:p>
            <a:pPr>
              <a:defRPr/>
            </a:pPr>
            <a:endParaRPr lang="en-US" altLang="en-US" dirty="0" smtClean="0">
              <a:latin typeface="Arial" charset="0"/>
            </a:endParaRPr>
          </a:p>
          <a:p>
            <a:pPr>
              <a:defRPr/>
            </a:pPr>
            <a:r>
              <a:rPr lang="en-US" b="1" dirty="0" smtClean="0"/>
              <a:t>Watch out for early symptoms. </a:t>
            </a:r>
          </a:p>
          <a:p>
            <a:pPr>
              <a:defRPr/>
            </a:pPr>
            <a:r>
              <a:rPr lang="en-US" dirty="0" smtClean="0"/>
              <a:t>You may need medical help.</a:t>
            </a:r>
          </a:p>
          <a:p>
            <a:pPr>
              <a:defRPr/>
            </a:pPr>
            <a:r>
              <a:rPr lang="en-US" dirty="0" smtClean="0"/>
              <a:t>People react differently </a:t>
            </a:r>
          </a:p>
          <a:p>
            <a:pPr>
              <a:defRPr/>
            </a:pPr>
            <a:r>
              <a:rPr lang="en-US" dirty="0" smtClean="0"/>
              <a:t>You may have just a few of these symptoms, or most of them</a:t>
            </a:r>
            <a:endParaRPr lang="en-US" altLang="en-US" dirty="0" smtClean="0">
              <a:latin typeface="Arial" charset="0"/>
            </a:endParaRPr>
          </a:p>
        </p:txBody>
      </p:sp>
    </p:spTree>
    <p:extLst>
      <p:ext uri="{BB962C8B-B14F-4D97-AF65-F5344CB8AC3E}">
        <p14:creationId xmlns:p14="http://schemas.microsoft.com/office/powerpoint/2010/main" val="27478164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defTabSz="911322">
              <a:defRPr>
                <a:solidFill>
                  <a:schemeClr val="tx1"/>
                </a:solidFill>
                <a:latin typeface="Arial" pitchFamily="34" charset="0"/>
              </a:defRPr>
            </a:lvl1pPr>
            <a:lvl2pPr marL="729057" indent="-280406" defTabSz="911322">
              <a:defRPr>
                <a:solidFill>
                  <a:schemeClr val="tx1"/>
                </a:solidFill>
                <a:latin typeface="Arial" pitchFamily="34" charset="0"/>
              </a:defRPr>
            </a:lvl2pPr>
            <a:lvl3pPr marL="1121626" indent="-224325" defTabSz="911322">
              <a:defRPr>
                <a:solidFill>
                  <a:schemeClr val="tx1"/>
                </a:solidFill>
                <a:latin typeface="Arial" pitchFamily="34" charset="0"/>
              </a:defRPr>
            </a:lvl3pPr>
            <a:lvl4pPr marL="1570276" indent="-224325" defTabSz="911322">
              <a:defRPr>
                <a:solidFill>
                  <a:schemeClr val="tx1"/>
                </a:solidFill>
                <a:latin typeface="Arial" pitchFamily="34" charset="0"/>
              </a:defRPr>
            </a:lvl4pPr>
            <a:lvl5pPr marL="2018927" indent="-224325" defTabSz="911322">
              <a:defRPr>
                <a:solidFill>
                  <a:schemeClr val="tx1"/>
                </a:solidFill>
                <a:latin typeface="Arial" pitchFamily="34" charset="0"/>
              </a:defRPr>
            </a:lvl5pPr>
            <a:lvl6pPr marL="2467577" indent="-224325" defTabSz="911322" eaLnBrk="0" fontAlgn="base" hangingPunct="0">
              <a:spcBef>
                <a:spcPct val="0"/>
              </a:spcBef>
              <a:spcAft>
                <a:spcPct val="0"/>
              </a:spcAft>
              <a:defRPr>
                <a:solidFill>
                  <a:schemeClr val="tx1"/>
                </a:solidFill>
                <a:latin typeface="Arial" pitchFamily="34" charset="0"/>
              </a:defRPr>
            </a:lvl6pPr>
            <a:lvl7pPr marL="2916227" indent="-224325" defTabSz="911322" eaLnBrk="0" fontAlgn="base" hangingPunct="0">
              <a:spcBef>
                <a:spcPct val="0"/>
              </a:spcBef>
              <a:spcAft>
                <a:spcPct val="0"/>
              </a:spcAft>
              <a:defRPr>
                <a:solidFill>
                  <a:schemeClr val="tx1"/>
                </a:solidFill>
                <a:latin typeface="Arial" pitchFamily="34" charset="0"/>
              </a:defRPr>
            </a:lvl7pPr>
            <a:lvl8pPr marL="3364878" indent="-224325" defTabSz="911322" eaLnBrk="0" fontAlgn="base" hangingPunct="0">
              <a:spcBef>
                <a:spcPct val="0"/>
              </a:spcBef>
              <a:spcAft>
                <a:spcPct val="0"/>
              </a:spcAft>
              <a:defRPr>
                <a:solidFill>
                  <a:schemeClr val="tx1"/>
                </a:solidFill>
                <a:latin typeface="Arial" pitchFamily="34" charset="0"/>
              </a:defRPr>
            </a:lvl8pPr>
            <a:lvl9pPr marL="3813528" indent="-224325" defTabSz="911322" eaLnBrk="0" fontAlgn="base" hangingPunct="0">
              <a:spcBef>
                <a:spcPct val="0"/>
              </a:spcBef>
              <a:spcAft>
                <a:spcPct val="0"/>
              </a:spcAft>
              <a:defRPr>
                <a:solidFill>
                  <a:schemeClr val="tx1"/>
                </a:solidFill>
                <a:latin typeface="Arial" pitchFamily="34" charset="0"/>
              </a:defRPr>
            </a:lvl9pPr>
          </a:lstStyle>
          <a:p>
            <a:fld id="{7172ED37-BB5B-4725-9416-73572C9EFE9A}" type="slidenum">
              <a:rPr lang="en-US" altLang="en-US"/>
              <a:pPr/>
              <a:t>19</a:t>
            </a:fld>
            <a:endParaRPr lang="en-US" altLang="en-US"/>
          </a:p>
        </p:txBody>
      </p:sp>
      <p:sp>
        <p:nvSpPr>
          <p:cNvPr id="45059" name="Rectangle 2"/>
          <p:cNvSpPr>
            <a:spLocks noGrp="1" noRot="1" noChangeAspect="1" noChangeArrowheads="1" noTextEdit="1"/>
          </p:cNvSpPr>
          <p:nvPr>
            <p:ph type="sldImg"/>
          </p:nvPr>
        </p:nvSpPr>
        <p:spPr>
          <a:xfrm>
            <a:off x="2857500" y="514350"/>
            <a:ext cx="3429000" cy="2571750"/>
          </a:xfrm>
          <a:ln/>
        </p:spPr>
      </p:sp>
      <p:sp>
        <p:nvSpPr>
          <p:cNvPr id="60420" name="Rectangle 3"/>
          <p:cNvSpPr>
            <a:spLocks noGrp="1" noChangeArrowheads="1"/>
          </p:cNvSpPr>
          <p:nvPr>
            <p:ph type="body" idx="1"/>
          </p:nvPr>
        </p:nvSpPr>
        <p:spPr/>
        <p:txBody>
          <a:bodyPr/>
          <a:lstStyle/>
          <a:p>
            <a:pPr>
              <a:defRPr/>
            </a:pPr>
            <a:r>
              <a:rPr lang="en-US" altLang="en-US" dirty="0" smtClean="0">
                <a:latin typeface="Arial" charset="0"/>
              </a:rPr>
              <a:t>Individual Factors</a:t>
            </a:r>
          </a:p>
          <a:p>
            <a:pPr marL="168244" indent="-168244">
              <a:buFont typeface="Arial" panose="020B0604020202020204" pitchFamily="34" charset="0"/>
              <a:buChar char="•"/>
              <a:defRPr/>
            </a:pPr>
            <a:r>
              <a:rPr lang="en-US" altLang="en-US" dirty="0" smtClean="0">
                <a:latin typeface="Arial" charset="0"/>
              </a:rPr>
              <a:t>The older we are the more susceptible we are to heat and cold</a:t>
            </a:r>
          </a:p>
          <a:p>
            <a:pPr marL="168244" indent="-168244">
              <a:buFont typeface="Arial" panose="020B0604020202020204" pitchFamily="34" charset="0"/>
              <a:buChar char="•"/>
              <a:defRPr/>
            </a:pPr>
            <a:r>
              <a:rPr lang="en-US" altLang="en-US" dirty="0" smtClean="0">
                <a:latin typeface="Arial" charset="0"/>
              </a:rPr>
              <a:t>The heavier we are, the higher our risk of heat stress problems</a:t>
            </a:r>
          </a:p>
          <a:p>
            <a:pPr marL="168244" indent="-168244">
              <a:buFont typeface="Arial" panose="020B0604020202020204" pitchFamily="34" charset="0"/>
              <a:buChar char="•"/>
              <a:defRPr/>
            </a:pPr>
            <a:r>
              <a:rPr lang="en-US" altLang="en-US" dirty="0" smtClean="0">
                <a:latin typeface="Arial" charset="0"/>
              </a:rPr>
              <a:t>The higher our degree of physical fitness and acclimatization, the lower our risk of heat stress problems</a:t>
            </a:r>
          </a:p>
          <a:p>
            <a:pPr marL="168244" indent="-168244">
              <a:buFont typeface="Arial" panose="020B0604020202020204" pitchFamily="34" charset="0"/>
              <a:buChar char="•"/>
              <a:defRPr/>
            </a:pPr>
            <a:r>
              <a:rPr lang="en-US" altLang="en-US" dirty="0" smtClean="0">
                <a:latin typeface="Arial" charset="0"/>
              </a:rPr>
              <a:t>The higher our metabolism, the quicker we can get rid of built up heat</a:t>
            </a:r>
          </a:p>
          <a:p>
            <a:pPr marL="168244" indent="-168244">
              <a:buFont typeface="Arial" panose="020B0604020202020204" pitchFamily="34" charset="0"/>
              <a:buChar char="•"/>
              <a:defRPr/>
            </a:pPr>
            <a:endParaRPr lang="en-US" altLang="en-US" dirty="0" smtClean="0">
              <a:latin typeface="Arial" charset="0"/>
            </a:endParaRPr>
          </a:p>
          <a:p>
            <a:pPr>
              <a:buFont typeface="Arial" panose="020B0604020202020204" pitchFamily="34" charset="0"/>
              <a:buNone/>
              <a:defRPr/>
            </a:pPr>
            <a:r>
              <a:rPr lang="en-US" altLang="en-US" dirty="0" smtClean="0">
                <a:latin typeface="Arial" charset="0"/>
              </a:rPr>
              <a:t>Environmental Factors</a:t>
            </a:r>
          </a:p>
          <a:p>
            <a:pPr marL="168244" indent="-168244">
              <a:buFont typeface="Arial" panose="020B0604020202020204" pitchFamily="34" charset="0"/>
              <a:buChar char="•"/>
              <a:defRPr/>
            </a:pPr>
            <a:r>
              <a:rPr lang="en-US" altLang="en-US" dirty="0" smtClean="0">
                <a:latin typeface="Arial" charset="0"/>
              </a:rPr>
              <a:t>The higher the external temperature, the higher the risk of heat stress problems</a:t>
            </a:r>
          </a:p>
          <a:p>
            <a:pPr marL="168244" indent="-168244">
              <a:buFont typeface="Arial" panose="020B0604020202020204" pitchFamily="34" charset="0"/>
              <a:buChar char="•"/>
              <a:defRPr/>
            </a:pPr>
            <a:r>
              <a:rPr lang="en-US" altLang="en-US" dirty="0" smtClean="0">
                <a:latin typeface="Arial" charset="0"/>
              </a:rPr>
              <a:t>The higher the temperature of surrounding surfaces, the higher the risk of heat stress problems</a:t>
            </a:r>
          </a:p>
          <a:p>
            <a:pPr marL="168244" indent="-168244">
              <a:buFont typeface="Arial" panose="020B0604020202020204" pitchFamily="34" charset="0"/>
              <a:buChar char="•"/>
              <a:defRPr/>
            </a:pPr>
            <a:r>
              <a:rPr lang="en-US" altLang="en-US" dirty="0" smtClean="0">
                <a:latin typeface="Arial" charset="0"/>
              </a:rPr>
              <a:t>The higher the relative humidity, the higher the risk of heat stress problems (remember what we spoke about sweat evaporation)</a:t>
            </a:r>
          </a:p>
          <a:p>
            <a:pPr marL="168244" indent="-168244">
              <a:buFont typeface="Arial" panose="020B0604020202020204" pitchFamily="34" charset="0"/>
              <a:buChar char="•"/>
              <a:defRPr/>
            </a:pPr>
            <a:r>
              <a:rPr lang="en-US" altLang="en-US" dirty="0" smtClean="0">
                <a:latin typeface="Arial" charset="0"/>
              </a:rPr>
              <a:t>The higher the air movement</a:t>
            </a:r>
          </a:p>
          <a:p>
            <a:pPr marL="616894" lvl="1" indent="-168244">
              <a:buFont typeface="Arial" panose="020B0604020202020204" pitchFamily="34" charset="0"/>
              <a:buChar char="•"/>
              <a:defRPr/>
            </a:pPr>
            <a:r>
              <a:rPr lang="en-US" altLang="en-US" dirty="0" smtClean="0">
                <a:latin typeface="Arial" charset="0"/>
              </a:rPr>
              <a:t>The lower our risk of heat stress problems if the air is cooler than us (imagine what you feel when your body is hot and you get in front of a fan blowing air conditioned) </a:t>
            </a:r>
          </a:p>
          <a:p>
            <a:pPr marL="616894" lvl="1" indent="-168244">
              <a:buFont typeface="Arial" panose="020B0604020202020204" pitchFamily="34" charset="0"/>
              <a:buChar char="•"/>
              <a:defRPr/>
            </a:pPr>
            <a:r>
              <a:rPr lang="en-US" altLang="en-US" dirty="0" smtClean="0">
                <a:latin typeface="Arial" charset="0"/>
              </a:rPr>
              <a:t>The higher our risk of heat stress problems if the air is hotter than us (imagine running the air in your car at noon when the air conditioning is broken!)</a:t>
            </a:r>
          </a:p>
          <a:p>
            <a:pPr>
              <a:defRPr/>
            </a:pPr>
            <a:endParaRPr lang="en-US" altLang="en-US" dirty="0" smtClean="0">
              <a:latin typeface="Arial" charset="0"/>
            </a:endParaRPr>
          </a:p>
        </p:txBody>
      </p:sp>
    </p:spTree>
    <p:extLst>
      <p:ext uri="{BB962C8B-B14F-4D97-AF65-F5344CB8AC3E}">
        <p14:creationId xmlns:p14="http://schemas.microsoft.com/office/powerpoint/2010/main" val="21282756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xfrm>
            <a:off x="2857500" y="514350"/>
            <a:ext cx="3429000" cy="2571750"/>
          </a:xfrm>
          <a:ln/>
        </p:spPr>
      </p:sp>
      <p:sp>
        <p:nvSpPr>
          <p:cNvPr id="3" name="Notes Placeholder 2"/>
          <p:cNvSpPr>
            <a:spLocks noGrp="1"/>
          </p:cNvSpPr>
          <p:nvPr>
            <p:ph type="body" idx="1"/>
          </p:nvPr>
        </p:nvSpPr>
        <p:spPr/>
        <p:txBody>
          <a:bodyPr/>
          <a:lstStyle/>
          <a:p>
            <a:pPr>
              <a:defRPr/>
            </a:pPr>
            <a:r>
              <a:rPr lang="en-US" altLang="en-US" dirty="0" smtClean="0"/>
              <a:t>If you are working in shaded conditions with light winds:</a:t>
            </a:r>
            <a:endParaRPr lang="en-US" dirty="0" smtClean="0"/>
          </a:p>
          <a:p>
            <a:pPr marL="168244" indent="-168244">
              <a:buFont typeface="Arial" panose="020B0604020202020204" pitchFamily="34" charset="0"/>
              <a:buChar char="•"/>
              <a:defRPr/>
            </a:pPr>
            <a:endParaRPr lang="en-US" dirty="0" smtClean="0"/>
          </a:p>
          <a:p>
            <a:pPr marL="168244" indent="-168244">
              <a:buFont typeface="Arial" panose="020B0604020202020204" pitchFamily="34" charset="0"/>
              <a:buChar char="•"/>
              <a:defRPr/>
            </a:pPr>
            <a:r>
              <a:rPr lang="en-US" dirty="0" smtClean="0"/>
              <a:t>The </a:t>
            </a:r>
            <a:r>
              <a:rPr lang="en-US" b="1" dirty="0" smtClean="0"/>
              <a:t>"heat index"</a:t>
            </a:r>
            <a:r>
              <a:rPr lang="en-US" dirty="0" smtClean="0"/>
              <a:t> is a single value that takes both temperature and humidity into account.</a:t>
            </a:r>
          </a:p>
          <a:p>
            <a:pPr marL="168244" indent="-168244">
              <a:buFont typeface="Arial" panose="020B0604020202020204" pitchFamily="34" charset="0"/>
              <a:buChar char="•"/>
              <a:defRPr/>
            </a:pPr>
            <a:endParaRPr lang="en-US" dirty="0" smtClean="0"/>
          </a:p>
          <a:p>
            <a:pPr marL="168244" indent="-168244">
              <a:buFont typeface="Arial" panose="020B0604020202020204" pitchFamily="34" charset="0"/>
              <a:buChar char="•"/>
              <a:defRPr/>
            </a:pPr>
            <a:r>
              <a:rPr lang="en-US" dirty="0" smtClean="0"/>
              <a:t>The higher the heat index, the hotter the weather feels, since sweat does not readily evaporate and cool the skin. </a:t>
            </a:r>
          </a:p>
          <a:p>
            <a:pPr marL="168244" indent="-168244">
              <a:buFont typeface="Arial" panose="020B0604020202020204" pitchFamily="34" charset="0"/>
              <a:buChar char="•"/>
              <a:defRPr/>
            </a:pPr>
            <a:endParaRPr lang="en-US" dirty="0" smtClean="0"/>
          </a:p>
          <a:p>
            <a:pPr marL="168244" indent="-168244">
              <a:buFont typeface="Arial" panose="020B0604020202020204" pitchFamily="34" charset="0"/>
              <a:buChar char="•"/>
              <a:defRPr/>
            </a:pPr>
            <a:r>
              <a:rPr lang="en-US" dirty="0" smtClean="0"/>
              <a:t>The heat index is a better measure than air temperature alone for estimating the risk to workers from environmental heat sources.</a:t>
            </a:r>
          </a:p>
          <a:p>
            <a:pPr marL="168244" indent="-168244">
              <a:buFont typeface="Arial" panose="020B0604020202020204" pitchFamily="34" charset="0"/>
              <a:buChar char="•"/>
              <a:defRPr/>
            </a:pPr>
            <a:endParaRPr lang="en-US" dirty="0" smtClean="0"/>
          </a:p>
          <a:p>
            <a:pPr>
              <a:defRPr/>
            </a:pPr>
            <a:r>
              <a:rPr lang="en-US" b="1" dirty="0" smtClean="0"/>
              <a:t>IMPORTANT:</a:t>
            </a:r>
            <a:r>
              <a:rPr lang="en-US" dirty="0" smtClean="0"/>
              <a:t> studies show that the Heat Index can be used to assess heat stress exposures and to set occupational exposure limits for hot environments </a:t>
            </a:r>
            <a:r>
              <a:rPr lang="en-US" b="1" dirty="0" smtClean="0"/>
              <a:t>in the absence of high radiant heat</a:t>
            </a:r>
            <a:endParaRPr lang="en-US" dirty="0" smtClean="0"/>
          </a:p>
          <a:p>
            <a:pPr>
              <a:defRPr/>
            </a:pPr>
            <a:endParaRPr lang="en-US" b="1" dirty="0" smtClean="0"/>
          </a:p>
          <a:p>
            <a:pPr>
              <a:defRPr/>
            </a:pPr>
            <a:r>
              <a:rPr lang="en-US" b="1" dirty="0" smtClean="0"/>
              <a:t>IMPORTANT: </a:t>
            </a:r>
            <a:r>
              <a:rPr lang="en-US" dirty="0" smtClean="0"/>
              <a:t>NOAA devised the heat index values for shaded conditions and light winds. </a:t>
            </a:r>
            <a:r>
              <a:rPr lang="en-US" b="1" dirty="0" smtClean="0"/>
              <a:t>Full sunshine can increase heat index values by up to 15° Fahrenheit</a:t>
            </a:r>
            <a:r>
              <a:rPr lang="en-US" dirty="0" smtClean="0"/>
              <a:t>.</a:t>
            </a:r>
          </a:p>
          <a:p>
            <a:pPr marL="168244" indent="-168244">
              <a:buFont typeface="Arial" panose="020B0604020202020204" pitchFamily="34" charset="0"/>
              <a:buChar char="•"/>
              <a:defRPr/>
            </a:pPr>
            <a:endParaRPr lang="es-PR" dirty="0"/>
          </a:p>
        </p:txBody>
      </p:sp>
      <p:sp>
        <p:nvSpPr>
          <p:cNvPr id="46084" name="Slide Number Placeholder 3"/>
          <p:cNvSpPr>
            <a:spLocks noGrp="1"/>
          </p:cNvSpPr>
          <p:nvPr>
            <p:ph type="sldNum" sz="quarter" idx="5"/>
          </p:nvPr>
        </p:nvSpPr>
        <p:spPr>
          <a:noFill/>
        </p:spPr>
        <p:txBody>
          <a:bodyPr/>
          <a:lstStyle>
            <a:lvl1pPr defTabSz="911322">
              <a:defRPr>
                <a:solidFill>
                  <a:schemeClr val="tx1"/>
                </a:solidFill>
                <a:latin typeface="Arial" pitchFamily="34" charset="0"/>
              </a:defRPr>
            </a:lvl1pPr>
            <a:lvl2pPr marL="729057" indent="-280406" defTabSz="911322">
              <a:defRPr>
                <a:solidFill>
                  <a:schemeClr val="tx1"/>
                </a:solidFill>
                <a:latin typeface="Arial" pitchFamily="34" charset="0"/>
              </a:defRPr>
            </a:lvl2pPr>
            <a:lvl3pPr marL="1121626" indent="-224325" defTabSz="911322">
              <a:defRPr>
                <a:solidFill>
                  <a:schemeClr val="tx1"/>
                </a:solidFill>
                <a:latin typeface="Arial" pitchFamily="34" charset="0"/>
              </a:defRPr>
            </a:lvl3pPr>
            <a:lvl4pPr marL="1570276" indent="-224325" defTabSz="911322">
              <a:defRPr>
                <a:solidFill>
                  <a:schemeClr val="tx1"/>
                </a:solidFill>
                <a:latin typeface="Arial" pitchFamily="34" charset="0"/>
              </a:defRPr>
            </a:lvl4pPr>
            <a:lvl5pPr marL="2018927" indent="-224325" defTabSz="911322">
              <a:defRPr>
                <a:solidFill>
                  <a:schemeClr val="tx1"/>
                </a:solidFill>
                <a:latin typeface="Arial" pitchFamily="34" charset="0"/>
              </a:defRPr>
            </a:lvl5pPr>
            <a:lvl6pPr marL="2467577" indent="-224325" defTabSz="911322" eaLnBrk="0" fontAlgn="base" hangingPunct="0">
              <a:spcBef>
                <a:spcPct val="0"/>
              </a:spcBef>
              <a:spcAft>
                <a:spcPct val="0"/>
              </a:spcAft>
              <a:defRPr>
                <a:solidFill>
                  <a:schemeClr val="tx1"/>
                </a:solidFill>
                <a:latin typeface="Arial" pitchFamily="34" charset="0"/>
              </a:defRPr>
            </a:lvl6pPr>
            <a:lvl7pPr marL="2916227" indent="-224325" defTabSz="911322" eaLnBrk="0" fontAlgn="base" hangingPunct="0">
              <a:spcBef>
                <a:spcPct val="0"/>
              </a:spcBef>
              <a:spcAft>
                <a:spcPct val="0"/>
              </a:spcAft>
              <a:defRPr>
                <a:solidFill>
                  <a:schemeClr val="tx1"/>
                </a:solidFill>
                <a:latin typeface="Arial" pitchFamily="34" charset="0"/>
              </a:defRPr>
            </a:lvl7pPr>
            <a:lvl8pPr marL="3364878" indent="-224325" defTabSz="911322" eaLnBrk="0" fontAlgn="base" hangingPunct="0">
              <a:spcBef>
                <a:spcPct val="0"/>
              </a:spcBef>
              <a:spcAft>
                <a:spcPct val="0"/>
              </a:spcAft>
              <a:defRPr>
                <a:solidFill>
                  <a:schemeClr val="tx1"/>
                </a:solidFill>
                <a:latin typeface="Arial" pitchFamily="34" charset="0"/>
              </a:defRPr>
            </a:lvl8pPr>
            <a:lvl9pPr marL="3813528" indent="-224325" defTabSz="911322" eaLnBrk="0" fontAlgn="base" hangingPunct="0">
              <a:spcBef>
                <a:spcPct val="0"/>
              </a:spcBef>
              <a:spcAft>
                <a:spcPct val="0"/>
              </a:spcAft>
              <a:defRPr>
                <a:solidFill>
                  <a:schemeClr val="tx1"/>
                </a:solidFill>
                <a:latin typeface="Arial" pitchFamily="34" charset="0"/>
              </a:defRPr>
            </a:lvl9pPr>
          </a:lstStyle>
          <a:p>
            <a:fld id="{0BF755CB-3A5C-4A6D-A78D-4B2A585A266A}" type="slidenum">
              <a:rPr lang="en-US" altLang="en-US"/>
              <a:pPr/>
              <a:t>20</a:t>
            </a:fld>
            <a:endParaRPr lang="en-US" altLang="en-US"/>
          </a:p>
        </p:txBody>
      </p:sp>
    </p:spTree>
    <p:extLst>
      <p:ext uri="{BB962C8B-B14F-4D97-AF65-F5344CB8AC3E}">
        <p14:creationId xmlns:p14="http://schemas.microsoft.com/office/powerpoint/2010/main" val="34881145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xfrm>
            <a:off x="2857500" y="514350"/>
            <a:ext cx="3429000" cy="2571750"/>
          </a:xfrm>
          <a:ln/>
        </p:spPr>
      </p:sp>
      <p:sp>
        <p:nvSpPr>
          <p:cNvPr id="47107" name="Notes Placeholder 2"/>
          <p:cNvSpPr>
            <a:spLocks noGrp="1"/>
          </p:cNvSpPr>
          <p:nvPr>
            <p:ph type="body" idx="1"/>
          </p:nvPr>
        </p:nvSpPr>
        <p:spPr>
          <a:noFill/>
        </p:spPr>
        <p:txBody>
          <a:bodyPr/>
          <a:lstStyle/>
          <a:p>
            <a:endParaRPr lang="en-US" altLang="en-US" smtClean="0"/>
          </a:p>
        </p:txBody>
      </p:sp>
      <p:sp>
        <p:nvSpPr>
          <p:cNvPr id="47108" name="Slide Number Placeholder 3"/>
          <p:cNvSpPr>
            <a:spLocks noGrp="1"/>
          </p:cNvSpPr>
          <p:nvPr>
            <p:ph type="sldNum" sz="quarter" idx="5"/>
          </p:nvPr>
        </p:nvSpPr>
        <p:spPr>
          <a:noFill/>
        </p:spPr>
        <p:txBody>
          <a:bodyPr/>
          <a:lstStyle>
            <a:lvl1pPr defTabSz="911322">
              <a:defRPr>
                <a:solidFill>
                  <a:schemeClr val="tx1"/>
                </a:solidFill>
                <a:latin typeface="Arial" pitchFamily="34" charset="0"/>
              </a:defRPr>
            </a:lvl1pPr>
            <a:lvl2pPr marL="729057" indent="-280406" defTabSz="911322">
              <a:defRPr>
                <a:solidFill>
                  <a:schemeClr val="tx1"/>
                </a:solidFill>
                <a:latin typeface="Arial" pitchFamily="34" charset="0"/>
              </a:defRPr>
            </a:lvl2pPr>
            <a:lvl3pPr marL="1121626" indent="-224325" defTabSz="911322">
              <a:defRPr>
                <a:solidFill>
                  <a:schemeClr val="tx1"/>
                </a:solidFill>
                <a:latin typeface="Arial" pitchFamily="34" charset="0"/>
              </a:defRPr>
            </a:lvl3pPr>
            <a:lvl4pPr marL="1570276" indent="-224325" defTabSz="911322">
              <a:defRPr>
                <a:solidFill>
                  <a:schemeClr val="tx1"/>
                </a:solidFill>
                <a:latin typeface="Arial" pitchFamily="34" charset="0"/>
              </a:defRPr>
            </a:lvl4pPr>
            <a:lvl5pPr marL="2018927" indent="-224325" defTabSz="911322">
              <a:defRPr>
                <a:solidFill>
                  <a:schemeClr val="tx1"/>
                </a:solidFill>
                <a:latin typeface="Arial" pitchFamily="34" charset="0"/>
              </a:defRPr>
            </a:lvl5pPr>
            <a:lvl6pPr marL="2467577" indent="-224325" defTabSz="911322" eaLnBrk="0" fontAlgn="base" hangingPunct="0">
              <a:spcBef>
                <a:spcPct val="0"/>
              </a:spcBef>
              <a:spcAft>
                <a:spcPct val="0"/>
              </a:spcAft>
              <a:defRPr>
                <a:solidFill>
                  <a:schemeClr val="tx1"/>
                </a:solidFill>
                <a:latin typeface="Arial" pitchFamily="34" charset="0"/>
              </a:defRPr>
            </a:lvl6pPr>
            <a:lvl7pPr marL="2916227" indent="-224325" defTabSz="911322" eaLnBrk="0" fontAlgn="base" hangingPunct="0">
              <a:spcBef>
                <a:spcPct val="0"/>
              </a:spcBef>
              <a:spcAft>
                <a:spcPct val="0"/>
              </a:spcAft>
              <a:defRPr>
                <a:solidFill>
                  <a:schemeClr val="tx1"/>
                </a:solidFill>
                <a:latin typeface="Arial" pitchFamily="34" charset="0"/>
              </a:defRPr>
            </a:lvl7pPr>
            <a:lvl8pPr marL="3364878" indent="-224325" defTabSz="911322" eaLnBrk="0" fontAlgn="base" hangingPunct="0">
              <a:spcBef>
                <a:spcPct val="0"/>
              </a:spcBef>
              <a:spcAft>
                <a:spcPct val="0"/>
              </a:spcAft>
              <a:defRPr>
                <a:solidFill>
                  <a:schemeClr val="tx1"/>
                </a:solidFill>
                <a:latin typeface="Arial" pitchFamily="34" charset="0"/>
              </a:defRPr>
            </a:lvl8pPr>
            <a:lvl9pPr marL="3813528" indent="-224325" defTabSz="911322" eaLnBrk="0" fontAlgn="base" hangingPunct="0">
              <a:spcBef>
                <a:spcPct val="0"/>
              </a:spcBef>
              <a:spcAft>
                <a:spcPct val="0"/>
              </a:spcAft>
              <a:defRPr>
                <a:solidFill>
                  <a:schemeClr val="tx1"/>
                </a:solidFill>
                <a:latin typeface="Arial" pitchFamily="34" charset="0"/>
              </a:defRPr>
            </a:lvl9pPr>
          </a:lstStyle>
          <a:p>
            <a:fld id="{73B24C18-8BD6-4595-9312-E2EE226A45C1}" type="slidenum">
              <a:rPr lang="en-US" altLang="en-US"/>
              <a:pPr/>
              <a:t>21</a:t>
            </a:fld>
            <a:endParaRPr lang="en-US" altLang="en-US"/>
          </a:p>
        </p:txBody>
      </p:sp>
    </p:spTree>
    <p:extLst>
      <p:ext uri="{BB962C8B-B14F-4D97-AF65-F5344CB8AC3E}">
        <p14:creationId xmlns:p14="http://schemas.microsoft.com/office/powerpoint/2010/main" val="30310034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xfrm>
            <a:off x="2857500" y="514350"/>
            <a:ext cx="3429000" cy="2571750"/>
          </a:xfrm>
          <a:ln/>
        </p:spPr>
      </p:sp>
      <p:sp>
        <p:nvSpPr>
          <p:cNvPr id="48131" name="Notes Placeholder 2"/>
          <p:cNvSpPr>
            <a:spLocks noGrp="1"/>
          </p:cNvSpPr>
          <p:nvPr>
            <p:ph type="body" idx="1"/>
          </p:nvPr>
        </p:nvSpPr>
        <p:spPr>
          <a:noFill/>
        </p:spPr>
        <p:txBody>
          <a:bodyPr/>
          <a:lstStyle/>
          <a:p>
            <a:r>
              <a:rPr lang="en-US" altLang="es-PR" dirty="0" smtClean="0"/>
              <a:t>Over here we will ask everybody to look into their Heat Index Brochure from their package to identify control measures depending on the Heat Index.</a:t>
            </a:r>
          </a:p>
          <a:p>
            <a:endParaRPr lang="en-US" altLang="es-PR" dirty="0" smtClean="0"/>
          </a:p>
          <a:p>
            <a:r>
              <a:rPr lang="en-US" altLang="es-PR" dirty="0" smtClean="0"/>
              <a:t>Ask a different worker from the audience to read the control measures for each HI level</a:t>
            </a:r>
            <a:endParaRPr lang="es-PR" altLang="es-PR" dirty="0" smtClean="0"/>
          </a:p>
        </p:txBody>
      </p:sp>
      <p:sp>
        <p:nvSpPr>
          <p:cNvPr id="48132" name="Slide Number Placeholder 3"/>
          <p:cNvSpPr>
            <a:spLocks noGrp="1"/>
          </p:cNvSpPr>
          <p:nvPr>
            <p:ph type="sldNum" sz="quarter" idx="5"/>
          </p:nvPr>
        </p:nvSpPr>
        <p:spPr>
          <a:noFill/>
        </p:spPr>
        <p:txBody>
          <a:bodyPr/>
          <a:lstStyle>
            <a:lvl1pPr defTabSz="911322">
              <a:defRPr>
                <a:solidFill>
                  <a:schemeClr val="tx1"/>
                </a:solidFill>
                <a:latin typeface="Arial" pitchFamily="34" charset="0"/>
              </a:defRPr>
            </a:lvl1pPr>
            <a:lvl2pPr marL="729057" indent="-280406" defTabSz="911322">
              <a:defRPr>
                <a:solidFill>
                  <a:schemeClr val="tx1"/>
                </a:solidFill>
                <a:latin typeface="Arial" pitchFamily="34" charset="0"/>
              </a:defRPr>
            </a:lvl2pPr>
            <a:lvl3pPr marL="1121626" indent="-224325" defTabSz="911322">
              <a:defRPr>
                <a:solidFill>
                  <a:schemeClr val="tx1"/>
                </a:solidFill>
                <a:latin typeface="Arial" pitchFamily="34" charset="0"/>
              </a:defRPr>
            </a:lvl3pPr>
            <a:lvl4pPr marL="1570276" indent="-224325" defTabSz="911322">
              <a:defRPr>
                <a:solidFill>
                  <a:schemeClr val="tx1"/>
                </a:solidFill>
                <a:latin typeface="Arial" pitchFamily="34" charset="0"/>
              </a:defRPr>
            </a:lvl4pPr>
            <a:lvl5pPr marL="2018927" indent="-224325" defTabSz="911322">
              <a:defRPr>
                <a:solidFill>
                  <a:schemeClr val="tx1"/>
                </a:solidFill>
                <a:latin typeface="Arial" pitchFamily="34" charset="0"/>
              </a:defRPr>
            </a:lvl5pPr>
            <a:lvl6pPr marL="2467577" indent="-224325" defTabSz="911322" eaLnBrk="0" fontAlgn="base" hangingPunct="0">
              <a:spcBef>
                <a:spcPct val="0"/>
              </a:spcBef>
              <a:spcAft>
                <a:spcPct val="0"/>
              </a:spcAft>
              <a:defRPr>
                <a:solidFill>
                  <a:schemeClr val="tx1"/>
                </a:solidFill>
                <a:latin typeface="Arial" pitchFamily="34" charset="0"/>
              </a:defRPr>
            </a:lvl6pPr>
            <a:lvl7pPr marL="2916227" indent="-224325" defTabSz="911322" eaLnBrk="0" fontAlgn="base" hangingPunct="0">
              <a:spcBef>
                <a:spcPct val="0"/>
              </a:spcBef>
              <a:spcAft>
                <a:spcPct val="0"/>
              </a:spcAft>
              <a:defRPr>
                <a:solidFill>
                  <a:schemeClr val="tx1"/>
                </a:solidFill>
                <a:latin typeface="Arial" pitchFamily="34" charset="0"/>
              </a:defRPr>
            </a:lvl7pPr>
            <a:lvl8pPr marL="3364878" indent="-224325" defTabSz="911322" eaLnBrk="0" fontAlgn="base" hangingPunct="0">
              <a:spcBef>
                <a:spcPct val="0"/>
              </a:spcBef>
              <a:spcAft>
                <a:spcPct val="0"/>
              </a:spcAft>
              <a:defRPr>
                <a:solidFill>
                  <a:schemeClr val="tx1"/>
                </a:solidFill>
                <a:latin typeface="Arial" pitchFamily="34" charset="0"/>
              </a:defRPr>
            </a:lvl8pPr>
            <a:lvl9pPr marL="3813528" indent="-224325" defTabSz="911322" eaLnBrk="0" fontAlgn="base" hangingPunct="0">
              <a:spcBef>
                <a:spcPct val="0"/>
              </a:spcBef>
              <a:spcAft>
                <a:spcPct val="0"/>
              </a:spcAft>
              <a:defRPr>
                <a:solidFill>
                  <a:schemeClr val="tx1"/>
                </a:solidFill>
                <a:latin typeface="Arial" pitchFamily="34" charset="0"/>
              </a:defRPr>
            </a:lvl9pPr>
          </a:lstStyle>
          <a:p>
            <a:fld id="{22AC7859-F858-452B-B065-9B792F7425F0}" type="slidenum">
              <a:rPr lang="en-US" altLang="en-US"/>
              <a:pPr/>
              <a:t>22</a:t>
            </a:fld>
            <a:endParaRPr lang="en-US" altLang="en-US"/>
          </a:p>
        </p:txBody>
      </p:sp>
    </p:spTree>
    <p:extLst>
      <p:ext uri="{BB962C8B-B14F-4D97-AF65-F5344CB8AC3E}">
        <p14:creationId xmlns:p14="http://schemas.microsoft.com/office/powerpoint/2010/main" val="14765986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xfrm>
            <a:off x="2857500" y="514350"/>
            <a:ext cx="3429000" cy="2571750"/>
          </a:xfrm>
          <a:ln/>
        </p:spPr>
      </p:sp>
      <p:sp>
        <p:nvSpPr>
          <p:cNvPr id="49155" name="Notes Placeholder 2"/>
          <p:cNvSpPr>
            <a:spLocks noGrp="1"/>
          </p:cNvSpPr>
          <p:nvPr>
            <p:ph type="body" idx="1"/>
          </p:nvPr>
        </p:nvSpPr>
        <p:spPr>
          <a:noFill/>
        </p:spPr>
        <p:txBody>
          <a:bodyPr/>
          <a:lstStyle/>
          <a:p>
            <a:r>
              <a:rPr lang="en-US" altLang="es-PR" smtClean="0"/>
              <a:t>Over here we will ask everybody to look into their Heat Index Brochure from their package to identify control measures depending on the Heat Index.</a:t>
            </a:r>
          </a:p>
          <a:p>
            <a:endParaRPr lang="en-US" altLang="es-PR" smtClean="0"/>
          </a:p>
          <a:p>
            <a:r>
              <a:rPr lang="en-US" altLang="es-PR" smtClean="0"/>
              <a:t>Ask a different worker from the audience to read the control measures for each HI level</a:t>
            </a:r>
            <a:endParaRPr lang="es-PR" altLang="es-PR" smtClean="0"/>
          </a:p>
          <a:p>
            <a:endParaRPr lang="es-PR" altLang="en-US" smtClean="0"/>
          </a:p>
        </p:txBody>
      </p:sp>
      <p:sp>
        <p:nvSpPr>
          <p:cNvPr id="49156" name="Slide Number Placeholder 3"/>
          <p:cNvSpPr>
            <a:spLocks noGrp="1"/>
          </p:cNvSpPr>
          <p:nvPr>
            <p:ph type="sldNum" sz="quarter" idx="5"/>
          </p:nvPr>
        </p:nvSpPr>
        <p:spPr>
          <a:noFill/>
        </p:spPr>
        <p:txBody>
          <a:bodyPr/>
          <a:lstStyle>
            <a:lvl1pPr defTabSz="911322">
              <a:defRPr>
                <a:solidFill>
                  <a:schemeClr val="tx1"/>
                </a:solidFill>
                <a:latin typeface="Arial" pitchFamily="34" charset="0"/>
              </a:defRPr>
            </a:lvl1pPr>
            <a:lvl2pPr marL="729057" indent="-280406" defTabSz="911322">
              <a:defRPr>
                <a:solidFill>
                  <a:schemeClr val="tx1"/>
                </a:solidFill>
                <a:latin typeface="Arial" pitchFamily="34" charset="0"/>
              </a:defRPr>
            </a:lvl2pPr>
            <a:lvl3pPr marL="1121626" indent="-224325" defTabSz="911322">
              <a:defRPr>
                <a:solidFill>
                  <a:schemeClr val="tx1"/>
                </a:solidFill>
                <a:latin typeface="Arial" pitchFamily="34" charset="0"/>
              </a:defRPr>
            </a:lvl3pPr>
            <a:lvl4pPr marL="1570276" indent="-224325" defTabSz="911322">
              <a:defRPr>
                <a:solidFill>
                  <a:schemeClr val="tx1"/>
                </a:solidFill>
                <a:latin typeface="Arial" pitchFamily="34" charset="0"/>
              </a:defRPr>
            </a:lvl4pPr>
            <a:lvl5pPr marL="2018927" indent="-224325" defTabSz="911322">
              <a:defRPr>
                <a:solidFill>
                  <a:schemeClr val="tx1"/>
                </a:solidFill>
                <a:latin typeface="Arial" pitchFamily="34" charset="0"/>
              </a:defRPr>
            </a:lvl5pPr>
            <a:lvl6pPr marL="2467577" indent="-224325" defTabSz="911322" eaLnBrk="0" fontAlgn="base" hangingPunct="0">
              <a:spcBef>
                <a:spcPct val="0"/>
              </a:spcBef>
              <a:spcAft>
                <a:spcPct val="0"/>
              </a:spcAft>
              <a:defRPr>
                <a:solidFill>
                  <a:schemeClr val="tx1"/>
                </a:solidFill>
                <a:latin typeface="Arial" pitchFamily="34" charset="0"/>
              </a:defRPr>
            </a:lvl6pPr>
            <a:lvl7pPr marL="2916227" indent="-224325" defTabSz="911322" eaLnBrk="0" fontAlgn="base" hangingPunct="0">
              <a:spcBef>
                <a:spcPct val="0"/>
              </a:spcBef>
              <a:spcAft>
                <a:spcPct val="0"/>
              </a:spcAft>
              <a:defRPr>
                <a:solidFill>
                  <a:schemeClr val="tx1"/>
                </a:solidFill>
                <a:latin typeface="Arial" pitchFamily="34" charset="0"/>
              </a:defRPr>
            </a:lvl7pPr>
            <a:lvl8pPr marL="3364878" indent="-224325" defTabSz="911322" eaLnBrk="0" fontAlgn="base" hangingPunct="0">
              <a:spcBef>
                <a:spcPct val="0"/>
              </a:spcBef>
              <a:spcAft>
                <a:spcPct val="0"/>
              </a:spcAft>
              <a:defRPr>
                <a:solidFill>
                  <a:schemeClr val="tx1"/>
                </a:solidFill>
                <a:latin typeface="Arial" pitchFamily="34" charset="0"/>
              </a:defRPr>
            </a:lvl8pPr>
            <a:lvl9pPr marL="3813528" indent="-224325" defTabSz="911322" eaLnBrk="0" fontAlgn="base" hangingPunct="0">
              <a:spcBef>
                <a:spcPct val="0"/>
              </a:spcBef>
              <a:spcAft>
                <a:spcPct val="0"/>
              </a:spcAft>
              <a:defRPr>
                <a:solidFill>
                  <a:schemeClr val="tx1"/>
                </a:solidFill>
                <a:latin typeface="Arial" pitchFamily="34" charset="0"/>
              </a:defRPr>
            </a:lvl9pPr>
          </a:lstStyle>
          <a:p>
            <a:fld id="{03A8431C-E37F-4A2A-A297-D21AF82B9689}" type="slidenum">
              <a:rPr lang="en-US" altLang="en-US"/>
              <a:pPr/>
              <a:t>23</a:t>
            </a:fld>
            <a:endParaRPr lang="en-US" altLang="en-US"/>
          </a:p>
        </p:txBody>
      </p:sp>
    </p:spTree>
    <p:extLst>
      <p:ext uri="{BB962C8B-B14F-4D97-AF65-F5344CB8AC3E}">
        <p14:creationId xmlns:p14="http://schemas.microsoft.com/office/powerpoint/2010/main" val="30121045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xfrm>
            <a:off x="2857500" y="514350"/>
            <a:ext cx="3429000" cy="2571750"/>
          </a:xfrm>
          <a:ln/>
        </p:spPr>
      </p:sp>
      <p:sp>
        <p:nvSpPr>
          <p:cNvPr id="50179" name="Notes Placeholder 2"/>
          <p:cNvSpPr>
            <a:spLocks noGrp="1"/>
          </p:cNvSpPr>
          <p:nvPr>
            <p:ph type="body" idx="1"/>
          </p:nvPr>
        </p:nvSpPr>
        <p:spPr>
          <a:noFill/>
        </p:spPr>
        <p:txBody>
          <a:bodyPr/>
          <a:lstStyle/>
          <a:p>
            <a:r>
              <a:rPr lang="en-US" altLang="es-PR" smtClean="0"/>
              <a:t>Over here we will ask everybody to look into their Heat Index Brochure from their package to identify control measures depending on the Heat Index.</a:t>
            </a:r>
          </a:p>
          <a:p>
            <a:endParaRPr lang="en-US" altLang="es-PR" smtClean="0"/>
          </a:p>
          <a:p>
            <a:r>
              <a:rPr lang="en-US" altLang="es-PR" smtClean="0"/>
              <a:t>Ask a different worker from the audience to read the control measures for each HI level</a:t>
            </a:r>
            <a:endParaRPr lang="es-PR" altLang="es-PR" smtClean="0"/>
          </a:p>
          <a:p>
            <a:endParaRPr lang="es-PR" altLang="en-US" smtClean="0"/>
          </a:p>
        </p:txBody>
      </p:sp>
      <p:sp>
        <p:nvSpPr>
          <p:cNvPr id="50180" name="Slide Number Placeholder 3"/>
          <p:cNvSpPr>
            <a:spLocks noGrp="1"/>
          </p:cNvSpPr>
          <p:nvPr>
            <p:ph type="sldNum" sz="quarter" idx="5"/>
          </p:nvPr>
        </p:nvSpPr>
        <p:spPr>
          <a:noFill/>
        </p:spPr>
        <p:txBody>
          <a:bodyPr/>
          <a:lstStyle>
            <a:lvl1pPr defTabSz="911322">
              <a:defRPr>
                <a:solidFill>
                  <a:schemeClr val="tx1"/>
                </a:solidFill>
                <a:latin typeface="Arial" pitchFamily="34" charset="0"/>
              </a:defRPr>
            </a:lvl1pPr>
            <a:lvl2pPr marL="729057" indent="-280406" defTabSz="911322">
              <a:defRPr>
                <a:solidFill>
                  <a:schemeClr val="tx1"/>
                </a:solidFill>
                <a:latin typeface="Arial" pitchFamily="34" charset="0"/>
              </a:defRPr>
            </a:lvl2pPr>
            <a:lvl3pPr marL="1121626" indent="-224325" defTabSz="911322">
              <a:defRPr>
                <a:solidFill>
                  <a:schemeClr val="tx1"/>
                </a:solidFill>
                <a:latin typeface="Arial" pitchFamily="34" charset="0"/>
              </a:defRPr>
            </a:lvl3pPr>
            <a:lvl4pPr marL="1570276" indent="-224325" defTabSz="911322">
              <a:defRPr>
                <a:solidFill>
                  <a:schemeClr val="tx1"/>
                </a:solidFill>
                <a:latin typeface="Arial" pitchFamily="34" charset="0"/>
              </a:defRPr>
            </a:lvl4pPr>
            <a:lvl5pPr marL="2018927" indent="-224325" defTabSz="911322">
              <a:defRPr>
                <a:solidFill>
                  <a:schemeClr val="tx1"/>
                </a:solidFill>
                <a:latin typeface="Arial" pitchFamily="34" charset="0"/>
              </a:defRPr>
            </a:lvl5pPr>
            <a:lvl6pPr marL="2467577" indent="-224325" defTabSz="911322" eaLnBrk="0" fontAlgn="base" hangingPunct="0">
              <a:spcBef>
                <a:spcPct val="0"/>
              </a:spcBef>
              <a:spcAft>
                <a:spcPct val="0"/>
              </a:spcAft>
              <a:defRPr>
                <a:solidFill>
                  <a:schemeClr val="tx1"/>
                </a:solidFill>
                <a:latin typeface="Arial" pitchFamily="34" charset="0"/>
              </a:defRPr>
            </a:lvl6pPr>
            <a:lvl7pPr marL="2916227" indent="-224325" defTabSz="911322" eaLnBrk="0" fontAlgn="base" hangingPunct="0">
              <a:spcBef>
                <a:spcPct val="0"/>
              </a:spcBef>
              <a:spcAft>
                <a:spcPct val="0"/>
              </a:spcAft>
              <a:defRPr>
                <a:solidFill>
                  <a:schemeClr val="tx1"/>
                </a:solidFill>
                <a:latin typeface="Arial" pitchFamily="34" charset="0"/>
              </a:defRPr>
            </a:lvl7pPr>
            <a:lvl8pPr marL="3364878" indent="-224325" defTabSz="911322" eaLnBrk="0" fontAlgn="base" hangingPunct="0">
              <a:spcBef>
                <a:spcPct val="0"/>
              </a:spcBef>
              <a:spcAft>
                <a:spcPct val="0"/>
              </a:spcAft>
              <a:defRPr>
                <a:solidFill>
                  <a:schemeClr val="tx1"/>
                </a:solidFill>
                <a:latin typeface="Arial" pitchFamily="34" charset="0"/>
              </a:defRPr>
            </a:lvl8pPr>
            <a:lvl9pPr marL="3813528" indent="-224325" defTabSz="911322" eaLnBrk="0" fontAlgn="base" hangingPunct="0">
              <a:spcBef>
                <a:spcPct val="0"/>
              </a:spcBef>
              <a:spcAft>
                <a:spcPct val="0"/>
              </a:spcAft>
              <a:defRPr>
                <a:solidFill>
                  <a:schemeClr val="tx1"/>
                </a:solidFill>
                <a:latin typeface="Arial" pitchFamily="34" charset="0"/>
              </a:defRPr>
            </a:lvl9pPr>
          </a:lstStyle>
          <a:p>
            <a:fld id="{DECE7450-9F55-46CA-BDAA-71E2155C3A21}" type="slidenum">
              <a:rPr lang="en-US" altLang="en-US"/>
              <a:pPr/>
              <a:t>24</a:t>
            </a:fld>
            <a:endParaRPr lang="en-US" altLang="en-US"/>
          </a:p>
        </p:txBody>
      </p:sp>
    </p:spTree>
    <p:extLst>
      <p:ext uri="{BB962C8B-B14F-4D97-AF65-F5344CB8AC3E}">
        <p14:creationId xmlns:p14="http://schemas.microsoft.com/office/powerpoint/2010/main" val="3380783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2857500" y="514350"/>
            <a:ext cx="3429000" cy="2571750"/>
          </a:xfrm>
          <a:ln/>
        </p:spPr>
      </p:sp>
      <p:sp>
        <p:nvSpPr>
          <p:cNvPr id="32771" name="Notes Placeholder 2"/>
          <p:cNvSpPr>
            <a:spLocks noGrp="1"/>
          </p:cNvSpPr>
          <p:nvPr>
            <p:ph type="body" idx="1"/>
          </p:nvPr>
        </p:nvSpPr>
        <p:spPr>
          <a:noFill/>
        </p:spPr>
        <p:txBody>
          <a:bodyPr/>
          <a:lstStyle/>
          <a:p>
            <a:endParaRPr lang="es-PR" altLang="es-PR" dirty="0" smtClean="0"/>
          </a:p>
        </p:txBody>
      </p:sp>
      <p:sp>
        <p:nvSpPr>
          <p:cNvPr id="32772" name="Slide Number Placeholder 3"/>
          <p:cNvSpPr>
            <a:spLocks noGrp="1"/>
          </p:cNvSpPr>
          <p:nvPr>
            <p:ph type="sldNum" sz="quarter" idx="5"/>
          </p:nvPr>
        </p:nvSpPr>
        <p:spPr>
          <a:noFill/>
        </p:spPr>
        <p:txBody>
          <a:bodyPr/>
          <a:lstStyle>
            <a:lvl1pPr defTabSz="911322">
              <a:defRPr>
                <a:solidFill>
                  <a:schemeClr val="tx1"/>
                </a:solidFill>
                <a:latin typeface="Arial" pitchFamily="34" charset="0"/>
              </a:defRPr>
            </a:lvl1pPr>
            <a:lvl2pPr marL="729057" indent="-280406" defTabSz="911322">
              <a:defRPr>
                <a:solidFill>
                  <a:schemeClr val="tx1"/>
                </a:solidFill>
                <a:latin typeface="Arial" pitchFamily="34" charset="0"/>
              </a:defRPr>
            </a:lvl2pPr>
            <a:lvl3pPr marL="1121626" indent="-224325" defTabSz="911322">
              <a:defRPr>
                <a:solidFill>
                  <a:schemeClr val="tx1"/>
                </a:solidFill>
                <a:latin typeface="Arial" pitchFamily="34" charset="0"/>
              </a:defRPr>
            </a:lvl3pPr>
            <a:lvl4pPr marL="1570276" indent="-224325" defTabSz="911322">
              <a:defRPr>
                <a:solidFill>
                  <a:schemeClr val="tx1"/>
                </a:solidFill>
                <a:latin typeface="Arial" pitchFamily="34" charset="0"/>
              </a:defRPr>
            </a:lvl4pPr>
            <a:lvl5pPr marL="2018927" indent="-224325" defTabSz="911322">
              <a:defRPr>
                <a:solidFill>
                  <a:schemeClr val="tx1"/>
                </a:solidFill>
                <a:latin typeface="Arial" pitchFamily="34" charset="0"/>
              </a:defRPr>
            </a:lvl5pPr>
            <a:lvl6pPr marL="2467577" indent="-224325" defTabSz="911322" eaLnBrk="0" fontAlgn="base" hangingPunct="0">
              <a:spcBef>
                <a:spcPct val="0"/>
              </a:spcBef>
              <a:spcAft>
                <a:spcPct val="0"/>
              </a:spcAft>
              <a:defRPr>
                <a:solidFill>
                  <a:schemeClr val="tx1"/>
                </a:solidFill>
                <a:latin typeface="Arial" pitchFamily="34" charset="0"/>
              </a:defRPr>
            </a:lvl6pPr>
            <a:lvl7pPr marL="2916227" indent="-224325" defTabSz="911322" eaLnBrk="0" fontAlgn="base" hangingPunct="0">
              <a:spcBef>
                <a:spcPct val="0"/>
              </a:spcBef>
              <a:spcAft>
                <a:spcPct val="0"/>
              </a:spcAft>
              <a:defRPr>
                <a:solidFill>
                  <a:schemeClr val="tx1"/>
                </a:solidFill>
                <a:latin typeface="Arial" pitchFamily="34" charset="0"/>
              </a:defRPr>
            </a:lvl7pPr>
            <a:lvl8pPr marL="3364878" indent="-224325" defTabSz="911322" eaLnBrk="0" fontAlgn="base" hangingPunct="0">
              <a:spcBef>
                <a:spcPct val="0"/>
              </a:spcBef>
              <a:spcAft>
                <a:spcPct val="0"/>
              </a:spcAft>
              <a:defRPr>
                <a:solidFill>
                  <a:schemeClr val="tx1"/>
                </a:solidFill>
                <a:latin typeface="Arial" pitchFamily="34" charset="0"/>
              </a:defRPr>
            </a:lvl8pPr>
            <a:lvl9pPr marL="3813528" indent="-224325" defTabSz="911322" eaLnBrk="0" fontAlgn="base" hangingPunct="0">
              <a:spcBef>
                <a:spcPct val="0"/>
              </a:spcBef>
              <a:spcAft>
                <a:spcPct val="0"/>
              </a:spcAft>
              <a:defRPr>
                <a:solidFill>
                  <a:schemeClr val="tx1"/>
                </a:solidFill>
                <a:latin typeface="Arial" pitchFamily="34" charset="0"/>
              </a:defRPr>
            </a:lvl9pPr>
          </a:lstStyle>
          <a:p>
            <a:fld id="{52DB897B-1349-4942-8826-CDFAC7C40F24}" type="slidenum">
              <a:rPr lang="es-PR" altLang="es-PR"/>
              <a:pPr/>
              <a:t>6</a:t>
            </a:fld>
            <a:endParaRPr lang="es-PR" altLang="es-PR"/>
          </a:p>
        </p:txBody>
      </p:sp>
    </p:spTree>
    <p:extLst>
      <p:ext uri="{BB962C8B-B14F-4D97-AF65-F5344CB8AC3E}">
        <p14:creationId xmlns:p14="http://schemas.microsoft.com/office/powerpoint/2010/main" val="14096384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2857500" y="514350"/>
            <a:ext cx="3429000" cy="2571750"/>
          </a:xfrm>
          <a:ln/>
        </p:spPr>
      </p:sp>
      <p:sp>
        <p:nvSpPr>
          <p:cNvPr id="51203" name="Notes Placeholder 2"/>
          <p:cNvSpPr>
            <a:spLocks noGrp="1"/>
          </p:cNvSpPr>
          <p:nvPr>
            <p:ph type="body" idx="1"/>
          </p:nvPr>
        </p:nvSpPr>
        <p:spPr>
          <a:noFill/>
        </p:spPr>
        <p:txBody>
          <a:bodyPr/>
          <a:lstStyle/>
          <a:p>
            <a:r>
              <a:rPr lang="en-US" altLang="es-PR" smtClean="0"/>
              <a:t>Over here we will ask everybody to look into their Heat Index Brochure from their package to identify control measures depending on the Heat Index.</a:t>
            </a:r>
          </a:p>
          <a:p>
            <a:endParaRPr lang="en-US" altLang="es-PR" smtClean="0"/>
          </a:p>
          <a:p>
            <a:r>
              <a:rPr lang="en-US" altLang="es-PR" smtClean="0"/>
              <a:t>Ask a different worker from the audience to read the control measures for each HI level</a:t>
            </a:r>
            <a:endParaRPr lang="es-PR" altLang="es-PR" smtClean="0"/>
          </a:p>
        </p:txBody>
      </p:sp>
      <p:sp>
        <p:nvSpPr>
          <p:cNvPr id="51204" name="Slide Number Placeholder 3"/>
          <p:cNvSpPr>
            <a:spLocks noGrp="1"/>
          </p:cNvSpPr>
          <p:nvPr>
            <p:ph type="sldNum" sz="quarter" idx="5"/>
          </p:nvPr>
        </p:nvSpPr>
        <p:spPr>
          <a:noFill/>
        </p:spPr>
        <p:txBody>
          <a:bodyPr/>
          <a:lstStyle>
            <a:lvl1pPr defTabSz="911322">
              <a:defRPr>
                <a:solidFill>
                  <a:schemeClr val="tx1"/>
                </a:solidFill>
                <a:latin typeface="Arial" pitchFamily="34" charset="0"/>
              </a:defRPr>
            </a:lvl1pPr>
            <a:lvl2pPr marL="729057" indent="-280406" defTabSz="911322">
              <a:defRPr>
                <a:solidFill>
                  <a:schemeClr val="tx1"/>
                </a:solidFill>
                <a:latin typeface="Arial" pitchFamily="34" charset="0"/>
              </a:defRPr>
            </a:lvl2pPr>
            <a:lvl3pPr marL="1121626" indent="-224325" defTabSz="911322">
              <a:defRPr>
                <a:solidFill>
                  <a:schemeClr val="tx1"/>
                </a:solidFill>
                <a:latin typeface="Arial" pitchFamily="34" charset="0"/>
              </a:defRPr>
            </a:lvl3pPr>
            <a:lvl4pPr marL="1570276" indent="-224325" defTabSz="911322">
              <a:defRPr>
                <a:solidFill>
                  <a:schemeClr val="tx1"/>
                </a:solidFill>
                <a:latin typeface="Arial" pitchFamily="34" charset="0"/>
              </a:defRPr>
            </a:lvl4pPr>
            <a:lvl5pPr marL="2018927" indent="-224325" defTabSz="911322">
              <a:defRPr>
                <a:solidFill>
                  <a:schemeClr val="tx1"/>
                </a:solidFill>
                <a:latin typeface="Arial" pitchFamily="34" charset="0"/>
              </a:defRPr>
            </a:lvl5pPr>
            <a:lvl6pPr marL="2467577" indent="-224325" defTabSz="911322" eaLnBrk="0" fontAlgn="base" hangingPunct="0">
              <a:spcBef>
                <a:spcPct val="0"/>
              </a:spcBef>
              <a:spcAft>
                <a:spcPct val="0"/>
              </a:spcAft>
              <a:defRPr>
                <a:solidFill>
                  <a:schemeClr val="tx1"/>
                </a:solidFill>
                <a:latin typeface="Arial" pitchFamily="34" charset="0"/>
              </a:defRPr>
            </a:lvl6pPr>
            <a:lvl7pPr marL="2916227" indent="-224325" defTabSz="911322" eaLnBrk="0" fontAlgn="base" hangingPunct="0">
              <a:spcBef>
                <a:spcPct val="0"/>
              </a:spcBef>
              <a:spcAft>
                <a:spcPct val="0"/>
              </a:spcAft>
              <a:defRPr>
                <a:solidFill>
                  <a:schemeClr val="tx1"/>
                </a:solidFill>
                <a:latin typeface="Arial" pitchFamily="34" charset="0"/>
              </a:defRPr>
            </a:lvl7pPr>
            <a:lvl8pPr marL="3364878" indent="-224325" defTabSz="911322" eaLnBrk="0" fontAlgn="base" hangingPunct="0">
              <a:spcBef>
                <a:spcPct val="0"/>
              </a:spcBef>
              <a:spcAft>
                <a:spcPct val="0"/>
              </a:spcAft>
              <a:defRPr>
                <a:solidFill>
                  <a:schemeClr val="tx1"/>
                </a:solidFill>
                <a:latin typeface="Arial" pitchFamily="34" charset="0"/>
              </a:defRPr>
            </a:lvl8pPr>
            <a:lvl9pPr marL="3813528" indent="-224325" defTabSz="911322" eaLnBrk="0" fontAlgn="base" hangingPunct="0">
              <a:spcBef>
                <a:spcPct val="0"/>
              </a:spcBef>
              <a:spcAft>
                <a:spcPct val="0"/>
              </a:spcAft>
              <a:defRPr>
                <a:solidFill>
                  <a:schemeClr val="tx1"/>
                </a:solidFill>
                <a:latin typeface="Arial" pitchFamily="34" charset="0"/>
              </a:defRPr>
            </a:lvl9pPr>
          </a:lstStyle>
          <a:p>
            <a:fld id="{70CA3B87-E5A5-44C1-948C-512F5C4FA5F7}" type="slidenum">
              <a:rPr lang="en-US" altLang="en-US"/>
              <a:pPr/>
              <a:t>25</a:t>
            </a:fld>
            <a:endParaRPr lang="en-US" altLang="en-US"/>
          </a:p>
        </p:txBody>
      </p:sp>
    </p:spTree>
    <p:extLst>
      <p:ext uri="{BB962C8B-B14F-4D97-AF65-F5344CB8AC3E}">
        <p14:creationId xmlns:p14="http://schemas.microsoft.com/office/powerpoint/2010/main" val="15897985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xfrm>
            <a:off x="2857500" y="514350"/>
            <a:ext cx="3429000" cy="2571750"/>
          </a:xfrm>
          <a:ln/>
        </p:spPr>
      </p:sp>
      <p:sp>
        <p:nvSpPr>
          <p:cNvPr id="3" name="Notes Placeholder 2"/>
          <p:cNvSpPr>
            <a:spLocks noGrp="1"/>
          </p:cNvSpPr>
          <p:nvPr>
            <p:ph type="body" idx="1"/>
          </p:nvPr>
        </p:nvSpPr>
        <p:spPr/>
        <p:txBody>
          <a:bodyPr/>
          <a:lstStyle/>
          <a:p>
            <a:pPr>
              <a:defRPr/>
            </a:pPr>
            <a:r>
              <a:rPr lang="en-US" dirty="0" smtClean="0"/>
              <a:t>In such cases we can used another parameter </a:t>
            </a:r>
          </a:p>
          <a:p>
            <a:pPr>
              <a:defRPr/>
            </a:pPr>
            <a:r>
              <a:rPr lang="en-US" dirty="0" smtClean="0"/>
              <a:t>First we take into account these three environmental temperature parameters</a:t>
            </a:r>
          </a:p>
          <a:p>
            <a:pPr>
              <a:defRPr/>
            </a:pPr>
            <a:endParaRPr lang="en-US" dirty="0" smtClean="0"/>
          </a:p>
          <a:p>
            <a:pPr marL="224325" indent="-224325">
              <a:buFont typeface="+mj-lt"/>
              <a:buAutoNum type="arabicPeriod"/>
              <a:defRPr/>
            </a:pPr>
            <a:r>
              <a:rPr lang="en-US" altLang="en-US" dirty="0" smtClean="0"/>
              <a:t>Natural wet bulb temperature which measures the evaporative cooling capacity of the air, using a thermometer with a wet wick and natural air movement</a:t>
            </a:r>
          </a:p>
          <a:p>
            <a:pPr marL="224325" indent="-224325">
              <a:buFont typeface="+mj-lt"/>
              <a:buAutoNum type="arabicPeriod"/>
              <a:defRPr/>
            </a:pPr>
            <a:r>
              <a:rPr lang="en-US" altLang="en-US" dirty="0" smtClean="0"/>
              <a:t>Globe temperature which measures the radiative heat load in the air, using a thermometer in a black copper sphere</a:t>
            </a:r>
          </a:p>
          <a:p>
            <a:pPr marL="224325" indent="-224325">
              <a:buFont typeface="+mj-lt"/>
              <a:buAutoNum type="arabicPeriod"/>
              <a:defRPr/>
            </a:pPr>
            <a:r>
              <a:rPr lang="en-US" altLang="en-US" dirty="0" smtClean="0"/>
              <a:t>Dry bulb temperature which measures basic ambient temperature with a  thermometer shielded from radiation</a:t>
            </a:r>
          </a:p>
          <a:p>
            <a:pPr marL="224325" indent="-224325">
              <a:buFont typeface="+mj-lt"/>
              <a:buAutoNum type="arabicPeriod"/>
              <a:defRPr/>
            </a:pPr>
            <a:endParaRPr lang="en-US" altLang="en-US" dirty="0" smtClean="0"/>
          </a:p>
          <a:p>
            <a:pPr eaLnBrk="1" hangingPunct="1">
              <a:buFont typeface="+mj-lt"/>
              <a:buNone/>
              <a:defRPr/>
            </a:pPr>
            <a:r>
              <a:rPr lang="en-US" altLang="en-US" dirty="0" smtClean="0">
                <a:latin typeface="Arial" charset="0"/>
              </a:rPr>
              <a:t>Then, based on the work conditions, we combine all or some of these temperature parameters into one single temperature estimator called the Wet Bulb Globe Temperature </a:t>
            </a:r>
          </a:p>
          <a:p>
            <a:pPr eaLnBrk="1" hangingPunct="1">
              <a:buFont typeface="+mj-lt"/>
              <a:buNone/>
              <a:defRPr/>
            </a:pPr>
            <a:endParaRPr lang="en-US" altLang="en-US" dirty="0" smtClean="0">
              <a:latin typeface="Arial" charset="0"/>
            </a:endParaRPr>
          </a:p>
          <a:p>
            <a:pPr eaLnBrk="1" hangingPunct="1">
              <a:buFont typeface="+mj-lt"/>
              <a:buNone/>
              <a:defRPr/>
            </a:pPr>
            <a:r>
              <a:rPr lang="en-US" altLang="en-US" dirty="0" smtClean="0">
                <a:latin typeface="Arial" charset="0"/>
              </a:rPr>
              <a:t>There are two ways to calculate WBGT:</a:t>
            </a:r>
          </a:p>
          <a:p>
            <a:pPr marL="224325" indent="-224325">
              <a:buFont typeface="+mj-lt"/>
              <a:buAutoNum type="arabicPeriod"/>
              <a:defRPr/>
            </a:pPr>
            <a:r>
              <a:rPr lang="en-US" altLang="en-US" dirty="0" smtClean="0">
                <a:latin typeface="Arial" charset="0"/>
              </a:rPr>
              <a:t>If you are working outdoors under the sun</a:t>
            </a:r>
          </a:p>
          <a:p>
            <a:pPr marL="224325" indent="-224325">
              <a:buFont typeface="+mj-lt"/>
              <a:buAutoNum type="arabicPeriod"/>
              <a:defRPr/>
            </a:pPr>
            <a:r>
              <a:rPr lang="en-US" altLang="en-US" dirty="0" smtClean="0">
                <a:latin typeface="Arial" charset="0"/>
              </a:rPr>
              <a:t>If you are working indoors or outdoors in the shade</a:t>
            </a:r>
          </a:p>
          <a:p>
            <a:pPr marL="224325" indent="-224325">
              <a:buFont typeface="+mj-lt"/>
              <a:buAutoNum type="arabicPeriod"/>
              <a:defRPr/>
            </a:pPr>
            <a:endParaRPr lang="en-US" altLang="en-US" dirty="0" smtClean="0"/>
          </a:p>
        </p:txBody>
      </p:sp>
      <p:sp>
        <p:nvSpPr>
          <p:cNvPr id="52228" name="Slide Number Placeholder 3"/>
          <p:cNvSpPr>
            <a:spLocks noGrp="1"/>
          </p:cNvSpPr>
          <p:nvPr>
            <p:ph type="sldNum" sz="quarter" idx="5"/>
          </p:nvPr>
        </p:nvSpPr>
        <p:spPr>
          <a:noFill/>
        </p:spPr>
        <p:txBody>
          <a:bodyPr/>
          <a:lstStyle>
            <a:lvl1pPr defTabSz="911322">
              <a:defRPr>
                <a:solidFill>
                  <a:schemeClr val="tx1"/>
                </a:solidFill>
                <a:latin typeface="Arial" pitchFamily="34" charset="0"/>
              </a:defRPr>
            </a:lvl1pPr>
            <a:lvl2pPr marL="729057" indent="-280406" defTabSz="911322">
              <a:defRPr>
                <a:solidFill>
                  <a:schemeClr val="tx1"/>
                </a:solidFill>
                <a:latin typeface="Arial" pitchFamily="34" charset="0"/>
              </a:defRPr>
            </a:lvl2pPr>
            <a:lvl3pPr marL="1121626" indent="-224325" defTabSz="911322">
              <a:defRPr>
                <a:solidFill>
                  <a:schemeClr val="tx1"/>
                </a:solidFill>
                <a:latin typeface="Arial" pitchFamily="34" charset="0"/>
              </a:defRPr>
            </a:lvl3pPr>
            <a:lvl4pPr marL="1570276" indent="-224325" defTabSz="911322">
              <a:defRPr>
                <a:solidFill>
                  <a:schemeClr val="tx1"/>
                </a:solidFill>
                <a:latin typeface="Arial" pitchFamily="34" charset="0"/>
              </a:defRPr>
            </a:lvl4pPr>
            <a:lvl5pPr marL="2018927" indent="-224325" defTabSz="911322">
              <a:defRPr>
                <a:solidFill>
                  <a:schemeClr val="tx1"/>
                </a:solidFill>
                <a:latin typeface="Arial" pitchFamily="34" charset="0"/>
              </a:defRPr>
            </a:lvl5pPr>
            <a:lvl6pPr marL="2467577" indent="-224325" defTabSz="911322" eaLnBrk="0" fontAlgn="base" hangingPunct="0">
              <a:spcBef>
                <a:spcPct val="0"/>
              </a:spcBef>
              <a:spcAft>
                <a:spcPct val="0"/>
              </a:spcAft>
              <a:defRPr>
                <a:solidFill>
                  <a:schemeClr val="tx1"/>
                </a:solidFill>
                <a:latin typeface="Arial" pitchFamily="34" charset="0"/>
              </a:defRPr>
            </a:lvl6pPr>
            <a:lvl7pPr marL="2916227" indent="-224325" defTabSz="911322" eaLnBrk="0" fontAlgn="base" hangingPunct="0">
              <a:spcBef>
                <a:spcPct val="0"/>
              </a:spcBef>
              <a:spcAft>
                <a:spcPct val="0"/>
              </a:spcAft>
              <a:defRPr>
                <a:solidFill>
                  <a:schemeClr val="tx1"/>
                </a:solidFill>
                <a:latin typeface="Arial" pitchFamily="34" charset="0"/>
              </a:defRPr>
            </a:lvl7pPr>
            <a:lvl8pPr marL="3364878" indent="-224325" defTabSz="911322" eaLnBrk="0" fontAlgn="base" hangingPunct="0">
              <a:spcBef>
                <a:spcPct val="0"/>
              </a:spcBef>
              <a:spcAft>
                <a:spcPct val="0"/>
              </a:spcAft>
              <a:defRPr>
                <a:solidFill>
                  <a:schemeClr val="tx1"/>
                </a:solidFill>
                <a:latin typeface="Arial" pitchFamily="34" charset="0"/>
              </a:defRPr>
            </a:lvl8pPr>
            <a:lvl9pPr marL="3813528" indent="-224325" defTabSz="911322" eaLnBrk="0" fontAlgn="base" hangingPunct="0">
              <a:spcBef>
                <a:spcPct val="0"/>
              </a:spcBef>
              <a:spcAft>
                <a:spcPct val="0"/>
              </a:spcAft>
              <a:defRPr>
                <a:solidFill>
                  <a:schemeClr val="tx1"/>
                </a:solidFill>
                <a:latin typeface="Arial" pitchFamily="34" charset="0"/>
              </a:defRPr>
            </a:lvl9pPr>
          </a:lstStyle>
          <a:p>
            <a:fld id="{D8DAF7F0-29EC-43F5-B1D8-BB3F4097EC95}" type="slidenum">
              <a:rPr lang="en-US" altLang="en-US"/>
              <a:pPr/>
              <a:t>26</a:t>
            </a:fld>
            <a:endParaRPr lang="en-US" altLang="en-US"/>
          </a:p>
        </p:txBody>
      </p:sp>
    </p:spTree>
    <p:extLst>
      <p:ext uri="{BB962C8B-B14F-4D97-AF65-F5344CB8AC3E}">
        <p14:creationId xmlns:p14="http://schemas.microsoft.com/office/powerpoint/2010/main" val="3137235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xfrm>
            <a:off x="2857500" y="514350"/>
            <a:ext cx="3429000" cy="2571750"/>
          </a:xfrm>
          <a:ln/>
        </p:spPr>
      </p:sp>
      <p:sp>
        <p:nvSpPr>
          <p:cNvPr id="3" name="Notes Placeholder 2"/>
          <p:cNvSpPr>
            <a:spLocks noGrp="1"/>
          </p:cNvSpPr>
          <p:nvPr>
            <p:ph type="body" idx="1"/>
          </p:nvPr>
        </p:nvSpPr>
        <p:spPr/>
        <p:txBody>
          <a:bodyPr/>
          <a:lstStyle/>
          <a:p>
            <a:pPr>
              <a:defRPr/>
            </a:pPr>
            <a:r>
              <a:rPr lang="en-US" dirty="0" smtClean="0"/>
              <a:t>In such cases we can used another parameter </a:t>
            </a:r>
          </a:p>
          <a:p>
            <a:pPr>
              <a:defRPr/>
            </a:pPr>
            <a:r>
              <a:rPr lang="en-US" dirty="0" smtClean="0"/>
              <a:t>First we take into account these three environmental temperature parameters</a:t>
            </a:r>
          </a:p>
          <a:p>
            <a:pPr>
              <a:defRPr/>
            </a:pPr>
            <a:endParaRPr lang="en-US" dirty="0" smtClean="0"/>
          </a:p>
          <a:p>
            <a:pPr marL="224325" indent="-224325">
              <a:buFont typeface="+mj-lt"/>
              <a:buAutoNum type="arabicPeriod"/>
              <a:defRPr/>
            </a:pPr>
            <a:r>
              <a:rPr lang="en-US" altLang="en-US" dirty="0" smtClean="0"/>
              <a:t>Natural wet bulb temperature which measures the evaporative cooling capacity of the air, using a thermometer with a wet wick and natural air movement</a:t>
            </a:r>
          </a:p>
          <a:p>
            <a:pPr marL="224325" indent="-224325">
              <a:buFont typeface="+mj-lt"/>
              <a:buAutoNum type="arabicPeriod"/>
              <a:defRPr/>
            </a:pPr>
            <a:r>
              <a:rPr lang="en-US" altLang="en-US" dirty="0" smtClean="0"/>
              <a:t>Globe temperature which measures the radiative heat load in the air, using a thermometer in a black copper sphere</a:t>
            </a:r>
          </a:p>
          <a:p>
            <a:pPr marL="224325" indent="-224325">
              <a:buFont typeface="+mj-lt"/>
              <a:buAutoNum type="arabicPeriod"/>
              <a:defRPr/>
            </a:pPr>
            <a:r>
              <a:rPr lang="en-US" altLang="en-US" dirty="0" smtClean="0"/>
              <a:t>Dry bulb temperature which measures basic ambient temperature with a  thermometer shielded from radiation</a:t>
            </a:r>
          </a:p>
          <a:p>
            <a:pPr marL="224325" indent="-224325">
              <a:buFont typeface="+mj-lt"/>
              <a:buAutoNum type="arabicPeriod"/>
              <a:defRPr/>
            </a:pPr>
            <a:endParaRPr lang="en-US" altLang="en-US" dirty="0" smtClean="0"/>
          </a:p>
          <a:p>
            <a:pPr eaLnBrk="1" hangingPunct="1">
              <a:buFont typeface="+mj-lt"/>
              <a:buNone/>
              <a:defRPr/>
            </a:pPr>
            <a:r>
              <a:rPr lang="en-US" altLang="en-US" dirty="0" smtClean="0">
                <a:latin typeface="Arial" charset="0"/>
              </a:rPr>
              <a:t>Then, based on the work conditions, we combine all or some of these temperature parameters into one single temperature estimator called the Wet Bulb Globe Temperature </a:t>
            </a:r>
          </a:p>
          <a:p>
            <a:pPr eaLnBrk="1" hangingPunct="1">
              <a:buFont typeface="+mj-lt"/>
              <a:buNone/>
              <a:defRPr/>
            </a:pPr>
            <a:endParaRPr lang="en-US" altLang="en-US" dirty="0" smtClean="0">
              <a:latin typeface="Arial" charset="0"/>
            </a:endParaRPr>
          </a:p>
          <a:p>
            <a:pPr eaLnBrk="1" hangingPunct="1">
              <a:buFont typeface="+mj-lt"/>
              <a:buNone/>
              <a:defRPr/>
            </a:pPr>
            <a:r>
              <a:rPr lang="en-US" altLang="en-US" dirty="0" smtClean="0">
                <a:latin typeface="Arial" charset="0"/>
              </a:rPr>
              <a:t>There are two ways to calculate WBGT:</a:t>
            </a:r>
          </a:p>
          <a:p>
            <a:pPr marL="224325" indent="-224325">
              <a:buFont typeface="+mj-lt"/>
              <a:buAutoNum type="arabicPeriod"/>
              <a:defRPr/>
            </a:pPr>
            <a:r>
              <a:rPr lang="en-US" altLang="en-US" dirty="0" smtClean="0">
                <a:latin typeface="Arial" charset="0"/>
              </a:rPr>
              <a:t>If you are working outdoors under the sun</a:t>
            </a:r>
          </a:p>
          <a:p>
            <a:pPr marL="224325" indent="-224325">
              <a:buFont typeface="+mj-lt"/>
              <a:buAutoNum type="arabicPeriod"/>
              <a:defRPr/>
            </a:pPr>
            <a:r>
              <a:rPr lang="en-US" altLang="en-US" dirty="0" smtClean="0">
                <a:latin typeface="Arial" charset="0"/>
              </a:rPr>
              <a:t>If you are working indoors or outdoors in the shade</a:t>
            </a:r>
          </a:p>
          <a:p>
            <a:pPr marL="224325" indent="-224325">
              <a:buFont typeface="+mj-lt"/>
              <a:buAutoNum type="arabicPeriod"/>
              <a:defRPr/>
            </a:pPr>
            <a:endParaRPr lang="en-US" altLang="en-US" dirty="0" smtClean="0"/>
          </a:p>
        </p:txBody>
      </p:sp>
      <p:sp>
        <p:nvSpPr>
          <p:cNvPr id="52228" name="Slide Number Placeholder 3"/>
          <p:cNvSpPr>
            <a:spLocks noGrp="1"/>
          </p:cNvSpPr>
          <p:nvPr>
            <p:ph type="sldNum" sz="quarter" idx="5"/>
          </p:nvPr>
        </p:nvSpPr>
        <p:spPr>
          <a:noFill/>
        </p:spPr>
        <p:txBody>
          <a:bodyPr/>
          <a:lstStyle>
            <a:lvl1pPr defTabSz="911322">
              <a:defRPr>
                <a:solidFill>
                  <a:schemeClr val="tx1"/>
                </a:solidFill>
                <a:latin typeface="Arial" pitchFamily="34" charset="0"/>
              </a:defRPr>
            </a:lvl1pPr>
            <a:lvl2pPr marL="729057" indent="-280406" defTabSz="911322">
              <a:defRPr>
                <a:solidFill>
                  <a:schemeClr val="tx1"/>
                </a:solidFill>
                <a:latin typeface="Arial" pitchFamily="34" charset="0"/>
              </a:defRPr>
            </a:lvl2pPr>
            <a:lvl3pPr marL="1121626" indent="-224325" defTabSz="911322">
              <a:defRPr>
                <a:solidFill>
                  <a:schemeClr val="tx1"/>
                </a:solidFill>
                <a:latin typeface="Arial" pitchFamily="34" charset="0"/>
              </a:defRPr>
            </a:lvl3pPr>
            <a:lvl4pPr marL="1570276" indent="-224325" defTabSz="911322">
              <a:defRPr>
                <a:solidFill>
                  <a:schemeClr val="tx1"/>
                </a:solidFill>
                <a:latin typeface="Arial" pitchFamily="34" charset="0"/>
              </a:defRPr>
            </a:lvl4pPr>
            <a:lvl5pPr marL="2018927" indent="-224325" defTabSz="911322">
              <a:defRPr>
                <a:solidFill>
                  <a:schemeClr val="tx1"/>
                </a:solidFill>
                <a:latin typeface="Arial" pitchFamily="34" charset="0"/>
              </a:defRPr>
            </a:lvl5pPr>
            <a:lvl6pPr marL="2467577" indent="-224325" defTabSz="911322" eaLnBrk="0" fontAlgn="base" hangingPunct="0">
              <a:spcBef>
                <a:spcPct val="0"/>
              </a:spcBef>
              <a:spcAft>
                <a:spcPct val="0"/>
              </a:spcAft>
              <a:defRPr>
                <a:solidFill>
                  <a:schemeClr val="tx1"/>
                </a:solidFill>
                <a:latin typeface="Arial" pitchFamily="34" charset="0"/>
              </a:defRPr>
            </a:lvl6pPr>
            <a:lvl7pPr marL="2916227" indent="-224325" defTabSz="911322" eaLnBrk="0" fontAlgn="base" hangingPunct="0">
              <a:spcBef>
                <a:spcPct val="0"/>
              </a:spcBef>
              <a:spcAft>
                <a:spcPct val="0"/>
              </a:spcAft>
              <a:defRPr>
                <a:solidFill>
                  <a:schemeClr val="tx1"/>
                </a:solidFill>
                <a:latin typeface="Arial" pitchFamily="34" charset="0"/>
              </a:defRPr>
            </a:lvl7pPr>
            <a:lvl8pPr marL="3364878" indent="-224325" defTabSz="911322" eaLnBrk="0" fontAlgn="base" hangingPunct="0">
              <a:spcBef>
                <a:spcPct val="0"/>
              </a:spcBef>
              <a:spcAft>
                <a:spcPct val="0"/>
              </a:spcAft>
              <a:defRPr>
                <a:solidFill>
                  <a:schemeClr val="tx1"/>
                </a:solidFill>
                <a:latin typeface="Arial" pitchFamily="34" charset="0"/>
              </a:defRPr>
            </a:lvl8pPr>
            <a:lvl9pPr marL="3813528" indent="-224325" defTabSz="911322" eaLnBrk="0" fontAlgn="base" hangingPunct="0">
              <a:spcBef>
                <a:spcPct val="0"/>
              </a:spcBef>
              <a:spcAft>
                <a:spcPct val="0"/>
              </a:spcAft>
              <a:defRPr>
                <a:solidFill>
                  <a:schemeClr val="tx1"/>
                </a:solidFill>
                <a:latin typeface="Arial" pitchFamily="34" charset="0"/>
              </a:defRPr>
            </a:lvl9pPr>
          </a:lstStyle>
          <a:p>
            <a:fld id="{D8DAF7F0-29EC-43F5-B1D8-BB3F4097EC95}" type="slidenum">
              <a:rPr lang="en-US" altLang="en-US"/>
              <a:pPr/>
              <a:t>27</a:t>
            </a:fld>
            <a:endParaRPr lang="en-US" altLang="en-US"/>
          </a:p>
        </p:txBody>
      </p:sp>
    </p:spTree>
    <p:extLst>
      <p:ext uri="{BB962C8B-B14F-4D97-AF65-F5344CB8AC3E}">
        <p14:creationId xmlns:p14="http://schemas.microsoft.com/office/powerpoint/2010/main" val="16739110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xfrm>
            <a:off x="2857500" y="514350"/>
            <a:ext cx="3429000" cy="2571750"/>
          </a:xfrm>
          <a:ln/>
        </p:spPr>
      </p:sp>
      <p:sp>
        <p:nvSpPr>
          <p:cNvPr id="3" name="Notes Placeholder 2"/>
          <p:cNvSpPr>
            <a:spLocks noGrp="1"/>
          </p:cNvSpPr>
          <p:nvPr>
            <p:ph type="body" idx="1"/>
          </p:nvPr>
        </p:nvSpPr>
        <p:spPr/>
        <p:txBody>
          <a:bodyPr/>
          <a:lstStyle/>
          <a:p>
            <a:pPr>
              <a:defRPr/>
            </a:pPr>
            <a:r>
              <a:rPr lang="en-US" dirty="0">
                <a:latin typeface="Arial" pitchFamily="34" charset="0"/>
              </a:rPr>
              <a:t>Values shown are for a “standard man” of 70 kg (154 </a:t>
            </a:r>
            <a:r>
              <a:rPr lang="en-US" dirty="0" err="1">
                <a:latin typeface="Arial" pitchFamily="34" charset="0"/>
              </a:rPr>
              <a:t>lb</a:t>
            </a:r>
            <a:r>
              <a:rPr lang="en-US" dirty="0">
                <a:latin typeface="Arial" pitchFamily="34" charset="0"/>
              </a:rPr>
              <a:t>) body weight and 1.8 m2 (19.4 ft2) body surface. The “standard man” is used to normalize the data from the variability found in human beings. Both men and women adapt well to heat exposure, and given the similar physiological ability to tolerate heat, there are no significant differences between the sexes. </a:t>
            </a:r>
            <a:endParaRPr lang="en-US" dirty="0" smtClean="0"/>
          </a:p>
          <a:p>
            <a:pPr>
              <a:defRPr/>
            </a:pPr>
            <a:endParaRPr lang="en-US" dirty="0">
              <a:latin typeface="Arial" pitchFamily="34" charset="0"/>
            </a:endParaRPr>
          </a:p>
          <a:p>
            <a:pPr>
              <a:defRPr/>
            </a:pPr>
            <a:r>
              <a:rPr lang="en-US" dirty="0">
                <a:latin typeface="Arial" pitchFamily="34" charset="0"/>
              </a:rPr>
              <a:t>Employers should have an acclimatization plan for new and returning workers, because lack of acclimatization has been shown to be a major factor associated with worker heat-related illness and death. NIOSH recommends that employers provide the means for appropriate hydration and encourage their workers to hydrate themselves with potable water &lt;15°C (59°F) made accessible near the work area. Workers in heat &lt;2 hours and involved in moderate work activities should drink 1 cup (8 oz.) of water every 15–20 minutes, but during prolonged sweating lasting several hours, they should drink sports drinks containing balanced electrolytes. In addition, employers should implement a work/rest schedule and provide a cool area (e.g., air-conditioned or shaded) for workers to rest and recover. These elements are intended to protect the health of workers from heat stress in a variety of hot environments.</a:t>
            </a:r>
          </a:p>
          <a:p>
            <a:pPr>
              <a:defRPr/>
            </a:pPr>
            <a:endParaRPr lang="en-US" altLang="en-US" dirty="0">
              <a:latin typeface="Arial" pitchFamily="34" charset="0"/>
            </a:endParaRPr>
          </a:p>
          <a:p>
            <a:r>
              <a:rPr lang="es-PR" b="1" dirty="0" err="1">
                <a:latin typeface="Arial" pitchFamily="34" charset="0"/>
              </a:rPr>
              <a:t>Recommendations</a:t>
            </a:r>
            <a:r>
              <a:rPr lang="es-PR" b="1" dirty="0">
                <a:latin typeface="Arial" pitchFamily="34" charset="0"/>
              </a:rPr>
              <a:t> </a:t>
            </a:r>
            <a:r>
              <a:rPr lang="es-PR" b="1" dirty="0" err="1">
                <a:latin typeface="Arial" pitchFamily="34" charset="0"/>
              </a:rPr>
              <a:t>for</a:t>
            </a:r>
            <a:r>
              <a:rPr lang="es-PR" b="1" dirty="0">
                <a:latin typeface="Arial" pitchFamily="34" charset="0"/>
              </a:rPr>
              <a:t> </a:t>
            </a:r>
            <a:r>
              <a:rPr lang="es-PR" b="1" dirty="0" err="1">
                <a:latin typeface="Arial" pitchFamily="34" charset="0"/>
              </a:rPr>
              <a:t>an</a:t>
            </a:r>
            <a:r>
              <a:rPr lang="es-PR" b="1" dirty="0">
                <a:latin typeface="Arial" pitchFamily="34" charset="0"/>
              </a:rPr>
              <a:t> </a:t>
            </a:r>
            <a:r>
              <a:rPr lang="es-PR" b="1" dirty="0" err="1">
                <a:latin typeface="Arial" pitchFamily="34" charset="0"/>
              </a:rPr>
              <a:t>Acclimatization</a:t>
            </a:r>
            <a:r>
              <a:rPr lang="es-PR" b="1" dirty="0">
                <a:latin typeface="Arial" pitchFamily="34" charset="0"/>
              </a:rPr>
              <a:t> Plan</a:t>
            </a:r>
            <a:r>
              <a:rPr lang="es-PR" dirty="0">
                <a:latin typeface="Arial" pitchFamily="34" charset="0"/>
              </a:rPr>
              <a:t>	</a:t>
            </a:r>
          </a:p>
          <a:p>
            <a:r>
              <a:rPr lang="en-US" dirty="0">
                <a:latin typeface="Arial" pitchFamily="34" charset="0"/>
              </a:rPr>
              <a:t>Gradually increase exposure time in hot environmental conditions over a period of 7 to 14 days.</a:t>
            </a:r>
          </a:p>
          <a:p>
            <a:r>
              <a:rPr lang="en-US" dirty="0">
                <a:latin typeface="Arial" pitchFamily="34" charset="0"/>
              </a:rPr>
              <a:t>For new workers, the schedule should be no more than 20% of the usual duration of work in the hot environment on day 1 and a no more than 20% increase on each additional day.</a:t>
            </a:r>
          </a:p>
          <a:p>
            <a:r>
              <a:rPr lang="en-US" dirty="0">
                <a:latin typeface="Arial" pitchFamily="34" charset="0"/>
              </a:rPr>
              <a:t>For workers who have had previous experience with the job, the acclimatization regimen should be no more than 50% of the usual duration of work in the hot environment on day 1, 60% on day 2, 80% on day 3, and 100% on day 4.</a:t>
            </a:r>
          </a:p>
          <a:p>
            <a:r>
              <a:rPr lang="en-US" dirty="0">
                <a:latin typeface="Arial" pitchFamily="34" charset="0"/>
              </a:rPr>
              <a:t>The time required for non–physically fit individuals to develop acclimatization is about 50% greater than for the physically fit.</a:t>
            </a:r>
          </a:p>
          <a:p>
            <a:r>
              <a:rPr lang="es-PR" dirty="0">
                <a:latin typeface="Arial" pitchFamily="34" charset="0"/>
              </a:rPr>
              <a:t>	</a:t>
            </a:r>
          </a:p>
          <a:p>
            <a:pPr>
              <a:defRPr/>
            </a:pPr>
            <a:endParaRPr lang="en-US" altLang="en-US" dirty="0" smtClean="0"/>
          </a:p>
        </p:txBody>
      </p:sp>
      <p:sp>
        <p:nvSpPr>
          <p:cNvPr id="52228" name="Slide Number Placeholder 3"/>
          <p:cNvSpPr>
            <a:spLocks noGrp="1"/>
          </p:cNvSpPr>
          <p:nvPr>
            <p:ph type="sldNum" sz="quarter" idx="5"/>
          </p:nvPr>
        </p:nvSpPr>
        <p:spPr>
          <a:noFill/>
        </p:spPr>
        <p:txBody>
          <a:bodyPr/>
          <a:lstStyle>
            <a:lvl1pPr defTabSz="911322">
              <a:defRPr>
                <a:solidFill>
                  <a:schemeClr val="tx1"/>
                </a:solidFill>
                <a:latin typeface="Arial" pitchFamily="34" charset="0"/>
              </a:defRPr>
            </a:lvl1pPr>
            <a:lvl2pPr marL="729057" indent="-280406" defTabSz="911322">
              <a:defRPr>
                <a:solidFill>
                  <a:schemeClr val="tx1"/>
                </a:solidFill>
                <a:latin typeface="Arial" pitchFamily="34" charset="0"/>
              </a:defRPr>
            </a:lvl2pPr>
            <a:lvl3pPr marL="1121626" indent="-224325" defTabSz="911322">
              <a:defRPr>
                <a:solidFill>
                  <a:schemeClr val="tx1"/>
                </a:solidFill>
                <a:latin typeface="Arial" pitchFamily="34" charset="0"/>
              </a:defRPr>
            </a:lvl3pPr>
            <a:lvl4pPr marL="1570276" indent="-224325" defTabSz="911322">
              <a:defRPr>
                <a:solidFill>
                  <a:schemeClr val="tx1"/>
                </a:solidFill>
                <a:latin typeface="Arial" pitchFamily="34" charset="0"/>
              </a:defRPr>
            </a:lvl4pPr>
            <a:lvl5pPr marL="2018927" indent="-224325" defTabSz="911322">
              <a:defRPr>
                <a:solidFill>
                  <a:schemeClr val="tx1"/>
                </a:solidFill>
                <a:latin typeface="Arial" pitchFamily="34" charset="0"/>
              </a:defRPr>
            </a:lvl5pPr>
            <a:lvl6pPr marL="2467577" indent="-224325" defTabSz="911322" eaLnBrk="0" fontAlgn="base" hangingPunct="0">
              <a:spcBef>
                <a:spcPct val="0"/>
              </a:spcBef>
              <a:spcAft>
                <a:spcPct val="0"/>
              </a:spcAft>
              <a:defRPr>
                <a:solidFill>
                  <a:schemeClr val="tx1"/>
                </a:solidFill>
                <a:latin typeface="Arial" pitchFamily="34" charset="0"/>
              </a:defRPr>
            </a:lvl6pPr>
            <a:lvl7pPr marL="2916227" indent="-224325" defTabSz="911322" eaLnBrk="0" fontAlgn="base" hangingPunct="0">
              <a:spcBef>
                <a:spcPct val="0"/>
              </a:spcBef>
              <a:spcAft>
                <a:spcPct val="0"/>
              </a:spcAft>
              <a:defRPr>
                <a:solidFill>
                  <a:schemeClr val="tx1"/>
                </a:solidFill>
                <a:latin typeface="Arial" pitchFamily="34" charset="0"/>
              </a:defRPr>
            </a:lvl7pPr>
            <a:lvl8pPr marL="3364878" indent="-224325" defTabSz="911322" eaLnBrk="0" fontAlgn="base" hangingPunct="0">
              <a:spcBef>
                <a:spcPct val="0"/>
              </a:spcBef>
              <a:spcAft>
                <a:spcPct val="0"/>
              </a:spcAft>
              <a:defRPr>
                <a:solidFill>
                  <a:schemeClr val="tx1"/>
                </a:solidFill>
                <a:latin typeface="Arial" pitchFamily="34" charset="0"/>
              </a:defRPr>
            </a:lvl8pPr>
            <a:lvl9pPr marL="3813528" indent="-224325" defTabSz="911322" eaLnBrk="0" fontAlgn="base" hangingPunct="0">
              <a:spcBef>
                <a:spcPct val="0"/>
              </a:spcBef>
              <a:spcAft>
                <a:spcPct val="0"/>
              </a:spcAft>
              <a:defRPr>
                <a:solidFill>
                  <a:schemeClr val="tx1"/>
                </a:solidFill>
                <a:latin typeface="Arial" pitchFamily="34" charset="0"/>
              </a:defRPr>
            </a:lvl9pPr>
          </a:lstStyle>
          <a:p>
            <a:fld id="{D8DAF7F0-29EC-43F5-B1D8-BB3F4097EC95}" type="slidenum">
              <a:rPr lang="en-US" altLang="en-US"/>
              <a:pPr/>
              <a:t>28</a:t>
            </a:fld>
            <a:endParaRPr lang="en-US" altLang="en-US"/>
          </a:p>
        </p:txBody>
      </p:sp>
    </p:spTree>
    <p:extLst>
      <p:ext uri="{BB962C8B-B14F-4D97-AF65-F5344CB8AC3E}">
        <p14:creationId xmlns:p14="http://schemas.microsoft.com/office/powerpoint/2010/main" val="4547959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xfrm>
            <a:off x="2857500" y="514350"/>
            <a:ext cx="3429000" cy="2571750"/>
          </a:xfrm>
          <a:ln/>
        </p:spPr>
      </p:sp>
      <p:sp>
        <p:nvSpPr>
          <p:cNvPr id="3" name="Notes Placeholder 2"/>
          <p:cNvSpPr>
            <a:spLocks noGrp="1"/>
          </p:cNvSpPr>
          <p:nvPr>
            <p:ph type="body" idx="1"/>
          </p:nvPr>
        </p:nvSpPr>
        <p:spPr/>
        <p:txBody>
          <a:bodyPr/>
          <a:lstStyle/>
          <a:p>
            <a:pPr>
              <a:defRPr/>
            </a:pPr>
            <a:r>
              <a:rPr lang="en-US" dirty="0">
                <a:latin typeface="Arial" pitchFamily="34" charset="0"/>
              </a:rPr>
              <a:t>Values shown are for a “standard man” of 70 kg (154 </a:t>
            </a:r>
            <a:r>
              <a:rPr lang="en-US" dirty="0" err="1">
                <a:latin typeface="Arial" pitchFamily="34" charset="0"/>
              </a:rPr>
              <a:t>lb</a:t>
            </a:r>
            <a:r>
              <a:rPr lang="en-US" dirty="0">
                <a:latin typeface="Arial" pitchFamily="34" charset="0"/>
              </a:rPr>
              <a:t>) body weight and 1.8 m2 (19.4 ft2) body surface. The “standard man” is used to normalize the data from the variability found in human beings. Both men and women adapt well to heat exposure, and given the similar physiological ability to tolerate heat, there are no significant differences between the sexes. </a:t>
            </a:r>
          </a:p>
          <a:p>
            <a:pPr>
              <a:defRPr/>
            </a:pPr>
            <a:endParaRPr lang="en-US" dirty="0">
              <a:latin typeface="Arial" pitchFamily="34" charset="0"/>
            </a:endParaRPr>
          </a:p>
          <a:p>
            <a:pPr>
              <a:defRPr/>
            </a:pPr>
            <a:endParaRPr lang="en-US" dirty="0" smtClean="0"/>
          </a:p>
        </p:txBody>
      </p:sp>
      <p:sp>
        <p:nvSpPr>
          <p:cNvPr id="52228" name="Slide Number Placeholder 3"/>
          <p:cNvSpPr>
            <a:spLocks noGrp="1"/>
          </p:cNvSpPr>
          <p:nvPr>
            <p:ph type="sldNum" sz="quarter" idx="5"/>
          </p:nvPr>
        </p:nvSpPr>
        <p:spPr>
          <a:noFill/>
        </p:spPr>
        <p:txBody>
          <a:bodyPr/>
          <a:lstStyle>
            <a:lvl1pPr defTabSz="911322">
              <a:defRPr>
                <a:solidFill>
                  <a:schemeClr val="tx1"/>
                </a:solidFill>
                <a:latin typeface="Arial" pitchFamily="34" charset="0"/>
              </a:defRPr>
            </a:lvl1pPr>
            <a:lvl2pPr marL="729057" indent="-280406" defTabSz="911322">
              <a:defRPr>
                <a:solidFill>
                  <a:schemeClr val="tx1"/>
                </a:solidFill>
                <a:latin typeface="Arial" pitchFamily="34" charset="0"/>
              </a:defRPr>
            </a:lvl2pPr>
            <a:lvl3pPr marL="1121626" indent="-224325" defTabSz="911322">
              <a:defRPr>
                <a:solidFill>
                  <a:schemeClr val="tx1"/>
                </a:solidFill>
                <a:latin typeface="Arial" pitchFamily="34" charset="0"/>
              </a:defRPr>
            </a:lvl3pPr>
            <a:lvl4pPr marL="1570276" indent="-224325" defTabSz="911322">
              <a:defRPr>
                <a:solidFill>
                  <a:schemeClr val="tx1"/>
                </a:solidFill>
                <a:latin typeface="Arial" pitchFamily="34" charset="0"/>
              </a:defRPr>
            </a:lvl4pPr>
            <a:lvl5pPr marL="2018927" indent="-224325" defTabSz="911322">
              <a:defRPr>
                <a:solidFill>
                  <a:schemeClr val="tx1"/>
                </a:solidFill>
                <a:latin typeface="Arial" pitchFamily="34" charset="0"/>
              </a:defRPr>
            </a:lvl5pPr>
            <a:lvl6pPr marL="2467577" indent="-224325" defTabSz="911322" eaLnBrk="0" fontAlgn="base" hangingPunct="0">
              <a:spcBef>
                <a:spcPct val="0"/>
              </a:spcBef>
              <a:spcAft>
                <a:spcPct val="0"/>
              </a:spcAft>
              <a:defRPr>
                <a:solidFill>
                  <a:schemeClr val="tx1"/>
                </a:solidFill>
                <a:latin typeface="Arial" pitchFamily="34" charset="0"/>
              </a:defRPr>
            </a:lvl6pPr>
            <a:lvl7pPr marL="2916227" indent="-224325" defTabSz="911322" eaLnBrk="0" fontAlgn="base" hangingPunct="0">
              <a:spcBef>
                <a:spcPct val="0"/>
              </a:spcBef>
              <a:spcAft>
                <a:spcPct val="0"/>
              </a:spcAft>
              <a:defRPr>
                <a:solidFill>
                  <a:schemeClr val="tx1"/>
                </a:solidFill>
                <a:latin typeface="Arial" pitchFamily="34" charset="0"/>
              </a:defRPr>
            </a:lvl7pPr>
            <a:lvl8pPr marL="3364878" indent="-224325" defTabSz="911322" eaLnBrk="0" fontAlgn="base" hangingPunct="0">
              <a:spcBef>
                <a:spcPct val="0"/>
              </a:spcBef>
              <a:spcAft>
                <a:spcPct val="0"/>
              </a:spcAft>
              <a:defRPr>
                <a:solidFill>
                  <a:schemeClr val="tx1"/>
                </a:solidFill>
                <a:latin typeface="Arial" pitchFamily="34" charset="0"/>
              </a:defRPr>
            </a:lvl8pPr>
            <a:lvl9pPr marL="3813528" indent="-224325" defTabSz="911322" eaLnBrk="0" fontAlgn="base" hangingPunct="0">
              <a:spcBef>
                <a:spcPct val="0"/>
              </a:spcBef>
              <a:spcAft>
                <a:spcPct val="0"/>
              </a:spcAft>
              <a:defRPr>
                <a:solidFill>
                  <a:schemeClr val="tx1"/>
                </a:solidFill>
                <a:latin typeface="Arial" pitchFamily="34" charset="0"/>
              </a:defRPr>
            </a:lvl9pPr>
          </a:lstStyle>
          <a:p>
            <a:fld id="{D8DAF7F0-29EC-43F5-B1D8-BB3F4097EC95}" type="slidenum">
              <a:rPr lang="en-US" altLang="en-US"/>
              <a:pPr/>
              <a:t>29</a:t>
            </a:fld>
            <a:endParaRPr lang="en-US" altLang="en-US"/>
          </a:p>
        </p:txBody>
      </p:sp>
    </p:spTree>
    <p:extLst>
      <p:ext uri="{BB962C8B-B14F-4D97-AF65-F5344CB8AC3E}">
        <p14:creationId xmlns:p14="http://schemas.microsoft.com/office/powerpoint/2010/main" val="116965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2857500" y="514350"/>
            <a:ext cx="3429000" cy="2571750"/>
          </a:xfrm>
          <a:ln/>
        </p:spPr>
      </p:sp>
      <p:sp>
        <p:nvSpPr>
          <p:cNvPr id="33795" name="Notes Placeholder 2"/>
          <p:cNvSpPr>
            <a:spLocks noGrp="1"/>
          </p:cNvSpPr>
          <p:nvPr>
            <p:ph type="body" idx="1"/>
          </p:nvPr>
        </p:nvSpPr>
        <p:spPr>
          <a:noFill/>
        </p:spPr>
        <p:txBody>
          <a:bodyPr/>
          <a:lstStyle/>
          <a:p>
            <a:r>
              <a:rPr lang="en-US" altLang="es-PR" smtClean="0"/>
              <a:t>Hay que definir lo que es Tmaxspell de la misma forma que en la transparencia anterior.</a:t>
            </a:r>
          </a:p>
          <a:p>
            <a:endParaRPr lang="en-US" altLang="es-PR" smtClean="0"/>
          </a:p>
          <a:p>
            <a:r>
              <a:rPr lang="en-US" altLang="es-PR" smtClean="0"/>
              <a:t>A </a:t>
            </a:r>
            <a:r>
              <a:rPr lang="en-US" altLang="es-PR" b="1" smtClean="0"/>
              <a:t>heat spell</a:t>
            </a:r>
            <a:r>
              <a:rPr lang="en-US" altLang="es-PR" smtClean="0"/>
              <a:t> is a prolonged period of excessively </a:t>
            </a:r>
            <a:r>
              <a:rPr lang="en-US" altLang="es-PR" b="1" smtClean="0"/>
              <a:t>hot</a:t>
            </a:r>
            <a:r>
              <a:rPr lang="en-US" altLang="es-PR" smtClean="0"/>
              <a:t> weather, which may be accompanied by high humidity, especially in oceanic climate countries. A </a:t>
            </a:r>
            <a:r>
              <a:rPr lang="en-US" altLang="es-PR" b="1" smtClean="0"/>
              <a:t>heat spell</a:t>
            </a:r>
            <a:r>
              <a:rPr lang="en-US" altLang="es-PR" smtClean="0"/>
              <a:t> is measured relative to the usual weather in the area and relative to normal temperatures for the season</a:t>
            </a:r>
            <a:endParaRPr lang="es-PR" altLang="es-PR" smtClean="0"/>
          </a:p>
        </p:txBody>
      </p:sp>
      <p:sp>
        <p:nvSpPr>
          <p:cNvPr id="33796" name="Slide Number Placeholder 3"/>
          <p:cNvSpPr>
            <a:spLocks noGrp="1"/>
          </p:cNvSpPr>
          <p:nvPr>
            <p:ph type="sldNum" sz="quarter" idx="5"/>
          </p:nvPr>
        </p:nvSpPr>
        <p:spPr>
          <a:noFill/>
        </p:spPr>
        <p:txBody>
          <a:bodyPr/>
          <a:lstStyle>
            <a:lvl1pPr defTabSz="911322">
              <a:defRPr>
                <a:solidFill>
                  <a:schemeClr val="tx1"/>
                </a:solidFill>
                <a:latin typeface="Arial" pitchFamily="34" charset="0"/>
              </a:defRPr>
            </a:lvl1pPr>
            <a:lvl2pPr marL="729057" indent="-280406" defTabSz="911322">
              <a:defRPr>
                <a:solidFill>
                  <a:schemeClr val="tx1"/>
                </a:solidFill>
                <a:latin typeface="Arial" pitchFamily="34" charset="0"/>
              </a:defRPr>
            </a:lvl2pPr>
            <a:lvl3pPr marL="1121626" indent="-224325" defTabSz="911322">
              <a:defRPr>
                <a:solidFill>
                  <a:schemeClr val="tx1"/>
                </a:solidFill>
                <a:latin typeface="Arial" pitchFamily="34" charset="0"/>
              </a:defRPr>
            </a:lvl3pPr>
            <a:lvl4pPr marL="1570276" indent="-224325" defTabSz="911322">
              <a:defRPr>
                <a:solidFill>
                  <a:schemeClr val="tx1"/>
                </a:solidFill>
                <a:latin typeface="Arial" pitchFamily="34" charset="0"/>
              </a:defRPr>
            </a:lvl4pPr>
            <a:lvl5pPr marL="2018927" indent="-224325" defTabSz="911322">
              <a:defRPr>
                <a:solidFill>
                  <a:schemeClr val="tx1"/>
                </a:solidFill>
                <a:latin typeface="Arial" pitchFamily="34" charset="0"/>
              </a:defRPr>
            </a:lvl5pPr>
            <a:lvl6pPr marL="2467577" indent="-224325" defTabSz="911322" eaLnBrk="0" fontAlgn="base" hangingPunct="0">
              <a:spcBef>
                <a:spcPct val="0"/>
              </a:spcBef>
              <a:spcAft>
                <a:spcPct val="0"/>
              </a:spcAft>
              <a:defRPr>
                <a:solidFill>
                  <a:schemeClr val="tx1"/>
                </a:solidFill>
                <a:latin typeface="Arial" pitchFamily="34" charset="0"/>
              </a:defRPr>
            </a:lvl6pPr>
            <a:lvl7pPr marL="2916227" indent="-224325" defTabSz="911322" eaLnBrk="0" fontAlgn="base" hangingPunct="0">
              <a:spcBef>
                <a:spcPct val="0"/>
              </a:spcBef>
              <a:spcAft>
                <a:spcPct val="0"/>
              </a:spcAft>
              <a:defRPr>
                <a:solidFill>
                  <a:schemeClr val="tx1"/>
                </a:solidFill>
                <a:latin typeface="Arial" pitchFamily="34" charset="0"/>
              </a:defRPr>
            </a:lvl7pPr>
            <a:lvl8pPr marL="3364878" indent="-224325" defTabSz="911322" eaLnBrk="0" fontAlgn="base" hangingPunct="0">
              <a:spcBef>
                <a:spcPct val="0"/>
              </a:spcBef>
              <a:spcAft>
                <a:spcPct val="0"/>
              </a:spcAft>
              <a:defRPr>
                <a:solidFill>
                  <a:schemeClr val="tx1"/>
                </a:solidFill>
                <a:latin typeface="Arial" pitchFamily="34" charset="0"/>
              </a:defRPr>
            </a:lvl8pPr>
            <a:lvl9pPr marL="3813528" indent="-224325" defTabSz="911322" eaLnBrk="0" fontAlgn="base" hangingPunct="0">
              <a:spcBef>
                <a:spcPct val="0"/>
              </a:spcBef>
              <a:spcAft>
                <a:spcPct val="0"/>
              </a:spcAft>
              <a:defRPr>
                <a:solidFill>
                  <a:schemeClr val="tx1"/>
                </a:solidFill>
                <a:latin typeface="Arial" pitchFamily="34" charset="0"/>
              </a:defRPr>
            </a:lvl9pPr>
          </a:lstStyle>
          <a:p>
            <a:fld id="{536FF02A-48D7-4DD4-8844-D66BF4ACAA2D}" type="slidenum">
              <a:rPr lang="es-PR" altLang="es-PR"/>
              <a:pPr/>
              <a:t>7</a:t>
            </a:fld>
            <a:endParaRPr lang="es-PR" altLang="es-PR"/>
          </a:p>
        </p:txBody>
      </p:sp>
    </p:spTree>
    <p:extLst>
      <p:ext uri="{BB962C8B-B14F-4D97-AF65-F5344CB8AC3E}">
        <p14:creationId xmlns:p14="http://schemas.microsoft.com/office/powerpoint/2010/main" val="117160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2857500" y="514350"/>
            <a:ext cx="3429000" cy="2571750"/>
          </a:xfrm>
          <a:ln/>
        </p:spPr>
      </p:sp>
      <p:sp>
        <p:nvSpPr>
          <p:cNvPr id="34819" name="Notes Placeholder 2"/>
          <p:cNvSpPr>
            <a:spLocks noGrp="1"/>
          </p:cNvSpPr>
          <p:nvPr>
            <p:ph type="body" idx="1"/>
          </p:nvPr>
        </p:nvSpPr>
        <p:spPr>
          <a:noFill/>
        </p:spPr>
        <p:txBody>
          <a:bodyPr/>
          <a:lstStyle/>
          <a:p>
            <a:endParaRPr lang="es-PR" altLang="es-PR" dirty="0" smtClean="0"/>
          </a:p>
        </p:txBody>
      </p:sp>
      <p:sp>
        <p:nvSpPr>
          <p:cNvPr id="34820" name="Slide Number Placeholder 3"/>
          <p:cNvSpPr>
            <a:spLocks noGrp="1"/>
          </p:cNvSpPr>
          <p:nvPr>
            <p:ph type="sldNum" sz="quarter" idx="5"/>
          </p:nvPr>
        </p:nvSpPr>
        <p:spPr>
          <a:noFill/>
        </p:spPr>
        <p:txBody>
          <a:bodyPr/>
          <a:lstStyle>
            <a:lvl1pPr defTabSz="911322">
              <a:defRPr>
                <a:solidFill>
                  <a:schemeClr val="tx1"/>
                </a:solidFill>
                <a:latin typeface="Arial" pitchFamily="34" charset="0"/>
              </a:defRPr>
            </a:lvl1pPr>
            <a:lvl2pPr marL="729057" indent="-280406" defTabSz="911322">
              <a:defRPr>
                <a:solidFill>
                  <a:schemeClr val="tx1"/>
                </a:solidFill>
                <a:latin typeface="Arial" pitchFamily="34" charset="0"/>
              </a:defRPr>
            </a:lvl2pPr>
            <a:lvl3pPr marL="1121626" indent="-224325" defTabSz="911322">
              <a:defRPr>
                <a:solidFill>
                  <a:schemeClr val="tx1"/>
                </a:solidFill>
                <a:latin typeface="Arial" pitchFamily="34" charset="0"/>
              </a:defRPr>
            </a:lvl3pPr>
            <a:lvl4pPr marL="1570276" indent="-224325" defTabSz="911322">
              <a:defRPr>
                <a:solidFill>
                  <a:schemeClr val="tx1"/>
                </a:solidFill>
                <a:latin typeface="Arial" pitchFamily="34" charset="0"/>
              </a:defRPr>
            </a:lvl4pPr>
            <a:lvl5pPr marL="2018927" indent="-224325" defTabSz="911322">
              <a:defRPr>
                <a:solidFill>
                  <a:schemeClr val="tx1"/>
                </a:solidFill>
                <a:latin typeface="Arial" pitchFamily="34" charset="0"/>
              </a:defRPr>
            </a:lvl5pPr>
            <a:lvl6pPr marL="2467577" indent="-224325" defTabSz="911322" eaLnBrk="0" fontAlgn="base" hangingPunct="0">
              <a:spcBef>
                <a:spcPct val="0"/>
              </a:spcBef>
              <a:spcAft>
                <a:spcPct val="0"/>
              </a:spcAft>
              <a:defRPr>
                <a:solidFill>
                  <a:schemeClr val="tx1"/>
                </a:solidFill>
                <a:latin typeface="Arial" pitchFamily="34" charset="0"/>
              </a:defRPr>
            </a:lvl6pPr>
            <a:lvl7pPr marL="2916227" indent="-224325" defTabSz="911322" eaLnBrk="0" fontAlgn="base" hangingPunct="0">
              <a:spcBef>
                <a:spcPct val="0"/>
              </a:spcBef>
              <a:spcAft>
                <a:spcPct val="0"/>
              </a:spcAft>
              <a:defRPr>
                <a:solidFill>
                  <a:schemeClr val="tx1"/>
                </a:solidFill>
                <a:latin typeface="Arial" pitchFamily="34" charset="0"/>
              </a:defRPr>
            </a:lvl7pPr>
            <a:lvl8pPr marL="3364878" indent="-224325" defTabSz="911322" eaLnBrk="0" fontAlgn="base" hangingPunct="0">
              <a:spcBef>
                <a:spcPct val="0"/>
              </a:spcBef>
              <a:spcAft>
                <a:spcPct val="0"/>
              </a:spcAft>
              <a:defRPr>
                <a:solidFill>
                  <a:schemeClr val="tx1"/>
                </a:solidFill>
                <a:latin typeface="Arial" pitchFamily="34" charset="0"/>
              </a:defRPr>
            </a:lvl8pPr>
            <a:lvl9pPr marL="3813528" indent="-224325" defTabSz="911322" eaLnBrk="0" fontAlgn="base" hangingPunct="0">
              <a:spcBef>
                <a:spcPct val="0"/>
              </a:spcBef>
              <a:spcAft>
                <a:spcPct val="0"/>
              </a:spcAft>
              <a:defRPr>
                <a:solidFill>
                  <a:schemeClr val="tx1"/>
                </a:solidFill>
                <a:latin typeface="Arial" pitchFamily="34" charset="0"/>
              </a:defRPr>
            </a:lvl9pPr>
          </a:lstStyle>
          <a:p>
            <a:fld id="{BC289167-4656-4F9A-A58F-91DE045FDAA5}" type="slidenum">
              <a:rPr lang="es-PR" altLang="es-PR"/>
              <a:pPr/>
              <a:t>8</a:t>
            </a:fld>
            <a:endParaRPr lang="es-PR" altLang="es-PR"/>
          </a:p>
        </p:txBody>
      </p:sp>
    </p:spTree>
    <p:extLst>
      <p:ext uri="{BB962C8B-B14F-4D97-AF65-F5344CB8AC3E}">
        <p14:creationId xmlns:p14="http://schemas.microsoft.com/office/powerpoint/2010/main" val="959460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2857500" y="514350"/>
            <a:ext cx="3429000" cy="2571750"/>
          </a:xfrm>
          <a:ln/>
        </p:spPr>
      </p:sp>
      <p:sp>
        <p:nvSpPr>
          <p:cNvPr id="35843" name="Notes Placeholder 2"/>
          <p:cNvSpPr>
            <a:spLocks noGrp="1"/>
          </p:cNvSpPr>
          <p:nvPr>
            <p:ph type="body" idx="1"/>
          </p:nvPr>
        </p:nvSpPr>
        <p:spPr>
          <a:noFill/>
        </p:spPr>
        <p:txBody>
          <a:bodyPr/>
          <a:lstStyle/>
          <a:p>
            <a:pPr defTabSz="912879"/>
            <a:endParaRPr lang="es-PR" altLang="es-PR" dirty="0" smtClean="0"/>
          </a:p>
        </p:txBody>
      </p:sp>
      <p:sp>
        <p:nvSpPr>
          <p:cNvPr id="35844" name="Slide Number Placeholder 3"/>
          <p:cNvSpPr>
            <a:spLocks noGrp="1"/>
          </p:cNvSpPr>
          <p:nvPr>
            <p:ph type="sldNum" sz="quarter" idx="5"/>
          </p:nvPr>
        </p:nvSpPr>
        <p:spPr>
          <a:noFill/>
        </p:spPr>
        <p:txBody>
          <a:bodyPr/>
          <a:lstStyle>
            <a:lvl1pPr defTabSz="911322">
              <a:defRPr>
                <a:solidFill>
                  <a:schemeClr val="tx1"/>
                </a:solidFill>
                <a:latin typeface="Arial" pitchFamily="34" charset="0"/>
              </a:defRPr>
            </a:lvl1pPr>
            <a:lvl2pPr marL="729057" indent="-280406" defTabSz="911322">
              <a:defRPr>
                <a:solidFill>
                  <a:schemeClr val="tx1"/>
                </a:solidFill>
                <a:latin typeface="Arial" pitchFamily="34" charset="0"/>
              </a:defRPr>
            </a:lvl2pPr>
            <a:lvl3pPr marL="1121626" indent="-224325" defTabSz="911322">
              <a:defRPr>
                <a:solidFill>
                  <a:schemeClr val="tx1"/>
                </a:solidFill>
                <a:latin typeface="Arial" pitchFamily="34" charset="0"/>
              </a:defRPr>
            </a:lvl3pPr>
            <a:lvl4pPr marL="1570276" indent="-224325" defTabSz="911322">
              <a:defRPr>
                <a:solidFill>
                  <a:schemeClr val="tx1"/>
                </a:solidFill>
                <a:latin typeface="Arial" pitchFamily="34" charset="0"/>
              </a:defRPr>
            </a:lvl4pPr>
            <a:lvl5pPr marL="2018927" indent="-224325" defTabSz="911322">
              <a:defRPr>
                <a:solidFill>
                  <a:schemeClr val="tx1"/>
                </a:solidFill>
                <a:latin typeface="Arial" pitchFamily="34" charset="0"/>
              </a:defRPr>
            </a:lvl5pPr>
            <a:lvl6pPr marL="2467577" indent="-224325" defTabSz="911322" eaLnBrk="0" fontAlgn="base" hangingPunct="0">
              <a:spcBef>
                <a:spcPct val="0"/>
              </a:spcBef>
              <a:spcAft>
                <a:spcPct val="0"/>
              </a:spcAft>
              <a:defRPr>
                <a:solidFill>
                  <a:schemeClr val="tx1"/>
                </a:solidFill>
                <a:latin typeface="Arial" pitchFamily="34" charset="0"/>
              </a:defRPr>
            </a:lvl6pPr>
            <a:lvl7pPr marL="2916227" indent="-224325" defTabSz="911322" eaLnBrk="0" fontAlgn="base" hangingPunct="0">
              <a:spcBef>
                <a:spcPct val="0"/>
              </a:spcBef>
              <a:spcAft>
                <a:spcPct val="0"/>
              </a:spcAft>
              <a:defRPr>
                <a:solidFill>
                  <a:schemeClr val="tx1"/>
                </a:solidFill>
                <a:latin typeface="Arial" pitchFamily="34" charset="0"/>
              </a:defRPr>
            </a:lvl7pPr>
            <a:lvl8pPr marL="3364878" indent="-224325" defTabSz="911322" eaLnBrk="0" fontAlgn="base" hangingPunct="0">
              <a:spcBef>
                <a:spcPct val="0"/>
              </a:spcBef>
              <a:spcAft>
                <a:spcPct val="0"/>
              </a:spcAft>
              <a:defRPr>
                <a:solidFill>
                  <a:schemeClr val="tx1"/>
                </a:solidFill>
                <a:latin typeface="Arial" pitchFamily="34" charset="0"/>
              </a:defRPr>
            </a:lvl8pPr>
            <a:lvl9pPr marL="3813528" indent="-224325" defTabSz="911322" eaLnBrk="0" fontAlgn="base" hangingPunct="0">
              <a:spcBef>
                <a:spcPct val="0"/>
              </a:spcBef>
              <a:spcAft>
                <a:spcPct val="0"/>
              </a:spcAft>
              <a:defRPr>
                <a:solidFill>
                  <a:schemeClr val="tx1"/>
                </a:solidFill>
                <a:latin typeface="Arial" pitchFamily="34" charset="0"/>
              </a:defRPr>
            </a:lvl9pPr>
          </a:lstStyle>
          <a:p>
            <a:fld id="{63168DA0-4566-4A95-9635-51BA2E92C6BC}" type="slidenum">
              <a:rPr lang="es-PR" altLang="es-PR"/>
              <a:pPr/>
              <a:t>10</a:t>
            </a:fld>
            <a:endParaRPr lang="es-PR" altLang="es-PR"/>
          </a:p>
        </p:txBody>
      </p:sp>
    </p:spTree>
    <p:extLst>
      <p:ext uri="{BB962C8B-B14F-4D97-AF65-F5344CB8AC3E}">
        <p14:creationId xmlns:p14="http://schemas.microsoft.com/office/powerpoint/2010/main" val="2159351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xfrm>
            <a:off x="2857500" y="514350"/>
            <a:ext cx="3429000" cy="2571750"/>
          </a:xfrm>
          <a:ln/>
        </p:spPr>
      </p:sp>
      <p:sp>
        <p:nvSpPr>
          <p:cNvPr id="36867" name="Notes Placeholder 2"/>
          <p:cNvSpPr>
            <a:spLocks noGrp="1"/>
          </p:cNvSpPr>
          <p:nvPr>
            <p:ph type="body" idx="1"/>
          </p:nvPr>
        </p:nvSpPr>
        <p:spPr>
          <a:noFill/>
        </p:spPr>
        <p:txBody>
          <a:bodyPr/>
          <a:lstStyle/>
          <a:p>
            <a:pPr defTabSz="912879">
              <a:spcBef>
                <a:spcPct val="0"/>
              </a:spcBef>
            </a:pPr>
            <a:r>
              <a:rPr lang="en-US" altLang="es-PR" dirty="0" smtClean="0"/>
              <a:t>Relative Risk of Non-accidental</a:t>
            </a:r>
            <a:r>
              <a:rPr lang="en-US" altLang="es-PR" baseline="0" dirty="0" smtClean="0"/>
              <a:t> Deaths</a:t>
            </a:r>
            <a:endParaRPr lang="es-PR" altLang="es-PR" dirty="0" smtClean="0"/>
          </a:p>
          <a:p>
            <a:pPr defTabSz="912879"/>
            <a:endParaRPr lang="es-PR" altLang="es-PR" dirty="0" smtClean="0"/>
          </a:p>
        </p:txBody>
      </p:sp>
      <p:sp>
        <p:nvSpPr>
          <p:cNvPr id="36868" name="Slide Number Placeholder 3"/>
          <p:cNvSpPr>
            <a:spLocks noGrp="1"/>
          </p:cNvSpPr>
          <p:nvPr>
            <p:ph type="sldNum" sz="quarter" idx="5"/>
          </p:nvPr>
        </p:nvSpPr>
        <p:spPr>
          <a:noFill/>
        </p:spPr>
        <p:txBody>
          <a:bodyPr/>
          <a:lstStyle>
            <a:lvl1pPr defTabSz="911322">
              <a:defRPr>
                <a:solidFill>
                  <a:schemeClr val="tx1"/>
                </a:solidFill>
                <a:latin typeface="Arial" pitchFamily="34" charset="0"/>
              </a:defRPr>
            </a:lvl1pPr>
            <a:lvl2pPr marL="729057" indent="-280406" defTabSz="911322">
              <a:defRPr>
                <a:solidFill>
                  <a:schemeClr val="tx1"/>
                </a:solidFill>
                <a:latin typeface="Arial" pitchFamily="34" charset="0"/>
              </a:defRPr>
            </a:lvl2pPr>
            <a:lvl3pPr marL="1121626" indent="-224325" defTabSz="911322">
              <a:defRPr>
                <a:solidFill>
                  <a:schemeClr val="tx1"/>
                </a:solidFill>
                <a:latin typeface="Arial" pitchFamily="34" charset="0"/>
              </a:defRPr>
            </a:lvl3pPr>
            <a:lvl4pPr marL="1570276" indent="-224325" defTabSz="911322">
              <a:defRPr>
                <a:solidFill>
                  <a:schemeClr val="tx1"/>
                </a:solidFill>
                <a:latin typeface="Arial" pitchFamily="34" charset="0"/>
              </a:defRPr>
            </a:lvl4pPr>
            <a:lvl5pPr marL="2018927" indent="-224325" defTabSz="911322">
              <a:defRPr>
                <a:solidFill>
                  <a:schemeClr val="tx1"/>
                </a:solidFill>
                <a:latin typeface="Arial" pitchFamily="34" charset="0"/>
              </a:defRPr>
            </a:lvl5pPr>
            <a:lvl6pPr marL="2467577" indent="-224325" defTabSz="911322" eaLnBrk="0" fontAlgn="base" hangingPunct="0">
              <a:spcBef>
                <a:spcPct val="0"/>
              </a:spcBef>
              <a:spcAft>
                <a:spcPct val="0"/>
              </a:spcAft>
              <a:defRPr>
                <a:solidFill>
                  <a:schemeClr val="tx1"/>
                </a:solidFill>
                <a:latin typeface="Arial" pitchFamily="34" charset="0"/>
              </a:defRPr>
            </a:lvl6pPr>
            <a:lvl7pPr marL="2916227" indent="-224325" defTabSz="911322" eaLnBrk="0" fontAlgn="base" hangingPunct="0">
              <a:spcBef>
                <a:spcPct val="0"/>
              </a:spcBef>
              <a:spcAft>
                <a:spcPct val="0"/>
              </a:spcAft>
              <a:defRPr>
                <a:solidFill>
                  <a:schemeClr val="tx1"/>
                </a:solidFill>
                <a:latin typeface="Arial" pitchFamily="34" charset="0"/>
              </a:defRPr>
            </a:lvl7pPr>
            <a:lvl8pPr marL="3364878" indent="-224325" defTabSz="911322" eaLnBrk="0" fontAlgn="base" hangingPunct="0">
              <a:spcBef>
                <a:spcPct val="0"/>
              </a:spcBef>
              <a:spcAft>
                <a:spcPct val="0"/>
              </a:spcAft>
              <a:defRPr>
                <a:solidFill>
                  <a:schemeClr val="tx1"/>
                </a:solidFill>
                <a:latin typeface="Arial" pitchFamily="34" charset="0"/>
              </a:defRPr>
            </a:lvl8pPr>
            <a:lvl9pPr marL="3813528" indent="-224325" defTabSz="911322" eaLnBrk="0" fontAlgn="base" hangingPunct="0">
              <a:spcBef>
                <a:spcPct val="0"/>
              </a:spcBef>
              <a:spcAft>
                <a:spcPct val="0"/>
              </a:spcAft>
              <a:defRPr>
                <a:solidFill>
                  <a:schemeClr val="tx1"/>
                </a:solidFill>
                <a:latin typeface="Arial" pitchFamily="34" charset="0"/>
              </a:defRPr>
            </a:lvl9pPr>
          </a:lstStyle>
          <a:p>
            <a:fld id="{87099F4D-7951-46A4-ACD5-5FB6143034D9}" type="slidenum">
              <a:rPr lang="es-PR" altLang="es-PR"/>
              <a:pPr/>
              <a:t>11</a:t>
            </a:fld>
            <a:endParaRPr lang="es-PR" altLang="es-PR"/>
          </a:p>
        </p:txBody>
      </p:sp>
    </p:spTree>
    <p:extLst>
      <p:ext uri="{BB962C8B-B14F-4D97-AF65-F5344CB8AC3E}">
        <p14:creationId xmlns:p14="http://schemas.microsoft.com/office/powerpoint/2010/main" val="1092715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defTabSz="911322">
              <a:defRPr>
                <a:solidFill>
                  <a:schemeClr val="tx1"/>
                </a:solidFill>
                <a:latin typeface="Arial" pitchFamily="34" charset="0"/>
              </a:defRPr>
            </a:lvl1pPr>
            <a:lvl2pPr marL="729057" indent="-280406" defTabSz="911322">
              <a:defRPr>
                <a:solidFill>
                  <a:schemeClr val="tx1"/>
                </a:solidFill>
                <a:latin typeface="Arial" pitchFamily="34" charset="0"/>
              </a:defRPr>
            </a:lvl2pPr>
            <a:lvl3pPr marL="1121626" indent="-224325" defTabSz="911322">
              <a:defRPr>
                <a:solidFill>
                  <a:schemeClr val="tx1"/>
                </a:solidFill>
                <a:latin typeface="Arial" pitchFamily="34" charset="0"/>
              </a:defRPr>
            </a:lvl3pPr>
            <a:lvl4pPr marL="1570276" indent="-224325" defTabSz="911322">
              <a:defRPr>
                <a:solidFill>
                  <a:schemeClr val="tx1"/>
                </a:solidFill>
                <a:latin typeface="Arial" pitchFamily="34" charset="0"/>
              </a:defRPr>
            </a:lvl4pPr>
            <a:lvl5pPr marL="2018927" indent="-224325" defTabSz="911322">
              <a:defRPr>
                <a:solidFill>
                  <a:schemeClr val="tx1"/>
                </a:solidFill>
                <a:latin typeface="Arial" pitchFamily="34" charset="0"/>
              </a:defRPr>
            </a:lvl5pPr>
            <a:lvl6pPr marL="2467577" indent="-224325" defTabSz="911322" eaLnBrk="0" fontAlgn="base" hangingPunct="0">
              <a:spcBef>
                <a:spcPct val="0"/>
              </a:spcBef>
              <a:spcAft>
                <a:spcPct val="0"/>
              </a:spcAft>
              <a:defRPr>
                <a:solidFill>
                  <a:schemeClr val="tx1"/>
                </a:solidFill>
                <a:latin typeface="Arial" pitchFamily="34" charset="0"/>
              </a:defRPr>
            </a:lvl6pPr>
            <a:lvl7pPr marL="2916227" indent="-224325" defTabSz="911322" eaLnBrk="0" fontAlgn="base" hangingPunct="0">
              <a:spcBef>
                <a:spcPct val="0"/>
              </a:spcBef>
              <a:spcAft>
                <a:spcPct val="0"/>
              </a:spcAft>
              <a:defRPr>
                <a:solidFill>
                  <a:schemeClr val="tx1"/>
                </a:solidFill>
                <a:latin typeface="Arial" pitchFamily="34" charset="0"/>
              </a:defRPr>
            </a:lvl7pPr>
            <a:lvl8pPr marL="3364878" indent="-224325" defTabSz="911322" eaLnBrk="0" fontAlgn="base" hangingPunct="0">
              <a:spcBef>
                <a:spcPct val="0"/>
              </a:spcBef>
              <a:spcAft>
                <a:spcPct val="0"/>
              </a:spcAft>
              <a:defRPr>
                <a:solidFill>
                  <a:schemeClr val="tx1"/>
                </a:solidFill>
                <a:latin typeface="Arial" pitchFamily="34" charset="0"/>
              </a:defRPr>
            </a:lvl8pPr>
            <a:lvl9pPr marL="3813528" indent="-224325" defTabSz="911322" eaLnBrk="0" fontAlgn="base" hangingPunct="0">
              <a:spcBef>
                <a:spcPct val="0"/>
              </a:spcBef>
              <a:spcAft>
                <a:spcPct val="0"/>
              </a:spcAft>
              <a:defRPr>
                <a:solidFill>
                  <a:schemeClr val="tx1"/>
                </a:solidFill>
                <a:latin typeface="Arial" pitchFamily="34" charset="0"/>
              </a:defRPr>
            </a:lvl9pPr>
          </a:lstStyle>
          <a:p>
            <a:fld id="{94B2E89B-A524-4C2A-9D65-3C18C8B69D52}" type="slidenum">
              <a:rPr lang="en-US" altLang="en-US"/>
              <a:pPr/>
              <a:t>12</a:t>
            </a:fld>
            <a:endParaRPr lang="en-US" altLang="en-US"/>
          </a:p>
        </p:txBody>
      </p:sp>
      <p:sp>
        <p:nvSpPr>
          <p:cNvPr id="37891" name="Rectangle 2"/>
          <p:cNvSpPr>
            <a:spLocks noGrp="1" noRot="1" noChangeAspect="1" noChangeArrowheads="1" noTextEdit="1"/>
          </p:cNvSpPr>
          <p:nvPr>
            <p:ph type="sldImg"/>
          </p:nvPr>
        </p:nvSpPr>
        <p:spPr>
          <a:xfrm>
            <a:off x="2857500" y="514350"/>
            <a:ext cx="3429000" cy="2571750"/>
          </a:xfrm>
          <a:ln/>
        </p:spPr>
      </p:sp>
      <p:sp>
        <p:nvSpPr>
          <p:cNvPr id="37892"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14024153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xfrm>
            <a:off x="2857500" y="514350"/>
            <a:ext cx="3429000" cy="2571750"/>
          </a:xfrm>
          <a:ln/>
        </p:spPr>
      </p:sp>
      <p:sp>
        <p:nvSpPr>
          <p:cNvPr id="38915" name="Notes Placeholder 2"/>
          <p:cNvSpPr>
            <a:spLocks noGrp="1"/>
          </p:cNvSpPr>
          <p:nvPr>
            <p:ph type="body" idx="1"/>
          </p:nvPr>
        </p:nvSpPr>
        <p:spPr>
          <a:noFill/>
        </p:spPr>
        <p:txBody>
          <a:bodyPr/>
          <a:lstStyle/>
          <a:p>
            <a:pPr marL="168244" indent="-168244">
              <a:buFontTx/>
              <a:buChar char="•"/>
            </a:pPr>
            <a:r>
              <a:rPr lang="en-US" altLang="en-US" smtClean="0"/>
              <a:t>Human modeled as a cylinder:</a:t>
            </a:r>
          </a:p>
          <a:p>
            <a:pPr marL="616894" lvl="1" indent="-168244">
              <a:buFontTx/>
              <a:buChar char="•"/>
            </a:pPr>
            <a:r>
              <a:rPr lang="en-US" altLang="en-US" smtClean="0"/>
              <a:t>With a shell – skin, surface tissues, and limbs</a:t>
            </a:r>
          </a:p>
          <a:p>
            <a:pPr marL="616894" lvl="1" indent="-168244">
              <a:buFontTx/>
              <a:buChar char="•"/>
            </a:pPr>
            <a:r>
              <a:rPr lang="en-US" altLang="en-US" smtClean="0"/>
              <a:t>With a core – deeper tissues of the trunk and head</a:t>
            </a:r>
          </a:p>
          <a:p>
            <a:pPr marL="168244" indent="-168244">
              <a:buFontTx/>
              <a:buChar char="•"/>
            </a:pPr>
            <a:r>
              <a:rPr lang="en-US" altLang="en-US" smtClean="0"/>
              <a:t>Core temperature must be within a narrow range </a:t>
            </a:r>
            <a:r>
              <a:rPr lang="en-US" altLang="en-US" smtClean="0">
                <a:sym typeface="Symbol" pitchFamily="18" charset="2"/>
              </a:rPr>
              <a:t> 1-2</a:t>
            </a:r>
            <a:r>
              <a:rPr lang="en-US" altLang="en-US" baseline="30000" smtClean="0">
                <a:sym typeface="Symbol" pitchFamily="18" charset="2"/>
              </a:rPr>
              <a:t>0 </a:t>
            </a:r>
            <a:r>
              <a:rPr lang="en-US" altLang="en-US" smtClean="0">
                <a:sym typeface="Symbol" pitchFamily="18" charset="2"/>
              </a:rPr>
              <a:t>F to </a:t>
            </a:r>
            <a:r>
              <a:rPr lang="en-US" altLang="en-US" smtClean="0"/>
              <a:t>98.6</a:t>
            </a:r>
            <a:r>
              <a:rPr lang="en-US" altLang="en-US" smtClean="0">
                <a:sym typeface="Symbol" pitchFamily="18" charset="2"/>
              </a:rPr>
              <a:t>F</a:t>
            </a:r>
          </a:p>
          <a:p>
            <a:pPr marL="168244" indent="-168244">
              <a:buFontTx/>
              <a:buChar char="•"/>
            </a:pPr>
            <a:r>
              <a:rPr lang="en-US" altLang="en-US" smtClean="0">
                <a:sym typeface="Symbol" pitchFamily="18" charset="2"/>
              </a:rPr>
              <a:t>Shell temperature can vary over much wider range without serious problems</a:t>
            </a:r>
          </a:p>
          <a:p>
            <a:pPr marL="168244" indent="-168244">
              <a:buFontTx/>
              <a:buChar char="•"/>
            </a:pPr>
            <a:endParaRPr lang="es-PR" altLang="en-US" smtClean="0"/>
          </a:p>
        </p:txBody>
      </p:sp>
      <p:sp>
        <p:nvSpPr>
          <p:cNvPr id="38916" name="Slide Number Placeholder 3"/>
          <p:cNvSpPr>
            <a:spLocks noGrp="1"/>
          </p:cNvSpPr>
          <p:nvPr>
            <p:ph type="sldNum" sz="quarter" idx="5"/>
          </p:nvPr>
        </p:nvSpPr>
        <p:spPr>
          <a:noFill/>
        </p:spPr>
        <p:txBody>
          <a:bodyPr/>
          <a:lstStyle>
            <a:lvl1pPr defTabSz="911322">
              <a:defRPr>
                <a:solidFill>
                  <a:schemeClr val="tx1"/>
                </a:solidFill>
                <a:latin typeface="Arial" pitchFamily="34" charset="0"/>
              </a:defRPr>
            </a:lvl1pPr>
            <a:lvl2pPr marL="729057" indent="-280406" defTabSz="911322">
              <a:defRPr>
                <a:solidFill>
                  <a:schemeClr val="tx1"/>
                </a:solidFill>
                <a:latin typeface="Arial" pitchFamily="34" charset="0"/>
              </a:defRPr>
            </a:lvl2pPr>
            <a:lvl3pPr marL="1121626" indent="-224325" defTabSz="911322">
              <a:defRPr>
                <a:solidFill>
                  <a:schemeClr val="tx1"/>
                </a:solidFill>
                <a:latin typeface="Arial" pitchFamily="34" charset="0"/>
              </a:defRPr>
            </a:lvl3pPr>
            <a:lvl4pPr marL="1570276" indent="-224325" defTabSz="911322">
              <a:defRPr>
                <a:solidFill>
                  <a:schemeClr val="tx1"/>
                </a:solidFill>
                <a:latin typeface="Arial" pitchFamily="34" charset="0"/>
              </a:defRPr>
            </a:lvl4pPr>
            <a:lvl5pPr marL="2018927" indent="-224325" defTabSz="911322">
              <a:defRPr>
                <a:solidFill>
                  <a:schemeClr val="tx1"/>
                </a:solidFill>
                <a:latin typeface="Arial" pitchFamily="34" charset="0"/>
              </a:defRPr>
            </a:lvl5pPr>
            <a:lvl6pPr marL="2467577" indent="-224325" defTabSz="911322" eaLnBrk="0" fontAlgn="base" hangingPunct="0">
              <a:spcBef>
                <a:spcPct val="0"/>
              </a:spcBef>
              <a:spcAft>
                <a:spcPct val="0"/>
              </a:spcAft>
              <a:defRPr>
                <a:solidFill>
                  <a:schemeClr val="tx1"/>
                </a:solidFill>
                <a:latin typeface="Arial" pitchFamily="34" charset="0"/>
              </a:defRPr>
            </a:lvl6pPr>
            <a:lvl7pPr marL="2916227" indent="-224325" defTabSz="911322" eaLnBrk="0" fontAlgn="base" hangingPunct="0">
              <a:spcBef>
                <a:spcPct val="0"/>
              </a:spcBef>
              <a:spcAft>
                <a:spcPct val="0"/>
              </a:spcAft>
              <a:defRPr>
                <a:solidFill>
                  <a:schemeClr val="tx1"/>
                </a:solidFill>
                <a:latin typeface="Arial" pitchFamily="34" charset="0"/>
              </a:defRPr>
            </a:lvl7pPr>
            <a:lvl8pPr marL="3364878" indent="-224325" defTabSz="911322" eaLnBrk="0" fontAlgn="base" hangingPunct="0">
              <a:spcBef>
                <a:spcPct val="0"/>
              </a:spcBef>
              <a:spcAft>
                <a:spcPct val="0"/>
              </a:spcAft>
              <a:defRPr>
                <a:solidFill>
                  <a:schemeClr val="tx1"/>
                </a:solidFill>
                <a:latin typeface="Arial" pitchFamily="34" charset="0"/>
              </a:defRPr>
            </a:lvl8pPr>
            <a:lvl9pPr marL="3813528" indent="-224325" defTabSz="911322" eaLnBrk="0" fontAlgn="base" hangingPunct="0">
              <a:spcBef>
                <a:spcPct val="0"/>
              </a:spcBef>
              <a:spcAft>
                <a:spcPct val="0"/>
              </a:spcAft>
              <a:defRPr>
                <a:solidFill>
                  <a:schemeClr val="tx1"/>
                </a:solidFill>
                <a:latin typeface="Arial" pitchFamily="34" charset="0"/>
              </a:defRPr>
            </a:lvl9pPr>
          </a:lstStyle>
          <a:p>
            <a:fld id="{674366DC-146A-4A5A-8461-E6F147D09206}" type="slidenum">
              <a:rPr lang="en-US" altLang="en-US"/>
              <a:pPr/>
              <a:t>13</a:t>
            </a:fld>
            <a:endParaRPr lang="en-US" altLang="en-US"/>
          </a:p>
        </p:txBody>
      </p:sp>
    </p:spTree>
    <p:extLst>
      <p:ext uri="{BB962C8B-B14F-4D97-AF65-F5344CB8AC3E}">
        <p14:creationId xmlns:p14="http://schemas.microsoft.com/office/powerpoint/2010/main" val="42844287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defTabSz="911322">
              <a:defRPr>
                <a:solidFill>
                  <a:schemeClr val="tx1"/>
                </a:solidFill>
                <a:latin typeface="Arial" pitchFamily="34" charset="0"/>
              </a:defRPr>
            </a:lvl1pPr>
            <a:lvl2pPr marL="729057" indent="-280406" defTabSz="911322">
              <a:defRPr>
                <a:solidFill>
                  <a:schemeClr val="tx1"/>
                </a:solidFill>
                <a:latin typeface="Arial" pitchFamily="34" charset="0"/>
              </a:defRPr>
            </a:lvl2pPr>
            <a:lvl3pPr marL="1121626" indent="-224325" defTabSz="911322">
              <a:defRPr>
                <a:solidFill>
                  <a:schemeClr val="tx1"/>
                </a:solidFill>
                <a:latin typeface="Arial" pitchFamily="34" charset="0"/>
              </a:defRPr>
            </a:lvl3pPr>
            <a:lvl4pPr marL="1570276" indent="-224325" defTabSz="911322">
              <a:defRPr>
                <a:solidFill>
                  <a:schemeClr val="tx1"/>
                </a:solidFill>
                <a:latin typeface="Arial" pitchFamily="34" charset="0"/>
              </a:defRPr>
            </a:lvl4pPr>
            <a:lvl5pPr marL="2018927" indent="-224325" defTabSz="911322">
              <a:defRPr>
                <a:solidFill>
                  <a:schemeClr val="tx1"/>
                </a:solidFill>
                <a:latin typeface="Arial" pitchFamily="34" charset="0"/>
              </a:defRPr>
            </a:lvl5pPr>
            <a:lvl6pPr marL="2467577" indent="-224325" defTabSz="911322" eaLnBrk="0" fontAlgn="base" hangingPunct="0">
              <a:spcBef>
                <a:spcPct val="0"/>
              </a:spcBef>
              <a:spcAft>
                <a:spcPct val="0"/>
              </a:spcAft>
              <a:defRPr>
                <a:solidFill>
                  <a:schemeClr val="tx1"/>
                </a:solidFill>
                <a:latin typeface="Arial" pitchFamily="34" charset="0"/>
              </a:defRPr>
            </a:lvl6pPr>
            <a:lvl7pPr marL="2916227" indent="-224325" defTabSz="911322" eaLnBrk="0" fontAlgn="base" hangingPunct="0">
              <a:spcBef>
                <a:spcPct val="0"/>
              </a:spcBef>
              <a:spcAft>
                <a:spcPct val="0"/>
              </a:spcAft>
              <a:defRPr>
                <a:solidFill>
                  <a:schemeClr val="tx1"/>
                </a:solidFill>
                <a:latin typeface="Arial" pitchFamily="34" charset="0"/>
              </a:defRPr>
            </a:lvl7pPr>
            <a:lvl8pPr marL="3364878" indent="-224325" defTabSz="911322" eaLnBrk="0" fontAlgn="base" hangingPunct="0">
              <a:spcBef>
                <a:spcPct val="0"/>
              </a:spcBef>
              <a:spcAft>
                <a:spcPct val="0"/>
              </a:spcAft>
              <a:defRPr>
                <a:solidFill>
                  <a:schemeClr val="tx1"/>
                </a:solidFill>
                <a:latin typeface="Arial" pitchFamily="34" charset="0"/>
              </a:defRPr>
            </a:lvl8pPr>
            <a:lvl9pPr marL="3813528" indent="-224325" defTabSz="911322" eaLnBrk="0" fontAlgn="base" hangingPunct="0">
              <a:spcBef>
                <a:spcPct val="0"/>
              </a:spcBef>
              <a:spcAft>
                <a:spcPct val="0"/>
              </a:spcAft>
              <a:defRPr>
                <a:solidFill>
                  <a:schemeClr val="tx1"/>
                </a:solidFill>
                <a:latin typeface="Arial" pitchFamily="34" charset="0"/>
              </a:defRPr>
            </a:lvl9pPr>
          </a:lstStyle>
          <a:p>
            <a:fld id="{6BFC997D-9B01-46C3-8173-A7F8867C798C}" type="slidenum">
              <a:rPr lang="en-US" altLang="en-US"/>
              <a:pPr/>
              <a:t>14</a:t>
            </a:fld>
            <a:endParaRPr lang="en-US" altLang="en-US"/>
          </a:p>
        </p:txBody>
      </p:sp>
      <p:sp>
        <p:nvSpPr>
          <p:cNvPr id="39939" name="Rectangle 2"/>
          <p:cNvSpPr>
            <a:spLocks noGrp="1" noRot="1" noChangeAspect="1" noChangeArrowheads="1" noTextEdit="1"/>
          </p:cNvSpPr>
          <p:nvPr>
            <p:ph type="sldImg"/>
          </p:nvPr>
        </p:nvSpPr>
        <p:spPr>
          <a:xfrm>
            <a:off x="2857500" y="514350"/>
            <a:ext cx="3429000" cy="2571750"/>
          </a:xfrm>
          <a:ln/>
        </p:spPr>
      </p:sp>
      <p:sp>
        <p:nvSpPr>
          <p:cNvPr id="39940"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805793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5887637D-622D-4EDD-9C95-F81545FE7E27}" type="datetimeFigureOut">
              <a:rPr lang="en-US" smtClean="0"/>
              <a:t>7/11/2018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E74B28-81D4-430C-8A0A-55D942E6DC0D}" type="slidenum">
              <a:rPr lang="en-US" smtClean="0"/>
              <a:t>‹#›</a:t>
            </a:fld>
            <a:endParaRPr lang="en-US"/>
          </a:p>
        </p:txBody>
      </p:sp>
    </p:spTree>
    <p:extLst>
      <p:ext uri="{BB962C8B-B14F-4D97-AF65-F5344CB8AC3E}">
        <p14:creationId xmlns:p14="http://schemas.microsoft.com/office/powerpoint/2010/main" val="2379052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87637D-622D-4EDD-9C95-F81545FE7E27}" type="datetimeFigureOut">
              <a:rPr lang="en-US" smtClean="0"/>
              <a:t>7/11/2018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E74B28-81D4-430C-8A0A-55D942E6DC0D}" type="slidenum">
              <a:rPr lang="en-US" smtClean="0"/>
              <a:t>‹#›</a:t>
            </a:fld>
            <a:endParaRPr lang="en-US"/>
          </a:p>
        </p:txBody>
      </p:sp>
    </p:spTree>
    <p:extLst>
      <p:ext uri="{BB962C8B-B14F-4D97-AF65-F5344CB8AC3E}">
        <p14:creationId xmlns:p14="http://schemas.microsoft.com/office/powerpoint/2010/main" val="2037164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87637D-622D-4EDD-9C95-F81545FE7E27}" type="datetimeFigureOut">
              <a:rPr lang="en-US" smtClean="0"/>
              <a:t>7/11/2018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E74B28-81D4-430C-8A0A-55D942E6DC0D}" type="slidenum">
              <a:rPr lang="en-US" smtClean="0"/>
              <a:t>‹#›</a:t>
            </a:fld>
            <a:endParaRPr lang="en-US"/>
          </a:p>
        </p:txBody>
      </p:sp>
    </p:spTree>
    <p:extLst>
      <p:ext uri="{BB962C8B-B14F-4D97-AF65-F5344CB8AC3E}">
        <p14:creationId xmlns:p14="http://schemas.microsoft.com/office/powerpoint/2010/main" val="31653223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489" y="277764"/>
            <a:ext cx="8229023" cy="1143541"/>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489" y="1599984"/>
            <a:ext cx="8229023" cy="4530308"/>
          </a:xfrm>
        </p:spPr>
        <p:txBody>
          <a:bodyPr rtlCol="0">
            <a:normAutofit/>
          </a:bodyPr>
          <a:lstStyle/>
          <a:p>
            <a:pPr lvl="0"/>
            <a:endParaRPr lang="en-US" noProof="0" smtClean="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4455C661-49B9-4349-A0BD-B3099CE9A373}" type="slidenum">
              <a:rPr lang="en-US" altLang="en-US"/>
              <a:pPr>
                <a:defRPr/>
              </a:pPr>
              <a:t>‹#›</a:t>
            </a:fld>
            <a:endParaRPr lang="en-US" altLang="en-US"/>
          </a:p>
        </p:txBody>
      </p:sp>
    </p:spTree>
    <p:extLst>
      <p:ext uri="{BB962C8B-B14F-4D97-AF65-F5344CB8AC3E}">
        <p14:creationId xmlns:p14="http://schemas.microsoft.com/office/powerpoint/2010/main" val="32193520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5887637D-622D-4EDD-9C95-F81545FE7E27}" type="datetimeFigureOut">
              <a:rPr lang="en-US" smtClean="0"/>
              <a:t>7/11/2018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E74B28-81D4-430C-8A0A-55D942E6DC0D}" type="slidenum">
              <a:rPr lang="en-US" smtClean="0"/>
              <a:t>‹#›</a:t>
            </a:fld>
            <a:endParaRPr lang="en-US"/>
          </a:p>
        </p:txBody>
      </p:sp>
    </p:spTree>
    <p:extLst>
      <p:ext uri="{BB962C8B-B14F-4D97-AF65-F5344CB8AC3E}">
        <p14:creationId xmlns:p14="http://schemas.microsoft.com/office/powerpoint/2010/main" val="1078145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lvl1pPr>
              <a:defRPr baseline="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87637D-622D-4EDD-9C95-F81545FE7E27}" type="datetimeFigureOut">
              <a:rPr lang="en-US" smtClean="0"/>
              <a:t>7/11/2018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E74B28-81D4-430C-8A0A-55D942E6DC0D}" type="slidenum">
              <a:rPr lang="en-US" smtClean="0"/>
              <a:t>‹#›</a:t>
            </a:fld>
            <a:endParaRPr lang="en-US"/>
          </a:p>
        </p:txBody>
      </p:sp>
    </p:spTree>
    <p:extLst>
      <p:ext uri="{BB962C8B-B14F-4D97-AF65-F5344CB8AC3E}">
        <p14:creationId xmlns:p14="http://schemas.microsoft.com/office/powerpoint/2010/main" val="2665497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87637D-622D-4EDD-9C95-F81545FE7E27}" type="datetimeFigureOut">
              <a:rPr lang="en-US" smtClean="0"/>
              <a:t>7/11/2018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E74B28-81D4-430C-8A0A-55D942E6DC0D}" type="slidenum">
              <a:rPr lang="en-US" smtClean="0"/>
              <a:t>‹#›</a:t>
            </a:fld>
            <a:endParaRPr lang="en-US"/>
          </a:p>
        </p:txBody>
      </p:sp>
    </p:spTree>
    <p:extLst>
      <p:ext uri="{BB962C8B-B14F-4D97-AF65-F5344CB8AC3E}">
        <p14:creationId xmlns:p14="http://schemas.microsoft.com/office/powerpoint/2010/main" val="34371513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887637D-622D-4EDD-9C95-F81545FE7E27}" type="datetimeFigureOut">
              <a:rPr lang="en-US" smtClean="0"/>
              <a:t>7/11/2018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E74B28-81D4-430C-8A0A-55D942E6DC0D}" type="slidenum">
              <a:rPr lang="en-US" smtClean="0"/>
              <a:t>‹#›</a:t>
            </a:fld>
            <a:endParaRPr lang="en-US"/>
          </a:p>
        </p:txBody>
      </p:sp>
    </p:spTree>
    <p:extLst>
      <p:ext uri="{BB962C8B-B14F-4D97-AF65-F5344CB8AC3E}">
        <p14:creationId xmlns:p14="http://schemas.microsoft.com/office/powerpoint/2010/main" val="8144682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87637D-622D-4EDD-9C95-F81545FE7E27}" type="datetimeFigureOut">
              <a:rPr lang="en-US" smtClean="0"/>
              <a:t>7/11/2018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E74B28-81D4-430C-8A0A-55D942E6DC0D}" type="slidenum">
              <a:rPr lang="en-US" smtClean="0"/>
              <a:t>‹#›</a:t>
            </a:fld>
            <a:endParaRPr lang="en-US"/>
          </a:p>
        </p:txBody>
      </p:sp>
    </p:spTree>
    <p:extLst>
      <p:ext uri="{BB962C8B-B14F-4D97-AF65-F5344CB8AC3E}">
        <p14:creationId xmlns:p14="http://schemas.microsoft.com/office/powerpoint/2010/main" val="599733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87637D-622D-4EDD-9C95-F81545FE7E27}" type="datetimeFigureOut">
              <a:rPr lang="en-US" smtClean="0"/>
              <a:t>7/11/2018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E74B28-81D4-430C-8A0A-55D942E6DC0D}" type="slidenum">
              <a:rPr lang="en-US" smtClean="0"/>
              <a:t>‹#›</a:t>
            </a:fld>
            <a:endParaRPr lang="en-US"/>
          </a:p>
        </p:txBody>
      </p:sp>
    </p:spTree>
    <p:extLst>
      <p:ext uri="{BB962C8B-B14F-4D97-AF65-F5344CB8AC3E}">
        <p14:creationId xmlns:p14="http://schemas.microsoft.com/office/powerpoint/2010/main" val="25976633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87637D-622D-4EDD-9C95-F81545FE7E27}" type="datetimeFigureOut">
              <a:rPr lang="en-US" smtClean="0"/>
              <a:t>7/11/2018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E74B28-81D4-430C-8A0A-55D942E6DC0D}" type="slidenum">
              <a:rPr lang="en-US" smtClean="0"/>
              <a:t>‹#›</a:t>
            </a:fld>
            <a:endParaRPr lang="en-US"/>
          </a:p>
        </p:txBody>
      </p:sp>
    </p:spTree>
    <p:extLst>
      <p:ext uri="{BB962C8B-B14F-4D97-AF65-F5344CB8AC3E}">
        <p14:creationId xmlns:p14="http://schemas.microsoft.com/office/powerpoint/2010/main" val="3112097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lvl1pPr>
              <a:defRPr baseline="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87637D-622D-4EDD-9C95-F81545FE7E27}" type="datetimeFigureOut">
              <a:rPr lang="en-US" smtClean="0"/>
              <a:t>7/11/2018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E74B28-81D4-430C-8A0A-55D942E6DC0D}" type="slidenum">
              <a:rPr lang="en-US" smtClean="0"/>
              <a:t>‹#›</a:t>
            </a:fld>
            <a:endParaRPr lang="en-US"/>
          </a:p>
        </p:txBody>
      </p:sp>
    </p:spTree>
    <p:extLst>
      <p:ext uri="{BB962C8B-B14F-4D97-AF65-F5344CB8AC3E}">
        <p14:creationId xmlns:p14="http://schemas.microsoft.com/office/powerpoint/2010/main" val="34957871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87637D-622D-4EDD-9C95-F81545FE7E27}" type="datetimeFigureOut">
              <a:rPr lang="en-US" smtClean="0"/>
              <a:t>7/11/2018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E74B28-81D4-430C-8A0A-55D942E6DC0D}" type="slidenum">
              <a:rPr lang="en-US" smtClean="0"/>
              <a:t>‹#›</a:t>
            </a:fld>
            <a:endParaRPr lang="en-US"/>
          </a:p>
        </p:txBody>
      </p:sp>
    </p:spTree>
    <p:extLst>
      <p:ext uri="{BB962C8B-B14F-4D97-AF65-F5344CB8AC3E}">
        <p14:creationId xmlns:p14="http://schemas.microsoft.com/office/powerpoint/2010/main" val="36190650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87637D-622D-4EDD-9C95-F81545FE7E27}" type="datetimeFigureOut">
              <a:rPr lang="en-US" smtClean="0"/>
              <a:t>7/11/2018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E74B28-81D4-430C-8A0A-55D942E6DC0D}" type="slidenum">
              <a:rPr lang="en-US" smtClean="0"/>
              <a:t>‹#›</a:t>
            </a:fld>
            <a:endParaRPr lang="en-US"/>
          </a:p>
        </p:txBody>
      </p:sp>
    </p:spTree>
    <p:extLst>
      <p:ext uri="{BB962C8B-B14F-4D97-AF65-F5344CB8AC3E}">
        <p14:creationId xmlns:p14="http://schemas.microsoft.com/office/powerpoint/2010/main" val="5460865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87637D-622D-4EDD-9C95-F81545FE7E27}" type="datetimeFigureOut">
              <a:rPr lang="en-US" smtClean="0"/>
              <a:t>7/11/2018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E74B28-81D4-430C-8A0A-55D942E6DC0D}" type="slidenum">
              <a:rPr lang="en-US" smtClean="0"/>
              <a:t>‹#›</a:t>
            </a:fld>
            <a:endParaRPr lang="en-US"/>
          </a:p>
        </p:txBody>
      </p:sp>
    </p:spTree>
    <p:extLst>
      <p:ext uri="{BB962C8B-B14F-4D97-AF65-F5344CB8AC3E}">
        <p14:creationId xmlns:p14="http://schemas.microsoft.com/office/powerpoint/2010/main" val="3991529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87637D-622D-4EDD-9C95-F81545FE7E27}" type="datetimeFigureOut">
              <a:rPr lang="en-US" smtClean="0"/>
              <a:t>7/11/2018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E74B28-81D4-430C-8A0A-55D942E6DC0D}" type="slidenum">
              <a:rPr lang="en-US" smtClean="0"/>
              <a:t>‹#›</a:t>
            </a:fld>
            <a:endParaRPr lang="en-US"/>
          </a:p>
        </p:txBody>
      </p:sp>
    </p:spTree>
    <p:extLst>
      <p:ext uri="{BB962C8B-B14F-4D97-AF65-F5344CB8AC3E}">
        <p14:creationId xmlns:p14="http://schemas.microsoft.com/office/powerpoint/2010/main" val="6922988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490" y="277766"/>
            <a:ext cx="8229023" cy="1143541"/>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490" y="1599984"/>
            <a:ext cx="8229023" cy="4530308"/>
          </a:xfrm>
        </p:spPr>
        <p:txBody>
          <a:bodyPr rtlCol="0">
            <a:normAutofit/>
          </a:bodyPr>
          <a:lstStyle/>
          <a:p>
            <a:pPr lvl="0"/>
            <a:endParaRPr lang="en-US" noProof="0" smtClean="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4455C661-49B9-4349-A0BD-B3099CE9A373}" type="slidenum">
              <a:rPr lang="en-US" altLang="en-US"/>
              <a:pPr>
                <a:defRPr/>
              </a:pPr>
              <a:t>‹#›</a:t>
            </a:fld>
            <a:endParaRPr lang="en-US" altLang="en-US"/>
          </a:p>
        </p:txBody>
      </p:sp>
    </p:spTree>
    <p:extLst>
      <p:ext uri="{BB962C8B-B14F-4D97-AF65-F5344CB8AC3E}">
        <p14:creationId xmlns:p14="http://schemas.microsoft.com/office/powerpoint/2010/main" val="2956612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87637D-622D-4EDD-9C95-F81545FE7E27}" type="datetimeFigureOut">
              <a:rPr lang="en-US" smtClean="0"/>
              <a:t>7/11/2018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E74B28-81D4-430C-8A0A-55D942E6DC0D}" type="slidenum">
              <a:rPr lang="en-US" smtClean="0"/>
              <a:t>‹#›</a:t>
            </a:fld>
            <a:endParaRPr lang="en-US"/>
          </a:p>
        </p:txBody>
      </p:sp>
    </p:spTree>
    <p:extLst>
      <p:ext uri="{BB962C8B-B14F-4D97-AF65-F5344CB8AC3E}">
        <p14:creationId xmlns:p14="http://schemas.microsoft.com/office/powerpoint/2010/main" val="3614154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887637D-622D-4EDD-9C95-F81545FE7E27}" type="datetimeFigureOut">
              <a:rPr lang="en-US" smtClean="0"/>
              <a:t>7/11/2018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E74B28-81D4-430C-8A0A-55D942E6DC0D}" type="slidenum">
              <a:rPr lang="en-US" smtClean="0"/>
              <a:t>‹#›</a:t>
            </a:fld>
            <a:endParaRPr lang="en-US"/>
          </a:p>
        </p:txBody>
      </p:sp>
    </p:spTree>
    <p:extLst>
      <p:ext uri="{BB962C8B-B14F-4D97-AF65-F5344CB8AC3E}">
        <p14:creationId xmlns:p14="http://schemas.microsoft.com/office/powerpoint/2010/main" val="2137929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87637D-622D-4EDD-9C95-F81545FE7E27}" type="datetimeFigureOut">
              <a:rPr lang="en-US" smtClean="0"/>
              <a:t>7/11/2018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E74B28-81D4-430C-8A0A-55D942E6DC0D}" type="slidenum">
              <a:rPr lang="en-US" smtClean="0"/>
              <a:t>‹#›</a:t>
            </a:fld>
            <a:endParaRPr lang="en-US"/>
          </a:p>
        </p:txBody>
      </p:sp>
    </p:spTree>
    <p:extLst>
      <p:ext uri="{BB962C8B-B14F-4D97-AF65-F5344CB8AC3E}">
        <p14:creationId xmlns:p14="http://schemas.microsoft.com/office/powerpoint/2010/main" val="1032008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87637D-622D-4EDD-9C95-F81545FE7E27}" type="datetimeFigureOut">
              <a:rPr lang="en-US" smtClean="0"/>
              <a:t>7/11/2018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E74B28-81D4-430C-8A0A-55D942E6DC0D}" type="slidenum">
              <a:rPr lang="en-US" smtClean="0"/>
              <a:t>‹#›</a:t>
            </a:fld>
            <a:endParaRPr lang="en-US"/>
          </a:p>
        </p:txBody>
      </p:sp>
    </p:spTree>
    <p:extLst>
      <p:ext uri="{BB962C8B-B14F-4D97-AF65-F5344CB8AC3E}">
        <p14:creationId xmlns:p14="http://schemas.microsoft.com/office/powerpoint/2010/main" val="434718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87637D-622D-4EDD-9C95-F81545FE7E27}" type="datetimeFigureOut">
              <a:rPr lang="en-US" smtClean="0"/>
              <a:t>7/11/2018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E74B28-81D4-430C-8A0A-55D942E6DC0D}" type="slidenum">
              <a:rPr lang="en-US" smtClean="0"/>
              <a:t>‹#›</a:t>
            </a:fld>
            <a:endParaRPr lang="en-US"/>
          </a:p>
        </p:txBody>
      </p:sp>
    </p:spTree>
    <p:extLst>
      <p:ext uri="{BB962C8B-B14F-4D97-AF65-F5344CB8AC3E}">
        <p14:creationId xmlns:p14="http://schemas.microsoft.com/office/powerpoint/2010/main" val="2178141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87637D-622D-4EDD-9C95-F81545FE7E27}" type="datetimeFigureOut">
              <a:rPr lang="en-US" smtClean="0"/>
              <a:t>7/11/2018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E74B28-81D4-430C-8A0A-55D942E6DC0D}" type="slidenum">
              <a:rPr lang="en-US" smtClean="0"/>
              <a:t>‹#›</a:t>
            </a:fld>
            <a:endParaRPr lang="en-US"/>
          </a:p>
        </p:txBody>
      </p:sp>
    </p:spTree>
    <p:extLst>
      <p:ext uri="{BB962C8B-B14F-4D97-AF65-F5344CB8AC3E}">
        <p14:creationId xmlns:p14="http://schemas.microsoft.com/office/powerpoint/2010/main" val="3250946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87637D-622D-4EDD-9C95-F81545FE7E27}" type="datetimeFigureOut">
              <a:rPr lang="en-US" smtClean="0"/>
              <a:t>7/11/2018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E74B28-81D4-430C-8A0A-55D942E6DC0D}" type="slidenum">
              <a:rPr lang="en-US" smtClean="0"/>
              <a:t>‹#›</a:t>
            </a:fld>
            <a:endParaRPr lang="en-US"/>
          </a:p>
        </p:txBody>
      </p:sp>
    </p:spTree>
    <p:extLst>
      <p:ext uri="{BB962C8B-B14F-4D97-AF65-F5344CB8AC3E}">
        <p14:creationId xmlns:p14="http://schemas.microsoft.com/office/powerpoint/2010/main" val="935177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87637D-622D-4EDD-9C95-F81545FE7E27}" type="datetimeFigureOut">
              <a:rPr lang="en-US" smtClean="0"/>
              <a:t>7/11/2018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E74B28-81D4-430C-8A0A-55D942E6DC0D}" type="slidenum">
              <a:rPr lang="en-US" smtClean="0"/>
              <a:t>‹#›</a:t>
            </a:fld>
            <a:endParaRPr lang="en-US"/>
          </a:p>
        </p:txBody>
      </p:sp>
    </p:spTree>
    <p:extLst>
      <p:ext uri="{BB962C8B-B14F-4D97-AF65-F5344CB8AC3E}">
        <p14:creationId xmlns:p14="http://schemas.microsoft.com/office/powerpoint/2010/main" val="3368976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887637D-622D-4EDD-9C95-F81545FE7E27}" type="datetimeFigureOut">
              <a:rPr lang="en-US" smtClean="0"/>
              <a:t>7/11/2018</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AE74B28-81D4-430C-8A0A-55D942E6DC0D}" type="slidenum">
              <a:rPr lang="en-US" smtClean="0"/>
              <a:t>‹#›</a:t>
            </a:fld>
            <a:endParaRPr lang="en-US"/>
          </a:p>
        </p:txBody>
      </p:sp>
    </p:spTree>
    <p:extLst>
      <p:ext uri="{BB962C8B-B14F-4D97-AF65-F5344CB8AC3E}">
        <p14:creationId xmlns:p14="http://schemas.microsoft.com/office/powerpoint/2010/main" val="79673733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8.png"/><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609600"/>
            <a:ext cx="7772400" cy="1470025"/>
          </a:xfrm>
        </p:spPr>
        <p:txBody>
          <a:bodyPr>
            <a:noAutofit/>
          </a:bodyPr>
          <a:lstStyle/>
          <a:p>
            <a:r>
              <a:rPr lang="es-PR" sz="4800" b="1" dirty="0" smtClean="0"/>
              <a:t>Peligros de la Exposición a </a:t>
            </a:r>
            <a:r>
              <a:rPr lang="es-PR" sz="4800" b="1" dirty="0" smtClean="0"/>
              <a:t>Estrés </a:t>
            </a:r>
            <a:r>
              <a:rPr lang="es-PR" sz="4800" b="1" dirty="0" smtClean="0"/>
              <a:t>por Calor</a:t>
            </a:r>
            <a:endParaRPr lang="es-PR" sz="4800" b="1" dirty="0"/>
          </a:p>
        </p:txBody>
      </p:sp>
      <p:sp>
        <p:nvSpPr>
          <p:cNvPr id="3" name="Subtitle 2"/>
          <p:cNvSpPr>
            <a:spLocks noGrp="1"/>
          </p:cNvSpPr>
          <p:nvPr>
            <p:ph type="subTitle" idx="1"/>
          </p:nvPr>
        </p:nvSpPr>
        <p:spPr>
          <a:xfrm>
            <a:off x="1295400" y="5715000"/>
            <a:ext cx="6400800" cy="990600"/>
          </a:xfrm>
        </p:spPr>
        <p:txBody>
          <a:bodyPr>
            <a:normAutofit lnSpcReduction="10000"/>
          </a:bodyPr>
          <a:lstStyle/>
          <a:p>
            <a:pPr>
              <a:lnSpc>
                <a:spcPct val="110000"/>
              </a:lnSpc>
              <a:spcBef>
                <a:spcPts val="0"/>
              </a:spcBef>
            </a:pPr>
            <a:r>
              <a:rPr lang="es-PR" sz="1800" b="1" dirty="0" smtClean="0"/>
              <a:t>Universidad de Puerto Rico</a:t>
            </a:r>
          </a:p>
          <a:p>
            <a:pPr>
              <a:lnSpc>
                <a:spcPct val="110000"/>
              </a:lnSpc>
              <a:spcBef>
                <a:spcPts val="0"/>
              </a:spcBef>
            </a:pPr>
            <a:r>
              <a:rPr lang="es-PR" sz="1800" b="1" dirty="0" smtClean="0"/>
              <a:t>Recinto de Ciencias Medicas</a:t>
            </a:r>
          </a:p>
          <a:p>
            <a:pPr>
              <a:lnSpc>
                <a:spcPct val="110000"/>
              </a:lnSpc>
              <a:spcBef>
                <a:spcPts val="0"/>
              </a:spcBef>
            </a:pPr>
            <a:r>
              <a:rPr lang="es-PR" sz="1800" b="1" dirty="0" err="1" smtClean="0"/>
              <a:t>Susan</a:t>
            </a:r>
            <a:r>
              <a:rPr lang="es-PR" sz="1800" b="1" dirty="0" smtClean="0"/>
              <a:t> </a:t>
            </a:r>
            <a:r>
              <a:rPr lang="es-PR" sz="1800" b="1" dirty="0" err="1" smtClean="0"/>
              <a:t>Harwood</a:t>
            </a:r>
            <a:r>
              <a:rPr lang="es-PR" sz="1800" b="1" dirty="0" smtClean="0"/>
              <a:t> Training </a:t>
            </a:r>
            <a:r>
              <a:rPr lang="es-PR" sz="1800" b="1" dirty="0" err="1" smtClean="0"/>
              <a:t>Grant</a:t>
            </a:r>
            <a:r>
              <a:rPr lang="es-PR" sz="1800" b="1" dirty="0" smtClean="0"/>
              <a:t>  SH29650- SH6</a:t>
            </a:r>
            <a:endParaRPr lang="es-PR" sz="1800" b="1" dirty="0"/>
          </a:p>
        </p:txBody>
      </p:sp>
      <p:sp>
        <p:nvSpPr>
          <p:cNvPr id="4" name="AutoShape 2" descr="Image result for heat wav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title="IImagen de un termómetro"/>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953000" y="3323897"/>
            <a:ext cx="3265714"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6990069" y="4765168"/>
            <a:ext cx="1195663" cy="369332"/>
          </a:xfrm>
          <a:prstGeom prst="rect">
            <a:avLst/>
          </a:prstGeom>
          <a:noFill/>
        </p:spPr>
        <p:txBody>
          <a:bodyPr wrap="square" rtlCol="0">
            <a:spAutoFit/>
          </a:bodyPr>
          <a:lstStyle/>
          <a:p>
            <a:r>
              <a:rPr lang="en-US" dirty="0" smtClean="0"/>
              <a:t>osha.gov</a:t>
            </a:r>
          </a:p>
        </p:txBody>
      </p:sp>
    </p:spTree>
    <p:extLst>
      <p:ext uri="{BB962C8B-B14F-4D97-AF65-F5344CB8AC3E}">
        <p14:creationId xmlns:p14="http://schemas.microsoft.com/office/powerpoint/2010/main" val="1279665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07398" y="232283"/>
            <a:ext cx="8549409" cy="911259"/>
          </a:xfrm>
        </p:spPr>
        <p:txBody>
          <a:bodyPr>
            <a:normAutofit fontScale="90000"/>
          </a:bodyPr>
          <a:lstStyle/>
          <a:p>
            <a:r>
              <a:rPr lang="es-PR" altLang="es-PR" sz="3600" dirty="0"/>
              <a:t>Los Efectos del Clima Observados en Puerto </a:t>
            </a:r>
            <a:r>
              <a:rPr lang="es-PR" altLang="es-PR" sz="3600" dirty="0" smtClean="0"/>
              <a:t>Rico  </a:t>
            </a:r>
            <a:endParaRPr lang="en-US" altLang="es-PR" sz="3600" dirty="0" smtClean="0"/>
          </a:p>
        </p:txBody>
      </p:sp>
      <p:sp>
        <p:nvSpPr>
          <p:cNvPr id="3" name="Content Placeholder 2"/>
          <p:cNvSpPr>
            <a:spLocks noGrp="1"/>
          </p:cNvSpPr>
          <p:nvPr>
            <p:ph idx="1"/>
          </p:nvPr>
        </p:nvSpPr>
        <p:spPr>
          <a:xfrm>
            <a:off x="228600" y="1219200"/>
            <a:ext cx="8686800" cy="4351630"/>
          </a:xfrm>
        </p:spPr>
        <p:txBody>
          <a:bodyPr>
            <a:noAutofit/>
          </a:bodyPr>
          <a:lstStyle/>
          <a:p>
            <a:pPr>
              <a:defRPr/>
            </a:pPr>
            <a:r>
              <a:rPr lang="es-PR" sz="2400" dirty="0" smtClean="0"/>
              <a:t>En Puerto Rico, hay fuerte evidencia sugiriendo que el efecto del calor causa una exceso en el riesgo de mortalidad no-accidental: </a:t>
            </a:r>
          </a:p>
          <a:p>
            <a:pPr marL="457200" lvl="1" indent="0" algn="ctr">
              <a:buNone/>
              <a:defRPr/>
            </a:pPr>
            <a:r>
              <a:rPr lang="es-PR" sz="2400" dirty="0" smtClean="0">
                <a:solidFill>
                  <a:srgbClr val="FF0000"/>
                </a:solidFill>
              </a:rPr>
              <a:t>Los Accidentes Cerebrovasculares </a:t>
            </a:r>
            <a:r>
              <a:rPr lang="es-PR" sz="2400" dirty="0" smtClean="0"/>
              <a:t>Y Enfermedades Cardiovasculares</a:t>
            </a:r>
            <a:r>
              <a:rPr lang="es-PR" sz="2400" dirty="0" smtClean="0">
                <a:solidFill>
                  <a:srgbClr val="FF0000"/>
                </a:solidFill>
              </a:rPr>
              <a:t> </a:t>
            </a:r>
          </a:p>
          <a:p>
            <a:pPr marL="57150" indent="0">
              <a:buNone/>
              <a:defRPr/>
            </a:pPr>
            <a:r>
              <a:rPr lang="es-PR" sz="2400" dirty="0" smtClean="0"/>
              <a:t>Fueron las principal causas de muerte asociadas con las temperaturas elevadas de los veranos de 2012 and 2013 </a:t>
            </a:r>
          </a:p>
          <a:p>
            <a:pPr lvl="1">
              <a:defRPr/>
            </a:pPr>
            <a:r>
              <a:rPr lang="es-PR" sz="2400" dirty="0" smtClean="0"/>
              <a:t>Accidentes Cerebrovasculares (Derrame Cerebral)</a:t>
            </a:r>
          </a:p>
          <a:p>
            <a:pPr lvl="2">
              <a:defRPr/>
            </a:pPr>
            <a:r>
              <a:rPr lang="es-PR" sz="2000" dirty="0" smtClean="0"/>
              <a:t>Veranos de 2009 y 2010             Riesgo Relativo = 6.22</a:t>
            </a:r>
          </a:p>
          <a:p>
            <a:pPr lvl="2">
              <a:defRPr/>
            </a:pPr>
            <a:r>
              <a:rPr lang="es-PR" sz="2000" dirty="0" smtClean="0"/>
              <a:t>Veranos de 2012 y 2013             </a:t>
            </a:r>
            <a:r>
              <a:rPr lang="es-PR" sz="2000" b="1" dirty="0" smtClean="0">
                <a:solidFill>
                  <a:srgbClr val="FF0000"/>
                </a:solidFill>
              </a:rPr>
              <a:t>Riesgo Relativo = 16.80</a:t>
            </a:r>
          </a:p>
          <a:p>
            <a:pPr lvl="1">
              <a:defRPr/>
            </a:pPr>
            <a:r>
              <a:rPr lang="es-PR" sz="2400" dirty="0" smtClean="0"/>
              <a:t>Enfermedades Cardiovasculares</a:t>
            </a:r>
          </a:p>
          <a:p>
            <a:pPr lvl="2">
              <a:defRPr/>
            </a:pPr>
            <a:r>
              <a:rPr lang="es-PR" sz="2000" dirty="0" smtClean="0"/>
              <a:t>Veranos de 2009 y 2010             Riesgo Relativo = 9.57</a:t>
            </a:r>
          </a:p>
          <a:p>
            <a:pPr lvl="2">
              <a:defRPr/>
            </a:pPr>
            <a:r>
              <a:rPr lang="es-PR" sz="2000" dirty="0" smtClean="0"/>
              <a:t>Veranos de 2012 y 2013             </a:t>
            </a:r>
            <a:r>
              <a:rPr lang="es-PR" sz="2000" b="1" dirty="0" smtClean="0">
                <a:solidFill>
                  <a:srgbClr val="FF0000"/>
                </a:solidFill>
              </a:rPr>
              <a:t>Riesgo Relativo = 16.63</a:t>
            </a:r>
          </a:p>
          <a:p>
            <a:pPr marL="0" indent="0">
              <a:buFont typeface="Arial" pitchFamily="34" charset="0"/>
              <a:buNone/>
              <a:defRPr/>
            </a:pPr>
            <a:endParaRPr lang="es-PR" sz="2400" dirty="0"/>
          </a:p>
        </p:txBody>
      </p:sp>
      <p:sp>
        <p:nvSpPr>
          <p:cNvPr id="2" name="Right Arrow 1" title="flecha derecha amarilla"/>
          <p:cNvSpPr/>
          <p:nvPr/>
        </p:nvSpPr>
        <p:spPr>
          <a:xfrm>
            <a:off x="4393870" y="4204237"/>
            <a:ext cx="226711" cy="145812"/>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a:p>
        </p:txBody>
      </p:sp>
      <p:sp>
        <p:nvSpPr>
          <p:cNvPr id="6" name="Right Arrow 5" title="flecha derecha roja"/>
          <p:cNvSpPr/>
          <p:nvPr/>
        </p:nvSpPr>
        <p:spPr>
          <a:xfrm>
            <a:off x="4392075" y="4566733"/>
            <a:ext cx="226711" cy="145812"/>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a:p>
        </p:txBody>
      </p:sp>
      <p:sp>
        <p:nvSpPr>
          <p:cNvPr id="7" name="Right Arrow 6" title="flecha derecha amarilla"/>
          <p:cNvSpPr/>
          <p:nvPr/>
        </p:nvSpPr>
        <p:spPr>
          <a:xfrm>
            <a:off x="4402870" y="5392979"/>
            <a:ext cx="226711" cy="145812"/>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a:p>
        </p:txBody>
      </p:sp>
      <p:sp>
        <p:nvSpPr>
          <p:cNvPr id="8" name="Right Arrow 7" title="flecha derecha roja"/>
          <p:cNvSpPr/>
          <p:nvPr/>
        </p:nvSpPr>
        <p:spPr>
          <a:xfrm>
            <a:off x="4401075" y="5755475"/>
            <a:ext cx="226711" cy="145812"/>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a:p>
        </p:txBody>
      </p:sp>
      <p:sp>
        <p:nvSpPr>
          <p:cNvPr id="4" name="Curved Left Arrow 3" title="curvando la flecha izquierda"/>
          <p:cNvSpPr/>
          <p:nvPr/>
        </p:nvSpPr>
        <p:spPr>
          <a:xfrm>
            <a:off x="7241519" y="4228538"/>
            <a:ext cx="302281" cy="473888"/>
          </a:xfrm>
          <a:prstGeom prst="curved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a:solidFill>
                <a:schemeClr val="tx1"/>
              </a:solidFill>
            </a:endParaRPr>
          </a:p>
        </p:txBody>
      </p:sp>
      <p:sp>
        <p:nvSpPr>
          <p:cNvPr id="10" name="Curved Left Arrow 9" title="curvando la flecha izquierda"/>
          <p:cNvSpPr/>
          <p:nvPr/>
        </p:nvSpPr>
        <p:spPr>
          <a:xfrm>
            <a:off x="7241519" y="5410200"/>
            <a:ext cx="302281" cy="473888"/>
          </a:xfrm>
          <a:prstGeom prst="curved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a:solidFill>
                <a:schemeClr val="tx1"/>
              </a:solidFill>
            </a:endParaRPr>
          </a:p>
        </p:txBody>
      </p:sp>
      <p:sp>
        <p:nvSpPr>
          <p:cNvPr id="11" name="Footer Placeholder 3"/>
          <p:cNvSpPr>
            <a:spLocks noGrp="1"/>
          </p:cNvSpPr>
          <p:nvPr>
            <p:ph type="ftr" sz="quarter" idx="11"/>
          </p:nvPr>
        </p:nvSpPr>
        <p:spPr bwMode="auto">
          <a:xfrm>
            <a:off x="0" y="6084810"/>
            <a:ext cx="9144000" cy="67897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s-PR" sz="1000" b="1" dirty="0" smtClean="0">
                <a:latin typeface="+mj-lt"/>
              </a:rPr>
              <a:t>Fuente de </a:t>
            </a:r>
            <a:r>
              <a:rPr lang="en-US" altLang="es-PR" sz="1000" b="1" dirty="0" err="1" smtClean="0">
                <a:latin typeface="+mj-lt"/>
              </a:rPr>
              <a:t>Información</a:t>
            </a:r>
            <a:r>
              <a:rPr lang="en-US" altLang="es-PR" sz="1000" b="1" dirty="0" smtClean="0">
                <a:latin typeface="+mj-lt"/>
              </a:rPr>
              <a:t>:</a:t>
            </a:r>
          </a:p>
          <a:p>
            <a:pPr>
              <a:spcBef>
                <a:spcPct val="0"/>
              </a:spcBef>
              <a:buFontTx/>
              <a:buNone/>
            </a:pPr>
            <a:r>
              <a:rPr lang="en-US" altLang="es-PR" sz="1000" dirty="0" smtClean="0">
                <a:latin typeface="+mj-lt"/>
              </a:rPr>
              <a:t>Climate Change, heat and mortality in the tropical urban area of San Juan-Puerto Rico</a:t>
            </a:r>
            <a:br>
              <a:rPr lang="en-US" altLang="es-PR" sz="1000" dirty="0" smtClean="0">
                <a:latin typeface="+mj-lt"/>
              </a:rPr>
            </a:br>
            <a:r>
              <a:rPr lang="en-US" altLang="es-PR" sz="1000" dirty="0" smtClean="0">
                <a:latin typeface="+mj-lt"/>
              </a:rPr>
              <a:t>Investigators: </a:t>
            </a:r>
            <a:r>
              <a:rPr lang="en-US" altLang="es-PR" sz="1000" b="1" dirty="0" smtClean="0">
                <a:latin typeface="+mj-lt"/>
              </a:rPr>
              <a:t>Pablo A. Méndez-</a:t>
            </a:r>
            <a:r>
              <a:rPr lang="en-US" altLang="es-PR" sz="1000" b="1" dirty="0" err="1" smtClean="0">
                <a:latin typeface="+mj-lt"/>
              </a:rPr>
              <a:t>Lázaro</a:t>
            </a:r>
            <a:r>
              <a:rPr lang="en-US" altLang="es-PR" sz="1000" dirty="0" smtClean="0">
                <a:latin typeface="+mj-lt"/>
              </a:rPr>
              <a:t>, Cynthia Pérez-Cardona, Ernesto Rodríguez, Odalys </a:t>
            </a:r>
            <a:r>
              <a:rPr lang="en-US" altLang="es-PR" sz="1000" dirty="0" err="1" smtClean="0">
                <a:latin typeface="+mj-lt"/>
              </a:rPr>
              <a:t>Martínez</a:t>
            </a:r>
            <a:r>
              <a:rPr lang="en-US" altLang="es-PR" sz="1000" dirty="0" smtClean="0">
                <a:latin typeface="+mj-lt"/>
              </a:rPr>
              <a:t>, Rafael Méndez-Tejeda, Mariela Taboas1, </a:t>
            </a:r>
            <a:r>
              <a:rPr lang="en-US" altLang="es-PR" sz="1000" dirty="0" err="1" smtClean="0">
                <a:latin typeface="+mj-lt"/>
              </a:rPr>
              <a:t>Arelis</a:t>
            </a:r>
            <a:r>
              <a:rPr lang="en-US" altLang="es-PR" sz="1000" dirty="0" smtClean="0">
                <a:latin typeface="+mj-lt"/>
              </a:rPr>
              <a:t> </a:t>
            </a:r>
            <a:r>
              <a:rPr lang="en-US" altLang="es-PR" sz="1000" dirty="0" err="1" smtClean="0">
                <a:latin typeface="+mj-lt"/>
              </a:rPr>
              <a:t>Bocanegra</a:t>
            </a:r>
            <a:r>
              <a:rPr lang="en-US" altLang="es-PR" sz="1000" dirty="0" smtClean="0">
                <a:latin typeface="+mj-lt"/>
              </a:rPr>
              <a:t>. </a:t>
            </a:r>
            <a:br>
              <a:rPr lang="en-US" altLang="es-PR" sz="1000" dirty="0" smtClean="0">
                <a:latin typeface="+mj-lt"/>
              </a:rPr>
            </a:br>
            <a:r>
              <a:rPr lang="en-US" altLang="es-PR" sz="1000" dirty="0" smtClean="0">
                <a:latin typeface="+mj-lt"/>
              </a:rPr>
              <a:t>International Journal of Biometeorology (Accepted in Press: IJBM-D-16-00214R1)</a:t>
            </a:r>
          </a:p>
        </p:txBody>
      </p:sp>
    </p:spTree>
    <p:extLst>
      <p:ext uri="{BB962C8B-B14F-4D97-AF65-F5344CB8AC3E}">
        <p14:creationId xmlns:p14="http://schemas.microsoft.com/office/powerpoint/2010/main" val="29177819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07398" y="-1625"/>
            <a:ext cx="8549409" cy="911260"/>
          </a:xfrm>
        </p:spPr>
        <p:txBody>
          <a:bodyPr>
            <a:normAutofit fontScale="90000"/>
          </a:bodyPr>
          <a:lstStyle/>
          <a:p>
            <a:r>
              <a:rPr lang="es-PR" altLang="es-PR" sz="3600" dirty="0" smtClean="0"/>
              <a:t> Los </a:t>
            </a:r>
            <a:r>
              <a:rPr lang="es-PR" altLang="es-PR" sz="3600" dirty="0"/>
              <a:t>Efectos del Clima Observados en Puerto </a:t>
            </a:r>
            <a:r>
              <a:rPr lang="es-PR" altLang="es-PR" sz="3600" dirty="0" smtClean="0"/>
              <a:t>Rico </a:t>
            </a:r>
            <a:endParaRPr lang="en-US" altLang="es-PR" sz="3600" dirty="0" smtClean="0"/>
          </a:p>
        </p:txBody>
      </p:sp>
      <p:graphicFrame>
        <p:nvGraphicFramePr>
          <p:cNvPr id="3" name="Object 2" title="grafico qui muestra las muerles dibido a las attas temperaturas"/>
          <p:cNvGraphicFramePr>
            <a:graphicFrameLocks noGrp="1"/>
          </p:cNvGraphicFramePr>
          <p:nvPr>
            <p:extLst>
              <p:ext uri="{D42A27DB-BD31-4B8C-83A1-F6EECF244321}">
                <p14:modId xmlns:p14="http://schemas.microsoft.com/office/powerpoint/2010/main" val="565490410"/>
              </p:ext>
            </p:extLst>
          </p:nvPr>
        </p:nvGraphicFramePr>
        <p:xfrm>
          <a:off x="715818" y="921007"/>
          <a:ext cx="7823489" cy="5115073"/>
        </p:xfrm>
        <a:graphic>
          <a:graphicData uri="http://schemas.openxmlformats.org/presentationml/2006/ole">
            <mc:AlternateContent xmlns:mc="http://schemas.openxmlformats.org/markup-compatibility/2006">
              <mc:Choice xmlns:v="urn:schemas-microsoft-com:vml" Requires="v">
                <p:oleObj spid="_x0000_s1101" r:id="rId4" imgW="8608298" imgH="4999153" progId="Excel.Chart.8">
                  <p:embed/>
                </p:oleObj>
              </mc:Choice>
              <mc:Fallback>
                <p:oleObj r:id="rId4" imgW="8608298" imgH="4999153" progId="Excel.Char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5818" y="921007"/>
                        <a:ext cx="7823489" cy="5115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Rectangle 6"/>
          <p:cNvSpPr/>
          <p:nvPr/>
        </p:nvSpPr>
        <p:spPr>
          <a:xfrm>
            <a:off x="914400" y="969788"/>
            <a:ext cx="7467600" cy="369332"/>
          </a:xfrm>
          <a:prstGeom prst="rect">
            <a:avLst/>
          </a:prstGeom>
          <a:solidFill>
            <a:schemeClr val="bg1"/>
          </a:solidFill>
          <a:ln w="41275">
            <a:solidFill>
              <a:srgbClr val="FF0000"/>
            </a:solidFill>
          </a:ln>
        </p:spPr>
        <p:txBody>
          <a:bodyPr wrap="square">
            <a:spAutoFit/>
          </a:bodyPr>
          <a:lstStyle/>
          <a:p>
            <a:r>
              <a:rPr lang="es-PR" b="1" dirty="0" smtClean="0">
                <a:solidFill>
                  <a:srgbClr val="FF0000"/>
                </a:solidFill>
              </a:rPr>
              <a:t>El efecto del calor cause un exceso en el riesgo de mortalidad no accidental!</a:t>
            </a:r>
            <a:endParaRPr lang="es-PR" b="1" dirty="0">
              <a:solidFill>
                <a:srgbClr val="FF0000"/>
              </a:solidFill>
            </a:endParaRPr>
          </a:p>
        </p:txBody>
      </p:sp>
      <p:sp>
        <p:nvSpPr>
          <p:cNvPr id="8" name="Footer Placeholder 3"/>
          <p:cNvSpPr>
            <a:spLocks noGrp="1"/>
          </p:cNvSpPr>
          <p:nvPr>
            <p:ph type="ftr" sz="quarter" idx="11"/>
          </p:nvPr>
        </p:nvSpPr>
        <p:spPr bwMode="auto">
          <a:xfrm>
            <a:off x="0" y="6084810"/>
            <a:ext cx="9144000" cy="67897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s-PR" sz="1000" b="1" dirty="0" smtClean="0">
                <a:latin typeface="+mj-lt"/>
              </a:rPr>
              <a:t>Fuente de </a:t>
            </a:r>
            <a:r>
              <a:rPr lang="en-US" altLang="es-PR" sz="1000" b="1" dirty="0" err="1" smtClean="0">
                <a:latin typeface="+mj-lt"/>
              </a:rPr>
              <a:t>Informaci</a:t>
            </a:r>
            <a:r>
              <a:rPr lang="es-PR" altLang="es-PR" sz="1000" b="1" dirty="0" err="1" smtClean="0">
                <a:latin typeface="+mj-lt"/>
              </a:rPr>
              <a:t>ón</a:t>
            </a:r>
            <a:endParaRPr lang="en-US" altLang="es-PR" sz="1000" b="1" dirty="0" smtClean="0">
              <a:latin typeface="+mj-lt"/>
            </a:endParaRPr>
          </a:p>
          <a:p>
            <a:pPr>
              <a:spcBef>
                <a:spcPct val="0"/>
              </a:spcBef>
              <a:buFontTx/>
              <a:buNone/>
            </a:pPr>
            <a:r>
              <a:rPr lang="en-US" altLang="es-PR" sz="1000" dirty="0" smtClean="0">
                <a:latin typeface="+mj-lt"/>
              </a:rPr>
              <a:t>Climate Change, heat and mortality in the tropical urban area of San Juan-Puerto Rico</a:t>
            </a:r>
            <a:br>
              <a:rPr lang="en-US" altLang="es-PR" sz="1000" dirty="0" smtClean="0">
                <a:latin typeface="+mj-lt"/>
              </a:rPr>
            </a:br>
            <a:r>
              <a:rPr lang="en-US" altLang="es-PR" sz="1000" dirty="0" smtClean="0">
                <a:latin typeface="+mj-lt"/>
              </a:rPr>
              <a:t>Investigators: </a:t>
            </a:r>
            <a:r>
              <a:rPr lang="en-US" altLang="es-PR" sz="1000" b="1" dirty="0" smtClean="0">
                <a:latin typeface="+mj-lt"/>
              </a:rPr>
              <a:t>Pablo A. Méndez-</a:t>
            </a:r>
            <a:r>
              <a:rPr lang="en-US" altLang="es-PR" sz="1000" b="1" dirty="0" err="1" smtClean="0">
                <a:latin typeface="+mj-lt"/>
              </a:rPr>
              <a:t>Lázaro</a:t>
            </a:r>
            <a:r>
              <a:rPr lang="en-US" altLang="es-PR" sz="1000" dirty="0" smtClean="0">
                <a:latin typeface="+mj-lt"/>
              </a:rPr>
              <a:t>, Cynthia Pérez-Cardona, Ernesto Rodríguez, Odalys </a:t>
            </a:r>
            <a:r>
              <a:rPr lang="en-US" altLang="es-PR" sz="1000" dirty="0" err="1" smtClean="0">
                <a:latin typeface="+mj-lt"/>
              </a:rPr>
              <a:t>Martínez</a:t>
            </a:r>
            <a:r>
              <a:rPr lang="en-US" altLang="es-PR" sz="1000" dirty="0" smtClean="0">
                <a:latin typeface="+mj-lt"/>
              </a:rPr>
              <a:t>, Rafael Méndez-Tejeda, Mariela Taboas1, </a:t>
            </a:r>
            <a:r>
              <a:rPr lang="en-US" altLang="es-PR" sz="1000" dirty="0" err="1" smtClean="0">
                <a:latin typeface="+mj-lt"/>
              </a:rPr>
              <a:t>Arelis</a:t>
            </a:r>
            <a:r>
              <a:rPr lang="en-US" altLang="es-PR" sz="1000" dirty="0" smtClean="0">
                <a:latin typeface="+mj-lt"/>
              </a:rPr>
              <a:t> </a:t>
            </a:r>
            <a:r>
              <a:rPr lang="en-US" altLang="es-PR" sz="1000" dirty="0" err="1" smtClean="0">
                <a:latin typeface="+mj-lt"/>
              </a:rPr>
              <a:t>Bocanegra</a:t>
            </a:r>
            <a:r>
              <a:rPr lang="en-US" altLang="es-PR" sz="1000" dirty="0" smtClean="0">
                <a:latin typeface="+mj-lt"/>
              </a:rPr>
              <a:t>. </a:t>
            </a:r>
            <a:br>
              <a:rPr lang="en-US" altLang="es-PR" sz="1000" dirty="0" smtClean="0">
                <a:latin typeface="+mj-lt"/>
              </a:rPr>
            </a:br>
            <a:r>
              <a:rPr lang="en-US" altLang="es-PR" sz="1000" dirty="0" smtClean="0">
                <a:latin typeface="+mj-lt"/>
              </a:rPr>
              <a:t>International Journal of Biometeorology (Accepted in Press: IJBM-D-16-00214R1)</a:t>
            </a:r>
          </a:p>
        </p:txBody>
      </p:sp>
      <p:sp>
        <p:nvSpPr>
          <p:cNvPr id="5" name="TextBox 4"/>
          <p:cNvSpPr txBox="1"/>
          <p:nvPr/>
        </p:nvSpPr>
        <p:spPr>
          <a:xfrm>
            <a:off x="1981200" y="5562600"/>
            <a:ext cx="1752600" cy="338554"/>
          </a:xfrm>
          <a:prstGeom prst="rect">
            <a:avLst/>
          </a:prstGeom>
          <a:solidFill>
            <a:schemeClr val="tx1"/>
          </a:solidFill>
        </p:spPr>
        <p:txBody>
          <a:bodyPr wrap="square" rtlCol="0">
            <a:spAutoFit/>
          </a:bodyPr>
          <a:lstStyle/>
          <a:p>
            <a:r>
              <a:rPr lang="pt-BR" sz="1600" dirty="0" smtClean="0">
                <a:solidFill>
                  <a:schemeClr val="bg1"/>
                </a:solidFill>
              </a:rPr>
              <a:t>Verano 2009</a:t>
            </a:r>
            <a:r>
              <a:rPr lang="en-US" sz="1600" dirty="0" smtClean="0">
                <a:solidFill>
                  <a:schemeClr val="bg1"/>
                </a:solidFill>
              </a:rPr>
              <a:t>/2010</a:t>
            </a:r>
          </a:p>
        </p:txBody>
      </p:sp>
      <p:sp>
        <p:nvSpPr>
          <p:cNvPr id="9" name="TextBox 8"/>
          <p:cNvSpPr txBox="1"/>
          <p:nvPr/>
        </p:nvSpPr>
        <p:spPr>
          <a:xfrm>
            <a:off x="4114800" y="5552614"/>
            <a:ext cx="1295400" cy="338554"/>
          </a:xfrm>
          <a:prstGeom prst="rect">
            <a:avLst/>
          </a:prstGeom>
          <a:solidFill>
            <a:schemeClr val="tx1"/>
          </a:solidFill>
        </p:spPr>
        <p:txBody>
          <a:bodyPr wrap="square" rtlCol="0">
            <a:spAutoFit/>
          </a:bodyPr>
          <a:lstStyle/>
          <a:p>
            <a:r>
              <a:rPr lang="pt-BR" sz="1600" dirty="0" smtClean="0">
                <a:solidFill>
                  <a:schemeClr val="bg1"/>
                </a:solidFill>
              </a:rPr>
              <a:t>Verano 2011</a:t>
            </a:r>
            <a:endParaRPr lang="en-US" sz="1600" dirty="0" smtClean="0">
              <a:solidFill>
                <a:schemeClr val="bg1"/>
              </a:solidFill>
            </a:endParaRPr>
          </a:p>
        </p:txBody>
      </p:sp>
      <p:sp>
        <p:nvSpPr>
          <p:cNvPr id="10" name="TextBox 9"/>
          <p:cNvSpPr txBox="1"/>
          <p:nvPr/>
        </p:nvSpPr>
        <p:spPr>
          <a:xfrm>
            <a:off x="5791200" y="5562600"/>
            <a:ext cx="1752600" cy="338554"/>
          </a:xfrm>
          <a:prstGeom prst="rect">
            <a:avLst/>
          </a:prstGeom>
          <a:solidFill>
            <a:schemeClr val="tx1"/>
          </a:solidFill>
        </p:spPr>
        <p:txBody>
          <a:bodyPr wrap="square" rtlCol="0">
            <a:spAutoFit/>
          </a:bodyPr>
          <a:lstStyle/>
          <a:p>
            <a:r>
              <a:rPr lang="pt-BR" sz="1600" dirty="0" smtClean="0">
                <a:solidFill>
                  <a:schemeClr val="bg1"/>
                </a:solidFill>
              </a:rPr>
              <a:t>Verano 2012/2013</a:t>
            </a:r>
            <a:endParaRPr lang="en-US" sz="1600" dirty="0" smtClean="0">
              <a:solidFill>
                <a:schemeClr val="bg1"/>
              </a:solidFill>
            </a:endParaRPr>
          </a:p>
        </p:txBody>
      </p:sp>
    </p:spTree>
    <p:extLst>
      <p:ext uri="{BB962C8B-B14F-4D97-AF65-F5344CB8AC3E}">
        <p14:creationId xmlns:p14="http://schemas.microsoft.com/office/powerpoint/2010/main" val="4259435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s-PR" altLang="en-US" dirty="0" smtClean="0"/>
              <a:t>Que ocurre cuando nuestro cuerpo es expuesto al calor?</a:t>
            </a:r>
          </a:p>
        </p:txBody>
      </p:sp>
      <p:sp>
        <p:nvSpPr>
          <p:cNvPr id="70659" name="Rectangle 3"/>
          <p:cNvSpPr>
            <a:spLocks noGrp="1" noChangeArrowheads="1"/>
          </p:cNvSpPr>
          <p:nvPr>
            <p:ph idx="1"/>
          </p:nvPr>
        </p:nvSpPr>
        <p:spPr>
          <a:xfrm>
            <a:off x="692728" y="2121399"/>
            <a:ext cx="7772977" cy="4114476"/>
          </a:xfrm>
        </p:spPr>
        <p:txBody>
          <a:bodyPr>
            <a:normAutofit/>
          </a:bodyPr>
          <a:lstStyle/>
          <a:p>
            <a:pPr eaLnBrk="1" hangingPunct="1">
              <a:lnSpc>
                <a:spcPct val="90000"/>
              </a:lnSpc>
            </a:pPr>
            <a:r>
              <a:rPr lang="es-PR" altLang="en-US" sz="2800" dirty="0" smtClean="0"/>
              <a:t>Fatiga </a:t>
            </a:r>
            <a:r>
              <a:rPr lang="es-PR" altLang="en-US" sz="2800" dirty="0" smtClean="0">
                <a:sym typeface="Symbol" pitchFamily="18" charset="2"/>
              </a:rPr>
              <a:t></a:t>
            </a:r>
            <a:r>
              <a:rPr lang="es-PR" altLang="en-US" sz="2800" dirty="0" smtClean="0">
                <a:sym typeface="Monotype Sorts" charset="2"/>
              </a:rPr>
              <a:t> (física + mental)</a:t>
            </a:r>
            <a:endParaRPr lang="es-PR" altLang="en-US" sz="2800" dirty="0" smtClean="0"/>
          </a:p>
          <a:p>
            <a:pPr eaLnBrk="1" hangingPunct="1">
              <a:lnSpc>
                <a:spcPct val="90000"/>
              </a:lnSpc>
            </a:pPr>
            <a:r>
              <a:rPr lang="es-PR" altLang="en-US" sz="2800" dirty="0" smtClean="0"/>
              <a:t>Latido cardiaco </a:t>
            </a:r>
            <a:r>
              <a:rPr lang="es-PR" altLang="en-US" sz="2800" dirty="0" smtClean="0">
                <a:sym typeface="Symbol" pitchFamily="18" charset="2"/>
              </a:rPr>
              <a:t></a:t>
            </a:r>
            <a:endParaRPr lang="es-PR" altLang="en-US" sz="2800" dirty="0" smtClean="0">
              <a:sym typeface="Monotype Sorts" charset="2"/>
            </a:endParaRPr>
          </a:p>
          <a:p>
            <a:pPr eaLnBrk="1" hangingPunct="1">
              <a:lnSpc>
                <a:spcPct val="90000"/>
              </a:lnSpc>
            </a:pPr>
            <a:r>
              <a:rPr lang="es-PR" altLang="en-US" sz="2800" dirty="0" smtClean="0"/>
              <a:t>Presión sanguínea </a:t>
            </a:r>
            <a:r>
              <a:rPr lang="es-PR" altLang="en-US" sz="2800" dirty="0" smtClean="0">
                <a:sym typeface="Symbol" pitchFamily="18" charset="2"/>
              </a:rPr>
              <a:t></a:t>
            </a:r>
            <a:r>
              <a:rPr lang="es-PR" altLang="en-US" sz="2800" dirty="0" smtClean="0"/>
              <a:t> </a:t>
            </a:r>
            <a:endParaRPr lang="es-PR" altLang="en-US" sz="2800" dirty="0" smtClean="0">
              <a:sym typeface="Monotype Sorts" charset="2"/>
            </a:endParaRPr>
          </a:p>
          <a:p>
            <a:pPr eaLnBrk="1" hangingPunct="1">
              <a:lnSpc>
                <a:spcPct val="90000"/>
              </a:lnSpc>
            </a:pPr>
            <a:r>
              <a:rPr lang="es-PR" altLang="en-US" sz="2800" dirty="0" smtClean="0">
                <a:sym typeface="Monotype Sorts" charset="2"/>
              </a:rPr>
              <a:t>Actividad del sistema digestivo </a:t>
            </a:r>
            <a:r>
              <a:rPr lang="es-PR" altLang="en-US" sz="2800" dirty="0" smtClean="0">
                <a:sym typeface="Symbol" pitchFamily="18" charset="2"/>
              </a:rPr>
              <a:t></a:t>
            </a:r>
            <a:endParaRPr lang="es-PR" altLang="en-US" sz="2800" dirty="0" smtClean="0">
              <a:sym typeface="Monotype Sorts" charset="2"/>
            </a:endParaRPr>
          </a:p>
          <a:p>
            <a:pPr eaLnBrk="1" hangingPunct="1">
              <a:lnSpc>
                <a:spcPct val="90000"/>
              </a:lnSpc>
            </a:pPr>
            <a:r>
              <a:rPr lang="es-PR" altLang="en-US" sz="2800" dirty="0" smtClean="0">
                <a:sym typeface="Monotype Sorts" charset="2"/>
              </a:rPr>
              <a:t>Temperatura de los órganos vitales </a:t>
            </a:r>
            <a:r>
              <a:rPr lang="es-PR" altLang="en-US" sz="2800" dirty="0" smtClean="0">
                <a:sym typeface="Symbol" pitchFamily="18" charset="2"/>
              </a:rPr>
              <a:t></a:t>
            </a:r>
            <a:endParaRPr lang="es-PR" altLang="en-US" sz="2800" dirty="0" smtClean="0">
              <a:sym typeface="Monotype Sorts" charset="2"/>
            </a:endParaRPr>
          </a:p>
          <a:p>
            <a:pPr eaLnBrk="1" hangingPunct="1">
              <a:lnSpc>
                <a:spcPct val="90000"/>
              </a:lnSpc>
            </a:pPr>
            <a:r>
              <a:rPr lang="es-PR" altLang="en-US" sz="2800" dirty="0" smtClean="0">
                <a:sym typeface="Monotype Sorts" charset="2"/>
              </a:rPr>
              <a:t>Temperatura superficial de la piel </a:t>
            </a:r>
            <a:r>
              <a:rPr lang="es-PR" altLang="en-US" sz="2800" dirty="0" smtClean="0">
                <a:sym typeface="Symbol" pitchFamily="18" charset="2"/>
              </a:rPr>
              <a:t></a:t>
            </a:r>
            <a:r>
              <a:rPr lang="es-PR" altLang="en-US" sz="2800" dirty="0" smtClean="0">
                <a:sym typeface="Monotype Sorts" charset="2"/>
              </a:rPr>
              <a:t> </a:t>
            </a:r>
            <a:r>
              <a:rPr lang="es-PR" altLang="en-US" sz="2800" dirty="0" smtClean="0">
                <a:sym typeface="Symbol" pitchFamily="18" charset="2"/>
              </a:rPr>
              <a:t></a:t>
            </a:r>
            <a:r>
              <a:rPr lang="es-PR" altLang="en-US" sz="2800" dirty="0" smtClean="0">
                <a:sym typeface="Monotype Sorts" charset="2"/>
              </a:rPr>
              <a:t> </a:t>
            </a:r>
          </a:p>
          <a:p>
            <a:pPr eaLnBrk="1" hangingPunct="1">
              <a:lnSpc>
                <a:spcPct val="90000"/>
              </a:lnSpc>
            </a:pPr>
            <a:r>
              <a:rPr lang="es-PR" altLang="en-US" sz="2800" dirty="0" smtClean="0">
                <a:sym typeface="Monotype Sorts" charset="2"/>
              </a:rPr>
              <a:t>Flujo de sangre hacia la piel </a:t>
            </a:r>
            <a:r>
              <a:rPr lang="es-PR" altLang="en-US" sz="2800" dirty="0" smtClean="0">
                <a:sym typeface="Symbol" pitchFamily="18" charset="2"/>
              </a:rPr>
              <a:t></a:t>
            </a:r>
            <a:r>
              <a:rPr lang="es-PR" altLang="en-US" sz="2800" dirty="0" smtClean="0">
                <a:sym typeface="Monotype Sorts" charset="2"/>
              </a:rPr>
              <a:t> </a:t>
            </a:r>
            <a:r>
              <a:rPr lang="es-PR" altLang="en-US" sz="2800" dirty="0" smtClean="0">
                <a:sym typeface="Symbol" pitchFamily="18" charset="2"/>
              </a:rPr>
              <a:t></a:t>
            </a:r>
            <a:r>
              <a:rPr lang="es-PR" altLang="en-US" sz="2800" dirty="0" smtClean="0">
                <a:sym typeface="Monotype Sorts" charset="2"/>
              </a:rPr>
              <a:t> </a:t>
            </a:r>
            <a:r>
              <a:rPr lang="es-PR" altLang="en-US" sz="2800" dirty="0" smtClean="0">
                <a:sym typeface="Symbol" pitchFamily="18" charset="2"/>
              </a:rPr>
              <a:t></a:t>
            </a:r>
            <a:r>
              <a:rPr lang="es-PR" altLang="en-US" sz="2800" dirty="0" smtClean="0">
                <a:sym typeface="Monotype Sorts" charset="2"/>
              </a:rPr>
              <a:t> </a:t>
            </a:r>
          </a:p>
          <a:p>
            <a:pPr eaLnBrk="1" hangingPunct="1">
              <a:lnSpc>
                <a:spcPct val="90000"/>
              </a:lnSpc>
            </a:pPr>
            <a:r>
              <a:rPr lang="es-PR" altLang="en-US" sz="2800" dirty="0" smtClean="0">
                <a:sym typeface="Monotype Sorts" charset="2"/>
              </a:rPr>
              <a:t>Sudoración </a:t>
            </a:r>
            <a:r>
              <a:rPr lang="es-PR" altLang="en-US" sz="2800" dirty="0" smtClean="0">
                <a:sym typeface="Symbol" pitchFamily="18" charset="2"/>
              </a:rPr>
              <a:t></a:t>
            </a:r>
          </a:p>
        </p:txBody>
      </p:sp>
    </p:spTree>
    <p:extLst>
      <p:ext uri="{BB962C8B-B14F-4D97-AF65-F5344CB8AC3E}">
        <p14:creationId xmlns:p14="http://schemas.microsoft.com/office/powerpoint/2010/main" val="1229190323"/>
      </p:ext>
    </p:extLst>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a:bodyPr>
          <a:lstStyle/>
          <a:p>
            <a:pPr eaLnBrk="1" hangingPunct="1"/>
            <a:r>
              <a:rPr lang="es-PR" altLang="en-US" dirty="0" smtClean="0"/>
              <a:t>Fisiología y Temperatura</a:t>
            </a:r>
          </a:p>
        </p:txBody>
      </p:sp>
      <p:sp>
        <p:nvSpPr>
          <p:cNvPr id="137219" name="Rectangle 3"/>
          <p:cNvSpPr>
            <a:spLocks noGrp="1" noChangeArrowheads="1"/>
          </p:cNvSpPr>
          <p:nvPr>
            <p:ph idx="1"/>
          </p:nvPr>
        </p:nvSpPr>
        <p:spPr>
          <a:xfrm>
            <a:off x="685513" y="2058051"/>
            <a:ext cx="7925088" cy="4114475"/>
          </a:xfrm>
        </p:spPr>
        <p:txBody>
          <a:bodyPr>
            <a:normAutofit/>
          </a:bodyPr>
          <a:lstStyle/>
          <a:p>
            <a:pPr eaLnBrk="1" hangingPunct="1"/>
            <a:r>
              <a:rPr lang="es-PR" altLang="en-US" dirty="0" smtClean="0"/>
              <a:t>Nuestro cuerpo funciona mejor cuando los órganos vitales tienen temperaturas de </a:t>
            </a:r>
            <a:r>
              <a:rPr lang="es-PR" altLang="en-US" dirty="0" smtClean="0">
                <a:sym typeface="Symbol" pitchFamily="18" charset="2"/>
              </a:rPr>
              <a:t>      1-2</a:t>
            </a:r>
            <a:r>
              <a:rPr lang="es-PR" altLang="en-US" baseline="30000" dirty="0" smtClean="0">
                <a:sym typeface="Symbol" pitchFamily="18" charset="2"/>
              </a:rPr>
              <a:t>0 </a:t>
            </a:r>
            <a:r>
              <a:rPr lang="es-PR" altLang="en-US" dirty="0" smtClean="0">
                <a:sym typeface="Symbol" pitchFamily="18" charset="2"/>
              </a:rPr>
              <a:t>F con respecto a  98.6</a:t>
            </a:r>
            <a:r>
              <a:rPr lang="es-PR" altLang="en-US" baseline="30000" dirty="0" smtClean="0">
                <a:sym typeface="Symbol" pitchFamily="18" charset="2"/>
              </a:rPr>
              <a:t>O </a:t>
            </a:r>
            <a:r>
              <a:rPr lang="es-PR" altLang="en-US" dirty="0" smtClean="0">
                <a:sym typeface="Symbol" pitchFamily="18" charset="2"/>
              </a:rPr>
              <a:t>F </a:t>
            </a:r>
          </a:p>
          <a:p>
            <a:pPr eaLnBrk="1" hangingPunct="1"/>
            <a:r>
              <a:rPr lang="es-PR" altLang="en-US" dirty="0" smtClean="0">
                <a:sym typeface="Symbol" pitchFamily="18" charset="2"/>
              </a:rPr>
              <a:t>Entre 100 y 102F el desempeño de nuestro cuerpo baja tremendamente</a:t>
            </a:r>
          </a:p>
          <a:p>
            <a:pPr eaLnBrk="1" hangingPunct="1"/>
            <a:r>
              <a:rPr lang="es-PR" altLang="en-US" dirty="0" smtClean="0">
                <a:sym typeface="Symbol" pitchFamily="18" charset="2"/>
              </a:rPr>
              <a:t>A temperaturas sobre 105F, el mecanismo de sudoración puede colapsar</a:t>
            </a:r>
          </a:p>
        </p:txBody>
      </p:sp>
    </p:spTree>
    <p:extLst>
      <p:ext uri="{BB962C8B-B14F-4D97-AF65-F5344CB8AC3E}">
        <p14:creationId xmlns:p14="http://schemas.microsoft.com/office/powerpoint/2010/main" val="2806886863"/>
      </p:ext>
    </p:extLst>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76200" y="76200"/>
            <a:ext cx="9067799" cy="1143541"/>
          </a:xfrm>
          <a:solidFill>
            <a:schemeClr val="accent1">
              <a:lumMod val="20000"/>
              <a:lumOff val="80000"/>
            </a:schemeClr>
          </a:solidFill>
        </p:spPr>
        <p:txBody>
          <a:bodyPr>
            <a:noAutofit/>
          </a:bodyPr>
          <a:lstStyle/>
          <a:p>
            <a:pPr eaLnBrk="1" hangingPunct="1"/>
            <a:r>
              <a:rPr lang="es-PR" altLang="en-US" sz="3600" dirty="0" smtClean="0"/>
              <a:t>Proceso de Control de Calor en nuestro Cuerpo</a:t>
            </a:r>
          </a:p>
        </p:txBody>
      </p:sp>
      <p:sp>
        <p:nvSpPr>
          <p:cNvPr id="12291" name="Rectangle 6" title="Uso de caja azul para dibujar un cuerpo"/>
          <p:cNvSpPr>
            <a:spLocks noChangeArrowheads="1"/>
          </p:cNvSpPr>
          <p:nvPr/>
        </p:nvSpPr>
        <p:spPr bwMode="auto">
          <a:xfrm>
            <a:off x="3740727" y="3196718"/>
            <a:ext cx="1454727" cy="2183125"/>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s-PR" altLang="es-PR" sz="1800">
              <a:latin typeface="Arial" pitchFamily="34" charset="0"/>
            </a:endParaRPr>
          </a:p>
        </p:txBody>
      </p:sp>
      <p:sp>
        <p:nvSpPr>
          <p:cNvPr id="12292" name="Oval 7" title="Uso de caja azul para dibujar una cabeza"/>
          <p:cNvSpPr>
            <a:spLocks noChangeArrowheads="1"/>
          </p:cNvSpPr>
          <p:nvPr/>
        </p:nvSpPr>
        <p:spPr bwMode="auto">
          <a:xfrm>
            <a:off x="3948545" y="1949218"/>
            <a:ext cx="1039091" cy="12475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s-PR" altLang="es-PR" sz="1800">
              <a:latin typeface="Arial" pitchFamily="34" charset="0"/>
            </a:endParaRPr>
          </a:p>
        </p:txBody>
      </p:sp>
      <p:sp>
        <p:nvSpPr>
          <p:cNvPr id="12293" name="Line 10" title="linea"/>
          <p:cNvSpPr>
            <a:spLocks noChangeShapeType="1"/>
          </p:cNvSpPr>
          <p:nvPr/>
        </p:nvSpPr>
        <p:spPr bwMode="auto">
          <a:xfrm flipH="1">
            <a:off x="5195455" y="3820468"/>
            <a:ext cx="692727" cy="467812"/>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PR"/>
          </a:p>
        </p:txBody>
      </p:sp>
      <p:sp>
        <p:nvSpPr>
          <p:cNvPr id="12294" name="Text Box 11"/>
          <p:cNvSpPr txBox="1">
            <a:spLocks noChangeArrowheads="1"/>
          </p:cNvSpPr>
          <p:nvPr/>
        </p:nvSpPr>
        <p:spPr bwMode="auto">
          <a:xfrm>
            <a:off x="5888182" y="3430625"/>
            <a:ext cx="292580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s-PR" altLang="en-US" sz="2400" dirty="0" smtClean="0">
                <a:latin typeface="Arial" pitchFamily="34" charset="0"/>
              </a:rPr>
              <a:t>Nervios sensibles al</a:t>
            </a:r>
          </a:p>
          <a:p>
            <a:pPr>
              <a:spcBef>
                <a:spcPct val="0"/>
              </a:spcBef>
              <a:buFontTx/>
              <a:buNone/>
            </a:pPr>
            <a:r>
              <a:rPr lang="es-PR" altLang="en-US" sz="2400" dirty="0" smtClean="0">
                <a:latin typeface="Arial" pitchFamily="34" charset="0"/>
              </a:rPr>
              <a:t>Calor (sensores)</a:t>
            </a:r>
            <a:endParaRPr lang="es-PR" altLang="en-US" sz="2400" dirty="0">
              <a:latin typeface="Arial" pitchFamily="34" charset="0"/>
            </a:endParaRPr>
          </a:p>
        </p:txBody>
      </p:sp>
      <p:sp>
        <p:nvSpPr>
          <p:cNvPr id="12295" name="Rectangle 20" title="rectangulo para ilustrar una pierna"/>
          <p:cNvSpPr>
            <a:spLocks noChangeArrowheads="1"/>
          </p:cNvSpPr>
          <p:nvPr/>
        </p:nvSpPr>
        <p:spPr bwMode="auto">
          <a:xfrm>
            <a:off x="3740727" y="5379843"/>
            <a:ext cx="554182" cy="1478157"/>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s-PR" altLang="es-PR" sz="1800">
              <a:latin typeface="Arial" pitchFamily="34" charset="0"/>
            </a:endParaRPr>
          </a:p>
        </p:txBody>
      </p:sp>
      <p:sp>
        <p:nvSpPr>
          <p:cNvPr id="12296" name="Rectangle 22" title="rectangulo para ilustrar una pierna"/>
          <p:cNvSpPr>
            <a:spLocks noChangeArrowheads="1"/>
          </p:cNvSpPr>
          <p:nvPr/>
        </p:nvSpPr>
        <p:spPr bwMode="auto">
          <a:xfrm>
            <a:off x="4641273" y="5379843"/>
            <a:ext cx="554182" cy="1478157"/>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s-PR" altLang="es-PR" sz="1800">
              <a:latin typeface="Arial" pitchFamily="34" charset="0"/>
            </a:endParaRPr>
          </a:p>
        </p:txBody>
      </p:sp>
    </p:spTree>
    <p:extLst>
      <p:ext uri="{BB962C8B-B14F-4D97-AF65-F5344CB8AC3E}">
        <p14:creationId xmlns:p14="http://schemas.microsoft.com/office/powerpoint/2010/main" val="1710539977"/>
      </p:ext>
    </p:extLst>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title="Uso de caja azul para dibujar un cuerpo"/>
          <p:cNvSpPr>
            <a:spLocks noChangeArrowheads="1"/>
          </p:cNvSpPr>
          <p:nvPr/>
        </p:nvSpPr>
        <p:spPr bwMode="auto">
          <a:xfrm>
            <a:off x="3740727" y="3196718"/>
            <a:ext cx="1454727" cy="2183125"/>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s-PR" altLang="es-PR" sz="1800">
              <a:latin typeface="Arial" pitchFamily="34" charset="0"/>
            </a:endParaRPr>
          </a:p>
        </p:txBody>
      </p:sp>
      <p:sp>
        <p:nvSpPr>
          <p:cNvPr id="13315" name="Oval 4" title="Uso de caja azul para dibujar una cabeza"/>
          <p:cNvSpPr>
            <a:spLocks noChangeArrowheads="1"/>
          </p:cNvSpPr>
          <p:nvPr/>
        </p:nvSpPr>
        <p:spPr bwMode="auto">
          <a:xfrm>
            <a:off x="3948545" y="1949218"/>
            <a:ext cx="1039091" cy="12475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s-PR" altLang="es-PR" sz="1800">
              <a:latin typeface="Arial" pitchFamily="34" charset="0"/>
            </a:endParaRPr>
          </a:p>
        </p:txBody>
      </p:sp>
      <p:sp>
        <p:nvSpPr>
          <p:cNvPr id="13316" name="Line 5" title="linea"/>
          <p:cNvSpPr>
            <a:spLocks noChangeShapeType="1"/>
          </p:cNvSpPr>
          <p:nvPr/>
        </p:nvSpPr>
        <p:spPr bwMode="auto">
          <a:xfrm flipH="1">
            <a:off x="5195455" y="3820468"/>
            <a:ext cx="692727" cy="467812"/>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PR"/>
          </a:p>
        </p:txBody>
      </p:sp>
      <p:sp>
        <p:nvSpPr>
          <p:cNvPr id="13317" name="Text Box 6"/>
          <p:cNvSpPr txBox="1">
            <a:spLocks noChangeArrowheads="1"/>
          </p:cNvSpPr>
          <p:nvPr/>
        </p:nvSpPr>
        <p:spPr bwMode="auto">
          <a:xfrm>
            <a:off x="5888182" y="3430625"/>
            <a:ext cx="292580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s-PR" altLang="en-US" sz="2400" dirty="0">
                <a:latin typeface="Arial" pitchFamily="34" charset="0"/>
              </a:rPr>
              <a:t>Nervios sensibles al</a:t>
            </a:r>
          </a:p>
          <a:p>
            <a:pPr>
              <a:spcBef>
                <a:spcPct val="0"/>
              </a:spcBef>
              <a:buFontTx/>
              <a:buNone/>
            </a:pPr>
            <a:r>
              <a:rPr lang="es-PR" altLang="en-US" sz="2400" dirty="0">
                <a:latin typeface="Arial" pitchFamily="34" charset="0"/>
              </a:rPr>
              <a:t>Calor (sensores)</a:t>
            </a:r>
          </a:p>
        </p:txBody>
      </p:sp>
      <p:sp>
        <p:nvSpPr>
          <p:cNvPr id="13318" name="Line 7" title="linea rojo"/>
          <p:cNvSpPr>
            <a:spLocks noChangeShapeType="1"/>
          </p:cNvSpPr>
          <p:nvPr/>
        </p:nvSpPr>
        <p:spPr bwMode="auto">
          <a:xfrm flipH="1" flipV="1">
            <a:off x="4502727" y="2494999"/>
            <a:ext cx="692727" cy="1793281"/>
          </a:xfrm>
          <a:prstGeom prst="line">
            <a:avLst/>
          </a:prstGeom>
          <a:noFill/>
          <a:ln w="57150">
            <a:solidFill>
              <a:srgbClr val="FF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PR"/>
          </a:p>
        </p:txBody>
      </p:sp>
      <p:sp>
        <p:nvSpPr>
          <p:cNvPr id="13319" name="Text Box 8"/>
          <p:cNvSpPr txBox="1">
            <a:spLocks noChangeArrowheads="1"/>
          </p:cNvSpPr>
          <p:nvPr/>
        </p:nvSpPr>
        <p:spPr bwMode="auto">
          <a:xfrm>
            <a:off x="5042478" y="2223734"/>
            <a:ext cx="343876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s-PR" altLang="en-US" sz="2400" dirty="0" smtClean="0">
                <a:latin typeface="Arial" pitchFamily="34" charset="0"/>
              </a:rPr>
              <a:t>Control central de calor</a:t>
            </a:r>
          </a:p>
          <a:p>
            <a:pPr>
              <a:spcBef>
                <a:spcPct val="0"/>
              </a:spcBef>
              <a:buFontTx/>
              <a:buNone/>
            </a:pPr>
            <a:r>
              <a:rPr lang="es-PR" altLang="en-US" sz="2400" dirty="0" smtClean="0">
                <a:latin typeface="Arial" pitchFamily="34" charset="0"/>
              </a:rPr>
              <a:t>(termostato)</a:t>
            </a:r>
            <a:endParaRPr lang="es-PR" altLang="en-US" sz="2400" dirty="0">
              <a:latin typeface="Arial" pitchFamily="34" charset="0"/>
            </a:endParaRPr>
          </a:p>
        </p:txBody>
      </p:sp>
      <p:sp>
        <p:nvSpPr>
          <p:cNvPr id="13320" name="Rectangle 13" title="rectangulo para ilustrar una pierna"/>
          <p:cNvSpPr>
            <a:spLocks noChangeArrowheads="1"/>
          </p:cNvSpPr>
          <p:nvPr/>
        </p:nvSpPr>
        <p:spPr bwMode="auto">
          <a:xfrm>
            <a:off x="3740727" y="5379843"/>
            <a:ext cx="554182" cy="1478157"/>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s-PR" altLang="es-PR" sz="1800">
              <a:latin typeface="Arial" pitchFamily="34" charset="0"/>
            </a:endParaRPr>
          </a:p>
        </p:txBody>
      </p:sp>
      <p:sp>
        <p:nvSpPr>
          <p:cNvPr id="13321" name="Rectangle 14" title="rectangulo para ilustrar una pierna"/>
          <p:cNvSpPr>
            <a:spLocks noChangeArrowheads="1"/>
          </p:cNvSpPr>
          <p:nvPr/>
        </p:nvSpPr>
        <p:spPr bwMode="auto">
          <a:xfrm>
            <a:off x="4641273" y="5379843"/>
            <a:ext cx="554182" cy="1478157"/>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s-PR" altLang="es-PR" sz="1800">
              <a:latin typeface="Arial" pitchFamily="34" charset="0"/>
            </a:endParaRPr>
          </a:p>
        </p:txBody>
      </p:sp>
      <p:sp>
        <p:nvSpPr>
          <p:cNvPr id="12" name="Rectangle 2"/>
          <p:cNvSpPr>
            <a:spLocks noGrp="1" noChangeArrowheads="1"/>
          </p:cNvSpPr>
          <p:nvPr>
            <p:ph type="title"/>
          </p:nvPr>
        </p:nvSpPr>
        <p:spPr>
          <a:xfrm>
            <a:off x="76200" y="152400"/>
            <a:ext cx="9017564" cy="1143541"/>
          </a:xfrm>
          <a:solidFill>
            <a:schemeClr val="accent1">
              <a:lumMod val="20000"/>
              <a:lumOff val="80000"/>
            </a:schemeClr>
          </a:solidFill>
        </p:spPr>
        <p:txBody>
          <a:bodyPr>
            <a:noAutofit/>
          </a:bodyPr>
          <a:lstStyle/>
          <a:p>
            <a:pPr eaLnBrk="1" hangingPunct="1"/>
            <a:r>
              <a:rPr lang="es-PR" altLang="en-US" sz="3600" dirty="0" smtClean="0"/>
              <a:t>Proceso de Control de Calor en nuestro </a:t>
            </a:r>
            <a:r>
              <a:rPr lang="es-PR" altLang="en-US" sz="3600" dirty="0" smtClean="0"/>
              <a:t>Cuerpo </a:t>
            </a:r>
            <a:endParaRPr lang="es-PR" altLang="en-US" sz="3600" dirty="0" smtClean="0"/>
          </a:p>
        </p:txBody>
      </p:sp>
    </p:spTree>
    <p:extLst>
      <p:ext uri="{BB962C8B-B14F-4D97-AF65-F5344CB8AC3E}">
        <p14:creationId xmlns:p14="http://schemas.microsoft.com/office/powerpoint/2010/main" val="4135032487"/>
      </p:ext>
    </p:extLst>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title="Uso de caja azul para dibujar un cuerpo"/>
          <p:cNvSpPr>
            <a:spLocks noChangeArrowheads="1"/>
          </p:cNvSpPr>
          <p:nvPr/>
        </p:nvSpPr>
        <p:spPr bwMode="auto">
          <a:xfrm>
            <a:off x="3740727" y="3196718"/>
            <a:ext cx="1454727" cy="2183125"/>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s-PR" altLang="es-PR" sz="1800">
              <a:latin typeface="Arial" pitchFamily="34" charset="0"/>
            </a:endParaRPr>
          </a:p>
        </p:txBody>
      </p:sp>
      <p:sp>
        <p:nvSpPr>
          <p:cNvPr id="14339" name="Oval 4" title="Uso de caja azul para dibujar una cabeza"/>
          <p:cNvSpPr>
            <a:spLocks noChangeArrowheads="1"/>
          </p:cNvSpPr>
          <p:nvPr/>
        </p:nvSpPr>
        <p:spPr bwMode="auto">
          <a:xfrm>
            <a:off x="3948545" y="1949218"/>
            <a:ext cx="1039091" cy="12475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s-PR" altLang="es-PR" sz="1800">
              <a:latin typeface="Arial" pitchFamily="34" charset="0"/>
            </a:endParaRPr>
          </a:p>
        </p:txBody>
      </p:sp>
      <p:sp>
        <p:nvSpPr>
          <p:cNvPr id="14340" name="Line 5" title="linea"/>
          <p:cNvSpPr>
            <a:spLocks noChangeShapeType="1"/>
          </p:cNvSpPr>
          <p:nvPr/>
        </p:nvSpPr>
        <p:spPr bwMode="auto">
          <a:xfrm flipH="1">
            <a:off x="5195455" y="3820468"/>
            <a:ext cx="692727" cy="467812"/>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PR"/>
          </a:p>
        </p:txBody>
      </p:sp>
      <p:sp>
        <p:nvSpPr>
          <p:cNvPr id="14342" name="Line 7" title="linea rojo"/>
          <p:cNvSpPr>
            <a:spLocks noChangeShapeType="1"/>
          </p:cNvSpPr>
          <p:nvPr/>
        </p:nvSpPr>
        <p:spPr bwMode="auto">
          <a:xfrm flipH="1" flipV="1">
            <a:off x="4502727" y="2494999"/>
            <a:ext cx="692727" cy="1793281"/>
          </a:xfrm>
          <a:prstGeom prst="line">
            <a:avLst/>
          </a:prstGeom>
          <a:noFill/>
          <a:ln w="57150">
            <a:solidFill>
              <a:srgbClr val="FF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PR"/>
          </a:p>
        </p:txBody>
      </p:sp>
      <p:sp>
        <p:nvSpPr>
          <p:cNvPr id="14344" name="Line 9" title="linea rojo"/>
          <p:cNvSpPr>
            <a:spLocks noChangeShapeType="1"/>
          </p:cNvSpPr>
          <p:nvPr/>
        </p:nvSpPr>
        <p:spPr bwMode="auto">
          <a:xfrm flipH="1">
            <a:off x="3740727" y="2572969"/>
            <a:ext cx="623455" cy="1325468"/>
          </a:xfrm>
          <a:prstGeom prst="line">
            <a:avLst/>
          </a:prstGeom>
          <a:noFill/>
          <a:ln w="57150">
            <a:solidFill>
              <a:srgbClr val="FF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PR"/>
          </a:p>
        </p:txBody>
      </p:sp>
      <p:sp>
        <p:nvSpPr>
          <p:cNvPr id="14345" name="Text Box 10"/>
          <p:cNvSpPr txBox="1">
            <a:spLocks noChangeArrowheads="1"/>
          </p:cNvSpPr>
          <p:nvPr/>
        </p:nvSpPr>
        <p:spPr bwMode="auto">
          <a:xfrm>
            <a:off x="207817" y="2261094"/>
            <a:ext cx="3478067" cy="3416320"/>
          </a:xfrm>
          <a:prstGeom prst="rect">
            <a:avLst/>
          </a:prstGeom>
          <a:noFill/>
          <a:ln w="12700">
            <a:solidFill>
              <a:srgbClr val="FF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457200" indent="-457200">
              <a:spcBef>
                <a:spcPct val="0"/>
              </a:spcBef>
              <a:buFontTx/>
              <a:buAutoNum type="arabicPeriod"/>
            </a:pPr>
            <a:r>
              <a:rPr lang="es-PR" altLang="en-US" sz="2400" dirty="0" smtClean="0">
                <a:solidFill>
                  <a:srgbClr val="FF0000"/>
                </a:solidFill>
                <a:latin typeface="Arial" pitchFamily="34" charset="0"/>
              </a:rPr>
              <a:t>El Calor se transporta hacia la piel por la sangre</a:t>
            </a:r>
          </a:p>
          <a:p>
            <a:pPr marL="457200" indent="-457200">
              <a:spcBef>
                <a:spcPct val="0"/>
              </a:spcBef>
              <a:buFontTx/>
              <a:buAutoNum type="arabicPeriod"/>
            </a:pPr>
            <a:r>
              <a:rPr lang="es-PR" altLang="en-US" sz="2400" dirty="0" smtClean="0">
                <a:solidFill>
                  <a:srgbClr val="FF0000"/>
                </a:solidFill>
                <a:latin typeface="Arial" pitchFamily="34" charset="0"/>
              </a:rPr>
              <a:t>La circulación sanguínea dispersa el calor de forma homogénea en por la piel</a:t>
            </a:r>
          </a:p>
          <a:p>
            <a:pPr marL="457200" indent="-457200">
              <a:spcBef>
                <a:spcPct val="0"/>
              </a:spcBef>
              <a:buFontTx/>
              <a:buAutoNum type="arabicPeriod"/>
            </a:pPr>
            <a:r>
              <a:rPr lang="es-PR" altLang="en-US" sz="2400" dirty="0" smtClean="0">
                <a:solidFill>
                  <a:srgbClr val="FF0000"/>
                </a:solidFill>
                <a:latin typeface="Arial" pitchFamily="34" charset="0"/>
              </a:rPr>
              <a:t>Secreción de sudor</a:t>
            </a:r>
            <a:endParaRPr lang="es-PR" altLang="en-US" sz="2400" dirty="0">
              <a:solidFill>
                <a:srgbClr val="FF0000"/>
              </a:solidFill>
              <a:latin typeface="Arial" pitchFamily="34" charset="0"/>
            </a:endParaRPr>
          </a:p>
        </p:txBody>
      </p:sp>
      <p:sp>
        <p:nvSpPr>
          <p:cNvPr id="14346" name="Rectangle 13" title="rectangulo para ilustrar una pierna"/>
          <p:cNvSpPr>
            <a:spLocks noChangeArrowheads="1"/>
          </p:cNvSpPr>
          <p:nvPr/>
        </p:nvSpPr>
        <p:spPr bwMode="auto">
          <a:xfrm>
            <a:off x="3740727" y="5379843"/>
            <a:ext cx="554182" cy="1478157"/>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s-PR" altLang="es-PR" sz="1800">
              <a:latin typeface="Arial" pitchFamily="34" charset="0"/>
            </a:endParaRPr>
          </a:p>
        </p:txBody>
      </p:sp>
      <p:sp>
        <p:nvSpPr>
          <p:cNvPr id="14347" name="Rectangle 14" title="rectangulo para ilustrar una pierna"/>
          <p:cNvSpPr>
            <a:spLocks noChangeArrowheads="1"/>
          </p:cNvSpPr>
          <p:nvPr/>
        </p:nvSpPr>
        <p:spPr bwMode="auto">
          <a:xfrm>
            <a:off x="4641273" y="5379843"/>
            <a:ext cx="554182" cy="1478157"/>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s-PR" altLang="es-PR" sz="1800">
              <a:latin typeface="Arial" pitchFamily="34" charset="0"/>
            </a:endParaRPr>
          </a:p>
        </p:txBody>
      </p:sp>
      <p:sp>
        <p:nvSpPr>
          <p:cNvPr id="14348" name="Rectangle 2"/>
          <p:cNvSpPr>
            <a:spLocks noGrp="1" noChangeArrowheads="1"/>
          </p:cNvSpPr>
          <p:nvPr>
            <p:ph type="title"/>
          </p:nvPr>
        </p:nvSpPr>
        <p:spPr>
          <a:xfrm>
            <a:off x="76200" y="277764"/>
            <a:ext cx="8941365" cy="1143541"/>
          </a:xfrm>
          <a:solidFill>
            <a:schemeClr val="accent1">
              <a:lumMod val="20000"/>
              <a:lumOff val="80000"/>
            </a:schemeClr>
          </a:solidFill>
        </p:spPr>
        <p:txBody>
          <a:bodyPr>
            <a:noAutofit/>
          </a:bodyPr>
          <a:lstStyle/>
          <a:p>
            <a:r>
              <a:rPr lang="es-PR" altLang="en-US" sz="3600" dirty="0" smtClean="0"/>
              <a:t> Proceso </a:t>
            </a:r>
            <a:r>
              <a:rPr lang="es-PR" altLang="en-US" sz="3600" dirty="0"/>
              <a:t>de Control de Calor en nuestro Cuerpo</a:t>
            </a:r>
            <a:endParaRPr lang="en-US" altLang="en-US" sz="3600" dirty="0" smtClean="0"/>
          </a:p>
        </p:txBody>
      </p:sp>
      <p:sp>
        <p:nvSpPr>
          <p:cNvPr id="13" name="Text Box 6"/>
          <p:cNvSpPr txBox="1">
            <a:spLocks noChangeArrowheads="1"/>
          </p:cNvSpPr>
          <p:nvPr/>
        </p:nvSpPr>
        <p:spPr bwMode="auto">
          <a:xfrm>
            <a:off x="5888182" y="3430625"/>
            <a:ext cx="292580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s-PR" altLang="en-US" sz="2400" dirty="0">
                <a:latin typeface="Arial" pitchFamily="34" charset="0"/>
              </a:rPr>
              <a:t>Nervios sensibles al</a:t>
            </a:r>
          </a:p>
          <a:p>
            <a:pPr>
              <a:spcBef>
                <a:spcPct val="0"/>
              </a:spcBef>
              <a:buFontTx/>
              <a:buNone/>
            </a:pPr>
            <a:r>
              <a:rPr lang="es-PR" altLang="en-US" sz="2400" dirty="0">
                <a:latin typeface="Arial" pitchFamily="34" charset="0"/>
              </a:rPr>
              <a:t>Calor (sensores)</a:t>
            </a:r>
          </a:p>
        </p:txBody>
      </p:sp>
      <p:sp>
        <p:nvSpPr>
          <p:cNvPr id="14" name="Text Box 8"/>
          <p:cNvSpPr txBox="1">
            <a:spLocks noChangeArrowheads="1"/>
          </p:cNvSpPr>
          <p:nvPr/>
        </p:nvSpPr>
        <p:spPr bwMode="auto">
          <a:xfrm>
            <a:off x="5042478" y="2223734"/>
            <a:ext cx="343876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s-PR" altLang="en-US" sz="2400" dirty="0" smtClean="0">
                <a:latin typeface="Arial" pitchFamily="34" charset="0"/>
              </a:rPr>
              <a:t>Control central de calor</a:t>
            </a:r>
          </a:p>
          <a:p>
            <a:pPr>
              <a:spcBef>
                <a:spcPct val="0"/>
              </a:spcBef>
              <a:buFontTx/>
              <a:buNone/>
            </a:pPr>
            <a:r>
              <a:rPr lang="es-PR" altLang="en-US" sz="2400" dirty="0" smtClean="0">
                <a:latin typeface="Arial" pitchFamily="34" charset="0"/>
              </a:rPr>
              <a:t>(termostato)</a:t>
            </a:r>
            <a:endParaRPr lang="es-PR" altLang="en-US" sz="2400" dirty="0">
              <a:latin typeface="Arial" pitchFamily="34" charset="0"/>
            </a:endParaRPr>
          </a:p>
        </p:txBody>
      </p:sp>
    </p:spTree>
    <p:extLst>
      <p:ext uri="{BB962C8B-B14F-4D97-AF65-F5344CB8AC3E}">
        <p14:creationId xmlns:p14="http://schemas.microsoft.com/office/powerpoint/2010/main" val="489785970"/>
      </p:ext>
    </p:extLst>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52400" y="274638"/>
            <a:ext cx="8915400" cy="1143000"/>
          </a:xfrm>
          <a:solidFill>
            <a:schemeClr val="accent1">
              <a:lumMod val="20000"/>
              <a:lumOff val="80000"/>
            </a:schemeClr>
          </a:solidFill>
        </p:spPr>
        <p:txBody>
          <a:bodyPr>
            <a:noAutofit/>
          </a:bodyPr>
          <a:lstStyle/>
          <a:p>
            <a:pPr eaLnBrk="1" hangingPunct="1"/>
            <a:r>
              <a:rPr lang="es-PR" altLang="en-US" sz="3600" dirty="0" smtClean="0"/>
              <a:t>Almacenamiento o Pérdida de Calor en nuestro Cuerpo</a:t>
            </a:r>
          </a:p>
        </p:txBody>
      </p:sp>
      <p:sp>
        <p:nvSpPr>
          <p:cNvPr id="15363" name="Text Box 3"/>
          <p:cNvSpPr txBox="1">
            <a:spLocks noChangeArrowheads="1"/>
          </p:cNvSpPr>
          <p:nvPr/>
        </p:nvSpPr>
        <p:spPr bwMode="auto">
          <a:xfrm>
            <a:off x="533400" y="1611347"/>
            <a:ext cx="7833591"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pt-BR" altLang="en-US" dirty="0" smtClean="0">
                <a:latin typeface="Arial" pitchFamily="34" charset="0"/>
                <a:sym typeface="Symbol" pitchFamily="18" charset="2"/>
              </a:rPr>
              <a:t>S	=        M   </a:t>
            </a:r>
            <a:r>
              <a:rPr lang="pt-BR" altLang="en-US" u="sng" dirty="0" smtClean="0">
                <a:latin typeface="Arial" pitchFamily="34" charset="0"/>
                <a:sym typeface="Symbol" pitchFamily="18" charset="2"/>
              </a:rPr>
              <a:t>+</a:t>
            </a:r>
            <a:r>
              <a:rPr lang="pt-BR" altLang="en-US" dirty="0" smtClean="0">
                <a:latin typeface="Arial" pitchFamily="34" charset="0"/>
                <a:sym typeface="Symbol" pitchFamily="18" charset="2"/>
              </a:rPr>
              <a:t>    C    </a:t>
            </a:r>
            <a:r>
              <a:rPr lang="pt-BR" altLang="en-US" u="sng" dirty="0" smtClean="0">
                <a:latin typeface="Arial" pitchFamily="34" charset="0"/>
                <a:sym typeface="Symbol" pitchFamily="18" charset="2"/>
              </a:rPr>
              <a:t>+</a:t>
            </a:r>
            <a:r>
              <a:rPr lang="pt-BR" altLang="en-US" dirty="0" smtClean="0">
                <a:latin typeface="Arial" pitchFamily="34" charset="0"/>
                <a:sym typeface="Symbol" pitchFamily="18" charset="2"/>
              </a:rPr>
              <a:t>    R   –   E </a:t>
            </a:r>
          </a:p>
          <a:p>
            <a:pPr>
              <a:spcBef>
                <a:spcPct val="0"/>
              </a:spcBef>
              <a:buFontTx/>
              <a:buNone/>
            </a:pPr>
            <a:endParaRPr lang="pt-BR" altLang="en-US" dirty="0">
              <a:latin typeface="Arial" pitchFamily="34" charset="0"/>
              <a:sym typeface="Symbol" pitchFamily="18" charset="2"/>
            </a:endParaRPr>
          </a:p>
          <a:p>
            <a:pPr>
              <a:spcBef>
                <a:spcPct val="0"/>
              </a:spcBef>
              <a:buFontTx/>
              <a:buNone/>
            </a:pPr>
            <a:endParaRPr lang="pt-BR" altLang="en-US" dirty="0" smtClean="0">
              <a:latin typeface="Arial" pitchFamily="34" charset="0"/>
              <a:sym typeface="Symbol" pitchFamily="18" charset="2"/>
            </a:endParaRPr>
          </a:p>
          <a:p>
            <a:pPr>
              <a:spcBef>
                <a:spcPct val="0"/>
              </a:spcBef>
              <a:buFontTx/>
              <a:buNone/>
            </a:pPr>
            <a:endParaRPr lang="pt-BR" altLang="en-US" dirty="0" smtClean="0">
              <a:latin typeface="Arial" pitchFamily="34" charset="0"/>
            </a:endParaRPr>
          </a:p>
          <a:p>
            <a:pPr>
              <a:spcBef>
                <a:spcPct val="0"/>
              </a:spcBef>
              <a:buFontTx/>
              <a:buNone/>
            </a:pPr>
            <a:endParaRPr lang="pt-BR" altLang="en-US" dirty="0">
              <a:latin typeface="Arial" pitchFamily="34" charset="0"/>
            </a:endParaRPr>
          </a:p>
          <a:p>
            <a:pPr>
              <a:spcBef>
                <a:spcPct val="0"/>
              </a:spcBef>
              <a:buFontTx/>
              <a:buNone/>
            </a:pPr>
            <a:endParaRPr lang="pt-BR" altLang="en-US" dirty="0" smtClean="0">
              <a:latin typeface="Arial" pitchFamily="34" charset="0"/>
            </a:endParaRPr>
          </a:p>
          <a:p>
            <a:pPr>
              <a:spcBef>
                <a:spcPct val="0"/>
              </a:spcBef>
              <a:buFontTx/>
              <a:buNone/>
            </a:pPr>
            <a:r>
              <a:rPr lang="pt-BR" altLang="en-US" sz="2400" dirty="0" smtClean="0">
                <a:latin typeface="Arial" pitchFamily="34" charset="0"/>
              </a:rPr>
              <a:t>S: Almacenamiento (o pérdida) de calor en el cuerpo</a:t>
            </a:r>
          </a:p>
          <a:p>
            <a:pPr>
              <a:spcBef>
                <a:spcPct val="0"/>
              </a:spcBef>
              <a:buFontTx/>
              <a:buNone/>
            </a:pPr>
            <a:r>
              <a:rPr lang="pt-BR" altLang="en-US" sz="2400" dirty="0" smtClean="0">
                <a:latin typeface="Arial" pitchFamily="34" charset="0"/>
              </a:rPr>
              <a:t>M: Ganancia de calor por metabolismo</a:t>
            </a:r>
          </a:p>
          <a:p>
            <a:pPr>
              <a:spcBef>
                <a:spcPct val="0"/>
              </a:spcBef>
              <a:buNone/>
            </a:pPr>
            <a:r>
              <a:rPr lang="pt-BR" altLang="en-US" sz="2400" dirty="0" smtClean="0">
                <a:latin typeface="Arial" pitchFamily="34" charset="0"/>
              </a:rPr>
              <a:t>C: Ganancia (o pérdida) de calor por convección</a:t>
            </a:r>
          </a:p>
          <a:p>
            <a:pPr>
              <a:spcBef>
                <a:spcPct val="0"/>
              </a:spcBef>
              <a:buNone/>
            </a:pPr>
            <a:r>
              <a:rPr lang="pt-BR" altLang="en-US" sz="2400" dirty="0" smtClean="0">
                <a:latin typeface="Arial" pitchFamily="34" charset="0"/>
              </a:rPr>
              <a:t>R: Ganancia (o pérdida) de calor por irradiación</a:t>
            </a:r>
          </a:p>
          <a:p>
            <a:pPr>
              <a:spcBef>
                <a:spcPct val="0"/>
              </a:spcBef>
              <a:buFontTx/>
              <a:buNone/>
            </a:pPr>
            <a:r>
              <a:rPr lang="pt-BR" altLang="en-US" sz="2400" dirty="0" smtClean="0">
                <a:latin typeface="Arial" pitchFamily="34" charset="0"/>
              </a:rPr>
              <a:t>E: Pérdida de calor por la evaporación del sudor</a:t>
            </a:r>
            <a:endParaRPr lang="pt-BR" altLang="en-US" sz="2400" dirty="0">
              <a:latin typeface="Arial" pitchFamily="34" charset="0"/>
            </a:endParaRPr>
          </a:p>
        </p:txBody>
      </p:sp>
      <p:pic>
        <p:nvPicPr>
          <p:cNvPr id="2050" name="Picture 2" descr="C:\Users\Migdalia\AppData\Local\Microsoft\Windows\INetCache\IE\F2QQ830Z\360px-Outline-body-aura[1].png" title="dibujo de un cuerp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2255813"/>
            <a:ext cx="1028700" cy="1714500"/>
          </a:xfrm>
          <a:prstGeom prst="rect">
            <a:avLst/>
          </a:prstGeom>
          <a:noFill/>
          <a:extLst>
            <a:ext uri="{909E8E84-426E-40DD-AFC4-6F175D3DCCD1}">
              <a14:hiddenFill xmlns:a14="http://schemas.microsoft.com/office/drawing/2010/main">
                <a:solidFill>
                  <a:srgbClr val="FFFFFF"/>
                </a:solidFill>
              </a14:hiddenFill>
            </a:ext>
          </a:extLst>
        </p:spPr>
      </p:pic>
      <p:sp>
        <p:nvSpPr>
          <p:cNvPr id="2" name="Equal 1" title="simbolo de signo igual"/>
          <p:cNvSpPr/>
          <p:nvPr/>
        </p:nvSpPr>
        <p:spPr>
          <a:xfrm>
            <a:off x="1447800" y="2971800"/>
            <a:ext cx="609600" cy="468337"/>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053" name="Picture 5" descr="C:\Users\Migdalia\AppData\Local\Microsoft\Windows\INetCache\IE\H3TN2MYM\hot-sun-thermometer[1].jpg" title="imagen del sol y un termometro"/>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43428" y="2645535"/>
            <a:ext cx="910946" cy="89758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Migdalia\AppData\Local\Microsoft\Windows\INetCache\IE\RUMK7HSL\image_thumb[5][1].png" title="dibujo de una persona que suda"/>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629400" y="2590800"/>
            <a:ext cx="838200" cy="952321"/>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C:\Users\Migdalia\AppData\Local\Microsoft\Windows\INetCache\IE\RUMK7HSL\man-walking-silhouette-clipart[1].jpg" title="dibujo de un hombre que camina"/>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flipH="1">
            <a:off x="2271784" y="2291947"/>
            <a:ext cx="990600" cy="1387274"/>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title="simbolos de signo mas y menos"/>
          <p:cNvGrpSpPr/>
          <p:nvPr/>
        </p:nvGrpSpPr>
        <p:grpSpPr>
          <a:xfrm>
            <a:off x="3124200" y="2819400"/>
            <a:ext cx="471416" cy="990600"/>
            <a:chOff x="3262384" y="2819400"/>
            <a:chExt cx="471416" cy="990600"/>
          </a:xfrm>
        </p:grpSpPr>
        <p:sp>
          <p:nvSpPr>
            <p:cNvPr id="3" name="Plus 2"/>
            <p:cNvSpPr/>
            <p:nvPr/>
          </p:nvSpPr>
          <p:spPr>
            <a:xfrm>
              <a:off x="3262384" y="2819400"/>
              <a:ext cx="471416" cy="5334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Minus 3"/>
            <p:cNvSpPr/>
            <p:nvPr/>
          </p:nvSpPr>
          <p:spPr>
            <a:xfrm>
              <a:off x="3262384" y="3543121"/>
              <a:ext cx="471416" cy="266879"/>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title="simbolos de signo mas y menos"/>
          <p:cNvGrpSpPr/>
          <p:nvPr/>
        </p:nvGrpSpPr>
        <p:grpSpPr>
          <a:xfrm>
            <a:off x="4626876" y="2819400"/>
            <a:ext cx="471416" cy="990600"/>
            <a:chOff x="3262384" y="2819400"/>
            <a:chExt cx="471416" cy="990600"/>
          </a:xfrm>
        </p:grpSpPr>
        <p:sp>
          <p:nvSpPr>
            <p:cNvPr id="17" name="Plus 16"/>
            <p:cNvSpPr/>
            <p:nvPr/>
          </p:nvSpPr>
          <p:spPr>
            <a:xfrm>
              <a:off x="3262384" y="2819400"/>
              <a:ext cx="471416" cy="5334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Minus 17"/>
            <p:cNvSpPr/>
            <p:nvPr/>
          </p:nvSpPr>
          <p:spPr>
            <a:xfrm>
              <a:off x="3262384" y="3543121"/>
              <a:ext cx="471416" cy="266879"/>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Minus 5" title="simbolo de signo menos"/>
          <p:cNvSpPr/>
          <p:nvPr/>
        </p:nvSpPr>
        <p:spPr>
          <a:xfrm>
            <a:off x="6096000" y="3066960"/>
            <a:ext cx="533400" cy="28584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8" name="Picture 10" descr="C:\Users\Migdalia\AppData\Local\Microsoft\Windows\INetCache\IE\6Z1OB3D4\wind-lineart[1].png" title="dobikp de ima mibe de voemtp"/>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581400" y="2655119"/>
            <a:ext cx="961122" cy="926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8166322"/>
      </p:ext>
    </p:extLst>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s-PR" altLang="en-US" sz="4800" dirty="0" smtClean="0"/>
              <a:t>Desórdenes por Calor y sus Síntomas</a:t>
            </a:r>
          </a:p>
        </p:txBody>
      </p:sp>
      <p:sp>
        <p:nvSpPr>
          <p:cNvPr id="2" name="TextBox 1"/>
          <p:cNvSpPr txBox="1"/>
          <p:nvPr/>
        </p:nvSpPr>
        <p:spPr>
          <a:xfrm>
            <a:off x="1341768" y="6553200"/>
            <a:ext cx="6367641" cy="369332"/>
          </a:xfrm>
          <a:prstGeom prst="rect">
            <a:avLst/>
          </a:prstGeom>
          <a:noFill/>
        </p:spPr>
        <p:txBody>
          <a:bodyPr wrap="none" rtlCol="0">
            <a:spAutoFit/>
          </a:bodyPr>
          <a:lstStyle/>
          <a:p>
            <a:r>
              <a:rPr lang="en-US" dirty="0" smtClean="0"/>
              <a:t>Fuente: </a:t>
            </a:r>
            <a:r>
              <a:rPr lang="en-US" dirty="0"/>
              <a:t>https://www.osha.gov/SLTC/heatillness/edresources.html</a:t>
            </a:r>
          </a:p>
        </p:txBody>
      </p:sp>
      <p:pic>
        <p:nvPicPr>
          <p:cNvPr id="2050" name="Picture 2" title="Agotamiento post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8600" y="1447800"/>
            <a:ext cx="3200399"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title="insolacion poste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486400" y="1514475"/>
            <a:ext cx="3562350" cy="404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title="caja de texto"/>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609725" y="5638800"/>
            <a:ext cx="6010275" cy="85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0769165"/>
      </p:ext>
    </p:extLst>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4" title="caja azul"/>
          <p:cNvSpPr>
            <a:spLocks noChangeArrowheads="1"/>
          </p:cNvSpPr>
          <p:nvPr/>
        </p:nvSpPr>
        <p:spPr bwMode="auto">
          <a:xfrm>
            <a:off x="824058" y="304800"/>
            <a:ext cx="7772977" cy="1374777"/>
          </a:xfrm>
          <a:prstGeom prst="rect">
            <a:avLst/>
          </a:prstGeom>
          <a:solidFill>
            <a:schemeClr val="accent1">
              <a:lumMod val="20000"/>
              <a:lumOff val="80000"/>
            </a:schemeClr>
          </a:solidFill>
          <a:ln>
            <a:noFill/>
          </a:ln>
          <a:effectLst/>
        </p:spPr>
        <p:txBody>
          <a:bodyPr lIns="92075" tIns="46038" rIns="92075" bIns="46038"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s-PR" altLang="en-US" sz="5400" dirty="0"/>
          </a:p>
        </p:txBody>
      </p:sp>
      <p:sp>
        <p:nvSpPr>
          <p:cNvPr id="2" name="Title 1"/>
          <p:cNvSpPr>
            <a:spLocks noGrp="1"/>
          </p:cNvSpPr>
          <p:nvPr>
            <p:ph type="title"/>
          </p:nvPr>
        </p:nvSpPr>
        <p:spPr/>
        <p:txBody>
          <a:bodyPr>
            <a:normAutofit fontScale="90000"/>
          </a:bodyPr>
          <a:lstStyle/>
          <a:p>
            <a:pPr lvl="0">
              <a:spcBef>
                <a:spcPts val="0"/>
              </a:spcBef>
            </a:pPr>
            <a:r>
              <a:rPr lang="es-PR" altLang="en-US" dirty="0">
                <a:solidFill>
                  <a:prstClr val="black"/>
                </a:solidFill>
                <a:ea typeface="+mn-ea"/>
                <a:cs typeface="+mn-cs"/>
              </a:rPr>
              <a:t>Factores que afectan nuestra Susceptibilidad al </a:t>
            </a:r>
            <a:r>
              <a:rPr lang="es-PR" altLang="en-US" dirty="0" smtClean="0">
                <a:solidFill>
                  <a:prstClr val="black"/>
                </a:solidFill>
                <a:ea typeface="+mn-ea"/>
                <a:cs typeface="+mn-cs"/>
              </a:rPr>
              <a:t>Calor</a:t>
            </a:r>
            <a:endParaRPr lang="en-US" dirty="0"/>
          </a:p>
        </p:txBody>
      </p:sp>
      <p:sp>
        <p:nvSpPr>
          <p:cNvPr id="3" name="Content Placeholder 2"/>
          <p:cNvSpPr>
            <a:spLocks noGrp="1"/>
          </p:cNvSpPr>
          <p:nvPr>
            <p:ph sz="half" idx="4294967295"/>
          </p:nvPr>
        </p:nvSpPr>
        <p:spPr>
          <a:xfrm>
            <a:off x="36095" y="2174875"/>
            <a:ext cx="4040188" cy="3951288"/>
          </a:xfrm>
        </p:spPr>
        <p:txBody>
          <a:bodyPr rtlCol="0">
            <a:normAutofit/>
          </a:bodyPr>
          <a:lstStyle/>
          <a:p>
            <a:pPr marL="0" indent="0" eaLnBrk="1" fontAlgn="auto" hangingPunct="1">
              <a:spcAft>
                <a:spcPts val="0"/>
              </a:spcAft>
              <a:buClr>
                <a:schemeClr val="accent2"/>
              </a:buClr>
              <a:buFont typeface="Arial" pitchFamily="34" charset="0"/>
              <a:buNone/>
              <a:defRPr/>
            </a:pPr>
            <a:r>
              <a:rPr lang="es-PR" altLang="en-US" sz="2800" dirty="0" smtClean="0"/>
              <a:t>Factores Individuales</a:t>
            </a:r>
          </a:p>
          <a:p>
            <a:pPr eaLnBrk="1" fontAlgn="auto" hangingPunct="1">
              <a:spcAft>
                <a:spcPts val="0"/>
              </a:spcAft>
              <a:buClr>
                <a:schemeClr val="accent2"/>
              </a:buClr>
              <a:defRPr/>
            </a:pPr>
            <a:r>
              <a:rPr lang="es-PR" altLang="en-US" sz="2800" dirty="0" smtClean="0"/>
              <a:t>Edad</a:t>
            </a:r>
          </a:p>
          <a:p>
            <a:pPr eaLnBrk="1" fontAlgn="auto" hangingPunct="1">
              <a:spcAft>
                <a:spcPts val="0"/>
              </a:spcAft>
              <a:buClr>
                <a:schemeClr val="accent2"/>
              </a:buClr>
              <a:defRPr/>
            </a:pPr>
            <a:r>
              <a:rPr lang="es-PR" altLang="en-US" sz="2800" dirty="0" smtClean="0"/>
              <a:t>Peso Corporal</a:t>
            </a:r>
          </a:p>
          <a:p>
            <a:pPr eaLnBrk="1" fontAlgn="auto" hangingPunct="1">
              <a:spcAft>
                <a:spcPts val="0"/>
              </a:spcAft>
              <a:buClr>
                <a:schemeClr val="accent2"/>
              </a:buClr>
              <a:defRPr/>
            </a:pPr>
            <a:r>
              <a:rPr lang="es-PR" altLang="en-US" sz="2800" dirty="0" smtClean="0"/>
              <a:t>Grado de Acondicionamiento y Aclimatación Física</a:t>
            </a:r>
          </a:p>
          <a:p>
            <a:pPr eaLnBrk="1" fontAlgn="auto" hangingPunct="1">
              <a:spcAft>
                <a:spcPts val="0"/>
              </a:spcAft>
              <a:buClr>
                <a:schemeClr val="accent2"/>
              </a:buClr>
              <a:defRPr/>
            </a:pPr>
            <a:r>
              <a:rPr lang="es-PR" altLang="en-US" sz="2800" dirty="0" smtClean="0"/>
              <a:t>Metabolismo</a:t>
            </a:r>
          </a:p>
          <a:p>
            <a:pPr eaLnBrk="1" fontAlgn="auto" hangingPunct="1">
              <a:spcAft>
                <a:spcPts val="0"/>
              </a:spcAft>
              <a:defRPr/>
            </a:pPr>
            <a:endParaRPr lang="es-PR" sz="2800" dirty="0" smtClean="0"/>
          </a:p>
        </p:txBody>
      </p:sp>
      <p:sp>
        <p:nvSpPr>
          <p:cNvPr id="5" name="Content Placeholder 4"/>
          <p:cNvSpPr>
            <a:spLocks noGrp="1"/>
          </p:cNvSpPr>
          <p:nvPr>
            <p:ph sz="quarter" idx="4294967295"/>
          </p:nvPr>
        </p:nvSpPr>
        <p:spPr>
          <a:xfrm>
            <a:off x="5102225" y="2174875"/>
            <a:ext cx="4041775" cy="3951288"/>
          </a:xfrm>
        </p:spPr>
        <p:txBody>
          <a:bodyPr rtlCol="0">
            <a:normAutofit/>
          </a:bodyPr>
          <a:lstStyle/>
          <a:p>
            <a:pPr marL="0" indent="0" eaLnBrk="1" fontAlgn="auto" hangingPunct="1">
              <a:spcAft>
                <a:spcPts val="0"/>
              </a:spcAft>
              <a:buFont typeface="Arial" pitchFamily="34" charset="0"/>
              <a:buNone/>
              <a:defRPr/>
            </a:pPr>
            <a:r>
              <a:rPr lang="es-PR" altLang="en-US" sz="2800" dirty="0" smtClean="0"/>
              <a:t>Factores Ambientales</a:t>
            </a:r>
          </a:p>
          <a:p>
            <a:pPr eaLnBrk="1" fontAlgn="auto" hangingPunct="1">
              <a:spcAft>
                <a:spcPts val="0"/>
              </a:spcAft>
              <a:defRPr/>
            </a:pPr>
            <a:r>
              <a:rPr lang="es-PR" altLang="en-US" sz="2800" dirty="0" smtClean="0"/>
              <a:t>Temperatura del Aire</a:t>
            </a:r>
          </a:p>
          <a:p>
            <a:pPr eaLnBrk="1" fontAlgn="auto" hangingPunct="1">
              <a:spcAft>
                <a:spcPts val="0"/>
              </a:spcAft>
              <a:defRPr/>
            </a:pPr>
            <a:r>
              <a:rPr lang="es-PR" altLang="en-US" sz="2800" dirty="0" smtClean="0"/>
              <a:t>Temperatura de las Superficies Aledañas</a:t>
            </a:r>
          </a:p>
          <a:p>
            <a:pPr eaLnBrk="1" fontAlgn="auto" hangingPunct="1">
              <a:spcAft>
                <a:spcPts val="0"/>
              </a:spcAft>
              <a:defRPr/>
            </a:pPr>
            <a:r>
              <a:rPr lang="es-PR" altLang="en-US" sz="2800" dirty="0" smtClean="0"/>
              <a:t>Humedad Relativa</a:t>
            </a:r>
          </a:p>
          <a:p>
            <a:pPr eaLnBrk="1" fontAlgn="auto" hangingPunct="1">
              <a:spcAft>
                <a:spcPts val="0"/>
              </a:spcAft>
              <a:defRPr/>
            </a:pPr>
            <a:r>
              <a:rPr lang="es-PR" altLang="en-US" sz="2800" dirty="0" smtClean="0"/>
              <a:t>Movimiento del Aire</a:t>
            </a:r>
          </a:p>
          <a:p>
            <a:pPr eaLnBrk="1" fontAlgn="auto" hangingPunct="1">
              <a:spcAft>
                <a:spcPts val="0"/>
              </a:spcAft>
              <a:defRPr/>
            </a:pPr>
            <a:endParaRPr lang="es-PR" sz="2800" dirty="0" smtClean="0"/>
          </a:p>
        </p:txBody>
      </p:sp>
    </p:spTree>
    <p:extLst>
      <p:ext uri="{BB962C8B-B14F-4D97-AF65-F5344CB8AC3E}">
        <p14:creationId xmlns:p14="http://schemas.microsoft.com/office/powerpoint/2010/main" val="3410282670"/>
      </p:ext>
    </p:extLst>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PR" dirty="0" smtClean="0"/>
              <a:t>Limitación de Responsabilidad</a:t>
            </a:r>
            <a:endParaRPr lang="es-PR" dirty="0"/>
          </a:p>
        </p:txBody>
      </p:sp>
      <p:sp>
        <p:nvSpPr>
          <p:cNvPr id="4" name="Footer Placeholder 1"/>
          <p:cNvSpPr>
            <a:spLocks noGrp="1"/>
          </p:cNvSpPr>
          <p:nvPr>
            <p:ph idx="1"/>
          </p:nvPr>
        </p:nvSpPr>
        <p:spPr/>
        <p:txBody>
          <a:bodyPr>
            <a:normAutofit/>
          </a:bodyPr>
          <a:lstStyle/>
          <a:p>
            <a:pPr marL="0" indent="0" algn="just">
              <a:buNone/>
            </a:pPr>
            <a:r>
              <a:rPr lang="es-PR" sz="2800" dirty="0" smtClean="0"/>
              <a:t>Este material de entrenamiento fue elaborado con el auspicio federal </a:t>
            </a:r>
            <a:r>
              <a:rPr lang="es-PR" sz="2800" dirty="0" err="1" smtClean="0"/>
              <a:t>Susan</a:t>
            </a:r>
            <a:r>
              <a:rPr lang="es-PR" sz="2800" dirty="0" smtClean="0"/>
              <a:t> </a:t>
            </a:r>
            <a:r>
              <a:rPr lang="es-PR" sz="2800" dirty="0" err="1" smtClean="0"/>
              <a:t>Harwood</a:t>
            </a:r>
            <a:r>
              <a:rPr lang="es-PR" sz="2800" dirty="0" smtClean="0"/>
              <a:t> con número               SH29650-SH6 de la Administración de Seguridad y Salud Ocupacional del Departamento de Trabajo de los Estados Unidos de América. El contenido de esta presentación no necesariamente refleja el punto de vista o las políticas del Departamento de Trabajo de Estados Unidos, ni la mención de marcas, productos u organizaciones comerciales implica el aval del Gobierno de los Estados Unidos de América</a:t>
            </a:r>
            <a:r>
              <a:rPr lang="es-PR" sz="800" dirty="0" smtClean="0"/>
              <a:t>..</a:t>
            </a:r>
          </a:p>
          <a:p>
            <a:pPr algn="just"/>
            <a:endParaRPr lang="es-PR" sz="800" dirty="0"/>
          </a:p>
        </p:txBody>
      </p:sp>
    </p:spTree>
    <p:extLst>
      <p:ext uri="{BB962C8B-B14F-4D97-AF65-F5344CB8AC3E}">
        <p14:creationId xmlns:p14="http://schemas.microsoft.com/office/powerpoint/2010/main" val="31997020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228600"/>
            <a:ext cx="9144000" cy="545781"/>
          </a:xfrm>
        </p:spPr>
        <p:txBody>
          <a:bodyPr>
            <a:normAutofit fontScale="90000"/>
          </a:bodyPr>
          <a:lstStyle/>
          <a:p>
            <a:pPr eaLnBrk="1" hangingPunct="1"/>
            <a:r>
              <a:rPr lang="es-PR" altLang="en-US" sz="4000" dirty="0" smtClean="0"/>
              <a:t>Como podemos medir calor ambiental?</a:t>
            </a:r>
          </a:p>
        </p:txBody>
      </p:sp>
      <p:pic>
        <p:nvPicPr>
          <p:cNvPr id="18435" name="Picture 2" title="tabla de temperaturas ambient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05741" y="838200"/>
            <a:ext cx="7256318" cy="5584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
        <p:nvSpPr>
          <p:cNvPr id="2" name="TextBox 1"/>
          <p:cNvSpPr txBox="1"/>
          <p:nvPr/>
        </p:nvSpPr>
        <p:spPr>
          <a:xfrm>
            <a:off x="2118458" y="838200"/>
            <a:ext cx="4815742" cy="400110"/>
          </a:xfrm>
          <a:prstGeom prst="rect">
            <a:avLst/>
          </a:prstGeom>
          <a:solidFill>
            <a:schemeClr val="bg1"/>
          </a:solidFill>
        </p:spPr>
        <p:txBody>
          <a:bodyPr wrap="none" rtlCol="0">
            <a:spAutoFit/>
          </a:bodyPr>
          <a:lstStyle/>
          <a:p>
            <a:r>
              <a:rPr lang="es-PR" sz="2000" b="1" dirty="0" smtClean="0">
                <a:solidFill>
                  <a:srgbClr val="2453E8"/>
                </a:solidFill>
                <a:latin typeface="Arial Narrow" panose="020B0606020202030204" pitchFamily="34" charset="0"/>
                <a:cs typeface="Arial" panose="020B0604020202020204" pitchFamily="34" charset="0"/>
              </a:rPr>
              <a:t>Servicio Nacional de Meteorología de la NOAA</a:t>
            </a:r>
          </a:p>
        </p:txBody>
      </p:sp>
      <p:sp>
        <p:nvSpPr>
          <p:cNvPr id="5" name="TextBox 4"/>
          <p:cNvSpPr txBox="1"/>
          <p:nvPr/>
        </p:nvSpPr>
        <p:spPr>
          <a:xfrm>
            <a:off x="3571235" y="1238310"/>
            <a:ext cx="1983235" cy="369332"/>
          </a:xfrm>
          <a:prstGeom prst="rect">
            <a:avLst/>
          </a:prstGeom>
          <a:solidFill>
            <a:schemeClr val="bg1"/>
          </a:solidFill>
        </p:spPr>
        <p:txBody>
          <a:bodyPr wrap="none" rtlCol="0">
            <a:spAutoFit/>
          </a:bodyPr>
          <a:lstStyle/>
          <a:p>
            <a:r>
              <a:rPr lang="es-PR" b="1" dirty="0" smtClean="0">
                <a:solidFill>
                  <a:srgbClr val="2453E8"/>
                </a:solidFill>
                <a:latin typeface="Arial Narrow" panose="020B0606020202030204" pitchFamily="34" charset="0"/>
                <a:cs typeface="Arial" panose="020B0604020202020204" pitchFamily="34" charset="0"/>
              </a:rPr>
              <a:t>Índice de Calor </a:t>
            </a:r>
            <a:r>
              <a:rPr lang="es-PR" b="1" dirty="0">
                <a:solidFill>
                  <a:srgbClr val="1F24ED"/>
                </a:solidFill>
                <a:latin typeface="Arial Narrow" panose="020B0606020202030204" pitchFamily="34" charset="0"/>
                <a:cs typeface="Arial" panose="020B0604020202020204" pitchFamily="34" charset="0"/>
              </a:rPr>
              <a:t>(°F</a:t>
            </a:r>
            <a:r>
              <a:rPr lang="es-PR" b="1" dirty="0" smtClean="0">
                <a:solidFill>
                  <a:srgbClr val="1F24ED"/>
                </a:solidFill>
                <a:latin typeface="Arial Narrow" panose="020B0606020202030204" pitchFamily="34" charset="0"/>
                <a:cs typeface="Arial" panose="020B0604020202020204" pitchFamily="34" charset="0"/>
              </a:rPr>
              <a:t>)</a:t>
            </a:r>
            <a:r>
              <a:rPr lang="es-PR" b="1" dirty="0" smtClean="0">
                <a:solidFill>
                  <a:srgbClr val="2453E8"/>
                </a:solidFill>
                <a:latin typeface="Arial Narrow" panose="020B0606020202030204" pitchFamily="34" charset="0"/>
                <a:cs typeface="Arial" panose="020B0604020202020204" pitchFamily="34" charset="0"/>
              </a:rPr>
              <a:t> </a:t>
            </a:r>
          </a:p>
        </p:txBody>
      </p:sp>
      <p:sp>
        <p:nvSpPr>
          <p:cNvPr id="7" name="TextBox 6"/>
          <p:cNvSpPr txBox="1"/>
          <p:nvPr/>
        </p:nvSpPr>
        <p:spPr>
          <a:xfrm>
            <a:off x="3657600" y="1585556"/>
            <a:ext cx="1531701" cy="338554"/>
          </a:xfrm>
          <a:prstGeom prst="rect">
            <a:avLst/>
          </a:prstGeom>
          <a:solidFill>
            <a:schemeClr val="bg1"/>
          </a:solidFill>
        </p:spPr>
        <p:txBody>
          <a:bodyPr wrap="none" rtlCol="0">
            <a:spAutoFit/>
          </a:bodyPr>
          <a:lstStyle/>
          <a:p>
            <a:r>
              <a:rPr lang="es-PR" sz="1600" b="1" dirty="0" smtClean="0">
                <a:latin typeface="Arial Narrow" panose="020B0606020202030204" pitchFamily="34" charset="0"/>
                <a:cs typeface="Arial" panose="020B0604020202020204" pitchFamily="34" charset="0"/>
              </a:rPr>
              <a:t>Temperatura (°F)</a:t>
            </a:r>
          </a:p>
        </p:txBody>
      </p:sp>
      <p:sp>
        <p:nvSpPr>
          <p:cNvPr id="8" name="TextBox 7"/>
          <p:cNvSpPr txBox="1"/>
          <p:nvPr/>
        </p:nvSpPr>
        <p:spPr>
          <a:xfrm rot="16200000">
            <a:off x="539" y="3534785"/>
            <a:ext cx="1946367" cy="338554"/>
          </a:xfrm>
          <a:prstGeom prst="rect">
            <a:avLst/>
          </a:prstGeom>
          <a:solidFill>
            <a:schemeClr val="bg1"/>
          </a:solidFill>
        </p:spPr>
        <p:txBody>
          <a:bodyPr wrap="none" rtlCol="0">
            <a:spAutoFit/>
          </a:bodyPr>
          <a:lstStyle/>
          <a:p>
            <a:r>
              <a:rPr lang="es-PR" sz="1600" b="1" dirty="0" smtClean="0">
                <a:latin typeface="Arial Narrow" panose="020B0606020202030204" pitchFamily="34" charset="0"/>
                <a:cs typeface="Arial" panose="020B0604020202020204" pitchFamily="34" charset="0"/>
              </a:rPr>
              <a:t>Humedad Relativa (%)</a:t>
            </a:r>
          </a:p>
        </p:txBody>
      </p:sp>
      <p:sp>
        <p:nvSpPr>
          <p:cNvPr id="9" name="TextBox 8"/>
          <p:cNvSpPr txBox="1"/>
          <p:nvPr/>
        </p:nvSpPr>
        <p:spPr>
          <a:xfrm>
            <a:off x="76200" y="5841340"/>
            <a:ext cx="8915400" cy="330860"/>
          </a:xfrm>
          <a:prstGeom prst="rect">
            <a:avLst/>
          </a:prstGeom>
          <a:solidFill>
            <a:schemeClr val="bg1"/>
          </a:solidFill>
        </p:spPr>
        <p:txBody>
          <a:bodyPr wrap="square" rtlCol="0">
            <a:spAutoFit/>
          </a:bodyPr>
          <a:lstStyle/>
          <a:p>
            <a:r>
              <a:rPr lang="es-PR" sz="1550" b="1" dirty="0" smtClean="0">
                <a:latin typeface="Arial Narrow" panose="020B0606020202030204" pitchFamily="34" charset="0"/>
                <a:cs typeface="Arial" panose="020B0604020202020204" pitchFamily="34" charset="0"/>
              </a:rPr>
              <a:t>Probabilidad de Desarrollar Desórdenes por Calor debido a Exposición Prolongada o Actividad Física Extenuante</a:t>
            </a:r>
          </a:p>
        </p:txBody>
      </p:sp>
      <p:sp>
        <p:nvSpPr>
          <p:cNvPr id="10" name="TextBox 9"/>
          <p:cNvSpPr txBox="1"/>
          <p:nvPr/>
        </p:nvSpPr>
        <p:spPr>
          <a:xfrm>
            <a:off x="1875655" y="6142911"/>
            <a:ext cx="867545" cy="276999"/>
          </a:xfrm>
          <a:prstGeom prst="rect">
            <a:avLst/>
          </a:prstGeom>
          <a:solidFill>
            <a:schemeClr val="bg1"/>
          </a:solidFill>
        </p:spPr>
        <p:txBody>
          <a:bodyPr wrap="none" rtlCol="0">
            <a:spAutoFit/>
          </a:bodyPr>
          <a:lstStyle/>
          <a:p>
            <a:r>
              <a:rPr lang="es-PR" sz="1200" b="1" dirty="0" smtClean="0">
                <a:latin typeface="Arial Narrow" panose="020B0606020202030204" pitchFamily="34" charset="0"/>
                <a:cs typeface="Arial" panose="020B0604020202020204" pitchFamily="34" charset="0"/>
              </a:rPr>
              <a:t>Precaución</a:t>
            </a:r>
          </a:p>
        </p:txBody>
      </p:sp>
      <p:sp>
        <p:nvSpPr>
          <p:cNvPr id="11" name="TextBox 10"/>
          <p:cNvSpPr txBox="1"/>
          <p:nvPr/>
        </p:nvSpPr>
        <p:spPr>
          <a:xfrm>
            <a:off x="3321452" y="6142911"/>
            <a:ext cx="1402948" cy="276999"/>
          </a:xfrm>
          <a:prstGeom prst="rect">
            <a:avLst/>
          </a:prstGeom>
          <a:solidFill>
            <a:schemeClr val="bg1"/>
          </a:solidFill>
        </p:spPr>
        <p:txBody>
          <a:bodyPr wrap="none" rtlCol="0">
            <a:spAutoFit/>
          </a:bodyPr>
          <a:lstStyle/>
          <a:p>
            <a:r>
              <a:rPr lang="es-PR" sz="1200" b="1" dirty="0" smtClean="0">
                <a:latin typeface="Arial Narrow" panose="020B0606020202030204" pitchFamily="34" charset="0"/>
                <a:cs typeface="Arial" panose="020B0604020202020204" pitchFamily="34" charset="0"/>
              </a:rPr>
              <a:t>Extrema Precaución</a:t>
            </a:r>
          </a:p>
        </p:txBody>
      </p:sp>
      <p:sp>
        <p:nvSpPr>
          <p:cNvPr id="12" name="TextBox 11"/>
          <p:cNvSpPr txBox="1"/>
          <p:nvPr/>
        </p:nvSpPr>
        <p:spPr>
          <a:xfrm>
            <a:off x="5410200" y="6142911"/>
            <a:ext cx="614271" cy="276999"/>
          </a:xfrm>
          <a:prstGeom prst="rect">
            <a:avLst/>
          </a:prstGeom>
          <a:solidFill>
            <a:schemeClr val="bg1"/>
          </a:solidFill>
        </p:spPr>
        <p:txBody>
          <a:bodyPr wrap="none" rtlCol="0">
            <a:spAutoFit/>
          </a:bodyPr>
          <a:lstStyle/>
          <a:p>
            <a:r>
              <a:rPr lang="es-PR" sz="1200" b="1" dirty="0" smtClean="0">
                <a:latin typeface="Arial Narrow" panose="020B0606020202030204" pitchFamily="34" charset="0"/>
                <a:cs typeface="Arial" panose="020B0604020202020204" pitchFamily="34" charset="0"/>
              </a:rPr>
              <a:t>Peligro</a:t>
            </a:r>
          </a:p>
        </p:txBody>
      </p:sp>
      <p:sp>
        <p:nvSpPr>
          <p:cNvPr id="13" name="TextBox 12"/>
          <p:cNvSpPr txBox="1"/>
          <p:nvPr/>
        </p:nvSpPr>
        <p:spPr>
          <a:xfrm>
            <a:off x="6705600" y="6142911"/>
            <a:ext cx="1156086" cy="276999"/>
          </a:xfrm>
          <a:prstGeom prst="rect">
            <a:avLst/>
          </a:prstGeom>
          <a:solidFill>
            <a:schemeClr val="bg1"/>
          </a:solidFill>
        </p:spPr>
        <p:txBody>
          <a:bodyPr wrap="none" rtlCol="0">
            <a:spAutoFit/>
          </a:bodyPr>
          <a:lstStyle/>
          <a:p>
            <a:r>
              <a:rPr lang="es-PR" sz="1200" b="1" dirty="0" smtClean="0">
                <a:latin typeface="Arial Narrow" panose="020B0606020202030204" pitchFamily="34" charset="0"/>
                <a:cs typeface="Arial" panose="020B0604020202020204" pitchFamily="34" charset="0"/>
              </a:rPr>
              <a:t>Peligro Extremo</a:t>
            </a:r>
          </a:p>
        </p:txBody>
      </p:sp>
      <p:sp>
        <p:nvSpPr>
          <p:cNvPr id="14" name="TextBox 13"/>
          <p:cNvSpPr txBox="1"/>
          <p:nvPr/>
        </p:nvSpPr>
        <p:spPr>
          <a:xfrm>
            <a:off x="1341768" y="6477000"/>
            <a:ext cx="6367641" cy="369332"/>
          </a:xfrm>
          <a:prstGeom prst="rect">
            <a:avLst/>
          </a:prstGeom>
          <a:noFill/>
        </p:spPr>
        <p:txBody>
          <a:bodyPr wrap="none" rtlCol="0">
            <a:spAutoFit/>
          </a:bodyPr>
          <a:lstStyle/>
          <a:p>
            <a:r>
              <a:rPr lang="en-US" dirty="0" smtClean="0"/>
              <a:t>Fuente: </a:t>
            </a:r>
            <a:r>
              <a:rPr lang="en-US" dirty="0"/>
              <a:t>https://www.osha.gov/SLTC/heatillness/edresources.html</a:t>
            </a:r>
          </a:p>
        </p:txBody>
      </p:sp>
    </p:spTree>
    <p:extLst>
      <p:ext uri="{BB962C8B-B14F-4D97-AF65-F5344CB8AC3E}">
        <p14:creationId xmlns:p14="http://schemas.microsoft.com/office/powerpoint/2010/main" val="25814818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0" y="388220"/>
            <a:ext cx="4710545" cy="1169531"/>
          </a:xfrm>
        </p:spPr>
        <p:txBody>
          <a:bodyPr rtlCol="0">
            <a:normAutofit fontScale="90000"/>
          </a:bodyPr>
          <a:lstStyle/>
          <a:p>
            <a:pPr>
              <a:defRPr/>
            </a:pPr>
            <a:r>
              <a:rPr lang="es-PR" altLang="en-US" sz="4000" dirty="0"/>
              <a:t>Como podemos medir </a:t>
            </a:r>
            <a:r>
              <a:rPr lang="es-PR" altLang="en-US" sz="4000" dirty="0" smtClean="0"/>
              <a:t> calor </a:t>
            </a:r>
            <a:r>
              <a:rPr lang="es-PR" altLang="en-US" sz="4000" dirty="0"/>
              <a:t>ambiental?</a:t>
            </a:r>
            <a:endParaRPr lang="en-US" altLang="en-US" sz="4000" dirty="0" smtClean="0"/>
          </a:p>
        </p:txBody>
      </p:sp>
      <p:sp>
        <p:nvSpPr>
          <p:cNvPr id="4" name="TextBox 3"/>
          <p:cNvSpPr txBox="1"/>
          <p:nvPr/>
        </p:nvSpPr>
        <p:spPr>
          <a:xfrm>
            <a:off x="1341768" y="6477000"/>
            <a:ext cx="6367641" cy="369332"/>
          </a:xfrm>
          <a:prstGeom prst="rect">
            <a:avLst/>
          </a:prstGeom>
          <a:noFill/>
        </p:spPr>
        <p:txBody>
          <a:bodyPr wrap="none" rtlCol="0">
            <a:spAutoFit/>
          </a:bodyPr>
          <a:lstStyle/>
          <a:p>
            <a:r>
              <a:rPr lang="en-US" dirty="0" smtClean="0"/>
              <a:t>Fuente: </a:t>
            </a:r>
            <a:r>
              <a:rPr lang="en-US" dirty="0"/>
              <a:t>https://www.osha.gov/SLTC/heatillness/edresources.html</a:t>
            </a:r>
          </a:p>
        </p:txBody>
      </p:sp>
      <p:pic>
        <p:nvPicPr>
          <p:cNvPr id="3074" name="Picture 2" title="tabl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00600" y="457200"/>
            <a:ext cx="4267200" cy="5857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79193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rtlCol="0">
            <a:normAutofit fontScale="90000"/>
          </a:bodyPr>
          <a:lstStyle/>
          <a:p>
            <a:pPr eaLnBrk="1" fontAlgn="auto" hangingPunct="1">
              <a:spcAft>
                <a:spcPts val="0"/>
              </a:spcAft>
              <a:defRPr/>
            </a:pPr>
            <a:r>
              <a:rPr lang="es-PR" b="1" dirty="0" smtClean="0"/>
              <a:t>Medidas de Protección para Bajo Riesgo</a:t>
            </a:r>
            <a:br>
              <a:rPr lang="es-PR" b="1" dirty="0" smtClean="0"/>
            </a:br>
            <a:r>
              <a:rPr lang="es-PR" b="1" dirty="0" smtClean="0"/>
              <a:t>Índice de Calor Menor de 91°F</a:t>
            </a:r>
          </a:p>
        </p:txBody>
      </p:sp>
      <p:sp>
        <p:nvSpPr>
          <p:cNvPr id="3" name="Content Placeholder 2"/>
          <p:cNvSpPr>
            <a:spLocks noGrp="1"/>
          </p:cNvSpPr>
          <p:nvPr>
            <p:ph idx="1"/>
          </p:nvPr>
        </p:nvSpPr>
        <p:spPr>
          <a:xfrm>
            <a:off x="457489" y="2022315"/>
            <a:ext cx="8229023" cy="4525435"/>
          </a:xfrm>
        </p:spPr>
        <p:txBody>
          <a:bodyPr rtlCol="0">
            <a:normAutofit fontScale="77500" lnSpcReduction="20000"/>
          </a:bodyPr>
          <a:lstStyle/>
          <a:p>
            <a:pPr eaLnBrk="1" fontAlgn="auto" hangingPunct="1">
              <a:spcBef>
                <a:spcPts val="0"/>
              </a:spcBef>
              <a:spcAft>
                <a:spcPts val="0"/>
              </a:spcAft>
              <a:defRPr/>
            </a:pPr>
            <a:r>
              <a:rPr lang="es-PR" dirty="0" smtClean="0"/>
              <a:t>Suministro de agua potable</a:t>
            </a:r>
          </a:p>
          <a:p>
            <a:pPr eaLnBrk="1" fontAlgn="auto" hangingPunct="1">
              <a:spcBef>
                <a:spcPts val="0"/>
              </a:spcBef>
              <a:spcAft>
                <a:spcPts val="0"/>
              </a:spcAft>
              <a:defRPr/>
            </a:pPr>
            <a:r>
              <a:rPr lang="es-PR" dirty="0" smtClean="0"/>
              <a:t>Asegúrese de que la disponibilidad de servicios médicos sea adecuada.</a:t>
            </a:r>
          </a:p>
          <a:p>
            <a:pPr eaLnBrk="1" fontAlgn="auto" hangingPunct="1">
              <a:spcBef>
                <a:spcPts val="0"/>
              </a:spcBef>
              <a:spcAft>
                <a:spcPts val="0"/>
              </a:spcAft>
              <a:defRPr/>
            </a:pPr>
            <a:r>
              <a:rPr lang="es-PR" dirty="0" smtClean="0"/>
              <a:t>Planifique con anticipación cuando se trate de un índice mayor de calor, proporcione capacitación de seguridad ante el calor a los trabajadores</a:t>
            </a:r>
          </a:p>
          <a:p>
            <a:pPr eaLnBrk="1" fontAlgn="auto" hangingPunct="1">
              <a:spcBef>
                <a:spcPts val="0"/>
              </a:spcBef>
              <a:spcAft>
                <a:spcPts val="0"/>
              </a:spcAft>
              <a:defRPr/>
            </a:pPr>
            <a:r>
              <a:rPr lang="es-PR" dirty="0" smtClean="0"/>
              <a:t>Recomiende a los trabajadores que usen protector solar</a:t>
            </a:r>
          </a:p>
          <a:p>
            <a:pPr eaLnBrk="1" fontAlgn="auto" hangingPunct="1">
              <a:spcBef>
                <a:spcPts val="0"/>
              </a:spcBef>
              <a:spcAft>
                <a:spcPts val="0"/>
              </a:spcAft>
              <a:defRPr/>
            </a:pPr>
            <a:r>
              <a:rPr lang="es-PR" dirty="0" smtClean="0"/>
              <a:t>Aclimate a los trabajadores</a:t>
            </a:r>
          </a:p>
          <a:p>
            <a:pPr marL="0" indent="0" eaLnBrk="1" fontAlgn="auto" hangingPunct="1">
              <a:spcBef>
                <a:spcPts val="0"/>
              </a:spcBef>
              <a:spcAft>
                <a:spcPts val="0"/>
              </a:spcAft>
              <a:buFont typeface="Arial" pitchFamily="34" charset="0"/>
              <a:buNone/>
              <a:defRPr/>
            </a:pPr>
            <a:endParaRPr lang="es-PR" b="1" dirty="0" smtClean="0">
              <a:solidFill>
                <a:srgbClr val="FF0000"/>
              </a:solidFill>
            </a:endParaRPr>
          </a:p>
          <a:p>
            <a:pPr marL="0" indent="0" eaLnBrk="1" fontAlgn="auto" hangingPunct="1">
              <a:spcBef>
                <a:spcPts val="0"/>
              </a:spcBef>
              <a:spcAft>
                <a:spcPts val="0"/>
              </a:spcAft>
              <a:buFont typeface="Arial" pitchFamily="34" charset="0"/>
              <a:buNone/>
              <a:defRPr/>
            </a:pPr>
            <a:r>
              <a:rPr lang="es-PR" b="1" dirty="0" smtClean="0">
                <a:solidFill>
                  <a:srgbClr val="FF0000"/>
                </a:solidFill>
              </a:rPr>
              <a:t>Si los trabajadores deben llevar equipos de protección que sean pesados y realizar actividades extenuantes o trabajo bajo el sol directo, se recomienda tomar precauciones adicionales para prevenir enfermedades relacionadas al calor en los trabajadores.</a:t>
            </a:r>
            <a:endParaRPr lang="es-PR" dirty="0" smtClean="0">
              <a:solidFill>
                <a:srgbClr val="FF0000"/>
              </a:solidFill>
            </a:endParaRPr>
          </a:p>
          <a:p>
            <a:pPr eaLnBrk="1" fontAlgn="auto" hangingPunct="1">
              <a:spcBef>
                <a:spcPts val="0"/>
              </a:spcBef>
              <a:spcAft>
                <a:spcPts val="0"/>
              </a:spcAft>
              <a:defRPr/>
            </a:pPr>
            <a:endParaRPr lang="es-PR" dirty="0" smtClean="0"/>
          </a:p>
        </p:txBody>
      </p:sp>
    </p:spTree>
    <p:extLst>
      <p:ext uri="{BB962C8B-B14F-4D97-AF65-F5344CB8AC3E}">
        <p14:creationId xmlns:p14="http://schemas.microsoft.com/office/powerpoint/2010/main" val="10979901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9067800" cy="1143000"/>
          </a:xfrm>
        </p:spPr>
        <p:txBody>
          <a:bodyPr rtlCol="0">
            <a:noAutofit/>
          </a:bodyPr>
          <a:lstStyle/>
          <a:p>
            <a:pPr>
              <a:defRPr/>
            </a:pPr>
            <a:r>
              <a:rPr lang="es-PR" sz="3600" b="1" dirty="0"/>
              <a:t>Medidas de Protección para </a:t>
            </a:r>
            <a:r>
              <a:rPr lang="es-PR" sz="3600" b="1" dirty="0" smtClean="0"/>
              <a:t>Riesgo Moderado </a:t>
            </a:r>
            <a:br>
              <a:rPr lang="es-PR" sz="3600" b="1" dirty="0" smtClean="0"/>
            </a:br>
            <a:r>
              <a:rPr lang="es-PR" sz="3600" b="1" dirty="0" smtClean="0"/>
              <a:t>Índice </a:t>
            </a:r>
            <a:r>
              <a:rPr lang="es-PR" sz="3600" b="1" dirty="0"/>
              <a:t>de Calor</a:t>
            </a:r>
            <a:r>
              <a:rPr lang="en-US" sz="3600" b="1" dirty="0" smtClean="0"/>
              <a:t> entre </a:t>
            </a:r>
            <a:r>
              <a:rPr lang="es-PR" sz="3600" b="1" dirty="0" smtClean="0"/>
              <a:t>91°F y 103°F</a:t>
            </a:r>
          </a:p>
        </p:txBody>
      </p:sp>
      <p:sp>
        <p:nvSpPr>
          <p:cNvPr id="3" name="Content Placeholder 2"/>
          <p:cNvSpPr>
            <a:spLocks noGrp="1"/>
          </p:cNvSpPr>
          <p:nvPr>
            <p:ph idx="1"/>
          </p:nvPr>
        </p:nvSpPr>
        <p:spPr>
          <a:xfrm>
            <a:off x="0" y="1371600"/>
            <a:ext cx="9143999" cy="5486400"/>
          </a:xfrm>
        </p:spPr>
        <p:txBody>
          <a:bodyPr rtlCol="0">
            <a:noAutofit/>
          </a:bodyPr>
          <a:lstStyle/>
          <a:p>
            <a:pPr marL="0" indent="0" eaLnBrk="1" fontAlgn="auto" hangingPunct="1">
              <a:spcBef>
                <a:spcPts val="0"/>
              </a:spcBef>
              <a:spcAft>
                <a:spcPts val="0"/>
              </a:spcAft>
              <a:buNone/>
              <a:defRPr/>
            </a:pPr>
            <a:r>
              <a:rPr lang="es-PR" sz="2200" dirty="0" smtClean="0"/>
              <a:t>Además de los pasos anteriores:</a:t>
            </a:r>
          </a:p>
          <a:p>
            <a:pPr eaLnBrk="1" fontAlgn="auto" hangingPunct="1">
              <a:spcBef>
                <a:spcPts val="0"/>
              </a:spcBef>
              <a:spcAft>
                <a:spcPts val="0"/>
              </a:spcAft>
              <a:defRPr/>
            </a:pPr>
            <a:r>
              <a:rPr lang="es-PR" sz="2200" dirty="0" smtClean="0"/>
              <a:t>Recuerde a los trabajadores que beban agua a menudo (aprox. 4 vasos/</a:t>
            </a:r>
            <a:r>
              <a:rPr lang="es-PR" sz="2200" dirty="0" err="1" smtClean="0"/>
              <a:t>hr</a:t>
            </a:r>
            <a:r>
              <a:rPr lang="es-PR" sz="2200" dirty="0" smtClean="0"/>
              <a:t>)</a:t>
            </a:r>
          </a:p>
          <a:p>
            <a:pPr eaLnBrk="1" fontAlgn="auto" hangingPunct="1">
              <a:spcBef>
                <a:spcPts val="0"/>
              </a:spcBef>
              <a:spcAft>
                <a:spcPts val="0"/>
              </a:spcAft>
              <a:defRPr/>
            </a:pPr>
            <a:r>
              <a:rPr lang="es-PR" sz="2200" dirty="0" smtClean="0"/>
              <a:t>Repase con los trabajadores los temas relacionados con la enfermedad relacionada al calor:  cómo reconocer las enfermedades relacionadas al calor, cómo prevenirlas y qué hacer si alguien se enferma</a:t>
            </a:r>
          </a:p>
          <a:p>
            <a:pPr eaLnBrk="1" fontAlgn="auto" hangingPunct="1">
              <a:spcBef>
                <a:spcPts val="0"/>
              </a:spcBef>
              <a:spcAft>
                <a:spcPts val="0"/>
              </a:spcAft>
              <a:defRPr/>
            </a:pPr>
            <a:r>
              <a:rPr lang="es-PR" sz="2200" dirty="0" smtClean="0"/>
              <a:t>Programa descansos frecuentes en un lugar fresco y a la sombra</a:t>
            </a:r>
          </a:p>
          <a:p>
            <a:pPr eaLnBrk="1" fontAlgn="auto" hangingPunct="1">
              <a:spcBef>
                <a:spcPts val="0"/>
              </a:spcBef>
              <a:spcAft>
                <a:spcPts val="0"/>
              </a:spcAft>
              <a:defRPr/>
            </a:pPr>
            <a:r>
              <a:rPr lang="es-PR" sz="2200" dirty="0" smtClean="0"/>
              <a:t>Establezca un sistema de compañeros/instruya a los supervisores para que </a:t>
            </a:r>
            <a:r>
              <a:rPr lang="pt-BR" sz="2200" dirty="0" smtClean="0"/>
              <a:t>estén </a:t>
            </a:r>
            <a:r>
              <a:rPr lang="es-PR" sz="2200" dirty="0" smtClean="0"/>
              <a:t>atentos en caso de signos de enfermedades relacionadas al calor</a:t>
            </a:r>
          </a:p>
          <a:p>
            <a:pPr marL="0" indent="0">
              <a:spcBef>
                <a:spcPts val="0"/>
              </a:spcBef>
              <a:buNone/>
              <a:defRPr/>
            </a:pPr>
            <a:r>
              <a:rPr lang="es-PR" sz="2200" b="1" dirty="0" smtClean="0">
                <a:solidFill>
                  <a:srgbClr val="FF0000"/>
                </a:solidFill>
              </a:rPr>
              <a:t>Si los trabajadores deben llevar equipos de protección que sean pesados y realizar actividades extenuantes o trabajo bajo el sol directo, se recomienda tomar precauciones adicionales para prevenir enfermedades relacionadas al calor en los trabajadores.</a:t>
            </a:r>
            <a:endParaRPr lang="es-PR" sz="2200" dirty="0" smtClean="0">
              <a:solidFill>
                <a:srgbClr val="FF0000"/>
              </a:solidFill>
            </a:endParaRPr>
          </a:p>
          <a:p>
            <a:pPr lvl="1" eaLnBrk="1" fontAlgn="auto" hangingPunct="1">
              <a:spcBef>
                <a:spcPts val="0"/>
              </a:spcBef>
              <a:spcAft>
                <a:spcPts val="0"/>
              </a:spcAft>
              <a:defRPr/>
            </a:pPr>
            <a:r>
              <a:rPr lang="es-PR" sz="2200" b="1" dirty="0" smtClean="0">
                <a:solidFill>
                  <a:srgbClr val="FF0000"/>
                </a:solidFill>
              </a:rPr>
              <a:t>Programe las actividades para un momento en el cual el índice de calor sea menor</a:t>
            </a:r>
          </a:p>
          <a:p>
            <a:pPr lvl="1" eaLnBrk="1" fontAlgn="auto" hangingPunct="1">
              <a:spcBef>
                <a:spcPts val="0"/>
              </a:spcBef>
              <a:spcAft>
                <a:spcPts val="0"/>
              </a:spcAft>
              <a:defRPr/>
            </a:pPr>
            <a:r>
              <a:rPr lang="es-PR" sz="2200" b="1" dirty="0" smtClean="0">
                <a:solidFill>
                  <a:srgbClr val="FF0000"/>
                </a:solidFill>
              </a:rPr>
              <a:t>Asigne horarios de trabajo/descansos</a:t>
            </a:r>
          </a:p>
          <a:p>
            <a:pPr lvl="1" eaLnBrk="1" fontAlgn="auto" hangingPunct="1">
              <a:spcBef>
                <a:spcPts val="0"/>
              </a:spcBef>
              <a:spcAft>
                <a:spcPts val="0"/>
              </a:spcAft>
              <a:defRPr/>
            </a:pPr>
            <a:r>
              <a:rPr lang="es-PR" sz="2200" b="1" dirty="0" smtClean="0">
                <a:solidFill>
                  <a:srgbClr val="FF0000"/>
                </a:solidFill>
              </a:rPr>
              <a:t>Observe a los trabajadores de cerca</a:t>
            </a:r>
            <a:endParaRPr lang="es-PR" sz="2200" dirty="0" smtClean="0"/>
          </a:p>
        </p:txBody>
      </p:sp>
    </p:spTree>
    <p:extLst>
      <p:ext uri="{BB962C8B-B14F-4D97-AF65-F5344CB8AC3E}">
        <p14:creationId xmlns:p14="http://schemas.microsoft.com/office/powerpoint/2010/main" val="18227907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15400" cy="1143000"/>
          </a:xfrm>
        </p:spPr>
        <p:txBody>
          <a:bodyPr rtlCol="0">
            <a:normAutofit fontScale="90000"/>
          </a:bodyPr>
          <a:lstStyle/>
          <a:p>
            <a:pPr>
              <a:defRPr/>
            </a:pPr>
            <a:r>
              <a:rPr lang="es-PR" b="1" dirty="0"/>
              <a:t>Medidas de Protección para Riesgo </a:t>
            </a:r>
            <a:r>
              <a:rPr lang="es-PR" b="1" dirty="0" smtClean="0"/>
              <a:t>Alto</a:t>
            </a:r>
            <a:r>
              <a:rPr lang="es-PR" b="1" dirty="0"/>
              <a:t/>
            </a:r>
            <a:br>
              <a:rPr lang="es-PR" b="1" dirty="0"/>
            </a:br>
            <a:r>
              <a:rPr lang="es-PR" b="1" dirty="0"/>
              <a:t>Índice de Calor</a:t>
            </a:r>
            <a:r>
              <a:rPr lang="en-US" b="1" dirty="0"/>
              <a:t> entre </a:t>
            </a:r>
            <a:r>
              <a:rPr lang="es-PR" b="1" dirty="0" smtClean="0"/>
              <a:t>103°F </a:t>
            </a:r>
            <a:r>
              <a:rPr lang="es-PR" b="1" dirty="0"/>
              <a:t>y </a:t>
            </a:r>
            <a:r>
              <a:rPr lang="es-PR" b="1" dirty="0" smtClean="0"/>
              <a:t>115°F</a:t>
            </a:r>
          </a:p>
        </p:txBody>
      </p:sp>
      <p:sp>
        <p:nvSpPr>
          <p:cNvPr id="3" name="Content Placeholder 2"/>
          <p:cNvSpPr>
            <a:spLocks noGrp="1"/>
          </p:cNvSpPr>
          <p:nvPr>
            <p:ph idx="1"/>
          </p:nvPr>
        </p:nvSpPr>
        <p:spPr>
          <a:xfrm>
            <a:off x="457200" y="1447800"/>
            <a:ext cx="8229600" cy="5257800"/>
          </a:xfrm>
        </p:spPr>
        <p:txBody>
          <a:bodyPr rtlCol="0">
            <a:noAutofit/>
          </a:bodyPr>
          <a:lstStyle/>
          <a:p>
            <a:pPr marL="0" indent="0" eaLnBrk="1" fontAlgn="auto" hangingPunct="1">
              <a:spcBef>
                <a:spcPts val="0"/>
              </a:spcBef>
              <a:spcAft>
                <a:spcPts val="0"/>
              </a:spcAft>
              <a:buNone/>
              <a:defRPr/>
            </a:pPr>
            <a:r>
              <a:rPr lang="es-PR" sz="2000" dirty="0" smtClean="0"/>
              <a:t>Además de los pasos anteriores:</a:t>
            </a:r>
          </a:p>
          <a:p>
            <a:pPr eaLnBrk="1" fontAlgn="auto" hangingPunct="1">
              <a:spcBef>
                <a:spcPts val="0"/>
              </a:spcBef>
              <a:spcAft>
                <a:spcPts val="0"/>
              </a:spcAft>
              <a:defRPr/>
            </a:pPr>
            <a:r>
              <a:rPr lang="es-PR" sz="2000" dirty="0" smtClean="0"/>
              <a:t>Alerte a los trabajadores sobre las condiciones de riesgos causadas por el calor</a:t>
            </a:r>
          </a:p>
          <a:p>
            <a:pPr>
              <a:spcBef>
                <a:spcPts val="0"/>
              </a:spcBef>
              <a:defRPr/>
            </a:pPr>
            <a:r>
              <a:rPr lang="es-PR" sz="2000" dirty="0" smtClean="0"/>
              <a:t>Anime activamente a los trabajadores para que beban suficiente agua (aprox. 4 vasos/</a:t>
            </a:r>
            <a:r>
              <a:rPr lang="es-PR" sz="2000" dirty="0" err="1" smtClean="0"/>
              <a:t>hr</a:t>
            </a:r>
            <a:r>
              <a:rPr lang="es-PR" sz="2000" dirty="0" smtClean="0"/>
              <a:t>)</a:t>
            </a:r>
          </a:p>
          <a:p>
            <a:pPr eaLnBrk="1" fontAlgn="auto" hangingPunct="1">
              <a:spcBef>
                <a:spcPts val="0"/>
              </a:spcBef>
              <a:spcAft>
                <a:spcPts val="0"/>
              </a:spcAft>
              <a:defRPr/>
            </a:pPr>
            <a:r>
              <a:rPr lang="es-PR" sz="2000" dirty="0" smtClean="0"/>
              <a:t>Limite los esfuerzos físicos (ej. Uso de elevadores mecánicos)</a:t>
            </a:r>
          </a:p>
          <a:p>
            <a:pPr eaLnBrk="1" fontAlgn="auto" hangingPunct="1">
              <a:spcBef>
                <a:spcPts val="0"/>
              </a:spcBef>
              <a:spcAft>
                <a:spcPts val="0"/>
              </a:spcAft>
              <a:defRPr/>
            </a:pPr>
            <a:r>
              <a:rPr lang="es-PR" sz="2000" dirty="0" smtClean="0"/>
              <a:t>Designe a una persona en el lugar de trabajo que esté bien informada sobre enfermedades relacionadas al calor y que pueda establecer los horarios adecuados de trabajo/descanso</a:t>
            </a:r>
          </a:p>
          <a:p>
            <a:pPr eaLnBrk="1" fontAlgn="auto" hangingPunct="1">
              <a:spcBef>
                <a:spcPts val="0"/>
              </a:spcBef>
              <a:spcAft>
                <a:spcPts val="0"/>
              </a:spcAft>
              <a:defRPr/>
            </a:pPr>
            <a:r>
              <a:rPr lang="es-PR" sz="2000" dirty="0" smtClean="0"/>
              <a:t>Establezca y asegúrese de que se cumplan los horarios de trabajo/descanso</a:t>
            </a:r>
          </a:p>
          <a:p>
            <a:pPr eaLnBrk="1" fontAlgn="auto" hangingPunct="1">
              <a:spcBef>
                <a:spcPts val="0"/>
              </a:spcBef>
              <a:spcAft>
                <a:spcPts val="0"/>
              </a:spcAft>
              <a:defRPr/>
            </a:pPr>
            <a:r>
              <a:rPr lang="es-PR" sz="2000" dirty="0" smtClean="0"/>
              <a:t>Ajuste las actividades laborales (ej. Reprograme el trabajo, fije el ritmo/rote los puestos de trabajo)</a:t>
            </a:r>
          </a:p>
          <a:p>
            <a:pPr eaLnBrk="1" fontAlgn="auto" hangingPunct="1">
              <a:spcBef>
                <a:spcPts val="0"/>
              </a:spcBef>
              <a:spcAft>
                <a:spcPts val="0"/>
              </a:spcAft>
              <a:defRPr/>
            </a:pPr>
            <a:r>
              <a:rPr lang="es-PR" sz="2000" dirty="0" smtClean="0"/>
              <a:t>Use técnicas de enfriamiento</a:t>
            </a:r>
          </a:p>
          <a:p>
            <a:pPr eaLnBrk="1" fontAlgn="auto" hangingPunct="1">
              <a:spcBef>
                <a:spcPts val="0"/>
              </a:spcBef>
              <a:spcAft>
                <a:spcPts val="0"/>
              </a:spcAft>
              <a:defRPr/>
            </a:pPr>
            <a:r>
              <a:rPr lang="es-PR" sz="2000" dirty="0" smtClean="0"/>
              <a:t>Observe/comuníquese con los trabajadores en todo momento</a:t>
            </a:r>
          </a:p>
          <a:p>
            <a:pPr marL="0" indent="0" eaLnBrk="1" fontAlgn="auto" hangingPunct="1">
              <a:spcBef>
                <a:spcPts val="0"/>
              </a:spcBef>
              <a:spcAft>
                <a:spcPts val="0"/>
              </a:spcAft>
              <a:buNone/>
              <a:defRPr/>
            </a:pPr>
            <a:r>
              <a:rPr lang="es-PR" sz="2000" b="1" dirty="0" smtClean="0">
                <a:solidFill>
                  <a:srgbClr val="FF0000"/>
                </a:solidFill>
              </a:rPr>
              <a:t>Cuando sea posible, reprograme las actividades para realizarlas cuando el índice de calor sea menor</a:t>
            </a:r>
            <a:endParaRPr lang="es-PR" sz="2000" dirty="0" smtClean="0">
              <a:solidFill>
                <a:srgbClr val="FF0000"/>
              </a:solidFill>
            </a:endParaRPr>
          </a:p>
        </p:txBody>
      </p:sp>
    </p:spTree>
    <p:extLst>
      <p:ext uri="{BB962C8B-B14F-4D97-AF65-F5344CB8AC3E}">
        <p14:creationId xmlns:p14="http://schemas.microsoft.com/office/powerpoint/2010/main" val="34264602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345"/>
            <a:ext cx="9144000" cy="1143541"/>
          </a:xfrm>
        </p:spPr>
        <p:txBody>
          <a:bodyPr rtlCol="0">
            <a:noAutofit/>
          </a:bodyPr>
          <a:lstStyle/>
          <a:p>
            <a:pPr>
              <a:defRPr/>
            </a:pPr>
            <a:r>
              <a:rPr lang="es-PR" sz="3500" b="1" dirty="0" err="1" smtClean="0"/>
              <a:t>Med</a:t>
            </a:r>
            <a:r>
              <a:rPr lang="es-PR" sz="3500" b="1" dirty="0" smtClean="0"/>
              <a:t>. </a:t>
            </a:r>
            <a:r>
              <a:rPr lang="es-PR" sz="3500" b="1" dirty="0"/>
              <a:t>de </a:t>
            </a:r>
            <a:r>
              <a:rPr lang="es-PR" sz="3500" b="1" dirty="0" err="1" smtClean="0"/>
              <a:t>Protec</a:t>
            </a:r>
            <a:r>
              <a:rPr lang="es-PR" sz="3500" b="1" dirty="0" smtClean="0"/>
              <a:t>. para </a:t>
            </a:r>
            <a:r>
              <a:rPr lang="es-PR" sz="3500" b="1" dirty="0"/>
              <a:t>Riesgo </a:t>
            </a:r>
            <a:r>
              <a:rPr lang="es-PR" sz="3500" b="1" dirty="0" smtClean="0"/>
              <a:t> Muy Alto</a:t>
            </a:r>
            <a:r>
              <a:rPr lang="en-US" sz="3500" b="1" dirty="0" smtClean="0"/>
              <a:t>/</a:t>
            </a:r>
            <a:r>
              <a:rPr lang="es-PR" sz="3500" b="1" dirty="0" smtClean="0"/>
              <a:t>Extremo</a:t>
            </a:r>
            <a:r>
              <a:rPr lang="es-PR" sz="3500" b="1" dirty="0"/>
              <a:t/>
            </a:r>
            <a:br>
              <a:rPr lang="es-PR" sz="3500" b="1" dirty="0"/>
            </a:br>
            <a:r>
              <a:rPr lang="es-PR" sz="3500" b="1" dirty="0"/>
              <a:t>Índice de Calor</a:t>
            </a:r>
            <a:r>
              <a:rPr lang="en-US" sz="3500" b="1" dirty="0"/>
              <a:t> </a:t>
            </a:r>
            <a:r>
              <a:rPr lang="es-PR" sz="3500" b="1" dirty="0" smtClean="0"/>
              <a:t>sobre 115°F</a:t>
            </a:r>
          </a:p>
        </p:txBody>
      </p:sp>
      <p:sp>
        <p:nvSpPr>
          <p:cNvPr id="3" name="Content Placeholder 2"/>
          <p:cNvSpPr>
            <a:spLocks noGrp="1"/>
          </p:cNvSpPr>
          <p:nvPr>
            <p:ph idx="1"/>
          </p:nvPr>
        </p:nvSpPr>
        <p:spPr>
          <a:xfrm>
            <a:off x="228600" y="1311751"/>
            <a:ext cx="8763000" cy="4631849"/>
          </a:xfrm>
        </p:spPr>
        <p:txBody>
          <a:bodyPr rtlCol="0">
            <a:noAutofit/>
          </a:bodyPr>
          <a:lstStyle/>
          <a:p>
            <a:pPr marL="0" indent="0" eaLnBrk="1" fontAlgn="auto" hangingPunct="1">
              <a:spcBef>
                <a:spcPts val="0"/>
              </a:spcBef>
              <a:spcAft>
                <a:spcPts val="0"/>
              </a:spcAft>
              <a:buFont typeface="Arial" pitchFamily="34" charset="0"/>
              <a:buNone/>
              <a:defRPr/>
            </a:pPr>
            <a:r>
              <a:rPr lang="es-PR" sz="2300" b="1" dirty="0" smtClean="0"/>
              <a:t>Reprograme todas las actividades laborales que no sean imprescindibles en días con un índice de calor reducido o en un momento en el cual el índice de calor sea menor</a:t>
            </a:r>
            <a:endParaRPr lang="es-PR" sz="2300" dirty="0" smtClean="0"/>
          </a:p>
          <a:p>
            <a:pPr marL="0" indent="0" eaLnBrk="1" fontAlgn="auto" hangingPunct="1">
              <a:spcBef>
                <a:spcPts val="0"/>
              </a:spcBef>
              <a:spcAft>
                <a:spcPts val="0"/>
              </a:spcAft>
              <a:buFont typeface="Arial" pitchFamily="34" charset="0"/>
              <a:buNone/>
              <a:defRPr/>
            </a:pPr>
            <a:r>
              <a:rPr lang="es-PR" sz="2300" b="1" dirty="0" smtClean="0">
                <a:solidFill>
                  <a:srgbClr val="FF0000"/>
                </a:solidFill>
              </a:rPr>
              <a:t>Pase las tareas de trabajo esencial para la parte más fresca del turno; considere empezar antes, dividir los turnos de trabajo o realizar el trabajo en los turnos de la tarde/noche.  </a:t>
            </a:r>
            <a:r>
              <a:rPr lang="es-PR" sz="2300" b="1" dirty="0" smtClean="0"/>
              <a:t>No se deben realizar tareas de trabajo extenuantes y aquellas que requieran el uso de equipos pesados o no transpirables o equipos impermeables de protección química cuando el índice de calor sea igual o superior a 115°F.</a:t>
            </a:r>
            <a:endParaRPr lang="es-PR" sz="2300" dirty="0" smtClean="0"/>
          </a:p>
          <a:p>
            <a:pPr marL="0" indent="0" eaLnBrk="1" fontAlgn="auto" hangingPunct="1">
              <a:spcBef>
                <a:spcPts val="0"/>
              </a:spcBef>
              <a:spcAft>
                <a:spcPts val="0"/>
              </a:spcAft>
              <a:buFont typeface="Arial" pitchFamily="34" charset="0"/>
              <a:buNone/>
              <a:defRPr/>
            </a:pPr>
            <a:r>
              <a:rPr lang="es-PR" sz="2000" dirty="0" smtClean="0"/>
              <a:t>Cuando sea necesario realizar trabajo esencial, además de los pasos anteriores:</a:t>
            </a:r>
          </a:p>
          <a:p>
            <a:pPr eaLnBrk="1" fontAlgn="auto" hangingPunct="1">
              <a:spcBef>
                <a:spcPts val="0"/>
              </a:spcBef>
              <a:spcAft>
                <a:spcPts val="0"/>
              </a:spcAft>
              <a:defRPr/>
            </a:pPr>
            <a:r>
              <a:rPr lang="es-PR" sz="2000" dirty="0" smtClean="0"/>
              <a:t>Alerte a todos los trabajadores sobre los riesgos causados por el calor extremo.</a:t>
            </a:r>
          </a:p>
          <a:p>
            <a:pPr>
              <a:spcBef>
                <a:spcPts val="0"/>
              </a:spcBef>
              <a:defRPr/>
            </a:pPr>
            <a:r>
              <a:rPr lang="es-PR" sz="2000" dirty="0" smtClean="0"/>
              <a:t>Establezca un horario para beber agua (aprox. 4 vasos/</a:t>
            </a:r>
            <a:r>
              <a:rPr lang="es-PR" sz="2000" dirty="0" err="1" smtClean="0"/>
              <a:t>hr</a:t>
            </a:r>
            <a:r>
              <a:rPr lang="es-PR" sz="2000" dirty="0" smtClean="0"/>
              <a:t>) </a:t>
            </a:r>
          </a:p>
          <a:p>
            <a:pPr>
              <a:spcBef>
                <a:spcPts val="0"/>
              </a:spcBef>
              <a:defRPr/>
            </a:pPr>
            <a:r>
              <a:rPr lang="es-PR" sz="2000" dirty="0" smtClean="0"/>
              <a:t>Elabore y asegúrese de que se apliquen horarios de trabajo/descanso</a:t>
            </a:r>
          </a:p>
          <a:p>
            <a:pPr>
              <a:spcBef>
                <a:spcPts val="0"/>
              </a:spcBef>
              <a:defRPr/>
            </a:pPr>
            <a:r>
              <a:rPr lang="es-PR" sz="2000" dirty="0" smtClean="0"/>
              <a:t>Lleve a cabo monitoreo fisiológico (ej. Pulso, temperatura, </a:t>
            </a:r>
            <a:r>
              <a:rPr lang="es-PR" sz="2000" dirty="0" err="1" smtClean="0"/>
              <a:t>etc</a:t>
            </a:r>
            <a:r>
              <a:rPr lang="es-PR" sz="2000" dirty="0" smtClean="0"/>
              <a:t>)</a:t>
            </a:r>
          </a:p>
          <a:p>
            <a:pPr>
              <a:spcBef>
                <a:spcPts val="0"/>
              </a:spcBef>
              <a:defRPr/>
            </a:pPr>
            <a:r>
              <a:rPr lang="es-PR" sz="2000" dirty="0" smtClean="0"/>
              <a:t>Detenga el trabajo si los métodos esenciales de control no son suficientes o no están disponibles</a:t>
            </a:r>
            <a:endParaRPr lang="es-PR" sz="2400" dirty="0" smtClean="0"/>
          </a:p>
        </p:txBody>
      </p:sp>
    </p:spTree>
    <p:extLst>
      <p:ext uri="{BB962C8B-B14F-4D97-AF65-F5344CB8AC3E}">
        <p14:creationId xmlns:p14="http://schemas.microsoft.com/office/powerpoint/2010/main" val="20881041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277091" y="152400"/>
            <a:ext cx="8714509" cy="1981200"/>
          </a:xfrm>
        </p:spPr>
        <p:txBody>
          <a:bodyPr rtlCol="0">
            <a:noAutofit/>
          </a:bodyPr>
          <a:lstStyle/>
          <a:p>
            <a:pPr eaLnBrk="1" fontAlgn="auto" hangingPunct="1">
              <a:spcAft>
                <a:spcPts val="0"/>
              </a:spcAft>
              <a:defRPr/>
            </a:pPr>
            <a:r>
              <a:rPr lang="es-PR" altLang="en-US" sz="3200" dirty="0" smtClean="0"/>
              <a:t>Cuando se Trabaja Directamente Bajo la Luz del Sol o el Trabajador esta Expuesto a un Alto Contenido de Radiación por Calor, se debe usar otro Parámetro para Evaluar el Riesgo de Estrés de Calor</a:t>
            </a:r>
          </a:p>
        </p:txBody>
      </p:sp>
      <p:sp>
        <p:nvSpPr>
          <p:cNvPr id="235523" name="Rectangle 3"/>
          <p:cNvSpPr>
            <a:spLocks noGrp="1" noChangeArrowheads="1"/>
          </p:cNvSpPr>
          <p:nvPr>
            <p:ph idx="1"/>
          </p:nvPr>
        </p:nvSpPr>
        <p:spPr>
          <a:xfrm>
            <a:off x="183529" y="2415407"/>
            <a:ext cx="8502984" cy="4213993"/>
          </a:xfrm>
        </p:spPr>
        <p:txBody>
          <a:bodyPr rtlCol="0">
            <a:normAutofit fontScale="85000" lnSpcReduction="20000"/>
          </a:bodyPr>
          <a:lstStyle/>
          <a:p>
            <a:pPr marL="457200" indent="-457200" eaLnBrk="1" fontAlgn="auto" hangingPunct="1">
              <a:spcAft>
                <a:spcPts val="0"/>
              </a:spcAft>
              <a:buFont typeface="+mj-lt"/>
              <a:buAutoNum type="arabicPeriod"/>
              <a:defRPr/>
            </a:pPr>
            <a:r>
              <a:rPr lang="es-PR" altLang="en-US" sz="3600" dirty="0" smtClean="0"/>
              <a:t>Medir:</a:t>
            </a:r>
          </a:p>
          <a:p>
            <a:pPr marL="457200" lvl="1" indent="-457200" eaLnBrk="1" fontAlgn="auto" hangingPunct="1">
              <a:spcAft>
                <a:spcPts val="0"/>
              </a:spcAft>
              <a:defRPr/>
            </a:pPr>
            <a:r>
              <a:rPr lang="es-PR" altLang="en-US" dirty="0" smtClean="0"/>
              <a:t>Temperatura Natural de Bulbo Húmedo</a:t>
            </a:r>
          </a:p>
          <a:p>
            <a:pPr marL="457200" lvl="1" indent="-457200" eaLnBrk="1" fontAlgn="auto" hangingPunct="1">
              <a:spcAft>
                <a:spcPts val="0"/>
              </a:spcAft>
              <a:defRPr/>
            </a:pPr>
            <a:r>
              <a:rPr lang="es-PR" altLang="en-US" dirty="0" smtClean="0"/>
              <a:t>Temperatura de Globo</a:t>
            </a:r>
          </a:p>
          <a:p>
            <a:pPr marL="457200" lvl="1" indent="-457200" eaLnBrk="1" fontAlgn="auto" hangingPunct="1">
              <a:spcAft>
                <a:spcPts val="0"/>
              </a:spcAft>
              <a:defRPr/>
            </a:pPr>
            <a:r>
              <a:rPr lang="es-PR" altLang="en-US" dirty="0" smtClean="0"/>
              <a:t>Temperatura de Bulbo Seco</a:t>
            </a:r>
          </a:p>
          <a:p>
            <a:pPr marL="457200" lvl="1" indent="-457200" eaLnBrk="1" fontAlgn="auto" hangingPunct="1">
              <a:spcAft>
                <a:spcPts val="0"/>
              </a:spcAft>
              <a:defRPr/>
            </a:pPr>
            <a:r>
              <a:rPr lang="es-PR" altLang="en-US" dirty="0" smtClean="0"/>
              <a:t>Luego calcular el parámetro WBGT (Temperatura de Globo y Bulbo Húmedo)</a:t>
            </a:r>
          </a:p>
          <a:p>
            <a:pPr marL="457200" lvl="1" indent="-457200" eaLnBrk="1" fontAlgn="auto" hangingPunct="1">
              <a:spcAft>
                <a:spcPts val="0"/>
              </a:spcAft>
              <a:defRPr/>
            </a:pPr>
            <a:endParaRPr lang="es-PR" altLang="en-US" dirty="0" smtClean="0"/>
          </a:p>
          <a:p>
            <a:pPr marL="457200" indent="-457200" eaLnBrk="1" fontAlgn="auto" hangingPunct="1">
              <a:spcAft>
                <a:spcPts val="0"/>
              </a:spcAft>
              <a:buFont typeface="+mj-lt"/>
              <a:buAutoNum type="arabicPeriod"/>
              <a:defRPr/>
            </a:pPr>
            <a:r>
              <a:rPr lang="es-PR" altLang="en-US" sz="3600" dirty="0" smtClean="0"/>
              <a:t>Medir el valor promedio del latido cardíaco (pulso) del trabajador al realizar la tarea evaluada</a:t>
            </a:r>
          </a:p>
          <a:p>
            <a:pPr marL="457200" indent="-457200" eaLnBrk="1" fontAlgn="auto" hangingPunct="1">
              <a:spcAft>
                <a:spcPts val="0"/>
              </a:spcAft>
              <a:buFont typeface="Arial" pitchFamily="34" charset="0"/>
              <a:buNone/>
              <a:defRPr/>
            </a:pPr>
            <a:endParaRPr lang="es-PR" altLang="en-US" sz="3600" dirty="0" smtClean="0"/>
          </a:p>
        </p:txBody>
      </p:sp>
    </p:spTree>
    <p:extLst>
      <p:ext uri="{BB962C8B-B14F-4D97-AF65-F5344CB8AC3E}">
        <p14:creationId xmlns:p14="http://schemas.microsoft.com/office/powerpoint/2010/main" val="2189561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3" name="Rectangle 3"/>
          <p:cNvSpPr>
            <a:spLocks noGrp="1" noChangeArrowheads="1"/>
          </p:cNvSpPr>
          <p:nvPr>
            <p:ph idx="1"/>
          </p:nvPr>
        </p:nvSpPr>
        <p:spPr>
          <a:xfrm>
            <a:off x="194323" y="2415407"/>
            <a:ext cx="8852515" cy="3714885"/>
          </a:xfrm>
        </p:spPr>
        <p:txBody>
          <a:bodyPr rtlCol="0">
            <a:normAutofit/>
          </a:bodyPr>
          <a:lstStyle/>
          <a:p>
            <a:pPr marL="457200" indent="-457200" eaLnBrk="1" fontAlgn="auto" hangingPunct="1">
              <a:spcAft>
                <a:spcPts val="0"/>
              </a:spcAft>
              <a:buFont typeface="+mj-lt"/>
              <a:buAutoNum type="arabicPeriod" startAt="3"/>
              <a:defRPr/>
            </a:pPr>
            <a:r>
              <a:rPr lang="es-PR" altLang="en-US" sz="3600" dirty="0" smtClean="0"/>
              <a:t>Considerar si el trabajador esta o no aclimatado</a:t>
            </a:r>
          </a:p>
          <a:p>
            <a:pPr marL="457200" indent="-457200" eaLnBrk="1" fontAlgn="auto" hangingPunct="1">
              <a:spcAft>
                <a:spcPts val="0"/>
              </a:spcAft>
              <a:buFont typeface="+mj-lt"/>
              <a:buAutoNum type="arabicPeriod" startAt="3"/>
              <a:defRPr/>
            </a:pPr>
            <a:r>
              <a:rPr lang="es-PR" altLang="en-US" sz="3600" dirty="0" smtClean="0"/>
              <a:t>Usar los límites del WBGT establecidos e implementar un plan de aclimatación de ser necesario</a:t>
            </a:r>
          </a:p>
        </p:txBody>
      </p:sp>
      <p:sp>
        <p:nvSpPr>
          <p:cNvPr id="5" name="Rectangle 2"/>
          <p:cNvSpPr>
            <a:spLocks noGrp="1" noChangeArrowheads="1"/>
          </p:cNvSpPr>
          <p:nvPr>
            <p:ph type="title"/>
          </p:nvPr>
        </p:nvSpPr>
        <p:spPr>
          <a:xfrm>
            <a:off x="277091" y="152400"/>
            <a:ext cx="8714509" cy="1981200"/>
          </a:xfrm>
        </p:spPr>
        <p:txBody>
          <a:bodyPr rtlCol="0">
            <a:noAutofit/>
          </a:bodyPr>
          <a:lstStyle/>
          <a:p>
            <a:pPr>
              <a:defRPr/>
            </a:pPr>
            <a:r>
              <a:rPr lang="es-PR" altLang="en-US" sz="3200" dirty="0"/>
              <a:t>Cuando se Trabaja Directamente Bajo la Luz del Sol </a:t>
            </a:r>
            <a:r>
              <a:rPr lang="es-PR" altLang="en-US" sz="3200" dirty="0" smtClean="0"/>
              <a:t> o </a:t>
            </a:r>
            <a:r>
              <a:rPr lang="es-PR" altLang="en-US" sz="3200" dirty="0"/>
              <a:t>el Trabajador esta Expuesto a un Alto Contenido de Radiación por Calor, se debe usar otro Parámetro para Evaluar el Riesgo de Estrés de Calor</a:t>
            </a:r>
            <a:endParaRPr lang="es-PR" altLang="en-US" sz="3200" dirty="0" smtClean="0"/>
          </a:p>
        </p:txBody>
      </p:sp>
    </p:spTree>
    <p:extLst>
      <p:ext uri="{BB962C8B-B14F-4D97-AF65-F5344CB8AC3E}">
        <p14:creationId xmlns:p14="http://schemas.microsoft.com/office/powerpoint/2010/main" val="24716027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388757" y="228600"/>
            <a:ext cx="8409421" cy="1143541"/>
          </a:xfrm>
        </p:spPr>
        <p:txBody>
          <a:bodyPr rtlCol="0">
            <a:normAutofit fontScale="90000"/>
          </a:bodyPr>
          <a:lstStyle/>
          <a:p>
            <a:pPr eaLnBrk="1" fontAlgn="auto" hangingPunct="1">
              <a:spcAft>
                <a:spcPts val="0"/>
              </a:spcAft>
              <a:defRPr/>
            </a:pPr>
            <a:r>
              <a:rPr lang="es-PR" altLang="en-US" sz="4300" dirty="0" smtClean="0"/>
              <a:t>Límites WBGT </a:t>
            </a:r>
            <a:br>
              <a:rPr lang="es-PR" altLang="en-US" sz="4300" dirty="0" smtClean="0"/>
            </a:br>
            <a:r>
              <a:rPr lang="es-PR" altLang="en-US" sz="4300" b="1" dirty="0" smtClean="0"/>
              <a:t>Trabajadores No Aclimatados</a:t>
            </a:r>
          </a:p>
        </p:txBody>
      </p:sp>
      <p:sp>
        <p:nvSpPr>
          <p:cNvPr id="8" name="Footer Placeholder 3"/>
          <p:cNvSpPr>
            <a:spLocks noGrp="1"/>
          </p:cNvSpPr>
          <p:nvPr>
            <p:ph type="ftr" sz="quarter" idx="11"/>
          </p:nvPr>
        </p:nvSpPr>
        <p:spPr bwMode="auto">
          <a:xfrm>
            <a:off x="0" y="6084810"/>
            <a:ext cx="9144000" cy="67897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s-PR" sz="1000" b="1" dirty="0" err="1" smtClean="0">
                <a:latin typeface="+mj-lt"/>
              </a:rPr>
              <a:t>Datos</a:t>
            </a:r>
            <a:r>
              <a:rPr lang="en-US" altLang="es-PR" sz="1000" b="1" dirty="0">
                <a:latin typeface="+mj-lt"/>
              </a:rPr>
              <a:t> </a:t>
            </a:r>
            <a:r>
              <a:rPr lang="en-US" altLang="es-PR" sz="1000" b="1" dirty="0" err="1" smtClean="0">
                <a:latin typeface="+mj-lt"/>
              </a:rPr>
              <a:t>Adaptados</a:t>
            </a:r>
            <a:r>
              <a:rPr lang="en-US" altLang="es-PR" sz="1000" b="1" dirty="0" smtClean="0">
                <a:latin typeface="+mj-lt"/>
              </a:rPr>
              <a:t> por Sergio A. </a:t>
            </a:r>
            <a:r>
              <a:rPr lang="en-US" altLang="es-PR" sz="1000" b="1" dirty="0" err="1" smtClean="0">
                <a:latin typeface="+mj-lt"/>
              </a:rPr>
              <a:t>Caporali</a:t>
            </a:r>
            <a:r>
              <a:rPr lang="en-US" altLang="es-PR" sz="1000" b="1" dirty="0" smtClean="0">
                <a:latin typeface="+mj-lt"/>
              </a:rPr>
              <a:t> </a:t>
            </a:r>
            <a:r>
              <a:rPr lang="en-US" altLang="es-PR" sz="1000" b="1" dirty="0" err="1" smtClean="0">
                <a:latin typeface="+mj-lt"/>
              </a:rPr>
              <a:t>Filho</a:t>
            </a:r>
            <a:r>
              <a:rPr lang="en-US" altLang="es-PR" sz="1000" b="1" dirty="0" smtClean="0">
                <a:latin typeface="+mj-lt"/>
              </a:rPr>
              <a:t> de</a:t>
            </a:r>
          </a:p>
          <a:p>
            <a:pPr>
              <a:spcBef>
                <a:spcPct val="0"/>
              </a:spcBef>
              <a:buFontTx/>
              <a:buNone/>
            </a:pPr>
            <a:r>
              <a:rPr lang="en-US" altLang="es-PR" sz="1000" dirty="0" smtClean="0">
                <a:latin typeface="+mj-lt"/>
              </a:rPr>
              <a:t>Criteria for Recommended Standards: Occupational Exposure to Heat and Hot Environments</a:t>
            </a:r>
            <a:br>
              <a:rPr lang="en-US" altLang="es-PR" sz="1000" dirty="0" smtClean="0">
                <a:latin typeface="+mj-lt"/>
              </a:rPr>
            </a:br>
            <a:r>
              <a:rPr lang="en-US" altLang="es-PR" sz="1000" dirty="0" smtClean="0">
                <a:latin typeface="+mj-lt"/>
              </a:rPr>
              <a:t>Investigators:</a:t>
            </a:r>
            <a:r>
              <a:rPr lang="es-PR" sz="1000" dirty="0">
                <a:latin typeface="+mj-lt"/>
              </a:rPr>
              <a:t>Brenda </a:t>
            </a:r>
            <a:r>
              <a:rPr lang="es-PR" sz="1000" dirty="0" err="1">
                <a:latin typeface="+mj-lt"/>
              </a:rPr>
              <a:t>Jacklitsch</a:t>
            </a:r>
            <a:r>
              <a:rPr lang="es-PR" sz="1000" dirty="0">
                <a:latin typeface="+mj-lt"/>
              </a:rPr>
              <a:t>, MS; W. Jon Williams, PhD; </a:t>
            </a:r>
            <a:r>
              <a:rPr lang="es-PR" sz="1000" dirty="0" err="1">
                <a:latin typeface="+mj-lt"/>
              </a:rPr>
              <a:t>Kristin</a:t>
            </a:r>
            <a:r>
              <a:rPr lang="es-PR" sz="1000" dirty="0">
                <a:latin typeface="+mj-lt"/>
              </a:rPr>
              <a:t> </a:t>
            </a:r>
            <a:r>
              <a:rPr lang="es-PR" sz="1000" dirty="0" err="1">
                <a:latin typeface="+mj-lt"/>
              </a:rPr>
              <a:t>Musolin</a:t>
            </a:r>
            <a:r>
              <a:rPr lang="es-PR" sz="1000" dirty="0">
                <a:latin typeface="+mj-lt"/>
              </a:rPr>
              <a:t>, DO, MS; Aitor Coca, PhD; Jung-</a:t>
            </a:r>
            <a:r>
              <a:rPr lang="es-PR" sz="1000" dirty="0" err="1">
                <a:latin typeface="+mj-lt"/>
              </a:rPr>
              <a:t>Hyun</a:t>
            </a:r>
            <a:r>
              <a:rPr lang="es-PR" sz="1000" dirty="0">
                <a:latin typeface="+mj-lt"/>
              </a:rPr>
              <a:t> Kim, PhD; Nina Turner, PhD</a:t>
            </a:r>
            <a:r>
              <a:rPr lang="en-US" altLang="es-PR" sz="1000" dirty="0" smtClean="0">
                <a:latin typeface="+mj-lt"/>
              </a:rPr>
              <a:t> </a:t>
            </a:r>
            <a:br>
              <a:rPr lang="en-US" altLang="es-PR" sz="1000" dirty="0" smtClean="0">
                <a:latin typeface="+mj-lt"/>
              </a:rPr>
            </a:br>
            <a:r>
              <a:rPr lang="en-US" altLang="es-PR" sz="1000" dirty="0" smtClean="0">
                <a:latin typeface="+mj-lt"/>
              </a:rPr>
              <a:t>Department of Health and Human Services, Centers </a:t>
            </a:r>
            <a:r>
              <a:rPr lang="en-US" altLang="es-PR" sz="1000" dirty="0">
                <a:latin typeface="+mj-lt"/>
              </a:rPr>
              <a:t>for Disease Control and </a:t>
            </a:r>
            <a:r>
              <a:rPr lang="en-US" altLang="es-PR" sz="1000" dirty="0" smtClean="0">
                <a:latin typeface="+mj-lt"/>
              </a:rPr>
              <a:t>Prevention, National </a:t>
            </a:r>
            <a:r>
              <a:rPr lang="en-US" altLang="es-PR" sz="1000" dirty="0">
                <a:latin typeface="+mj-lt"/>
              </a:rPr>
              <a:t>Institute for Occupational Safety and Health</a:t>
            </a:r>
            <a:endParaRPr lang="en-US" altLang="es-PR" sz="700" dirty="0" smtClean="0">
              <a:latin typeface="+mj-lt"/>
            </a:endParaRPr>
          </a:p>
        </p:txBody>
      </p:sp>
      <p:pic>
        <p:nvPicPr>
          <p:cNvPr id="8194" name="Picture 2" title="tabla limite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3175" y="1447800"/>
            <a:ext cx="8954625"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1957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1"/>
          </p:nvPr>
        </p:nvSpPr>
        <p:spPr bwMode="auto">
          <a:xfrm>
            <a:off x="0" y="6084810"/>
            <a:ext cx="9144000" cy="67897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s-PR" sz="1000" b="1" dirty="0" err="1" smtClean="0">
                <a:latin typeface="+mj-lt"/>
              </a:rPr>
              <a:t>Datos</a:t>
            </a:r>
            <a:r>
              <a:rPr lang="en-US" altLang="es-PR" sz="1000" b="1" dirty="0" smtClean="0">
                <a:latin typeface="+mj-lt"/>
              </a:rPr>
              <a:t> </a:t>
            </a:r>
            <a:r>
              <a:rPr lang="en-US" altLang="es-PR" sz="1000" b="1" dirty="0" err="1" smtClean="0">
                <a:latin typeface="+mj-lt"/>
              </a:rPr>
              <a:t>Adaptados</a:t>
            </a:r>
            <a:r>
              <a:rPr lang="en-US" altLang="es-PR" sz="1000" b="1" dirty="0" smtClean="0">
                <a:latin typeface="+mj-lt"/>
              </a:rPr>
              <a:t> por Sergio A. </a:t>
            </a:r>
            <a:r>
              <a:rPr lang="en-US" altLang="es-PR" sz="1000" b="1" dirty="0" err="1" smtClean="0">
                <a:latin typeface="+mj-lt"/>
              </a:rPr>
              <a:t>Caporali</a:t>
            </a:r>
            <a:r>
              <a:rPr lang="en-US" altLang="es-PR" sz="1000" b="1" dirty="0" smtClean="0">
                <a:latin typeface="+mj-lt"/>
              </a:rPr>
              <a:t> </a:t>
            </a:r>
            <a:r>
              <a:rPr lang="en-US" altLang="es-PR" sz="1000" b="1" dirty="0" err="1" smtClean="0">
                <a:latin typeface="+mj-lt"/>
              </a:rPr>
              <a:t>Filho</a:t>
            </a:r>
            <a:r>
              <a:rPr lang="en-US" altLang="es-PR" sz="1000" b="1" dirty="0" smtClean="0">
                <a:latin typeface="+mj-lt"/>
              </a:rPr>
              <a:t> de</a:t>
            </a:r>
          </a:p>
          <a:p>
            <a:pPr>
              <a:spcBef>
                <a:spcPct val="0"/>
              </a:spcBef>
              <a:buFontTx/>
              <a:buNone/>
            </a:pPr>
            <a:r>
              <a:rPr lang="en-US" altLang="es-PR" sz="1000" dirty="0" smtClean="0">
                <a:latin typeface="+mj-lt"/>
              </a:rPr>
              <a:t>Criteria for Recommended Standards: Occupational Exposure to Heat and Hot Environments</a:t>
            </a:r>
            <a:br>
              <a:rPr lang="en-US" altLang="es-PR" sz="1000" dirty="0" smtClean="0">
                <a:latin typeface="+mj-lt"/>
              </a:rPr>
            </a:br>
            <a:r>
              <a:rPr lang="en-US" altLang="es-PR" sz="1000" dirty="0" smtClean="0">
                <a:latin typeface="+mj-lt"/>
              </a:rPr>
              <a:t>Investigators:</a:t>
            </a:r>
            <a:r>
              <a:rPr lang="es-PR" sz="1000" dirty="0">
                <a:latin typeface="+mj-lt"/>
              </a:rPr>
              <a:t>Brenda </a:t>
            </a:r>
            <a:r>
              <a:rPr lang="es-PR" sz="1000" dirty="0" err="1">
                <a:latin typeface="+mj-lt"/>
              </a:rPr>
              <a:t>Jacklitsch</a:t>
            </a:r>
            <a:r>
              <a:rPr lang="es-PR" sz="1000" dirty="0">
                <a:latin typeface="+mj-lt"/>
              </a:rPr>
              <a:t>, MS; W. Jon Williams, PhD; </a:t>
            </a:r>
            <a:r>
              <a:rPr lang="es-PR" sz="1000" dirty="0" err="1">
                <a:latin typeface="+mj-lt"/>
              </a:rPr>
              <a:t>Kristin</a:t>
            </a:r>
            <a:r>
              <a:rPr lang="es-PR" sz="1000" dirty="0">
                <a:latin typeface="+mj-lt"/>
              </a:rPr>
              <a:t> </a:t>
            </a:r>
            <a:r>
              <a:rPr lang="es-PR" sz="1000" dirty="0" err="1">
                <a:latin typeface="+mj-lt"/>
              </a:rPr>
              <a:t>Musolin</a:t>
            </a:r>
            <a:r>
              <a:rPr lang="es-PR" sz="1000" dirty="0">
                <a:latin typeface="+mj-lt"/>
              </a:rPr>
              <a:t>, DO, MS; Aitor Coca, PhD; Jung-</a:t>
            </a:r>
            <a:r>
              <a:rPr lang="es-PR" sz="1000" dirty="0" err="1">
                <a:latin typeface="+mj-lt"/>
              </a:rPr>
              <a:t>Hyun</a:t>
            </a:r>
            <a:r>
              <a:rPr lang="es-PR" sz="1000" dirty="0">
                <a:latin typeface="+mj-lt"/>
              </a:rPr>
              <a:t> Kim, PhD; Nina Turner, PhD</a:t>
            </a:r>
            <a:r>
              <a:rPr lang="en-US" altLang="es-PR" sz="1000" dirty="0" smtClean="0">
                <a:latin typeface="+mj-lt"/>
              </a:rPr>
              <a:t> </a:t>
            </a:r>
            <a:br>
              <a:rPr lang="en-US" altLang="es-PR" sz="1000" dirty="0" smtClean="0">
                <a:latin typeface="+mj-lt"/>
              </a:rPr>
            </a:br>
            <a:r>
              <a:rPr lang="en-US" altLang="es-PR" sz="1000" dirty="0" smtClean="0">
                <a:latin typeface="+mj-lt"/>
              </a:rPr>
              <a:t>Department of Health and Human Services, Centers </a:t>
            </a:r>
            <a:r>
              <a:rPr lang="en-US" altLang="es-PR" sz="1000" dirty="0">
                <a:latin typeface="+mj-lt"/>
              </a:rPr>
              <a:t>for Disease Control and </a:t>
            </a:r>
            <a:r>
              <a:rPr lang="en-US" altLang="es-PR" sz="1000" dirty="0" smtClean="0">
                <a:latin typeface="+mj-lt"/>
              </a:rPr>
              <a:t>Prevention, National </a:t>
            </a:r>
            <a:r>
              <a:rPr lang="en-US" altLang="es-PR" sz="1000" dirty="0">
                <a:latin typeface="+mj-lt"/>
              </a:rPr>
              <a:t>Institute for Occupational Safety and Health</a:t>
            </a:r>
            <a:endParaRPr lang="en-US" altLang="es-PR" sz="700" dirty="0" smtClean="0">
              <a:latin typeface="+mj-lt"/>
            </a:endParaRPr>
          </a:p>
        </p:txBody>
      </p:sp>
      <p:sp>
        <p:nvSpPr>
          <p:cNvPr id="7" name="Rectangle 2"/>
          <p:cNvSpPr>
            <a:spLocks noGrp="1" noChangeArrowheads="1"/>
          </p:cNvSpPr>
          <p:nvPr>
            <p:ph type="title"/>
          </p:nvPr>
        </p:nvSpPr>
        <p:spPr>
          <a:xfrm>
            <a:off x="388757" y="228600"/>
            <a:ext cx="8409421" cy="1143541"/>
          </a:xfrm>
        </p:spPr>
        <p:txBody>
          <a:bodyPr rtlCol="0">
            <a:normAutofit fontScale="90000"/>
          </a:bodyPr>
          <a:lstStyle/>
          <a:p>
            <a:pPr eaLnBrk="1" fontAlgn="auto" hangingPunct="1">
              <a:spcAft>
                <a:spcPts val="0"/>
              </a:spcAft>
              <a:defRPr/>
            </a:pPr>
            <a:r>
              <a:rPr lang="es-PR" altLang="en-US" sz="4300" dirty="0" smtClean="0"/>
              <a:t>Límites WBGT</a:t>
            </a:r>
            <a:br>
              <a:rPr lang="es-PR" altLang="en-US" sz="4300" dirty="0" smtClean="0"/>
            </a:br>
            <a:r>
              <a:rPr lang="es-PR" altLang="en-US" sz="4300" b="1" dirty="0" smtClean="0"/>
              <a:t>Trabajadores Aclimatados</a:t>
            </a:r>
          </a:p>
        </p:txBody>
      </p:sp>
      <p:pic>
        <p:nvPicPr>
          <p:cNvPr id="9218" name="Picture 2" title="tablo limies WBG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200" y="1524000"/>
            <a:ext cx="9067800"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74715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R" dirty="0" smtClean="0"/>
              <a:t>Objetivos</a:t>
            </a:r>
            <a:endParaRPr lang="es-PR" dirty="0"/>
          </a:p>
        </p:txBody>
      </p:sp>
      <p:sp>
        <p:nvSpPr>
          <p:cNvPr id="3" name="Content Placeholder 2"/>
          <p:cNvSpPr>
            <a:spLocks noGrp="1"/>
          </p:cNvSpPr>
          <p:nvPr>
            <p:ph idx="1"/>
          </p:nvPr>
        </p:nvSpPr>
        <p:spPr/>
        <p:txBody>
          <a:bodyPr>
            <a:normAutofit/>
          </a:bodyPr>
          <a:lstStyle/>
          <a:p>
            <a:pPr algn="just"/>
            <a:r>
              <a:rPr lang="es-PR" dirty="0" smtClean="0"/>
              <a:t>Identificación de los indicios y síntomas relacionados </a:t>
            </a:r>
            <a:r>
              <a:rPr lang="es-PR" dirty="0" smtClean="0"/>
              <a:t>por </a:t>
            </a:r>
            <a:r>
              <a:rPr lang="es-PR" dirty="0" smtClean="0"/>
              <a:t>exposición </a:t>
            </a:r>
            <a:r>
              <a:rPr lang="es-PR" dirty="0" smtClean="0"/>
              <a:t>al </a:t>
            </a:r>
            <a:r>
              <a:rPr lang="es-PR" dirty="0" smtClean="0"/>
              <a:t>calor</a:t>
            </a:r>
          </a:p>
          <a:p>
            <a:pPr algn="just"/>
            <a:r>
              <a:rPr lang="es-PR" dirty="0" smtClean="0"/>
              <a:t>Reconocimiento y Evaluación de la exposición al estrés de calor </a:t>
            </a:r>
            <a:r>
              <a:rPr lang="es-PR" dirty="0" smtClean="0"/>
              <a:t>en </a:t>
            </a:r>
            <a:r>
              <a:rPr lang="es-PR" dirty="0" smtClean="0"/>
              <a:t>el ambiente ocupacional</a:t>
            </a:r>
          </a:p>
          <a:p>
            <a:pPr algn="just"/>
            <a:r>
              <a:rPr lang="es-PR" dirty="0" smtClean="0"/>
              <a:t>Proposición de medios efectivos para la minimización y prevención de la exposición </a:t>
            </a:r>
            <a:r>
              <a:rPr lang="es-PR" dirty="0" smtClean="0"/>
              <a:t>al </a:t>
            </a:r>
            <a:r>
              <a:rPr lang="es-PR" dirty="0" smtClean="0"/>
              <a:t>estrés de calor</a:t>
            </a:r>
            <a:endParaRPr lang="es-PR" dirty="0"/>
          </a:p>
        </p:txBody>
      </p:sp>
    </p:spTree>
    <p:extLst>
      <p:ext uri="{BB962C8B-B14F-4D97-AF65-F5344CB8AC3E}">
        <p14:creationId xmlns:p14="http://schemas.microsoft.com/office/powerpoint/2010/main" val="23252164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105" y="274516"/>
            <a:ext cx="8846231" cy="1143541"/>
          </a:xfrm>
        </p:spPr>
        <p:txBody>
          <a:bodyPr>
            <a:noAutofit/>
          </a:bodyPr>
          <a:lstStyle/>
          <a:p>
            <a:r>
              <a:rPr lang="es-PR" sz="3200" dirty="0" smtClean="0"/>
              <a:t>Plan de Aclimatación Recomendado por NIOSH </a:t>
            </a:r>
            <a:r>
              <a:rPr lang="es-PR" sz="2800" dirty="0" smtClean="0"/>
              <a:t>Instituto Nacional para la Seguridad y Salud Ocupacional</a:t>
            </a:r>
            <a:endParaRPr lang="es-PR" sz="3200" dirty="0"/>
          </a:p>
        </p:txBody>
      </p:sp>
      <p:sp>
        <p:nvSpPr>
          <p:cNvPr id="3" name="Content Placeholder 2"/>
          <p:cNvSpPr>
            <a:spLocks noGrp="1"/>
          </p:cNvSpPr>
          <p:nvPr>
            <p:ph idx="1"/>
          </p:nvPr>
        </p:nvSpPr>
        <p:spPr>
          <a:xfrm>
            <a:off x="152400" y="1600200"/>
            <a:ext cx="8839200" cy="4525963"/>
          </a:xfrm>
        </p:spPr>
        <p:txBody>
          <a:bodyPr>
            <a:noAutofit/>
          </a:bodyPr>
          <a:lstStyle/>
          <a:p>
            <a:r>
              <a:rPr lang="es-PR" sz="2200" dirty="0" smtClean="0">
                <a:latin typeface="Arial" pitchFamily="34" charset="0"/>
              </a:rPr>
              <a:t>Aumentar gradualmente el tiempo de exposición a condiciones ambientes calurosas durante un periodo de 7 a 14 días.</a:t>
            </a:r>
          </a:p>
          <a:p>
            <a:r>
              <a:rPr lang="es-PR" sz="2200" dirty="0" smtClean="0">
                <a:latin typeface="Arial" pitchFamily="34" charset="0"/>
              </a:rPr>
              <a:t>Para nuevos trabajadores, la duración del periodo de trabajo en el primer día no debería ser mayor que 20% de la duración normal de trabajo en el mismo ambiente caluroso. A cada día adicional, aumentar esta duración en no más de 20%.</a:t>
            </a:r>
          </a:p>
          <a:p>
            <a:r>
              <a:rPr lang="es-PR" sz="2200" dirty="0" smtClean="0">
                <a:latin typeface="Arial" pitchFamily="34" charset="0"/>
              </a:rPr>
              <a:t>Para trabajadores que hayan tenido experiencia previa con el mismo tipo de trabajo, el régimen de aclimatación no debería de contener más del 50% de la duración normal del trabajo en ambiente caluroso en el primer día, 60% en el segundo, 80% en el tercero y 100% para el cuarto día.</a:t>
            </a:r>
          </a:p>
          <a:p>
            <a:r>
              <a:rPr lang="es-PR" sz="2200" dirty="0" smtClean="0">
                <a:latin typeface="Arial" pitchFamily="34" charset="0"/>
              </a:rPr>
              <a:t>El tiempo de aclimatación requerido para individuos sin condicionamiento físico es aproximadamente 50% mayor que para los trabajadores con buen acondicionamiento físico.</a:t>
            </a:r>
          </a:p>
          <a:p>
            <a:endParaRPr lang="es-PR" sz="2200" dirty="0"/>
          </a:p>
        </p:txBody>
      </p:sp>
    </p:spTree>
    <p:extLst>
      <p:ext uri="{BB962C8B-B14F-4D97-AF65-F5344CB8AC3E}">
        <p14:creationId xmlns:p14="http://schemas.microsoft.com/office/powerpoint/2010/main" val="36085945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title="Mantenganse seguros y sanos poste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6200" y="0"/>
            <a:ext cx="915205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948337" y="6477962"/>
            <a:ext cx="1195663" cy="369332"/>
          </a:xfrm>
          <a:prstGeom prst="rect">
            <a:avLst/>
          </a:prstGeom>
          <a:noFill/>
        </p:spPr>
        <p:txBody>
          <a:bodyPr wrap="square" rtlCol="0">
            <a:spAutoFit/>
          </a:bodyPr>
          <a:lstStyle/>
          <a:p>
            <a:r>
              <a:rPr lang="en-US" dirty="0" smtClean="0"/>
              <a:t>osha.gov</a:t>
            </a:r>
          </a:p>
        </p:txBody>
      </p:sp>
      <p:sp>
        <p:nvSpPr>
          <p:cNvPr id="2" name="Title 1"/>
          <p:cNvSpPr>
            <a:spLocks noGrp="1"/>
          </p:cNvSpPr>
          <p:nvPr>
            <p:ph type="title"/>
          </p:nvPr>
        </p:nvSpPr>
        <p:spPr>
          <a:xfrm>
            <a:off x="7239000" y="76200"/>
            <a:ext cx="1752600" cy="228600"/>
          </a:xfrm>
        </p:spPr>
        <p:txBody>
          <a:bodyPr>
            <a:normAutofit/>
          </a:bodyPr>
          <a:lstStyle/>
          <a:p>
            <a:r>
              <a:rPr lang="en-US" sz="800" dirty="0" smtClean="0">
                <a:solidFill>
                  <a:srgbClr val="E8D918"/>
                </a:solidFill>
              </a:rPr>
              <a:t>Mantenganse seguros y sanos!</a:t>
            </a:r>
            <a:endParaRPr lang="en-US" sz="800" dirty="0">
              <a:solidFill>
                <a:srgbClr val="E8D918"/>
              </a:solidFill>
            </a:endParaRPr>
          </a:p>
        </p:txBody>
      </p:sp>
    </p:spTree>
    <p:extLst>
      <p:ext uri="{BB962C8B-B14F-4D97-AF65-F5344CB8AC3E}">
        <p14:creationId xmlns:p14="http://schemas.microsoft.com/office/powerpoint/2010/main" val="29615777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title="esten listos para una emergencia poste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
            <a:ext cx="9143999"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696200" y="6324600"/>
            <a:ext cx="1195663" cy="369332"/>
          </a:xfrm>
          <a:prstGeom prst="rect">
            <a:avLst/>
          </a:prstGeom>
          <a:noFill/>
        </p:spPr>
        <p:txBody>
          <a:bodyPr wrap="square" rtlCol="0">
            <a:spAutoFit/>
          </a:bodyPr>
          <a:lstStyle/>
          <a:p>
            <a:r>
              <a:rPr lang="en-US" dirty="0" smtClean="0"/>
              <a:t>osha.gov</a:t>
            </a:r>
          </a:p>
        </p:txBody>
      </p:sp>
      <p:sp>
        <p:nvSpPr>
          <p:cNvPr id="3" name="Title 2"/>
          <p:cNvSpPr>
            <a:spLocks noGrp="1"/>
          </p:cNvSpPr>
          <p:nvPr>
            <p:ph type="title"/>
          </p:nvPr>
        </p:nvSpPr>
        <p:spPr>
          <a:xfrm>
            <a:off x="6553200" y="5791199"/>
            <a:ext cx="2209800" cy="331233"/>
          </a:xfrm>
        </p:spPr>
        <p:txBody>
          <a:bodyPr>
            <a:normAutofit fontScale="90000"/>
          </a:bodyPr>
          <a:lstStyle/>
          <a:p>
            <a:pPr lvl="0">
              <a:spcBef>
                <a:spcPts val="0"/>
              </a:spcBef>
            </a:pPr>
            <a:r>
              <a:rPr lang="en-US" sz="800" dirty="0">
                <a:solidFill>
                  <a:srgbClr val="E8D918"/>
                </a:solidFill>
                <a:ea typeface="+mn-ea"/>
                <a:cs typeface="+mn-cs"/>
              </a:rPr>
              <a:t>Esten listos para una emergencia</a:t>
            </a:r>
            <a:br>
              <a:rPr lang="en-US" sz="800" dirty="0">
                <a:solidFill>
                  <a:srgbClr val="E8D918"/>
                </a:solidFill>
                <a:ea typeface="+mn-ea"/>
                <a:cs typeface="+mn-cs"/>
              </a:rPr>
            </a:br>
            <a:endParaRPr lang="en-US" dirty="0"/>
          </a:p>
        </p:txBody>
      </p:sp>
    </p:spTree>
    <p:extLst>
      <p:ext uri="{BB962C8B-B14F-4D97-AF65-F5344CB8AC3E}">
        <p14:creationId xmlns:p14="http://schemas.microsoft.com/office/powerpoint/2010/main" val="39306204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title="Se pueden prevenir las enfermedades por calor poste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313" y="4548"/>
            <a:ext cx="9117737" cy="6853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a:xfrm>
            <a:off x="7391400" y="76200"/>
            <a:ext cx="1600200" cy="258762"/>
          </a:xfrm>
        </p:spPr>
        <p:txBody>
          <a:bodyPr>
            <a:normAutofit fontScale="90000"/>
          </a:bodyPr>
          <a:lstStyle/>
          <a:p>
            <a:r>
              <a:rPr lang="en-US" sz="800" dirty="0" smtClean="0">
                <a:solidFill>
                  <a:srgbClr val="DBCE25"/>
                </a:solidFill>
              </a:rPr>
              <a:t>Se pueden prevenir las enfermedades por calor!</a:t>
            </a:r>
            <a:endParaRPr lang="en-US" sz="800" dirty="0">
              <a:solidFill>
                <a:srgbClr val="DBCE25"/>
              </a:solidFill>
            </a:endParaRPr>
          </a:p>
        </p:txBody>
      </p:sp>
    </p:spTree>
    <p:extLst>
      <p:ext uri="{BB962C8B-B14F-4D97-AF65-F5344CB8AC3E}">
        <p14:creationId xmlns:p14="http://schemas.microsoft.com/office/powerpoint/2010/main" val="23941081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Referencias</a:t>
            </a:r>
            <a:endParaRPr lang="en-US" dirty="0"/>
          </a:p>
        </p:txBody>
      </p:sp>
      <p:sp>
        <p:nvSpPr>
          <p:cNvPr id="3" name="Content Placeholder 2"/>
          <p:cNvSpPr>
            <a:spLocks noGrp="1"/>
          </p:cNvSpPr>
          <p:nvPr>
            <p:ph idx="1"/>
          </p:nvPr>
        </p:nvSpPr>
        <p:spPr/>
        <p:txBody>
          <a:bodyPr>
            <a:normAutofit/>
          </a:bodyPr>
          <a:lstStyle/>
          <a:p>
            <a:endParaRPr lang="en-US" dirty="0" smtClean="0"/>
          </a:p>
          <a:p>
            <a:pPr>
              <a:spcBef>
                <a:spcPct val="0"/>
              </a:spcBef>
            </a:pPr>
            <a:r>
              <a:rPr lang="en-US" altLang="es-PR" dirty="0"/>
              <a:t>Extreme Heat Events in San Juan Puerto Rico: Trends and Variability of Unusual Hot Weather and its Possible Effects on Ecology and Society.</a:t>
            </a:r>
            <a:br>
              <a:rPr lang="en-US" altLang="es-PR" dirty="0"/>
            </a:br>
            <a:r>
              <a:rPr lang="en-US" altLang="es-PR" dirty="0"/>
              <a:t>Investigators: </a:t>
            </a:r>
            <a:r>
              <a:rPr lang="en-US" altLang="es-PR" b="1" dirty="0"/>
              <a:t>Méndez-</a:t>
            </a:r>
            <a:r>
              <a:rPr lang="en-US" altLang="es-PR" b="1" dirty="0" err="1"/>
              <a:t>Lázaro</a:t>
            </a:r>
            <a:r>
              <a:rPr lang="en-US" altLang="es-PR" b="1" dirty="0"/>
              <a:t> P</a:t>
            </a:r>
            <a:r>
              <a:rPr lang="en-US" altLang="es-PR" dirty="0"/>
              <a:t>, </a:t>
            </a:r>
            <a:r>
              <a:rPr lang="en-US" altLang="es-PR" dirty="0" err="1"/>
              <a:t>Martínez</a:t>
            </a:r>
            <a:r>
              <a:rPr lang="en-US" altLang="es-PR" dirty="0"/>
              <a:t>-Sánchez O, Méndez-Tejeda R, Rodríguez E, Morales E, Schmitt-</a:t>
            </a:r>
            <a:r>
              <a:rPr lang="en-US" altLang="es-PR" dirty="0" err="1"/>
              <a:t>Cortijo</a:t>
            </a:r>
            <a:r>
              <a:rPr lang="en-US" altLang="es-PR" dirty="0"/>
              <a:t>, N. </a:t>
            </a:r>
            <a:r>
              <a:rPr lang="en-US" altLang="es-PR" dirty="0" smtClean="0"/>
              <a:t>, J </a:t>
            </a:r>
            <a:r>
              <a:rPr lang="en-US" altLang="es-PR" dirty="0" err="1"/>
              <a:t>Climatol</a:t>
            </a:r>
            <a:r>
              <a:rPr lang="en-US" altLang="es-PR" dirty="0"/>
              <a:t> Weather Forecasting 3:135. do:10.4172/2332-2594.1000135 (2015)</a:t>
            </a:r>
          </a:p>
        </p:txBody>
      </p:sp>
    </p:spTree>
    <p:extLst>
      <p:ext uri="{BB962C8B-B14F-4D97-AF65-F5344CB8AC3E}">
        <p14:creationId xmlns:p14="http://schemas.microsoft.com/office/powerpoint/2010/main" val="3022143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r>
              <a:rPr lang="es-PR" altLang="en-US" dirty="0" smtClean="0"/>
              <a:t>Estrés de Calor</a:t>
            </a:r>
          </a:p>
        </p:txBody>
      </p:sp>
      <p:sp>
        <p:nvSpPr>
          <p:cNvPr id="25603" name="Rectangle 3"/>
          <p:cNvSpPr>
            <a:spLocks noGrp="1" noChangeArrowheads="1"/>
          </p:cNvSpPr>
          <p:nvPr>
            <p:ph idx="1"/>
          </p:nvPr>
        </p:nvSpPr>
        <p:spPr/>
        <p:txBody>
          <a:bodyPr rtlCol="0">
            <a:normAutofit fontScale="92500" lnSpcReduction="10000"/>
          </a:bodyPr>
          <a:lstStyle/>
          <a:p>
            <a:pPr marL="0" indent="0" algn="just" eaLnBrk="1" fontAlgn="auto" hangingPunct="1">
              <a:spcAft>
                <a:spcPts val="0"/>
              </a:spcAft>
              <a:buFont typeface="Arial" pitchFamily="34" charset="0"/>
              <a:buNone/>
              <a:defRPr/>
            </a:pPr>
            <a:r>
              <a:rPr lang="es-PR" altLang="en-US" dirty="0" smtClean="0"/>
              <a:t>La exposición al calor puede causar enfermedad o hasta la muerte.</a:t>
            </a:r>
          </a:p>
          <a:p>
            <a:pPr marL="571500" indent="-571500" algn="just" eaLnBrk="1" fontAlgn="auto" hangingPunct="1">
              <a:spcAft>
                <a:spcPts val="0"/>
              </a:spcAft>
              <a:defRPr/>
            </a:pPr>
            <a:r>
              <a:rPr lang="es-PR" altLang="en-US" dirty="0" smtClean="0"/>
              <a:t>La enfermedad más seria asociada a la exposición al calor es el golpe de calor. </a:t>
            </a:r>
          </a:p>
          <a:p>
            <a:pPr marL="571500" indent="-571500" eaLnBrk="1" fontAlgn="auto" hangingPunct="1">
              <a:spcAft>
                <a:spcPts val="0"/>
              </a:spcAft>
              <a:defRPr/>
            </a:pPr>
            <a:r>
              <a:rPr lang="es-PR" altLang="en-US" dirty="0" smtClean="0"/>
              <a:t>Las otras enfermedades asociadas a la exposición al calor, tales como el agotamiento por calor, los calambres por calor y el sarpullido por calor también deberían ser evitadas!</a:t>
            </a:r>
          </a:p>
          <a:p>
            <a:pPr marL="0" indent="0" algn="just" eaLnBrk="1" fontAlgn="auto" hangingPunct="1">
              <a:spcAft>
                <a:spcPts val="0"/>
              </a:spcAft>
              <a:buFont typeface="Arial" pitchFamily="34" charset="0"/>
              <a:buNone/>
              <a:defRPr/>
            </a:pPr>
            <a:r>
              <a:rPr lang="es-PR" altLang="en-US" b="1" dirty="0" smtClean="0">
                <a:solidFill>
                  <a:srgbClr val="FF0000"/>
                </a:solidFill>
              </a:rPr>
              <a:t>Por otro lado, la exposición repetida a la luz del sol puede causar cáncer de piel!</a:t>
            </a:r>
          </a:p>
        </p:txBody>
      </p:sp>
    </p:spTree>
    <p:extLst>
      <p:ext uri="{BB962C8B-B14F-4D97-AF65-F5344CB8AC3E}">
        <p14:creationId xmlns:p14="http://schemas.microsoft.com/office/powerpoint/2010/main" val="3297995313"/>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25603">
                                            <p:txEl>
                                              <p:pRg st="0" end="0"/>
                                            </p:txEl>
                                          </p:spTgt>
                                        </p:tgtEl>
                                        <p:attrNameLst>
                                          <p:attrName>style.visibility</p:attrName>
                                        </p:attrNameLst>
                                      </p:cBhvr>
                                      <p:to>
                                        <p:strVal val="visible"/>
                                      </p:to>
                                    </p:set>
                                    <p:anim to="" calcmode="lin" valueType="num">
                                      <p:cBhvr>
                                        <p:cTn id="7" dur="1" fill="hold"/>
                                        <p:tgtEl>
                                          <p:spTgt spid="25603">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25603">
                                            <p:txEl>
                                              <p:pRg st="1" end="1"/>
                                            </p:txEl>
                                          </p:spTgt>
                                        </p:tgtEl>
                                        <p:attrNameLst>
                                          <p:attrName>style.visibility</p:attrName>
                                        </p:attrNameLst>
                                      </p:cBhvr>
                                      <p:to>
                                        <p:strVal val="visible"/>
                                      </p:to>
                                    </p:set>
                                    <p:anim to="" calcmode="lin" valueType="num">
                                      <p:cBhvr>
                                        <p:cTn id="12" dur="1" fill="hold"/>
                                        <p:tgtEl>
                                          <p:spTgt spid="25603">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25603">
                                            <p:txEl>
                                              <p:pRg st="2" end="2"/>
                                            </p:txEl>
                                          </p:spTgt>
                                        </p:tgtEl>
                                        <p:attrNameLst>
                                          <p:attrName>style.visibility</p:attrName>
                                        </p:attrNameLst>
                                      </p:cBhvr>
                                      <p:to>
                                        <p:strVal val="visible"/>
                                      </p:to>
                                    </p:set>
                                    <p:anim to="" calcmode="lin" valueType="num">
                                      <p:cBhvr>
                                        <p:cTn id="17" dur="1" fill="hold"/>
                                        <p:tgtEl>
                                          <p:spTgt spid="25603">
                                            <p:txEl>
                                              <p:pRg st="2" end="2"/>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25603">
                                            <p:txEl>
                                              <p:pRg st="3" end="3"/>
                                            </p:txEl>
                                          </p:spTgt>
                                        </p:tgtEl>
                                        <p:attrNameLst>
                                          <p:attrName>style.visibility</p:attrName>
                                        </p:attrNameLst>
                                      </p:cBhvr>
                                      <p:to>
                                        <p:strVal val="visible"/>
                                      </p:to>
                                    </p:set>
                                    <p:anim to="" calcmode="lin" valueType="num">
                                      <p:cBhvr>
                                        <p:cTn id="22" dur="1" fill="hold"/>
                                        <p:tgtEl>
                                          <p:spTgt spid="2560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07398" y="76345"/>
            <a:ext cx="8549409" cy="1325468"/>
          </a:xfrm>
        </p:spPr>
        <p:txBody>
          <a:bodyPr>
            <a:normAutofit/>
          </a:bodyPr>
          <a:lstStyle/>
          <a:p>
            <a:r>
              <a:rPr lang="es-PR" altLang="es-PR" sz="3200" b="1" dirty="0" smtClean="0">
                <a:solidFill>
                  <a:srgbClr val="FF0000"/>
                </a:solidFill>
              </a:rPr>
              <a:t>Los Efectos del Clima Observados en Puerto Rico</a:t>
            </a:r>
          </a:p>
        </p:txBody>
      </p:sp>
      <p:sp>
        <p:nvSpPr>
          <p:cNvPr id="3075" name="Content Placeholder 2"/>
          <p:cNvSpPr>
            <a:spLocks noGrp="1"/>
          </p:cNvSpPr>
          <p:nvPr>
            <p:ph idx="1"/>
          </p:nvPr>
        </p:nvSpPr>
        <p:spPr>
          <a:xfrm>
            <a:off x="212148" y="1447800"/>
            <a:ext cx="8703252" cy="4525435"/>
          </a:xfrm>
        </p:spPr>
        <p:txBody>
          <a:bodyPr>
            <a:noAutofit/>
          </a:bodyPr>
          <a:lstStyle/>
          <a:p>
            <a:pPr>
              <a:spcBef>
                <a:spcPct val="0"/>
              </a:spcBef>
            </a:pPr>
            <a:r>
              <a:rPr lang="es-PR" altLang="es-PR" sz="2150" dirty="0" smtClean="0"/>
              <a:t>Una serie de eventos climáticos extremos se observaron en Puerto Rico durante el verano de 2012:</a:t>
            </a:r>
          </a:p>
          <a:p>
            <a:pPr lvl="1">
              <a:spcBef>
                <a:spcPct val="0"/>
              </a:spcBef>
            </a:pPr>
            <a:r>
              <a:rPr lang="es-PR" altLang="es-PR" sz="2150" dirty="0" smtClean="0"/>
              <a:t>De mayo a julio de 2012 hubo 42 días con temperaturas ≥ 90°F, siendo que entre junio y julio hubo 30 días seguidos con temperaturas sobre 90°F. </a:t>
            </a:r>
          </a:p>
          <a:p>
            <a:pPr>
              <a:spcBef>
                <a:spcPct val="0"/>
              </a:spcBef>
            </a:pPr>
            <a:r>
              <a:rPr lang="es-PR" altLang="es-PR" sz="2150" dirty="0" smtClean="0"/>
              <a:t>En la historia de San Juan, Puerto Rico, los veranos de 2012 y 2013 son considerados los veranos más calurosos y con las olas de calor más prolongadas  de todos los tiempos</a:t>
            </a:r>
          </a:p>
          <a:p>
            <a:pPr lvl="1">
              <a:spcBef>
                <a:spcPct val="0"/>
              </a:spcBef>
            </a:pPr>
            <a:r>
              <a:rPr lang="es-PR" altLang="es-PR" sz="2150" dirty="0" smtClean="0"/>
              <a:t>42 días del verano de 2012 tuvieron temperaturas más altas que el 90% de todas las temperaturas reportadas para el mismo periodo del año</a:t>
            </a:r>
          </a:p>
          <a:p>
            <a:pPr lvl="1">
              <a:spcBef>
                <a:spcPct val="0"/>
              </a:spcBef>
            </a:pPr>
            <a:r>
              <a:rPr lang="es-PR" altLang="es-PR" sz="2150" dirty="0" smtClean="0"/>
              <a:t>30 días del verano de 2013 tuvieron temperaturas más altas que el 90% de todas las temperaturas reportadas para el mismo periodo del año</a:t>
            </a:r>
            <a:endParaRPr lang="es-PR" altLang="es-PR" sz="2150" dirty="0"/>
          </a:p>
        </p:txBody>
      </p:sp>
      <p:sp>
        <p:nvSpPr>
          <p:cNvPr id="5" name="Footer Placeholder 3"/>
          <p:cNvSpPr>
            <a:spLocks noGrp="1"/>
          </p:cNvSpPr>
          <p:nvPr>
            <p:ph type="ftr" sz="quarter" idx="11"/>
          </p:nvPr>
        </p:nvSpPr>
        <p:spPr bwMode="auto">
          <a:xfrm>
            <a:off x="212148" y="6084810"/>
            <a:ext cx="8774545" cy="67897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s-PR" sz="1200" b="1" dirty="0" smtClean="0">
                <a:latin typeface="+mj-lt"/>
              </a:rPr>
              <a:t>Fuente de </a:t>
            </a:r>
            <a:r>
              <a:rPr lang="en-US" altLang="es-PR" sz="1200" b="1" dirty="0" err="1" smtClean="0">
                <a:latin typeface="+mj-lt"/>
              </a:rPr>
              <a:t>Información</a:t>
            </a:r>
            <a:r>
              <a:rPr lang="en-US" altLang="es-PR" sz="1200" b="1" dirty="0" smtClean="0">
                <a:latin typeface="+mj-lt"/>
              </a:rPr>
              <a:t>:</a:t>
            </a:r>
          </a:p>
          <a:p>
            <a:pPr>
              <a:spcBef>
                <a:spcPct val="0"/>
              </a:spcBef>
              <a:buFontTx/>
              <a:buNone/>
            </a:pPr>
            <a:r>
              <a:rPr lang="en-US" altLang="es-PR" sz="1100" dirty="0" smtClean="0">
                <a:latin typeface="+mj-lt"/>
              </a:rPr>
              <a:t>Extreme Heat Events in San Juan Puerto Rico: Trends and Variability of Unusual Hot Weather and its Possible Effects on Ecology and Society.</a:t>
            </a:r>
            <a:r>
              <a:rPr lang="en-US" altLang="es-PR" sz="1000" dirty="0" smtClean="0">
                <a:latin typeface="+mj-lt"/>
              </a:rPr>
              <a:t/>
            </a:r>
            <a:br>
              <a:rPr lang="en-US" altLang="es-PR" sz="1000" dirty="0" smtClean="0">
                <a:latin typeface="+mj-lt"/>
              </a:rPr>
            </a:br>
            <a:r>
              <a:rPr lang="en-US" altLang="es-PR" sz="1000" dirty="0" smtClean="0">
                <a:latin typeface="+mj-lt"/>
              </a:rPr>
              <a:t>Investigators: </a:t>
            </a:r>
            <a:r>
              <a:rPr lang="en-US" altLang="es-PR" sz="1000" b="1" dirty="0" smtClean="0">
                <a:latin typeface="+mj-lt"/>
              </a:rPr>
              <a:t>Méndez-</a:t>
            </a:r>
            <a:r>
              <a:rPr lang="en-US" altLang="es-PR" sz="1000" b="1" dirty="0" err="1" smtClean="0">
                <a:latin typeface="+mj-lt"/>
              </a:rPr>
              <a:t>Lázaro</a:t>
            </a:r>
            <a:r>
              <a:rPr lang="en-US" altLang="es-PR" sz="1000" b="1" dirty="0" smtClean="0">
                <a:latin typeface="+mj-lt"/>
              </a:rPr>
              <a:t> P</a:t>
            </a:r>
            <a:r>
              <a:rPr lang="en-US" altLang="es-PR" sz="1000" dirty="0" smtClean="0">
                <a:latin typeface="+mj-lt"/>
              </a:rPr>
              <a:t>, </a:t>
            </a:r>
            <a:r>
              <a:rPr lang="en-US" altLang="es-PR" sz="1000" dirty="0" err="1" smtClean="0">
                <a:latin typeface="+mj-lt"/>
              </a:rPr>
              <a:t>Martínez</a:t>
            </a:r>
            <a:r>
              <a:rPr lang="en-US" altLang="es-PR" sz="1000" dirty="0" smtClean="0">
                <a:latin typeface="+mj-lt"/>
              </a:rPr>
              <a:t>-Sánchez O, Méndez-Tejeda R, Rodríguez E, Morales E, Schmitt-</a:t>
            </a:r>
            <a:r>
              <a:rPr lang="en-US" altLang="es-PR" sz="1000" dirty="0" err="1" smtClean="0">
                <a:latin typeface="+mj-lt"/>
              </a:rPr>
              <a:t>Cortijo</a:t>
            </a:r>
            <a:r>
              <a:rPr lang="en-US" altLang="es-PR" sz="1000" dirty="0" smtClean="0">
                <a:latin typeface="+mj-lt"/>
              </a:rPr>
              <a:t>, N. </a:t>
            </a:r>
            <a:br>
              <a:rPr lang="en-US" altLang="es-PR" sz="1000" dirty="0" smtClean="0">
                <a:latin typeface="+mj-lt"/>
              </a:rPr>
            </a:br>
            <a:r>
              <a:rPr lang="en-US" altLang="es-PR" sz="1000" dirty="0" smtClean="0">
                <a:latin typeface="+mj-lt"/>
              </a:rPr>
              <a:t>J </a:t>
            </a:r>
            <a:r>
              <a:rPr lang="en-US" altLang="es-PR" sz="1000" dirty="0" err="1" smtClean="0">
                <a:latin typeface="+mj-lt"/>
              </a:rPr>
              <a:t>Climatol</a:t>
            </a:r>
            <a:r>
              <a:rPr lang="en-US" altLang="es-PR" sz="1000" dirty="0" smtClean="0">
                <a:latin typeface="+mj-lt"/>
              </a:rPr>
              <a:t> Weather Forecasting 3:135. do:10.4172/2332-2594.1000135 (2015)</a:t>
            </a:r>
          </a:p>
        </p:txBody>
      </p:sp>
    </p:spTree>
    <p:extLst>
      <p:ext uri="{BB962C8B-B14F-4D97-AF65-F5344CB8AC3E}">
        <p14:creationId xmlns:p14="http://schemas.microsoft.com/office/powerpoint/2010/main" val="41514220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07398" y="152399"/>
            <a:ext cx="8549409" cy="1066131"/>
          </a:xfrm>
        </p:spPr>
        <p:txBody>
          <a:bodyPr>
            <a:normAutofit fontScale="90000"/>
          </a:bodyPr>
          <a:lstStyle/>
          <a:p>
            <a:r>
              <a:rPr lang="es-PR" altLang="es-PR" sz="3600" dirty="0" smtClean="0"/>
              <a:t>Los Efectos del Clima Observados en Puerto Rico</a:t>
            </a:r>
            <a:br>
              <a:rPr lang="es-PR" altLang="es-PR" sz="3600" dirty="0" smtClean="0"/>
            </a:br>
            <a:r>
              <a:rPr lang="es-PR" altLang="es-PR" sz="2200" dirty="0" smtClean="0"/>
              <a:t>Estadísticas para la Temperatura del Aire en la Superficie para San Juan, Puerto Rico 1981-2013</a:t>
            </a:r>
            <a:endParaRPr lang="es-PR" altLang="es-PR" sz="3600" dirty="0" smtClean="0"/>
          </a:p>
        </p:txBody>
      </p:sp>
      <p:sp>
        <p:nvSpPr>
          <p:cNvPr id="7" name="Footer Placeholder 3"/>
          <p:cNvSpPr>
            <a:spLocks noGrp="1"/>
          </p:cNvSpPr>
          <p:nvPr>
            <p:ph type="ftr" sz="quarter" idx="11"/>
          </p:nvPr>
        </p:nvSpPr>
        <p:spPr bwMode="auto">
          <a:xfrm>
            <a:off x="212148" y="6084810"/>
            <a:ext cx="8774545" cy="67897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s-PR" sz="1000" b="1" dirty="0" smtClean="0">
                <a:latin typeface="+mj-lt"/>
              </a:rPr>
              <a:t>Fuente de </a:t>
            </a:r>
            <a:r>
              <a:rPr lang="en-US" altLang="es-PR" sz="1000" b="1" dirty="0" err="1" smtClean="0">
                <a:latin typeface="+mj-lt"/>
              </a:rPr>
              <a:t>Información</a:t>
            </a:r>
            <a:r>
              <a:rPr lang="en-US" altLang="es-PR" sz="1000" b="1" dirty="0" smtClean="0">
                <a:latin typeface="+mj-lt"/>
              </a:rPr>
              <a:t>:</a:t>
            </a:r>
          </a:p>
          <a:p>
            <a:pPr>
              <a:spcBef>
                <a:spcPct val="0"/>
              </a:spcBef>
              <a:buFontTx/>
              <a:buNone/>
            </a:pPr>
            <a:r>
              <a:rPr lang="en-US" altLang="es-PR" sz="1000" dirty="0" smtClean="0">
                <a:latin typeface="+mj-lt"/>
              </a:rPr>
              <a:t>Extreme Heat Events in San Juan Puerto Rico: Trends and Variability of Unusual Hot Weather and its Possible Effects on Ecology and Society.</a:t>
            </a:r>
            <a:br>
              <a:rPr lang="en-US" altLang="es-PR" sz="1000" dirty="0" smtClean="0">
                <a:latin typeface="+mj-lt"/>
              </a:rPr>
            </a:br>
            <a:r>
              <a:rPr lang="en-US" altLang="es-PR" sz="1000" dirty="0" smtClean="0">
                <a:latin typeface="+mj-lt"/>
              </a:rPr>
              <a:t>Investigators: </a:t>
            </a:r>
            <a:r>
              <a:rPr lang="en-US" altLang="es-PR" sz="1000" b="1" dirty="0" smtClean="0">
                <a:latin typeface="+mj-lt"/>
              </a:rPr>
              <a:t>Méndez-</a:t>
            </a:r>
            <a:r>
              <a:rPr lang="en-US" altLang="es-PR" sz="1000" b="1" dirty="0" err="1" smtClean="0">
                <a:latin typeface="+mj-lt"/>
              </a:rPr>
              <a:t>Lázaro</a:t>
            </a:r>
            <a:r>
              <a:rPr lang="en-US" altLang="es-PR" sz="1000" b="1" dirty="0" smtClean="0">
                <a:latin typeface="+mj-lt"/>
              </a:rPr>
              <a:t> P</a:t>
            </a:r>
            <a:r>
              <a:rPr lang="en-US" altLang="es-PR" sz="1000" dirty="0" smtClean="0">
                <a:latin typeface="+mj-lt"/>
              </a:rPr>
              <a:t>, </a:t>
            </a:r>
            <a:r>
              <a:rPr lang="en-US" altLang="es-PR" sz="1000" dirty="0" err="1" smtClean="0">
                <a:latin typeface="+mj-lt"/>
              </a:rPr>
              <a:t>Martínez</a:t>
            </a:r>
            <a:r>
              <a:rPr lang="en-US" altLang="es-PR" sz="1000" dirty="0" smtClean="0">
                <a:latin typeface="+mj-lt"/>
              </a:rPr>
              <a:t>-Sánchez O, Méndez-Tejeda R, Rodríguez E, Morales E, Schmitt-</a:t>
            </a:r>
            <a:r>
              <a:rPr lang="en-US" altLang="es-PR" sz="1000" dirty="0" err="1" smtClean="0">
                <a:latin typeface="+mj-lt"/>
              </a:rPr>
              <a:t>Cortijo</a:t>
            </a:r>
            <a:r>
              <a:rPr lang="en-US" altLang="es-PR" sz="1000" dirty="0" smtClean="0">
                <a:latin typeface="+mj-lt"/>
              </a:rPr>
              <a:t>, N. </a:t>
            </a:r>
            <a:br>
              <a:rPr lang="en-US" altLang="es-PR" sz="1000" dirty="0" smtClean="0">
                <a:latin typeface="+mj-lt"/>
              </a:rPr>
            </a:br>
            <a:r>
              <a:rPr lang="en-US" altLang="es-PR" sz="1000" dirty="0" smtClean="0">
                <a:latin typeface="+mj-lt"/>
              </a:rPr>
              <a:t>J </a:t>
            </a:r>
            <a:r>
              <a:rPr lang="en-US" altLang="es-PR" sz="1000" dirty="0" err="1" smtClean="0">
                <a:latin typeface="+mj-lt"/>
              </a:rPr>
              <a:t>Climatol</a:t>
            </a:r>
            <a:r>
              <a:rPr lang="en-US" altLang="es-PR" sz="1000" dirty="0" smtClean="0">
                <a:latin typeface="+mj-lt"/>
              </a:rPr>
              <a:t> Weather Forecasting 3:135. do:10.4172/2332-2594.1000135 (2015)</a:t>
            </a:r>
          </a:p>
        </p:txBody>
      </p:sp>
      <p:grpSp>
        <p:nvGrpSpPr>
          <p:cNvPr id="6" name="Group 5" title="marci de unageb"/>
          <p:cNvGrpSpPr/>
          <p:nvPr/>
        </p:nvGrpSpPr>
        <p:grpSpPr>
          <a:xfrm>
            <a:off x="609600" y="1371600"/>
            <a:ext cx="7807937" cy="4627060"/>
            <a:chOff x="609600" y="1371600"/>
            <a:chExt cx="7807937" cy="4627060"/>
          </a:xfrm>
        </p:grpSpPr>
        <p:pic>
          <p:nvPicPr>
            <p:cNvPr id="4101" name="Picture 5" title="tabla de temperatura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9600" y="1371600"/>
              <a:ext cx="7807937" cy="4627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Lst>
          </p:spPr>
        </p:pic>
        <p:sp>
          <p:nvSpPr>
            <p:cNvPr id="2" name="TextBox 1"/>
            <p:cNvSpPr txBox="1"/>
            <p:nvPr/>
          </p:nvSpPr>
          <p:spPr>
            <a:xfrm rot="16200000">
              <a:off x="110797" y="2784804"/>
              <a:ext cx="1671740" cy="369332"/>
            </a:xfrm>
            <a:prstGeom prst="rect">
              <a:avLst/>
            </a:prstGeom>
            <a:solidFill>
              <a:schemeClr val="tx1"/>
            </a:solidFill>
          </p:spPr>
          <p:txBody>
            <a:bodyPr wrap="none" rtlCol="0">
              <a:spAutoFit/>
            </a:bodyPr>
            <a:lstStyle/>
            <a:p>
              <a:r>
                <a:rPr lang="es-PR" dirty="0" smtClean="0">
                  <a:solidFill>
                    <a:schemeClr val="bg1"/>
                  </a:solidFill>
                </a:rPr>
                <a:t>Número de días</a:t>
              </a:r>
              <a:endParaRPr lang="en-US" dirty="0">
                <a:solidFill>
                  <a:schemeClr val="bg1"/>
                </a:solidFill>
              </a:endParaRPr>
            </a:p>
          </p:txBody>
        </p:sp>
        <p:sp>
          <p:nvSpPr>
            <p:cNvPr id="5" name="Rectangle 4"/>
            <p:cNvSpPr/>
            <p:nvPr/>
          </p:nvSpPr>
          <p:spPr>
            <a:xfrm>
              <a:off x="2971800" y="5638800"/>
              <a:ext cx="4572000" cy="338811"/>
            </a:xfrm>
            <a:prstGeom prst="rect">
              <a:avLst/>
            </a:prstGeom>
            <a:solidFill>
              <a:schemeClr val="tx1"/>
            </a:solidFill>
          </p:spPr>
          <p:txBody>
            <a:bodyPr>
              <a:spAutoFit/>
            </a:bodyPr>
            <a:lstStyle/>
            <a:p>
              <a:pPr>
                <a:lnSpc>
                  <a:spcPts val="2000"/>
                </a:lnSpc>
              </a:pPr>
              <a:r>
                <a:rPr lang="es-PR" sz="1600" dirty="0">
                  <a:solidFill>
                    <a:schemeClr val="bg1"/>
                  </a:solidFill>
                </a:rPr>
                <a:t>Tendencia Lineal para # de días con </a:t>
              </a:r>
              <a:r>
                <a:rPr lang="es-PR" sz="1600" dirty="0" err="1">
                  <a:solidFill>
                    <a:schemeClr val="bg1"/>
                  </a:solidFill>
                </a:rPr>
                <a:t>Temp</a:t>
              </a:r>
              <a:r>
                <a:rPr lang="es-PR" sz="1600" dirty="0">
                  <a:solidFill>
                    <a:schemeClr val="bg1"/>
                  </a:solidFill>
                </a:rPr>
                <a:t>. </a:t>
              </a:r>
              <a:r>
                <a:rPr lang="es-PR" sz="1600" dirty="0" err="1">
                  <a:solidFill>
                    <a:schemeClr val="bg1"/>
                  </a:solidFill>
                </a:rPr>
                <a:t>Máx</a:t>
              </a:r>
              <a:r>
                <a:rPr lang="es-PR" sz="1600" dirty="0">
                  <a:solidFill>
                    <a:schemeClr val="bg1"/>
                  </a:solidFill>
                </a:rPr>
                <a:t> : 92 F</a:t>
              </a:r>
              <a:endParaRPr lang="en-US" sz="1600" dirty="0">
                <a:solidFill>
                  <a:schemeClr val="bg1"/>
                </a:solidFill>
              </a:endParaRPr>
            </a:p>
          </p:txBody>
        </p:sp>
        <p:sp>
          <p:nvSpPr>
            <p:cNvPr id="4" name="TextBox 3"/>
            <p:cNvSpPr txBox="1"/>
            <p:nvPr/>
          </p:nvSpPr>
          <p:spPr>
            <a:xfrm>
              <a:off x="2971800" y="4800600"/>
              <a:ext cx="3189784" cy="957570"/>
            </a:xfrm>
            <a:prstGeom prst="rect">
              <a:avLst/>
            </a:prstGeom>
            <a:solidFill>
              <a:schemeClr val="tx1"/>
            </a:solidFill>
          </p:spPr>
          <p:txBody>
            <a:bodyPr wrap="none" rtlCol="0">
              <a:spAutoFit/>
            </a:bodyPr>
            <a:lstStyle/>
            <a:p>
              <a:pPr>
                <a:lnSpc>
                  <a:spcPts val="2300"/>
                </a:lnSpc>
              </a:pPr>
              <a:r>
                <a:rPr lang="es-PR" sz="1600" dirty="0" smtClean="0">
                  <a:solidFill>
                    <a:schemeClr val="bg1"/>
                  </a:solidFill>
                </a:rPr>
                <a:t># de días con </a:t>
              </a:r>
              <a:r>
                <a:rPr lang="es-PR" sz="1600" dirty="0" err="1" smtClean="0">
                  <a:solidFill>
                    <a:schemeClr val="bg1"/>
                  </a:solidFill>
                </a:rPr>
                <a:t>Temp</a:t>
              </a:r>
              <a:r>
                <a:rPr lang="es-PR" sz="1600" dirty="0" smtClean="0">
                  <a:solidFill>
                    <a:schemeClr val="bg1"/>
                  </a:solidFill>
                </a:rPr>
                <a:t>. Máx. sobre 92 F</a:t>
              </a:r>
            </a:p>
            <a:p>
              <a:pPr>
                <a:lnSpc>
                  <a:spcPts val="2300"/>
                </a:lnSpc>
              </a:pPr>
              <a:r>
                <a:rPr lang="es-PR" sz="1600" dirty="0">
                  <a:solidFill>
                    <a:schemeClr val="bg1"/>
                  </a:solidFill>
                </a:rPr>
                <a:t># de días con </a:t>
              </a:r>
              <a:r>
                <a:rPr lang="es-PR" sz="1600" dirty="0" err="1">
                  <a:solidFill>
                    <a:schemeClr val="bg1"/>
                  </a:solidFill>
                </a:rPr>
                <a:t>Temp</a:t>
              </a:r>
              <a:r>
                <a:rPr lang="es-PR" sz="1600" dirty="0">
                  <a:solidFill>
                    <a:schemeClr val="bg1"/>
                  </a:solidFill>
                </a:rPr>
                <a:t>. Máx. sobre 93 </a:t>
              </a:r>
              <a:r>
                <a:rPr lang="es-PR" sz="1600" dirty="0" smtClean="0">
                  <a:solidFill>
                    <a:schemeClr val="bg1"/>
                  </a:solidFill>
                </a:rPr>
                <a:t>F</a:t>
              </a:r>
            </a:p>
            <a:p>
              <a:pPr>
                <a:lnSpc>
                  <a:spcPts val="2300"/>
                </a:lnSpc>
              </a:pPr>
              <a:r>
                <a:rPr lang="es-PR" sz="1600" dirty="0" smtClean="0">
                  <a:solidFill>
                    <a:schemeClr val="bg1"/>
                  </a:solidFill>
                </a:rPr>
                <a:t># de días con </a:t>
              </a:r>
              <a:r>
                <a:rPr lang="es-PR" sz="1600" dirty="0" err="1" smtClean="0">
                  <a:solidFill>
                    <a:schemeClr val="bg1"/>
                  </a:solidFill>
                </a:rPr>
                <a:t>Temp</a:t>
              </a:r>
              <a:r>
                <a:rPr lang="es-PR" sz="1600" dirty="0" smtClean="0">
                  <a:solidFill>
                    <a:schemeClr val="bg1"/>
                  </a:solidFill>
                </a:rPr>
                <a:t>. </a:t>
              </a:r>
              <a:r>
                <a:rPr lang="es-PR" sz="1600" dirty="0" err="1" smtClean="0">
                  <a:solidFill>
                    <a:schemeClr val="bg1"/>
                  </a:solidFill>
                </a:rPr>
                <a:t>Máx</a:t>
              </a:r>
              <a:r>
                <a:rPr lang="es-PR" sz="1600" dirty="0" smtClean="0">
                  <a:solidFill>
                    <a:schemeClr val="bg1"/>
                  </a:solidFill>
                </a:rPr>
                <a:t> sobre 96 F</a:t>
              </a:r>
            </a:p>
          </p:txBody>
        </p:sp>
      </p:grpSp>
    </p:spTree>
    <p:extLst>
      <p:ext uri="{BB962C8B-B14F-4D97-AF65-F5344CB8AC3E}">
        <p14:creationId xmlns:p14="http://schemas.microsoft.com/office/powerpoint/2010/main" val="16584478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title="Table de temperaturas en Puerto Rico"/>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8600" y="1252661"/>
            <a:ext cx="8458200" cy="48072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Lst>
        </p:spPr>
      </p:pic>
      <p:sp>
        <p:nvSpPr>
          <p:cNvPr id="9" name="Footer Placeholder 3"/>
          <p:cNvSpPr>
            <a:spLocks noGrp="1"/>
          </p:cNvSpPr>
          <p:nvPr>
            <p:ph type="ftr" sz="quarter" idx="11"/>
          </p:nvPr>
        </p:nvSpPr>
        <p:spPr bwMode="auto">
          <a:xfrm>
            <a:off x="212148" y="6084810"/>
            <a:ext cx="8774545" cy="67897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s-PR" sz="1000" b="1" dirty="0" smtClean="0">
                <a:latin typeface="+mj-lt"/>
              </a:rPr>
              <a:t>Fuente de </a:t>
            </a:r>
            <a:r>
              <a:rPr lang="en-US" altLang="es-PR" sz="1000" b="1" dirty="0" err="1" smtClean="0">
                <a:latin typeface="+mj-lt"/>
              </a:rPr>
              <a:t>Información</a:t>
            </a:r>
            <a:r>
              <a:rPr lang="en-US" altLang="es-PR" sz="1000" b="1" dirty="0" smtClean="0">
                <a:latin typeface="+mj-lt"/>
              </a:rPr>
              <a:t>:</a:t>
            </a:r>
          </a:p>
          <a:p>
            <a:pPr>
              <a:spcBef>
                <a:spcPct val="0"/>
              </a:spcBef>
              <a:buFontTx/>
              <a:buNone/>
            </a:pPr>
            <a:r>
              <a:rPr lang="en-US" altLang="es-PR" sz="1000" dirty="0" smtClean="0">
                <a:latin typeface="+mj-lt"/>
              </a:rPr>
              <a:t>Extreme Heat Events in San Juan Puerto Rico: Trends and Variability of Unusual Hot Weather and its Possible Effects on Ecology and Society.</a:t>
            </a:r>
            <a:br>
              <a:rPr lang="en-US" altLang="es-PR" sz="1000" dirty="0" smtClean="0">
                <a:latin typeface="+mj-lt"/>
              </a:rPr>
            </a:br>
            <a:r>
              <a:rPr lang="en-US" altLang="es-PR" sz="1000" dirty="0" smtClean="0">
                <a:latin typeface="+mj-lt"/>
              </a:rPr>
              <a:t>Investigators: </a:t>
            </a:r>
            <a:r>
              <a:rPr lang="en-US" altLang="es-PR" sz="1000" b="1" dirty="0" smtClean="0">
                <a:latin typeface="+mj-lt"/>
              </a:rPr>
              <a:t>Méndez-</a:t>
            </a:r>
            <a:r>
              <a:rPr lang="en-US" altLang="es-PR" sz="1000" b="1" dirty="0" err="1" smtClean="0">
                <a:latin typeface="+mj-lt"/>
              </a:rPr>
              <a:t>Lázaro</a:t>
            </a:r>
            <a:r>
              <a:rPr lang="en-US" altLang="es-PR" sz="1000" b="1" dirty="0" smtClean="0">
                <a:latin typeface="+mj-lt"/>
              </a:rPr>
              <a:t> P</a:t>
            </a:r>
            <a:r>
              <a:rPr lang="en-US" altLang="es-PR" sz="1000" dirty="0" smtClean="0">
                <a:latin typeface="+mj-lt"/>
              </a:rPr>
              <a:t>, </a:t>
            </a:r>
            <a:r>
              <a:rPr lang="en-US" altLang="es-PR" sz="1000" dirty="0" err="1" smtClean="0">
                <a:latin typeface="+mj-lt"/>
              </a:rPr>
              <a:t>Martínez</a:t>
            </a:r>
            <a:r>
              <a:rPr lang="en-US" altLang="es-PR" sz="1000" dirty="0" smtClean="0">
                <a:latin typeface="+mj-lt"/>
              </a:rPr>
              <a:t>-Sánchez O, Méndez-Tejeda R, Rodríguez E, Morales E, Schmitt-</a:t>
            </a:r>
            <a:r>
              <a:rPr lang="en-US" altLang="es-PR" sz="1000" dirty="0" err="1" smtClean="0">
                <a:latin typeface="+mj-lt"/>
              </a:rPr>
              <a:t>Cortijo</a:t>
            </a:r>
            <a:r>
              <a:rPr lang="en-US" altLang="es-PR" sz="1000" dirty="0" smtClean="0">
                <a:latin typeface="+mj-lt"/>
              </a:rPr>
              <a:t>, N. </a:t>
            </a:r>
            <a:br>
              <a:rPr lang="en-US" altLang="es-PR" sz="1000" dirty="0" smtClean="0">
                <a:latin typeface="+mj-lt"/>
              </a:rPr>
            </a:br>
            <a:r>
              <a:rPr lang="en-US" altLang="es-PR" sz="1000" dirty="0" smtClean="0">
                <a:latin typeface="+mj-lt"/>
              </a:rPr>
              <a:t>J </a:t>
            </a:r>
            <a:r>
              <a:rPr lang="en-US" altLang="es-PR" sz="1000" dirty="0" err="1" smtClean="0">
                <a:latin typeface="+mj-lt"/>
              </a:rPr>
              <a:t>Climatol</a:t>
            </a:r>
            <a:r>
              <a:rPr lang="en-US" altLang="es-PR" sz="1000" dirty="0" smtClean="0">
                <a:latin typeface="+mj-lt"/>
              </a:rPr>
              <a:t> Weather Forecasting 3:135. do:10.4172/2332-2594.1000135 (2015)</a:t>
            </a:r>
          </a:p>
        </p:txBody>
      </p:sp>
      <p:sp>
        <p:nvSpPr>
          <p:cNvPr id="6" name="Title 1"/>
          <p:cNvSpPr>
            <a:spLocks noGrp="1"/>
          </p:cNvSpPr>
          <p:nvPr>
            <p:ph type="title"/>
          </p:nvPr>
        </p:nvSpPr>
        <p:spPr>
          <a:xfrm>
            <a:off x="307398" y="152399"/>
            <a:ext cx="8549409" cy="1066131"/>
          </a:xfrm>
        </p:spPr>
        <p:txBody>
          <a:bodyPr>
            <a:normAutofit fontScale="90000"/>
          </a:bodyPr>
          <a:lstStyle/>
          <a:p>
            <a:r>
              <a:rPr lang="es-PR" altLang="es-PR" sz="3600" dirty="0" smtClean="0"/>
              <a:t>Los Efectos del Clima Observados en Puerto </a:t>
            </a:r>
            <a:r>
              <a:rPr lang="es-PR" altLang="es-PR" sz="3600" dirty="0" smtClean="0"/>
              <a:t>Rico </a:t>
            </a:r>
            <a:r>
              <a:rPr lang="es-PR" altLang="es-PR" sz="3600" dirty="0" smtClean="0"/>
              <a:t/>
            </a:r>
            <a:br>
              <a:rPr lang="es-PR" altLang="es-PR" sz="3600" dirty="0" smtClean="0"/>
            </a:br>
            <a:r>
              <a:rPr lang="es-PR" altLang="es-PR" sz="2200" dirty="0" smtClean="0"/>
              <a:t>Estadísticas para la Temperatura del Aire en la Superficie para San Juan, Puerto Rico 1981-2013</a:t>
            </a:r>
            <a:endParaRPr lang="es-PR" altLang="es-PR" sz="3600" dirty="0" smtClean="0"/>
          </a:p>
        </p:txBody>
      </p:sp>
      <p:sp>
        <p:nvSpPr>
          <p:cNvPr id="7" name="TextBox 6"/>
          <p:cNvSpPr txBox="1"/>
          <p:nvPr/>
        </p:nvSpPr>
        <p:spPr>
          <a:xfrm rot="16200000">
            <a:off x="-685868" y="2630200"/>
            <a:ext cx="2932469" cy="646331"/>
          </a:xfrm>
          <a:prstGeom prst="rect">
            <a:avLst/>
          </a:prstGeom>
          <a:solidFill>
            <a:schemeClr val="tx1"/>
          </a:solidFill>
        </p:spPr>
        <p:txBody>
          <a:bodyPr wrap="none" rtlCol="0">
            <a:spAutoFit/>
          </a:bodyPr>
          <a:lstStyle/>
          <a:p>
            <a:pPr algn="ctr"/>
            <a:r>
              <a:rPr lang="es-PR" dirty="0" smtClean="0">
                <a:solidFill>
                  <a:schemeClr val="bg1"/>
                </a:solidFill>
              </a:rPr>
              <a:t>Número de días consecutivos</a:t>
            </a:r>
          </a:p>
          <a:p>
            <a:pPr algn="ctr"/>
            <a:endParaRPr lang="en-US" dirty="0">
              <a:solidFill>
                <a:schemeClr val="bg1"/>
              </a:solidFill>
            </a:endParaRPr>
          </a:p>
        </p:txBody>
      </p:sp>
      <p:sp>
        <p:nvSpPr>
          <p:cNvPr id="10" name="Rectangle 9"/>
          <p:cNvSpPr/>
          <p:nvPr/>
        </p:nvSpPr>
        <p:spPr>
          <a:xfrm>
            <a:off x="3276600" y="5715000"/>
            <a:ext cx="4572000" cy="348813"/>
          </a:xfrm>
          <a:prstGeom prst="rect">
            <a:avLst/>
          </a:prstGeom>
          <a:solidFill>
            <a:schemeClr val="tx1"/>
          </a:solidFill>
        </p:spPr>
        <p:txBody>
          <a:bodyPr>
            <a:spAutoFit/>
          </a:bodyPr>
          <a:lstStyle/>
          <a:p>
            <a:pPr>
              <a:lnSpc>
                <a:spcPts val="2000"/>
              </a:lnSpc>
            </a:pPr>
            <a:r>
              <a:rPr lang="es-PR" sz="1600" dirty="0">
                <a:solidFill>
                  <a:schemeClr val="bg1"/>
                </a:solidFill>
              </a:rPr>
              <a:t>Tendencia Lineal para # de días con </a:t>
            </a:r>
            <a:r>
              <a:rPr lang="es-PR" sz="1600" dirty="0" err="1">
                <a:solidFill>
                  <a:schemeClr val="bg1"/>
                </a:solidFill>
              </a:rPr>
              <a:t>Temp</a:t>
            </a:r>
            <a:r>
              <a:rPr lang="es-PR" sz="1600" dirty="0" smtClean="0">
                <a:solidFill>
                  <a:schemeClr val="bg1"/>
                </a:solidFill>
              </a:rPr>
              <a:t>. </a:t>
            </a:r>
            <a:r>
              <a:rPr lang="pt-BR" sz="1600" dirty="0">
                <a:solidFill>
                  <a:schemeClr val="bg1"/>
                </a:solidFill>
              </a:rPr>
              <a:t>&gt;</a:t>
            </a:r>
            <a:r>
              <a:rPr lang="es-PR" sz="1600" dirty="0" smtClean="0">
                <a:solidFill>
                  <a:schemeClr val="bg1"/>
                </a:solidFill>
              </a:rPr>
              <a:t> </a:t>
            </a:r>
            <a:r>
              <a:rPr lang="es-PR" sz="1600" dirty="0">
                <a:solidFill>
                  <a:schemeClr val="bg1"/>
                </a:solidFill>
              </a:rPr>
              <a:t>92 F</a:t>
            </a:r>
            <a:endParaRPr lang="en-US" sz="1600" dirty="0">
              <a:solidFill>
                <a:schemeClr val="bg1"/>
              </a:solidFill>
            </a:endParaRPr>
          </a:p>
        </p:txBody>
      </p:sp>
      <p:sp>
        <p:nvSpPr>
          <p:cNvPr id="11" name="TextBox 10"/>
          <p:cNvSpPr txBox="1"/>
          <p:nvPr/>
        </p:nvSpPr>
        <p:spPr>
          <a:xfrm>
            <a:off x="3240065" y="4814009"/>
            <a:ext cx="2779735" cy="977191"/>
          </a:xfrm>
          <a:prstGeom prst="rect">
            <a:avLst/>
          </a:prstGeom>
          <a:solidFill>
            <a:schemeClr val="tx1"/>
          </a:solidFill>
        </p:spPr>
        <p:txBody>
          <a:bodyPr wrap="none" rtlCol="0">
            <a:spAutoFit/>
          </a:bodyPr>
          <a:lstStyle/>
          <a:p>
            <a:pPr>
              <a:lnSpc>
                <a:spcPts val="2300"/>
              </a:lnSpc>
            </a:pPr>
            <a:r>
              <a:rPr lang="es-PR" sz="1600" dirty="0" smtClean="0">
                <a:solidFill>
                  <a:schemeClr val="bg1"/>
                </a:solidFill>
              </a:rPr>
              <a:t># de días con </a:t>
            </a:r>
            <a:r>
              <a:rPr lang="es-PR" sz="1600" dirty="0" err="1" smtClean="0">
                <a:solidFill>
                  <a:schemeClr val="bg1"/>
                </a:solidFill>
              </a:rPr>
              <a:t>Temp</a:t>
            </a:r>
            <a:r>
              <a:rPr lang="es-PR" sz="1600" dirty="0" smtClean="0">
                <a:solidFill>
                  <a:schemeClr val="bg1"/>
                </a:solidFill>
              </a:rPr>
              <a:t>. sobre 92 F</a:t>
            </a:r>
          </a:p>
          <a:p>
            <a:pPr>
              <a:lnSpc>
                <a:spcPts val="2300"/>
              </a:lnSpc>
            </a:pPr>
            <a:r>
              <a:rPr lang="es-PR" sz="1600" dirty="0">
                <a:solidFill>
                  <a:schemeClr val="bg1"/>
                </a:solidFill>
              </a:rPr>
              <a:t># de días con </a:t>
            </a:r>
            <a:r>
              <a:rPr lang="es-PR" sz="1600" dirty="0" err="1">
                <a:solidFill>
                  <a:schemeClr val="bg1"/>
                </a:solidFill>
              </a:rPr>
              <a:t>Temp</a:t>
            </a:r>
            <a:r>
              <a:rPr lang="es-PR" sz="1600" dirty="0">
                <a:solidFill>
                  <a:schemeClr val="bg1"/>
                </a:solidFill>
              </a:rPr>
              <a:t>. </a:t>
            </a:r>
            <a:r>
              <a:rPr lang="es-PR" sz="1600" dirty="0" smtClean="0">
                <a:solidFill>
                  <a:schemeClr val="bg1"/>
                </a:solidFill>
              </a:rPr>
              <a:t>sobre </a:t>
            </a:r>
            <a:r>
              <a:rPr lang="es-PR" sz="1600" dirty="0">
                <a:solidFill>
                  <a:schemeClr val="bg1"/>
                </a:solidFill>
              </a:rPr>
              <a:t>93 </a:t>
            </a:r>
            <a:r>
              <a:rPr lang="es-PR" sz="1600" dirty="0" smtClean="0">
                <a:solidFill>
                  <a:schemeClr val="bg1"/>
                </a:solidFill>
              </a:rPr>
              <a:t>F</a:t>
            </a:r>
          </a:p>
          <a:p>
            <a:pPr>
              <a:lnSpc>
                <a:spcPts val="2300"/>
              </a:lnSpc>
            </a:pPr>
            <a:r>
              <a:rPr lang="es-PR" sz="1600" dirty="0" smtClean="0">
                <a:solidFill>
                  <a:schemeClr val="bg1"/>
                </a:solidFill>
              </a:rPr>
              <a:t># de días con </a:t>
            </a:r>
            <a:r>
              <a:rPr lang="es-PR" sz="1600" dirty="0" err="1" smtClean="0">
                <a:solidFill>
                  <a:schemeClr val="bg1"/>
                </a:solidFill>
              </a:rPr>
              <a:t>Temp</a:t>
            </a:r>
            <a:r>
              <a:rPr lang="es-PR" sz="1600" dirty="0" smtClean="0">
                <a:solidFill>
                  <a:schemeClr val="bg1"/>
                </a:solidFill>
              </a:rPr>
              <a:t>. sobre 96 F</a:t>
            </a:r>
          </a:p>
        </p:txBody>
      </p:sp>
    </p:spTree>
    <p:extLst>
      <p:ext uri="{BB962C8B-B14F-4D97-AF65-F5344CB8AC3E}">
        <p14:creationId xmlns:p14="http://schemas.microsoft.com/office/powerpoint/2010/main" val="3530899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Content Placeholder 9" title="imagen infrarroja de puerto rico"/>
          <p:cNvPicPr>
            <a:picLocks noChangeAspect="1"/>
          </p:cNvPicPr>
          <p:nvPr/>
        </p:nvPicPr>
        <p:blipFill>
          <a:blip r:embed="rId3" cstate="email">
            <a:extLst>
              <a:ext uri="{28A0092B-C50C-407E-A947-70E740481C1C}">
                <a14:useLocalDpi xmlns:a14="http://schemas.microsoft.com/office/drawing/2010/main"/>
              </a:ext>
            </a:extLst>
          </a:blip>
          <a:srcRect l="7895" t="4654" r="7895" b="2872"/>
          <a:stretch>
            <a:fillRect/>
          </a:stretch>
        </p:blipFill>
        <p:spPr bwMode="auto">
          <a:xfrm>
            <a:off x="103909" y="1125674"/>
            <a:ext cx="4064000" cy="4596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Content Placeholder 4" title="Imagen de vista del cielo de Puerto Rico"/>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92386" y="1171156"/>
            <a:ext cx="4046682" cy="4567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TextBox 10"/>
          <p:cNvSpPr txBox="1">
            <a:spLocks noChangeArrowheads="1"/>
          </p:cNvSpPr>
          <p:nvPr/>
        </p:nvSpPr>
        <p:spPr bwMode="auto">
          <a:xfrm>
            <a:off x="195146" y="4881169"/>
            <a:ext cx="1682117" cy="2966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0449" tIns="40224" rIns="80449" bIns="40224">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s-PR" sz="1400" b="1"/>
              <a:t> Laguna San José</a:t>
            </a:r>
          </a:p>
        </p:txBody>
      </p:sp>
      <p:sp>
        <p:nvSpPr>
          <p:cNvPr id="6152" name="Rectangle 13"/>
          <p:cNvSpPr>
            <a:spLocks noChangeArrowheads="1"/>
          </p:cNvSpPr>
          <p:nvPr/>
        </p:nvSpPr>
        <p:spPr bwMode="auto">
          <a:xfrm>
            <a:off x="1143866" y="1219200"/>
            <a:ext cx="1675534" cy="72756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0449" tIns="40224" rIns="80449" bIns="40224">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s-PR" altLang="es-PR" sz="1400" dirty="0" smtClean="0"/>
              <a:t>Aeropuerto Internacional</a:t>
            </a:r>
          </a:p>
          <a:p>
            <a:pPr algn="ctr"/>
            <a:r>
              <a:rPr lang="es-PR" altLang="es-PR" sz="1400" dirty="0" smtClean="0"/>
              <a:t>Luis Muñoz Marín</a:t>
            </a:r>
            <a:endParaRPr lang="es-PR" altLang="es-PR" sz="1400" dirty="0"/>
          </a:p>
        </p:txBody>
      </p:sp>
      <p:cxnSp>
        <p:nvCxnSpPr>
          <p:cNvPr id="16" name="Straight Arrow Connector 15" title="flecha"/>
          <p:cNvCxnSpPr/>
          <p:nvPr/>
        </p:nvCxnSpPr>
        <p:spPr>
          <a:xfrm>
            <a:off x="2667000" y="1946764"/>
            <a:ext cx="265546" cy="813005"/>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title="flecha"/>
          <p:cNvCxnSpPr>
            <a:stCxn id="6150" idx="0"/>
          </p:cNvCxnSpPr>
          <p:nvPr/>
        </p:nvCxnSpPr>
        <p:spPr>
          <a:xfrm flipV="1">
            <a:off x="1036205" y="4208689"/>
            <a:ext cx="673966" cy="67248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Footer Placeholder 3"/>
          <p:cNvSpPr>
            <a:spLocks noGrp="1"/>
          </p:cNvSpPr>
          <p:nvPr>
            <p:ph type="ftr" sz="quarter" idx="11"/>
          </p:nvPr>
        </p:nvSpPr>
        <p:spPr bwMode="auto">
          <a:xfrm>
            <a:off x="212148" y="6084810"/>
            <a:ext cx="8774545" cy="67897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s-PR" sz="1200" b="1" dirty="0" smtClean="0">
                <a:latin typeface="+mj-lt"/>
              </a:rPr>
              <a:t>Fuente de </a:t>
            </a:r>
            <a:r>
              <a:rPr lang="en-US" altLang="es-PR" sz="1200" b="1" dirty="0" err="1" smtClean="0">
                <a:latin typeface="+mj-lt"/>
              </a:rPr>
              <a:t>Información</a:t>
            </a:r>
            <a:r>
              <a:rPr lang="en-US" altLang="es-PR" sz="1200" b="1" dirty="0" smtClean="0">
                <a:latin typeface="+mj-lt"/>
              </a:rPr>
              <a:t>:</a:t>
            </a:r>
          </a:p>
          <a:p>
            <a:pPr>
              <a:spcBef>
                <a:spcPct val="0"/>
              </a:spcBef>
              <a:buFontTx/>
              <a:buNone/>
            </a:pPr>
            <a:r>
              <a:rPr lang="en-US" altLang="es-PR" sz="1200" dirty="0" smtClean="0">
                <a:latin typeface="+mj-lt"/>
              </a:rPr>
              <a:t>A Heat Vulnerability Index to Improve Urban Public Health in San Juan, Puerto Rico</a:t>
            </a:r>
            <a:br>
              <a:rPr lang="en-US" altLang="es-PR" sz="1200" dirty="0" smtClean="0">
                <a:latin typeface="+mj-lt"/>
              </a:rPr>
            </a:br>
            <a:r>
              <a:rPr lang="en-US" altLang="es-PR" sz="1200" dirty="0" smtClean="0">
                <a:latin typeface="+mj-lt"/>
              </a:rPr>
              <a:t>Investigators: </a:t>
            </a:r>
            <a:r>
              <a:rPr lang="en-US" altLang="es-PR" sz="1200" b="1" dirty="0" smtClean="0">
                <a:latin typeface="+mj-lt"/>
              </a:rPr>
              <a:t>Pablo Méndez-</a:t>
            </a:r>
            <a:r>
              <a:rPr lang="en-US" altLang="es-PR" sz="1200" b="1" dirty="0" err="1" smtClean="0">
                <a:latin typeface="+mj-lt"/>
              </a:rPr>
              <a:t>Lázaro</a:t>
            </a:r>
            <a:r>
              <a:rPr lang="en-US" altLang="es-PR" sz="1200" dirty="0" smtClean="0">
                <a:latin typeface="+mj-lt"/>
              </a:rPr>
              <a:t>, Frank E. Muller-</a:t>
            </a:r>
            <a:r>
              <a:rPr lang="en-US" altLang="es-PR" sz="1200" dirty="0" err="1" smtClean="0">
                <a:latin typeface="+mj-lt"/>
              </a:rPr>
              <a:t>Karger</a:t>
            </a:r>
            <a:r>
              <a:rPr lang="en-US" altLang="es-PR" sz="1200" dirty="0" smtClean="0">
                <a:latin typeface="+mj-lt"/>
              </a:rPr>
              <a:t> , Daniel Otis , Matthew J. McCarthy, Ernesto Rodríguez. </a:t>
            </a:r>
            <a:br>
              <a:rPr lang="en-US" altLang="es-PR" sz="1200" dirty="0" smtClean="0">
                <a:latin typeface="+mj-lt"/>
              </a:rPr>
            </a:br>
            <a:r>
              <a:rPr lang="en-US" altLang="es-PR" sz="1200" dirty="0" smtClean="0">
                <a:latin typeface="+mj-lt"/>
              </a:rPr>
              <a:t>International Journal of Biometeorology (Submission Number: IJBM-S-16-00246)</a:t>
            </a:r>
            <a:br>
              <a:rPr lang="en-US" altLang="es-PR" sz="1200" dirty="0" smtClean="0">
                <a:latin typeface="+mj-lt"/>
              </a:rPr>
            </a:br>
            <a:endParaRPr lang="en-US" altLang="es-PR" sz="1000" dirty="0" smtClean="0">
              <a:latin typeface="+mj-lt"/>
            </a:endParaRPr>
          </a:p>
        </p:txBody>
      </p:sp>
      <p:sp>
        <p:nvSpPr>
          <p:cNvPr id="12" name="Title 1"/>
          <p:cNvSpPr>
            <a:spLocks noGrp="1"/>
          </p:cNvSpPr>
          <p:nvPr>
            <p:ph type="title"/>
          </p:nvPr>
        </p:nvSpPr>
        <p:spPr>
          <a:xfrm>
            <a:off x="307398" y="76345"/>
            <a:ext cx="8549409" cy="971939"/>
          </a:xfrm>
        </p:spPr>
        <p:txBody>
          <a:bodyPr>
            <a:normAutofit/>
          </a:bodyPr>
          <a:lstStyle/>
          <a:p>
            <a:r>
              <a:rPr lang="es-PR" altLang="es-PR" sz="3200" dirty="0" smtClean="0"/>
              <a:t> Los </a:t>
            </a:r>
            <a:r>
              <a:rPr lang="es-PR" altLang="es-PR" sz="3200" dirty="0" smtClean="0"/>
              <a:t>Efectos del Clima Observados en Puerto Rico</a:t>
            </a:r>
          </a:p>
        </p:txBody>
      </p:sp>
    </p:spTree>
    <p:extLst>
      <p:ext uri="{BB962C8B-B14F-4D97-AF65-F5344CB8AC3E}">
        <p14:creationId xmlns:p14="http://schemas.microsoft.com/office/powerpoint/2010/main" val="12409811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307398" y="232283"/>
            <a:ext cx="8549409" cy="911259"/>
          </a:xfrm>
        </p:spPr>
        <p:txBody>
          <a:bodyPr>
            <a:normAutofit fontScale="90000"/>
          </a:bodyPr>
          <a:lstStyle/>
          <a:p>
            <a:r>
              <a:rPr lang="es-PR" altLang="es-PR" sz="3600" dirty="0"/>
              <a:t>Los Efectos del Clima Observados en Puerto </a:t>
            </a:r>
            <a:r>
              <a:rPr lang="es-PR" altLang="es-PR" sz="3600" dirty="0" smtClean="0"/>
              <a:t>Rico </a:t>
            </a:r>
            <a:endParaRPr lang="en-US" altLang="es-PR" sz="3600" dirty="0" smtClean="0"/>
          </a:p>
        </p:txBody>
      </p:sp>
      <p:pic>
        <p:nvPicPr>
          <p:cNvPr id="7173" name="Content Placeholder 4" title="contorno de la imagen"/>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8330" y="1265368"/>
            <a:ext cx="3915352" cy="4528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Content Placeholder 5" title="imagen aerea del jardin botanico Rio Piedras"/>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72785" y="1307602"/>
            <a:ext cx="3911023" cy="4478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TextBox 11"/>
          <p:cNvSpPr txBox="1">
            <a:spLocks noChangeArrowheads="1"/>
          </p:cNvSpPr>
          <p:nvPr/>
        </p:nvSpPr>
        <p:spPr bwMode="auto">
          <a:xfrm>
            <a:off x="343477" y="5015988"/>
            <a:ext cx="2245591" cy="27289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0449" tIns="40224" rIns="80449" bIns="40224">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s-PR" altLang="es-PR" sz="1200" b="1" dirty="0" smtClean="0"/>
              <a:t>Jardín Botánico Rio Piedras</a:t>
            </a:r>
            <a:endParaRPr lang="es-PR" altLang="es-PR" sz="1200" b="1" dirty="0"/>
          </a:p>
        </p:txBody>
      </p:sp>
      <p:cxnSp>
        <p:nvCxnSpPr>
          <p:cNvPr id="14" name="Straight Arrow Connector 13" title="flecha"/>
          <p:cNvCxnSpPr>
            <a:stCxn id="7175" idx="0"/>
          </p:cNvCxnSpPr>
          <p:nvPr/>
        </p:nvCxnSpPr>
        <p:spPr>
          <a:xfrm flipV="1">
            <a:off x="1466273" y="3726256"/>
            <a:ext cx="591705" cy="1289733"/>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 name="Rectangle 4" title="rectangulo rojo"/>
          <p:cNvSpPr/>
          <p:nvPr/>
        </p:nvSpPr>
        <p:spPr>
          <a:xfrm>
            <a:off x="5639955" y="2774388"/>
            <a:ext cx="2529898" cy="1986579"/>
          </a:xfrm>
          <a:prstGeom prst="rect">
            <a:avLst/>
          </a:prstGeom>
          <a:noFill/>
          <a:ln w="508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0449" tIns="40224" rIns="80449" bIns="40224" anchor="ctr"/>
          <a:lstStyle/>
          <a:p>
            <a:pPr algn="ctr">
              <a:defRPr/>
            </a:pPr>
            <a:endParaRPr lang="es-PR">
              <a:solidFill>
                <a:schemeClr val="tx1"/>
              </a:solidFill>
            </a:endParaRPr>
          </a:p>
        </p:txBody>
      </p:sp>
      <p:sp>
        <p:nvSpPr>
          <p:cNvPr id="10" name="Footer Placeholder 3"/>
          <p:cNvSpPr>
            <a:spLocks noGrp="1"/>
          </p:cNvSpPr>
          <p:nvPr>
            <p:ph type="ftr" sz="quarter" idx="11"/>
          </p:nvPr>
        </p:nvSpPr>
        <p:spPr bwMode="auto">
          <a:xfrm>
            <a:off x="82262" y="6256991"/>
            <a:ext cx="8774545" cy="67897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s-PR" sz="1000" b="1" dirty="0" smtClean="0">
                <a:latin typeface="+mj-lt"/>
              </a:rPr>
              <a:t>Fuente de </a:t>
            </a:r>
            <a:r>
              <a:rPr lang="en-US" altLang="es-PR" sz="1000" b="1" dirty="0" err="1" smtClean="0">
                <a:latin typeface="+mj-lt"/>
              </a:rPr>
              <a:t>Información</a:t>
            </a:r>
            <a:r>
              <a:rPr lang="en-US" altLang="es-PR" sz="1000" b="1" dirty="0" smtClean="0">
                <a:latin typeface="+mj-lt"/>
              </a:rPr>
              <a:t>:</a:t>
            </a:r>
          </a:p>
          <a:p>
            <a:pPr>
              <a:spcBef>
                <a:spcPct val="0"/>
              </a:spcBef>
              <a:buFontTx/>
              <a:buNone/>
            </a:pPr>
            <a:r>
              <a:rPr lang="en-US" altLang="es-PR" sz="1000" dirty="0" smtClean="0">
                <a:latin typeface="+mj-lt"/>
              </a:rPr>
              <a:t>A Heat Vulnerability Index to Improve Urban Public Health in San Juan, Puerto Rico</a:t>
            </a:r>
            <a:br>
              <a:rPr lang="en-US" altLang="es-PR" sz="1000" dirty="0" smtClean="0">
                <a:latin typeface="+mj-lt"/>
              </a:rPr>
            </a:br>
            <a:r>
              <a:rPr lang="en-US" altLang="es-PR" sz="1000" dirty="0" smtClean="0">
                <a:latin typeface="+mj-lt"/>
              </a:rPr>
              <a:t>Investigators: </a:t>
            </a:r>
            <a:r>
              <a:rPr lang="en-US" altLang="es-PR" sz="1000" b="1" dirty="0" smtClean="0">
                <a:latin typeface="+mj-lt"/>
              </a:rPr>
              <a:t>Pablo Méndez-</a:t>
            </a:r>
            <a:r>
              <a:rPr lang="en-US" altLang="es-PR" sz="1000" b="1" dirty="0" err="1" smtClean="0">
                <a:latin typeface="+mj-lt"/>
              </a:rPr>
              <a:t>Lázaro</a:t>
            </a:r>
            <a:r>
              <a:rPr lang="en-US" altLang="es-PR" sz="1000" dirty="0" smtClean="0">
                <a:latin typeface="+mj-lt"/>
              </a:rPr>
              <a:t>, Frank E. Muller-</a:t>
            </a:r>
            <a:r>
              <a:rPr lang="en-US" altLang="es-PR" sz="1000" dirty="0" err="1" smtClean="0">
                <a:latin typeface="+mj-lt"/>
              </a:rPr>
              <a:t>Karger</a:t>
            </a:r>
            <a:r>
              <a:rPr lang="en-US" altLang="es-PR" sz="1000" dirty="0" smtClean="0">
                <a:latin typeface="+mj-lt"/>
              </a:rPr>
              <a:t> , Daniel Otis , Matthew J. McCarthy, Ernesto Rodríguez. </a:t>
            </a:r>
            <a:br>
              <a:rPr lang="en-US" altLang="es-PR" sz="1000" dirty="0" smtClean="0">
                <a:latin typeface="+mj-lt"/>
              </a:rPr>
            </a:br>
            <a:r>
              <a:rPr lang="en-US" altLang="es-PR" sz="1000" dirty="0" smtClean="0">
                <a:latin typeface="+mj-lt"/>
              </a:rPr>
              <a:t>International Journal of Biometeorology (Submission Number: IJBM-S-16-00246)</a:t>
            </a:r>
            <a:br>
              <a:rPr lang="en-US" altLang="es-PR" sz="1000" dirty="0" smtClean="0">
                <a:latin typeface="+mj-lt"/>
              </a:rPr>
            </a:br>
            <a:endParaRPr lang="en-US" altLang="es-PR" sz="1000" dirty="0" smtClean="0">
              <a:latin typeface="+mj-lt"/>
            </a:endParaRPr>
          </a:p>
        </p:txBody>
      </p:sp>
    </p:spTree>
    <p:extLst>
      <p:ext uri="{BB962C8B-B14F-4D97-AF65-F5344CB8AC3E}">
        <p14:creationId xmlns:p14="http://schemas.microsoft.com/office/powerpoint/2010/main" val="13416521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tx1"/>
        </a:solidFill>
      </a:spPr>
      <a:bodyPr wrap="none" rtlCol="0">
        <a:spAutoFit/>
      </a:bodyPr>
      <a:lstStyle>
        <a:defPPr>
          <a:defRPr dirty="0" smtClean="0">
            <a:solidFill>
              <a:schemeClr val="bg1"/>
            </a:solidFill>
          </a:defRPr>
        </a:defPPr>
      </a:lstStyle>
    </a:tx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tx1"/>
        </a:solidFill>
      </a:spPr>
      <a:bodyPr wrap="none" rtlCol="0">
        <a:spAutoFit/>
      </a:bodyPr>
      <a:lstStyle>
        <a:defPPr>
          <a:defRPr dirty="0" smtClean="0">
            <a:solidFill>
              <a:schemeClr val="bg1"/>
            </a:soli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3606</Words>
  <Application>Microsoft Office PowerPoint</Application>
  <PresentationFormat>On-screen Show (4:3)</PresentationFormat>
  <Paragraphs>351</Paragraphs>
  <Slides>34</Slides>
  <Notes>24</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34</vt:i4>
      </vt:variant>
    </vt:vector>
  </HeadingPairs>
  <TitlesOfParts>
    <vt:vector size="42" baseType="lpstr">
      <vt:lpstr>Arial</vt:lpstr>
      <vt:lpstr>Arial Narrow</vt:lpstr>
      <vt:lpstr>Calibri</vt:lpstr>
      <vt:lpstr>Monotype Sorts</vt:lpstr>
      <vt:lpstr>Symbol</vt:lpstr>
      <vt:lpstr>Office Theme</vt:lpstr>
      <vt:lpstr>1_Office Theme</vt:lpstr>
      <vt:lpstr>Microsoft Excel Chart</vt:lpstr>
      <vt:lpstr>Peligros de la Exposición a Estrés por Calor</vt:lpstr>
      <vt:lpstr>Limitación de Responsabilidad</vt:lpstr>
      <vt:lpstr>Objetivos</vt:lpstr>
      <vt:lpstr>Estrés de Calor</vt:lpstr>
      <vt:lpstr>Los Efectos del Clima Observados en Puerto Rico</vt:lpstr>
      <vt:lpstr>Los Efectos del Clima Observados en Puerto Rico Estadísticas para la Temperatura del Aire en la Superficie para San Juan, Puerto Rico 1981-2013</vt:lpstr>
      <vt:lpstr>Los Efectos del Clima Observados en Puerto Rico  Estadísticas para la Temperatura del Aire en la Superficie para San Juan, Puerto Rico 1981-2013</vt:lpstr>
      <vt:lpstr> Los Efectos del Clima Observados en Puerto Rico</vt:lpstr>
      <vt:lpstr>Los Efectos del Clima Observados en Puerto Rico </vt:lpstr>
      <vt:lpstr>Los Efectos del Clima Observados en Puerto Rico  </vt:lpstr>
      <vt:lpstr> Los Efectos del Clima Observados en Puerto Rico </vt:lpstr>
      <vt:lpstr>Que ocurre cuando nuestro cuerpo es expuesto al calor?</vt:lpstr>
      <vt:lpstr>Fisiología y Temperatura</vt:lpstr>
      <vt:lpstr>Proceso de Control de Calor en nuestro Cuerpo</vt:lpstr>
      <vt:lpstr>Proceso de Control de Calor en nuestro Cuerpo </vt:lpstr>
      <vt:lpstr> Proceso de Control de Calor en nuestro Cuerpo</vt:lpstr>
      <vt:lpstr>Almacenamiento o Pérdida de Calor en nuestro Cuerpo</vt:lpstr>
      <vt:lpstr>Desórdenes por Calor y sus Síntomas</vt:lpstr>
      <vt:lpstr>Factores que afectan nuestra Susceptibilidad al Calor</vt:lpstr>
      <vt:lpstr>Como podemos medir calor ambiental?</vt:lpstr>
      <vt:lpstr>Como podemos medir  calor ambiental?</vt:lpstr>
      <vt:lpstr>Medidas de Protección para Bajo Riesgo Índice de Calor Menor de 91°F</vt:lpstr>
      <vt:lpstr>Medidas de Protección para Riesgo Moderado  Índice de Calor entre 91°F y 103°F</vt:lpstr>
      <vt:lpstr>Medidas de Protección para Riesgo Alto Índice de Calor entre 103°F y 115°F</vt:lpstr>
      <vt:lpstr>Med. de Protec. para Riesgo  Muy Alto/Extremo Índice de Calor sobre 115°F</vt:lpstr>
      <vt:lpstr>Cuando se Trabaja Directamente Bajo la Luz del Sol o el Trabajador esta Expuesto a un Alto Contenido de Radiación por Calor, se debe usar otro Parámetro para Evaluar el Riesgo de Estrés de Calor</vt:lpstr>
      <vt:lpstr>Cuando se Trabaja Directamente Bajo la Luz del Sol  o el Trabajador esta Expuesto a un Alto Contenido de Radiación por Calor, se debe usar otro Parámetro para Evaluar el Riesgo de Estrés de Calor</vt:lpstr>
      <vt:lpstr>Límites WBGT  Trabajadores No Aclimatados</vt:lpstr>
      <vt:lpstr>Límites WBGT Trabajadores Aclimatados</vt:lpstr>
      <vt:lpstr>Plan de Aclimatación Recomendado por NIOSH Instituto Nacional para la Seguridad y Salud Ocupacional</vt:lpstr>
      <vt:lpstr>Mantenganse seguros y sanos!</vt:lpstr>
      <vt:lpstr>Esten listos para una emergencia </vt:lpstr>
      <vt:lpstr>Se pueden prevenir las enfermedades por calor!</vt:lpstr>
      <vt:lpstr>Referencias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2018-07-11T15:01:18Z</dcterms:created>
  <dcterms:modified xsi:type="dcterms:W3CDTF">2018-07-11T18:24:16Z</dcterms:modified>
</cp:coreProperties>
</file>