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2" r:id="rId2"/>
  </p:sldMasterIdLst>
  <p:notesMasterIdLst>
    <p:notesMasterId r:id="rId89"/>
  </p:notesMasterIdLst>
  <p:handoutMasterIdLst>
    <p:handoutMasterId r:id="rId90"/>
  </p:handoutMasterIdLst>
  <p:sldIdLst>
    <p:sldId id="381" r:id="rId3"/>
    <p:sldId id="382" r:id="rId4"/>
    <p:sldId id="401" r:id="rId5"/>
    <p:sldId id="383" r:id="rId6"/>
    <p:sldId id="400" r:id="rId7"/>
    <p:sldId id="384" r:id="rId8"/>
    <p:sldId id="385" r:id="rId9"/>
    <p:sldId id="386" r:id="rId10"/>
    <p:sldId id="387" r:id="rId11"/>
    <p:sldId id="388" r:id="rId12"/>
    <p:sldId id="389" r:id="rId13"/>
    <p:sldId id="390" r:id="rId14"/>
    <p:sldId id="391" r:id="rId15"/>
    <p:sldId id="392" r:id="rId16"/>
    <p:sldId id="393" r:id="rId17"/>
    <p:sldId id="394" r:id="rId18"/>
    <p:sldId id="396" r:id="rId19"/>
    <p:sldId id="397" r:id="rId20"/>
    <p:sldId id="398" r:id="rId21"/>
    <p:sldId id="399" r:id="rId22"/>
    <p:sldId id="377" r:id="rId23"/>
    <p:sldId id="327" r:id="rId24"/>
    <p:sldId id="257" r:id="rId25"/>
    <p:sldId id="258" r:id="rId26"/>
    <p:sldId id="260" r:id="rId27"/>
    <p:sldId id="267" r:id="rId28"/>
    <p:sldId id="330" r:id="rId29"/>
    <p:sldId id="262" r:id="rId30"/>
    <p:sldId id="263" r:id="rId31"/>
    <p:sldId id="264" r:id="rId32"/>
    <p:sldId id="265" r:id="rId33"/>
    <p:sldId id="359" r:id="rId34"/>
    <p:sldId id="271" r:id="rId35"/>
    <p:sldId id="272" r:id="rId36"/>
    <p:sldId id="300" r:id="rId37"/>
    <p:sldId id="301" r:id="rId38"/>
    <p:sldId id="402" r:id="rId39"/>
    <p:sldId id="302" r:id="rId40"/>
    <p:sldId id="303" r:id="rId41"/>
    <p:sldId id="304" r:id="rId42"/>
    <p:sldId id="306" r:id="rId43"/>
    <p:sldId id="307" r:id="rId44"/>
    <p:sldId id="376" r:id="rId45"/>
    <p:sldId id="375" r:id="rId46"/>
    <p:sldId id="365" r:id="rId47"/>
    <p:sldId id="366" r:id="rId48"/>
    <p:sldId id="367" r:id="rId49"/>
    <p:sldId id="404" r:id="rId50"/>
    <p:sldId id="368" r:id="rId51"/>
    <p:sldId id="380" r:id="rId52"/>
    <p:sldId id="282" r:id="rId53"/>
    <p:sldId id="281" r:id="rId54"/>
    <p:sldId id="280" r:id="rId55"/>
    <p:sldId id="403" r:id="rId56"/>
    <p:sldId id="297" r:id="rId57"/>
    <p:sldId id="296" r:id="rId58"/>
    <p:sldId id="295" r:id="rId59"/>
    <p:sldId id="285" r:id="rId60"/>
    <p:sldId id="293" r:id="rId61"/>
    <p:sldId id="270" r:id="rId62"/>
    <p:sldId id="292" r:id="rId63"/>
    <p:sldId id="290" r:id="rId64"/>
    <p:sldId id="291" r:id="rId65"/>
    <p:sldId id="339" r:id="rId66"/>
    <p:sldId id="340" r:id="rId67"/>
    <p:sldId id="343" r:id="rId68"/>
    <p:sldId id="344" r:id="rId69"/>
    <p:sldId id="345" r:id="rId70"/>
    <p:sldId id="346" r:id="rId71"/>
    <p:sldId id="348" r:id="rId72"/>
    <p:sldId id="349" r:id="rId73"/>
    <p:sldId id="350" r:id="rId74"/>
    <p:sldId id="351" r:id="rId75"/>
    <p:sldId id="352" r:id="rId76"/>
    <p:sldId id="353" r:id="rId77"/>
    <p:sldId id="354" r:id="rId78"/>
    <p:sldId id="355" r:id="rId79"/>
    <p:sldId id="308" r:id="rId80"/>
    <p:sldId id="356" r:id="rId81"/>
    <p:sldId id="357" r:id="rId82"/>
    <p:sldId id="369" r:id="rId83"/>
    <p:sldId id="370" r:id="rId84"/>
    <p:sldId id="371" r:id="rId85"/>
    <p:sldId id="372" r:id="rId86"/>
    <p:sldId id="373" r:id="rId87"/>
    <p:sldId id="374" r:id="rId8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4" autoAdjust="0"/>
    <p:restoredTop sz="70609" autoAdjust="0"/>
  </p:normalViewPr>
  <p:slideViewPr>
    <p:cSldViewPr snapToGrid="0">
      <p:cViewPr varScale="1">
        <p:scale>
          <a:sx n="81" d="100"/>
          <a:sy n="81" d="100"/>
        </p:scale>
        <p:origin x="2286" y="60"/>
      </p:cViewPr>
      <p:guideLst>
        <p:guide orient="horz" pos="2160"/>
        <p:guide pos="2880"/>
      </p:guideLst>
    </p:cSldViewPr>
  </p:slideViewPr>
  <p:outlineViewPr>
    <p:cViewPr>
      <p:scale>
        <a:sx n="33" d="100"/>
        <a:sy n="33" d="100"/>
      </p:scale>
      <p:origin x="0" y="-7116"/>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58" d="100"/>
          <a:sy n="58" d="100"/>
        </p:scale>
        <p:origin x="-2448" y="-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019FED6C-5C91-425F-B5A3-6C6F522E0A45}" type="datetimeFigureOut">
              <a:rPr lang="en-US" smtClean="0"/>
              <a:t>7/19/2018</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D3E32AB-4C09-4170-9F6B-86316EE9B804}" type="slidenum">
              <a:rPr lang="en-US" smtClean="0"/>
              <a:t>‹#›</a:t>
            </a:fld>
            <a:endParaRPr lang="en-US"/>
          </a:p>
        </p:txBody>
      </p:sp>
    </p:spTree>
    <p:extLst>
      <p:ext uri="{BB962C8B-B14F-4D97-AF65-F5344CB8AC3E}">
        <p14:creationId xmlns:p14="http://schemas.microsoft.com/office/powerpoint/2010/main" val="294785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0E6C4F7-EC48-43DC-ABC6-F7B9E10ACEE1}" type="slidenum">
              <a:rPr lang="en-US" smtClean="0"/>
              <a:t>‹#›</a:t>
            </a:fld>
            <a:endParaRPr lang="en-US"/>
          </a:p>
        </p:txBody>
      </p:sp>
      <p:sp>
        <p:nvSpPr>
          <p:cNvPr id="8" name="Slide Image Placeholder 7">
            <a:extLst>
              <a:ext uri="{FF2B5EF4-FFF2-40B4-BE49-F238E27FC236}">
                <a16:creationId xmlns:a16="http://schemas.microsoft.com/office/drawing/2014/main" id="{C50587C2-EDD5-4969-8835-6E2168B9F16D}"/>
              </a:ext>
            </a:extLst>
          </p:cNvPr>
          <p:cNvSpPr>
            <a:spLocks noGrp="1" noRot="1" noChangeAspect="1"/>
          </p:cNvSpPr>
          <p:nvPr>
            <p:ph type="sldImg" idx="2"/>
          </p:nvPr>
        </p:nvSpPr>
        <p:spPr>
          <a:xfrm>
            <a:off x="1484313" y="5905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a:extLst>
              <a:ext uri="{FF2B5EF4-FFF2-40B4-BE49-F238E27FC236}">
                <a16:creationId xmlns:a16="http://schemas.microsoft.com/office/drawing/2014/main" id="{056D18A2-A728-4B3A-BBDC-1D478351394B}"/>
              </a:ext>
            </a:extLst>
          </p:cNvPr>
          <p:cNvSpPr>
            <a:spLocks noGrp="1"/>
          </p:cNvSpPr>
          <p:nvPr>
            <p:ph type="body" sz="quarter" idx="3"/>
          </p:nvPr>
        </p:nvSpPr>
        <p:spPr>
          <a:xfrm>
            <a:off x="719137" y="3973513"/>
            <a:ext cx="5851525" cy="51459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115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silica-safe.or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4" name="Slide Number Placeholder 3"/>
          <p:cNvSpPr>
            <a:spLocks noGrp="1"/>
          </p:cNvSpPr>
          <p:nvPr>
            <p:ph type="sldNum" sz="quarter" idx="10"/>
          </p:nvPr>
        </p:nvSpPr>
        <p:spPr/>
        <p:txBody>
          <a:bodyPr/>
          <a:lstStyle/>
          <a:p>
            <a:fld id="{C0E6C4F7-EC48-43DC-ABC6-F7B9E10ACEE1}" type="slidenum">
              <a:rPr lang="en-US" smtClean="0"/>
              <a:t>1</a:t>
            </a:fld>
            <a:endParaRPr lang="en-US"/>
          </a:p>
        </p:txBody>
      </p:sp>
    </p:spTree>
    <p:extLst>
      <p:ext uri="{BB962C8B-B14F-4D97-AF65-F5344CB8AC3E}">
        <p14:creationId xmlns:p14="http://schemas.microsoft.com/office/powerpoint/2010/main" val="326095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ea typeface="ＭＳ Ｐゴシック" charset="-128"/>
                <a:cs typeface="ＭＳ Ｐゴシック" charset="-128"/>
              </a:rPr>
              <a:t>Workers are entitled to working conditions that do not pose a risk of serious harm to them. To help ensure a safe and healthful workplace, the OSH Act  provides workers with the right to ask OSHA to inspect their workplace; use their rights under the law without fearing retaliation and/or discrimination; receive information and training about existing hazards, </a:t>
            </a:r>
            <a:r>
              <a:rPr lang="tr-TR" dirty="0">
                <a:ea typeface="ＭＳ Ｐゴシック" charset="-128"/>
                <a:cs typeface="ＭＳ Ｐゴシック" charset="-128"/>
              </a:rPr>
              <a:t>and </a:t>
            </a:r>
            <a:r>
              <a:rPr lang="en-US" dirty="0">
                <a:ea typeface="ＭＳ Ｐゴシック" charset="-128"/>
                <a:cs typeface="ＭＳ Ｐゴシック" charset="-128"/>
              </a:rPr>
              <a:t>the methods of prevention.  Under the OSH Act, workers also have the right to ask for the OSHA standards that apply to their workplace; get copies of test results regarding the hazards in the workplace; review records of work-related injuries and illnesses; and get copies of their medical records.</a:t>
            </a:r>
          </a:p>
        </p:txBody>
      </p:sp>
      <p:sp>
        <p:nvSpPr>
          <p:cNvPr id="4" name="Slide Number Placeholder 3"/>
          <p:cNvSpPr>
            <a:spLocks noGrp="1"/>
          </p:cNvSpPr>
          <p:nvPr>
            <p:ph type="sldNum" sz="quarter" idx="10"/>
          </p:nvPr>
        </p:nvSpPr>
        <p:spPr/>
        <p:txBody>
          <a:bodyPr/>
          <a:lstStyle/>
          <a:p>
            <a:fld id="{9B7370DC-B3C8-40B8-A044-A790431107D7}" type="slidenum">
              <a:rPr lang="en-US" smtClean="0"/>
              <a:pPr/>
              <a:t>10</a:t>
            </a:fld>
            <a:endParaRPr lang="en-US" dirty="0"/>
          </a:p>
        </p:txBody>
      </p:sp>
    </p:spTree>
    <p:extLst>
      <p:ext uri="{BB962C8B-B14F-4D97-AF65-F5344CB8AC3E}">
        <p14:creationId xmlns:p14="http://schemas.microsoft.com/office/powerpoint/2010/main" val="217682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4498898"/>
          </a:xfrm>
          <a:prstGeom prst="rect">
            <a:avLst/>
          </a:prstGeom>
        </p:spPr>
        <p:txBody>
          <a:bodyPr/>
          <a:lstStyle/>
          <a:p>
            <a:pPr algn="just" defTabSz="966529">
              <a:lnSpc>
                <a:spcPct val="90000"/>
              </a:lnSpc>
              <a:defRPr/>
            </a:pPr>
            <a:r>
              <a:rPr lang="en-US" dirty="0"/>
              <a:t>Workers may file a complaint with OSHA if the employer retaliates by taking unfavorable personnel action against them because workers are engaged in </a:t>
            </a:r>
            <a:r>
              <a:rPr lang="en-US" b="1" dirty="0"/>
              <a:t>protected activity </a:t>
            </a:r>
            <a:r>
              <a:rPr lang="en-US" dirty="0"/>
              <a:t>relating to workplace safety or health, asbestos in schools, cargo containers, airline, commercial motor carrier, consumer product, environmental, financial reform, food safety, health insurance reform, nuclear, pipeline, public transportation agency, railroad, maritime, motor vehicle safety, and securities laws. </a:t>
            </a:r>
          </a:p>
          <a:p>
            <a:pPr algn="just" eaLnBrk="1" hangingPunct="1">
              <a:lnSpc>
                <a:spcPct val="90000"/>
              </a:lnSpc>
            </a:pPr>
            <a:endParaRPr lang="en-US" altLang="en-US" b="1" dirty="0">
              <a:solidFill>
                <a:schemeClr val="tx2"/>
              </a:solidFill>
              <a:ea typeface="ＭＳ Ｐゴシック" panose="020B0600070205080204" pitchFamily="34" charset="-128"/>
            </a:endParaRPr>
          </a:p>
          <a:p>
            <a:pPr algn="just" eaLnBrk="1" hangingPunct="1">
              <a:lnSpc>
                <a:spcPct val="90000"/>
              </a:lnSpc>
            </a:pPr>
            <a:r>
              <a:rPr lang="en-US" altLang="en-US" b="1" dirty="0">
                <a:ea typeface="ＭＳ Ｐゴシック" panose="020B0600070205080204" pitchFamily="34" charset="-128"/>
              </a:rPr>
              <a:t>Employers cannot punish workers in any way for:</a:t>
            </a:r>
          </a:p>
          <a:p>
            <a:pPr lvl="1" algn="just" eaLnBrk="1" hangingPunct="1">
              <a:lnSpc>
                <a:spcPct val="90000"/>
              </a:lnSpc>
              <a:buFontTx/>
              <a:buChar char="•"/>
            </a:pPr>
            <a:r>
              <a:rPr lang="en-US" altLang="en-US" dirty="0">
                <a:ea typeface="ＭＳ Ｐゴシック" panose="020B0600070205080204" pitchFamily="34" charset="-128"/>
              </a:rPr>
              <a:t> Reporting an injury or illness;</a:t>
            </a:r>
          </a:p>
          <a:p>
            <a:pPr lvl="1" algn="just" eaLnBrk="1" hangingPunct="1">
              <a:lnSpc>
                <a:spcPct val="90000"/>
              </a:lnSpc>
              <a:buFontTx/>
              <a:buChar char="•"/>
            </a:pPr>
            <a:r>
              <a:rPr lang="en-US" altLang="en-US" dirty="0">
                <a:ea typeface="ＭＳ Ｐゴシック" panose="020B0600070205080204" pitchFamily="34" charset="-128"/>
              </a:rPr>
              <a:t> Complaining to your employer, union, OSHA or other agencies about safety and health problems;</a:t>
            </a:r>
          </a:p>
          <a:p>
            <a:pPr lvl="1" algn="just" eaLnBrk="1" hangingPunct="1">
              <a:lnSpc>
                <a:spcPct val="90000"/>
              </a:lnSpc>
              <a:buFontTx/>
              <a:buChar char="•"/>
            </a:pPr>
            <a:r>
              <a:rPr lang="en-US" altLang="en-US" dirty="0">
                <a:ea typeface="ＭＳ Ｐゴシック" panose="020B0600070205080204" pitchFamily="34" charset="-128"/>
              </a:rPr>
              <a:t> Filing safety and health grievances;</a:t>
            </a:r>
          </a:p>
          <a:p>
            <a:pPr lvl="1" algn="just" eaLnBrk="1" hangingPunct="1">
              <a:lnSpc>
                <a:spcPct val="90000"/>
              </a:lnSpc>
              <a:buFontTx/>
              <a:buChar char="•"/>
            </a:pPr>
            <a:r>
              <a:rPr lang="en-US" altLang="en-US" dirty="0">
                <a:ea typeface="ＭＳ Ｐゴシック" panose="020B0600070205080204" pitchFamily="34" charset="-128"/>
              </a:rPr>
              <a:t> Participating in safety and health committees; or</a:t>
            </a:r>
          </a:p>
          <a:p>
            <a:pPr lvl="1" algn="just" eaLnBrk="1" hangingPunct="1">
              <a:lnSpc>
                <a:spcPct val="90000"/>
              </a:lnSpc>
              <a:buFontTx/>
              <a:buChar char="•"/>
            </a:pPr>
            <a:r>
              <a:rPr lang="en-US" altLang="en-US" dirty="0">
                <a:ea typeface="ＭＳ Ｐゴシック" panose="020B0600070205080204" pitchFamily="34" charset="-128"/>
              </a:rPr>
              <a:t> Participating in OSHA inspections and other OSHA-related activities</a:t>
            </a:r>
            <a:r>
              <a:rPr lang="en-US" altLang="en-US" dirty="0">
                <a:solidFill>
                  <a:schemeClr val="tx2"/>
                </a:solidFill>
                <a:ea typeface="ＭＳ Ｐゴシック" panose="020B0600070205080204" pitchFamily="34" charset="-128"/>
              </a:rPr>
              <a:t>.</a:t>
            </a:r>
            <a:endParaRPr lang="en-US" dirty="0">
              <a:ea typeface="ＭＳ Ｐゴシック" charset="-128"/>
              <a:cs typeface="ＭＳ Ｐゴシック" charset="-128"/>
            </a:endParaRPr>
          </a:p>
          <a:p>
            <a:pPr algn="just" defTabSz="966529">
              <a:lnSpc>
                <a:spcPct val="90000"/>
              </a:lnSpc>
              <a:defRPr/>
            </a:pPr>
            <a:endParaRPr lang="en-US" dirty="0">
              <a:ea typeface="ＭＳ Ｐゴシック" charset="-128"/>
              <a:cs typeface="ＭＳ Ｐゴシック" charset="-128"/>
            </a:endParaRPr>
          </a:p>
          <a:p>
            <a:pPr algn="just" defTabSz="966529">
              <a:lnSpc>
                <a:spcPct val="90000"/>
              </a:lnSpc>
              <a:defRPr/>
            </a:pPr>
            <a:r>
              <a:rPr lang="en-US" dirty="0">
                <a:ea typeface="ＭＳ Ｐゴシック" charset="-128"/>
                <a:cs typeface="ＭＳ Ｐゴシック" charset="-128"/>
              </a:rPr>
              <a:t>If it is believed that the employer retaliated against the worker because of exercising his/her legal rights as an employee, the worker must contact OSHA as soon as possible. the complaints must be filed within the legal time limits. An employee can file a complaint with OSHA by visiting or calling the local OSHA office or sending a written complaint to the closest OSHA regional or area office. Written complaints may be filed by facsimile, electronic communication, hand delivery during business hours,</a:t>
            </a:r>
            <a:r>
              <a:rPr lang="tr-TR" dirty="0">
                <a:ea typeface="ＭＳ Ｐゴシック" charset="-128"/>
                <a:cs typeface="ＭＳ Ｐゴシック" charset="-128"/>
              </a:rPr>
              <a:t> </a:t>
            </a:r>
            <a:r>
              <a:rPr lang="en-US" dirty="0">
                <a:ea typeface="ＭＳ Ｐゴシック" charset="-128"/>
                <a:cs typeface="ＭＳ Ｐゴシック" charset="-128"/>
              </a:rPr>
              <a:t>U.S.</a:t>
            </a:r>
            <a:r>
              <a:rPr lang="tr-TR" dirty="0">
                <a:ea typeface="ＭＳ Ｐゴシック" charset="-128"/>
                <a:cs typeface="ＭＳ Ｐゴシック" charset="-128"/>
              </a:rPr>
              <a:t> </a:t>
            </a:r>
            <a:r>
              <a:rPr lang="en-US" dirty="0">
                <a:ea typeface="ＭＳ Ｐゴシック" charset="-128"/>
                <a:cs typeface="ＭＳ Ｐゴシック" charset="-128"/>
              </a:rPr>
              <a:t>mail (confirmation services recommended), or other third-party commercial carrier.</a:t>
            </a:r>
          </a:p>
          <a:p>
            <a:pPr algn="just" defTabSz="966529">
              <a:lnSpc>
                <a:spcPct val="90000"/>
              </a:lnSpc>
              <a:defRPr/>
            </a:pPr>
            <a:endParaRPr lang="en-US" dirty="0">
              <a:ea typeface="ＭＳ Ｐゴシック" charset="-128"/>
              <a:cs typeface="ＭＳ Ｐゴシック" charset="-128"/>
            </a:endParaRPr>
          </a:p>
          <a:p>
            <a:pPr algn="just" defTabSz="966529">
              <a:lnSpc>
                <a:spcPct val="90000"/>
              </a:lnSpc>
              <a:defRPr/>
            </a:pPr>
            <a:r>
              <a:rPr lang="en-US" dirty="0">
                <a:ea typeface="ＭＳ Ｐゴシック" charset="-128"/>
                <a:cs typeface="ＭＳ Ｐゴシック" charset="-128"/>
              </a:rPr>
              <a:t>If a worker is fired, demoted, transferred or discriminated against in any way for using his/her rights under the law, he/she must he/she </a:t>
            </a:r>
            <a:r>
              <a:rPr lang="en-US" b="1" u="sng" dirty="0">
                <a:ea typeface="ＭＳ Ｐゴシック" charset="-128"/>
                <a:cs typeface="ＭＳ Ｐゴシック" charset="-128"/>
              </a:rPr>
              <a:t>must file a complaint with OSHA within 30 days.</a:t>
            </a:r>
          </a:p>
          <a:p>
            <a:pPr algn="just" defTabSz="966529">
              <a:lnSpc>
                <a:spcPct val="90000"/>
              </a:lnSpc>
              <a:defRPr/>
            </a:pPr>
            <a:endParaRPr lang="en-US" dirty="0">
              <a:latin typeface="Times" pitchFamily="-112" charset="0"/>
              <a:ea typeface="ＭＳ Ｐゴシック" charset="-128"/>
              <a:cs typeface="ＭＳ Ｐゴシック" charset="-128"/>
            </a:endParaRPr>
          </a:p>
          <a:p>
            <a:pPr algn="just" eaLnBrk="1" hangingPunct="1">
              <a:lnSpc>
                <a:spcPct val="90000"/>
              </a:lnSpc>
            </a:pPr>
            <a:endParaRPr lang="en-US" dirty="0">
              <a:latin typeface="Times" pitchFamily="-112"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B7370DC-B3C8-40B8-A044-A790431107D7}" type="slidenum">
              <a:rPr lang="en-US" smtClean="0"/>
              <a:pPr/>
              <a:t>11</a:t>
            </a:fld>
            <a:endParaRPr lang="en-US" dirty="0"/>
          </a:p>
        </p:txBody>
      </p:sp>
    </p:spTree>
    <p:extLst>
      <p:ext uri="{BB962C8B-B14F-4D97-AF65-F5344CB8AC3E}">
        <p14:creationId xmlns:p14="http://schemas.microsoft.com/office/powerpoint/2010/main" val="404911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eaLnBrk="0" fontAlgn="base" hangingPunct="0">
              <a:spcBef>
                <a:spcPct val="30000"/>
              </a:spcBef>
              <a:spcAft>
                <a:spcPct val="0"/>
              </a:spcAft>
              <a:defRPr/>
            </a:pPr>
            <a:r>
              <a:rPr lang="en-US" i="0" dirty="0"/>
              <a:t>The Federal Hazard Communication Standard, Title 29,  Part 1910.1200 of the Code of</a:t>
            </a:r>
            <a:r>
              <a:rPr lang="tr-TR" i="0" baseline="0" dirty="0"/>
              <a:t> </a:t>
            </a:r>
            <a:r>
              <a:rPr lang="en-US" i="0" dirty="0"/>
              <a:t>Federal Regulations (29 CFR  1910.1200) mandates that “Workers have the right to know and  understand the hazardous chemicals they use, and how to work with them safely.”</a:t>
            </a:r>
            <a:r>
              <a:rPr lang="tr-TR" i="0" dirty="0"/>
              <a:t> </a:t>
            </a:r>
            <a:r>
              <a:rPr lang="en-US" i="0" dirty="0"/>
              <a:t>This regulation is designed to make information about hazardous chemicals  that are present in work places available to exposed employees.</a:t>
            </a:r>
            <a:r>
              <a:rPr lang="tr-TR" i="0" baseline="0" dirty="0"/>
              <a:t> </a:t>
            </a:r>
            <a:r>
              <a:rPr lang="en-US" i="0" dirty="0"/>
              <a:t>The hazard communication standard  applies to any business, including manufacturers that use  hazardous chemicals, regardless of the number of individuals employed.</a:t>
            </a:r>
          </a:p>
          <a:p>
            <a:pPr algn="just" defTabSz="966529" eaLnBrk="0" fontAlgn="base" hangingPunct="0">
              <a:spcBef>
                <a:spcPct val="30000"/>
              </a:spcBef>
              <a:spcAft>
                <a:spcPct val="0"/>
              </a:spcAft>
              <a:defRPr/>
            </a:pPr>
            <a:endParaRPr lang="en-US" i="0" dirty="0"/>
          </a:p>
        </p:txBody>
      </p:sp>
      <p:sp>
        <p:nvSpPr>
          <p:cNvPr id="4" name="Slide Number Placeholder 3"/>
          <p:cNvSpPr>
            <a:spLocks noGrp="1"/>
          </p:cNvSpPr>
          <p:nvPr>
            <p:ph type="sldNum" sz="quarter" idx="10"/>
          </p:nvPr>
        </p:nvSpPr>
        <p:spPr/>
        <p:txBody>
          <a:bodyPr/>
          <a:lstStyle/>
          <a:p>
            <a:fld id="{9B7370DC-B3C8-40B8-A044-A790431107D7}" type="slidenum">
              <a:rPr lang="en-US" smtClean="0"/>
              <a:pPr/>
              <a:t>12</a:t>
            </a:fld>
            <a:endParaRPr lang="en-US" dirty="0"/>
          </a:p>
        </p:txBody>
      </p:sp>
    </p:spTree>
    <p:extLst>
      <p:ext uri="{BB962C8B-B14F-4D97-AF65-F5344CB8AC3E}">
        <p14:creationId xmlns:p14="http://schemas.microsoft.com/office/powerpoint/2010/main" val="73059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buFont typeface="Arial" pitchFamily="34" charset="0"/>
              <a:buNone/>
            </a:pPr>
            <a:r>
              <a:rPr lang="en-US" dirty="0"/>
              <a:t>The term “silica” refers specifically to the compound silicon dioxide </a:t>
            </a:r>
            <a:r>
              <a:rPr lang="en-US" b="1" dirty="0"/>
              <a:t>(SiO</a:t>
            </a:r>
            <a:r>
              <a:rPr lang="en-US" b="1" baseline="30000" dirty="0"/>
              <a:t>2</a:t>
            </a:r>
            <a:r>
              <a:rPr lang="en-US" b="1" dirty="0"/>
              <a:t>). </a:t>
            </a:r>
            <a:r>
              <a:rPr lang="en-US" dirty="0"/>
              <a:t> It is the most abundant compound in the earth’s crust, making up 59% of its total composition. (https://www.britannica.com/science/silica). Silica is a major component of sand, rock, and mineral ores.  </a:t>
            </a:r>
            <a:r>
              <a:rPr lang="en-US" b="1" dirty="0"/>
              <a:t>Silica in crystalline form has three varieties: quartz , </a:t>
            </a:r>
            <a:r>
              <a:rPr lang="en-US" b="1" dirty="0" err="1"/>
              <a:t>tridymite</a:t>
            </a:r>
            <a:r>
              <a:rPr lang="en-US" b="1" dirty="0"/>
              <a:t> and </a:t>
            </a:r>
            <a:r>
              <a:rPr lang="en-US" b="1" dirty="0" err="1"/>
              <a:t>cristobalite</a:t>
            </a:r>
            <a:r>
              <a:rPr lang="en-US" b="1" dirty="0"/>
              <a:t>. Quartz is by far the most abundant and the most common form of crystalline silica</a:t>
            </a:r>
            <a:r>
              <a:rPr lang="en-US" dirty="0"/>
              <a:t>. Quartz (crystalline silica) is a common mineral found in many naturally occurring and man-made materials like sand, </a:t>
            </a:r>
            <a:r>
              <a:rPr lang="en-US" dirty="0" err="1"/>
              <a:t>portland</a:t>
            </a:r>
            <a:r>
              <a:rPr lang="en-US" dirty="0"/>
              <a:t> cement, concrete, brick, block, stone and mortar used at construction sites. </a:t>
            </a:r>
          </a:p>
        </p:txBody>
      </p:sp>
      <p:sp>
        <p:nvSpPr>
          <p:cNvPr id="4" name="Slide Number Placeholder 3"/>
          <p:cNvSpPr>
            <a:spLocks noGrp="1"/>
          </p:cNvSpPr>
          <p:nvPr>
            <p:ph type="sldNum" sz="quarter" idx="10"/>
          </p:nvPr>
        </p:nvSpPr>
        <p:spPr/>
        <p:txBody>
          <a:bodyPr/>
          <a:lstStyle/>
          <a:p>
            <a:fld id="{987650DD-0EC9-F747-945D-41EDBF2F74B4}" type="slidenum">
              <a:rPr lang="en-US" smtClean="0"/>
              <a:pPr/>
              <a:t>13</a:t>
            </a:fld>
            <a:endParaRPr lang="en-US"/>
          </a:p>
        </p:txBody>
      </p:sp>
    </p:spTree>
    <p:extLst>
      <p:ext uri="{BB962C8B-B14F-4D97-AF65-F5344CB8AC3E}">
        <p14:creationId xmlns:p14="http://schemas.microsoft.com/office/powerpoint/2010/main" val="3445805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529">
              <a:defRPr/>
            </a:pPr>
            <a:r>
              <a:rPr lang="en-US" dirty="0"/>
              <a:t>Crystalline silica may become </a:t>
            </a:r>
            <a:r>
              <a:rPr lang="en-US" b="1" dirty="0"/>
              <a:t>respirable sized particles </a:t>
            </a:r>
            <a:r>
              <a:rPr lang="en-US" dirty="0"/>
              <a:t>(very small particles typically at least 100 times smaller than ordinary sand found on beaches or playgrounds) by high-energy operations like cutting, sawing, grinding, drilling and crushing silica containing material, stone, rock, concrete, brick, block and mortar, or when abrasive blasting with sand.</a:t>
            </a:r>
          </a:p>
          <a:p>
            <a:pPr defTabSz="966529">
              <a:defRPr/>
            </a:pPr>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14</a:t>
            </a:fld>
            <a:endParaRPr lang="en-US"/>
          </a:p>
        </p:txBody>
      </p:sp>
    </p:spTree>
    <p:extLst>
      <p:ext uri="{BB962C8B-B14F-4D97-AF65-F5344CB8AC3E}">
        <p14:creationId xmlns:p14="http://schemas.microsoft.com/office/powerpoint/2010/main" val="71148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eaLnBrk="0" fontAlgn="base" hangingPunct="0">
              <a:spcBef>
                <a:spcPct val="30000"/>
              </a:spcBef>
              <a:spcAft>
                <a:spcPct val="0"/>
              </a:spcAft>
              <a:defRPr/>
            </a:pPr>
            <a:r>
              <a:rPr lang="en-US" dirty="0"/>
              <a:t>If you can identify with any of the above  terms in your industry or occupation, or the materials you work with, it is likely that there may be airborne silica around you, and you may be exposed to it. Note that new uses of silica continue to emerge. These include countertop manufacturing, finishing, and installation (Kramer et al. 2012; OSHA 2015), and hydraulic fracturing in the oil and gas industry (OSHA 2012). However, remember  that there is potential for danger </a:t>
            </a:r>
            <a:r>
              <a:rPr lang="en-US" b="1" u="sng" dirty="0"/>
              <a:t>ONLY</a:t>
            </a:r>
            <a:r>
              <a:rPr lang="en-US" dirty="0"/>
              <a:t> when crystalline silica particles are in the air. There may be materials that contain silica but if the operations on those materials do not generate dust, there is little chance of inhaling the silica. Likewise, there may be silica particles in the air even though you don't see any dust. </a:t>
            </a:r>
          </a:p>
          <a:p>
            <a:pPr algn="just" defTabSz="96652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kern="0">
                <a:solidFill>
                  <a:sysClr val="windowText" lastClr="000000"/>
                </a:solidFill>
              </a:rPr>
              <a:pPr defTabSz="966529">
                <a:defRPr/>
              </a:pPr>
              <a:t>15</a:t>
            </a:fld>
            <a:endParaRPr lang="en-US" kern="0" dirty="0">
              <a:solidFill>
                <a:sysClr val="windowText" lastClr="000000"/>
              </a:solidFill>
            </a:endParaRPr>
          </a:p>
        </p:txBody>
      </p:sp>
    </p:spTree>
    <p:extLst>
      <p:ext uri="{BB962C8B-B14F-4D97-AF65-F5344CB8AC3E}">
        <p14:creationId xmlns:p14="http://schemas.microsoft.com/office/powerpoint/2010/main" val="388527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t>Certain construction activities may result in severe silica exposure. These activities can be listed as: jack hammering, masonry building construction, demolition (masonry or concrete building), brick and concrete block cutting and sawing, tuck pointing and tunneling operations, earthwork and rock crushing, road construction and repair, rock/well drilling, abrasive blasting (Sand or blasting with other silica containing materials), blasting on silica-containing materials (e.g. concrete), concrete mixing and drilling or mixing concrete for post holes; pouring concrete footers ,slab foundations ,and foundation walls; removing concrete form work and others. </a:t>
            </a: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16</a:t>
            </a:fld>
            <a:endParaRPr lang="en-US"/>
          </a:p>
        </p:txBody>
      </p:sp>
    </p:spTree>
    <p:extLst>
      <p:ext uri="{BB962C8B-B14F-4D97-AF65-F5344CB8AC3E}">
        <p14:creationId xmlns:p14="http://schemas.microsoft.com/office/powerpoint/2010/main" val="2682596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t>Construction workers should know that “Silica is</a:t>
            </a:r>
            <a:r>
              <a:rPr lang="en-US" baseline="0" dirty="0"/>
              <a:t> more than just a dust !” Exposure to fine silica dust may have </a:t>
            </a:r>
            <a:r>
              <a:rPr lang="en-US" dirty="0"/>
              <a:t>adverse health effects.</a:t>
            </a:r>
          </a:p>
          <a:p>
            <a:pPr algn="just"/>
            <a:endParaRPr lang="en-US" dirty="0"/>
          </a:p>
        </p:txBody>
      </p:sp>
      <p:sp>
        <p:nvSpPr>
          <p:cNvPr id="4" name="Slide Number Placeholder 3"/>
          <p:cNvSpPr>
            <a:spLocks noGrp="1"/>
          </p:cNvSpPr>
          <p:nvPr>
            <p:ph type="sldNum" sz="quarter" idx="10"/>
          </p:nvPr>
        </p:nvSpPr>
        <p:spPr/>
        <p:txBody>
          <a:bodyPr/>
          <a:lstStyle/>
          <a:p>
            <a:fld id="{9B7370DC-B3C8-40B8-A044-A790431107D7}" type="slidenum">
              <a:rPr lang="en-US" smtClean="0"/>
              <a:pPr/>
              <a:t>17</a:t>
            </a:fld>
            <a:endParaRPr lang="en-US" dirty="0"/>
          </a:p>
        </p:txBody>
      </p:sp>
    </p:spTree>
    <p:extLst>
      <p:ext uri="{BB962C8B-B14F-4D97-AF65-F5344CB8AC3E}">
        <p14:creationId xmlns:p14="http://schemas.microsoft.com/office/powerpoint/2010/main" val="294069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t>Employers are required to protect their employees in construction from the hazards associated with silica exposure. </a:t>
            </a:r>
          </a:p>
          <a:p>
            <a:pPr algn="just" defTabSz="966529">
              <a:defRPr/>
            </a:pPr>
            <a:endParaRPr lang="en-US" dirty="0"/>
          </a:p>
          <a:p>
            <a:pPr algn="just">
              <a:buFont typeface="Arial" pitchFamily="34" charset="0"/>
              <a:buNone/>
            </a:pPr>
            <a:r>
              <a:rPr lang="en-US" dirty="0"/>
              <a:t>Workers exposed to respirable crystalline silica are at increased risk of developing serious adverse health effects. Exposure to fine (respirable sized) particles of crystalline forms of silica may lead to silicosis, an irreversible, often disabling, and sometimes fatal fibrotic lung disease. Other harmful or fatal consequences are lung cancer, chronic obstructive pulmonary disease (COPD), and activation of latent TB infections.</a:t>
            </a:r>
          </a:p>
          <a:p>
            <a:pPr algn="just">
              <a:buFont typeface="Arial" pitchFamily="34" charset="0"/>
              <a:buNone/>
            </a:pPr>
            <a:endParaRPr lang="en-US" dirty="0"/>
          </a:p>
          <a:p>
            <a:pPr algn="just">
              <a:buFont typeface="Arial" pitchFamily="34" charset="0"/>
              <a:buNone/>
            </a:pPr>
            <a:r>
              <a:rPr lang="en-US" dirty="0"/>
              <a:t>It should be understood that the higher the cumulative exposure of a worker, the higher the risk of health effects.</a:t>
            </a:r>
          </a:p>
          <a:p>
            <a:pPr algn="just" defTabSz="96652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kern="0">
                <a:solidFill>
                  <a:sysClr val="windowText" lastClr="000000"/>
                </a:solidFill>
              </a:rPr>
              <a:pPr defTabSz="966529">
                <a:defRPr/>
              </a:pPr>
              <a:t>18</a:t>
            </a:fld>
            <a:endParaRPr lang="en-US" kern="0" dirty="0">
              <a:solidFill>
                <a:sysClr val="windowText" lastClr="000000"/>
              </a:solidFill>
            </a:endParaRPr>
          </a:p>
        </p:txBody>
      </p:sp>
    </p:spTree>
    <p:extLst>
      <p:ext uri="{BB962C8B-B14F-4D97-AF65-F5344CB8AC3E}">
        <p14:creationId xmlns:p14="http://schemas.microsoft.com/office/powerpoint/2010/main" val="1248992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t>There are three different forms of silicosis: acute, accelerated, and chronic. </a:t>
            </a:r>
          </a:p>
          <a:p>
            <a:pPr algn="just" defTabSz="966529">
              <a:defRPr/>
            </a:pPr>
            <a:endParaRPr lang="en-US" dirty="0"/>
          </a:p>
          <a:p>
            <a:pPr algn="just" defTabSz="966529">
              <a:defRPr/>
            </a:pPr>
            <a:r>
              <a:rPr lang="en-US" b="1" i="1" dirty="0"/>
              <a:t>Acute silicosis </a:t>
            </a:r>
            <a:r>
              <a:rPr lang="en-US" i="1" dirty="0"/>
              <a:t>is a rare disease caused by inhalation of extremely high (intense) levels of respirable crystalline silica particles and  is almost always fatal.</a:t>
            </a:r>
          </a:p>
          <a:p>
            <a:pPr algn="just" defTabSz="966529">
              <a:defRPr/>
            </a:pPr>
            <a:r>
              <a:rPr lang="en-US" b="1" i="1" dirty="0"/>
              <a:t>Accelerated silicosis </a:t>
            </a:r>
            <a:r>
              <a:rPr lang="en-US" i="1" dirty="0"/>
              <a:t>generally occurs within 5-15 years of exposure and results from heavy levels of exposure to respirable crystalline silica. </a:t>
            </a:r>
          </a:p>
          <a:p>
            <a:pPr algn="just" defTabSz="966529">
              <a:defRPr/>
            </a:pPr>
            <a:r>
              <a:rPr lang="en-US" b="1" i="1" dirty="0"/>
              <a:t>Chronic silicosis </a:t>
            </a:r>
            <a:r>
              <a:rPr lang="en-US" i="1" dirty="0"/>
              <a:t>is the most common form of silicosis, which can result from less intense exposure; it occurs usually after more than 20 years of exposure to respirable crystalline silica.</a:t>
            </a:r>
            <a:endParaRPr lang="en-US" dirty="0"/>
          </a:p>
          <a:p>
            <a:pPr algn="just" defTabSz="966529">
              <a:defRPr/>
            </a:pP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19</a:t>
            </a:fld>
            <a:endParaRPr lang="en-US"/>
          </a:p>
        </p:txBody>
      </p:sp>
    </p:spTree>
    <p:extLst>
      <p:ext uri="{BB962C8B-B14F-4D97-AF65-F5344CB8AC3E}">
        <p14:creationId xmlns:p14="http://schemas.microsoft.com/office/powerpoint/2010/main" val="316661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t>This material was produced under a grant (</a:t>
            </a:r>
            <a:r>
              <a:rPr lang="tr-TR" dirty="0"/>
              <a:t>SH</a:t>
            </a:r>
            <a:r>
              <a:rPr lang="en-US" dirty="0"/>
              <a:t>-</a:t>
            </a:r>
            <a:r>
              <a:rPr lang="tr-TR" dirty="0"/>
              <a:t>2</a:t>
            </a:r>
            <a:r>
              <a:rPr lang="en-US" dirty="0"/>
              <a:t>9666-SH6) from the Occupational Health Administration, U.S. Department of Labor, by Wayne State University. It does not necessarily reflect the views or policies of the U.S. Department of Labor; nor does it mention of any trade names, commercial products, or organizations implying endorsement by the U.S. Government.</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2</a:t>
            </a:fld>
            <a:endParaRPr lang="en-US"/>
          </a:p>
        </p:txBody>
      </p:sp>
    </p:spTree>
    <p:extLst>
      <p:ext uri="{BB962C8B-B14F-4D97-AF65-F5344CB8AC3E}">
        <p14:creationId xmlns:p14="http://schemas.microsoft.com/office/powerpoint/2010/main" val="368383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t>There are several stages of silicosis. Early stages may go completely unnoticed. Continued exposure may result in the exposed person noticing a shortness of breath upon exercising, possibly having fever and occasionally bluish skin at the ear lobes or lips. Silicosis makes a person more susceptible to infectious diseases of the lungs, like tuberculosis. Progression of the disease leads to fatigue, extreme shortness of breath, loss of appetite, pain in the chest, and respiratory failure, which all may lead eventually to death. Employees with these symptoms should immediately receive further evaluation and treatment. </a:t>
            </a:r>
          </a:p>
          <a:p>
            <a:pPr algn="just"/>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20</a:t>
            </a:fld>
            <a:endParaRPr lang="en-US"/>
          </a:p>
        </p:txBody>
      </p:sp>
    </p:spTree>
    <p:extLst>
      <p:ext uri="{BB962C8B-B14F-4D97-AF65-F5344CB8AC3E}">
        <p14:creationId xmlns:p14="http://schemas.microsoft.com/office/powerpoint/2010/main" val="1140248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r>
              <a:rPr lang="en-US" altLang="en-US" dirty="0"/>
              <a:t>According to the information published by the Centers for Disease Control and Prevention (CDC) between 1970 to 2013, silicosis was an underlying or contributing cause of death recorded on 14,991 death certificates. Further, </a:t>
            </a:r>
            <a:r>
              <a:rPr lang="en-US" b="1" dirty="0"/>
              <a:t>Construction industry led all others </a:t>
            </a:r>
            <a:r>
              <a:rPr lang="en-US" dirty="0"/>
              <a:t>in silicosis mortality rate. </a:t>
            </a:r>
            <a:r>
              <a:rPr lang="en-US" altLang="en-US" dirty="0"/>
              <a:t>Over time, silicosis-related mortality has declined in the U.S., but has not been eliminated. </a:t>
            </a:r>
            <a:r>
              <a:rPr lang="en-US" altLang="en-US" b="1" dirty="0">
                <a:cs typeface="Times New Roman" panose="02020603050405020304" pitchFamily="18" charset="0"/>
              </a:rPr>
              <a:t>We see a relatively stable trend e</a:t>
            </a:r>
            <a:r>
              <a:rPr lang="en-US" b="1" dirty="0">
                <a:cs typeface="Times New Roman" panose="02020603050405020304" pitchFamily="18" charset="0"/>
              </a:rPr>
              <a:t>specially in the past decade. Since the year </a:t>
            </a:r>
            <a:r>
              <a:rPr lang="en-US" b="1" u="sng" dirty="0">
                <a:cs typeface="Times New Roman" panose="02020603050405020304" pitchFamily="18" charset="0"/>
              </a:rPr>
              <a:t>2000</a:t>
            </a:r>
            <a:r>
              <a:rPr lang="en-US" b="1" dirty="0">
                <a:cs typeface="Times New Roman" panose="02020603050405020304" pitchFamily="18" charset="0"/>
              </a:rPr>
              <a:t>, there have been 100 to 150 silicosis cases in the US. (https://www.cdc.gov/mmwr/preview/mmwrhtml/mm6423a7.htm) </a:t>
            </a:r>
          </a:p>
          <a:p>
            <a:pPr algn="just"/>
            <a:endParaRPr lang="en-US" dirty="0">
              <a:cs typeface="Times New Roman" panose="02020603050405020304" pitchFamily="18" charset="0"/>
            </a:endParaRPr>
          </a:p>
          <a:p>
            <a:pPr algn="just"/>
            <a:r>
              <a:rPr lang="en-US" dirty="0">
                <a:cs typeface="Times New Roman" panose="02020603050405020304" pitchFamily="18" charset="0"/>
              </a:rPr>
              <a:t>OSHA estimates that a</a:t>
            </a:r>
            <a:r>
              <a:rPr lang="en-US" dirty="0">
                <a:latin typeface="+mn-lt"/>
              </a:rPr>
              <a:t>bout </a:t>
            </a:r>
            <a:r>
              <a:rPr lang="en-US" b="1" dirty="0">
                <a:latin typeface="+mn-lt"/>
              </a:rPr>
              <a:t>two million construction workers are</a:t>
            </a:r>
            <a:r>
              <a:rPr lang="en-US" b="1" u="none" baseline="0" dirty="0">
                <a:latin typeface="+mn-lt"/>
              </a:rPr>
              <a:t> </a:t>
            </a:r>
            <a:r>
              <a:rPr lang="en-US" b="1" dirty="0">
                <a:latin typeface="+mn-lt"/>
              </a:rPr>
              <a:t>exposed to respirable crystalline silica </a:t>
            </a:r>
            <a:r>
              <a:rPr lang="en-US" dirty="0">
                <a:latin typeface="+mn-lt"/>
              </a:rPr>
              <a:t>in over 600,000 workplaces, and more than 840,000 of these workers are exposed to silica levels that exceed the new permissible exposure limit (PEL). </a:t>
            </a:r>
            <a:r>
              <a:rPr lang="en-US" b="1" dirty="0">
                <a:latin typeface="+mn-lt"/>
              </a:rPr>
              <a:t>(OSHA fact</a:t>
            </a:r>
            <a:r>
              <a:rPr lang="en-US" b="1" baseline="0" dirty="0">
                <a:latin typeface="+mn-lt"/>
              </a:rPr>
              <a:t> sheet; https://www.osha.gov/Publications/OSHA3681.pdf)</a:t>
            </a:r>
          </a:p>
          <a:p>
            <a:pPr algn="just"/>
            <a:endParaRPr lang="en-US" b="1" dirty="0">
              <a:latin typeface="+mn-lt"/>
            </a:endParaRPr>
          </a:p>
        </p:txBody>
      </p:sp>
      <p:sp>
        <p:nvSpPr>
          <p:cNvPr id="4" name="Slide Number Placeholder 3"/>
          <p:cNvSpPr>
            <a:spLocks noGrp="1"/>
          </p:cNvSpPr>
          <p:nvPr>
            <p:ph type="sldNum" sz="quarter" idx="10"/>
          </p:nvPr>
        </p:nvSpPr>
        <p:spPr/>
        <p:txBody>
          <a:bodyPr/>
          <a:lstStyle/>
          <a:p>
            <a:fld id="{987650DD-0EC9-F747-945D-41EDBF2F74B4}" type="slidenum">
              <a:rPr lang="en-US" smtClean="0"/>
              <a:pPr/>
              <a:t>21</a:t>
            </a:fld>
            <a:endParaRPr lang="en-US"/>
          </a:p>
        </p:txBody>
      </p:sp>
    </p:spTree>
    <p:extLst>
      <p:ext uri="{BB962C8B-B14F-4D97-AF65-F5344CB8AC3E}">
        <p14:creationId xmlns:p14="http://schemas.microsoft.com/office/powerpoint/2010/main" val="2155662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An annual report published by NIOSH (National Institute for Occupational Safety &amp; Health)</a:t>
            </a:r>
            <a:r>
              <a:rPr lang="en-US" baseline="0" dirty="0"/>
              <a:t> indicates that</a:t>
            </a:r>
            <a:r>
              <a:rPr lang="en-US" dirty="0"/>
              <a:t> </a:t>
            </a:r>
            <a:r>
              <a:rPr lang="en-US" baseline="0" dirty="0"/>
              <a:t>silicosis cases are most prevalent in the manufacturing industry. Construction industry is the second highest industry relative to the number of confirmed silicosis patients between 1985 and 2014. </a:t>
            </a:r>
          </a:p>
          <a:p>
            <a:pPr algn="just"/>
            <a:endParaRPr lang="en-US" baseline="0" dirty="0"/>
          </a:p>
          <a:p>
            <a:pPr algn="just"/>
            <a:r>
              <a:rPr lang="en-US" b="1" baseline="0" dirty="0"/>
              <a:t>(http://www.oem.msu.edu/userfiles/file/Annual%20Reports/Silica/2014Silicosis_OLDSANNRPT.pdf)</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22</a:t>
            </a:fld>
            <a:endParaRPr lang="en-US"/>
          </a:p>
        </p:txBody>
      </p:sp>
    </p:spTree>
    <p:extLst>
      <p:ext uri="{BB962C8B-B14F-4D97-AF65-F5344CB8AC3E}">
        <p14:creationId xmlns:p14="http://schemas.microsoft.com/office/powerpoint/2010/main" val="317288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t>Prevention and elimination of silicosis and silica- related disease in the United States are priorities of </a:t>
            </a:r>
            <a:r>
              <a:rPr lang="en-US" dirty="0">
                <a:latin typeface="Times New Roman" panose="02020603050405020304" pitchFamily="18" charset="0"/>
                <a:cs typeface="Times New Roman" panose="02020603050405020304" pitchFamily="18" charset="0"/>
              </a:rPr>
              <a:t>National Institute for Occupational Safety and Health </a:t>
            </a:r>
            <a:r>
              <a:rPr lang="en-US" b="1" dirty="0">
                <a:latin typeface="Times New Roman" panose="02020603050405020304" pitchFamily="18" charset="0"/>
                <a:cs typeface="Times New Roman" panose="02020603050405020304" pitchFamily="18" charset="0"/>
              </a:rPr>
              <a:t>(NIOSH)</a:t>
            </a:r>
            <a:r>
              <a:rPr lang="en-US" dirty="0"/>
              <a:t>, </a:t>
            </a:r>
            <a:r>
              <a:rPr lang="en-US" dirty="0">
                <a:latin typeface="Times New Roman" panose="02020603050405020304" pitchFamily="18" charset="0"/>
                <a:cs typeface="Times New Roman" panose="02020603050405020304" pitchFamily="18" charset="0"/>
              </a:rPr>
              <a:t>Occupational Safety and Health Administration </a:t>
            </a:r>
            <a:r>
              <a:rPr lang="en-US" b="1" dirty="0">
                <a:latin typeface="Times New Roman" panose="02020603050405020304" pitchFamily="18" charset="0"/>
                <a:cs typeface="Times New Roman" panose="02020603050405020304" pitchFamily="18" charset="0"/>
              </a:rPr>
              <a:t>(OSHA)</a:t>
            </a:r>
            <a:r>
              <a:rPr lang="en-US" dirty="0"/>
              <a:t>, </a:t>
            </a:r>
            <a:r>
              <a:rPr lang="en-US" dirty="0">
                <a:latin typeface="Times New Roman" panose="02020603050405020304" pitchFamily="18" charset="0"/>
                <a:cs typeface="Times New Roman" panose="02020603050405020304" pitchFamily="18" charset="0"/>
              </a:rPr>
              <a:t>Mine Safety and Health Administration </a:t>
            </a:r>
            <a:r>
              <a:rPr lang="en-US" b="1" dirty="0">
                <a:latin typeface="Times New Roman" panose="02020603050405020304" pitchFamily="18" charset="0"/>
                <a:cs typeface="Times New Roman" panose="02020603050405020304" pitchFamily="18" charset="0"/>
              </a:rPr>
              <a:t>(MSHA)</a:t>
            </a:r>
            <a:r>
              <a:rPr lang="en-US" dirty="0"/>
              <a:t>, and the American Lung Association (ALA). </a:t>
            </a:r>
          </a:p>
          <a:p>
            <a:pPr algn="just" defTabSz="966529">
              <a:defRPr/>
            </a:pPr>
            <a:endParaRPr lang="en-US" dirty="0"/>
          </a:p>
          <a:p>
            <a:pPr algn="just" defTabSz="966529">
              <a:defRPr/>
            </a:pPr>
            <a:r>
              <a:rPr lang="en-US" dirty="0"/>
              <a:t>Educating workers about silicosis is crucial, since there may be lifelong health complications, including fatal consequences. For example, in the image presented above the worker is aware of importance of personal protective equipment usage, and he uses gloves, hard hat, as well as hearing protection. However, he misses an important PPE, a “respirator” to protect himself from heavy silica exposure. Also, the dust cloud visible in the picture most likely indicates that either the required </a:t>
            </a:r>
            <a:r>
              <a:rPr lang="en-US" b="1" dirty="0"/>
              <a:t>engineering controls </a:t>
            </a:r>
            <a:r>
              <a:rPr lang="en-US" dirty="0"/>
              <a:t>are not being used or are ineffective.</a:t>
            </a: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23</a:t>
            </a:fld>
            <a:endParaRPr lang="en-US" kern="0" dirty="0">
              <a:solidFill>
                <a:sysClr val="windowText" lastClr="000000"/>
              </a:solidFill>
            </a:endParaRPr>
          </a:p>
        </p:txBody>
      </p:sp>
    </p:spTree>
    <p:extLst>
      <p:ext uri="{BB962C8B-B14F-4D97-AF65-F5344CB8AC3E}">
        <p14:creationId xmlns:p14="http://schemas.microsoft.com/office/powerpoint/2010/main" val="1238521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latin typeface="Times New Roman" panose="02020603050405020304" pitchFamily="18" charset="0"/>
                <a:cs typeface="Times New Roman" panose="02020603050405020304" pitchFamily="18" charset="0"/>
              </a:rPr>
              <a:t>There are several OSHA standards and directives that cover operations that may expose workers to crystalline silica. These standards include  Air Contaminants (29 CFR 1910.1000), Hazard Communication (29 CFR 1910.1200), Respiratory Protection (29 CFR 1910.134), and Ventilation (29 CFR 1926.57). Now, the new standard is dedicated solely to </a:t>
            </a:r>
            <a:r>
              <a:rPr lang="en-US" b="1" dirty="0">
                <a:latin typeface="Times New Roman" panose="02020603050405020304" pitchFamily="18" charset="0"/>
                <a:cs typeface="Times New Roman" panose="02020603050405020304" pitchFamily="18" charset="0"/>
              </a:rPr>
              <a:t>Respirable Crystalline Silica (29 CFR 1926.1153).</a:t>
            </a:r>
          </a:p>
          <a:p>
            <a:pPr lvl="0" algn="just">
              <a:buFont typeface="Wingdings" pitchFamily="2" charset="2"/>
              <a:buNone/>
            </a:pPr>
            <a:endParaRPr lang="en-US" dirty="0">
              <a:latin typeface="Times New Roman" panose="02020603050405020304" pitchFamily="18" charset="0"/>
              <a:cs typeface="Times New Roman" panose="02020603050405020304" pitchFamily="18" charset="0"/>
            </a:endParaRPr>
          </a:p>
          <a:p>
            <a:pPr algn="just"/>
            <a:r>
              <a:rPr lang="en-US" dirty="0"/>
              <a:t>OSHA’s previous directive (</a:t>
            </a:r>
            <a:r>
              <a:rPr lang="en-US" b="1" dirty="0">
                <a:latin typeface="Times New Roman" panose="02020603050405020304" pitchFamily="18" charset="0"/>
                <a:cs typeface="Times New Roman" panose="02020603050405020304" pitchFamily="18" charset="0"/>
              </a:rPr>
              <a:t>Directive CPL 03-00-007 ),</a:t>
            </a:r>
            <a:r>
              <a:rPr lang="en-US" dirty="0"/>
              <a:t> that covers policies and procedures to identify, reduce or eliminate the health hazards associated with occupational exposure to crystalline silica, has been the basis of implementing a National Emphasis Program. This directive provided information on </a:t>
            </a:r>
            <a:r>
              <a:rPr lang="en-US" dirty="0">
                <a:latin typeface="Times New Roman" panose="02020603050405020304" pitchFamily="18" charset="0"/>
                <a:cs typeface="Times New Roman" panose="02020603050405020304" pitchFamily="18" charset="0"/>
              </a:rPr>
              <a:t>the silica hazard, guidelines for air sampling, and guidance on calculating PELs for dust containing silica.</a:t>
            </a:r>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24</a:t>
            </a:fld>
            <a:endParaRPr lang="en-US" kern="0" dirty="0">
              <a:solidFill>
                <a:sysClr val="windowText" lastClr="000000"/>
              </a:solidFill>
            </a:endParaRPr>
          </a:p>
        </p:txBody>
      </p:sp>
    </p:spTree>
    <p:extLst>
      <p:ext uri="{BB962C8B-B14F-4D97-AF65-F5344CB8AC3E}">
        <p14:creationId xmlns:p14="http://schemas.microsoft.com/office/powerpoint/2010/main" val="1756477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lnSpcReduction="10000"/>
          </a:bodyPr>
          <a:lstStyle/>
          <a:p>
            <a:pPr algn="just" defTabSz="966529">
              <a:defRPr/>
            </a:pPr>
            <a:r>
              <a:rPr lang="en-US" dirty="0"/>
              <a:t>The U.S. Department of Labor first highlighted </a:t>
            </a:r>
            <a:r>
              <a:rPr lang="en-US" b="1" dirty="0"/>
              <a:t>the hazards of respirable crystalline silica in the 1930s, </a:t>
            </a:r>
            <a:r>
              <a:rPr lang="en-US" dirty="0"/>
              <a:t>after a wave of worker deaths. The department set standards to limit worker exposure in 1971, the year OSHA was created. It is believed, however, that the old/current standard is mostly outdated and doe not adequately protect workers from silica-related diseases. Furthermore, it is being observed that workers are being exposed to silica in new industries such as stone or artificial stone countertop fabrication and hydraulic fracturing.</a:t>
            </a:r>
            <a:r>
              <a:rPr lang="en-US" b="1" dirty="0">
                <a:cs typeface="Times New Roman" panose="02020603050405020304" pitchFamily="18" charset="0"/>
              </a:rPr>
              <a:t> </a:t>
            </a:r>
            <a:r>
              <a:rPr lang="en-US" dirty="0"/>
              <a:t>A full review of scientific evidence, industry consensus standards, and extensive stakeholder input provide the basis for the final rule, which was proposed in September 2013.</a:t>
            </a:r>
            <a:endParaRPr lang="en-US" b="1" dirty="0">
              <a:cs typeface="Times New Roman" panose="02020603050405020304" pitchFamily="18" charset="0"/>
            </a:endParaRPr>
          </a:p>
          <a:p>
            <a:pPr algn="just" defTabSz="966529">
              <a:defRPr/>
            </a:pPr>
            <a:endParaRPr lang="en-US" b="1" dirty="0">
              <a:cs typeface="Times New Roman" panose="02020603050405020304" pitchFamily="18" charset="0"/>
            </a:endParaRPr>
          </a:p>
          <a:p>
            <a:pPr algn="just" defTabSz="966529">
              <a:defRPr/>
            </a:pPr>
            <a:r>
              <a:rPr lang="en-US" dirty="0">
                <a:latin typeface="+mn-lt"/>
              </a:rPr>
              <a:t>The new crystalline</a:t>
            </a:r>
            <a:r>
              <a:rPr lang="en-US" baseline="0" dirty="0">
                <a:latin typeface="+mn-lt"/>
              </a:rPr>
              <a:t> silica rule was issued due to the p</a:t>
            </a:r>
            <a:r>
              <a:rPr lang="en-US" dirty="0">
                <a:latin typeface="+mn-lt"/>
              </a:rPr>
              <a:t>revious construction and shipyard PELs being based on an old method of measuring worker exposures to silica, which is no longer used today. Furthermore, the previous limits were inconsistent, allowing permissible levels for construction and shipyards to be more than twice as high as the levels in general industry. According to OSHA,  the revised rule will reduce the risk of disease among workers who inhale respirable crystalline silica, will provide the same level of protection for all workers covered under</a:t>
            </a:r>
            <a:r>
              <a:rPr lang="en-US" baseline="0" dirty="0">
                <a:latin typeface="+mn-lt"/>
              </a:rPr>
              <a:t> the Act</a:t>
            </a:r>
            <a:r>
              <a:rPr lang="en-US" dirty="0">
                <a:latin typeface="+mn-lt"/>
              </a:rPr>
              <a:t>. </a:t>
            </a:r>
            <a:r>
              <a:rPr lang="en-US" b="1" baseline="0" dirty="0">
                <a:latin typeface="+mn-lt"/>
              </a:rPr>
              <a:t>(</a:t>
            </a:r>
            <a:r>
              <a:rPr lang="en-US" b="1" dirty="0">
                <a:latin typeface="+mn-lt"/>
              </a:rPr>
              <a:t>https://www.osha.gov/ silica/Silica_FAQs_2016-3-22.pdf)</a:t>
            </a:r>
          </a:p>
          <a:p>
            <a:pPr algn="just" defTabSz="966529">
              <a:defRPr/>
            </a:pPr>
            <a:endParaRPr lang="en-US" dirty="0">
              <a:latin typeface="+mn-lt"/>
            </a:endParaRPr>
          </a:p>
          <a:p>
            <a:pPr algn="just" defTabSz="966529">
              <a:defRPr/>
            </a:pPr>
            <a:r>
              <a:rPr lang="en-US" dirty="0"/>
              <a:t>OSHA estimates that the rule will save over 600 lives and prevent more than 900 new cases of silicosis each year, once its effects are fully realized. The Final Rule is projected to provide net benefits of about $7.7 billion, annually. </a:t>
            </a:r>
            <a:r>
              <a:rPr lang="en-US" b="1" dirty="0"/>
              <a:t>(https://www.osha.gov/silica/)</a:t>
            </a:r>
          </a:p>
          <a:p>
            <a:pPr algn="just" defTabSz="966529">
              <a:defRPr/>
            </a:pPr>
            <a:endParaRPr lang="en-US" dirty="0">
              <a:latin typeface="+mn-lt"/>
            </a:endParaRP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25</a:t>
            </a:fld>
            <a:endParaRPr lang="en-US" kern="0" dirty="0">
              <a:solidFill>
                <a:sysClr val="windowText" lastClr="000000"/>
              </a:solidFill>
            </a:endParaRPr>
          </a:p>
        </p:txBody>
      </p:sp>
    </p:spTree>
    <p:extLst>
      <p:ext uri="{BB962C8B-B14F-4D97-AF65-F5344CB8AC3E}">
        <p14:creationId xmlns:p14="http://schemas.microsoft.com/office/powerpoint/2010/main" val="2671801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latin typeface="Times" panose="02020603050405020304" pitchFamily="18" charset="0"/>
              </a:rPr>
              <a:t>The standard requires employers to </a:t>
            </a:r>
            <a:r>
              <a:rPr lang="en-US" b="1" u="sng" dirty="0">
                <a:latin typeface="Times" panose="02020603050405020304" pitchFamily="18" charset="0"/>
              </a:rPr>
              <a:t>limit worker exposures </a:t>
            </a:r>
            <a:r>
              <a:rPr lang="en-US" dirty="0">
                <a:latin typeface="Times" panose="02020603050405020304" pitchFamily="18" charset="0"/>
              </a:rPr>
              <a:t>to respirable crystalline silica and to take additional steps to protect workers. </a:t>
            </a:r>
          </a:p>
          <a:p>
            <a:pPr algn="just" defTabSz="966529">
              <a:defRPr/>
            </a:pPr>
            <a:endParaRPr lang="en-US" dirty="0">
              <a:latin typeface="Times" panose="02020603050405020304" pitchFamily="18" charset="0"/>
            </a:endParaRPr>
          </a:p>
          <a:p>
            <a:pPr algn="just" defTabSz="966529">
              <a:defRPr/>
            </a:pPr>
            <a:r>
              <a:rPr lang="en-US" dirty="0">
                <a:latin typeface="Times" panose="02020603050405020304" pitchFamily="18" charset="0"/>
              </a:rPr>
              <a:t>It establishes a new </a:t>
            </a:r>
            <a:r>
              <a:rPr lang="en-US" b="1" dirty="0"/>
              <a:t>Permissible Exposure Limit (PEL) </a:t>
            </a:r>
            <a:r>
              <a:rPr lang="en-US" dirty="0">
                <a:latin typeface="Times" panose="02020603050405020304" pitchFamily="18" charset="0"/>
              </a:rPr>
              <a:t> and an </a:t>
            </a:r>
            <a:r>
              <a:rPr lang="en-US" b="1" dirty="0"/>
              <a:t>Action Level (AL) </a:t>
            </a:r>
            <a:r>
              <a:rPr lang="en-US" dirty="0">
                <a:latin typeface="Times" panose="02020603050405020304" pitchFamily="18" charset="0"/>
              </a:rPr>
              <a:t>averaged over an eight-hour workday. </a:t>
            </a:r>
            <a:r>
              <a:rPr lang="en-US" dirty="0"/>
              <a:t>The previous </a:t>
            </a:r>
            <a:r>
              <a:rPr lang="en-US" b="1" dirty="0"/>
              <a:t>Permissible Exposure Limit (PEL) </a:t>
            </a:r>
            <a:r>
              <a:rPr lang="en-US" dirty="0"/>
              <a:t>was 100 micrograms per cubic meter (</a:t>
            </a:r>
            <a:r>
              <a:rPr lang="en-US" dirty="0" err="1"/>
              <a:t>μg</a:t>
            </a:r>
            <a:r>
              <a:rPr lang="en-US" dirty="0"/>
              <a:t>/m</a:t>
            </a:r>
            <a:r>
              <a:rPr lang="en-US" baseline="30000" dirty="0"/>
              <a:t>3</a:t>
            </a:r>
            <a:r>
              <a:rPr lang="en-US" dirty="0"/>
              <a:t> )for general industry; now it is </a:t>
            </a:r>
            <a:r>
              <a:rPr lang="en-US" b="1" dirty="0"/>
              <a:t>5</a:t>
            </a:r>
            <a:r>
              <a:rPr lang="el-GR" b="1" dirty="0"/>
              <a:t>0 μ</a:t>
            </a:r>
            <a:r>
              <a:rPr lang="en-US" b="1" dirty="0"/>
              <a:t>g/m</a:t>
            </a:r>
            <a:r>
              <a:rPr lang="en-US" b="1" baseline="30000" dirty="0"/>
              <a:t>3</a:t>
            </a:r>
            <a:r>
              <a:rPr lang="en-US" b="1" dirty="0"/>
              <a:t> . </a:t>
            </a:r>
            <a:r>
              <a:rPr lang="en-US" dirty="0"/>
              <a:t>This means that during the course of any 8-hour work shift, exposures can fluctuate, but the average exposure to respirable crystalline silica cannot exceed 50 </a:t>
            </a:r>
            <a:r>
              <a:rPr lang="en-US" dirty="0" err="1"/>
              <a:t>μg</a:t>
            </a:r>
            <a:r>
              <a:rPr lang="en-US" dirty="0"/>
              <a:t>/m</a:t>
            </a:r>
            <a:r>
              <a:rPr lang="en-US" b="1" baseline="30000" dirty="0"/>
              <a:t>3</a:t>
            </a:r>
            <a:r>
              <a:rPr lang="en-US" dirty="0"/>
              <a:t>. </a:t>
            </a:r>
          </a:p>
          <a:p>
            <a:pPr algn="just"/>
            <a:endParaRPr lang="en-US" dirty="0"/>
          </a:p>
          <a:p>
            <a:pPr algn="just"/>
            <a:r>
              <a:rPr lang="en-US" b="1" dirty="0"/>
              <a:t>Action level  is set to 25</a:t>
            </a:r>
            <a:r>
              <a:rPr lang="el-GR" b="1" dirty="0"/>
              <a:t> μ</a:t>
            </a:r>
            <a:r>
              <a:rPr lang="en-US" b="1" dirty="0"/>
              <a:t>g/m</a:t>
            </a:r>
            <a:r>
              <a:rPr lang="en-US" b="1" baseline="30000" dirty="0"/>
              <a:t>3</a:t>
            </a:r>
            <a:r>
              <a:rPr lang="en-US" b="1" dirty="0"/>
              <a:t>, which </a:t>
            </a:r>
            <a:r>
              <a:rPr lang="en-US" dirty="0"/>
              <a:t>means where the concentration of an airborne silica is at or above the this level (25 </a:t>
            </a:r>
            <a:r>
              <a:rPr lang="en-US" dirty="0" err="1"/>
              <a:t>μg</a:t>
            </a:r>
            <a:r>
              <a:rPr lang="en-US" dirty="0"/>
              <a:t>/m</a:t>
            </a:r>
            <a:r>
              <a:rPr lang="en-US" b="1" baseline="30000" dirty="0"/>
              <a:t>3</a:t>
            </a:r>
            <a:r>
              <a:rPr lang="en-US" dirty="0"/>
              <a:t>) for an 8-hour time weighted average,  it will trigger the requirements for the application of the standard. </a:t>
            </a:r>
          </a:p>
          <a:p>
            <a:pPr algn="just"/>
            <a:endParaRPr lang="en-US" dirty="0"/>
          </a:p>
          <a:p>
            <a:pPr algn="just" defTabSz="966529">
              <a:defRPr/>
            </a:pPr>
            <a:r>
              <a:rPr lang="en-US" dirty="0"/>
              <a:t>As a general rule, </a:t>
            </a:r>
            <a:r>
              <a:rPr lang="en-US" kern="0" dirty="0">
                <a:solidFill>
                  <a:sysClr val="windowText" lastClr="000000"/>
                </a:solidFill>
              </a:rPr>
              <a:t>if dust </a:t>
            </a:r>
            <a:r>
              <a:rPr lang="en-US" kern="0" dirty="0"/>
              <a:t>containing silica is </a:t>
            </a:r>
            <a:r>
              <a:rPr lang="en-US" u="sng" kern="0" dirty="0"/>
              <a:t>visible</a:t>
            </a:r>
            <a:r>
              <a:rPr lang="en-US" kern="0" dirty="0"/>
              <a:t> in the air, there is a higher likelihood/chance that </a:t>
            </a:r>
            <a:r>
              <a:rPr lang="en-US" b="1" kern="0" dirty="0">
                <a:solidFill>
                  <a:sysClr val="windowText" lastClr="000000"/>
                </a:solidFill>
              </a:rPr>
              <a:t>permissible exposure limit (PEL) is already exceeded </a:t>
            </a:r>
            <a:r>
              <a:rPr lang="en-US" kern="0" dirty="0">
                <a:solidFill>
                  <a:sysClr val="windowText" lastClr="000000"/>
                </a:solidFill>
              </a:rPr>
              <a:t>!</a:t>
            </a:r>
          </a:p>
          <a:p>
            <a:pPr algn="just"/>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26</a:t>
            </a:fld>
            <a:endParaRPr lang="en-US" kern="0" dirty="0">
              <a:solidFill>
                <a:sysClr val="windowText" lastClr="000000"/>
              </a:solidFill>
            </a:endParaRPr>
          </a:p>
        </p:txBody>
      </p:sp>
    </p:spTree>
    <p:extLst>
      <p:ext uri="{BB962C8B-B14F-4D97-AF65-F5344CB8AC3E}">
        <p14:creationId xmlns:p14="http://schemas.microsoft.com/office/powerpoint/2010/main" val="3604144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t>It should be noted that not all dusts on construction sites contain silica, and silica is non-respirable, unless it is generated by disturbance resulting from </a:t>
            </a:r>
            <a:r>
              <a:rPr lang="en-US" b="1" dirty="0">
                <a:latin typeface="Times New Roman" panose="02020603050405020304" pitchFamily="18" charset="0"/>
                <a:cs typeface="Times New Roman" panose="02020603050405020304" pitchFamily="18" charset="0"/>
              </a:rPr>
              <a:t>Cutting, Sawing, Grinding, Drilling, Crushing and abrasive blasting  </a:t>
            </a:r>
            <a:r>
              <a:rPr lang="en-US" dirty="0">
                <a:latin typeface="Times New Roman" panose="02020603050405020304" pitchFamily="18" charset="0"/>
                <a:cs typeface="Times New Roman" panose="02020603050405020304" pitchFamily="18" charset="0"/>
              </a:rPr>
              <a:t>of silica containing materials. </a:t>
            </a:r>
          </a:p>
          <a:p>
            <a:pPr algn="just" defTabSz="966529">
              <a:defRPr/>
            </a:pPr>
            <a:endParaRPr lang="en-US" altLang="en-US" b="1" dirty="0">
              <a:latin typeface="Times New Roman" panose="02020603050405020304" pitchFamily="18" charset="0"/>
              <a:cs typeface="Times New Roman" panose="02020603050405020304" pitchFamily="18" charset="0"/>
            </a:endParaRPr>
          </a:p>
          <a:p>
            <a:pPr algn="just" defTabSz="966529">
              <a:defRPr/>
            </a:pPr>
            <a:r>
              <a:rPr lang="en-US" dirty="0"/>
              <a:t>Recognizing that very small, respirable silica particles are hazardous, OSHA regulation 29 CFR 1926.1153 requires construction employers to keep worker exposures at or below the Permissible Exposure Limit (PEL) of 50 µg/m</a:t>
            </a:r>
            <a:r>
              <a:rPr lang="en-US" baseline="30000" dirty="0"/>
              <a:t>3</a:t>
            </a:r>
            <a:r>
              <a:rPr lang="en-US" dirty="0"/>
              <a:t> , </a:t>
            </a:r>
            <a:r>
              <a:rPr lang="en-US" b="1" dirty="0"/>
              <a:t>or comply with specified exposure control methods when working with materials containing crystalline silica.</a:t>
            </a:r>
          </a:p>
          <a:p>
            <a:pPr algn="just" defTabSz="966529">
              <a:defRPr/>
            </a:pPr>
            <a:endParaRPr lang="en-US" altLang="en-US" b="1" dirty="0">
              <a:latin typeface="Times New Roman" panose="02020603050405020304" pitchFamily="18" charset="0"/>
              <a:cs typeface="Times New Roman" panose="02020603050405020304" pitchFamily="18" charset="0"/>
            </a:endParaRPr>
          </a:p>
          <a:p>
            <a:pPr algn="just" defTabSz="966529">
              <a:defRPr/>
            </a:pPr>
            <a:r>
              <a:rPr lang="en-US" altLang="en-US" b="1" dirty="0">
                <a:latin typeface="Times New Roman" panose="02020603050405020304" pitchFamily="18" charset="0"/>
                <a:cs typeface="Times New Roman" panose="02020603050405020304" pitchFamily="18" charset="0"/>
              </a:rPr>
              <a:t>The safest amount of silica in the air is zero. However, due to nature of construction industry it is sometimes inevitable to get exposed to silica dust; therefore, workers should be trained on how to protect themselves from unacceptable levels of respirable crystalline silica exposure (i.e. above the Action Level, AL).</a:t>
            </a:r>
          </a:p>
          <a:p>
            <a:pPr lvl="0" algn="just">
              <a:buFont typeface="Wingdings" panose="05000000000000000000" pitchFamily="2" charset="2"/>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kern="0">
                <a:solidFill>
                  <a:sysClr val="windowText" lastClr="000000"/>
                </a:solidFill>
              </a:rPr>
              <a:pPr defTabSz="966529">
                <a:defRPr/>
              </a:pPr>
              <a:t>27</a:t>
            </a:fld>
            <a:endParaRPr lang="en-US" kern="0" dirty="0">
              <a:solidFill>
                <a:sysClr val="windowText" lastClr="000000"/>
              </a:solidFill>
            </a:endParaRPr>
          </a:p>
        </p:txBody>
      </p:sp>
    </p:spTree>
    <p:extLst>
      <p:ext uri="{BB962C8B-B14F-4D97-AF65-F5344CB8AC3E}">
        <p14:creationId xmlns:p14="http://schemas.microsoft.com/office/powerpoint/2010/main" val="3402622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t>The Respirable Crystalline Silica Standard (29 CFR. 1926.1153  applies to all related occupational exposures in construction work, except where employee exposure will remain below 25 micrograms per cubic meter in air, that is 25 </a:t>
            </a:r>
            <a:r>
              <a:rPr lang="en-US" dirty="0" err="1"/>
              <a:t>μg</a:t>
            </a:r>
            <a:r>
              <a:rPr lang="en-US" dirty="0"/>
              <a:t>/ m</a:t>
            </a:r>
            <a:r>
              <a:rPr lang="en-US" b="1" baseline="30000" dirty="0"/>
              <a:t>3</a:t>
            </a:r>
            <a:r>
              <a:rPr lang="en-US" dirty="0"/>
              <a:t> averaged over an 8-hour period (TWA) under any foreseeable conditions.</a:t>
            </a:r>
          </a:p>
          <a:p>
            <a:pPr algn="just"/>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28</a:t>
            </a:fld>
            <a:endParaRPr lang="en-US" kern="0" dirty="0">
              <a:solidFill>
                <a:sysClr val="windowText" lastClr="000000"/>
              </a:solidFill>
            </a:endParaRPr>
          </a:p>
        </p:txBody>
      </p:sp>
    </p:spTree>
    <p:extLst>
      <p:ext uri="{BB962C8B-B14F-4D97-AF65-F5344CB8AC3E}">
        <p14:creationId xmlns:p14="http://schemas.microsoft.com/office/powerpoint/2010/main" val="3957432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4764723"/>
          </a:xfrm>
          <a:prstGeom prst="rect">
            <a:avLst/>
          </a:prstGeom>
        </p:spPr>
        <p:txBody>
          <a:bodyPr/>
          <a:lstStyle/>
          <a:p>
            <a:pPr lvl="0" algn="just"/>
            <a:r>
              <a:rPr lang="en-US" dirty="0"/>
              <a:t>The standard presents definitions for certain key words, which are as follows: </a:t>
            </a:r>
          </a:p>
          <a:p>
            <a:pPr lvl="0" algn="just"/>
            <a:endParaRPr lang="en-US" dirty="0"/>
          </a:p>
          <a:p>
            <a:pPr algn="just" defTabSz="966529">
              <a:defRPr/>
            </a:pPr>
            <a:r>
              <a:rPr lang="en-US" b="1" u="sng" dirty="0">
                <a:latin typeface="Times New Roman" panose="02020603050405020304" pitchFamily="18" charset="0"/>
                <a:cs typeface="Times New Roman" panose="02020603050405020304" pitchFamily="18" charset="0"/>
              </a:rPr>
              <a:t>Permissible Exposure Limit (PEL): </a:t>
            </a:r>
            <a:r>
              <a:rPr lang="en-US" dirty="0"/>
              <a:t>It is the maximum amount or concentration of a chemical that a worker may be exposed to under OSHA regulations. It means that over the course of any 8-hour work shift, exposures can fluctuate, but the average exposure to respirable crystalline silica cannot exceed this limit. The PEL applies to the three forms of respirable crystalline silica that are covered by the standard: quartz, </a:t>
            </a:r>
            <a:r>
              <a:rPr lang="en-US" dirty="0" err="1"/>
              <a:t>cristobalite</a:t>
            </a:r>
            <a:r>
              <a:rPr lang="en-US" dirty="0"/>
              <a:t>, and </a:t>
            </a:r>
            <a:r>
              <a:rPr lang="en-US" dirty="0" err="1"/>
              <a:t>trydimite</a:t>
            </a:r>
            <a:r>
              <a:rPr lang="en-US" dirty="0"/>
              <a:t>. Quartz is by far the most common form of crystalline silica found at construction workplaces, and in most cases, quartz will be the only form of respirable crystalline silica analyzed in air samples used to measure employee exposures.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5</a:t>
            </a:r>
            <a:r>
              <a:rPr lang="el-GR" b="1" dirty="0">
                <a:latin typeface="Times New Roman" panose="02020603050405020304" pitchFamily="18" charset="0"/>
                <a:cs typeface="Times New Roman" panose="02020603050405020304" pitchFamily="18" charset="0"/>
              </a:rPr>
              <a:t>0 μ</a:t>
            </a:r>
            <a:r>
              <a:rPr lang="en-US" b="1" dirty="0">
                <a:latin typeface="Times New Roman" panose="02020603050405020304" pitchFamily="18" charset="0"/>
                <a:cs typeface="Times New Roman" panose="02020603050405020304" pitchFamily="18" charset="0"/>
              </a:rPr>
              <a:t>g/m</a:t>
            </a:r>
            <a:r>
              <a:rPr lang="en-US" b="1"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lvl="0" algn="just"/>
            <a:r>
              <a:rPr lang="en-US" b="1" u="sng" dirty="0">
                <a:latin typeface="Times New Roman" panose="02020603050405020304" pitchFamily="18" charset="0"/>
                <a:cs typeface="Times New Roman" panose="02020603050405020304" pitchFamily="18" charset="0"/>
              </a:rPr>
              <a:t>Time Weighted Average (TWA) : </a:t>
            </a:r>
            <a:r>
              <a:rPr lang="en-US" dirty="0"/>
              <a:t>TWA is the time-weighted average exposure for the work shift. Its measurements account for variable exposure levels over the course of a work shift by averaging periods of higher and lower exposures. The TWA exposure for an 8-hour work shift is calculated using a simple formula: TWA = (Ca Ta + </a:t>
            </a:r>
            <a:r>
              <a:rPr lang="en-US" dirty="0" err="1"/>
              <a:t>Cb</a:t>
            </a:r>
            <a:r>
              <a:rPr lang="en-US" dirty="0"/>
              <a:t> Tb . . . Cn </a:t>
            </a:r>
            <a:r>
              <a:rPr lang="en-US" dirty="0" err="1"/>
              <a:t>Tn</a:t>
            </a:r>
            <a:r>
              <a:rPr lang="en-US" dirty="0"/>
              <a:t>) ÷ 8 Where C is the concentration during any period of time (T) where the concentration remains constant; and T is the duration in hours of the exposure at the concentration (C)</a:t>
            </a:r>
          </a:p>
          <a:p>
            <a:pPr algn="just"/>
            <a:endParaRPr lang="en-US" b="1" u="sng" dirty="0">
              <a:latin typeface="Times New Roman" panose="02020603050405020304" pitchFamily="18" charset="0"/>
              <a:cs typeface="Times New Roman" panose="02020603050405020304" pitchFamily="18" charset="0"/>
            </a:endParaRPr>
          </a:p>
          <a:p>
            <a:pPr algn="just"/>
            <a:r>
              <a:rPr lang="en-US" b="1" u="sng" dirty="0">
                <a:latin typeface="Times New Roman" panose="02020603050405020304" pitchFamily="18" charset="0"/>
                <a:cs typeface="Times New Roman" panose="02020603050405020304" pitchFamily="18" charset="0"/>
              </a:rPr>
              <a:t>Action Level</a:t>
            </a:r>
            <a:r>
              <a:rPr lang="en-US" dirty="0">
                <a:latin typeface="Times New Roman" panose="02020603050405020304" pitchFamily="18" charset="0"/>
                <a:cs typeface="Times New Roman" panose="02020603050405020304" pitchFamily="18" charset="0"/>
              </a:rPr>
              <a:t>: Exposures at or above this concentration (</a:t>
            </a:r>
            <a:r>
              <a:rPr lang="en-US" b="1" dirty="0">
                <a:latin typeface="Times New Roman" panose="02020603050405020304" pitchFamily="18" charset="0"/>
                <a:cs typeface="Times New Roman" panose="02020603050405020304" pitchFamily="18" charset="0"/>
              </a:rPr>
              <a:t>25 </a:t>
            </a:r>
            <a:r>
              <a:rPr lang="en-US" b="1" dirty="0" err="1">
                <a:ln w="0"/>
                <a:latin typeface="Times New Roman" panose="02020603050405020304" pitchFamily="18" charset="0"/>
                <a:cs typeface="Times New Roman" panose="02020603050405020304" pitchFamily="18" charset="0"/>
              </a:rPr>
              <a:t>μ</a:t>
            </a:r>
            <a:r>
              <a:rPr lang="en-US" b="1" dirty="0" err="1">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/m</a:t>
            </a:r>
            <a:r>
              <a:rPr lang="en-US" b="1" baseline="30000" dirty="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8-hour TWA), trigger requirements for exposure assessment (</a:t>
            </a:r>
            <a:r>
              <a:rPr lang="en-US" dirty="0" err="1">
                <a:latin typeface="Times New Roman" panose="02020603050405020304" pitchFamily="18" charset="0"/>
                <a:cs typeface="Times New Roman" panose="02020603050405020304" pitchFamily="18" charset="0"/>
              </a:rPr>
              <a:t>std</a:t>
            </a:r>
            <a:r>
              <a:rPr lang="en-US" dirty="0">
                <a:latin typeface="Times New Roman" panose="02020603050405020304" pitchFamily="18" charset="0"/>
                <a:cs typeface="Times New Roman" panose="02020603050405020304" pitchFamily="18" charset="0"/>
              </a:rPr>
              <a:t> applies).</a:t>
            </a:r>
          </a:p>
          <a:p>
            <a:pPr algn="just">
              <a:buNone/>
            </a:pPr>
            <a:endParaRPr lang="en-US" dirty="0">
              <a:latin typeface="Times New Roman" panose="02020603050405020304" pitchFamily="18" charset="0"/>
              <a:cs typeface="Times New Roman" panose="02020603050405020304" pitchFamily="18" charset="0"/>
            </a:endParaRPr>
          </a:p>
          <a:p>
            <a:pPr lvl="0" algn="just"/>
            <a:r>
              <a:rPr lang="en-US" b="1" u="sng" dirty="0">
                <a:latin typeface="Times New Roman" panose="02020603050405020304" pitchFamily="18" charset="0"/>
                <a:cs typeface="Times New Roman" panose="02020603050405020304" pitchFamily="18" charset="0"/>
              </a:rPr>
              <a:t>Competent Person</a:t>
            </a:r>
            <a:r>
              <a:rPr lang="en-US" dirty="0">
                <a:latin typeface="Times New Roman" panose="02020603050405020304" pitchFamily="18" charset="0"/>
                <a:cs typeface="Times New Roman" panose="02020603050405020304" pitchFamily="18" charset="0"/>
              </a:rPr>
              <a:t>: Designated person capable of identifying existing and foreseeable respirable crystalline silica hazards, and has authorization to take prompt corrective measures to eliminate/minimize them. Must have knowledge and ability to implement exposure control plan. </a:t>
            </a: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29</a:t>
            </a:fld>
            <a:endParaRPr lang="en-US" kern="0" dirty="0">
              <a:solidFill>
                <a:sysClr val="windowText" lastClr="000000"/>
              </a:solidFill>
            </a:endParaRPr>
          </a:p>
        </p:txBody>
      </p:sp>
    </p:spTree>
    <p:extLst>
      <p:ext uri="{BB962C8B-B14F-4D97-AF65-F5344CB8AC3E}">
        <p14:creationId xmlns:p14="http://schemas.microsoft.com/office/powerpoint/2010/main" val="226859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t>Wayne State University declares that the materials presented herein are for information and awareness purposes only. In no instances and under no conditions should they be used as a reference for compliance with the OSHA Respirable Crystalline Silica Standard ( 29 CFR 1926.1153). The link to obtain a copy of the standard can be found in </a:t>
            </a:r>
            <a:r>
              <a:rPr lang="en-US" dirty="0">
                <a:solidFill>
                  <a:srgbClr val="FF0000"/>
                </a:solidFill>
                <a:hlinkClick r:id="rId3"/>
              </a:rPr>
              <a:t>OSHA RESPIRABLE CRYSTALLINE SILICA STANDARD (29 CFR 1926.1153)</a:t>
            </a:r>
            <a:r>
              <a:rPr lang="en-US" dirty="0">
                <a:solidFill>
                  <a:srgbClr val="FF0000"/>
                </a:solidFill>
              </a:rPr>
              <a:t>.</a:t>
            </a:r>
          </a:p>
          <a:p>
            <a:pPr algn="just" defTabSz="966529">
              <a:defRPr/>
            </a:pPr>
            <a:endParaRPr lang="en-US" dirty="0"/>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3</a:t>
            </a:fld>
            <a:endParaRPr lang="en-US"/>
          </a:p>
        </p:txBody>
      </p:sp>
    </p:spTree>
    <p:extLst>
      <p:ext uri="{BB962C8B-B14F-4D97-AF65-F5344CB8AC3E}">
        <p14:creationId xmlns:p14="http://schemas.microsoft.com/office/powerpoint/2010/main" val="3972848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lvl="0" algn="just"/>
            <a:r>
              <a:rPr lang="en-US" b="1" u="sng" dirty="0">
                <a:latin typeface="Times New Roman" panose="02020603050405020304" pitchFamily="18" charset="0"/>
                <a:cs typeface="Times New Roman" panose="02020603050405020304" pitchFamily="18" charset="0"/>
              </a:rPr>
              <a:t>Employee Exposure</a:t>
            </a:r>
            <a:r>
              <a:rPr lang="en-US" dirty="0">
                <a:latin typeface="Times New Roman" panose="02020603050405020304" pitchFamily="18" charset="0"/>
                <a:cs typeface="Times New Roman" panose="02020603050405020304" pitchFamily="18" charset="0"/>
              </a:rPr>
              <a:t>: Exposure to airborne respirable crystalline silica if employees were not using a respirator.</a:t>
            </a:r>
          </a:p>
          <a:p>
            <a:pPr algn="just">
              <a:buNone/>
            </a:pPr>
            <a:endParaRPr lang="en-US" b="1" u="sng" dirty="0">
              <a:latin typeface="Times New Roman" panose="02020603050405020304" pitchFamily="18" charset="0"/>
              <a:cs typeface="Times New Roman" panose="02020603050405020304" pitchFamily="18" charset="0"/>
            </a:endParaRPr>
          </a:p>
          <a:p>
            <a:pPr lvl="0" algn="just"/>
            <a:r>
              <a:rPr lang="en-US" b="1" u="sng" dirty="0">
                <a:latin typeface="Times New Roman" panose="02020603050405020304" pitchFamily="18" charset="0"/>
                <a:cs typeface="Times New Roman" panose="02020603050405020304" pitchFamily="18" charset="0"/>
              </a:rPr>
              <a:t>High - Efficiency Particulate Air (HEPA) Filter</a:t>
            </a:r>
            <a:r>
              <a:rPr lang="en-US" dirty="0">
                <a:latin typeface="Times New Roman" panose="02020603050405020304" pitchFamily="18" charset="0"/>
                <a:cs typeface="Times New Roman" panose="02020603050405020304" pitchFamily="18" charset="0"/>
              </a:rPr>
              <a:t>: 99.97 percent efficient in removing mono-dispersed particles of 0.3</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μm</a:t>
            </a:r>
            <a:r>
              <a:rPr lang="en-US" dirty="0">
                <a:latin typeface="Times New Roman" panose="02020603050405020304" pitchFamily="18" charset="0"/>
                <a:cs typeface="Times New Roman" panose="02020603050405020304" pitchFamily="18" charset="0"/>
              </a:rPr>
              <a:t> in diameter (used for vacuuming in housekeeping)</a:t>
            </a:r>
          </a:p>
          <a:p>
            <a:pPr algn="just"/>
            <a:endParaRPr lang="en-US" dirty="0">
              <a:latin typeface="Times New Roman" panose="02020603050405020304" pitchFamily="18" charset="0"/>
              <a:cs typeface="Times New Roman" panose="02020603050405020304" pitchFamily="18" charset="0"/>
            </a:endParaRPr>
          </a:p>
          <a:p>
            <a:pPr lvl="0" algn="just"/>
            <a:r>
              <a:rPr lang="en-US" b="1" u="sng" dirty="0">
                <a:latin typeface="Times New Roman" panose="02020603050405020304" pitchFamily="18" charset="0"/>
                <a:cs typeface="Times New Roman" panose="02020603050405020304" pitchFamily="18" charset="0"/>
              </a:rPr>
              <a:t>Objective Data</a:t>
            </a:r>
            <a:r>
              <a:rPr lang="en-US" dirty="0">
                <a:latin typeface="Times New Roman" panose="02020603050405020304" pitchFamily="18" charset="0"/>
                <a:cs typeface="Times New Roman" panose="02020603050405020304" pitchFamily="18" charset="0"/>
              </a:rPr>
              <a:t>: </a:t>
            </a:r>
            <a:r>
              <a:rPr lang="en-US" dirty="0"/>
              <a:t>information, such as air monitoring data from industrywide surveys or calculations based on the composition of a substance, demonstrating employee exposure to respirable crystalline silica associated with a particular product or material or a specific process, task, or activity. </a:t>
            </a: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30</a:t>
            </a:fld>
            <a:endParaRPr lang="en-US" kern="0" dirty="0">
              <a:solidFill>
                <a:sysClr val="windowText" lastClr="000000"/>
              </a:solidFill>
            </a:endParaRPr>
          </a:p>
        </p:txBody>
      </p:sp>
    </p:spTree>
    <p:extLst>
      <p:ext uri="{BB962C8B-B14F-4D97-AF65-F5344CB8AC3E}">
        <p14:creationId xmlns:p14="http://schemas.microsoft.com/office/powerpoint/2010/main" val="392119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lvl="0" algn="just"/>
            <a:r>
              <a:rPr lang="en-US" b="1" u="sng" dirty="0">
                <a:latin typeface="Times New Roman" panose="02020603050405020304" pitchFamily="18" charset="0"/>
                <a:cs typeface="Times New Roman" panose="02020603050405020304" pitchFamily="18" charset="0"/>
              </a:rPr>
              <a:t>Physician or Other Licensed Health Care Professional [PLHCP]:</a:t>
            </a:r>
            <a:r>
              <a:rPr lang="en-US" dirty="0">
                <a:latin typeface="Times New Roman" panose="02020603050405020304" pitchFamily="18" charset="0"/>
                <a:cs typeface="Times New Roman" panose="02020603050405020304" pitchFamily="18" charset="0"/>
              </a:rPr>
              <a:t>  A</a:t>
            </a:r>
            <a:r>
              <a:rPr lang="en-US" dirty="0"/>
              <a:t>n individual whose legally permitted scope of practice (i.e., license, registration, or certification) allows him or her to independently provide or be delegated the responsibility to provide some or all of the particular healthcare services required by this standard.</a:t>
            </a:r>
          </a:p>
          <a:p>
            <a:pPr algn="just">
              <a:buNone/>
            </a:pPr>
            <a:endParaRPr lang="en-US" dirty="0">
              <a:latin typeface="Times New Roman" panose="02020603050405020304" pitchFamily="18" charset="0"/>
              <a:cs typeface="Times New Roman" panose="02020603050405020304" pitchFamily="18" charset="0"/>
            </a:endParaRPr>
          </a:p>
          <a:p>
            <a:pPr lvl="0" algn="just"/>
            <a:r>
              <a:rPr lang="en-US" b="1" u="sng" dirty="0">
                <a:latin typeface="Times New Roman" panose="02020603050405020304" pitchFamily="18" charset="0"/>
                <a:cs typeface="Times New Roman" panose="02020603050405020304" pitchFamily="18" charset="0"/>
              </a:rPr>
              <a:t>Specialist</a:t>
            </a:r>
            <a:r>
              <a:rPr lang="en-US" dirty="0">
                <a:latin typeface="Times New Roman" panose="02020603050405020304" pitchFamily="18" charset="0"/>
                <a:cs typeface="Times New Roman" panose="02020603050405020304" pitchFamily="18" charset="0"/>
              </a:rPr>
              <a:t>: An American Board Certified Specialist in Pulmonary Disease or Occupational Medicine.</a:t>
            </a:r>
          </a:p>
          <a:p>
            <a:pPr lvl="0" algn="just"/>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31</a:t>
            </a:fld>
            <a:endParaRPr lang="en-US" kern="0" dirty="0">
              <a:solidFill>
                <a:sysClr val="windowText" lastClr="000000"/>
              </a:solidFill>
            </a:endParaRPr>
          </a:p>
        </p:txBody>
      </p:sp>
    </p:spTree>
    <p:extLst>
      <p:ext uri="{BB962C8B-B14F-4D97-AF65-F5344CB8AC3E}">
        <p14:creationId xmlns:p14="http://schemas.microsoft.com/office/powerpoint/2010/main" val="1206399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lvl="0" algn="just">
              <a:buClr>
                <a:srgbClr val="2A1A00"/>
              </a:buClr>
              <a:buSzPct val="95000"/>
              <a:buFont typeface="Wingdings" panose="05000000000000000000" pitchFamily="2" charset="2"/>
              <a:buNone/>
              <a:defRPr/>
            </a:pPr>
            <a:r>
              <a:rPr lang="en-US" dirty="0">
                <a:solidFill>
                  <a:srgbClr val="000000"/>
                </a:solidFill>
                <a:latin typeface="Times New Roman" panose="02020603050405020304" pitchFamily="18" charset="0"/>
                <a:cs typeface="Times New Roman" panose="02020603050405020304" pitchFamily="18" charset="0"/>
              </a:rPr>
              <a:t>The Final Rule has </a:t>
            </a:r>
            <a:r>
              <a:rPr lang="en-US" b="1" dirty="0">
                <a:solidFill>
                  <a:srgbClr val="000000"/>
                </a:solidFill>
                <a:latin typeface="Times New Roman" panose="02020603050405020304" pitchFamily="18" charset="0"/>
                <a:cs typeface="Times New Roman" panose="02020603050405020304" pitchFamily="18" charset="0"/>
              </a:rPr>
              <a:t>been in effect </a:t>
            </a:r>
            <a:r>
              <a:rPr lang="en-US" dirty="0">
                <a:solidFill>
                  <a:srgbClr val="000000"/>
                </a:solidFill>
                <a:latin typeface="Times New Roman" panose="02020603050405020304" pitchFamily="18" charset="0"/>
                <a:cs typeface="Times New Roman" panose="02020603050405020304" pitchFamily="18" charset="0"/>
              </a:rPr>
              <a:t>since </a:t>
            </a:r>
            <a:r>
              <a:rPr lang="en-US" b="1" u="sng" dirty="0">
                <a:solidFill>
                  <a:srgbClr val="000000"/>
                </a:solidFill>
                <a:latin typeface="Times New Roman" panose="02020603050405020304" pitchFamily="18" charset="0"/>
                <a:cs typeface="Times New Roman" panose="02020603050405020304" pitchFamily="18" charset="0"/>
              </a:rPr>
              <a:t>June 23, 2016</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for all industries, after which industries have one to five years to comply with most requirements,. Initially compliance schedule was as follows: </a:t>
            </a:r>
            <a:r>
              <a:rPr lang="en-US" b="1" dirty="0">
                <a:solidFill>
                  <a:srgbClr val="000000"/>
                </a:solidFill>
                <a:latin typeface="Times New Roman" panose="02020603050405020304" pitchFamily="18" charset="0"/>
                <a:cs typeface="Times New Roman" panose="02020603050405020304" pitchFamily="18" charset="0"/>
              </a:rPr>
              <a:t>Construction - June 23, 2017</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one year after effective date; and for the General Industry and Maritime </a:t>
            </a:r>
            <a:r>
              <a:rPr lang="en-US" dirty="0">
                <a:solidFill>
                  <a:srgbClr val="000000"/>
                </a:solidFill>
                <a:latin typeface="Times New Roman" panose="02020603050405020304" pitchFamily="18" charset="0"/>
                <a:cs typeface="Times New Roman" panose="02020603050405020304" pitchFamily="18" charset="0"/>
              </a:rPr>
              <a:t>- June 23, 2018, two years after effective date. </a:t>
            </a:r>
          </a:p>
          <a:p>
            <a:pPr lvl="0" algn="just">
              <a:buClr>
                <a:srgbClr val="2A1A00"/>
              </a:buClr>
              <a:buSzPct val="95000"/>
              <a:buFont typeface="Wingdings" panose="05000000000000000000" pitchFamily="2" charset="2"/>
              <a:buNone/>
              <a:defRPr/>
            </a:pPr>
            <a:endParaRPr lang="en-US" dirty="0">
              <a:solidFill>
                <a:srgbClr val="000000"/>
              </a:solidFill>
              <a:latin typeface="Times New Roman" panose="02020603050405020304" pitchFamily="18" charset="0"/>
              <a:cs typeface="Times New Roman" panose="02020603050405020304" pitchFamily="18" charset="0"/>
            </a:endParaRPr>
          </a:p>
          <a:p>
            <a:pPr lvl="0" algn="just">
              <a:buClr>
                <a:srgbClr val="2A1A00"/>
              </a:buClr>
              <a:buSzPct val="95000"/>
              <a:buFont typeface="Wingdings" panose="05000000000000000000" pitchFamily="2" charset="2"/>
              <a:buNone/>
              <a:defRPr/>
            </a:pPr>
            <a:r>
              <a:rPr lang="en-US" dirty="0">
                <a:solidFill>
                  <a:srgbClr val="000000"/>
                </a:solidFill>
                <a:latin typeface="Times New Roman" panose="02020603050405020304" pitchFamily="18" charset="0"/>
                <a:cs typeface="Times New Roman" panose="02020603050405020304" pitchFamily="18" charset="0"/>
              </a:rPr>
              <a:t>With an </a:t>
            </a:r>
            <a:r>
              <a:rPr lang="en-US" dirty="0"/>
              <a:t>OSHA National News Release on April 6, 2017, the announcement was made to delay the enforcement of the crystalline silica standard that applies to the construction industry to conduct additional outreach and provide educational materials and guidance for employers. The new enforcement date is </a:t>
            </a:r>
            <a:r>
              <a:rPr lang="en-US" b="1" dirty="0"/>
              <a:t>Sept. 23, 2017, three months after the original date.</a:t>
            </a:r>
          </a:p>
          <a:p>
            <a:pPr lvl="0" algn="just">
              <a:buClr>
                <a:srgbClr val="2A1A00"/>
              </a:buClr>
              <a:buSzPct val="95000"/>
              <a:buFont typeface="Wingdings" panose="05000000000000000000" pitchFamily="2" charset="2"/>
              <a:buNone/>
              <a:defRPr/>
            </a:pPr>
            <a:endParaRPr lang="en-US" b="1" dirty="0"/>
          </a:p>
          <a:p>
            <a:pPr lvl="0" algn="just">
              <a:buClr>
                <a:srgbClr val="2A1A00"/>
              </a:buClr>
              <a:buSzPct val="95000"/>
              <a:buFont typeface="Wingdings" panose="05000000000000000000" pitchFamily="2" charset="2"/>
              <a:buNone/>
              <a:defRPr/>
            </a:pPr>
            <a:r>
              <a:rPr lang="en-US" dirty="0">
                <a:solidFill>
                  <a:srgbClr val="000000"/>
                </a:solidFill>
                <a:latin typeface="Times New Roman" panose="02020603050405020304" pitchFamily="18" charset="0"/>
                <a:cs typeface="Times New Roman" panose="02020603050405020304" pitchFamily="18" charset="0"/>
              </a:rPr>
              <a:t>All obligations for compliance commence by the enforcement due date for the construction industry, with the exception that certain requirements for laboratory analysis commence two years after the effective date.</a:t>
            </a:r>
            <a:endParaRPr lang="en-US" b="1" dirty="0"/>
          </a:p>
          <a:p>
            <a:pPr algn="just" defTabSz="966529" eaLnBrk="0" fontAlgn="base" hangingPunct="0">
              <a:spcBef>
                <a:spcPct val="30000"/>
              </a:spcBef>
              <a:spcAft>
                <a:spcPct val="0"/>
              </a:spcAft>
              <a:defRPr/>
            </a:pPr>
            <a:endParaRPr lang="en-US" dirty="0"/>
          </a:p>
          <a:p>
            <a:pPr algn="just">
              <a:spcAft>
                <a:spcPts val="1057"/>
              </a:spcAft>
              <a:buClr>
                <a:srgbClr val="2A1A00"/>
              </a:buClr>
              <a:defRPr/>
            </a:pPr>
            <a:r>
              <a:rPr lang="en-US" dirty="0">
                <a:solidFill>
                  <a:srgbClr val="000000"/>
                </a:solidFill>
                <a:latin typeface="Times New Roman" panose="02020603050405020304" pitchFamily="18" charset="0"/>
                <a:cs typeface="Times New Roman" panose="02020603050405020304" pitchFamily="18" charset="0"/>
              </a:rPr>
              <a:t>For the oil and gas industry, obligation for engineering controls commences 5 years after the effective date </a:t>
            </a:r>
            <a:r>
              <a:rPr lang="en-US" b="1" dirty="0">
                <a:solidFill>
                  <a:srgbClr val="000000"/>
                </a:solidFill>
                <a:latin typeface="Times New Roman" panose="02020603050405020304" pitchFamily="18" charset="0"/>
                <a:cs typeface="Times New Roman" panose="02020603050405020304" pitchFamily="18" charset="0"/>
              </a:rPr>
              <a:t>for hydraulic fracturing operations.</a:t>
            </a:r>
            <a:endParaRPr lang="en-US" dirty="0">
              <a:solidFill>
                <a:srgbClr val="000000"/>
              </a:solidFill>
              <a:latin typeface="Times New Roman" panose="02020603050405020304" pitchFamily="18" charset="0"/>
              <a:cs typeface="Times New Roman" panose="02020603050405020304" pitchFamily="18" charset="0"/>
            </a:endParaRPr>
          </a:p>
          <a:p>
            <a:pPr algn="just">
              <a:spcAft>
                <a:spcPts val="634"/>
              </a:spcAft>
              <a:buClr>
                <a:srgbClr val="2A1A00"/>
              </a:buClr>
              <a:defRPr/>
            </a:pPr>
            <a:r>
              <a:rPr lang="en-US" dirty="0">
                <a:solidFill>
                  <a:srgbClr val="000000"/>
                </a:solidFill>
                <a:latin typeface="Times New Roman" panose="02020603050405020304" pitchFamily="18" charset="0"/>
                <a:cs typeface="Times New Roman" panose="02020603050405020304" pitchFamily="18" charset="0"/>
              </a:rPr>
              <a:t>In general industry and maritime, obligation for employers to offer medical surveillance commences </a:t>
            </a:r>
          </a:p>
          <a:p>
            <a:pPr lvl="1" algn="just">
              <a:lnSpc>
                <a:spcPct val="100000"/>
              </a:lnSpc>
              <a:buClr>
                <a:srgbClr val="2A1A00"/>
              </a:buClr>
              <a:buSzPct val="95000"/>
              <a:buFont typeface="Wingdings" panose="05000000000000000000" pitchFamily="2" charset="2"/>
              <a:buChar char="§"/>
              <a:defRPr/>
            </a:pPr>
            <a:r>
              <a:rPr lang="en-US" dirty="0">
                <a:solidFill>
                  <a:srgbClr val="000000"/>
                </a:solidFill>
                <a:latin typeface="Times New Roman" panose="02020603050405020304" pitchFamily="18" charset="0"/>
                <a:cs typeface="Times New Roman" panose="02020603050405020304" pitchFamily="18" charset="0"/>
              </a:rPr>
              <a:t>2 years after effective date for employees exposed above PEL</a:t>
            </a:r>
          </a:p>
          <a:p>
            <a:pPr lvl="1" algn="just">
              <a:spcAft>
                <a:spcPts val="634"/>
              </a:spcAft>
              <a:buClr>
                <a:srgbClr val="2A1A00"/>
              </a:buClr>
              <a:buSzPct val="95000"/>
              <a:buFont typeface="Wingdings" panose="05000000000000000000" pitchFamily="2" charset="2"/>
              <a:buChar char="§"/>
              <a:defRPr/>
            </a:pPr>
            <a:r>
              <a:rPr lang="en-US" dirty="0">
                <a:solidFill>
                  <a:srgbClr val="000000"/>
                </a:solidFill>
                <a:latin typeface="Times New Roman" panose="02020603050405020304" pitchFamily="18" charset="0"/>
                <a:cs typeface="Times New Roman" panose="02020603050405020304" pitchFamily="18" charset="0"/>
              </a:rPr>
              <a:t>4 years after effective date for employees exposed at or above action level</a:t>
            </a:r>
          </a:p>
          <a:p>
            <a:pPr algn="just" defTabSz="96652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9B7370DC-B3C8-40B8-A044-A790431107D7}" type="slidenum">
              <a:rPr lang="en-US" kern="0">
                <a:solidFill>
                  <a:sysClr val="windowText" lastClr="000000"/>
                </a:solidFill>
              </a:rPr>
              <a:pPr>
                <a:defRPr/>
              </a:pPr>
              <a:t>32</a:t>
            </a:fld>
            <a:endParaRPr lang="en-US" kern="0" dirty="0">
              <a:solidFill>
                <a:sysClr val="windowText" lastClr="000000"/>
              </a:solidFill>
            </a:endParaRPr>
          </a:p>
        </p:txBody>
      </p:sp>
    </p:spTree>
    <p:extLst>
      <p:ext uri="{BB962C8B-B14F-4D97-AF65-F5344CB8AC3E}">
        <p14:creationId xmlns:p14="http://schemas.microsoft.com/office/powerpoint/2010/main" val="3009864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fontScale="92500" lnSpcReduction="10000"/>
          </a:bodyPr>
          <a:lstStyle/>
          <a:p>
            <a:pPr algn="just" defTabSz="966529">
              <a:defRPr/>
            </a:pPr>
            <a:r>
              <a:rPr lang="en-US" dirty="0"/>
              <a:t>The first step for an employer is to determine if the standard applies to his/her work.  If an employer answers </a:t>
            </a:r>
            <a:r>
              <a:rPr lang="en-US" b="1" dirty="0"/>
              <a:t>“no” </a:t>
            </a:r>
            <a:r>
              <a:rPr lang="en-US" dirty="0"/>
              <a:t>to the question “Could employees be exposed to respirable crystalline silica at or above 25 µg/m3 as an 8-hour TWA under any foreseeable conditions, including the failure of engineering controls, while performing construction activities?” , no further action is required under the new silica standard. However, if the answer is “</a:t>
            </a:r>
            <a:r>
              <a:rPr lang="en-US" b="1" dirty="0"/>
              <a:t>yes”, </a:t>
            </a:r>
            <a:r>
              <a:rPr lang="en-US" dirty="0"/>
              <a:t>then  that work is covered by the standard and must comply with its requirements. </a:t>
            </a:r>
          </a:p>
          <a:p>
            <a:pPr algn="just" defTabSz="966529">
              <a:defRPr/>
            </a:pPr>
            <a:endParaRPr lang="en-US" dirty="0"/>
          </a:p>
          <a:p>
            <a:pPr algn="just" defTabSz="966529">
              <a:defRPr/>
            </a:pPr>
            <a:r>
              <a:rPr lang="en-US" dirty="0"/>
              <a:t>Employers have two options for limiting employee exposure to respirable crystalline silica:</a:t>
            </a:r>
          </a:p>
          <a:p>
            <a:pPr algn="just" defTabSz="966529">
              <a:defRPr/>
            </a:pPr>
            <a:endParaRPr lang="en-US" dirty="0"/>
          </a:p>
          <a:p>
            <a:pPr marL="845713" lvl="1" indent="-362448" algn="just">
              <a:spcAft>
                <a:spcPts val="1269"/>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Specified exposure control methods which requires employers to </a:t>
            </a:r>
            <a:r>
              <a:rPr lang="en-US" dirty="0"/>
              <a:t>fully and properly implement protections for the tasks or equipment listed in Table 1 of the standard</a:t>
            </a:r>
          </a:p>
          <a:p>
            <a:pPr marL="483265" lvl="1" algn="just">
              <a:spcAft>
                <a:spcPts val="1269"/>
              </a:spcAft>
            </a:pPr>
            <a:endParaRPr lang="en-US" dirty="0"/>
          </a:p>
          <a:p>
            <a:pPr marL="845713" lvl="1" indent="-362448" algn="just">
              <a:spcAft>
                <a:spcPts val="1269"/>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Alternative exposure control methods. An employer who chooses this option must d</a:t>
            </a:r>
            <a:r>
              <a:rPr lang="en-US" b="1" dirty="0"/>
              <a:t>etermine the levels of respirable crystalline silica </a:t>
            </a:r>
            <a:r>
              <a:rPr lang="en-US" dirty="0"/>
              <a:t>that employees are exposed to, and </a:t>
            </a:r>
            <a:r>
              <a:rPr lang="en-US" b="1" dirty="0"/>
              <a:t>must </a:t>
            </a:r>
            <a:r>
              <a:rPr lang="en-US" b="1" dirty="0">
                <a:latin typeface="Times New Roman" panose="02020603050405020304" pitchFamily="18" charset="0"/>
                <a:cs typeface="Times New Roman" panose="02020603050405020304" pitchFamily="18" charset="0"/>
              </a:rPr>
              <a:t>further independently decide on and </a:t>
            </a:r>
            <a:r>
              <a:rPr lang="en-US" b="1" dirty="0"/>
              <a:t>use engineering and work practice controls </a:t>
            </a:r>
            <a:r>
              <a:rPr lang="en-US" dirty="0"/>
              <a:t>to</a:t>
            </a:r>
            <a:r>
              <a:rPr lang="en-US" b="1" dirty="0"/>
              <a:t> </a:t>
            </a:r>
            <a:r>
              <a:rPr lang="en-US" dirty="0"/>
              <a:t>limit employee exposures to a PEL of 50 micrograms per cubic meter of air (50 </a:t>
            </a:r>
            <a:r>
              <a:rPr lang="en-US" dirty="0" err="1"/>
              <a:t>μg</a:t>
            </a:r>
            <a:r>
              <a:rPr lang="en-US" dirty="0"/>
              <a:t>/m3) as an 8-hour time-weighted average (TWA).  This employer must also supplement the controls with respiratory protection when necessary.</a:t>
            </a:r>
          </a:p>
          <a:p>
            <a:pPr marL="483265" lvl="1" algn="just">
              <a:spcAft>
                <a:spcPts val="634"/>
              </a:spcAft>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33</a:t>
            </a:fld>
            <a:endParaRPr lang="en-US" kern="0" dirty="0">
              <a:solidFill>
                <a:sysClr val="windowText" lastClr="000000"/>
              </a:solidFill>
            </a:endParaRPr>
          </a:p>
        </p:txBody>
      </p:sp>
    </p:spTree>
    <p:extLst>
      <p:ext uri="{BB962C8B-B14F-4D97-AF65-F5344CB8AC3E}">
        <p14:creationId xmlns:p14="http://schemas.microsoft.com/office/powerpoint/2010/main" val="91351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The specified exposure control method  of the standard is essentially covered  in Table 1. This table lists </a:t>
            </a:r>
            <a:r>
              <a:rPr lang="en-US" b="1" dirty="0"/>
              <a:t>18 common tasks/equipment </a:t>
            </a:r>
            <a:r>
              <a:rPr lang="en-US" dirty="0"/>
              <a:t>using various types of tools or equipment found on construction sites.  It specifies the </a:t>
            </a:r>
            <a:r>
              <a:rPr lang="en-US" b="1" dirty="0"/>
              <a:t>engineering controls </a:t>
            </a:r>
            <a:r>
              <a:rPr lang="en-US" dirty="0"/>
              <a:t>for the tasks based on the location and the duration of the exposure.</a:t>
            </a:r>
          </a:p>
          <a:p>
            <a:pPr algn="just"/>
            <a:endParaRPr lang="en-US" dirty="0"/>
          </a:p>
          <a:p>
            <a:pPr algn="just"/>
            <a:r>
              <a:rPr lang="en-US" dirty="0"/>
              <a:t>Employers who choose to follow Table 1 for any given task are required to fully and properly implement the engineering controls for each employee engaged in tasks which are creating silica exposures. </a:t>
            </a:r>
          </a:p>
          <a:p>
            <a:pPr algn="just"/>
            <a:r>
              <a:rPr lang="en-US" dirty="0"/>
              <a:t/>
            </a:r>
            <a:br>
              <a:rPr lang="en-US" dirty="0"/>
            </a:br>
            <a:r>
              <a:rPr lang="en-US" dirty="0"/>
              <a:t>It should be noted that employers who comply with Table 1 by </a:t>
            </a:r>
            <a:r>
              <a:rPr lang="en-US" b="1" dirty="0">
                <a:latin typeface="Times New Roman" panose="02020603050405020304" pitchFamily="18" charset="0"/>
                <a:cs typeface="Times New Roman" panose="02020603050405020304" pitchFamily="18" charset="0"/>
              </a:rPr>
              <a:t>fully and properly implementing its recommendations,</a:t>
            </a:r>
            <a:r>
              <a:rPr lang="en-US" dirty="0"/>
              <a:t> are not required to conduct exposure assessments or comply with a PEL requirement for their employees.</a:t>
            </a:r>
          </a:p>
          <a:p>
            <a:pPr algn="just"/>
            <a:endParaRPr lang="en-US" dirty="0"/>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kern="0">
                <a:solidFill>
                  <a:sysClr val="windowText" lastClr="000000"/>
                </a:solidFill>
              </a:rPr>
              <a:pPr defTabSz="966529">
                <a:defRPr/>
              </a:pPr>
              <a:t>34</a:t>
            </a:fld>
            <a:endParaRPr lang="en-US" kern="0" dirty="0">
              <a:solidFill>
                <a:sysClr val="windowText" lastClr="000000"/>
              </a:solidFill>
            </a:endParaRPr>
          </a:p>
        </p:txBody>
      </p:sp>
    </p:spTree>
    <p:extLst>
      <p:ext uri="{BB962C8B-B14F-4D97-AF65-F5344CB8AC3E}">
        <p14:creationId xmlns:p14="http://schemas.microsoft.com/office/powerpoint/2010/main" val="2055919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b="1" dirty="0"/>
              <a:t>Employees engaged in any Table 1 task </a:t>
            </a:r>
            <a:r>
              <a:rPr lang="en-US" dirty="0"/>
              <a:t>are the equipment operator, helpers, laborers and other employees who are assisting with the task, or any other employee responsible for completing the task. When Table 1 requires respiratory protection, employers must provide respirators to all employees engaged in the task. </a:t>
            </a:r>
          </a:p>
          <a:p>
            <a:pPr marL="60408" algn="just">
              <a:spcAft>
                <a:spcPts val="634"/>
              </a:spcAft>
            </a:pPr>
            <a:endParaRPr lang="en-US" dirty="0"/>
          </a:p>
          <a:p>
            <a:pPr algn="just"/>
            <a:r>
              <a:rPr lang="en-US" dirty="0"/>
              <a:t>Implementing Table 1 </a:t>
            </a:r>
            <a:r>
              <a:rPr lang="en-US" b="1" dirty="0">
                <a:latin typeface="Times New Roman" panose="02020603050405020304" pitchFamily="18" charset="0"/>
                <a:cs typeface="Times New Roman" panose="02020603050405020304" pitchFamily="18" charset="0"/>
              </a:rPr>
              <a:t>“Fully and properly” means </a:t>
            </a:r>
            <a:r>
              <a:rPr lang="en-US" dirty="0">
                <a:latin typeface="Times New Roman" panose="02020603050405020304" pitchFamily="18" charset="0"/>
                <a:cs typeface="Times New Roman" panose="02020603050405020304" pitchFamily="18" charset="0"/>
              </a:rPr>
              <a:t>controls are in place; the tools and equipment are properly operated and maintained according to manufacturers’ instructions; and employees understand how to use them. </a:t>
            </a:r>
            <a:r>
              <a:rPr lang="en-US" dirty="0"/>
              <a:t>A small amount of dust can be expected from the equipment when it is operating according to the manufacturer’s intent; however, a noticeable increase in dust generation during the task is a sign that engineering controls are not effective and not operating correctly. When this happens, prompt corrective actions are required</a:t>
            </a:r>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kern="0">
                <a:solidFill>
                  <a:sysClr val="windowText" lastClr="000000"/>
                </a:solidFill>
              </a:rPr>
              <a:pPr defTabSz="966529">
                <a:defRPr/>
              </a:pPr>
              <a:t>35</a:t>
            </a:fld>
            <a:endParaRPr lang="en-US" kern="0" dirty="0">
              <a:solidFill>
                <a:sysClr val="windowText" lastClr="000000"/>
              </a:solidFill>
            </a:endParaRPr>
          </a:p>
        </p:txBody>
      </p:sp>
    </p:spTree>
    <p:extLst>
      <p:ext uri="{BB962C8B-B14F-4D97-AF65-F5344CB8AC3E}">
        <p14:creationId xmlns:p14="http://schemas.microsoft.com/office/powerpoint/2010/main" val="3128380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latin typeface="Times New Roman" panose="02020603050405020304" pitchFamily="18" charset="0"/>
                <a:cs typeface="Times New Roman" panose="02020603050405020304" pitchFamily="18" charset="0"/>
              </a:rPr>
              <a:t>If silica is generated, OSHA requires </a:t>
            </a:r>
            <a:r>
              <a:rPr lang="en-US" b="1" u="sng" dirty="0">
                <a:latin typeface="Times New Roman" panose="02020603050405020304" pitchFamily="18" charset="0"/>
                <a:cs typeface="Times New Roman" panose="02020603050405020304" pitchFamily="18" charset="0"/>
              </a:rPr>
              <a:t>engineering controls</a:t>
            </a:r>
            <a:r>
              <a:rPr lang="en-US" dirty="0">
                <a:latin typeface="Times New Roman" panose="02020603050405020304" pitchFamily="18" charset="0"/>
                <a:cs typeface="Times New Roman" panose="02020603050405020304" pitchFamily="18" charset="0"/>
              </a:rPr>
              <a:t> to eliminate exposure to silica dust. </a:t>
            </a:r>
            <a:r>
              <a:rPr lang="en-US" b="1" dirty="0">
                <a:latin typeface="Times New Roman" panose="02020603050405020304" pitchFamily="18" charset="0"/>
                <a:cs typeface="Times New Roman" panose="02020603050405020304" pitchFamily="18" charset="0"/>
              </a:rPr>
              <a:t>Two main methods </a:t>
            </a:r>
            <a:r>
              <a:rPr lang="en-US" dirty="0">
                <a:latin typeface="Times New Roman" panose="02020603050405020304" pitchFamily="18" charset="0"/>
                <a:cs typeface="Times New Roman" panose="02020603050405020304" pitchFamily="18" charset="0"/>
              </a:rPr>
              <a:t>are used to control silica dust while conducting tasks. These methods are:</a:t>
            </a:r>
          </a:p>
          <a:p>
            <a:pPr algn="just" defTabSz="966529">
              <a:defRPr/>
            </a:pPr>
            <a:endParaRPr lang="en-US" dirty="0">
              <a:latin typeface="Times New Roman" panose="02020603050405020304" pitchFamily="18" charset="0"/>
              <a:cs typeface="Times New Roman" panose="02020603050405020304" pitchFamily="18" charset="0"/>
            </a:endParaRPr>
          </a:p>
          <a:p>
            <a:pPr marL="302040" indent="-302040" algn="jus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Integrated Water Delivery Systems (IWDS): </a:t>
            </a:r>
            <a:r>
              <a:rPr lang="en-US" dirty="0">
                <a:latin typeface="Times New Roman" panose="02020603050405020304" pitchFamily="18" charset="0"/>
                <a:cs typeface="Times New Roman" panose="02020603050405020304" pitchFamily="18" charset="0"/>
              </a:rPr>
              <a:t>This is commonly known as the </a:t>
            </a:r>
            <a:r>
              <a:rPr lang="en-US" b="1" dirty="0">
                <a:latin typeface="Times New Roman" panose="02020603050405020304" pitchFamily="18" charset="0"/>
                <a:cs typeface="Times New Roman" panose="02020603050405020304" pitchFamily="18" charset="0"/>
              </a:rPr>
              <a:t>wet method</a:t>
            </a:r>
            <a:r>
              <a:rPr lang="en-US" dirty="0">
                <a:latin typeface="Times New Roman" panose="02020603050405020304" pitchFamily="18" charset="0"/>
                <a:cs typeface="Times New Roman" panose="02020603050405020304" pitchFamily="18" charset="0"/>
              </a:rPr>
              <a:t>. In this method,  water is supplied to the equipment by a pressurized container or a constant water source (e.g., a hose connected to a faucet). </a:t>
            </a:r>
            <a:r>
              <a:rPr lang="en-US" dirty="0"/>
              <a:t>The water delivery system usually includes a nozzle for spraying water.</a:t>
            </a:r>
            <a:r>
              <a:rPr 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Using water will usually reduce dust levels to below the PEL in construction activities. </a:t>
            </a:r>
            <a:r>
              <a:rPr lang="en-US" dirty="0"/>
              <a:t>Wet cutting is the most effective method for controlling silica dust generated during</a:t>
            </a:r>
            <a:r>
              <a:rPr lang="en-US" b="1" dirty="0"/>
              <a:t> certain </a:t>
            </a:r>
            <a:r>
              <a:rPr lang="en-US" dirty="0"/>
              <a:t>tasks because it controls the exposure at its source.</a:t>
            </a:r>
            <a:endParaRPr lang="en-US" altLang="en-US" dirty="0">
              <a:latin typeface="Times New Roman" panose="02020603050405020304" pitchFamily="18" charset="0"/>
              <a:cs typeface="Times New Roman" panose="02020603050405020304" pitchFamily="18" charset="0"/>
            </a:endParaRPr>
          </a:p>
          <a:p>
            <a:pPr marL="483265" lvl="1" algn="just"/>
            <a:endParaRPr lang="en-US" altLang="en-US" dirty="0">
              <a:latin typeface="Times New Roman" panose="02020603050405020304" pitchFamily="18" charset="0"/>
              <a:cs typeface="Times New Roman" panose="02020603050405020304" pitchFamily="18" charset="0"/>
            </a:endParaRPr>
          </a:p>
          <a:p>
            <a:pPr marL="302040" indent="-302040" algn="jus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Vacuum Dust Collection Systems (VDCS): </a:t>
            </a:r>
            <a:r>
              <a:rPr lang="en-US" dirty="0">
                <a:latin typeface="Times New Roman" panose="02020603050405020304" pitchFamily="18" charset="0"/>
                <a:cs typeface="Times New Roman" panose="02020603050405020304" pitchFamily="18" charset="0"/>
              </a:rPr>
              <a:t>Using  vacuum  for dust collection is a good method for reducing silica exposures. Vacuum dust collection systems include dust collector (hood or shroud), vacuum, hose and filter(s). Note that compared to the wet method, a vacuum system may not reliably keep exposures below PEL.</a:t>
            </a:r>
          </a:p>
          <a:p>
            <a:pPr algn="just">
              <a:buFont typeface="Wingdings" pitchFamily="2" charset="2"/>
              <a:buChar char="v"/>
            </a:pPr>
            <a:endParaRPr lang="en-US" dirty="0">
              <a:latin typeface="Times New Roman" panose="02020603050405020304" pitchFamily="18" charset="0"/>
              <a:cs typeface="Times New Roman" panose="02020603050405020304" pitchFamily="18" charset="0"/>
            </a:endParaRPr>
          </a:p>
          <a:p>
            <a:pPr algn="just"/>
            <a:r>
              <a:rPr lang="en-US" dirty="0"/>
              <a:t>When wet methods cannot be implemented, an alternative is use of vacuum dust collection systems (VDCS), or vice versa.</a:t>
            </a:r>
          </a:p>
        </p:txBody>
      </p:sp>
      <p:sp>
        <p:nvSpPr>
          <p:cNvPr id="4" name="Slide Number Placeholder 3"/>
          <p:cNvSpPr>
            <a:spLocks noGrp="1"/>
          </p:cNvSpPr>
          <p:nvPr>
            <p:ph type="sldNum" sz="quarter" idx="10"/>
          </p:nvPr>
        </p:nvSpPr>
        <p:spPr/>
        <p:txBody>
          <a:bodyPr/>
          <a:lstStyle/>
          <a:p>
            <a:fld id="{987650DD-0EC9-F747-945D-41EDBF2F74B4}" type="slidenum">
              <a:rPr lang="en-US" smtClean="0"/>
              <a:pPr/>
              <a:t>36</a:t>
            </a:fld>
            <a:endParaRPr lang="en-US"/>
          </a:p>
        </p:txBody>
      </p:sp>
    </p:spTree>
    <p:extLst>
      <p:ext uri="{BB962C8B-B14F-4D97-AF65-F5344CB8AC3E}">
        <p14:creationId xmlns:p14="http://schemas.microsoft.com/office/powerpoint/2010/main" val="945141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r>
              <a:rPr lang="en-US" dirty="0"/>
              <a:t>Employers who follow the specified exposure control methods listed in Table 1 must provide respiratory protection where required by Table 1. Employers who follow alternative exposure control methods must provide respiratory protection:</a:t>
            </a:r>
          </a:p>
          <a:p>
            <a:pPr algn="just"/>
            <a:r>
              <a:rPr lang="en-US" dirty="0"/>
              <a:t> </a:t>
            </a:r>
          </a:p>
          <a:p>
            <a:pPr marL="181225" indent="-181225" algn="just">
              <a:buFont typeface="Arial" panose="020B0604020202020204" pitchFamily="34" charset="0"/>
              <a:buChar char="•"/>
            </a:pPr>
            <a:r>
              <a:rPr lang="en-US" dirty="0"/>
              <a:t>Where exposures exceed the PEL during periods necessary to install or implement feasible engineering and work practice controls; and/or</a:t>
            </a:r>
          </a:p>
          <a:p>
            <a:pPr marL="181225" indent="-181225" algn="just">
              <a:buFont typeface="Arial" panose="020B0604020202020204" pitchFamily="34" charset="0"/>
              <a:buChar char="•"/>
            </a:pPr>
            <a:r>
              <a:rPr lang="en-US" dirty="0"/>
              <a:t>Where exposures exceed the PEL during tasks, such as some maintenance and repair tasks, for which engineering and work practice controls are not feasible; and/or</a:t>
            </a:r>
          </a:p>
          <a:p>
            <a:pPr marL="181225" indent="-181225" algn="just">
              <a:buFont typeface="Arial" panose="020B0604020202020204" pitchFamily="34" charset="0"/>
              <a:buChar char="•"/>
            </a:pPr>
            <a:r>
              <a:rPr lang="en-US" dirty="0"/>
              <a:t>During tasks in which the employer has implemented all feasible engineering  and work practice controls but exposures remain above the PEL.</a:t>
            </a:r>
          </a:p>
          <a:p>
            <a:pPr lvl="0" algn="just">
              <a:buFont typeface="Courier New" pitchFamily="49" charset="0"/>
              <a:buNone/>
            </a:pPr>
            <a:endParaRPr lang="en-US" b="1" dirty="0">
              <a:cs typeface="Times New Roman" panose="02020603050405020304" pitchFamily="18" charset="0"/>
            </a:endParaRPr>
          </a:p>
          <a:p>
            <a:pPr lvl="0" algn="just">
              <a:buFont typeface="Courier New" pitchFamily="49" charset="0"/>
              <a:buNone/>
            </a:pPr>
            <a:r>
              <a:rPr lang="en-US" b="1" dirty="0">
                <a:cs typeface="Times New Roman" panose="02020603050405020304" pitchFamily="18" charset="0"/>
              </a:rPr>
              <a:t>When vacuum dust collection systems and/or wet methods are not feasible or do not reduce silica exposures to PEL, workers need respiratory protection as a last line of defense. </a:t>
            </a:r>
            <a:r>
              <a:rPr lang="en-US" dirty="0">
                <a:cs typeface="Times New Roman" panose="02020603050405020304" pitchFamily="18" charset="0"/>
              </a:rPr>
              <a:t>R</a:t>
            </a:r>
            <a:r>
              <a:rPr lang="en-US" altLang="en-US" dirty="0">
                <a:cs typeface="Times New Roman" panose="02020603050405020304" pitchFamily="18" charset="0"/>
              </a:rPr>
              <a:t>espirators must fit properly to prevent leaks around the edges. </a:t>
            </a:r>
            <a:r>
              <a:rPr lang="en-US" altLang="en-US" b="1" dirty="0">
                <a:cs typeface="Times New Roman" panose="02020603050405020304" pitchFamily="18" charset="0"/>
              </a:rPr>
              <a:t>Fit-testing </a:t>
            </a:r>
            <a:r>
              <a:rPr lang="en-US" altLang="en-US" dirty="0">
                <a:cs typeface="Times New Roman" panose="02020603050405020304" pitchFamily="18" charset="0"/>
              </a:rPr>
              <a:t>must be done </a:t>
            </a:r>
            <a:r>
              <a:rPr lang="en-US" dirty="0">
                <a:cs typeface="Times New Roman" panose="02020603050405020304" pitchFamily="18" charset="0"/>
              </a:rPr>
              <a:t>with the same make, model, style, and size of respirator that will be used </a:t>
            </a:r>
            <a:r>
              <a:rPr lang="en-US" altLang="en-US" dirty="0">
                <a:cs typeface="Times New Roman" panose="02020603050405020304" pitchFamily="18" charset="0"/>
              </a:rPr>
              <a:t>before first wearing a respirator. Fit testing may be conducted by using </a:t>
            </a:r>
            <a:r>
              <a:rPr lang="en-US" altLang="en-US" b="1" dirty="0">
                <a:cs typeface="Times New Roman" panose="02020603050405020304" pitchFamily="18" charset="0"/>
              </a:rPr>
              <a:t>quantitative</a:t>
            </a:r>
            <a:r>
              <a:rPr lang="en-US" altLang="en-US" dirty="0">
                <a:cs typeface="Times New Roman" panose="02020603050405020304" pitchFamily="18" charset="0"/>
              </a:rPr>
              <a:t> method or </a:t>
            </a:r>
            <a:r>
              <a:rPr lang="en-US" altLang="en-US" b="1" dirty="0">
                <a:cs typeface="Times New Roman" panose="02020603050405020304" pitchFamily="18" charset="0"/>
              </a:rPr>
              <a:t>qualitative </a:t>
            </a:r>
            <a:r>
              <a:rPr lang="en-US" altLang="en-US" dirty="0">
                <a:cs typeface="Times New Roman" panose="02020603050405020304" pitchFamily="18" charset="0"/>
              </a:rPr>
              <a:t>method. Employees must only wear the model and size of respirator that they fit tested with. Employers should </a:t>
            </a:r>
            <a:r>
              <a:rPr lang="en-US" b="1" dirty="0">
                <a:cs typeface="Times New Roman" panose="02020603050405020304" pitchFamily="18" charset="0"/>
              </a:rPr>
              <a:t>not permit employees to have facial hair </a:t>
            </a:r>
            <a:r>
              <a:rPr lang="en-US" dirty="0">
                <a:cs typeface="Times New Roman" panose="02020603050405020304" pitchFamily="18" charset="0"/>
              </a:rPr>
              <a:t>that comes between the sealing surface of the facepiece and the face or that interferes with valve function or any condition that interferes with the face-to-facepiece seal or valve function.</a:t>
            </a:r>
          </a:p>
          <a:p>
            <a:pPr algn="just"/>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37</a:t>
            </a:fld>
            <a:endParaRPr lang="en-US"/>
          </a:p>
        </p:txBody>
      </p:sp>
    </p:spTree>
    <p:extLst>
      <p:ext uri="{BB962C8B-B14F-4D97-AF65-F5344CB8AC3E}">
        <p14:creationId xmlns:p14="http://schemas.microsoft.com/office/powerpoint/2010/main" val="2664989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t>Integrated water systems (</a:t>
            </a:r>
            <a:r>
              <a:rPr lang="en-US" dirty="0">
                <a:cs typeface="Times New Roman" panose="02020603050405020304" pitchFamily="18" charset="0"/>
              </a:rPr>
              <a:t>IWDS) are required for several types of equipment. </a:t>
            </a:r>
            <a:r>
              <a:rPr lang="en-US" dirty="0"/>
              <a:t>IWDS must be developed specifically for the type of tool in use so they will apply water at the appropriate dust emission points based on tool configuration, and do not interfere with other tool components or safety devices. To  effectively minimize dust emissions for tasks with the wet method  </a:t>
            </a:r>
          </a:p>
          <a:p>
            <a:pPr marL="181225" indent="-181225" algn="just" defTabSz="966529">
              <a:buFont typeface="Arial" panose="020B0604020202020204" pitchFamily="34" charset="0"/>
              <a:buChar char="•"/>
              <a:defRPr/>
            </a:pPr>
            <a:r>
              <a:rPr lang="en-US" dirty="0"/>
              <a:t>a</a:t>
            </a:r>
            <a:r>
              <a:rPr lang="en-US" dirty="0">
                <a:cs typeface="Times New Roman" panose="02020603050405020304" pitchFamily="18" charset="0"/>
              </a:rPr>
              <a:t>n adequate supply of water for dust suppression is needed (at the flow rates specified by the manufacturer);</a:t>
            </a:r>
          </a:p>
          <a:p>
            <a:pPr marL="181225" indent="-181225" algn="just" defTabSz="966529">
              <a:buFont typeface="Arial" panose="020B0604020202020204" pitchFamily="34" charset="0"/>
              <a:buChar char="•"/>
              <a:defRPr/>
            </a:pPr>
            <a:r>
              <a:rPr lang="en-US" dirty="0">
                <a:cs typeface="Times New Roman" panose="02020603050405020304" pitchFamily="18" charset="0"/>
              </a:rPr>
              <a:t>the spray nozzle must be working properly to apply water at the point of dust generation; </a:t>
            </a:r>
          </a:p>
          <a:p>
            <a:pPr marL="181225" indent="-181225" algn="just" defTabSz="966529">
              <a:buFont typeface="Arial" panose="020B0604020202020204" pitchFamily="34" charset="0"/>
              <a:buChar char="•"/>
              <a:defRPr/>
            </a:pPr>
            <a:r>
              <a:rPr lang="en-US" dirty="0">
                <a:cs typeface="Times New Roman" panose="02020603050405020304" pitchFamily="18" charset="0"/>
              </a:rPr>
              <a:t>the spray nozzle should not be clogged or damaged; and</a:t>
            </a:r>
          </a:p>
          <a:p>
            <a:pPr marL="181225" indent="-181225" algn="just" defTabSz="966529">
              <a:buFont typeface="Arial" panose="020B0604020202020204" pitchFamily="34" charset="0"/>
              <a:buChar char="•"/>
              <a:defRPr/>
            </a:pPr>
            <a:r>
              <a:rPr lang="en-US" dirty="0">
                <a:cs typeface="Times New Roman" panose="02020603050405020304" pitchFamily="18" charset="0"/>
              </a:rPr>
              <a:t>all hoses and connections must be intact.</a:t>
            </a:r>
            <a:r>
              <a:rPr lang="en-US" dirty="0"/>
              <a:t> </a:t>
            </a:r>
            <a:endParaRPr lang="en-US" dirty="0">
              <a:cs typeface="Times New Roman" panose="02020603050405020304" pitchFamily="18" charset="0"/>
            </a:endParaRPr>
          </a:p>
          <a:p>
            <a:pPr algn="just" defTabSz="966529">
              <a:defRPr/>
            </a:pP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7650DD-0EC9-F747-945D-41EDBF2F74B4}" type="slidenum">
              <a:rPr lang="en-US" smtClean="0"/>
              <a:pPr/>
              <a:t>38</a:t>
            </a:fld>
            <a:endParaRPr lang="en-US"/>
          </a:p>
        </p:txBody>
      </p:sp>
    </p:spTree>
    <p:extLst>
      <p:ext uri="{BB962C8B-B14F-4D97-AF65-F5344CB8AC3E}">
        <p14:creationId xmlns:p14="http://schemas.microsoft.com/office/powerpoint/2010/main" val="2665252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buFont typeface="Arial" panose="020B0604020202020204" pitchFamily="34" charset="0"/>
              <a:buNone/>
            </a:pPr>
            <a:r>
              <a:rPr lang="en-US" dirty="0">
                <a:cs typeface="Times New Roman" panose="02020603050405020304" pitchFamily="18" charset="0"/>
              </a:rPr>
              <a:t>When using wet methods, effective control of the dust depends on the following factors </a:t>
            </a:r>
          </a:p>
          <a:p>
            <a:pPr lvl="1" algn="just">
              <a:buFont typeface="Arial" panose="020B0604020202020204" pitchFamily="34" charset="0"/>
              <a:buChar char="•"/>
            </a:pPr>
            <a:r>
              <a:rPr lang="en-US" dirty="0">
                <a:cs typeface="Times New Roman" panose="02020603050405020304" pitchFamily="18" charset="0"/>
              </a:rPr>
              <a:t> Dust particle size </a:t>
            </a:r>
          </a:p>
          <a:p>
            <a:pPr lvl="1" algn="just">
              <a:buFont typeface="Arial" panose="020B0604020202020204" pitchFamily="34" charset="0"/>
              <a:buChar char="•"/>
            </a:pPr>
            <a:r>
              <a:rPr lang="en-US" dirty="0">
                <a:cs typeface="Times New Roman" panose="02020603050405020304" pitchFamily="18" charset="0"/>
              </a:rPr>
              <a:t> Dust particle velocity</a:t>
            </a:r>
          </a:p>
          <a:p>
            <a:pPr lvl="2" algn="just">
              <a:buFont typeface="Arial" panose="020B0604020202020204" pitchFamily="34" charset="0"/>
              <a:buChar char="•"/>
            </a:pPr>
            <a:r>
              <a:rPr lang="en-US" dirty="0">
                <a:cs typeface="Times New Roman" panose="02020603050405020304" pitchFamily="18" charset="0"/>
              </a:rPr>
              <a:t> Note that higher the velocity is the higher the flow rate should be</a:t>
            </a:r>
          </a:p>
          <a:p>
            <a:pPr lvl="1" algn="just">
              <a:buFont typeface="Arial" panose="020B0604020202020204" pitchFamily="34" charset="0"/>
              <a:buChar char="•"/>
            </a:pPr>
            <a:r>
              <a:rPr lang="en-US" dirty="0">
                <a:cs typeface="Times New Roman" panose="02020603050405020304" pitchFamily="18" charset="0"/>
              </a:rPr>
              <a:t> Spray nozzle size and location </a:t>
            </a:r>
          </a:p>
          <a:p>
            <a:pPr lvl="1" algn="just">
              <a:buFont typeface="Arial" panose="020B0604020202020204" pitchFamily="34" charset="0"/>
              <a:buChar char="•"/>
            </a:pPr>
            <a:r>
              <a:rPr lang="en-US" dirty="0">
                <a:cs typeface="Times New Roman" panose="02020603050405020304" pitchFamily="18" charset="0"/>
              </a:rPr>
              <a:t> Use of surfactants or other binders</a:t>
            </a:r>
          </a:p>
          <a:p>
            <a:pPr lvl="1" algn="just">
              <a:buFont typeface="Arial" panose="020B0604020202020204" pitchFamily="34" charset="0"/>
              <a:buChar char="•"/>
            </a:pPr>
            <a:r>
              <a:rPr lang="en-US" dirty="0">
                <a:cs typeface="Times New Roman" panose="02020603050405020304" pitchFamily="18" charset="0"/>
              </a:rPr>
              <a:t> Environmental factors (water hardness, humidity, </a:t>
            </a:r>
            <a:r>
              <a:rPr lang="en-US" b="1" dirty="0">
                <a:cs typeface="Times New Roman" panose="02020603050405020304" pitchFamily="18" charset="0"/>
              </a:rPr>
              <a:t>weather</a:t>
            </a:r>
            <a:r>
              <a:rPr lang="en-US" dirty="0">
                <a:cs typeface="Times New Roman" panose="02020603050405020304" pitchFamily="18" charset="0"/>
              </a:rPr>
              <a:t>, etc.)</a:t>
            </a:r>
          </a:p>
          <a:p>
            <a:pPr lvl="1" algn="just">
              <a:buFont typeface="Arial" panose="020B0604020202020204" pitchFamily="34" charset="0"/>
              <a:buChar char="•"/>
            </a:pPr>
            <a:endParaRPr lang="en-US" dirty="0">
              <a:cs typeface="Times New Roman" panose="02020603050405020304" pitchFamily="18" charset="0"/>
            </a:endParaRPr>
          </a:p>
          <a:p>
            <a:pPr algn="just">
              <a:buFont typeface="Arial" panose="020B0604020202020204" pitchFamily="34" charset="0"/>
              <a:buNone/>
            </a:pPr>
            <a:r>
              <a:rPr lang="en-US" dirty="0">
                <a:cs typeface="Times New Roman" panose="02020603050405020304" pitchFamily="18" charset="0"/>
              </a:rPr>
              <a:t>Therefore, it is necessary to follow manufacturers’ instructions when determining the required flow rate for dust suppression systems. </a:t>
            </a: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39</a:t>
            </a:fld>
            <a:endParaRPr lang="en-US"/>
          </a:p>
        </p:txBody>
      </p:sp>
    </p:spTree>
    <p:extLst>
      <p:ext uri="{BB962C8B-B14F-4D97-AF65-F5344CB8AC3E}">
        <p14:creationId xmlns:p14="http://schemas.microsoft.com/office/powerpoint/2010/main" val="144472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lvl="0" algn="just">
              <a:buFont typeface="Arial" panose="020B0604020202020204" pitchFamily="34" charset="0"/>
              <a:buNone/>
            </a:pPr>
            <a:r>
              <a:rPr lang="en-US" dirty="0"/>
              <a:t>An overview of the whole respirable crystalline silica training is presented herein. This training covers workers rights under OSH Act, </a:t>
            </a:r>
            <a:r>
              <a:rPr lang="en-US" dirty="0">
                <a:ea typeface="ＭＳ Ｐゴシック" charset="-128"/>
                <a:cs typeface="Times New Roman" panose="02020603050405020304" pitchFamily="18" charset="0"/>
              </a:rPr>
              <a:t>health hazards associated with silica exposure, specific workplace tasks that could expose employees to silica, and specific measures that can be implemented to protect employees from harmful exposure to silica. The contents of the new silica standard are covered in this presentation.</a:t>
            </a:r>
          </a:p>
          <a:p>
            <a:pPr lvl="2" algn="just"/>
            <a:endParaRPr lang="en-US" dirty="0">
              <a:latin typeface="+mn-lt"/>
            </a:endParaRPr>
          </a:p>
        </p:txBody>
      </p:sp>
      <p:sp>
        <p:nvSpPr>
          <p:cNvPr id="4" name="Slide Number Placeholder 3"/>
          <p:cNvSpPr>
            <a:spLocks noGrp="1"/>
          </p:cNvSpPr>
          <p:nvPr>
            <p:ph type="sldNum" sz="quarter" idx="10"/>
          </p:nvPr>
        </p:nvSpPr>
        <p:spPr/>
        <p:txBody>
          <a:bodyPr/>
          <a:lstStyle/>
          <a:p>
            <a:fld id="{9B7370DC-B3C8-40B8-A044-A790431107D7}" type="slidenum">
              <a:rPr lang="en-US" smtClean="0"/>
              <a:pPr/>
              <a:t>4</a:t>
            </a:fld>
            <a:endParaRPr lang="en-US" dirty="0"/>
          </a:p>
        </p:txBody>
      </p:sp>
    </p:spTree>
    <p:extLst>
      <p:ext uri="{BB962C8B-B14F-4D97-AF65-F5344CB8AC3E}">
        <p14:creationId xmlns:p14="http://schemas.microsoft.com/office/powerpoint/2010/main" val="2179060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lvl="0" algn="just">
              <a:buFont typeface="Arial" panose="020B0604020202020204" pitchFamily="34" charset="0"/>
              <a:buNone/>
            </a:pPr>
            <a:r>
              <a:rPr lang="en-US" dirty="0"/>
              <a:t>Workers should dispose of water containing silica (slurry) in a way that prevents the silica from becoming re-suspended in the air in order to limit the secondary exposure,  If the silica is allowed to become airborne, it can contribute to employee exposures. Freezing temperatures complicate the use of water. </a:t>
            </a:r>
            <a:r>
              <a:rPr lang="en-US" dirty="0">
                <a:cs typeface="Times New Roman" panose="02020603050405020304" pitchFamily="18" charset="0"/>
              </a:rPr>
              <a:t>In cold temperatures, where there is a </a:t>
            </a:r>
            <a:r>
              <a:rPr lang="en-US" b="1" dirty="0">
                <a:cs typeface="Times New Roman" panose="02020603050405020304" pitchFamily="18" charset="0"/>
              </a:rPr>
              <a:t>risk of water freezing</a:t>
            </a:r>
            <a:r>
              <a:rPr lang="en-US" dirty="0">
                <a:cs typeface="Times New Roman" panose="02020603050405020304" pitchFamily="18" charset="0"/>
              </a:rPr>
              <a:t>, additional work practices should be followed to prevent water from freezing; which include insulating drums, wrapping drums with ice melting heat tape, or using environmentally-friendly antifreeze additives. Adding environmentally –friendly additives will not only prevent supply water from freezing, but will also prevent the water from freezing on the ground. This is a good way to prevent slipping hazards, as well. </a:t>
            </a:r>
            <a:r>
              <a:rPr lang="en-US" dirty="0"/>
              <a:t>As an alternative, chipping away the ice, or using deicing compounds or sand may be used to control the slipping hazards.</a:t>
            </a:r>
            <a:endParaRPr lang="en-US" dirty="0">
              <a:cs typeface="Times New Roman" panose="02020603050405020304" pitchFamily="18" charset="0"/>
            </a:endParaRPr>
          </a:p>
          <a:p>
            <a:pPr algn="just" defTabSz="966529">
              <a:defRPr/>
            </a:pPr>
            <a:endParaRPr lang="en-US" dirty="0"/>
          </a:p>
          <a:p>
            <a:pPr algn="just"/>
            <a:r>
              <a:rPr lang="en-US" dirty="0"/>
              <a:t>When using wet methods for dust control, ground-fault circuit interrupters (GFCIs) and watertight, sealable electrical connectors for electric tools and equipment provide for electrical safety.</a:t>
            </a:r>
          </a:p>
          <a:p>
            <a:pPr algn="just"/>
            <a:endParaRPr lang="en-US" baseline="0"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40</a:t>
            </a:fld>
            <a:endParaRPr lang="en-US"/>
          </a:p>
        </p:txBody>
      </p:sp>
    </p:spTree>
    <p:extLst>
      <p:ext uri="{BB962C8B-B14F-4D97-AF65-F5344CB8AC3E}">
        <p14:creationId xmlns:p14="http://schemas.microsoft.com/office/powerpoint/2010/main" val="210987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t>When wet methods cannot be implemented, an alternative is the use of vacuum dust collection (VDC) systems. VDC systems can be purchased as a kit. This system includes </a:t>
            </a:r>
            <a:r>
              <a:rPr lang="en-US" dirty="0">
                <a:cs typeface="Times New Roman" panose="02020603050405020304" pitchFamily="18" charset="0"/>
              </a:rPr>
              <a:t>a dust collector (hood or shroud), vacuum, hose, and filter(s). </a:t>
            </a:r>
            <a:r>
              <a:rPr lang="en-US" dirty="0"/>
              <a:t>These vacuum dust collection systems </a:t>
            </a:r>
            <a:r>
              <a:rPr lang="en-US" dirty="0">
                <a:cs typeface="Times New Roman" panose="02020603050405020304" pitchFamily="18" charset="0"/>
              </a:rPr>
              <a:t> must effectively capture dust generated by the tool being used and must not introduce new hazards, such as obstructing or interfering with safety mechanisms.</a:t>
            </a:r>
          </a:p>
          <a:p>
            <a:pPr algn="just" defTabSz="966529">
              <a:defRPr/>
            </a:pPr>
            <a:r>
              <a:rPr lang="en-US" dirty="0">
                <a:cs typeface="Times New Roman" panose="02020603050405020304" pitchFamily="18" charset="0"/>
              </a:rPr>
              <a:t> </a:t>
            </a:r>
          </a:p>
          <a:p>
            <a:pPr algn="just" defTabSz="966529">
              <a:defRPr/>
            </a:pPr>
            <a:r>
              <a:rPr lang="en-US" dirty="0">
                <a:cs typeface="Times New Roman" panose="02020603050405020304" pitchFamily="18" charset="0"/>
              </a:rPr>
              <a:t>In order for a vacuum dust collection system to be effective, one must use</a:t>
            </a:r>
          </a:p>
          <a:p>
            <a:pPr algn="just">
              <a:buFont typeface="Arial" panose="020B0604020202020204" pitchFamily="34" charset="0"/>
              <a:buNone/>
            </a:pPr>
            <a:endParaRPr lang="en-US" dirty="0"/>
          </a:p>
          <a:p>
            <a:pPr marL="845713" lvl="1" indent="-362448" algn="just">
              <a:buFont typeface="Arial" panose="020B0604020202020204" pitchFamily="34" charset="0"/>
              <a:buChar char="•"/>
            </a:pPr>
            <a:r>
              <a:rPr lang="en-US" dirty="0">
                <a:cs typeface="Times New Roman" panose="02020603050405020304" pitchFamily="18" charset="0"/>
              </a:rPr>
              <a:t>a vacuum with enough suction to capture dust at the cutting point;</a:t>
            </a:r>
          </a:p>
          <a:p>
            <a:pPr marL="845713" lvl="1" indent="-362448" algn="just">
              <a:buFont typeface="Arial" panose="020B0604020202020204" pitchFamily="34" charset="0"/>
              <a:buChar char="•"/>
            </a:pPr>
            <a:r>
              <a:rPr lang="en-US" dirty="0">
                <a:cs typeface="Times New Roman" panose="02020603050405020304" pitchFamily="18" charset="0"/>
              </a:rPr>
              <a:t>a HEPA filter in the vacuum exhaust, and a pre-filter or cyclonic separator to improve vacuum efficiency;</a:t>
            </a:r>
          </a:p>
          <a:p>
            <a:pPr marL="845713" lvl="1" indent="-362448" algn="just">
              <a:buFont typeface="Arial" panose="020B0604020202020204" pitchFamily="34" charset="0"/>
              <a:buChar char="•"/>
            </a:pPr>
            <a:r>
              <a:rPr lang="en-US" dirty="0">
                <a:cs typeface="Times New Roman" panose="02020603050405020304" pitchFamily="18" charset="0"/>
              </a:rPr>
              <a:t>a hose size recommended by the manufacturer; and</a:t>
            </a:r>
          </a:p>
          <a:p>
            <a:pPr marL="845713" lvl="1" indent="-362448" algn="just">
              <a:buFont typeface="Arial" panose="020B0604020202020204" pitchFamily="34" charset="0"/>
              <a:buChar char="•"/>
            </a:pPr>
            <a:r>
              <a:rPr lang="en-US" dirty="0">
                <a:cs typeface="Times New Roman" panose="02020603050405020304" pitchFamily="18" charset="0"/>
              </a:rPr>
              <a:t>a hood or shroud that is recommended by the manufacturer.</a:t>
            </a:r>
          </a:p>
          <a:p>
            <a:pPr algn="just">
              <a:buFont typeface="Arial" panose="020B0604020202020204" pitchFamily="34" charset="0"/>
              <a:buNone/>
            </a:pPr>
            <a:endParaRPr lang="en-US" sz="1900" dirty="0"/>
          </a:p>
          <a:p>
            <a:pPr algn="just">
              <a:buFont typeface="Arial" panose="020B0604020202020204" pitchFamily="34" charset="0"/>
              <a:buNone/>
            </a:pPr>
            <a:endParaRPr lang="en-US" sz="1900" dirty="0"/>
          </a:p>
          <a:p>
            <a:pPr algn="just">
              <a:buFont typeface="Arial" panose="020B0604020202020204" pitchFamily="34" charset="0"/>
              <a:buNone/>
            </a:pPr>
            <a:endParaRPr lang="en-US" sz="1900" dirty="0"/>
          </a:p>
          <a:p>
            <a:pPr algn="just">
              <a:buFont typeface="Arial" panose="020B0604020202020204" pitchFamily="34" charset="0"/>
              <a:buNone/>
            </a:pPr>
            <a:endParaRPr lang="en-US" sz="1900" dirty="0"/>
          </a:p>
          <a:p>
            <a:pPr algn="just">
              <a:buFont typeface="Arial" panose="020B0604020202020204" pitchFamily="34" charset="0"/>
              <a:buNone/>
            </a:pPr>
            <a:endParaRPr lang="en-US" sz="1900" dirty="0"/>
          </a:p>
          <a:p>
            <a:pPr algn="just">
              <a:buFont typeface="Arial" panose="020B0604020202020204" pitchFamily="34" charset="0"/>
              <a:buNone/>
            </a:pPr>
            <a:endParaRPr lang="en-US" sz="1900" dirty="0"/>
          </a:p>
          <a:p>
            <a:pPr algn="just">
              <a:buFont typeface="Arial" panose="020B0604020202020204" pitchFamily="34" charset="0"/>
              <a:buNone/>
            </a:pPr>
            <a:endParaRPr lang="en-US" sz="1900" dirty="0"/>
          </a:p>
          <a:p>
            <a:pPr algn="just"/>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41</a:t>
            </a:fld>
            <a:endParaRPr lang="en-US"/>
          </a:p>
        </p:txBody>
      </p:sp>
    </p:spTree>
    <p:extLst>
      <p:ext uri="{BB962C8B-B14F-4D97-AF65-F5344CB8AC3E}">
        <p14:creationId xmlns:p14="http://schemas.microsoft.com/office/powerpoint/2010/main" val="1732935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cs typeface="Times New Roman" panose="02020603050405020304" pitchFamily="18" charset="0"/>
              </a:rPr>
              <a:t>For best results with vacuum dust collection systems, employees must </a:t>
            </a:r>
          </a:p>
          <a:p>
            <a:pPr marL="181225" indent="-181225" algn="just" defTabSz="966529">
              <a:buFont typeface="Arial" panose="020B0604020202020204" pitchFamily="34" charset="0"/>
              <a:buChar char="•"/>
              <a:defRPr/>
            </a:pPr>
            <a:r>
              <a:rPr lang="en-US" dirty="0">
                <a:latin typeface="+mn-lt"/>
              </a:rPr>
              <a:t>make sure that all hoses are </a:t>
            </a:r>
            <a:r>
              <a:rPr lang="en-US" dirty="0">
                <a:cs typeface="Times New Roman" panose="02020603050405020304" pitchFamily="18" charset="0"/>
              </a:rPr>
              <a:t>clear and free of debris, kinks and tight bends and</a:t>
            </a:r>
            <a:r>
              <a:rPr lang="en-US" baseline="0" dirty="0">
                <a:latin typeface="+mn-lt"/>
              </a:rPr>
              <a:t> </a:t>
            </a:r>
            <a:r>
              <a:rPr lang="en-US" dirty="0">
                <a:latin typeface="+mn-lt"/>
              </a:rPr>
              <a:t>cracks; </a:t>
            </a:r>
          </a:p>
          <a:p>
            <a:pPr marL="181225" indent="-181225" algn="just" defTabSz="966529">
              <a:buFont typeface="Arial" panose="020B0604020202020204" pitchFamily="34" charset="0"/>
              <a:buChar char="•"/>
              <a:defRPr/>
            </a:pPr>
            <a:r>
              <a:rPr lang="en-US" dirty="0">
                <a:latin typeface="+mn-lt"/>
              </a:rPr>
              <a:t>ensure that appropriate filters and dust bags are in good condition and changed or emptied as needed (may be necessary several times per shift under some circumstances);</a:t>
            </a:r>
          </a:p>
          <a:p>
            <a:pPr marL="181225" indent="-181225" algn="just" defTabSz="966529">
              <a:buFont typeface="Arial" panose="020B0604020202020204" pitchFamily="34" charset="0"/>
              <a:buChar char="•"/>
              <a:defRPr/>
            </a:pPr>
            <a:r>
              <a:rPr lang="en-US" dirty="0">
                <a:latin typeface="+mn-lt"/>
              </a:rPr>
              <a:t>check the entire system daily for signs of poor dust capture or dust leaks; </a:t>
            </a:r>
          </a:p>
          <a:p>
            <a:pPr marL="181225" indent="-181225" algn="just" defTabSz="966529">
              <a:buFont typeface="Arial" panose="020B0604020202020204" pitchFamily="34" charset="0"/>
              <a:buChar char="•"/>
              <a:defRPr/>
            </a:pPr>
            <a:r>
              <a:rPr lang="en-US" dirty="0">
                <a:latin typeface="+mn-lt"/>
              </a:rPr>
              <a:t>use high-efficiency (HEPA) filters for maximum dust control; </a:t>
            </a:r>
          </a:p>
          <a:p>
            <a:pPr marL="181225" indent="-181225" algn="just" defTabSz="966529">
              <a:buFont typeface="Arial" panose="020B0604020202020204" pitchFamily="34" charset="0"/>
              <a:buChar char="•"/>
              <a:defRPr/>
            </a:pPr>
            <a:r>
              <a:rPr lang="en-US" dirty="0">
                <a:latin typeface="+mn-lt"/>
              </a:rPr>
              <a:t>review manufacturers’ operating specifications and recommendations for their equipment;</a:t>
            </a:r>
            <a:r>
              <a:rPr lang="en-US" baseline="0" dirty="0">
                <a:latin typeface="+mn-lt"/>
              </a:rPr>
              <a:t> and</a:t>
            </a:r>
            <a:endParaRPr lang="en-US" dirty="0">
              <a:latin typeface="+mn-lt"/>
            </a:endParaRPr>
          </a:p>
          <a:p>
            <a:pPr marL="181225" indent="-181225" algn="just" defTabSz="966529">
              <a:buFont typeface="Arial" panose="020B0604020202020204" pitchFamily="34" charset="0"/>
              <a:buChar char="•"/>
              <a:defRPr/>
            </a:pPr>
            <a:r>
              <a:rPr lang="en-US" dirty="0">
                <a:cs typeface="Times New Roman" panose="02020603050405020304" pitchFamily="18" charset="0"/>
              </a:rPr>
              <a:t>Avoid exposure to dust when changing vacuum bags and cleaning or replacing air filters.</a:t>
            </a:r>
          </a:p>
          <a:p>
            <a:pPr marL="181225" indent="-181225" algn="just" defTabSz="966529">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42</a:t>
            </a:fld>
            <a:endParaRPr lang="en-US"/>
          </a:p>
        </p:txBody>
      </p:sp>
    </p:spTree>
    <p:extLst>
      <p:ext uri="{BB962C8B-B14F-4D97-AF65-F5344CB8AC3E}">
        <p14:creationId xmlns:p14="http://schemas.microsoft.com/office/powerpoint/2010/main" val="1434575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Autofit/>
          </a:bodyPr>
          <a:lstStyle/>
          <a:p>
            <a:pPr algn="just"/>
            <a:r>
              <a:rPr lang="en-US" dirty="0">
                <a:cs typeface="Times New Roman" panose="02020603050405020304" pitchFamily="18" charset="0"/>
              </a:rPr>
              <a:t>Along with the engineering controls, OSHA also requires </a:t>
            </a:r>
            <a:r>
              <a:rPr lang="en-US" b="1" u="sng" dirty="0">
                <a:cs typeface="Times New Roman" panose="02020603050405020304" pitchFamily="18" charset="0"/>
              </a:rPr>
              <a:t>workplace controls</a:t>
            </a:r>
            <a:r>
              <a:rPr lang="en-US" dirty="0">
                <a:cs typeface="Times New Roman" panose="02020603050405020304" pitchFamily="18" charset="0"/>
              </a:rPr>
              <a:t> to eliminate exposure to silica dust. One of the administrative controls is the safety program and training. Under the Respirable Crystalline Silica Standard, employers must train employees covered by the standard on</a:t>
            </a:r>
          </a:p>
          <a:p>
            <a:pPr marL="1268569" lvl="2" indent="-302040" algn="just">
              <a:buFont typeface="Arial" panose="020B0604020202020204" pitchFamily="34" charset="0"/>
              <a:buChar char="•"/>
            </a:pPr>
            <a:r>
              <a:rPr lang="en-US" dirty="0">
                <a:ea typeface="ＭＳ Ｐゴシック" charset="-128"/>
                <a:cs typeface="Times New Roman" panose="02020603050405020304" pitchFamily="18" charset="0"/>
              </a:rPr>
              <a:t>Health hazards associated with silica exposure</a:t>
            </a:r>
          </a:p>
          <a:p>
            <a:pPr marL="1268569" lvl="2" indent="-302040" algn="just">
              <a:buFont typeface="Arial" panose="020B0604020202020204" pitchFamily="34" charset="0"/>
              <a:buChar char="•"/>
            </a:pPr>
            <a:r>
              <a:rPr lang="en-US" dirty="0">
                <a:cs typeface="Times New Roman" panose="02020603050405020304" pitchFamily="18" charset="0"/>
              </a:rPr>
              <a:t>Specific workplace tasks that could expose employees to silica</a:t>
            </a:r>
          </a:p>
          <a:p>
            <a:pPr marL="1268569" lvl="2" indent="-302040" algn="just">
              <a:buFont typeface="Arial" panose="020B0604020202020204" pitchFamily="34" charset="0"/>
              <a:buChar char="•"/>
            </a:pPr>
            <a:r>
              <a:rPr lang="en-US" dirty="0">
                <a:cs typeface="Times New Roman" panose="02020603050405020304" pitchFamily="18" charset="0"/>
              </a:rPr>
              <a:t>Specific measures the employer is implementing to protect employees</a:t>
            </a:r>
          </a:p>
          <a:p>
            <a:pPr marL="1268569" lvl="2" indent="-302040" algn="just">
              <a:buFont typeface="Arial" panose="020B0604020202020204" pitchFamily="34" charset="0"/>
              <a:buChar char="•"/>
            </a:pPr>
            <a:r>
              <a:rPr lang="en-US" dirty="0">
                <a:cs typeface="Times New Roman" panose="02020603050405020304" pitchFamily="18" charset="0"/>
              </a:rPr>
              <a:t>The contents of the silica standard 29 CFR 1926.1153</a:t>
            </a:r>
            <a:endParaRPr lang="en-US" dirty="0">
              <a:ea typeface="ＭＳ Ｐゴシック" charset="-128"/>
              <a:cs typeface="Times New Roman" panose="02020603050405020304" pitchFamily="18" charset="0"/>
            </a:endParaRPr>
          </a:p>
          <a:p>
            <a:pPr marL="1268569" lvl="2" indent="-302040" algn="just">
              <a:buFont typeface="Arial" panose="020B0604020202020204" pitchFamily="34" charset="0"/>
              <a:buChar char="•"/>
            </a:pPr>
            <a:endParaRPr lang="en-US" dirty="0">
              <a:ea typeface="ＭＳ Ｐゴシック" charset="-128"/>
              <a:cs typeface="Times New Roman" panose="02020603050405020304" pitchFamily="18" charset="0"/>
            </a:endParaRPr>
          </a:p>
          <a:p>
            <a:pPr algn="just"/>
            <a:r>
              <a:rPr lang="en-US" dirty="0">
                <a:ea typeface="ＭＳ Ｐゴシック" charset="-128"/>
                <a:cs typeface="Times New Roman" panose="02020603050405020304" pitchFamily="18" charset="0"/>
              </a:rPr>
              <a:t>The training  must be  provided at the time employees are assigned to a position involving exposure to silica</a:t>
            </a:r>
            <a:r>
              <a:rPr lang="en-US" dirty="0"/>
              <a:t>. The employer must make sure that employees trained under the silica standard can demonstrate knowledge and understanding of the standard. A</a:t>
            </a:r>
            <a:r>
              <a:rPr lang="en-US" dirty="0">
                <a:ea typeface="ＭＳ Ｐゴシック" charset="-128"/>
                <a:cs typeface="Times New Roman" panose="02020603050405020304" pitchFamily="18" charset="0"/>
              </a:rPr>
              <a:t>dditional training must be provided if </a:t>
            </a:r>
            <a:r>
              <a:rPr lang="en-US" dirty="0">
                <a:cs typeface="Times New Roman" panose="02020603050405020304" pitchFamily="18" charset="0"/>
              </a:rPr>
              <a:t>the employer asks an employee to perform a task that is new to that employee, and/or when the employer introduces new protection methods and/or an employee is working in a manner that suggests he or she has forgotten what was learned in a previous training. </a:t>
            </a:r>
            <a:r>
              <a:rPr lang="en-US" dirty="0"/>
              <a:t>The silica standard does not require the employer to use any particular method for training employees. Employers could use methods such as hands-on training, videotapes, slide presentations, classroom instruction, informal discussions during safety meetings, written materials, or any combination of these methods to train employees.</a:t>
            </a:r>
          </a:p>
          <a:p>
            <a:pPr algn="just" defTabSz="966529">
              <a:defRPr/>
            </a:pPr>
            <a:endParaRPr lang="en-US" dirty="0">
              <a:cs typeface="Times New Roman" panose="02020603050405020304" pitchFamily="18" charset="0"/>
            </a:endParaRPr>
          </a:p>
          <a:p>
            <a:pPr algn="just" defTabSz="966529">
              <a:defRPr/>
            </a:pPr>
            <a:r>
              <a:rPr lang="en-US" dirty="0"/>
              <a:t>Employers must cover the cost of training and must pay employees for the time spent in  training.</a:t>
            </a:r>
          </a:p>
        </p:txBody>
      </p:sp>
      <p:sp>
        <p:nvSpPr>
          <p:cNvPr id="4" name="Slide Number Placeholder 3"/>
          <p:cNvSpPr>
            <a:spLocks noGrp="1"/>
          </p:cNvSpPr>
          <p:nvPr>
            <p:ph type="sldNum" sz="quarter" idx="10"/>
          </p:nvPr>
        </p:nvSpPr>
        <p:spPr/>
        <p:txBody>
          <a:bodyPr/>
          <a:lstStyle/>
          <a:p>
            <a:fld id="{987650DD-0EC9-F747-945D-41EDBF2F74B4}" type="slidenum">
              <a:rPr lang="en-US" smtClean="0"/>
              <a:pPr/>
              <a:t>43</a:t>
            </a:fld>
            <a:endParaRPr lang="en-US"/>
          </a:p>
        </p:txBody>
      </p:sp>
    </p:spTree>
    <p:extLst>
      <p:ext uri="{BB962C8B-B14F-4D97-AF65-F5344CB8AC3E}">
        <p14:creationId xmlns:p14="http://schemas.microsoft.com/office/powerpoint/2010/main" val="3386730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Autofit/>
          </a:bodyPr>
          <a:lstStyle/>
          <a:p>
            <a:pPr algn="just" defTabSz="966529">
              <a:defRPr/>
            </a:pPr>
            <a:r>
              <a:rPr lang="en-US" dirty="0"/>
              <a:t>As another workplace control; the standard requires all construction employers covered by the standard, including those who fully and properly implement the control methods specified in Table 1, to avoid certain housekeeping practices. Cleaning methods such as dry sweeping,  dry brushing, and use of compressed air can cause respirable crystalline silica dust to become airborne and be inhaled by employees. Therefore, the silica standard limits the use of these cleaning methods to prevent unnecessary exposures to employees. Standard states that, when it is likely to contribute to employee exposure to respirable crystalline silica, employers </a:t>
            </a:r>
            <a:r>
              <a:rPr lang="en-US" b="1" dirty="0"/>
              <a:t>MUST NOT ALLOW </a:t>
            </a:r>
          </a:p>
          <a:p>
            <a:pPr algn="just" defTabSz="966529">
              <a:defRPr/>
            </a:pPr>
            <a:endParaRPr lang="en-US" b="1" dirty="0"/>
          </a:p>
          <a:p>
            <a:pPr marL="181225" indent="-181225" algn="just">
              <a:buFont typeface="Arial" panose="020B0604020202020204" pitchFamily="34" charset="0"/>
              <a:buChar char="•"/>
            </a:pPr>
            <a:r>
              <a:rPr lang="en-US" b="1" dirty="0"/>
              <a:t>dry brushing or dry sweeping, unless methods such as wet sweeping and HEPA-filtered vacuuming are not feasible; </a:t>
            </a:r>
          </a:p>
          <a:p>
            <a:pPr marL="181225" indent="-181225" algn="just">
              <a:buFont typeface="Arial" panose="020B0604020202020204" pitchFamily="34" charset="0"/>
              <a:buChar char="•"/>
            </a:pPr>
            <a:r>
              <a:rPr lang="en-US" b="1" dirty="0"/>
              <a:t>cleaning of surfaces or clothing with compressed air, unless the compressed air is used together with a ventilation system that effectively captures the dust cloud, or no other cleaning method is feasible</a:t>
            </a:r>
            <a:r>
              <a:rPr lang="en-US" dirty="0"/>
              <a:t>.</a:t>
            </a:r>
          </a:p>
          <a:p>
            <a:pPr marL="181225" indent="-181225" algn="just">
              <a:buFont typeface="Arial" panose="020B0604020202020204" pitchFamily="34" charset="0"/>
              <a:buChar char="•"/>
            </a:pPr>
            <a:endParaRPr lang="en-US" dirty="0"/>
          </a:p>
          <a:p>
            <a:pPr algn="just" defTabSz="966529">
              <a:defRPr/>
            </a:pPr>
            <a:r>
              <a:rPr lang="en-US" dirty="0"/>
              <a:t>Employers are required to use other cleaning methods such as wet sweeping and HEPA- filtered vacuums whenever feasible, because such methods reduce employee exposures. Employers are not required to follow these housekeeping requirements when cleaning ordinary soil, large debris, and non-silica- containing materials, such as sawdust.</a:t>
            </a:r>
          </a:p>
          <a:p>
            <a:pPr algn="just"/>
            <a:endParaRPr lang="en-US" dirty="0"/>
          </a:p>
          <a:p>
            <a:pPr algn="just"/>
            <a:r>
              <a:rPr lang="en-US" baseline="0" dirty="0"/>
              <a:t>To prevent unnecessary exposure; the standard  also requires employers to regulate areas of concern by </a:t>
            </a:r>
            <a:r>
              <a:rPr lang="en-US" dirty="0"/>
              <a:t>restricting access to areas of potential high exposure.  Scheduling certain tasks when others are not around, telling employees to stay out of areas where dust is generated, moving employees to an area where they are not exposed to dust, or posting warning signs are some examples of regulating the exposure  areas.</a:t>
            </a:r>
          </a:p>
        </p:txBody>
      </p:sp>
      <p:sp>
        <p:nvSpPr>
          <p:cNvPr id="4" name="Slide Number Placeholder 3"/>
          <p:cNvSpPr>
            <a:spLocks noGrp="1"/>
          </p:cNvSpPr>
          <p:nvPr>
            <p:ph type="sldNum" sz="quarter" idx="10"/>
          </p:nvPr>
        </p:nvSpPr>
        <p:spPr/>
        <p:txBody>
          <a:bodyPr/>
          <a:lstStyle/>
          <a:p>
            <a:fld id="{987650DD-0EC9-F747-945D-41EDBF2F74B4}" type="slidenum">
              <a:rPr lang="en-US" smtClean="0"/>
              <a:pPr/>
              <a:t>44</a:t>
            </a:fld>
            <a:endParaRPr lang="en-US"/>
          </a:p>
        </p:txBody>
      </p:sp>
    </p:spTree>
    <p:extLst>
      <p:ext uri="{BB962C8B-B14F-4D97-AF65-F5344CB8AC3E}">
        <p14:creationId xmlns:p14="http://schemas.microsoft.com/office/powerpoint/2010/main" val="1512005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For each employee engaged in a task in Table 1, employers who choose to follow the Table for that task are required to fully and properly implement the engineering controls, work practices, and respiratory protection specified in Table 1. Table 1 lists 18 common tasks using various types of tools or equipment found on construction sites. These equipment/tasks are:</a:t>
            </a:r>
          </a:p>
          <a:p>
            <a:pPr marL="845713" lvl="1" indent="-362448" algn="just">
              <a:buFont typeface="Arial" panose="020B0604020202020204" pitchFamily="34" charset="0"/>
              <a:buChar char="•"/>
            </a:pPr>
            <a:r>
              <a:rPr lang="en-US" dirty="0"/>
              <a:t>Stationary masonry saws; hand held power saws; walk-behind saws; drivable saws;</a:t>
            </a:r>
          </a:p>
          <a:p>
            <a:pPr marL="845713" lvl="1" indent="-362448" algn="just">
              <a:buFont typeface="Arial" panose="020B0604020202020204" pitchFamily="34" charset="0"/>
              <a:buChar char="•"/>
            </a:pPr>
            <a:r>
              <a:rPr lang="en-US" dirty="0"/>
              <a:t>Rig-mounted core saws or drills; handheld and stand-mounted drills (including impact and rotary hammer drills);</a:t>
            </a:r>
          </a:p>
          <a:p>
            <a:pPr marL="845713" lvl="1" indent="-362448" algn="just">
              <a:buFont typeface="Arial" panose="020B0604020202020204" pitchFamily="34" charset="0"/>
              <a:buChar char="•"/>
            </a:pPr>
            <a:r>
              <a:rPr lang="en-US" dirty="0"/>
              <a:t>Dowel drilling rigs; vehicle-mounted drilling rigs;</a:t>
            </a:r>
          </a:p>
          <a:p>
            <a:pPr marL="845713" lvl="1" indent="-362448" algn="just">
              <a:buFont typeface="Arial" panose="020B0604020202020204" pitchFamily="34" charset="0"/>
              <a:buChar char="•"/>
            </a:pPr>
            <a:r>
              <a:rPr lang="en-US" dirty="0"/>
              <a:t>Jack hammers and hand held powered chipping tools;</a:t>
            </a:r>
          </a:p>
          <a:p>
            <a:pPr marL="845713" lvl="1" indent="-362448" algn="just">
              <a:buFont typeface="Arial" panose="020B0604020202020204" pitchFamily="34" charset="0"/>
              <a:buChar char="•"/>
            </a:pPr>
            <a:r>
              <a:rPr lang="en-US" dirty="0"/>
              <a:t>Hand held grinders; walk-behind milling machines and floor grinders;</a:t>
            </a:r>
          </a:p>
          <a:p>
            <a:pPr marL="845713" lvl="1" indent="-362448" algn="just">
              <a:buFont typeface="Arial" panose="020B0604020202020204" pitchFamily="34" charset="0"/>
              <a:buChar char="•"/>
            </a:pPr>
            <a:r>
              <a:rPr lang="en-US" dirty="0"/>
              <a:t>Drivable milling machines;</a:t>
            </a:r>
          </a:p>
          <a:p>
            <a:pPr marL="845713" lvl="1" indent="-362448" algn="just">
              <a:buFont typeface="Arial" panose="020B0604020202020204" pitchFamily="34" charset="0"/>
              <a:buChar char="•"/>
            </a:pPr>
            <a:r>
              <a:rPr lang="en-US" dirty="0"/>
              <a:t>Crushing machines; and </a:t>
            </a:r>
          </a:p>
          <a:p>
            <a:pPr marL="845713" lvl="1" indent="-362448" algn="just">
              <a:buFont typeface="Arial" panose="020B0604020202020204" pitchFamily="34" charset="0"/>
              <a:buChar char="•"/>
            </a:pPr>
            <a:r>
              <a:rPr lang="en-US" dirty="0"/>
              <a:t>Heavy equipment and utility vehicles when used to abrade or fracture silica-containing materials (such as hoe-ramming or rock ripping) or during demolition activities, and for tasks such as grading and excavating.</a:t>
            </a:r>
          </a:p>
          <a:p>
            <a:pPr marL="845713" lvl="1" indent="-362448" algn="just">
              <a:buFont typeface="Arial" panose="020B0604020202020204" pitchFamily="34" charset="0"/>
              <a:buChar char="•"/>
            </a:pPr>
            <a:endParaRPr lang="en-US" dirty="0"/>
          </a:p>
          <a:p>
            <a:pPr lvl="0" algn="just">
              <a:buFont typeface="Wingdings" panose="05000000000000000000" pitchFamily="2" charset="2"/>
              <a:buNone/>
            </a:pPr>
            <a:r>
              <a:rPr lang="en-US" dirty="0"/>
              <a:t>If an employer can not find the equipment used for a job or task in Table 1 , s/he will need to follow the alternative method of exposure controls.</a:t>
            </a:r>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45</a:t>
            </a:fld>
            <a:endParaRPr lang="en-US"/>
          </a:p>
        </p:txBody>
      </p:sp>
    </p:spTree>
    <p:extLst>
      <p:ext uri="{BB962C8B-B14F-4D97-AF65-F5344CB8AC3E}">
        <p14:creationId xmlns:p14="http://schemas.microsoft.com/office/powerpoint/2010/main" val="3484112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4713923"/>
          </a:xfrm>
          <a:prstGeom prst="rect">
            <a:avLst/>
          </a:prstGeom>
        </p:spPr>
        <p:txBody>
          <a:bodyPr/>
          <a:lstStyle/>
          <a:p>
            <a:r>
              <a:rPr lang="en-US" dirty="0"/>
              <a:t>See also the notes on the previous slide (No. 45).</a:t>
            </a:r>
          </a:p>
          <a:p>
            <a:endParaRPr lang="en-US" dirty="0"/>
          </a:p>
          <a:p>
            <a:pPr algn="just"/>
            <a:r>
              <a:rPr lang="en-US" dirty="0"/>
              <a:t>Respirator requirements in Table 1 are indicated by </a:t>
            </a:r>
            <a:r>
              <a:rPr lang="en-US" b="1" dirty="0"/>
              <a:t>task duration and task location, </a:t>
            </a:r>
            <a:r>
              <a:rPr lang="en-US" dirty="0"/>
              <a:t>as</a:t>
            </a:r>
            <a:r>
              <a:rPr lang="en-US" b="1" dirty="0"/>
              <a:t> </a:t>
            </a:r>
            <a:r>
              <a:rPr lang="en-US" dirty="0"/>
              <a:t>“less than or equal to 4 hours/shift” or “greater than 4 hours/shift”. Each of the following scenarios is considered a “shift” for purposes of determining the maximum amount of time that an employee may spend on tasks covered in Table 1 without respiratory protection: </a:t>
            </a:r>
          </a:p>
          <a:p>
            <a:pPr marL="181225" indent="-181225" algn="just">
              <a:buFont typeface="Arial" panose="020B0604020202020204" pitchFamily="34" charset="0"/>
              <a:buChar char="•"/>
            </a:pPr>
            <a:r>
              <a:rPr lang="en-US" dirty="0"/>
              <a:t>A standard 8-hour work period; </a:t>
            </a:r>
          </a:p>
          <a:p>
            <a:pPr marL="181225" indent="-181225" algn="just">
              <a:buFont typeface="Arial" panose="020B0604020202020204" pitchFamily="34" charset="0"/>
              <a:buChar char="•"/>
            </a:pPr>
            <a:r>
              <a:rPr lang="en-US" dirty="0"/>
              <a:t>A day with a break between work periods (</a:t>
            </a:r>
            <a:r>
              <a:rPr lang="en-US" i="1" dirty="0"/>
              <a:t>e.g.</a:t>
            </a:r>
            <a:r>
              <a:rPr lang="en-US" dirty="0"/>
              <a:t>, four hours on, two hours off, four hours on); </a:t>
            </a:r>
          </a:p>
          <a:p>
            <a:pPr marL="181225" indent="-181225" algn="just">
              <a:buFont typeface="Arial" panose="020B0604020202020204" pitchFamily="34" charset="0"/>
              <a:buChar char="•"/>
            </a:pPr>
            <a:r>
              <a:rPr lang="en-US" dirty="0"/>
              <a:t>Work periods longer than eight hours; </a:t>
            </a:r>
          </a:p>
          <a:p>
            <a:pPr marL="181225" indent="-181225" algn="just">
              <a:buFont typeface="Arial" panose="020B0604020202020204" pitchFamily="34" charset="0"/>
              <a:buChar char="•"/>
            </a:pPr>
            <a:r>
              <a:rPr lang="en-US" dirty="0"/>
              <a:t>Double shifts within a single day; and</a:t>
            </a:r>
          </a:p>
          <a:p>
            <a:pPr marL="181225" indent="-181225" algn="just">
              <a:buFont typeface="Arial" panose="020B0604020202020204" pitchFamily="34" charset="0"/>
              <a:buChar char="•"/>
            </a:pPr>
            <a:r>
              <a:rPr lang="en-US" dirty="0"/>
              <a:t>A work period spanning two calendar days (</a:t>
            </a:r>
            <a:r>
              <a:rPr lang="en-US" i="1" dirty="0"/>
              <a:t>e.g.</a:t>
            </a:r>
            <a:r>
              <a:rPr lang="en-US" dirty="0"/>
              <a:t>, 8 p.m. until 4 a.m.) </a:t>
            </a:r>
          </a:p>
          <a:p>
            <a:pPr algn="just"/>
            <a:endParaRPr lang="en-US" dirty="0"/>
          </a:p>
          <a:p>
            <a:pPr algn="just"/>
            <a:r>
              <a:rPr lang="en-US" dirty="0"/>
              <a:t>Note that the task duration time starts when the  operator begins using the tool, and continues to be counted until he/she completes the task. </a:t>
            </a:r>
          </a:p>
          <a:p>
            <a:pPr algn="just"/>
            <a:endParaRPr lang="en-US" dirty="0"/>
          </a:p>
          <a:p>
            <a:pPr algn="just"/>
            <a:r>
              <a:rPr lang="en-US" dirty="0"/>
              <a:t>Several Table 1 entries distinguish between locations of tasks performed as “outdoors” or “indoors,  or in an enclosed area</a:t>
            </a:r>
            <a:r>
              <a:rPr lang="en-US" b="1" dirty="0"/>
              <a:t>.” Indoors or in an enclosed areas” </a:t>
            </a:r>
            <a:r>
              <a:rPr lang="en-US" dirty="0"/>
              <a:t>mean areas where airborne dust can build up unless additional exhaust is used. Employers following Table 1 are required  to provide a means of exhaust as needed  to minimize the accumulation of dusts generated by tasks performed in these areas. Exhaust system necessary may include portable fans (box fans, floor fans, axial fans), portable ventilation systems, or other systems that increase air movement and assist in the removal and dispersion of airborne dust.</a:t>
            </a:r>
          </a:p>
          <a:p>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46</a:t>
            </a:fld>
            <a:endParaRPr lang="en-US"/>
          </a:p>
        </p:txBody>
      </p:sp>
    </p:spTree>
    <p:extLst>
      <p:ext uri="{BB962C8B-B14F-4D97-AF65-F5344CB8AC3E}">
        <p14:creationId xmlns:p14="http://schemas.microsoft.com/office/powerpoint/2010/main" val="251481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See the notes on the previous slide (No. 45).</a:t>
            </a:r>
          </a:p>
          <a:p>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47</a:t>
            </a:fld>
            <a:endParaRPr lang="en-US"/>
          </a:p>
        </p:txBody>
      </p:sp>
    </p:spTree>
    <p:extLst>
      <p:ext uri="{BB962C8B-B14F-4D97-AF65-F5344CB8AC3E}">
        <p14:creationId xmlns:p14="http://schemas.microsoft.com/office/powerpoint/2010/main" val="2688161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See the notes on the previous slide (No. 45).</a:t>
            </a:r>
          </a:p>
          <a:p>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48</a:t>
            </a:fld>
            <a:endParaRPr lang="en-US"/>
          </a:p>
        </p:txBody>
      </p:sp>
    </p:spTree>
    <p:extLst>
      <p:ext uri="{BB962C8B-B14F-4D97-AF65-F5344CB8AC3E}">
        <p14:creationId xmlns:p14="http://schemas.microsoft.com/office/powerpoint/2010/main" val="358108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See the notes on the previous slide (No. 45).</a:t>
            </a:r>
          </a:p>
          <a:p>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pPr/>
              <a:t>49</a:t>
            </a:fld>
            <a:endParaRPr lang="en-US"/>
          </a:p>
        </p:txBody>
      </p:sp>
    </p:spTree>
    <p:extLst>
      <p:ext uri="{BB962C8B-B14F-4D97-AF65-F5344CB8AC3E}">
        <p14:creationId xmlns:p14="http://schemas.microsoft.com/office/powerpoint/2010/main" val="45371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Refer to the notes under the previous slide.</a:t>
            </a:r>
          </a:p>
        </p:txBody>
      </p:sp>
      <p:sp>
        <p:nvSpPr>
          <p:cNvPr id="4" name="Slide Number Placeholder 3"/>
          <p:cNvSpPr>
            <a:spLocks noGrp="1"/>
          </p:cNvSpPr>
          <p:nvPr>
            <p:ph type="sldNum" sz="quarter" idx="10"/>
          </p:nvPr>
        </p:nvSpPr>
        <p:spPr/>
        <p:txBody>
          <a:bodyPr/>
          <a:lstStyle/>
          <a:p>
            <a:fld id="{9B7370DC-B3C8-40B8-A044-A790431107D7}" type="slidenum">
              <a:rPr lang="en-US" smtClean="0"/>
              <a:pPr/>
              <a:t>5</a:t>
            </a:fld>
            <a:endParaRPr lang="en-US" dirty="0"/>
          </a:p>
        </p:txBody>
      </p:sp>
    </p:spTree>
    <p:extLst>
      <p:ext uri="{BB962C8B-B14F-4D97-AF65-F5344CB8AC3E}">
        <p14:creationId xmlns:p14="http://schemas.microsoft.com/office/powerpoint/2010/main" val="3648612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defTabSz="966529">
              <a:defRPr/>
            </a:pPr>
            <a:r>
              <a:rPr lang="en-US" dirty="0"/>
              <a:t>All employers covered by the standard (generating silica exposure at or above AL - </a:t>
            </a:r>
            <a:r>
              <a:rPr lang="en-US" b="1" dirty="0">
                <a:cs typeface="Times New Roman" panose="02020603050405020304" pitchFamily="18" charset="0"/>
              </a:rPr>
              <a:t>25 </a:t>
            </a:r>
            <a:r>
              <a:rPr lang="en-US" b="1" dirty="0" err="1">
                <a:ln w="0"/>
                <a:cs typeface="Times New Roman" panose="02020603050405020304" pitchFamily="18" charset="0"/>
              </a:rPr>
              <a:t>μ</a:t>
            </a:r>
            <a:r>
              <a:rPr lang="en-US" b="1" dirty="0" err="1">
                <a:cs typeface="Times New Roman" panose="02020603050405020304" pitchFamily="18" charset="0"/>
              </a:rPr>
              <a:t>g</a:t>
            </a:r>
            <a:r>
              <a:rPr lang="en-US" b="1" dirty="0">
                <a:cs typeface="Times New Roman" panose="02020603050405020304" pitchFamily="18" charset="0"/>
              </a:rPr>
              <a:t>/m</a:t>
            </a:r>
            <a:r>
              <a:rPr lang="en-US" b="1" baseline="30000" dirty="0">
                <a:cs typeface="Times New Roman" panose="02020603050405020304" pitchFamily="18" charset="0"/>
              </a:rPr>
              <a:t>3</a:t>
            </a:r>
            <a:r>
              <a:rPr lang="en-US" b="1" dirty="0">
                <a:cs typeface="Times New Roman" panose="02020603050405020304" pitchFamily="18" charset="0"/>
              </a:rPr>
              <a:t> ) are required to comply with the following mandatory requirements</a:t>
            </a:r>
            <a:r>
              <a:rPr lang="en-US" dirty="0"/>
              <a:t>, whether they use Table 1 or Alternative Method of Exposure Controls. They must </a:t>
            </a:r>
          </a:p>
          <a:p>
            <a:pPr marL="181225" indent="-181225" algn="just" defTabSz="966529">
              <a:buFont typeface="Arial" panose="020B0604020202020204" pitchFamily="34" charset="0"/>
              <a:buChar char="•"/>
              <a:defRPr/>
            </a:pPr>
            <a:r>
              <a:rPr lang="en-US" dirty="0"/>
              <a:t>Establish and implement a Written Exposure Control Plan, including respiratory protection as needed, and designate a competent person to oversee activities under that plan;</a:t>
            </a:r>
          </a:p>
          <a:p>
            <a:pPr marL="181225" indent="-181225" algn="just" defTabSz="966529">
              <a:buFont typeface="Arial" panose="020B0604020202020204" pitchFamily="34" charset="0"/>
              <a:buChar char="•"/>
              <a:defRPr/>
            </a:pPr>
            <a:r>
              <a:rPr lang="en-US" dirty="0"/>
              <a:t>Restrict housekeeping practices that expose employees to respirable crystalline silica where feasible alternatives are available;</a:t>
            </a:r>
          </a:p>
          <a:p>
            <a:pPr marL="181225" indent="-181225" algn="just" defTabSz="966529">
              <a:buFont typeface="Arial" panose="020B0604020202020204" pitchFamily="34" charset="0"/>
              <a:buChar char="•"/>
              <a:defRPr/>
            </a:pPr>
            <a:r>
              <a:rPr lang="en-US" dirty="0"/>
              <a:t>Offer medical exams to employees who will be required to wear a respirator under the standard for 30 or more days a year;</a:t>
            </a:r>
          </a:p>
          <a:p>
            <a:pPr marL="181225" indent="-181225" algn="just" defTabSz="966529">
              <a:buFont typeface="Arial" panose="020B0604020202020204" pitchFamily="34" charset="0"/>
              <a:buChar char="•"/>
              <a:defRPr/>
            </a:pPr>
            <a:r>
              <a:rPr lang="en-US" dirty="0"/>
              <a:t>Communicate hazards and train employees; and</a:t>
            </a:r>
          </a:p>
          <a:p>
            <a:pPr marL="181225" indent="-181225" algn="just" defTabSz="966529">
              <a:buFont typeface="Arial" panose="020B0604020202020204" pitchFamily="34" charset="0"/>
              <a:buChar char="•"/>
              <a:defRPr/>
            </a:pPr>
            <a:r>
              <a:rPr lang="en-US" dirty="0"/>
              <a:t>Keep records of medical examinations of workers; additionally, the worker’s silica exposure assessments if they are following the alternative control method.</a:t>
            </a: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50</a:t>
            </a:fld>
            <a:endParaRPr lang="en-US" kern="0" dirty="0">
              <a:solidFill>
                <a:sysClr val="windowText" lastClr="000000"/>
              </a:solidFill>
            </a:endParaRPr>
          </a:p>
        </p:txBody>
      </p:sp>
    </p:spTree>
    <p:extLst>
      <p:ext uri="{BB962C8B-B14F-4D97-AF65-F5344CB8AC3E}">
        <p14:creationId xmlns:p14="http://schemas.microsoft.com/office/powerpoint/2010/main" val="2668132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latin typeface="+mn-lt"/>
              </a:rPr>
              <a:t>To comply</a:t>
            </a:r>
            <a:r>
              <a:rPr lang="en-US" baseline="0" dirty="0">
                <a:latin typeface="+mn-lt"/>
              </a:rPr>
              <a:t> with the silica standard, </a:t>
            </a:r>
            <a:r>
              <a:rPr lang="en-US" dirty="0"/>
              <a:t>employers must provide employees with appropriate respirators with specified  </a:t>
            </a:r>
            <a:r>
              <a:rPr lang="en-US" b="1" dirty="0">
                <a:cs typeface="Times New Roman" panose="02020603050405020304" pitchFamily="18" charset="0"/>
              </a:rPr>
              <a:t>Assigned Protection Factor (APF) </a:t>
            </a:r>
            <a:r>
              <a:rPr lang="en-US" dirty="0"/>
              <a:t> where required. </a:t>
            </a:r>
            <a:r>
              <a:rPr lang="en-US" b="1" dirty="0">
                <a:cs typeface="Times New Roman" panose="02020603050405020304" pitchFamily="18" charset="0"/>
              </a:rPr>
              <a:t>Assigned Protection Factor (APF) </a:t>
            </a:r>
            <a:r>
              <a:rPr lang="en-US" dirty="0">
                <a:cs typeface="Times New Roman" panose="02020603050405020304" pitchFamily="18" charset="0"/>
              </a:rPr>
              <a:t>signifies the workplace level of respiratory protection that a respirator or class of respirators is expected to provide to employees, when the employer implements a continuing, effective respiratory protection program in compliance with the Respiratory Protection Standard (29 CFR 1910.134).</a:t>
            </a:r>
            <a:r>
              <a:rPr lang="en-US" altLang="en-US" dirty="0">
                <a:cs typeface="Times New Roman" panose="02020603050405020304" pitchFamily="18" charset="0"/>
              </a:rPr>
              <a:t> </a:t>
            </a:r>
          </a:p>
          <a:p>
            <a:pPr algn="just" defTabSz="966529">
              <a:defRPr/>
            </a:pPr>
            <a:endParaRPr lang="en-US" dirty="0"/>
          </a:p>
          <a:p>
            <a:pPr algn="just" defTabSz="966529">
              <a:defRPr/>
            </a:pPr>
            <a:r>
              <a:rPr lang="en-US" dirty="0"/>
              <a:t>Employers following the specified exposure control methods must provide the respiratory protection as required in Table 1. </a:t>
            </a:r>
            <a:endParaRPr lang="en-US" b="1" dirty="0">
              <a:cs typeface="Times New Roman" panose="02020603050405020304" pitchFamily="18" charset="0"/>
            </a:endParaRPr>
          </a:p>
          <a:p>
            <a:pPr algn="just" defTabSz="966529">
              <a:defRPr/>
            </a:pPr>
            <a:endParaRPr lang="en-US" b="1" dirty="0">
              <a:cs typeface="Times New Roman" panose="02020603050405020304" pitchFamily="18" charset="0"/>
            </a:endParaRPr>
          </a:p>
          <a:p>
            <a:pPr algn="just"/>
            <a:r>
              <a:rPr lang="en-US" dirty="0"/>
              <a:t>Employers who follow alternative exposure control methods must provide respiratory protection</a:t>
            </a:r>
          </a:p>
          <a:p>
            <a:pPr marL="181225" indent="-181225" algn="just">
              <a:buFont typeface="Arial" panose="020B0604020202020204" pitchFamily="34" charset="0"/>
              <a:buChar char="•"/>
            </a:pPr>
            <a:r>
              <a:rPr lang="en-US" dirty="0"/>
              <a:t>where exposures exceed the PEL during periods necessary to install or implement feasible engineering and work practice controls; </a:t>
            </a:r>
            <a:r>
              <a:rPr lang="en-US" b="1" dirty="0"/>
              <a:t>and/or</a:t>
            </a:r>
          </a:p>
          <a:p>
            <a:pPr marL="181225" indent="-181225" algn="just">
              <a:buFont typeface="Arial" panose="020B0604020202020204" pitchFamily="34" charset="0"/>
              <a:buChar char="•"/>
            </a:pPr>
            <a:r>
              <a:rPr lang="en-US" dirty="0"/>
              <a:t>where exposures exceed the PEL during tasks for which engineering and work practice controls are not feasible, </a:t>
            </a:r>
            <a:r>
              <a:rPr lang="en-US" b="1" dirty="0"/>
              <a:t>and/or </a:t>
            </a:r>
          </a:p>
          <a:p>
            <a:pPr marL="181225" indent="-181225" algn="just">
              <a:buFont typeface="Arial" panose="020B0604020202020204" pitchFamily="34" charset="0"/>
              <a:buChar char="•"/>
            </a:pPr>
            <a:r>
              <a:rPr lang="en-US" dirty="0"/>
              <a:t>during tasks in which the employer has implemented all feasible engineering  and work practice controls but exposures remain above the PEL.</a:t>
            </a:r>
          </a:p>
          <a:p>
            <a:pPr algn="just" defTabSz="966529">
              <a:defRPr/>
            </a:pPr>
            <a:endParaRPr lang="en-US" b="1" dirty="0">
              <a:latin typeface="Times New Roman" panose="02020603050405020304" pitchFamily="18" charset="0"/>
              <a:cs typeface="Times New Roman" panose="02020603050405020304" pitchFamily="18" charset="0"/>
            </a:endParaRPr>
          </a:p>
          <a:p>
            <a:pPr algn="just" defTabSz="966529">
              <a:defRPr/>
            </a:pPr>
            <a:endParaRPr lang="en-US" dirty="0"/>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51</a:t>
            </a:fld>
            <a:endParaRPr lang="en-US"/>
          </a:p>
        </p:txBody>
      </p:sp>
    </p:spTree>
    <p:extLst>
      <p:ext uri="{BB962C8B-B14F-4D97-AF65-F5344CB8AC3E}">
        <p14:creationId xmlns:p14="http://schemas.microsoft.com/office/powerpoint/2010/main" val="1516643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Where respirator use is required, employers must comply with all requirements of the Respiratory Protection standard (</a:t>
            </a:r>
            <a:r>
              <a:rPr lang="en-US" dirty="0">
                <a:cs typeface="Times New Roman" panose="02020603050405020304" pitchFamily="18" charset="0"/>
              </a:rPr>
              <a:t>OSHA 29 CFR 1910.134)</a:t>
            </a:r>
            <a:r>
              <a:rPr lang="en-US" dirty="0"/>
              <a:t>. These requirements are summarized as follows:</a:t>
            </a:r>
          </a:p>
          <a:p>
            <a:pPr marL="845713" lvl="1" indent="-362448" algn="just">
              <a:buFont typeface="Wingdings" panose="05000000000000000000" pitchFamily="2" charset="2"/>
              <a:buChar char="§"/>
            </a:pPr>
            <a:r>
              <a:rPr lang="en-US" dirty="0">
                <a:ea typeface="ＭＳ Ｐゴシック" charset="-128"/>
                <a:cs typeface="Times New Roman" panose="02020603050405020304" pitchFamily="18" charset="0"/>
              </a:rPr>
              <a:t>A written respiratory protection program must be in place.</a:t>
            </a:r>
          </a:p>
          <a:p>
            <a:pPr marL="845713" lvl="1" indent="-362448" algn="just">
              <a:buFont typeface="Wingdings" panose="05000000000000000000" pitchFamily="2" charset="2"/>
              <a:buChar char="§"/>
            </a:pPr>
            <a:r>
              <a:rPr lang="en-US" dirty="0">
                <a:ea typeface="ＭＳ Ｐゴシック" charset="-128"/>
                <a:cs typeface="Times New Roman" panose="02020603050405020304" pitchFamily="18" charset="0"/>
              </a:rPr>
              <a:t>There must be medical evaluation to determine if the employee is fit to wear a respirator</a:t>
            </a:r>
          </a:p>
          <a:p>
            <a:pPr marL="845713" lvl="1" indent="-362448" algn="just">
              <a:buFont typeface="Wingdings" panose="05000000000000000000" pitchFamily="2" charset="2"/>
              <a:buChar char="§"/>
            </a:pPr>
            <a:r>
              <a:rPr lang="en-US" dirty="0">
                <a:ea typeface="ＭＳ Ｐゴシック" charset="-128"/>
                <a:cs typeface="Times New Roman" panose="02020603050405020304" pitchFamily="18" charset="0"/>
              </a:rPr>
              <a:t>Training must be provided to employees on proper use, limitations, and storage of the respirator selected for use.</a:t>
            </a:r>
          </a:p>
          <a:p>
            <a:pPr marL="845713" lvl="1" indent="-362448" algn="just">
              <a:buFont typeface="Wingdings" panose="05000000000000000000" pitchFamily="2" charset="2"/>
              <a:buChar char="§"/>
            </a:pPr>
            <a:r>
              <a:rPr lang="en-US" dirty="0">
                <a:ea typeface="ＭＳ Ｐゴシック" charset="-128"/>
                <a:cs typeface="Times New Roman" panose="02020603050405020304" pitchFamily="18" charset="0"/>
              </a:rPr>
              <a:t>Fit testing must be done to determine that the respirator selected for use fits properly.</a:t>
            </a:r>
          </a:p>
          <a:p>
            <a:pPr marL="845713" lvl="1" indent="-362448" algn="just">
              <a:buFont typeface="Wingdings" panose="05000000000000000000" pitchFamily="2" charset="2"/>
              <a:buChar char="§"/>
            </a:pPr>
            <a:r>
              <a:rPr lang="en-US" dirty="0">
                <a:ea typeface="ＭＳ Ｐゴシック" charset="-128"/>
                <a:cs typeface="Times New Roman" panose="02020603050405020304" pitchFamily="18" charset="0"/>
              </a:rPr>
              <a:t>Procedures and schedules must be implemented for respirator maintenance.</a:t>
            </a:r>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52</a:t>
            </a:fld>
            <a:endParaRPr lang="en-US"/>
          </a:p>
        </p:txBody>
      </p:sp>
    </p:spTree>
    <p:extLst>
      <p:ext uri="{BB962C8B-B14F-4D97-AF65-F5344CB8AC3E}">
        <p14:creationId xmlns:p14="http://schemas.microsoft.com/office/powerpoint/2010/main" val="4000270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When employers follow Table 1, there are </a:t>
            </a:r>
            <a:r>
              <a:rPr lang="en-US" dirty="0">
                <a:cs typeface="Times New Roman" panose="02020603050405020304" pitchFamily="18" charset="0"/>
              </a:rPr>
              <a:t>two types/classes of required respirator expected to be provided to employees with a minimum assigned protection factor (APF). These are:</a:t>
            </a:r>
          </a:p>
          <a:p>
            <a:pPr marL="845713" lvl="1" indent="-362448" algn="just">
              <a:buFont typeface="Arial" panose="020B0604020202020204" pitchFamily="34" charset="0"/>
              <a:buChar char="•"/>
            </a:pPr>
            <a:r>
              <a:rPr lang="en-US" altLang="en-US" b="1" dirty="0">
                <a:cs typeface="Times New Roman" panose="02020603050405020304" pitchFamily="18" charset="0"/>
              </a:rPr>
              <a:t>APF 10: </a:t>
            </a:r>
            <a:r>
              <a:rPr lang="en-US" altLang="en-US" dirty="0">
                <a:cs typeface="Times New Roman" panose="02020603050405020304" pitchFamily="18" charset="0"/>
              </a:rPr>
              <a:t>Air-purifying respirator with dust cartridge (e.g. </a:t>
            </a:r>
            <a:r>
              <a:rPr lang="en-US" dirty="0"/>
              <a:t>half-facepiece or disposable respirator)</a:t>
            </a:r>
            <a:r>
              <a:rPr lang="en-US" dirty="0">
                <a:cs typeface="Times New Roman" panose="02020603050405020304" pitchFamily="18" charset="0"/>
              </a:rPr>
              <a:t>; and</a:t>
            </a:r>
            <a:endParaRPr lang="en-US" altLang="en-US" dirty="0">
              <a:cs typeface="Times New Roman" panose="02020603050405020304" pitchFamily="18" charset="0"/>
            </a:endParaRPr>
          </a:p>
          <a:p>
            <a:pPr marL="845713" lvl="1" indent="-362448" algn="just">
              <a:buFont typeface="Arial" panose="020B0604020202020204" pitchFamily="34" charset="0"/>
              <a:buChar char="•"/>
            </a:pPr>
            <a:r>
              <a:rPr lang="en-US" altLang="en-US" b="1" dirty="0">
                <a:cs typeface="Times New Roman" panose="02020603050405020304" pitchFamily="18" charset="0"/>
              </a:rPr>
              <a:t>APF 25: </a:t>
            </a:r>
            <a:r>
              <a:rPr lang="en-US" altLang="en-US" dirty="0">
                <a:cs typeface="Times New Roman" panose="02020603050405020304" pitchFamily="18" charset="0"/>
              </a:rPr>
              <a:t>Supplied air respirator (</a:t>
            </a:r>
            <a:r>
              <a:rPr lang="en-US" altLang="en-US" dirty="0" err="1">
                <a:cs typeface="Times New Roman" panose="02020603050405020304" pitchFamily="18" charset="0"/>
              </a:rPr>
              <a:t>e.g</a:t>
            </a:r>
            <a:r>
              <a:rPr lang="en-US" altLang="en-US" dirty="0">
                <a:cs typeface="Times New Roman" panose="02020603050405020304" pitchFamily="18" charset="0"/>
              </a:rPr>
              <a:t> loose-fitting </a:t>
            </a:r>
            <a:r>
              <a:rPr lang="en-US" dirty="0"/>
              <a:t>powered air-purifying respirator or hood powered air purifying respirator)</a:t>
            </a:r>
            <a:endParaRPr lang="en-US" dirty="0">
              <a:cs typeface="Times New Roman" panose="02020603050405020304" pitchFamily="18" charset="0"/>
            </a:endParaRPr>
          </a:p>
          <a:p>
            <a:pPr algn="just"/>
            <a:r>
              <a:rPr lang="en-US" dirty="0"/>
              <a:t>All respirators  must have NIOSH approved labels. Furthermore, employers shall ensure that all filters and cartridges are labeled and color coded. </a:t>
            </a:r>
          </a:p>
        </p:txBody>
      </p:sp>
      <p:sp>
        <p:nvSpPr>
          <p:cNvPr id="4" name="Slide Number Placeholder 3"/>
          <p:cNvSpPr>
            <a:spLocks noGrp="1"/>
          </p:cNvSpPr>
          <p:nvPr>
            <p:ph type="sldNum" sz="quarter" idx="10"/>
          </p:nvPr>
        </p:nvSpPr>
        <p:spPr/>
        <p:txBody>
          <a:bodyPr/>
          <a:lstStyle/>
          <a:p>
            <a:fld id="{C0E6C4F7-EC48-43DC-ABC6-F7B9E10ACEE1}" type="slidenum">
              <a:rPr lang="en-US" smtClean="0"/>
              <a:t>53</a:t>
            </a:fld>
            <a:endParaRPr lang="en-US"/>
          </a:p>
        </p:txBody>
      </p:sp>
    </p:spTree>
    <p:extLst>
      <p:ext uri="{BB962C8B-B14F-4D97-AF65-F5344CB8AC3E}">
        <p14:creationId xmlns:p14="http://schemas.microsoft.com/office/powerpoint/2010/main" val="3067455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lnSpc>
                <a:spcPct val="150000"/>
              </a:lnSpc>
              <a:spcAft>
                <a:spcPts val="634"/>
              </a:spcAft>
              <a:defRPr/>
            </a:pPr>
            <a:r>
              <a:rPr lang="en-US" dirty="0">
                <a:cs typeface="Times New Roman" panose="02020603050405020304" pitchFamily="18" charset="0"/>
              </a:rPr>
              <a:t>When employers follow Table 1, they must provide respiratory protection whenever usage is specified. </a:t>
            </a:r>
            <a:r>
              <a:rPr lang="en-US" dirty="0"/>
              <a:t>Paragraph (d)(3)(</a:t>
            </a:r>
            <a:r>
              <a:rPr lang="en-US" dirty="0" err="1"/>
              <a:t>i</a:t>
            </a:r>
            <a:r>
              <a:rPr lang="en-US" dirty="0"/>
              <a:t>)(A) of the Respiratory Protection Standard (29 CFR 1910.134) includes a table that can be used to determine the type or class of respirator that will mandate a particular APF. While employers can determine the type of respirator that would meet the required minimum APF specified by Table 1, they also have the flexibility to provide a respirator of higher level of protection to those </a:t>
            </a:r>
            <a:r>
              <a:rPr lang="en-US" b="1" dirty="0"/>
              <a:t>employees who request one</a:t>
            </a:r>
            <a:r>
              <a:rPr lang="en-US" dirty="0"/>
              <a:t>,</a:t>
            </a:r>
            <a:r>
              <a:rPr lang="en-US" b="1" dirty="0"/>
              <a:t> or require the employees to use a more protective respirator.</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54</a:t>
            </a:fld>
            <a:endParaRPr lang="en-US"/>
          </a:p>
        </p:txBody>
      </p:sp>
    </p:spTree>
    <p:extLst>
      <p:ext uri="{BB962C8B-B14F-4D97-AF65-F5344CB8AC3E}">
        <p14:creationId xmlns:p14="http://schemas.microsoft.com/office/powerpoint/2010/main" val="1634091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4307523"/>
          </a:xfrm>
          <a:prstGeom prst="rect">
            <a:avLst/>
          </a:prstGeom>
        </p:spPr>
        <p:txBody>
          <a:bodyPr>
            <a:noAutofit/>
          </a:bodyPr>
          <a:lstStyle/>
          <a:p>
            <a:pPr algn="just" defTabSz="966529">
              <a:defRPr/>
            </a:pPr>
            <a:r>
              <a:rPr lang="en-US" dirty="0">
                <a:cs typeface="Times New Roman" panose="02020603050405020304" pitchFamily="18" charset="0"/>
              </a:rPr>
              <a:t>All employers covered by the standard must develop and implement a </a:t>
            </a:r>
            <a:r>
              <a:rPr lang="en-US" b="1" dirty="0">
                <a:cs typeface="Times New Roman" panose="02020603050405020304" pitchFamily="18" charset="0"/>
              </a:rPr>
              <a:t>Written Exposure Control Plan</a:t>
            </a:r>
            <a:r>
              <a:rPr lang="en-US" dirty="0">
                <a:cs typeface="Times New Roman" panose="02020603050405020304" pitchFamily="18" charset="0"/>
              </a:rPr>
              <a:t>. This plan must be reviewed and evaluated at least once a year and updated as necessary. Also, it must be available to each employee covered by the standard, their designated representative, and representatives from OSHA or NIOSH, upon request. </a:t>
            </a:r>
            <a:r>
              <a:rPr lang="en-US" b="1" dirty="0">
                <a:cs typeface="Times New Roman" panose="02020603050405020304" pitchFamily="18" charset="0"/>
              </a:rPr>
              <a:t>Sample Written Exposure Control Plans can be generated at </a:t>
            </a:r>
            <a:r>
              <a:rPr lang="en-US" dirty="0">
                <a:cs typeface="Times New Roman" panose="02020603050405020304" pitchFamily="18" charset="0"/>
              </a:rPr>
              <a:t>the Center for Construction Research and Training (CPWR) website </a:t>
            </a:r>
            <a:r>
              <a:rPr lang="en-US" dirty="0">
                <a:cs typeface="Times New Roman" panose="02020603050405020304" pitchFamily="18" charset="0"/>
                <a:hlinkClick r:id="rId3"/>
              </a:rPr>
              <a:t>www.silica-safe.org</a:t>
            </a:r>
            <a:r>
              <a:rPr lang="en-US" dirty="0">
                <a:cs typeface="Times New Roman" panose="02020603050405020304" pitchFamily="18" charset="0"/>
              </a:rPr>
              <a:t>. </a:t>
            </a:r>
          </a:p>
          <a:p>
            <a:pPr algn="just" defTabSz="966529">
              <a:defRPr/>
            </a:pPr>
            <a:endParaRPr lang="en-US" dirty="0">
              <a:cs typeface="Times New Roman" panose="02020603050405020304" pitchFamily="18" charset="0"/>
            </a:endParaRPr>
          </a:p>
          <a:p>
            <a:pPr algn="just"/>
            <a:r>
              <a:rPr lang="en-US" dirty="0">
                <a:cs typeface="Times New Roman" panose="02020603050405020304" pitchFamily="18" charset="0"/>
              </a:rPr>
              <a:t>Below is a list of what the employer must include in each section of the written exposure control plan, with general examples of the types of information that could be included. </a:t>
            </a:r>
          </a:p>
          <a:p>
            <a:pPr algn="just"/>
            <a:endParaRPr lang="en-US" dirty="0">
              <a:cs typeface="Times New Roman" panose="02020603050405020304" pitchFamily="18" charset="0"/>
            </a:endParaRPr>
          </a:p>
          <a:p>
            <a:pPr marL="181225" indent="-181225" algn="just">
              <a:buFont typeface="Arial" panose="020B0604020202020204" pitchFamily="34" charset="0"/>
              <a:buChar char="•"/>
            </a:pPr>
            <a:r>
              <a:rPr lang="en-US" b="1" dirty="0">
                <a:cs typeface="Times New Roman" panose="02020603050405020304" pitchFamily="18" charset="0"/>
              </a:rPr>
              <a:t>The plan must include a description of workplace tasks involving exposures to respirable crystalline silica</a:t>
            </a:r>
            <a:r>
              <a:rPr lang="en-US" dirty="0">
                <a:cs typeface="Times New Roman" panose="02020603050405020304" pitchFamily="18" charset="0"/>
              </a:rPr>
              <a:t>. Employers must list all tasks that employees perform that could expose them to respirable crystalline silica dust. This section could also describe the equipment used and factors that affect exposures, such as types of silica-containing materials handled in those tasks (concrete or tile), weather conditions (wind or humidity), soil types (clay versus rock), and if tasks are done outdoors versus indoors or in enclosed locations. </a:t>
            </a:r>
          </a:p>
          <a:p>
            <a:pPr marL="181225" indent="-181225" algn="just">
              <a:buFont typeface="Arial" panose="020B0604020202020204" pitchFamily="34" charset="0"/>
              <a:buChar char="•"/>
            </a:pPr>
            <a:r>
              <a:rPr lang="en-US" b="1" dirty="0">
                <a:cs typeface="Times New Roman" panose="02020603050405020304" pitchFamily="18" charset="0"/>
              </a:rPr>
              <a:t>The plan must include a description of engineering controls, work practices, </a:t>
            </a:r>
            <a:r>
              <a:rPr lang="en-US" dirty="0">
                <a:cs typeface="Times New Roman" panose="02020603050405020304" pitchFamily="18" charset="0"/>
              </a:rPr>
              <a:t>and</a:t>
            </a:r>
            <a:r>
              <a:rPr lang="en-US" b="1" dirty="0">
                <a:cs typeface="Times New Roman" panose="02020603050405020304" pitchFamily="18" charset="0"/>
              </a:rPr>
              <a:t> respiratory protection used to limit employee exposure to respirable crystalline silica for each task. </a:t>
            </a:r>
            <a:r>
              <a:rPr lang="en-US" dirty="0">
                <a:cs typeface="Times New Roman" panose="02020603050405020304" pitchFamily="18" charset="0"/>
              </a:rPr>
              <a:t>For each task that employees perform, employers must describe types of controls used, like a dust collector with manufacturer’s recommended air flow and a HEPA filter with 99 percent efficiency, effective work practices, as in checking that water nozzles are not plugged, and if required, appropriate respiratory protection, like a respirator with an APF of 10.  Employers could also describe signs that controls are not working effectively, such as an increase in visible dust. This section of the written exposure control plan is especially important for construction employers who use controls in Table 1, because they are not required to measure exposures to make sure that controls are working. Therefore, including information such as manufacturer’s instructions for operating and maintaining tools to decrease dust, when possible, demonstrates that the employer has a complete understanding of those instructions and is using them to control dust. Describing those instructions in the written exposure control plans also lets employees know what the employer needs to do to protect them.</a:t>
            </a:r>
          </a:p>
          <a:p>
            <a:pPr marL="181225" indent="-181225" algn="just">
              <a:buFont typeface="Arial" panose="020B0604020202020204" pitchFamily="34" charset="0"/>
              <a:buChar char="•"/>
            </a:pPr>
            <a:r>
              <a:rPr lang="en-US" b="1" dirty="0">
                <a:cs typeface="Times New Roman" panose="02020603050405020304" pitchFamily="18" charset="0"/>
              </a:rPr>
              <a:t>The plan must include a description of the housekeeping methods used to limit employee exposure to respirable crystalline silica.</a:t>
            </a:r>
            <a:r>
              <a:rPr lang="en-US" dirty="0">
                <a:cs typeface="Times New Roman" panose="02020603050405020304" pitchFamily="18" charset="0"/>
              </a:rPr>
              <a:t> In this part of the written exposure control plan, employers must list acceptable cleaning methods that will be used to prevent employees from being exposed and any protections that are needed if certain cleaning methods have to be used. This section must be in compliance with the </a:t>
            </a:r>
            <a:r>
              <a:rPr lang="en-US" i="1" dirty="0">
                <a:cs typeface="Times New Roman" panose="02020603050405020304" pitchFamily="18" charset="0"/>
              </a:rPr>
              <a:t>Housekeeping section of the standard requirements. </a:t>
            </a:r>
            <a:r>
              <a:rPr lang="en-US" dirty="0">
                <a:cs typeface="Times New Roman" panose="02020603050405020304" pitchFamily="18" charset="0"/>
              </a:rPr>
              <a:t>This section of the written plan would include cleaning methods that are acceptable (wet sweeping), cleaning methods that are unacceptable because acceptable cleaning methods are not feasible (dry sweeping), and special instructions (use local exhaust ventilation if compressed air must be used). Hygiene-related subjects, such as not using compressed air to clean clothing, could also be addressed in this section of the written exposure control plan. </a:t>
            </a:r>
          </a:p>
          <a:p>
            <a:pPr marL="181225" indent="-181225" algn="just">
              <a:buFont typeface="Arial" panose="020B0604020202020204" pitchFamily="34" charset="0"/>
              <a:buChar char="•"/>
            </a:pPr>
            <a:r>
              <a:rPr lang="en-US" b="1" dirty="0">
                <a:cs typeface="Times New Roman" panose="02020603050405020304" pitchFamily="18" charset="0"/>
              </a:rPr>
              <a:t>The plan must include a description of the procedures used to restrict access to work areas, when necessary, to limit the number of employees exposed to respirable crystalline silica and the levels to which they are exposed, including exposures generated by other employers or self-employed workers. </a:t>
            </a:r>
            <a:r>
              <a:rPr lang="en-US" dirty="0">
                <a:cs typeface="Times New Roman" panose="02020603050405020304" pitchFamily="18" charset="0"/>
              </a:rPr>
              <a:t>This part of the plan must describe how the employer restricts access to prevent exposures, such as:  Scheduling certain tasks when others are not around, posting warning signs etc.  Employers following the alternative exposure control methods approach must restrict access where an exposure assessment shows that exposures are above the PEL. When following Table 1, employers must restrict access when employees are engaged in tasks that require respirator use under Table 1. The employer or competent person must also restrict access, when needed, for exposures generated by another employer or self-employed person. </a:t>
            </a:r>
            <a:endParaRPr lang="en-US" b="1"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55</a:t>
            </a:fld>
            <a:endParaRPr lang="en-US" kern="0" dirty="0">
              <a:solidFill>
                <a:sysClr val="windowText" lastClr="000000"/>
              </a:solidFill>
            </a:endParaRPr>
          </a:p>
        </p:txBody>
      </p:sp>
    </p:spTree>
    <p:extLst>
      <p:ext uri="{BB962C8B-B14F-4D97-AF65-F5344CB8AC3E}">
        <p14:creationId xmlns:p14="http://schemas.microsoft.com/office/powerpoint/2010/main" val="30613574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r>
              <a:rPr lang="en-US" dirty="0"/>
              <a:t>Under the crystalline silica standard, the employer must designate a competent person to frequently and regularly inspect job sites, materials, and equipment to implement the written exposure control plan. A competent person is defined as an individual who is capable of </a:t>
            </a:r>
          </a:p>
          <a:p>
            <a:pPr marL="845713" lvl="1" indent="-362448" algn="just">
              <a:buFont typeface="Arial" panose="020B0604020202020204" pitchFamily="34" charset="0"/>
              <a:buChar char="•"/>
            </a:pPr>
            <a:r>
              <a:rPr lang="en-US" dirty="0">
                <a:cs typeface="Times New Roman" panose="02020603050405020304" pitchFamily="18" charset="0"/>
              </a:rPr>
              <a:t> Identifying existing and foreseeable silica hazards; </a:t>
            </a:r>
          </a:p>
          <a:p>
            <a:pPr marL="845713" lvl="1" indent="-362448" algn="just">
              <a:buFont typeface="Arial" panose="020B0604020202020204" pitchFamily="34" charset="0"/>
              <a:buChar char="•"/>
            </a:pPr>
            <a:r>
              <a:rPr lang="en-US" dirty="0">
                <a:cs typeface="Times New Roman" panose="02020603050405020304" pitchFamily="18" charset="0"/>
              </a:rPr>
              <a:t> Is authorized to promptly eliminate or minimize these hazards; and</a:t>
            </a:r>
          </a:p>
          <a:p>
            <a:pPr marL="845713" lvl="1" indent="-362448" algn="just">
              <a:buFont typeface="Arial" panose="020B0604020202020204" pitchFamily="34" charset="0"/>
              <a:buChar char="•"/>
            </a:pPr>
            <a:r>
              <a:rPr lang="en-US" dirty="0">
                <a:cs typeface="Times New Roman" panose="02020603050405020304" pitchFamily="18" charset="0"/>
              </a:rPr>
              <a:t> Has the knowledge and ability to implement the written exposure control plan. </a:t>
            </a:r>
          </a:p>
          <a:p>
            <a:pPr algn="just"/>
            <a:r>
              <a:rPr lang="en-US" dirty="0"/>
              <a:t>An employer can designate any of his/her employees as a competent person as long as they meet the above capabilities. The standard does not require specific training for a competent person. The employer is responsible for determining what training is necessary to provide the scope and nature of the knowledge and ability for the competent person, so the written exposure plan can be successfully implemented.</a:t>
            </a: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56</a:t>
            </a:fld>
            <a:endParaRPr lang="en-US" kern="0" dirty="0">
              <a:solidFill>
                <a:sysClr val="windowText" lastClr="000000"/>
              </a:solidFill>
            </a:endParaRPr>
          </a:p>
        </p:txBody>
      </p:sp>
    </p:spTree>
    <p:extLst>
      <p:ext uri="{BB962C8B-B14F-4D97-AF65-F5344CB8AC3E}">
        <p14:creationId xmlns:p14="http://schemas.microsoft.com/office/powerpoint/2010/main" val="1161856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r>
              <a:rPr lang="en-US" dirty="0"/>
              <a:t>The standard specifies which employees must be offered medical surveillance, when and how often the examinations must offered, and the tests that make up the medical examinations. Medical surveillance must be provided at no cost to employees, and at a reasonable time and place.</a:t>
            </a:r>
          </a:p>
          <a:p>
            <a:pPr algn="just"/>
            <a:endParaRPr lang="en-US" dirty="0"/>
          </a:p>
          <a:p>
            <a:pPr algn="just"/>
            <a:r>
              <a:rPr lang="en-US" dirty="0"/>
              <a:t>Employers must make an initial and periodic medical examination available to </a:t>
            </a:r>
            <a:r>
              <a:rPr lang="en-US" b="1" dirty="0"/>
              <a:t>employees who will be required by the silica standard to wear a respirator for 30 or more days per year in the upcoming year (the next 365 days</a:t>
            </a:r>
            <a:r>
              <a:rPr lang="en-US" dirty="0"/>
              <a:t>). </a:t>
            </a:r>
            <a:r>
              <a:rPr lang="en-US" b="1" dirty="0"/>
              <a:t>If the employee is required to wear a respirator at any time during a day, that counts as one day of respirator use. Also, respirator use with past employers does not count toward the 30-day threshold.</a:t>
            </a:r>
          </a:p>
          <a:p>
            <a:pPr algn="just"/>
            <a:endParaRPr lang="en-US" dirty="0"/>
          </a:p>
          <a:p>
            <a:pPr algn="just"/>
            <a:r>
              <a:rPr lang="en-US" dirty="0"/>
              <a:t>Medical surveillance is intended to identify respirable crystalline silica-related diseases so that employees with those diseases can take actions to protect their health; also such surveillance will help to determine if an employee has any condition that might make him/her more sensitive to silica exposure. Note that this medical surveillance is different than the medical evaluation needed to comply with the Respiratory Protection Standard - OSHA 1910.134.</a:t>
            </a:r>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kern="0">
                <a:solidFill>
                  <a:sysClr val="windowText" lastClr="000000"/>
                </a:solidFill>
              </a:rPr>
              <a:pPr defTabSz="966529">
                <a:defRPr/>
              </a:pPr>
              <a:t>57</a:t>
            </a:fld>
            <a:endParaRPr lang="en-US" kern="0" dirty="0">
              <a:solidFill>
                <a:sysClr val="windowText" lastClr="000000"/>
              </a:solidFill>
            </a:endParaRPr>
          </a:p>
        </p:txBody>
      </p:sp>
    </p:spTree>
    <p:extLst>
      <p:ext uri="{BB962C8B-B14F-4D97-AF65-F5344CB8AC3E}">
        <p14:creationId xmlns:p14="http://schemas.microsoft.com/office/powerpoint/2010/main" val="28606730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Autofit/>
          </a:bodyPr>
          <a:lstStyle/>
          <a:p>
            <a:pPr lvl="0" algn="just"/>
            <a:r>
              <a:rPr lang="en-US" dirty="0"/>
              <a:t>The employer must ensure that the examining PLHCP has a copy of the standard and must provide the PLHCP with  </a:t>
            </a:r>
          </a:p>
          <a:p>
            <a:pPr marL="181225" indent="-181225" algn="just">
              <a:buFont typeface="Arial" panose="020B0604020202020204" pitchFamily="34" charset="0"/>
              <a:buChar char="•"/>
            </a:pPr>
            <a:r>
              <a:rPr lang="en-US" dirty="0"/>
              <a:t>A description of the employee’s past, current, and future duties as they relate to respirable crystalline silica exposure; the employee’s past, current, and future levels of exposure to respirable crystalline silica. If the employer does not have information on the employee’s past or current exposure level because they are following Table 1 and are not required to measure exposures, the employer can indicate if the </a:t>
            </a:r>
            <a:r>
              <a:rPr lang="en-US" b="1" dirty="0"/>
              <a:t>employee is likely to be exposed at or above the PEL.</a:t>
            </a:r>
          </a:p>
          <a:p>
            <a:pPr marL="181225" indent="-181225" algn="just">
              <a:buFont typeface="Arial" panose="020B0604020202020204" pitchFamily="34" charset="0"/>
              <a:buChar char="•"/>
            </a:pPr>
            <a:r>
              <a:rPr lang="en-US" dirty="0"/>
              <a:t>A description of any personal protective equipment used, or to be used, by the employee, including when and for how long the employee has used or will use that equipment; and</a:t>
            </a:r>
          </a:p>
          <a:p>
            <a:pPr marL="181225" indent="-181225" algn="just">
              <a:buFont typeface="Arial" panose="020B0604020202020204" pitchFamily="34" charset="0"/>
              <a:buChar char="•"/>
            </a:pPr>
            <a:r>
              <a:rPr lang="en-US" dirty="0"/>
              <a:t>Information from records of employment- related medical examinations previously provided to the employee and currently within the control of the employer.</a:t>
            </a:r>
          </a:p>
          <a:p>
            <a:pPr algn="just" defTabSz="966529">
              <a:defRPr/>
            </a:pPr>
            <a:endParaRPr lang="en-US" dirty="0"/>
          </a:p>
          <a:p>
            <a:pPr algn="just" defTabSz="966529">
              <a:defRPr/>
            </a:pPr>
            <a:r>
              <a:rPr lang="en-US" dirty="0"/>
              <a:t>During a medical examination the PLHCP will conduct the following procedures:</a:t>
            </a:r>
          </a:p>
          <a:p>
            <a:pPr algn="just" defTabSz="966529">
              <a:defRPr/>
            </a:pPr>
            <a:endParaRPr lang="en-US" dirty="0"/>
          </a:p>
          <a:p>
            <a:pPr marL="362448" indent="-362448" algn="just">
              <a:buFont typeface="Arial" panose="020B0604020202020204" pitchFamily="34" charset="0"/>
              <a:buChar char="•"/>
            </a:pPr>
            <a:r>
              <a:rPr lang="en-US" b="1" dirty="0">
                <a:ea typeface="ＭＳ Ｐゴシック" charset="-128"/>
                <a:cs typeface="Times New Roman" panose="02020603050405020304" pitchFamily="18" charset="0"/>
              </a:rPr>
              <a:t>Medical and work history</a:t>
            </a:r>
            <a:r>
              <a:rPr lang="en-US" dirty="0">
                <a:ea typeface="ＭＳ Ｐゴシック" charset="-128"/>
                <a:cs typeface="Times New Roman" panose="02020603050405020304" pitchFamily="18" charset="0"/>
              </a:rPr>
              <a:t> on the </a:t>
            </a:r>
            <a:r>
              <a:rPr lang="en-US" dirty="0"/>
              <a:t>past, present, and anticipated exposure to respirable crystalline silica, and any history of respiratory system dysfunction, tuberculosis, as well as smoking status.</a:t>
            </a:r>
            <a:endParaRPr lang="en-US" dirty="0">
              <a:ea typeface="ＭＳ Ｐゴシック" charset="-128"/>
              <a:cs typeface="Times New Roman" panose="02020603050405020304" pitchFamily="18" charset="0"/>
            </a:endParaRPr>
          </a:p>
          <a:p>
            <a:pPr marL="362448" indent="-362448" algn="just">
              <a:spcAft>
                <a:spcPts val="634"/>
              </a:spcAft>
              <a:buFont typeface="Wingdings" panose="05000000000000000000" pitchFamily="2" charset="2"/>
              <a:buChar char="§"/>
            </a:pPr>
            <a:r>
              <a:rPr lang="en-US" b="1" dirty="0">
                <a:ea typeface="ＭＳ Ｐゴシック" charset="-128"/>
                <a:cs typeface="Times New Roman" panose="02020603050405020304" pitchFamily="18" charset="0"/>
              </a:rPr>
              <a:t>Physical exam </a:t>
            </a:r>
            <a:r>
              <a:rPr lang="en-US" dirty="0"/>
              <a:t>focusing on the respiratory system</a:t>
            </a:r>
            <a:endParaRPr lang="en-US" dirty="0">
              <a:ea typeface="ＭＳ Ｐゴシック" charset="-128"/>
              <a:cs typeface="Times New Roman" panose="02020603050405020304" pitchFamily="18" charset="0"/>
            </a:endParaRPr>
          </a:p>
          <a:p>
            <a:pPr marL="362448" indent="-362448" algn="just">
              <a:spcAft>
                <a:spcPts val="634"/>
              </a:spcAft>
              <a:buFont typeface="Wingdings" panose="05000000000000000000" pitchFamily="2" charset="2"/>
              <a:buChar char="§"/>
            </a:pPr>
            <a:r>
              <a:rPr lang="en-US" b="1" dirty="0">
                <a:ea typeface="ＭＳ Ｐゴシック" charset="-128"/>
                <a:cs typeface="Times New Roman" panose="02020603050405020304" pitchFamily="18" charset="0"/>
              </a:rPr>
              <a:t>Chest X-Ray: </a:t>
            </a:r>
            <a:r>
              <a:rPr lang="en-US" dirty="0"/>
              <a:t>A certified physician must read the X-rays following certain procedures to determine if it shows signs of any disease such as silicosis</a:t>
            </a:r>
            <a:endParaRPr lang="en-US" b="1" dirty="0">
              <a:ea typeface="ＭＳ Ｐゴシック" charset="-128"/>
              <a:cs typeface="Times New Roman" panose="02020603050405020304" pitchFamily="18" charset="0"/>
            </a:endParaRPr>
          </a:p>
          <a:p>
            <a:pPr marL="362448" indent="-362448" algn="just" defTabSz="966529">
              <a:spcAft>
                <a:spcPts val="634"/>
              </a:spcAft>
              <a:buFont typeface="Wingdings" panose="05000000000000000000" pitchFamily="2" charset="2"/>
              <a:buChar char="§"/>
              <a:defRPr/>
            </a:pPr>
            <a:r>
              <a:rPr lang="en-US" b="1" dirty="0">
                <a:ea typeface="ＭＳ Ｐゴシック" charset="-128"/>
                <a:cs typeface="Times New Roman" panose="02020603050405020304" pitchFamily="18" charset="0"/>
              </a:rPr>
              <a:t>Lung function test </a:t>
            </a:r>
            <a:r>
              <a:rPr lang="en-US" b="1" dirty="0"/>
              <a:t>(spirometry) </a:t>
            </a:r>
            <a:r>
              <a:rPr lang="en-US" b="1" dirty="0">
                <a:ea typeface="ＭＳ Ｐゴシック" charset="-128"/>
                <a:cs typeface="Times New Roman" panose="02020603050405020304" pitchFamily="18" charset="0"/>
              </a:rPr>
              <a:t>: </a:t>
            </a:r>
            <a:r>
              <a:rPr lang="en-US" dirty="0"/>
              <a:t>This includes forced vital capacity (the total amount of air that is forcefully blown out after taking a full breath), forced expiratory volume in one second (the amount of air forcefully blown out in the first second), and FEV1/FVC ratio (the speed of air that is forcefully blown out), administered by a spirometry technician with a current certificate from a NIOSH- approved spirometry course.</a:t>
            </a:r>
          </a:p>
          <a:p>
            <a:pPr marL="362448" indent="-362448" algn="just">
              <a:spcAft>
                <a:spcPts val="1269"/>
              </a:spcAft>
              <a:buFont typeface="Wingdings" panose="05000000000000000000" pitchFamily="2" charset="2"/>
              <a:buChar char="§"/>
            </a:pPr>
            <a:r>
              <a:rPr lang="en-US" dirty="0">
                <a:cs typeface="Times New Roman" panose="02020603050405020304" pitchFamily="18" charset="0"/>
              </a:rPr>
              <a:t>Any other tests deemed appropriate by the PLHCP (as medically necessary and related to respirable crystalline silica exposure); e.g. </a:t>
            </a:r>
            <a:r>
              <a:rPr lang="en-US" b="1" dirty="0">
                <a:ea typeface="ＭＳ Ｐゴシック" charset="-128"/>
                <a:cs typeface="Times New Roman" panose="02020603050405020304" pitchFamily="18" charset="0"/>
              </a:rPr>
              <a:t>Tuberculosis Test (TB test): </a:t>
            </a:r>
            <a:r>
              <a:rPr lang="en-US" dirty="0"/>
              <a:t>Testing for latent tuberculosis infection</a:t>
            </a:r>
            <a:endParaRPr lang="en-US" b="1" dirty="0"/>
          </a:p>
          <a:p>
            <a:pPr algn="just"/>
            <a:endParaRPr lang="en-US" dirty="0"/>
          </a:p>
          <a:p>
            <a:pPr algn="just"/>
            <a:r>
              <a:rPr lang="en-US" dirty="0"/>
              <a:t>Employers must offer medical examinations within 30 days of initial assignment (the day the employee starts working in a job/ task in which he or she will be required by the silica standard to wear a respirator for 30 or more days per year), unless the employee has had an examination that meets the requirements of the silica standard within the last three years. After that, every three years from the employee’s last examination that met the requirements of the silica standard, or more frequently if recommended by the PLHCP, if the employee will continue to perform tasks that require respirator use under the silica standard for 30 or more days per year.</a:t>
            </a:r>
          </a:p>
          <a:p>
            <a:pPr algn="just"/>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a:pPr defTabSz="966529">
                <a:defRPr/>
              </a:pPr>
              <a:t>58</a:t>
            </a:fld>
            <a:endParaRPr lang="en-US" dirty="0"/>
          </a:p>
        </p:txBody>
      </p:sp>
    </p:spTree>
    <p:extLst>
      <p:ext uri="{BB962C8B-B14F-4D97-AF65-F5344CB8AC3E}">
        <p14:creationId xmlns:p14="http://schemas.microsoft.com/office/powerpoint/2010/main" val="1620173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Autofit/>
          </a:bodyPr>
          <a:lstStyle/>
          <a:p>
            <a:pPr lvl="0" algn="just"/>
            <a:r>
              <a:rPr lang="en-US" dirty="0"/>
              <a:t>The employer must ensure that the PLHCP explains the results of the medical examination to the employee and </a:t>
            </a:r>
            <a:r>
              <a:rPr lang="en-US" b="1" dirty="0"/>
              <a:t>gives the employee a written medical report within 30 days of each medical examination performed</a:t>
            </a:r>
            <a:r>
              <a:rPr lang="en-US" dirty="0"/>
              <a:t>. </a:t>
            </a:r>
            <a:r>
              <a:rPr lang="en-US" b="1" dirty="0"/>
              <a:t>Only the employee receives the written medical report</a:t>
            </a:r>
            <a:r>
              <a:rPr lang="en-US" dirty="0"/>
              <a:t>, and the employer does not receive a copy of this report. The report must contain:</a:t>
            </a:r>
          </a:p>
          <a:p>
            <a:pPr lvl="0" algn="just"/>
            <a:endParaRPr lang="en-US" dirty="0"/>
          </a:p>
          <a:p>
            <a:pPr marL="181225" indent="-181225" algn="just">
              <a:buFont typeface="Arial" panose="020B0604020202020204" pitchFamily="34" charset="0"/>
              <a:buChar char="•"/>
            </a:pPr>
            <a:r>
              <a:rPr lang="en-US" dirty="0"/>
              <a:t>A description of the medical examination results, including any medical condition(s) that would place the employee at increased risk of material impairment of health from exposure to respirable crystalline silica (any health condition that might make the employee more sensitive to exposure). The report must also describe any medical conditions that require further evaluation or treatment;</a:t>
            </a:r>
          </a:p>
          <a:p>
            <a:pPr marL="181225" indent="-181225" algn="just">
              <a:buFont typeface="Arial" panose="020B0604020202020204" pitchFamily="34" charset="0"/>
              <a:buChar char="•"/>
            </a:pPr>
            <a:r>
              <a:rPr lang="en-US" dirty="0"/>
              <a:t>Any recommended limitations on the employee’s use of respirators;</a:t>
            </a:r>
          </a:p>
          <a:p>
            <a:pPr marL="181225" indent="-181225" algn="just">
              <a:buFont typeface="Arial" panose="020B0604020202020204" pitchFamily="34" charset="0"/>
              <a:buChar char="•"/>
            </a:pPr>
            <a:r>
              <a:rPr lang="en-US" dirty="0"/>
              <a:t>Any recommended limitations on respirable crystalline silica exposure; and</a:t>
            </a:r>
          </a:p>
          <a:p>
            <a:pPr marL="181225" indent="-181225" algn="just">
              <a:buFont typeface="Arial" panose="020B0604020202020204" pitchFamily="34" charset="0"/>
              <a:buChar char="•"/>
            </a:pPr>
            <a:r>
              <a:rPr lang="en-US" dirty="0"/>
              <a:t>A statement that the employee should be examined by a specialist if the chest X-ray ( from the B-reader) provided under the silica standard shows evidence of silicosis in employees exposed to silica or if the PLHCP otherwise recommends referral to a specialist.</a:t>
            </a:r>
          </a:p>
          <a:p>
            <a:pPr algn="just"/>
            <a:endParaRPr lang="en-US" dirty="0"/>
          </a:p>
          <a:p>
            <a:pPr lvl="0" algn="just"/>
            <a:r>
              <a:rPr lang="en-US" dirty="0">
                <a:cs typeface="Times New Roman" panose="02020603050405020304" pitchFamily="18" charset="0"/>
              </a:rPr>
              <a:t>The standard requires employer to obtain </a:t>
            </a:r>
            <a:r>
              <a:rPr lang="en-US" b="1" dirty="0">
                <a:cs typeface="Times New Roman" panose="02020603050405020304" pitchFamily="18" charset="0"/>
              </a:rPr>
              <a:t>a written medical opinion </a:t>
            </a:r>
            <a:r>
              <a:rPr lang="en-US" dirty="0">
                <a:cs typeface="Times New Roman" panose="02020603050405020304" pitchFamily="18" charset="0"/>
              </a:rPr>
              <a:t>from physicians or licensed health care professionals </a:t>
            </a:r>
            <a:r>
              <a:rPr lang="en-US" dirty="0"/>
              <a:t>within 30 days of the medical examination. This must contain only the following information: the date of the examination; a statement that the examination has met the requirements of the silica standard; and any recommended limitations on the employee’s use of respirators. Appendix B of the standard provides sample medical forms.</a:t>
            </a:r>
          </a:p>
          <a:p>
            <a:pPr lvl="0" algn="just"/>
            <a:endParaRPr lang="en-US" dirty="0"/>
          </a:p>
          <a:p>
            <a:pPr algn="just" defTabSz="966529">
              <a:defRPr/>
            </a:pPr>
            <a:r>
              <a:rPr lang="en-US" dirty="0">
                <a:ea typeface="ＭＳ Ｐゴシック" charset="-128"/>
                <a:cs typeface="Times New Roman" panose="02020603050405020304" pitchFamily="18" charset="0"/>
              </a:rPr>
              <a:t>If employee provides written authorization written opinion provided to employer may also include recommended limitations on employee's exposure to respirable crystalline silica, and referral to a specialist</a:t>
            </a:r>
            <a:r>
              <a:rPr lang="en-US" dirty="0"/>
              <a:t>.</a:t>
            </a:r>
          </a:p>
          <a:p>
            <a:pPr algn="just" defTabSz="966529">
              <a:defRPr/>
            </a:pPr>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a:pPr defTabSz="966529">
                <a:defRPr/>
              </a:pPr>
              <a:t>59</a:t>
            </a:fld>
            <a:endParaRPr lang="en-US" dirty="0"/>
          </a:p>
        </p:txBody>
      </p:sp>
    </p:spTree>
    <p:extLst>
      <p:ext uri="{BB962C8B-B14F-4D97-AF65-F5344CB8AC3E}">
        <p14:creationId xmlns:p14="http://schemas.microsoft.com/office/powerpoint/2010/main" val="316561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spcAft>
                <a:spcPts val="634"/>
              </a:spcAft>
            </a:pPr>
            <a:r>
              <a:rPr lang="en-US" altLang="en-US" dirty="0">
                <a:cs typeface="Times New Roman" panose="02020603050405020304" pitchFamily="18" charset="0"/>
              </a:rPr>
              <a:t>The training provided here aims at</a:t>
            </a:r>
          </a:p>
          <a:p>
            <a:pPr marL="1328977" lvl="2" indent="-362448" algn="just">
              <a:spcAft>
                <a:spcPts val="634"/>
              </a:spcAft>
              <a:buFont typeface="Arial" panose="020B0604020202020204" pitchFamily="34" charset="0"/>
              <a:buChar char="•"/>
            </a:pPr>
            <a:r>
              <a:rPr lang="en-US" altLang="en-US" dirty="0">
                <a:cs typeface="Times New Roman" panose="02020603050405020304" pitchFamily="18" charset="0"/>
              </a:rPr>
              <a:t>Increasing workers’ awareness of the serious health hazards of silica dust</a:t>
            </a:r>
          </a:p>
          <a:p>
            <a:pPr marL="1328977" lvl="2" indent="-362448" algn="just">
              <a:spcAft>
                <a:spcPts val="634"/>
              </a:spcAft>
              <a:buFont typeface="Arial" panose="020B0604020202020204" pitchFamily="34" charset="0"/>
              <a:buChar char="•"/>
            </a:pPr>
            <a:r>
              <a:rPr lang="en-US" dirty="0">
                <a:cs typeface="Times New Roman" panose="02020603050405020304" pitchFamily="18" charset="0"/>
              </a:rPr>
              <a:t>Providing the knowledge necessary to perform work safely when there is silica exposure, and ways to limit silica exposure to levels below the  Permissible Exposure Limit (PEL)</a:t>
            </a:r>
            <a:endParaRPr lang="en-US" altLang="en-US" dirty="0">
              <a:cs typeface="Times New Roman" panose="02020603050405020304" pitchFamily="18" charset="0"/>
            </a:endParaRPr>
          </a:p>
          <a:p>
            <a:pPr algn="just"/>
            <a:endParaRPr lang="en-US" dirty="0"/>
          </a:p>
          <a:p>
            <a:pPr algn="just" defTabSz="966529">
              <a:defRPr/>
            </a:pPr>
            <a:r>
              <a:rPr lang="en-US" dirty="0"/>
              <a:t>Properly trained workers are more likely to realize the severity of silica hazards, and be prepared for identifying which work operations can lead to silica exposure, as well as knowing how they can work safely around crystalline silica-containing dust by using engineering and workplace controls, and personal protective equipment. </a:t>
            </a:r>
          </a:p>
          <a:p>
            <a:pPr algn="just" defTabSz="966529">
              <a:defRPr/>
            </a:pPr>
            <a:endParaRPr lang="en-US" dirty="0">
              <a:latin typeface="Times"/>
            </a:endParaRPr>
          </a:p>
          <a:p>
            <a:pPr algn="just" defTabSz="966529">
              <a:defRPr/>
            </a:pPr>
            <a:endParaRPr lang="en-US" dirty="0">
              <a:latin typeface="Times"/>
            </a:endParaRPr>
          </a:p>
          <a:p>
            <a:pPr algn="just" defTabSz="966529">
              <a:defRPr/>
            </a:pPr>
            <a:endParaRPr lang="en-US" dirty="0">
              <a:latin typeface="Times"/>
            </a:endParaRPr>
          </a:p>
        </p:txBody>
      </p:sp>
      <p:sp>
        <p:nvSpPr>
          <p:cNvPr id="4" name="Slide Number Placeholder 3"/>
          <p:cNvSpPr>
            <a:spLocks noGrp="1"/>
          </p:cNvSpPr>
          <p:nvPr>
            <p:ph type="sldNum" sz="quarter" idx="10"/>
          </p:nvPr>
        </p:nvSpPr>
        <p:spPr/>
        <p:txBody>
          <a:bodyPr/>
          <a:lstStyle/>
          <a:p>
            <a:fld id="{9B7370DC-B3C8-40B8-A044-A790431107D7}" type="slidenum">
              <a:rPr lang="en-US" smtClean="0"/>
              <a:pPr/>
              <a:t>6</a:t>
            </a:fld>
            <a:endParaRPr lang="en-US" dirty="0"/>
          </a:p>
        </p:txBody>
      </p:sp>
    </p:spTree>
    <p:extLst>
      <p:ext uri="{BB962C8B-B14F-4D97-AF65-F5344CB8AC3E}">
        <p14:creationId xmlns:p14="http://schemas.microsoft.com/office/powerpoint/2010/main" val="99531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r>
              <a:rPr lang="en-US" dirty="0">
                <a:cs typeface="Times New Roman" panose="02020603050405020304" pitchFamily="18" charset="0"/>
              </a:rPr>
              <a:t>Employers are </a:t>
            </a:r>
            <a:r>
              <a:rPr lang="en-US" b="1" dirty="0">
                <a:cs typeface="Times New Roman" panose="02020603050405020304" pitchFamily="18" charset="0"/>
              </a:rPr>
              <a:t>required</a:t>
            </a:r>
            <a:r>
              <a:rPr lang="en-US" dirty="0">
                <a:cs typeface="Times New Roman" panose="02020603050405020304" pitchFamily="18" charset="0"/>
              </a:rPr>
              <a:t> to comply with the OSHA Hazard Communication Standard- HCS (29 CFR 1910.1200). H</a:t>
            </a:r>
            <a:r>
              <a:rPr lang="en-US" dirty="0"/>
              <a:t>CS requires employers to inform employees about hazardous chemicals in the workplace, such as respirable crystalline silica, through their written hazard communication programs. Written hazard communication programs must describe how requirements for container labels, safety data sheets (SDSs), and employee training will be met. As part of their hazard communication program for respirable crystalline silica, employers must address at least the following health hazards: cancer, lung effects, immune system effects, and kidney effects. </a:t>
            </a:r>
            <a:endParaRPr lang="en-US" dirty="0">
              <a:cs typeface="Times New Roman" panose="02020603050405020304" pitchFamily="18" charset="0"/>
            </a:endParaRPr>
          </a:p>
          <a:p>
            <a:endParaRPr lang="en-US" dirty="0">
              <a:cs typeface="Times New Roman" panose="02020603050405020304" pitchFamily="18" charset="0"/>
            </a:endParaRPr>
          </a:p>
          <a:p>
            <a:endParaRPr lang="en-US" dirty="0">
              <a:cs typeface="Times New Roman" panose="02020603050405020304" pitchFamily="18" charset="0"/>
            </a:endParaRPr>
          </a:p>
          <a:p>
            <a:endParaRPr lang="en-US" dirty="0">
              <a:cs typeface="Times New Roman" panose="02020603050405020304" pitchFamily="18" charset="0"/>
            </a:endParaRPr>
          </a:p>
          <a:p>
            <a:pPr algn="just">
              <a:spcAft>
                <a:spcPts val="1269"/>
              </a:spcAft>
            </a:pPr>
            <a:endParaRPr lang="en-US"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a:pPr defTabSz="966529">
                <a:defRPr/>
              </a:pPr>
              <a:t>60</a:t>
            </a:fld>
            <a:endParaRPr lang="en-US" dirty="0"/>
          </a:p>
        </p:txBody>
      </p:sp>
    </p:spTree>
    <p:extLst>
      <p:ext uri="{BB962C8B-B14F-4D97-AF65-F5344CB8AC3E}">
        <p14:creationId xmlns:p14="http://schemas.microsoft.com/office/powerpoint/2010/main" val="1310234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spcAft>
                <a:spcPts val="1269"/>
              </a:spcAft>
            </a:pPr>
            <a:r>
              <a:rPr lang="en-US" dirty="0">
                <a:cs typeface="Times New Roman" panose="02020603050405020304" pitchFamily="18" charset="0"/>
              </a:rPr>
              <a:t>Under HCS, employers must</a:t>
            </a:r>
          </a:p>
          <a:p>
            <a:pPr lvl="2" algn="just">
              <a:spcAft>
                <a:spcPts val="1269"/>
              </a:spcAft>
              <a:buFont typeface="Wingdings" panose="05000000000000000000" pitchFamily="2" charset="2"/>
              <a:buChar char="§"/>
            </a:pPr>
            <a:r>
              <a:rPr lang="en-US" dirty="0">
                <a:ea typeface="ＭＳ Ｐゴシック" charset="-128"/>
                <a:cs typeface="Times New Roman" panose="02020603050405020304" pitchFamily="18" charset="0"/>
              </a:rPr>
              <a:t>Inform employees about the general requirements of HCS</a:t>
            </a:r>
          </a:p>
          <a:p>
            <a:pPr lvl="2" algn="just">
              <a:spcAft>
                <a:spcPts val="1269"/>
              </a:spcAft>
              <a:buFont typeface="Wingdings" panose="05000000000000000000" pitchFamily="2" charset="2"/>
              <a:buChar char="§"/>
            </a:pPr>
            <a:r>
              <a:rPr lang="en-US" dirty="0">
                <a:cs typeface="Times New Roman" panose="02020603050405020304" pitchFamily="18" charset="0"/>
              </a:rPr>
              <a:t>Train employees on how the presence or release of hazardous chemicals in the work area can be detected</a:t>
            </a:r>
          </a:p>
          <a:p>
            <a:pPr lvl="2" algn="just">
              <a:spcAft>
                <a:spcPts val="1269"/>
              </a:spcAft>
              <a:buFont typeface="Wingdings" panose="05000000000000000000" pitchFamily="2" charset="2"/>
              <a:buChar char="§"/>
            </a:pPr>
            <a:r>
              <a:rPr lang="en-US" dirty="0">
                <a:cs typeface="Times New Roman" panose="02020603050405020304" pitchFamily="18" charset="0"/>
              </a:rPr>
              <a:t>Train employees on the details of the workplace-specific hazard communication program developed by the employer, including container labels, the workplace labeling system, SDSs, and how employees can get and use hazard information.</a:t>
            </a:r>
          </a:p>
          <a:p>
            <a:pPr lvl="2" algn="just">
              <a:spcAft>
                <a:spcPts val="1269"/>
              </a:spcAft>
              <a:buFont typeface="Wingdings" panose="05000000000000000000" pitchFamily="2" charset="2"/>
              <a:buChar char="§"/>
            </a:pPr>
            <a:endParaRPr lang="en-US" dirty="0">
              <a:cs typeface="Times New Roman" panose="02020603050405020304" pitchFamily="18" charset="0"/>
            </a:endParaRPr>
          </a:p>
          <a:p>
            <a:pPr algn="just">
              <a:spcAft>
                <a:spcPts val="1269"/>
              </a:spcAft>
            </a:pPr>
            <a:r>
              <a:rPr lang="en-US" dirty="0">
                <a:cs typeface="Times New Roman" panose="02020603050405020304" pitchFamily="18" charset="0"/>
              </a:rPr>
              <a:t>Under HCS, employers </a:t>
            </a:r>
            <a:r>
              <a:rPr lang="en-US" b="1" dirty="0">
                <a:cs typeface="Times New Roman" panose="02020603050405020304" pitchFamily="18" charset="0"/>
              </a:rPr>
              <a:t>must make a copy of the respirable crystalline silica standard available</a:t>
            </a:r>
            <a:r>
              <a:rPr lang="en-US" dirty="0">
                <a:cs typeface="Times New Roman" panose="02020603050405020304" pitchFamily="18" charset="0"/>
              </a:rPr>
              <a:t> to each employee covered by the standard at no cost to the employee. </a:t>
            </a:r>
            <a:r>
              <a:rPr lang="en-US" dirty="0"/>
              <a:t>This could simply involve allowing employees to view a printed or electronic copy in a reasonable location.</a:t>
            </a:r>
            <a:r>
              <a:rPr lang="en-US" b="1" dirty="0"/>
              <a:t> </a:t>
            </a:r>
            <a:endParaRPr lang="en-US" b="1" dirty="0">
              <a:cs typeface="Times New Roman" panose="02020603050405020304" pitchFamily="18" charset="0"/>
            </a:endParaRPr>
          </a:p>
          <a:p>
            <a:pPr defTabSz="966529">
              <a:defRPr/>
            </a:pPr>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a:pPr defTabSz="966529">
                <a:defRPr/>
              </a:pPr>
              <a:t>61</a:t>
            </a:fld>
            <a:endParaRPr lang="en-US" dirty="0"/>
          </a:p>
        </p:txBody>
      </p:sp>
    </p:spTree>
    <p:extLst>
      <p:ext uri="{BB962C8B-B14F-4D97-AF65-F5344CB8AC3E}">
        <p14:creationId xmlns:p14="http://schemas.microsoft.com/office/powerpoint/2010/main" val="41613068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spcAft>
                <a:spcPts val="1269"/>
              </a:spcAft>
            </a:pPr>
            <a:r>
              <a:rPr lang="en-US" dirty="0">
                <a:cs typeface="Times New Roman" panose="02020603050405020304" pitchFamily="18" charset="0"/>
              </a:rPr>
              <a:t>Safety Data Sheets contain data for all materials or products containing hazardous substances. If a material or product contains crystalline silica in quantities greater than 0.1%, </a:t>
            </a:r>
            <a:r>
              <a:rPr lang="en-US" b="1" u="sng" dirty="0">
                <a:cs typeface="Times New Roman" panose="02020603050405020304" pitchFamily="18" charset="0"/>
              </a:rPr>
              <a:t>there must be </a:t>
            </a:r>
            <a:r>
              <a:rPr lang="en-US" dirty="0">
                <a:cs typeface="Times New Roman" panose="02020603050405020304" pitchFamily="18" charset="0"/>
              </a:rPr>
              <a:t>a safety data sheet for it </a:t>
            </a:r>
          </a:p>
          <a:p>
            <a:pPr algn="just">
              <a:spcAft>
                <a:spcPts val="1269"/>
              </a:spcAft>
            </a:pPr>
            <a:endParaRPr lang="en-US" b="1" u="sng" dirty="0">
              <a:cs typeface="Times New Roman" panose="02020603050405020304" pitchFamily="18" charset="0"/>
            </a:endParaRPr>
          </a:p>
          <a:p>
            <a:pPr algn="just">
              <a:spcAft>
                <a:spcPts val="1269"/>
              </a:spcAft>
            </a:pPr>
            <a:r>
              <a:rPr lang="en-US" b="1" u="sng" dirty="0">
                <a:cs typeface="Times New Roman" panose="02020603050405020304" pitchFamily="18" charset="0"/>
              </a:rPr>
              <a:t>Manufacturer's responsibility</a:t>
            </a:r>
            <a:r>
              <a:rPr lang="en-US" dirty="0">
                <a:cs typeface="Times New Roman" panose="02020603050405020304" pitchFamily="18" charset="0"/>
              </a:rPr>
              <a:t>: Manufacturers must obtain or develop a safety data sheet for each hazardous chemical they produce or import</a:t>
            </a:r>
          </a:p>
          <a:p>
            <a:pPr algn="just">
              <a:spcAft>
                <a:spcPts val="1269"/>
              </a:spcAft>
            </a:pPr>
            <a:r>
              <a:rPr lang="en-US" b="1" u="sng" dirty="0">
                <a:cs typeface="Times New Roman" panose="02020603050405020304" pitchFamily="18" charset="0"/>
              </a:rPr>
              <a:t>Employer's responsibility: </a:t>
            </a:r>
            <a:r>
              <a:rPr lang="en-US" dirty="0">
                <a:cs typeface="Times New Roman" panose="02020603050405020304" pitchFamily="18" charset="0"/>
              </a:rPr>
              <a:t>Employers must ensure access to safety data sheets for all hazardous materials in the workplace.</a:t>
            </a:r>
          </a:p>
          <a:p>
            <a:endParaRPr lang="en-US"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a:pPr defTabSz="966529">
                <a:defRPr/>
              </a:pPr>
              <a:t>62</a:t>
            </a:fld>
            <a:endParaRPr lang="en-US" dirty="0"/>
          </a:p>
        </p:txBody>
      </p:sp>
    </p:spTree>
    <p:extLst>
      <p:ext uri="{BB962C8B-B14F-4D97-AF65-F5344CB8AC3E}">
        <p14:creationId xmlns:p14="http://schemas.microsoft.com/office/powerpoint/2010/main" val="2466200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normAutofit/>
          </a:bodyPr>
          <a:lstStyle/>
          <a:p>
            <a:pPr algn="just"/>
            <a:r>
              <a:rPr lang="en-US" dirty="0"/>
              <a:t>Records can demonstrate employer compliance with the standard, and can assist in diagnosing and identifying workplace- related illnesses. Therefore, as appropriate, employers are required to make and keep accurate records of air monitoring data and objective data used to assess employee exposures to respirable crystalline silica under the standard, as well as records of medical surveillance provided under the standard.</a:t>
            </a:r>
          </a:p>
          <a:p>
            <a:pPr algn="just"/>
            <a:endParaRPr lang="en-US" dirty="0"/>
          </a:p>
          <a:p>
            <a:pPr algn="just"/>
            <a:r>
              <a:rPr lang="en-US" dirty="0"/>
              <a:t>Exposure and medical records must be  kept and made available to employees, their representatives, and OSHA </a:t>
            </a:r>
            <a:r>
              <a:rPr lang="en-US" dirty="0">
                <a:cs typeface="Times New Roman" panose="02020603050405020304" pitchFamily="18" charset="0"/>
              </a:rPr>
              <a:t>per OSHA’s Access to Employee Exposure and Medical Records regulation (29 CFR 1910.1020). </a:t>
            </a:r>
            <a:r>
              <a:rPr lang="en-US" dirty="0"/>
              <a:t>Exposure records (including air monitoring and objective data) must be kept for </a:t>
            </a:r>
            <a:r>
              <a:rPr lang="en-US" b="1" dirty="0"/>
              <a:t>at least 30 years</a:t>
            </a:r>
            <a:r>
              <a:rPr lang="en-US" dirty="0"/>
              <a:t>, and medical records  must be kept for at least the duration of employment, </a:t>
            </a:r>
            <a:r>
              <a:rPr lang="en-US" b="1" dirty="0"/>
              <a:t>plus 30 years</a:t>
            </a:r>
            <a:r>
              <a:rPr lang="en-US" dirty="0"/>
              <a:t>.</a:t>
            </a:r>
            <a:endParaRPr lang="en-US" b="1" dirty="0"/>
          </a:p>
        </p:txBody>
      </p:sp>
      <p:sp>
        <p:nvSpPr>
          <p:cNvPr id="4" name="Slide Number Placeholder 3"/>
          <p:cNvSpPr>
            <a:spLocks noGrp="1"/>
          </p:cNvSpPr>
          <p:nvPr>
            <p:ph type="sldNum" sz="quarter" idx="10"/>
          </p:nvPr>
        </p:nvSpPr>
        <p:spPr/>
        <p:txBody>
          <a:bodyPr/>
          <a:lstStyle/>
          <a:p>
            <a:pPr defTabSz="966529">
              <a:defRPr/>
            </a:pPr>
            <a:fld id="{987650DD-0EC9-F747-945D-41EDBF2F74B4}" type="slidenum">
              <a:rPr lang="en-US"/>
              <a:pPr defTabSz="966529">
                <a:defRPr/>
              </a:pPr>
              <a:t>63</a:t>
            </a:fld>
            <a:endParaRPr lang="en-US" dirty="0"/>
          </a:p>
        </p:txBody>
      </p:sp>
    </p:spTree>
    <p:extLst>
      <p:ext uri="{BB962C8B-B14F-4D97-AF65-F5344CB8AC3E}">
        <p14:creationId xmlns:p14="http://schemas.microsoft.com/office/powerpoint/2010/main" val="2409502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Employers who conduct tasks not listed in Table 1, or do not fully and properly implement the engineering controls, work practices, and respiratory protection described in Table 1 of the specified exposure control methods approach, must follow the alternative exposure control methods approach. </a:t>
            </a:r>
            <a:r>
              <a:rPr lang="en-US" dirty="0">
                <a:cs typeface="Times New Roman" panose="02020603050405020304" pitchFamily="18" charset="0"/>
              </a:rPr>
              <a:t>This approach involves: </a:t>
            </a:r>
          </a:p>
          <a:p>
            <a:pPr marL="785305" lvl="1" indent="-362448" algn="just">
              <a:buFont typeface="Arial" panose="020B0604020202020204" pitchFamily="34" charset="0"/>
              <a:buChar char="•"/>
            </a:pPr>
            <a:r>
              <a:rPr lang="en-US" dirty="0">
                <a:cs typeface="Times New Roman" panose="02020603050405020304" pitchFamily="18" charset="0"/>
              </a:rPr>
              <a:t>Assessing employee exposure to silica; </a:t>
            </a:r>
          </a:p>
          <a:p>
            <a:pPr marL="785305" lvl="1" indent="-362448" algn="just">
              <a:buFont typeface="Arial" panose="020B0604020202020204" pitchFamily="34" charset="0"/>
              <a:buChar char="•"/>
            </a:pPr>
            <a:r>
              <a:rPr lang="en-US" dirty="0">
                <a:cs typeface="Times New Roman" panose="02020603050405020304" pitchFamily="18" charset="0"/>
              </a:rPr>
              <a:t>Limiting exposure to the PEL using feasible engineering and work  practice controls; and</a:t>
            </a:r>
          </a:p>
          <a:p>
            <a:pPr marL="785305" lvl="1" indent="-362448" algn="just">
              <a:buFont typeface="Arial" panose="020B0604020202020204" pitchFamily="34" charset="0"/>
              <a:buChar char="•"/>
            </a:pPr>
            <a:r>
              <a:rPr lang="en-US" dirty="0">
                <a:cs typeface="Times New Roman" panose="02020603050405020304" pitchFamily="18" charset="0"/>
              </a:rPr>
              <a:t>Providing respiratory protection when necessary. </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64</a:t>
            </a:fld>
            <a:endParaRPr lang="en-US"/>
          </a:p>
        </p:txBody>
      </p:sp>
    </p:spTree>
    <p:extLst>
      <p:ext uri="{BB962C8B-B14F-4D97-AF65-F5344CB8AC3E}">
        <p14:creationId xmlns:p14="http://schemas.microsoft.com/office/powerpoint/2010/main" val="38609469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Exposure assessment requires construction employers following alternative exposure control methods to assess the 8-hour TWA exposure for each employee who is or may reasonably be expected to be exposed to respirable crystalline silica at or above the action level of 25 </a:t>
            </a:r>
            <a:r>
              <a:rPr lang="en-US" dirty="0" err="1"/>
              <a:t>μg</a:t>
            </a:r>
            <a:r>
              <a:rPr lang="en-US" dirty="0"/>
              <a:t>/m</a:t>
            </a:r>
            <a:r>
              <a:rPr lang="en-US" b="1" baseline="30000" dirty="0"/>
              <a:t>3</a:t>
            </a:r>
            <a:r>
              <a:rPr lang="en-US" dirty="0"/>
              <a:t> as an 8-hour TWA. The main purposes of assessing employee exposures are: </a:t>
            </a:r>
          </a:p>
          <a:p>
            <a:pPr algn="just"/>
            <a:endParaRPr lang="en-US" dirty="0"/>
          </a:p>
          <a:p>
            <a:pPr marL="845713" lvl="1" indent="-362448" algn="just">
              <a:buFont typeface="Arial" panose="020B0604020202020204" pitchFamily="34" charset="0"/>
              <a:buChar char="•"/>
            </a:pPr>
            <a:r>
              <a:rPr lang="en-US" dirty="0">
                <a:cs typeface="Times New Roman" panose="02020603050405020304" pitchFamily="18" charset="0"/>
              </a:rPr>
              <a:t>Identifying where exposures are occurring;</a:t>
            </a:r>
          </a:p>
          <a:p>
            <a:pPr marL="845713" lvl="1" indent="-362448" algn="just">
              <a:buFont typeface="Arial" panose="020B0604020202020204" pitchFamily="34" charset="0"/>
              <a:buChar char="•"/>
            </a:pPr>
            <a:r>
              <a:rPr lang="en-US" dirty="0">
                <a:cs typeface="Times New Roman" panose="02020603050405020304" pitchFamily="18" charset="0"/>
              </a:rPr>
              <a:t>Helping the employer select control methods and ensure their effectiveness;</a:t>
            </a:r>
          </a:p>
          <a:p>
            <a:pPr marL="845713" lvl="1" indent="-362448" algn="just">
              <a:buFont typeface="Arial" panose="020B0604020202020204" pitchFamily="34" charset="0"/>
              <a:buChar char="•"/>
            </a:pPr>
            <a:r>
              <a:rPr lang="en-US" dirty="0">
                <a:cs typeface="Times New Roman" panose="02020603050405020304" pitchFamily="18" charset="0"/>
              </a:rPr>
              <a:t>Preventing employees from being exposed to silica above the PEL;</a:t>
            </a:r>
          </a:p>
          <a:p>
            <a:pPr marL="845713" lvl="1" indent="-362448" algn="just">
              <a:buFont typeface="Arial" panose="020B0604020202020204" pitchFamily="34" charset="0"/>
              <a:buChar char="•"/>
            </a:pPr>
            <a:r>
              <a:rPr lang="en-US" dirty="0">
                <a:cs typeface="Times New Roman" panose="02020603050405020304" pitchFamily="18" charset="0"/>
              </a:rPr>
              <a:t>Providing employees with information about their exposure levels; and</a:t>
            </a:r>
          </a:p>
          <a:p>
            <a:pPr marL="845713" lvl="1" indent="-362448" algn="just">
              <a:buFont typeface="Arial" panose="020B0604020202020204" pitchFamily="34" charset="0"/>
              <a:buChar char="•"/>
            </a:pPr>
            <a:r>
              <a:rPr lang="en-US" dirty="0">
                <a:cs typeface="Times New Roman" panose="02020603050405020304" pitchFamily="18" charset="0"/>
              </a:rPr>
              <a:t>Giving the PLHCP performing medical examinations information about employee exposures. </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65</a:t>
            </a:fld>
            <a:endParaRPr lang="en-US"/>
          </a:p>
        </p:txBody>
      </p:sp>
    </p:spTree>
    <p:extLst>
      <p:ext uri="{BB962C8B-B14F-4D97-AF65-F5344CB8AC3E}">
        <p14:creationId xmlns:p14="http://schemas.microsoft.com/office/powerpoint/2010/main" val="7887604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Both the PEL and the action level are expressed as TWA exposures. TWA measurements account for variable exposure levels over the course of a work shift by averaging periods of higher and lower exposures. The TWA exposure for an 8-hour work shift is calculated using a simple formula:   </a:t>
            </a:r>
            <a:r>
              <a:rPr lang="en-US" b="1" dirty="0"/>
              <a:t>TWA = (Ca Ta + </a:t>
            </a:r>
            <a:r>
              <a:rPr lang="en-US" b="1" dirty="0" err="1"/>
              <a:t>Cb</a:t>
            </a:r>
            <a:r>
              <a:rPr lang="en-US" b="1" dirty="0"/>
              <a:t> Tb . . . Cn </a:t>
            </a:r>
            <a:r>
              <a:rPr lang="en-US" b="1" dirty="0" err="1"/>
              <a:t>Tn</a:t>
            </a:r>
            <a:r>
              <a:rPr lang="en-US" b="1" dirty="0"/>
              <a:t>) ÷ 8</a:t>
            </a:r>
          </a:p>
          <a:p>
            <a:pPr algn="just"/>
            <a:r>
              <a:rPr lang="en-US" dirty="0"/>
              <a:t> </a:t>
            </a:r>
          </a:p>
          <a:p>
            <a:pPr algn="just"/>
            <a:r>
              <a:rPr lang="en-US" dirty="0"/>
              <a:t>Where:  </a:t>
            </a:r>
            <a:r>
              <a:rPr lang="en-US" b="1" dirty="0"/>
              <a:t>TWA</a:t>
            </a:r>
            <a:r>
              <a:rPr lang="en-US" dirty="0"/>
              <a:t> is the time-weighted average exposure for the work shift; </a:t>
            </a:r>
            <a:r>
              <a:rPr lang="en-US" b="1" dirty="0"/>
              <a:t>C </a:t>
            </a:r>
            <a:r>
              <a:rPr lang="en-US" dirty="0"/>
              <a:t>is the concentration during any period of time (T) where the concentration remains constant; and  </a:t>
            </a:r>
            <a:r>
              <a:rPr lang="en-US" b="1" dirty="0"/>
              <a:t>T</a:t>
            </a:r>
            <a:r>
              <a:rPr lang="en-US" dirty="0"/>
              <a:t> is the duration in hours of the exposure at the concentration (C)</a:t>
            </a:r>
          </a:p>
          <a:p>
            <a:pPr algn="just"/>
            <a:endParaRPr lang="en-US" dirty="0"/>
          </a:p>
          <a:p>
            <a:pPr algn="just"/>
            <a:r>
              <a:rPr lang="en-US" dirty="0"/>
              <a:t>Based on the calculated TWA; an employer can decide where they stand in terms of Action Level and Permissible Exposure Limit.</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66</a:t>
            </a:fld>
            <a:endParaRPr lang="en-US"/>
          </a:p>
        </p:txBody>
      </p:sp>
    </p:spTree>
    <p:extLst>
      <p:ext uri="{BB962C8B-B14F-4D97-AF65-F5344CB8AC3E}">
        <p14:creationId xmlns:p14="http://schemas.microsoft.com/office/powerpoint/2010/main" val="4137420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t>The PEL applies to the three forms of respirable crystalline silica that are covered by the standard: </a:t>
            </a:r>
            <a:r>
              <a:rPr lang="en-US" b="1" dirty="0"/>
              <a:t>quartz, </a:t>
            </a:r>
            <a:r>
              <a:rPr lang="en-US" b="1" dirty="0" err="1"/>
              <a:t>cristobalite</a:t>
            </a:r>
            <a:r>
              <a:rPr lang="en-US" b="1" dirty="0"/>
              <a:t>, and </a:t>
            </a:r>
            <a:r>
              <a:rPr lang="en-US" b="1" dirty="0" err="1"/>
              <a:t>trydimite</a:t>
            </a:r>
            <a:r>
              <a:rPr lang="en-US" dirty="0"/>
              <a:t>. Quartz is by far the most common form of crystalline silica found on construction workplaces, and in most cases, quartz will be the only form of respirable crystalline silica analyzed in air samples used to measure employee exposures. </a:t>
            </a:r>
          </a:p>
          <a:p>
            <a:pPr algn="just" defTabSz="966529">
              <a:defRPr/>
            </a:pPr>
            <a:endParaRPr lang="en-US" dirty="0"/>
          </a:p>
          <a:p>
            <a:pPr algn="just" defTabSz="966529">
              <a:defRPr/>
            </a:pPr>
            <a:r>
              <a:rPr lang="en-US" dirty="0"/>
              <a:t>The standard allows employers to choose between two options for assessing exposures: </a:t>
            </a:r>
            <a:r>
              <a:rPr lang="en-US" b="1" dirty="0"/>
              <a:t>The performance option</a:t>
            </a:r>
            <a:r>
              <a:rPr lang="en-US" dirty="0"/>
              <a:t>; or </a:t>
            </a:r>
            <a:r>
              <a:rPr lang="en-US" b="1" dirty="0"/>
              <a:t>The scheduled monitoring option</a:t>
            </a:r>
            <a:r>
              <a:rPr lang="en-US" dirty="0"/>
              <a:t>.</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67</a:t>
            </a:fld>
            <a:endParaRPr lang="en-US"/>
          </a:p>
        </p:txBody>
      </p:sp>
    </p:spTree>
    <p:extLst>
      <p:ext uri="{BB962C8B-B14F-4D97-AF65-F5344CB8AC3E}">
        <p14:creationId xmlns:p14="http://schemas.microsoft.com/office/powerpoint/2010/main" val="1880880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t>The performance option gives employers flexibility to determine the 8-hour TWA exposure for each employee based on any combination of </a:t>
            </a:r>
            <a:r>
              <a:rPr lang="en-US" b="1" dirty="0"/>
              <a:t>air monitoring data </a:t>
            </a:r>
            <a:r>
              <a:rPr lang="en-US" dirty="0"/>
              <a:t>or </a:t>
            </a:r>
            <a:r>
              <a:rPr lang="en-US" b="1" dirty="0"/>
              <a:t>objective data. Both data </a:t>
            </a:r>
            <a:r>
              <a:rPr lang="en-US" dirty="0"/>
              <a:t>can effectively characterize employee exposures to respirable crystalline silica.</a:t>
            </a:r>
          </a:p>
          <a:p>
            <a:pPr algn="just" defTabSz="966529">
              <a:defRPr/>
            </a:pPr>
            <a:endParaRPr lang="en-US" dirty="0"/>
          </a:p>
          <a:p>
            <a:pPr algn="just"/>
            <a:r>
              <a:rPr lang="en-US" b="1" dirty="0"/>
              <a:t>Air monitoring data:  </a:t>
            </a:r>
            <a:r>
              <a:rPr lang="en-US" dirty="0"/>
              <a:t>Such data are obtained through the results of air monitoring conducted and analyzed according to the procedures and requirements in Appendix A under the responsibility of the employer to meet the requirements of the standard.</a:t>
            </a:r>
          </a:p>
          <a:p>
            <a:pPr algn="just" defTabSz="966529">
              <a:defRPr/>
            </a:pPr>
            <a:endParaRPr lang="en-US" dirty="0"/>
          </a:p>
          <a:p>
            <a:pPr algn="just"/>
            <a:r>
              <a:rPr lang="en-US" b="1" dirty="0"/>
              <a:t>Objective data: </a:t>
            </a:r>
            <a:r>
              <a:rPr lang="en-US" dirty="0"/>
              <a:t>This type of data encompasses information that demonstrates employee exposure to respirable crystalline silica, associated with a particular product or material, or a specific process, task, or activity. </a:t>
            </a:r>
            <a:r>
              <a:rPr lang="en-US" dirty="0">
                <a:cs typeface="Times New Roman" panose="02020603050405020304" pitchFamily="18" charset="0"/>
              </a:rPr>
              <a:t>Air monitoring data from </a:t>
            </a:r>
            <a:r>
              <a:rPr lang="en-US" b="1" dirty="0">
                <a:cs typeface="Times New Roman" panose="02020603050405020304" pitchFamily="18" charset="0"/>
              </a:rPr>
              <a:t>industry-wide surveys, historic</a:t>
            </a:r>
            <a:r>
              <a:rPr lang="en-US" dirty="0">
                <a:cs typeface="Times New Roman" panose="02020603050405020304" pitchFamily="18" charset="0"/>
              </a:rPr>
              <a:t> air monitoring data, </a:t>
            </a:r>
            <a:r>
              <a:rPr lang="en-US" b="1" dirty="0">
                <a:cs typeface="Times New Roman" panose="02020603050405020304" pitchFamily="18" charset="0"/>
              </a:rPr>
              <a:t>calculations </a:t>
            </a:r>
            <a:r>
              <a:rPr lang="en-US" dirty="0">
                <a:cs typeface="Times New Roman" panose="02020603050405020304" pitchFamily="18" charset="0"/>
              </a:rPr>
              <a:t>based on the </a:t>
            </a:r>
            <a:r>
              <a:rPr lang="en-US" b="1" dirty="0">
                <a:cs typeface="Times New Roman" panose="02020603050405020304" pitchFamily="18" charset="0"/>
              </a:rPr>
              <a:t>composition</a:t>
            </a:r>
            <a:r>
              <a:rPr lang="en-US" dirty="0">
                <a:cs typeface="Times New Roman" panose="02020603050405020304" pitchFamily="18" charset="0"/>
              </a:rPr>
              <a:t> of a substance are some examples of objective data.</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68</a:t>
            </a:fld>
            <a:endParaRPr lang="en-US"/>
          </a:p>
        </p:txBody>
      </p:sp>
    </p:spTree>
    <p:extLst>
      <p:ext uri="{BB962C8B-B14F-4D97-AF65-F5344CB8AC3E}">
        <p14:creationId xmlns:p14="http://schemas.microsoft.com/office/powerpoint/2010/main" val="20044106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Employers who choose</a:t>
            </a:r>
            <a:r>
              <a:rPr lang="en-US" baseline="0" dirty="0"/>
              <a:t> to asses exposure based on the performance option must conduct exposure assessment before work begins. Whenever a change in production, process, control equipment, personnel, or work practices may reasonably be expected likely to result in new or higher exposure at or above the action level, employers must reassess the exposure. Also, employers must be able to demonstrate that employee exposures have been accurately characterized. Furthermore, employers must make sure that the exposure assessment reflects the exposure of employees on each shift, for each job classification, in each work area.</a:t>
            </a:r>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69</a:t>
            </a:fld>
            <a:endParaRPr lang="en-US"/>
          </a:p>
        </p:txBody>
      </p:sp>
    </p:spTree>
    <p:extLst>
      <p:ext uri="{BB962C8B-B14F-4D97-AF65-F5344CB8AC3E}">
        <p14:creationId xmlns:p14="http://schemas.microsoft.com/office/powerpoint/2010/main" val="319455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eaLnBrk="0" fontAlgn="base" hangingPunct="0">
              <a:spcBef>
                <a:spcPct val="30000"/>
              </a:spcBef>
              <a:spcAft>
                <a:spcPct val="0"/>
              </a:spcAft>
              <a:defRPr/>
            </a:pPr>
            <a:r>
              <a:rPr lang="en-US" dirty="0"/>
              <a:t>A typical training session flowchart is presented above. Training starts with sign-up to collect demographic and background information on the trainees. This is followed by a pre-test consisting of 25 questions that aim to measure the existing knowledge level of the trainees on topics covered in the new respirable crystalline silica standard. This will establish a baseline that can be compared to the post test results to assess the effectiveness of the provided training. The third step in a typical session is the lecture part where the previously outlined module is covered slide by slide. After this, the trainees are given the posttest which is identical to the pretest. Improvement of scores from pretest to posttest will signify learning attributable to training. Lastly, trainees fill out the opinion survey designed to measure the trainees’ reaction to the training program and experience. This feedback is used to make an overall assessment of the training, and to establish strategies for improving the  module, and training delivery.</a:t>
            </a:r>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kern="0">
                <a:solidFill>
                  <a:sysClr val="windowText" lastClr="000000"/>
                </a:solidFill>
              </a:rPr>
              <a:pPr defTabSz="966529">
                <a:defRPr/>
              </a:pPr>
              <a:t>7</a:t>
            </a:fld>
            <a:endParaRPr lang="en-US" kern="0" dirty="0">
              <a:solidFill>
                <a:sysClr val="windowText" lastClr="000000"/>
              </a:solidFill>
            </a:endParaRPr>
          </a:p>
        </p:txBody>
      </p:sp>
    </p:spTree>
    <p:extLst>
      <p:ext uri="{BB962C8B-B14F-4D97-AF65-F5344CB8AC3E}">
        <p14:creationId xmlns:p14="http://schemas.microsoft.com/office/powerpoint/2010/main" val="3727140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The scheduled monitoring option lets employers know when and how often they must perform exposure monitoring to measure employee exposures. Employers selecting the scheduled monitoring option must ensure that</a:t>
            </a:r>
          </a:p>
          <a:p>
            <a:pPr marL="845713" lvl="1" indent="-362448" algn="just">
              <a:buFont typeface="Arial" panose="020B0604020202020204" pitchFamily="34" charset="0"/>
              <a:buChar char="•"/>
            </a:pPr>
            <a:r>
              <a:rPr lang="en-US" b="1" dirty="0">
                <a:cs typeface="Times New Roman" panose="02020603050405020304" pitchFamily="18" charset="0"/>
              </a:rPr>
              <a:t>Results represent </a:t>
            </a:r>
            <a:r>
              <a:rPr lang="en-US" dirty="0">
                <a:cs typeface="Times New Roman" panose="02020603050405020304" pitchFamily="18" charset="0"/>
              </a:rPr>
              <a:t>the employee’s TWA exposure to silica over an </a:t>
            </a:r>
            <a:r>
              <a:rPr lang="en-US" b="1" dirty="0">
                <a:cs typeface="Times New Roman" panose="02020603050405020304" pitchFamily="18" charset="0"/>
              </a:rPr>
              <a:t>eight-hour workday; </a:t>
            </a:r>
          </a:p>
          <a:p>
            <a:pPr marL="845713" lvl="1" indent="-362448" algn="just">
              <a:buFont typeface="Arial" panose="020B0604020202020204" pitchFamily="34" charset="0"/>
              <a:buChar char="•"/>
            </a:pPr>
            <a:r>
              <a:rPr lang="en-US" b="1" dirty="0">
                <a:cs typeface="Times New Roman" panose="02020603050405020304" pitchFamily="18" charset="0"/>
              </a:rPr>
              <a:t>Samples </a:t>
            </a:r>
            <a:r>
              <a:rPr lang="en-US" dirty="0">
                <a:cs typeface="Times New Roman" panose="02020603050405020304" pitchFamily="18" charset="0"/>
              </a:rPr>
              <a:t>are </a:t>
            </a:r>
            <a:r>
              <a:rPr lang="en-US" b="1" dirty="0">
                <a:cs typeface="Times New Roman" panose="02020603050405020304" pitchFamily="18" charset="0"/>
              </a:rPr>
              <a:t>collected f</a:t>
            </a:r>
            <a:r>
              <a:rPr lang="en-US" dirty="0">
                <a:cs typeface="Times New Roman" panose="02020603050405020304" pitchFamily="18" charset="0"/>
              </a:rPr>
              <a:t>rom the </a:t>
            </a:r>
            <a:r>
              <a:rPr lang="en-US" b="1" dirty="0">
                <a:cs typeface="Times New Roman" panose="02020603050405020304" pitchFamily="18" charset="0"/>
              </a:rPr>
              <a:t>employee’s breathing zone; </a:t>
            </a:r>
          </a:p>
          <a:p>
            <a:pPr marL="845713" lvl="1" indent="-362448" algn="just">
              <a:buFont typeface="Arial" panose="020B0604020202020204" pitchFamily="34" charset="0"/>
              <a:buChar char="•"/>
            </a:pPr>
            <a:r>
              <a:rPr lang="en-US" dirty="0">
                <a:cs typeface="Times New Roman" panose="02020603050405020304" pitchFamily="18" charset="0"/>
              </a:rPr>
              <a:t>Samples are collected </a:t>
            </a:r>
            <a:r>
              <a:rPr lang="en-US" b="1" dirty="0">
                <a:cs typeface="Times New Roman" panose="02020603050405020304" pitchFamily="18" charset="0"/>
              </a:rPr>
              <a:t>outside respirators </a:t>
            </a:r>
            <a:r>
              <a:rPr lang="en-US" dirty="0">
                <a:cs typeface="Times New Roman" panose="02020603050405020304" pitchFamily="18" charset="0"/>
              </a:rPr>
              <a:t>so that they represent the </a:t>
            </a:r>
            <a:r>
              <a:rPr lang="en-US" b="1" dirty="0">
                <a:cs typeface="Times New Roman" panose="02020603050405020304" pitchFamily="18" charset="0"/>
              </a:rPr>
              <a:t>exposure that would occur without the use of the respirator;</a:t>
            </a:r>
          </a:p>
          <a:p>
            <a:pPr marL="845713" lvl="1" indent="-362448" algn="just">
              <a:buFont typeface="Arial" panose="020B0604020202020204" pitchFamily="34" charset="0"/>
              <a:buChar char="•"/>
            </a:pPr>
            <a:r>
              <a:rPr lang="en-US" dirty="0">
                <a:cs typeface="Times New Roman" panose="02020603050405020304" pitchFamily="18" charset="0"/>
              </a:rPr>
              <a:t>Initial monitoring is conducted </a:t>
            </a:r>
            <a:r>
              <a:rPr lang="en-US" b="1" dirty="0">
                <a:cs typeface="Times New Roman" panose="02020603050405020304" pitchFamily="18" charset="0"/>
              </a:rPr>
              <a:t>as soon as work begins</a:t>
            </a:r>
            <a:r>
              <a:rPr lang="en-US" dirty="0">
                <a:cs typeface="Times New Roman" panose="02020603050405020304" pitchFamily="18" charset="0"/>
              </a:rPr>
              <a:t>, so exposure levels and control measures can be determined;   </a:t>
            </a:r>
          </a:p>
          <a:p>
            <a:pPr marL="845713" lvl="1" indent="-362448" algn="just">
              <a:buFont typeface="Arial" panose="020B0604020202020204" pitchFamily="34" charset="0"/>
              <a:buChar char="•"/>
            </a:pPr>
            <a:r>
              <a:rPr lang="en-US" b="1" dirty="0">
                <a:cs typeface="Times New Roman" panose="02020603050405020304" pitchFamily="18" charset="0"/>
              </a:rPr>
              <a:t>Exposure monitoring </a:t>
            </a:r>
            <a:r>
              <a:rPr lang="en-US" dirty="0">
                <a:cs typeface="Times New Roman" panose="02020603050405020304" pitchFamily="18" charset="0"/>
              </a:rPr>
              <a:t>includes, at a minimum, </a:t>
            </a:r>
            <a:r>
              <a:rPr lang="en-US" b="1" dirty="0">
                <a:cs typeface="Times New Roman" panose="02020603050405020304" pitchFamily="18" charset="0"/>
              </a:rPr>
              <a:t>one full-shift sample </a:t>
            </a:r>
            <a:r>
              <a:rPr lang="en-US" dirty="0">
                <a:cs typeface="Times New Roman" panose="02020603050405020304" pitchFamily="18" charset="0"/>
              </a:rPr>
              <a:t>taken for </a:t>
            </a:r>
            <a:r>
              <a:rPr lang="en-US" b="1" dirty="0">
                <a:cs typeface="Times New Roman" panose="02020603050405020304" pitchFamily="18" charset="0"/>
              </a:rPr>
              <a:t>each job function </a:t>
            </a:r>
            <a:r>
              <a:rPr lang="en-US" dirty="0">
                <a:cs typeface="Times New Roman" panose="02020603050405020304" pitchFamily="18" charset="0"/>
              </a:rPr>
              <a:t>in </a:t>
            </a:r>
            <a:r>
              <a:rPr lang="en-US" b="1" dirty="0">
                <a:cs typeface="Times New Roman" panose="02020603050405020304" pitchFamily="18" charset="0"/>
              </a:rPr>
              <a:t>each job classification</a:t>
            </a:r>
            <a:r>
              <a:rPr lang="en-US" dirty="0">
                <a:cs typeface="Times New Roman" panose="02020603050405020304" pitchFamily="18" charset="0"/>
              </a:rPr>
              <a:t>, in </a:t>
            </a:r>
            <a:r>
              <a:rPr lang="en-US" b="1" dirty="0">
                <a:cs typeface="Times New Roman" panose="02020603050405020304" pitchFamily="18" charset="0"/>
              </a:rPr>
              <a:t>each work </a:t>
            </a:r>
            <a:r>
              <a:rPr lang="en-US" dirty="0">
                <a:cs typeface="Times New Roman" panose="02020603050405020304" pitchFamily="18" charset="0"/>
              </a:rPr>
              <a:t>area, and on </a:t>
            </a:r>
            <a:r>
              <a:rPr lang="en-US" b="1" dirty="0">
                <a:cs typeface="Times New Roman" panose="02020603050405020304" pitchFamily="18" charset="0"/>
              </a:rPr>
              <a:t>each shift; </a:t>
            </a:r>
            <a:r>
              <a:rPr lang="en-US" dirty="0">
                <a:cs typeface="Times New Roman" panose="02020603050405020304" pitchFamily="18" charset="0"/>
              </a:rPr>
              <a:t>and </a:t>
            </a:r>
          </a:p>
          <a:p>
            <a:pPr marL="845713" lvl="1" indent="-362448" algn="just">
              <a:buFont typeface="Arial" panose="020B0604020202020204" pitchFamily="34" charset="0"/>
              <a:buChar char="•"/>
            </a:pPr>
            <a:endParaRPr lang="en-US" dirty="0">
              <a:cs typeface="Times New Roman" panose="02020603050405020304" pitchFamily="18" charset="0"/>
            </a:endParaRPr>
          </a:p>
          <a:p>
            <a:pPr marL="483265" lvl="1" algn="just"/>
            <a:r>
              <a:rPr lang="en-US" dirty="0">
                <a:cs typeface="Times New Roman" panose="02020603050405020304" pitchFamily="18" charset="0"/>
              </a:rPr>
              <a:t>It is important to note that characterizing each employee’s exposure may involve </a:t>
            </a:r>
            <a:r>
              <a:rPr lang="en-US" b="1" dirty="0">
                <a:cs typeface="Times New Roman" panose="02020603050405020304" pitchFamily="18" charset="0"/>
              </a:rPr>
              <a:t>monitoring all exposed employees, </a:t>
            </a:r>
            <a:r>
              <a:rPr lang="en-US" dirty="0">
                <a:cs typeface="Times New Roman" panose="02020603050405020304" pitchFamily="18" charset="0"/>
              </a:rPr>
              <a:t>or a </a:t>
            </a:r>
            <a:r>
              <a:rPr lang="en-US" b="1" dirty="0">
                <a:cs typeface="Times New Roman" panose="02020603050405020304" pitchFamily="18" charset="0"/>
              </a:rPr>
              <a:t>smaller number </a:t>
            </a:r>
            <a:r>
              <a:rPr lang="en-US" dirty="0">
                <a:cs typeface="Times New Roman" panose="02020603050405020304" pitchFamily="18" charset="0"/>
              </a:rPr>
              <a:t>of employees (using </a:t>
            </a:r>
            <a:r>
              <a:rPr lang="en-US" b="1" dirty="0">
                <a:cs typeface="Times New Roman" panose="02020603050405020304" pitchFamily="18" charset="0"/>
              </a:rPr>
              <a:t>representative sampling</a:t>
            </a:r>
            <a:r>
              <a:rPr lang="en-US" dirty="0">
                <a:cs typeface="Times New Roman" panose="02020603050405020304" pitchFamily="18" charset="0"/>
              </a:rPr>
              <a:t>)</a:t>
            </a:r>
            <a:r>
              <a:rPr lang="en-US" b="1" dirty="0">
                <a:cs typeface="Times New Roman" panose="02020603050405020304" pitchFamily="18" charset="0"/>
              </a:rPr>
              <a:t>. </a:t>
            </a:r>
            <a:r>
              <a:rPr lang="en-US" dirty="0"/>
              <a:t>Representative monitoring is allowed when several employees perform the same job on the same shift and under the same conditions.</a:t>
            </a:r>
          </a:p>
          <a:p>
            <a:pPr marL="483265" lvl="1" algn="just"/>
            <a:endParaRPr lang="en-US" sz="2100" b="1" dirty="0">
              <a:latin typeface="Times New Roman" panose="02020603050405020304" pitchFamily="18" charset="0"/>
              <a:cs typeface="Times New Roman" panose="02020603050405020304" pitchFamily="18" charset="0"/>
            </a:endParaRP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70</a:t>
            </a:fld>
            <a:endParaRPr lang="en-US"/>
          </a:p>
        </p:txBody>
      </p:sp>
    </p:spTree>
    <p:extLst>
      <p:ext uri="{BB962C8B-B14F-4D97-AF65-F5344CB8AC3E}">
        <p14:creationId xmlns:p14="http://schemas.microsoft.com/office/powerpoint/2010/main" val="40903564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Under the scheduled monitoring option, how often monitoring must be done depends on the results of initial monitoring, and thereafter, any required further monitoring. </a:t>
            </a:r>
            <a:r>
              <a:rPr lang="en-US" dirty="0">
                <a:cs typeface="Times New Roman" panose="02020603050405020304" pitchFamily="18" charset="0"/>
              </a:rPr>
              <a:t>If the initial monitoring shows exposures are </a:t>
            </a:r>
          </a:p>
          <a:p>
            <a:pPr marL="181225" indent="-181225" algn="just">
              <a:buFont typeface="Arial" panose="020B0604020202020204" pitchFamily="34" charset="0"/>
              <a:buChar char="•"/>
            </a:pPr>
            <a:r>
              <a:rPr lang="en-US" b="1" dirty="0">
                <a:cs typeface="Times New Roman" panose="02020603050405020304" pitchFamily="18" charset="0"/>
              </a:rPr>
              <a:t>below the action level, no further monitoring is required;  </a:t>
            </a:r>
          </a:p>
          <a:p>
            <a:pPr marL="181225" indent="-181225" algn="just">
              <a:buFont typeface="Arial" panose="020B0604020202020204" pitchFamily="34" charset="0"/>
              <a:buChar char="•"/>
            </a:pPr>
            <a:r>
              <a:rPr lang="en-US" b="1" dirty="0">
                <a:cs typeface="Times New Roman" panose="02020603050405020304" pitchFamily="18" charset="0"/>
              </a:rPr>
              <a:t>between AL and PEL</a:t>
            </a:r>
            <a:r>
              <a:rPr lang="en-US" dirty="0">
                <a:cs typeface="Times New Roman" panose="02020603050405020304" pitchFamily="18" charset="0"/>
              </a:rPr>
              <a:t>, the employer must </a:t>
            </a:r>
            <a:r>
              <a:rPr lang="en-US" b="1" dirty="0">
                <a:cs typeface="Times New Roman" panose="02020603050405020304" pitchFamily="18" charset="0"/>
              </a:rPr>
              <a:t>repeat monitoring within six months of the most recent monitoring </a:t>
            </a:r>
          </a:p>
          <a:p>
            <a:pPr marL="181225" indent="-181225" algn="just">
              <a:buFont typeface="Arial" panose="020B0604020202020204" pitchFamily="34" charset="0"/>
              <a:buChar char="•"/>
            </a:pPr>
            <a:r>
              <a:rPr lang="en-US" b="1" dirty="0">
                <a:cs typeface="Times New Roman" panose="02020603050405020304" pitchFamily="18" charset="0"/>
              </a:rPr>
              <a:t>above the PEL</a:t>
            </a:r>
            <a:r>
              <a:rPr lang="en-US" dirty="0">
                <a:cs typeface="Times New Roman" panose="02020603050405020304" pitchFamily="18" charset="0"/>
              </a:rPr>
              <a:t>, the employer must </a:t>
            </a:r>
            <a:r>
              <a:rPr lang="en-US" b="1" dirty="0">
                <a:cs typeface="Times New Roman" panose="02020603050405020304" pitchFamily="18" charset="0"/>
              </a:rPr>
              <a:t>repeat monitoring within three months of the most recent monitoring</a:t>
            </a:r>
            <a:r>
              <a:rPr lang="en-US" dirty="0">
                <a:cs typeface="Times New Roman" panose="02020603050405020304" pitchFamily="18" charset="0"/>
              </a:rPr>
              <a:t>. </a:t>
            </a:r>
          </a:p>
          <a:p>
            <a:pPr algn="just"/>
            <a:endParaRPr lang="en-US" dirty="0"/>
          </a:p>
          <a:p>
            <a:pPr lvl="0" algn="just"/>
            <a:r>
              <a:rPr lang="en-US" dirty="0"/>
              <a:t>When two non-initial monitoring results are taken consecutively, at least 7 days apart but within 6 months of each other, and results are below the action level, employers may stop monitoring employees represented by those results, </a:t>
            </a:r>
            <a:r>
              <a:rPr lang="en-US" b="1" dirty="0"/>
              <a:t>as long as no changes occur </a:t>
            </a:r>
            <a:r>
              <a:rPr lang="en-US" dirty="0"/>
              <a:t>that could reasonably be expected to result in new or additional exposures at or above the action level.</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71</a:t>
            </a:fld>
            <a:endParaRPr lang="en-US"/>
          </a:p>
        </p:txBody>
      </p:sp>
    </p:spTree>
    <p:extLst>
      <p:ext uri="{BB962C8B-B14F-4D97-AF65-F5344CB8AC3E}">
        <p14:creationId xmlns:p14="http://schemas.microsoft.com/office/powerpoint/2010/main" val="39956912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cs typeface="Times New Roman" panose="02020603050405020304" pitchFamily="18" charset="0"/>
              </a:rPr>
              <a:t>The employer must reassess exposures whenever a change in production, process, control equipment, personnel, or work practices may occur</a:t>
            </a:r>
            <a:r>
              <a:rPr lang="en-US" b="1" dirty="0">
                <a:cs typeface="Times New Roman" panose="02020603050405020304" pitchFamily="18" charset="0"/>
              </a:rPr>
              <a:t>, potentially resulting in increased exposure to silica at or above the action level (AL). </a:t>
            </a:r>
          </a:p>
          <a:p>
            <a:pPr algn="just"/>
            <a:endParaRPr lang="en-US" dirty="0"/>
          </a:p>
          <a:p>
            <a:pPr algn="just" defTabSz="966529">
              <a:defRPr/>
            </a:pPr>
            <a:r>
              <a:rPr lang="en-US" dirty="0"/>
              <a:t>Employers do not have to conduct additional monitoring simply because a change has occurred, so long as the change is not reasonably expected to result in new or additional exposures to respirable crystalline silica at or above AL. For example, reassessment is not required when a task is moved from an indoor to an outdoor location, or when a product is replaced with another product that has lower crystalline silica content ( based on Safety Data Sheet - % silica) in the same process. However, if a task is being moved from outdoors to indoors; or when a product is replaced with another product that has higher crystalline silica content then a reassessment will be necessary.</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72</a:t>
            </a:fld>
            <a:endParaRPr lang="en-US"/>
          </a:p>
        </p:txBody>
      </p:sp>
    </p:spTree>
    <p:extLst>
      <p:ext uri="{BB962C8B-B14F-4D97-AF65-F5344CB8AC3E}">
        <p14:creationId xmlns:p14="http://schemas.microsoft.com/office/powerpoint/2010/main" val="32662344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b="1" dirty="0"/>
              <a:t>Appendix A </a:t>
            </a:r>
            <a:r>
              <a:rPr lang="en-US" dirty="0"/>
              <a:t>of the silica standard lists laboratory procedures for measuring respirable crystalline silica contained in air samples. Employers must make sure that all air samples taken in a way that meets the requirements of the standard, and analyzed by a laboratory that follows the procedures given in </a:t>
            </a:r>
            <a:r>
              <a:rPr lang="en-US" b="1" dirty="0"/>
              <a:t>Appendix A</a:t>
            </a:r>
            <a:r>
              <a:rPr lang="en-US" dirty="0"/>
              <a:t>. If employers hire an approved/certified outside laboratory to perform the analyses for respirable crystalline silica, they can rely on results provided by that laboratory, which is known to follow the protocols in </a:t>
            </a:r>
            <a:r>
              <a:rPr lang="en-US" b="1" dirty="0"/>
              <a:t>Appendix A</a:t>
            </a:r>
            <a:r>
              <a:rPr lang="en-US" dirty="0"/>
              <a:t>. </a:t>
            </a:r>
          </a:p>
        </p:txBody>
      </p:sp>
      <p:sp>
        <p:nvSpPr>
          <p:cNvPr id="4" name="Slide Number Placeholder 3"/>
          <p:cNvSpPr>
            <a:spLocks noGrp="1"/>
          </p:cNvSpPr>
          <p:nvPr>
            <p:ph type="sldNum" sz="quarter" idx="10"/>
          </p:nvPr>
        </p:nvSpPr>
        <p:spPr/>
        <p:txBody>
          <a:bodyPr/>
          <a:lstStyle/>
          <a:p>
            <a:fld id="{C0E6C4F7-EC48-43DC-ABC6-F7B9E10ACEE1}" type="slidenum">
              <a:rPr lang="en-US" smtClean="0"/>
              <a:t>73</a:t>
            </a:fld>
            <a:endParaRPr lang="en-US"/>
          </a:p>
        </p:txBody>
      </p:sp>
    </p:spTree>
    <p:extLst>
      <p:ext uri="{BB962C8B-B14F-4D97-AF65-F5344CB8AC3E}">
        <p14:creationId xmlns:p14="http://schemas.microsoft.com/office/powerpoint/2010/main" val="33176621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Employers must notify each affected employee of the results of the exposure assessment </a:t>
            </a:r>
            <a:r>
              <a:rPr lang="en-US" b="1" dirty="0"/>
              <a:t>within 5 working days </a:t>
            </a:r>
            <a:r>
              <a:rPr lang="en-US" dirty="0"/>
              <a:t>of completing it. Affected employees are those whose exposures were assessed,  as well as those employees whose exposures were represented by other employees’ exposure measurements, and those employees whose exposure assessments were based on objective data. Exposures can be characterized and reported as a range (for example, between the action level and the PEL). Exposure notification for each employee must be either in writing or posting the results in a location that all affected employees can access. </a:t>
            </a:r>
          </a:p>
        </p:txBody>
      </p:sp>
      <p:sp>
        <p:nvSpPr>
          <p:cNvPr id="4" name="Slide Number Placeholder 3"/>
          <p:cNvSpPr>
            <a:spLocks noGrp="1"/>
          </p:cNvSpPr>
          <p:nvPr>
            <p:ph type="sldNum" sz="quarter" idx="10"/>
          </p:nvPr>
        </p:nvSpPr>
        <p:spPr/>
        <p:txBody>
          <a:bodyPr/>
          <a:lstStyle/>
          <a:p>
            <a:fld id="{C0E6C4F7-EC48-43DC-ABC6-F7B9E10ACEE1}" type="slidenum">
              <a:rPr lang="en-US" smtClean="0"/>
              <a:t>74</a:t>
            </a:fld>
            <a:endParaRPr lang="en-US"/>
          </a:p>
        </p:txBody>
      </p:sp>
    </p:spTree>
    <p:extLst>
      <p:ext uri="{BB962C8B-B14F-4D97-AF65-F5344CB8AC3E}">
        <p14:creationId xmlns:p14="http://schemas.microsoft.com/office/powerpoint/2010/main" val="40607322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cs typeface="Times New Roman" panose="02020603050405020304" pitchFamily="18" charset="0"/>
              </a:rPr>
              <a:t>When an exposure assessment reveals exposures </a:t>
            </a:r>
            <a:r>
              <a:rPr lang="en-US" b="1" dirty="0">
                <a:cs typeface="Times New Roman" panose="02020603050405020304" pitchFamily="18" charset="0"/>
              </a:rPr>
              <a:t>above the  PEL</a:t>
            </a:r>
            <a:r>
              <a:rPr lang="en-US" dirty="0">
                <a:cs typeface="Times New Roman" panose="02020603050405020304" pitchFamily="18" charset="0"/>
              </a:rPr>
              <a:t>, the </a:t>
            </a:r>
            <a:r>
              <a:rPr lang="en-US" b="1" dirty="0">
                <a:cs typeface="Times New Roman" panose="02020603050405020304" pitchFamily="18" charset="0"/>
              </a:rPr>
              <a:t>written</a:t>
            </a:r>
            <a:r>
              <a:rPr lang="en-US" dirty="0">
                <a:cs typeface="Times New Roman" panose="02020603050405020304" pitchFamily="18" charset="0"/>
              </a:rPr>
              <a:t> </a:t>
            </a:r>
            <a:r>
              <a:rPr lang="en-US" b="1" dirty="0">
                <a:cs typeface="Times New Roman" panose="02020603050405020304" pitchFamily="18" charset="0"/>
              </a:rPr>
              <a:t>notification must also describe the corrective action </a:t>
            </a:r>
            <a:r>
              <a:rPr lang="en-US" dirty="0">
                <a:cs typeface="Times New Roman" panose="02020603050405020304" pitchFamily="18" charset="0"/>
              </a:rPr>
              <a:t>the employer is taking to </a:t>
            </a:r>
            <a:r>
              <a:rPr lang="en-US" b="1" dirty="0">
                <a:cs typeface="Times New Roman" panose="02020603050405020304" pitchFamily="18" charset="0"/>
              </a:rPr>
              <a:t>reduce employee exposures to or below the PEL. </a:t>
            </a:r>
          </a:p>
          <a:p>
            <a:pPr algn="just"/>
            <a:endParaRPr lang="en-US" dirty="0">
              <a:cs typeface="Times New Roman" panose="02020603050405020304" pitchFamily="18" charset="0"/>
            </a:endParaRPr>
          </a:p>
          <a:p>
            <a:pPr algn="just"/>
            <a:r>
              <a:rPr lang="en-US" dirty="0">
                <a:cs typeface="Times New Roman" panose="02020603050405020304" pitchFamily="18" charset="0"/>
              </a:rPr>
              <a:t>Corrective actions include </a:t>
            </a:r>
            <a:r>
              <a:rPr lang="en-US" b="1" dirty="0">
                <a:cs typeface="Times New Roman" panose="02020603050405020304" pitchFamily="18" charset="0"/>
              </a:rPr>
              <a:t>engineering controls</a:t>
            </a:r>
            <a:r>
              <a:rPr lang="en-US" dirty="0">
                <a:cs typeface="Times New Roman" panose="02020603050405020304" pitchFamily="18" charset="0"/>
              </a:rPr>
              <a:t>. However, </a:t>
            </a:r>
            <a:r>
              <a:rPr lang="en-US" b="1" dirty="0">
                <a:cs typeface="Times New Roman" panose="02020603050405020304" pitchFamily="18" charset="0"/>
              </a:rPr>
              <a:t>if engineering controls are not feasible </a:t>
            </a:r>
            <a:r>
              <a:rPr lang="en-US" dirty="0">
                <a:cs typeface="Times New Roman" panose="02020603050405020304" pitchFamily="18" charset="0"/>
              </a:rPr>
              <a:t>or the employer needs </a:t>
            </a:r>
            <a:r>
              <a:rPr lang="en-US" b="1" dirty="0">
                <a:cs typeface="Times New Roman" panose="02020603050405020304" pitchFamily="18" charset="0"/>
              </a:rPr>
              <a:t>more than 5 days to identify the right engineering controls</a:t>
            </a:r>
            <a:r>
              <a:rPr lang="en-US" dirty="0">
                <a:cs typeface="Times New Roman" panose="02020603050405020304" pitchFamily="18" charset="0"/>
              </a:rPr>
              <a:t>, </a:t>
            </a:r>
            <a:r>
              <a:rPr lang="en-US" b="1" dirty="0">
                <a:cs typeface="Times New Roman" panose="02020603050405020304" pitchFamily="18" charset="0"/>
              </a:rPr>
              <a:t>respiratory protection i</a:t>
            </a:r>
            <a:r>
              <a:rPr lang="en-US" dirty="0">
                <a:cs typeface="Times New Roman" panose="02020603050405020304" pitchFamily="18" charset="0"/>
              </a:rPr>
              <a:t>s the </a:t>
            </a:r>
            <a:r>
              <a:rPr lang="en-US" b="1" dirty="0">
                <a:cs typeface="Times New Roman" panose="02020603050405020304" pitchFamily="18" charset="0"/>
              </a:rPr>
              <a:t>corrective action </a:t>
            </a:r>
            <a:r>
              <a:rPr lang="en-US" dirty="0">
                <a:cs typeface="Times New Roman" panose="02020603050405020304" pitchFamily="18" charset="0"/>
              </a:rPr>
              <a:t>that would be described in the written notification. </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75</a:t>
            </a:fld>
            <a:endParaRPr lang="en-US"/>
          </a:p>
        </p:txBody>
      </p:sp>
    </p:spTree>
    <p:extLst>
      <p:ext uri="{BB962C8B-B14F-4D97-AF65-F5344CB8AC3E}">
        <p14:creationId xmlns:p14="http://schemas.microsoft.com/office/powerpoint/2010/main" val="33882493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cs typeface="Times New Roman" panose="02020603050405020304" pitchFamily="18" charset="0"/>
              </a:rPr>
              <a:t>The employer </a:t>
            </a:r>
            <a:r>
              <a:rPr lang="en-US" b="1" dirty="0">
                <a:cs typeface="Times New Roman" panose="02020603050405020304" pitchFamily="18" charset="0"/>
              </a:rPr>
              <a:t>must let </a:t>
            </a:r>
            <a:r>
              <a:rPr lang="en-US" dirty="0">
                <a:cs typeface="Times New Roman" panose="02020603050405020304" pitchFamily="18" charset="0"/>
              </a:rPr>
              <a:t>affected employees or their designated representatives observe any air monitoring</a:t>
            </a:r>
            <a:r>
              <a:rPr lang="en-US" b="1" dirty="0">
                <a:cs typeface="Times New Roman" panose="02020603050405020304" pitchFamily="18" charset="0"/>
              </a:rPr>
              <a:t> </a:t>
            </a:r>
            <a:r>
              <a:rPr lang="en-US" dirty="0">
                <a:cs typeface="Times New Roman" panose="02020603050405020304" pitchFamily="18" charset="0"/>
              </a:rPr>
              <a:t>of employee exposure to silica. When needed, employer must provide protective clothing and/or equipment (i.e. respirator) at no cost to the observer and make sure that the observer uses such clothing or equipment. If the observer does not need to enter an area  to effectively view the monitoring, no protective clothing or equipment would be needed.</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76</a:t>
            </a:fld>
            <a:endParaRPr lang="en-US"/>
          </a:p>
        </p:txBody>
      </p:sp>
    </p:spTree>
    <p:extLst>
      <p:ext uri="{BB962C8B-B14F-4D97-AF65-F5344CB8AC3E}">
        <p14:creationId xmlns:p14="http://schemas.microsoft.com/office/powerpoint/2010/main" val="5558396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Employers must use engineering and work practice controls to reduce and keep employee exposure to respirable crystalline silica to or below the PEL. If feasible engineering and work practice controls are not effective in reducing employee exposures to or below the PEL, employers must still use feasible controls to reduce exposures to the lowest possible level and then use respiratory protection along with those controls.</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77</a:t>
            </a:fld>
            <a:endParaRPr lang="en-US"/>
          </a:p>
        </p:txBody>
      </p:sp>
    </p:spTree>
    <p:extLst>
      <p:ext uri="{BB962C8B-B14F-4D97-AF65-F5344CB8AC3E}">
        <p14:creationId xmlns:p14="http://schemas.microsoft.com/office/powerpoint/2010/main" val="18395728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lnSpc>
                <a:spcPct val="150000"/>
              </a:lnSpc>
              <a:spcAft>
                <a:spcPts val="634"/>
              </a:spcAft>
              <a:defRPr/>
            </a:pPr>
            <a:r>
              <a:rPr lang="en-US" dirty="0">
                <a:cs typeface="Times New Roman" panose="02020603050405020304" pitchFamily="18" charset="0"/>
              </a:rPr>
              <a:t>Employers who follow </a:t>
            </a:r>
            <a:r>
              <a:rPr lang="en-US" b="1" dirty="0">
                <a:cs typeface="Times New Roman" panose="02020603050405020304" pitchFamily="18" charset="0"/>
              </a:rPr>
              <a:t>either of the exposure control methods </a:t>
            </a:r>
            <a:r>
              <a:rPr lang="en-US" dirty="0">
                <a:cs typeface="Times New Roman" panose="02020603050405020304" pitchFamily="18" charset="0"/>
              </a:rPr>
              <a:t>(Table 1 or alternative) must provide respiratory protection.</a:t>
            </a:r>
          </a:p>
          <a:p>
            <a:pPr algn="just">
              <a:lnSpc>
                <a:spcPct val="150000"/>
              </a:lnSpc>
              <a:spcAft>
                <a:spcPts val="634"/>
              </a:spcAft>
            </a:pPr>
            <a:endParaRPr lang="en-US" dirty="0">
              <a:cs typeface="Times New Roman" panose="02020603050405020304" pitchFamily="18" charset="0"/>
            </a:endParaRPr>
          </a:p>
          <a:p>
            <a:pPr algn="just">
              <a:lnSpc>
                <a:spcPct val="150000"/>
              </a:lnSpc>
              <a:spcAft>
                <a:spcPts val="634"/>
              </a:spcAft>
            </a:pPr>
            <a:r>
              <a:rPr lang="en-US" dirty="0">
                <a:cs typeface="Times New Roman" panose="02020603050405020304" pitchFamily="18" charset="0"/>
              </a:rPr>
              <a:t>Respiratory protection is necessary under the following conditions</a:t>
            </a:r>
          </a:p>
          <a:p>
            <a:pPr marL="845713" lvl="1" indent="-362448" algn="just">
              <a:lnSpc>
                <a:spcPct val="150000"/>
              </a:lnSpc>
              <a:spcAft>
                <a:spcPts val="634"/>
              </a:spcAft>
              <a:buFont typeface="Arial" panose="020B0604020202020204" pitchFamily="34" charset="0"/>
              <a:buChar char="•"/>
            </a:pPr>
            <a:r>
              <a:rPr lang="en-US" dirty="0">
                <a:cs typeface="Times New Roman" panose="02020603050405020304" pitchFamily="18" charset="0"/>
              </a:rPr>
              <a:t>Where exposures exceed the PEL </a:t>
            </a:r>
            <a:r>
              <a:rPr lang="en-US" b="1" dirty="0">
                <a:cs typeface="Times New Roman" panose="02020603050405020304" pitchFamily="18" charset="0"/>
              </a:rPr>
              <a:t>during periods necessary to implement </a:t>
            </a:r>
            <a:r>
              <a:rPr lang="en-US" dirty="0">
                <a:cs typeface="Times New Roman" panose="02020603050405020304" pitchFamily="18" charset="0"/>
              </a:rPr>
              <a:t>feasible</a:t>
            </a:r>
            <a:r>
              <a:rPr lang="en-US" b="1" dirty="0">
                <a:cs typeface="Times New Roman" panose="02020603050405020304" pitchFamily="18" charset="0"/>
              </a:rPr>
              <a:t> engineering </a:t>
            </a:r>
            <a:r>
              <a:rPr lang="en-US" dirty="0">
                <a:cs typeface="Times New Roman" panose="02020603050405020304" pitchFamily="18" charset="0"/>
              </a:rPr>
              <a:t>and </a:t>
            </a:r>
            <a:r>
              <a:rPr lang="en-US" b="1" dirty="0">
                <a:cs typeface="Times New Roman" panose="02020603050405020304" pitchFamily="18" charset="0"/>
              </a:rPr>
              <a:t>work practice controls; and/or</a:t>
            </a:r>
          </a:p>
          <a:p>
            <a:pPr marL="845713" lvl="1" indent="-362448" algn="just">
              <a:lnSpc>
                <a:spcPct val="150000"/>
              </a:lnSpc>
              <a:spcAft>
                <a:spcPts val="634"/>
              </a:spcAft>
              <a:buFont typeface="Arial" panose="020B0604020202020204" pitchFamily="34" charset="0"/>
              <a:buChar char="•"/>
            </a:pPr>
            <a:r>
              <a:rPr lang="en-US" dirty="0">
                <a:cs typeface="Times New Roman" panose="02020603050405020304" pitchFamily="18" charset="0"/>
              </a:rPr>
              <a:t>Where exposures exceed the PEL </a:t>
            </a:r>
            <a:r>
              <a:rPr lang="en-US" b="1" dirty="0">
                <a:cs typeface="Times New Roman" panose="02020603050405020304" pitchFamily="18" charset="0"/>
              </a:rPr>
              <a:t>during </a:t>
            </a:r>
            <a:r>
              <a:rPr lang="en-US" dirty="0">
                <a:cs typeface="Times New Roman" panose="02020603050405020304" pitchFamily="18" charset="0"/>
              </a:rPr>
              <a:t>tasks, such as some </a:t>
            </a:r>
            <a:r>
              <a:rPr lang="en-US" b="1" dirty="0">
                <a:cs typeface="Times New Roman" panose="02020603050405020304" pitchFamily="18" charset="0"/>
              </a:rPr>
              <a:t>maintenance </a:t>
            </a:r>
            <a:r>
              <a:rPr lang="en-US" dirty="0">
                <a:cs typeface="Times New Roman" panose="02020603050405020304" pitchFamily="18" charset="0"/>
              </a:rPr>
              <a:t>and </a:t>
            </a:r>
            <a:r>
              <a:rPr lang="en-US" b="1" dirty="0">
                <a:cs typeface="Times New Roman" panose="02020603050405020304" pitchFamily="18" charset="0"/>
              </a:rPr>
              <a:t>repair</a:t>
            </a:r>
            <a:r>
              <a:rPr lang="en-US" dirty="0">
                <a:cs typeface="Times New Roman" panose="02020603050405020304" pitchFamily="18" charset="0"/>
              </a:rPr>
              <a:t> tasks, for which engineering and work practice controls are not feasible.</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78</a:t>
            </a:fld>
            <a:endParaRPr lang="en-US"/>
          </a:p>
        </p:txBody>
      </p:sp>
    </p:spTree>
    <p:extLst>
      <p:ext uri="{BB962C8B-B14F-4D97-AF65-F5344CB8AC3E}">
        <p14:creationId xmlns:p14="http://schemas.microsoft.com/office/powerpoint/2010/main" val="1252571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a:defRPr/>
            </a:pPr>
            <a:r>
              <a:rPr lang="en-US" dirty="0">
                <a:cs typeface="Times New Roman" panose="02020603050405020304" pitchFamily="18" charset="0"/>
              </a:rPr>
              <a:t>In addition to complying with requirements to use engineering controls and work practices according to the hierarchy of controls, construction employers that conduct abrasive blasting operations using silica-containing blasting agents or conduct abrasive blasting on structures that contain silica must also comply with other relevant standards, such as </a:t>
            </a:r>
            <a:r>
              <a:rPr lang="en-US" b="1" dirty="0">
                <a:cs typeface="Times New Roman" panose="02020603050405020304" pitchFamily="18" charset="0"/>
              </a:rPr>
              <a:t>the ventilation standard for construction (29 CFR 1926.57). </a:t>
            </a:r>
            <a:r>
              <a:rPr lang="en-US" dirty="0">
                <a:cs typeface="Times New Roman" panose="02020603050405020304" pitchFamily="18" charset="0"/>
              </a:rPr>
              <a:t>This standard </a:t>
            </a:r>
            <a:r>
              <a:rPr lang="en-US" dirty="0"/>
              <a:t>is simply a cross- reference that construction employers must comply with when conducting abrasive blasting, and it</a:t>
            </a:r>
            <a:r>
              <a:rPr lang="en-US" dirty="0">
                <a:cs typeface="Times New Roman" panose="02020603050405020304" pitchFamily="18" charset="0"/>
              </a:rPr>
              <a:t> contains requirements for ventilation and personal protective equipment, including respirators. </a:t>
            </a:r>
            <a:endParaRPr lang="en-US" dirty="0"/>
          </a:p>
          <a:p>
            <a:pPr algn="just" defTabSz="966529">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0E6C4F7-EC48-43DC-ABC6-F7B9E10ACEE1}" type="slidenum">
              <a:rPr lang="en-US" smtClean="0"/>
              <a:t>79</a:t>
            </a:fld>
            <a:endParaRPr lang="en-US"/>
          </a:p>
        </p:txBody>
      </p:sp>
    </p:spTree>
    <p:extLst>
      <p:ext uri="{BB962C8B-B14F-4D97-AF65-F5344CB8AC3E}">
        <p14:creationId xmlns:p14="http://schemas.microsoft.com/office/powerpoint/2010/main" val="33690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529" eaLnBrk="0" fontAlgn="base" hangingPunct="0">
              <a:spcBef>
                <a:spcPct val="30000"/>
              </a:spcBef>
              <a:spcAft>
                <a:spcPct val="0"/>
              </a:spcAft>
              <a:defRPr/>
            </a:pPr>
            <a:r>
              <a:rPr lang="en-US" dirty="0"/>
              <a:t>Trainer distributes the sign-up sheet to the trainees.</a:t>
            </a:r>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kern="0">
                <a:solidFill>
                  <a:sysClr val="windowText" lastClr="000000"/>
                </a:solidFill>
              </a:rPr>
              <a:pPr defTabSz="966529">
                <a:defRPr/>
              </a:pPr>
              <a:t>8</a:t>
            </a:fld>
            <a:endParaRPr lang="en-US" kern="0" dirty="0">
              <a:solidFill>
                <a:sysClr val="windowText" lastClr="000000"/>
              </a:solidFill>
            </a:endParaRPr>
          </a:p>
        </p:txBody>
      </p:sp>
    </p:spTree>
    <p:extLst>
      <p:ext uri="{BB962C8B-B14F-4D97-AF65-F5344CB8AC3E}">
        <p14:creationId xmlns:p14="http://schemas.microsoft.com/office/powerpoint/2010/main" val="41119482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Prior </a:t>
            </a:r>
            <a:r>
              <a:rPr lang="en-US" baseline="0" dirty="0"/>
              <a:t>to meeting the requirements of the Respirable Crystalline Silica Standard, employers must determine whether the silica standard applies to their jobsites. If the</a:t>
            </a:r>
            <a:r>
              <a:rPr lang="en-US" dirty="0"/>
              <a:t> employees can be exposed to respirable crystalline silica at or above 25 µg/m3 as an 8-hour TWA under any foreseeable conditions, while performing construction activities, then s/he has a choice for complying with the standard by using either the specified exposure control methods (Table 1) or the alternative exposure control methods.</a:t>
            </a:r>
          </a:p>
          <a:p>
            <a:pPr algn="just"/>
            <a:endParaRPr lang="en-US" dirty="0"/>
          </a:p>
          <a:p>
            <a:pPr algn="just"/>
            <a:r>
              <a:rPr lang="en-US" dirty="0"/>
              <a:t>The roadmap presented in the above slide displays the requirements that the employer must meet under the standard, based on the compliance method they follow.</a:t>
            </a:r>
          </a:p>
        </p:txBody>
      </p:sp>
      <p:sp>
        <p:nvSpPr>
          <p:cNvPr id="4" name="Slide Number Placeholder 3"/>
          <p:cNvSpPr>
            <a:spLocks noGrp="1"/>
          </p:cNvSpPr>
          <p:nvPr>
            <p:ph type="sldNum" sz="quarter" idx="10"/>
          </p:nvPr>
        </p:nvSpPr>
        <p:spPr/>
        <p:txBody>
          <a:bodyPr/>
          <a:lstStyle/>
          <a:p>
            <a:fld id="{C0E6C4F7-EC48-43DC-ABC6-F7B9E10ACEE1}" type="slidenum">
              <a:rPr lang="en-US" smtClean="0"/>
              <a:t>80</a:t>
            </a:fld>
            <a:endParaRPr lang="en-US" dirty="0"/>
          </a:p>
        </p:txBody>
      </p:sp>
    </p:spTree>
    <p:extLst>
      <p:ext uri="{BB962C8B-B14F-4D97-AF65-F5344CB8AC3E}">
        <p14:creationId xmlns:p14="http://schemas.microsoft.com/office/powerpoint/2010/main" val="39403891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defTabSz="966529" eaLnBrk="0" fontAlgn="base" hangingPunct="0">
              <a:spcBef>
                <a:spcPct val="30000"/>
              </a:spcBef>
              <a:spcAft>
                <a:spcPct val="0"/>
              </a:spcAft>
              <a:defRPr/>
            </a:pPr>
            <a:r>
              <a:rPr lang="en-US" dirty="0"/>
              <a:t>Further information can be gathered from the sources and documentations presented above.  </a:t>
            </a:r>
          </a:p>
        </p:txBody>
      </p:sp>
      <p:sp>
        <p:nvSpPr>
          <p:cNvPr id="4" name="Slide Number Placeholder 3"/>
          <p:cNvSpPr>
            <a:spLocks noGrp="1"/>
          </p:cNvSpPr>
          <p:nvPr>
            <p:ph type="sldNum" sz="quarter" idx="10"/>
          </p:nvPr>
        </p:nvSpPr>
        <p:spPr/>
        <p:txBody>
          <a:bodyPr/>
          <a:lstStyle/>
          <a:p>
            <a:pPr>
              <a:defRPr/>
            </a:pPr>
            <a:fld id="{9B7370DC-B3C8-40B8-A044-A790431107D7}" type="slidenum">
              <a:rPr lang="en-US"/>
              <a:pPr>
                <a:defRPr/>
              </a:pPr>
              <a:t>81</a:t>
            </a:fld>
            <a:endParaRPr lang="en-US" dirty="0"/>
          </a:p>
        </p:txBody>
      </p:sp>
    </p:spTree>
    <p:extLst>
      <p:ext uri="{BB962C8B-B14F-4D97-AF65-F5344CB8AC3E}">
        <p14:creationId xmlns:p14="http://schemas.microsoft.com/office/powerpoint/2010/main" val="17766817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4" name="Slide Number Placeholder 3"/>
          <p:cNvSpPr>
            <a:spLocks noGrp="1"/>
          </p:cNvSpPr>
          <p:nvPr>
            <p:ph type="sldNum" sz="quarter" idx="10"/>
          </p:nvPr>
        </p:nvSpPr>
        <p:spPr/>
        <p:txBody>
          <a:bodyPr/>
          <a:lstStyle/>
          <a:p>
            <a:fld id="{C0E6C4F7-EC48-43DC-ABC6-F7B9E10ACEE1}" type="slidenum">
              <a:rPr lang="en-US" smtClean="0"/>
              <a:t>82</a:t>
            </a:fld>
            <a:endParaRPr lang="en-US"/>
          </a:p>
        </p:txBody>
      </p:sp>
    </p:spTree>
    <p:extLst>
      <p:ext uri="{BB962C8B-B14F-4D97-AF65-F5344CB8AC3E}">
        <p14:creationId xmlns:p14="http://schemas.microsoft.com/office/powerpoint/2010/main" val="8255035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529" eaLnBrk="0" fontAlgn="base" hangingPunct="0">
              <a:spcBef>
                <a:spcPct val="30000"/>
              </a:spcBef>
              <a:spcAft>
                <a:spcPct val="0"/>
              </a:spcAft>
              <a:defRPr/>
            </a:pPr>
            <a:r>
              <a:rPr lang="en-US" dirty="0"/>
              <a:t>Trainer distributes the handout “Posttest” to the trainees.</a:t>
            </a:r>
          </a:p>
          <a:p>
            <a:pPr defTabSz="96652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sz="1900" kern="0">
                <a:solidFill>
                  <a:sysClr val="windowText" lastClr="000000"/>
                </a:solidFill>
              </a:rPr>
              <a:pPr defTabSz="966529">
                <a:defRPr/>
              </a:pPr>
              <a:t>83</a:t>
            </a:fld>
            <a:endParaRPr lang="en-US" sz="1900" kern="0" dirty="0">
              <a:solidFill>
                <a:sysClr val="windowText" lastClr="000000"/>
              </a:solidFill>
            </a:endParaRPr>
          </a:p>
        </p:txBody>
      </p:sp>
    </p:spTree>
    <p:extLst>
      <p:ext uri="{BB962C8B-B14F-4D97-AF65-F5344CB8AC3E}">
        <p14:creationId xmlns:p14="http://schemas.microsoft.com/office/powerpoint/2010/main" val="7427194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529" eaLnBrk="0" fontAlgn="base" hangingPunct="0">
              <a:spcBef>
                <a:spcPct val="30000"/>
              </a:spcBef>
              <a:spcAft>
                <a:spcPct val="0"/>
              </a:spcAft>
              <a:defRPr/>
            </a:pPr>
            <a:r>
              <a:rPr lang="en-US" dirty="0"/>
              <a:t>Trainer asks trainees to grade pretest and the posttest while giving the correct answer to each question.  If trainees have any questions or request further clarification on any question, trainer answers and explains these questions.</a:t>
            </a:r>
          </a:p>
          <a:p>
            <a:pPr defTabSz="96652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sz="1900" kern="0">
                <a:solidFill>
                  <a:sysClr val="windowText" lastClr="000000"/>
                </a:solidFill>
              </a:rPr>
              <a:pPr defTabSz="966529">
                <a:defRPr/>
              </a:pPr>
              <a:t>84</a:t>
            </a:fld>
            <a:endParaRPr lang="en-US" sz="1900" kern="0" dirty="0">
              <a:solidFill>
                <a:sysClr val="windowText" lastClr="000000"/>
              </a:solidFill>
            </a:endParaRPr>
          </a:p>
        </p:txBody>
      </p:sp>
    </p:spTree>
    <p:extLst>
      <p:ext uri="{BB962C8B-B14F-4D97-AF65-F5344CB8AC3E}">
        <p14:creationId xmlns:p14="http://schemas.microsoft.com/office/powerpoint/2010/main" val="33204545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529" eaLnBrk="0" fontAlgn="base" hangingPunct="0">
              <a:spcBef>
                <a:spcPct val="30000"/>
              </a:spcBef>
              <a:spcAft>
                <a:spcPct val="0"/>
              </a:spcAft>
              <a:defRPr/>
            </a:pPr>
            <a:r>
              <a:rPr lang="en-US" dirty="0"/>
              <a:t>Trainer distributes the handout “Opinion Survey” to the trainees. Once a trainee finishes the opinion survey, all of the handouts are collected from trainees (sign-up, pre-test, post-test and the opinion survey).</a:t>
            </a:r>
          </a:p>
          <a:p>
            <a:pPr defTabSz="96652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sz="1900" kern="0">
                <a:solidFill>
                  <a:sysClr val="windowText" lastClr="000000"/>
                </a:solidFill>
              </a:rPr>
              <a:pPr defTabSz="966529">
                <a:defRPr/>
              </a:pPr>
              <a:t>85</a:t>
            </a:fld>
            <a:endParaRPr lang="en-US" sz="1900" kern="0" dirty="0">
              <a:solidFill>
                <a:sysClr val="windowText" lastClr="000000"/>
              </a:solidFill>
            </a:endParaRPr>
          </a:p>
        </p:txBody>
      </p:sp>
    </p:spTree>
    <p:extLst>
      <p:ext uri="{BB962C8B-B14F-4D97-AF65-F5344CB8AC3E}">
        <p14:creationId xmlns:p14="http://schemas.microsoft.com/office/powerpoint/2010/main" val="25323192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86</a:t>
            </a:fld>
            <a:endParaRPr lang="en-US"/>
          </a:p>
        </p:txBody>
      </p:sp>
    </p:spTree>
    <p:extLst>
      <p:ext uri="{BB962C8B-B14F-4D97-AF65-F5344CB8AC3E}">
        <p14:creationId xmlns:p14="http://schemas.microsoft.com/office/powerpoint/2010/main" val="357333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529" eaLnBrk="0" fontAlgn="base" hangingPunct="0">
              <a:spcBef>
                <a:spcPct val="30000"/>
              </a:spcBef>
              <a:spcAft>
                <a:spcPct val="0"/>
              </a:spcAft>
              <a:defRPr/>
            </a:pPr>
            <a:r>
              <a:rPr lang="en-US" dirty="0"/>
              <a:t>Trainer hands out the “Pretests” to the trainees.</a:t>
            </a:r>
          </a:p>
          <a:p>
            <a:pPr defTabSz="96652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defTabSz="966529">
              <a:defRPr/>
            </a:pPr>
            <a:fld id="{9B7370DC-B3C8-40B8-A044-A790431107D7}" type="slidenum">
              <a:rPr lang="en-US" kern="0">
                <a:solidFill>
                  <a:sysClr val="windowText" lastClr="000000"/>
                </a:solidFill>
              </a:rPr>
              <a:pPr defTabSz="966529">
                <a:defRPr/>
              </a:pPr>
              <a:t>9</a:t>
            </a:fld>
            <a:endParaRPr lang="en-US" kern="0" dirty="0">
              <a:solidFill>
                <a:sysClr val="windowText" lastClr="000000"/>
              </a:solidFill>
            </a:endParaRPr>
          </a:p>
        </p:txBody>
      </p:sp>
    </p:spTree>
    <p:extLst>
      <p:ext uri="{BB962C8B-B14F-4D97-AF65-F5344CB8AC3E}">
        <p14:creationId xmlns:p14="http://schemas.microsoft.com/office/powerpoint/2010/main" val="239984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6869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3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96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5492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5502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638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485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10902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11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301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32241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6049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1773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717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2422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8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26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2180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880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986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 y="2"/>
            <a:ext cx="9155113" cy="7077075"/>
          </a:xfrm>
          <a:prstGeom prst="rect">
            <a:avLst/>
          </a:prstGeom>
          <a:noFill/>
          <a:ln w="9525">
            <a:noFill/>
            <a:miter lim="800000"/>
            <a:headEnd/>
            <a:tailEnd/>
          </a:ln>
        </p:spPr>
      </p:pic>
    </p:spTree>
    <p:extLst>
      <p:ext uri="{BB962C8B-B14F-4D97-AF65-F5344CB8AC3E}">
        <p14:creationId xmlns:p14="http://schemas.microsoft.com/office/powerpoint/2010/main" val="2097213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 y="2"/>
            <a:ext cx="9155113" cy="7077075"/>
          </a:xfrm>
          <a:prstGeom prst="rect">
            <a:avLst/>
          </a:prstGeom>
          <a:noFill/>
          <a:ln w="9525">
            <a:noFill/>
            <a:miter lim="800000"/>
            <a:headEnd/>
            <a:tailEnd/>
          </a:ln>
        </p:spPr>
      </p:pic>
    </p:spTree>
    <p:extLst>
      <p:ext uri="{BB962C8B-B14F-4D97-AF65-F5344CB8AC3E}">
        <p14:creationId xmlns:p14="http://schemas.microsoft.com/office/powerpoint/2010/main" val="844003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ha.gov/OshDoc/data_General_Facts/whistleblower_rights.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wmf"/><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OshDoc/Directive_pdf/CPL_03-00-007.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ilica-safe.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4151" y="2087243"/>
            <a:ext cx="7943378" cy="700987"/>
          </a:xfrm>
        </p:spPr>
        <p:txBody>
          <a:bodyPr/>
          <a:lstStyle/>
          <a:p>
            <a:r>
              <a:rPr lang="en-US" sz="4000" b="1" dirty="0">
                <a:latin typeface="Times New Roman" panose="02020603050405020304" pitchFamily="18" charset="0"/>
                <a:cs typeface="Times New Roman" panose="02020603050405020304" pitchFamily="18" charset="0"/>
              </a:rPr>
              <a:t>RESPIRABLE CRYSTALLINE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SILICA</a:t>
            </a:r>
          </a:p>
        </p:txBody>
      </p:sp>
      <p:sp>
        <p:nvSpPr>
          <p:cNvPr id="7" name="Subtitle 2"/>
          <p:cNvSpPr txBox="1">
            <a:spLocks/>
          </p:cNvSpPr>
          <p:nvPr/>
        </p:nvSpPr>
        <p:spPr>
          <a:xfrm>
            <a:off x="757276" y="3742482"/>
            <a:ext cx="7594274" cy="1020905"/>
          </a:xfrm>
          <a:prstGeom prst="rect">
            <a:avLst/>
          </a:prstGeom>
        </p:spPr>
        <p:txBody>
          <a:bodyPr vert="horz"/>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2400" b="1" kern="0" dirty="0"/>
              <a:t>A Review of OSHA’s New Standard</a:t>
            </a:r>
          </a:p>
          <a:p>
            <a:pPr marL="0" indent="0" algn="ctr">
              <a:buNone/>
            </a:pPr>
            <a:r>
              <a:rPr lang="en-US" sz="2400" b="1" kern="0" dirty="0"/>
              <a:t>(29. CFR. 1926.1153)</a:t>
            </a:r>
          </a:p>
        </p:txBody>
      </p:sp>
    </p:spTree>
    <p:extLst>
      <p:ext uri="{BB962C8B-B14F-4D97-AF65-F5344CB8AC3E}">
        <p14:creationId xmlns:p14="http://schemas.microsoft.com/office/powerpoint/2010/main" val="2842405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2553" y="182690"/>
            <a:ext cx="6898943" cy="1143000"/>
          </a:xfrm>
        </p:spPr>
        <p:txBody>
          <a:bodyPr vert="horz"/>
          <a:lstStyle/>
          <a:p>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Worker Rights under OSH Act</a:t>
            </a:r>
            <a:endParaRPr lang="tr-TR" sz="3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 name="Content Placeholder 1"/>
          <p:cNvSpPr>
            <a:spLocks noGrp="1"/>
          </p:cNvSpPr>
          <p:nvPr>
            <p:ph sz="half" idx="1"/>
          </p:nvPr>
        </p:nvSpPr>
        <p:spPr>
          <a:xfrm>
            <a:off x="457200" y="1417638"/>
            <a:ext cx="8494296" cy="4525963"/>
          </a:xfrm>
        </p:spPr>
        <p:txBody>
          <a:bodyPr/>
          <a:lstStyle/>
          <a:p>
            <a:r>
              <a:rPr lang="en-US" sz="2200" b="1" dirty="0">
                <a:latin typeface="Times New Roman" panose="02020603050405020304" pitchFamily="18" charset="0"/>
                <a:cs typeface="Times New Roman" panose="02020603050405020304" pitchFamily="18" charset="0"/>
              </a:rPr>
              <a:t>Workers are entitled  to safe and healthful working conditions</a:t>
            </a:r>
            <a:r>
              <a:rPr lang="en-US" sz="2200" dirty="0">
                <a:latin typeface="Times New Roman" panose="02020603050405020304" pitchFamily="18" charset="0"/>
                <a:cs typeface="Times New Roman" panose="02020603050405020304" pitchFamily="18" charset="0"/>
              </a:rPr>
              <a:t>. The OSH ACT provides workers with the right to:</a:t>
            </a:r>
          </a:p>
          <a:p>
            <a:pPr lvl="2"/>
            <a:r>
              <a:rPr lang="en-US" sz="2200" dirty="0">
                <a:latin typeface="Times New Roman" panose="02020603050405020304" pitchFamily="18" charset="0"/>
                <a:cs typeface="Times New Roman" panose="02020603050405020304" pitchFamily="18" charset="0"/>
              </a:rPr>
              <a:t>Ask OSHA to inspect their workplace</a:t>
            </a:r>
          </a:p>
          <a:p>
            <a:pPr lvl="2"/>
            <a:r>
              <a:rPr lang="en-US" sz="2200" dirty="0">
                <a:latin typeface="Times New Roman" panose="02020603050405020304" pitchFamily="18" charset="0"/>
                <a:cs typeface="Times New Roman" panose="02020603050405020304" pitchFamily="18" charset="0"/>
              </a:rPr>
              <a:t>Review employers’ records of work-related injuries and illnesses </a:t>
            </a:r>
          </a:p>
          <a:p>
            <a:pPr lvl="2"/>
            <a:r>
              <a:rPr lang="en-US" sz="2200" dirty="0">
                <a:latin typeface="Times New Roman" panose="02020603050405020304" pitchFamily="18" charset="0"/>
                <a:cs typeface="Times New Roman" panose="02020603050405020304" pitchFamily="18" charset="0"/>
              </a:rPr>
              <a:t>Get copies of  their medical records </a:t>
            </a:r>
          </a:p>
          <a:p>
            <a:pPr lvl="2"/>
            <a:r>
              <a:rPr lang="en-US" sz="2200" dirty="0">
                <a:latin typeface="Times New Roman" panose="02020603050405020304" pitchFamily="18" charset="0"/>
                <a:cs typeface="Times New Roman" panose="02020603050405020304" pitchFamily="18" charset="0"/>
              </a:rPr>
              <a:t>Receive information and training about hazards and their prevention, using applicable OSHA standards. </a:t>
            </a:r>
          </a:p>
        </p:txBody>
      </p:sp>
      <p:pic>
        <p:nvPicPr>
          <p:cNvPr id="8" name="Content Placeholder 2" descr="A quoatre from the  National Asphalt Pavement Association program director." title="A quo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6256" y="4532519"/>
            <a:ext cx="3951487" cy="207453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61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7078" y="111546"/>
            <a:ext cx="6503158" cy="1143000"/>
          </a:xfrm>
        </p:spPr>
        <p:txBody>
          <a:bodyPr vert="horz"/>
          <a:lstStyle/>
          <a:p>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Worker Rights under OSH Act </a:t>
            </a:r>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 cont.</a:t>
            </a:r>
            <a:endParaRPr lang="tr-TR" sz="3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 name="Content Placeholder 1"/>
          <p:cNvSpPr>
            <a:spLocks noGrp="1"/>
          </p:cNvSpPr>
          <p:nvPr>
            <p:ph sz="half" idx="1"/>
          </p:nvPr>
        </p:nvSpPr>
        <p:spPr>
          <a:xfrm>
            <a:off x="457200" y="1600202"/>
            <a:ext cx="8686800" cy="4525963"/>
          </a:xfrm>
        </p:spPr>
        <p:txBody>
          <a:bodyPr/>
          <a:lstStyle/>
          <a:p>
            <a:pP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Workers may file a complaint with OSHA.</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Employers may not retaliate by taking unfavorable personnel action against them  for whistleblowing.</a:t>
            </a:r>
          </a:p>
          <a:p>
            <a:pPr lvl="1" algn="ctr">
              <a:buFont typeface="Arial" pitchFamily="34" charset="0"/>
              <a:buChar char="•"/>
            </a:pPr>
            <a:r>
              <a:rPr lang="en-US" sz="2200" dirty="0">
                <a:latin typeface="Times New Roman" panose="02020603050405020304" pitchFamily="18" charset="0"/>
                <a:cs typeface="Times New Roman" panose="02020603050405020304" pitchFamily="18" charset="0"/>
              </a:rPr>
              <a:t>	     For more information refer to the hyperlink below  </a:t>
            </a:r>
            <a:r>
              <a:rPr lang="en-US" sz="2200" dirty="0">
                <a:latin typeface="Times New Roman" panose="02020603050405020304" pitchFamily="18" charset="0"/>
                <a:cs typeface="Times New Roman" panose="02020603050405020304" pitchFamily="18" charset="0"/>
                <a:hlinkClick r:id="rId3"/>
              </a:rPr>
              <a:t>Whistleblowers’ Rights</a:t>
            </a:r>
            <a:endParaRPr lang="en-US" sz="2200" dirty="0">
              <a:latin typeface="Times New Roman" panose="02020603050405020304" pitchFamily="18" charset="0"/>
              <a:cs typeface="Times New Roman" panose="02020603050405020304" pitchFamily="18" charset="0"/>
            </a:endParaRPr>
          </a:p>
          <a:p>
            <a:pPr lvl="1"/>
            <a:endParaRPr lang="en-US" sz="2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Whistleblower laws require that complaints be filed with OSHA within certain time limits following the alleged retaliation.</a:t>
            </a:r>
          </a:p>
          <a:p>
            <a:endParaRPr lang="en-US" dirty="0">
              <a:latin typeface="Times New Roman" panose="02020603050405020304" pitchFamily="18" charset="0"/>
              <a:cs typeface="Times New Roman" panose="02020603050405020304" pitchFamily="18" charset="0"/>
            </a:endParaRPr>
          </a:p>
        </p:txBody>
      </p:sp>
      <p:pic>
        <p:nvPicPr>
          <p:cNvPr id="8" name="Picture 4" descr="Finger pointing right to a link for more information on whistleblower's rights." title="Pointer Fing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6664" y="2833968"/>
            <a:ext cx="460828" cy="363496"/>
          </a:xfrm>
          <a:prstGeom prst="rect">
            <a:avLst/>
          </a:prstGeom>
          <a:noFill/>
        </p:spPr>
      </p:pic>
      <p:pic>
        <p:nvPicPr>
          <p:cNvPr id="6" name="Picture 3" descr="Image showing a whistle blower." title="Whistle blowing"/>
          <p:cNvPicPr>
            <a:picLocks noChangeAspect="1" noChangeArrowheads="1"/>
          </p:cNvPicPr>
          <p:nvPr/>
        </p:nvPicPr>
        <p:blipFill>
          <a:blip r:embed="rId5"/>
          <a:srcRect/>
          <a:stretch>
            <a:fillRect/>
          </a:stretch>
        </p:blipFill>
        <p:spPr bwMode="auto">
          <a:xfrm>
            <a:off x="7257257" y="4837839"/>
            <a:ext cx="1452979" cy="1538448"/>
          </a:xfrm>
          <a:prstGeom prst="rect">
            <a:avLst/>
          </a:prstGeom>
          <a:noFill/>
        </p:spPr>
      </p:pic>
    </p:spTree>
    <p:extLst>
      <p:ext uri="{BB962C8B-B14F-4D97-AF65-F5344CB8AC3E}">
        <p14:creationId xmlns:p14="http://schemas.microsoft.com/office/powerpoint/2010/main" val="274480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92572" y="274638"/>
            <a:ext cx="6694227" cy="899069"/>
          </a:xfrm>
        </p:spPr>
        <p:txBody>
          <a:bodyPr vert="horz"/>
          <a:lstStyle/>
          <a:p>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Right to Know</a:t>
            </a:r>
            <a:endParaRPr lang="tr-TR" sz="3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 name="Content Placeholder 1"/>
          <p:cNvSpPr>
            <a:spLocks noGrp="1"/>
          </p:cNvSpPr>
          <p:nvPr>
            <p:ph sz="half" idx="1"/>
          </p:nvPr>
        </p:nvSpPr>
        <p:spPr>
          <a:xfrm>
            <a:off x="457200" y="1417638"/>
            <a:ext cx="8498683" cy="4525963"/>
          </a:xfrm>
        </p:spPr>
        <p:txBody>
          <a:bodyPr/>
          <a:lstStyle/>
          <a:p>
            <a:r>
              <a:rPr lang="en-US" sz="2200" dirty="0">
                <a:latin typeface="Times New Roman" panose="02020603050405020304" pitchFamily="18" charset="0"/>
                <a:cs typeface="Times New Roman" panose="02020603050405020304" pitchFamily="18" charset="0"/>
              </a:rPr>
              <a:t>Federal Hazard Communication Standard, Title 29, Part 1910.1200 of the Code of Federal Regulations (29 CFR  1910.1200) mandates that “</a:t>
            </a:r>
            <a:r>
              <a:rPr lang="en-US" sz="2200" b="1" dirty="0">
                <a:latin typeface="Times New Roman" panose="02020603050405020304" pitchFamily="18" charset="0"/>
                <a:cs typeface="Times New Roman" panose="02020603050405020304" pitchFamily="18" charset="0"/>
              </a:rPr>
              <a:t>Workers have the right to know and  understand the hazardous chemicals they use and how to work with them safely.”</a:t>
            </a:r>
          </a:p>
          <a:p>
            <a:pPr marL="0" indent="0">
              <a:buNone/>
            </a:pPr>
            <a:r>
              <a:rPr lang="en-US" sz="2200" dirty="0">
                <a:latin typeface="Times New Roman" panose="02020603050405020304" pitchFamily="18" charset="0"/>
                <a:cs typeface="Times New Roman" panose="02020603050405020304" pitchFamily="18" charset="0"/>
              </a:rPr>
              <a:t>     </a:t>
            </a:r>
          </a:p>
          <a:p>
            <a:pPr>
              <a:spcBef>
                <a:spcPts val="0"/>
              </a:spcBef>
              <a:spcAft>
                <a:spcPts val="0"/>
              </a:spcAft>
            </a:pPr>
            <a:r>
              <a:rPr lang="en-US" sz="2200" dirty="0">
                <a:latin typeface="Times New Roman" panose="02020603050405020304" pitchFamily="18" charset="0"/>
                <a:cs typeface="Times New Roman" panose="02020603050405020304" pitchFamily="18" charset="0"/>
              </a:rPr>
              <a:t>Employer must make this information available to </a:t>
            </a:r>
          </a:p>
          <a:p>
            <a:pPr marL="0" indent="0">
              <a:spcBef>
                <a:spcPts val="0"/>
              </a:spcBef>
              <a:spcAft>
                <a:spcPts val="0"/>
              </a:spcAft>
              <a:buNone/>
            </a:pPr>
            <a:r>
              <a:rPr lang="en-US" sz="2200" dirty="0">
                <a:latin typeface="Times New Roman" panose="02020603050405020304" pitchFamily="18" charset="0"/>
                <a:cs typeface="Times New Roman" panose="02020603050405020304" pitchFamily="18" charset="0"/>
              </a:rPr>
              <a:t>     employees. </a:t>
            </a:r>
          </a:p>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hazard communication standard  applies to any business, including manufacturers that use  hazardous chemicals, regardless of the number of individuals employed. </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pic>
        <p:nvPicPr>
          <p:cNvPr id="10" name="Picture 6" descr="New HazCom/GHS  pictograms image for righ to know law for the workers." title="Pictogra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8480" y="2895600"/>
            <a:ext cx="1986716" cy="1495425"/>
          </a:xfrm>
          <a:prstGeom prst="rect">
            <a:avLst/>
          </a:prstGeom>
          <a:noFill/>
          <a:ln w="9525">
            <a:noFill/>
            <a:miter lim="800000"/>
            <a:headEnd/>
            <a:tailEnd/>
          </a:ln>
        </p:spPr>
      </p:pic>
    </p:spTree>
    <p:extLst>
      <p:ext uri="{BB962C8B-B14F-4D97-AF65-F5344CB8AC3E}">
        <p14:creationId xmlns:p14="http://schemas.microsoft.com/office/powerpoint/2010/main" val="71614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10154" y="163636"/>
            <a:ext cx="7033846" cy="897670"/>
          </a:xfrm>
        </p:spPr>
        <p:txBody>
          <a:bodyPr vert="horz"/>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What is Respirable Crystalline Silica?</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531845" y="1562976"/>
            <a:ext cx="8218685" cy="4525963"/>
          </a:xfrm>
        </p:spPr>
        <p:txBody>
          <a:bodyPr/>
          <a:lstStyle/>
          <a:p>
            <a:pPr lvl="0"/>
            <a:r>
              <a:rPr lang="en-US" sz="2400" b="1" dirty="0">
                <a:latin typeface="Times New Roman" panose="02020603050405020304" pitchFamily="18" charset="0"/>
                <a:cs typeface="Times New Roman" panose="02020603050405020304" pitchFamily="18" charset="0"/>
              </a:rPr>
              <a:t>Crystalline silica </a:t>
            </a:r>
            <a:r>
              <a:rPr lang="en-US" sz="2400" dirty="0">
                <a:latin typeface="Times New Roman" panose="02020603050405020304" pitchFamily="18" charset="0"/>
                <a:cs typeface="Times New Roman" panose="02020603050405020304" pitchFamily="18" charset="0"/>
              </a:rPr>
              <a:t>is a common mineral found in many </a:t>
            </a:r>
            <a:r>
              <a:rPr lang="en-US" sz="2400" b="1" dirty="0">
                <a:latin typeface="Times New Roman" panose="02020603050405020304" pitchFamily="18" charset="0"/>
                <a:cs typeface="Times New Roman" panose="02020603050405020304" pitchFamily="18" charset="0"/>
              </a:rPr>
              <a:t>naturally occurring and man-made materials </a:t>
            </a:r>
            <a:r>
              <a:rPr lang="en-US" sz="2400" dirty="0">
                <a:latin typeface="Times New Roman" panose="02020603050405020304" pitchFamily="18" charset="0"/>
                <a:cs typeface="Times New Roman" panose="02020603050405020304" pitchFamily="18" charset="0"/>
              </a:rPr>
              <a:t>used at </a:t>
            </a:r>
            <a:r>
              <a:rPr lang="en-US" sz="2400" b="1" dirty="0">
                <a:latin typeface="Times New Roman" panose="02020603050405020304" pitchFamily="18" charset="0"/>
                <a:cs typeface="Times New Roman" panose="02020603050405020304" pitchFamily="18" charset="0"/>
              </a:rPr>
              <a:t>construction sites </a:t>
            </a:r>
            <a:r>
              <a:rPr lang="en-US" sz="2400" dirty="0">
                <a:latin typeface="Times New Roman" panose="02020603050405020304" pitchFamily="18" charset="0"/>
                <a:cs typeface="Times New Roman" panose="02020603050405020304" pitchFamily="18" charset="0"/>
              </a:rPr>
              <a:t>- Examples:</a:t>
            </a:r>
          </a:p>
          <a:p>
            <a:pPr lvl="1">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Sand</a:t>
            </a:r>
          </a:p>
          <a:p>
            <a:pPr lvl="1">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Concrete</a:t>
            </a:r>
          </a:p>
          <a:p>
            <a:pPr lvl="1">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Brick</a:t>
            </a:r>
          </a:p>
          <a:p>
            <a:pPr lvl="1">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Block</a:t>
            </a:r>
          </a:p>
          <a:p>
            <a:pPr lvl="1">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Stone</a:t>
            </a:r>
          </a:p>
          <a:p>
            <a:pPr lvl="1">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Mortar</a:t>
            </a:r>
          </a:p>
        </p:txBody>
      </p:sp>
      <p:sp>
        <p:nvSpPr>
          <p:cNvPr id="6" name="Rectangle 5" title="Silicon Dioxide checical formula"/>
          <p:cNvSpPr/>
          <p:nvPr/>
        </p:nvSpPr>
        <p:spPr>
          <a:xfrm rot="1302088">
            <a:off x="5292595" y="2772993"/>
            <a:ext cx="3874320" cy="2585323"/>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Silicon Dioxide</a:t>
            </a:r>
          </a:p>
          <a:p>
            <a:pPr algn="ctr"/>
            <a:r>
              <a:rPr lang="en-US" sz="5400" b="1" dirty="0">
                <a:ln w="22225">
                  <a:solidFill>
                    <a:schemeClr val="accent2"/>
                  </a:solidFill>
                  <a:prstDash val="solid"/>
                </a:ln>
                <a:solidFill>
                  <a:schemeClr val="accent2">
                    <a:lumMod val="40000"/>
                    <a:lumOff val="60000"/>
                  </a:schemeClr>
                </a:solidFill>
              </a:rPr>
              <a:t>SiO</a:t>
            </a:r>
            <a:r>
              <a:rPr lang="en-US" sz="5400" b="1" baseline="-25000" dirty="0">
                <a:ln w="22225">
                  <a:solidFill>
                    <a:schemeClr val="accent2"/>
                  </a:solidFill>
                  <a:prstDash val="solid"/>
                </a:ln>
                <a:solidFill>
                  <a:schemeClr val="accent2">
                    <a:lumMod val="40000"/>
                    <a:lumOff val="60000"/>
                  </a:schemeClr>
                </a:solidFill>
              </a:rPr>
              <a:t>2</a:t>
            </a:r>
          </a:p>
        </p:txBody>
      </p:sp>
      <p:pic>
        <p:nvPicPr>
          <p:cNvPr id="2052" name="Picture 4" descr="Image  for sand p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199" y="4322313"/>
            <a:ext cx="3126075" cy="207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3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3513" y="274812"/>
            <a:ext cx="7033846" cy="897670"/>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What is Respirable Crystalline Silica?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 cont.</a:t>
            </a: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0" y="1569164"/>
            <a:ext cx="5078238" cy="4046828"/>
          </a:xfrm>
        </p:spPr>
        <p:txBody>
          <a:bodyPr/>
          <a:lstStyle/>
          <a:p>
            <a:pPr lvl="0"/>
            <a:r>
              <a:rPr lang="en-US" sz="2200" dirty="0">
                <a:latin typeface="Times New Roman" panose="02020603050405020304" pitchFamily="18" charset="0"/>
                <a:cs typeface="Times New Roman" panose="02020603050405020304" pitchFamily="18" charset="0"/>
              </a:rPr>
              <a:t>Respirable crystalline silica – very small particles (1/100 the size of beach sand or smaller), </a:t>
            </a:r>
            <a:r>
              <a:rPr lang="en-US" sz="2200" b="1" dirty="0">
                <a:latin typeface="Times New Roman" panose="02020603050405020304" pitchFamily="18" charset="0"/>
                <a:cs typeface="Times New Roman" panose="02020603050405020304" pitchFamily="18" charset="0"/>
              </a:rPr>
              <a:t>generated by high-energy operations l</a:t>
            </a:r>
            <a:r>
              <a:rPr lang="en-US" sz="2200" dirty="0">
                <a:latin typeface="Times New Roman" panose="02020603050405020304" pitchFamily="18" charset="0"/>
                <a:cs typeface="Times New Roman" panose="02020603050405020304" pitchFamily="18" charset="0"/>
              </a:rPr>
              <a:t>ike</a:t>
            </a:r>
          </a:p>
          <a:p>
            <a:pPr lvl="1">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Cutting</a:t>
            </a:r>
          </a:p>
          <a:p>
            <a:pPr lvl="1">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Sawing</a:t>
            </a:r>
          </a:p>
          <a:p>
            <a:pPr lvl="1">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Grinding</a:t>
            </a:r>
          </a:p>
          <a:p>
            <a:pPr lvl="1">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Drilling </a:t>
            </a:r>
          </a:p>
          <a:p>
            <a:pPr lvl="1">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Crushing and abrasive blasting  </a:t>
            </a:r>
            <a:r>
              <a:rPr lang="en-US" sz="2200" dirty="0">
                <a:latin typeface="Times New Roman" panose="02020603050405020304" pitchFamily="18" charset="0"/>
                <a:cs typeface="Times New Roman" panose="02020603050405020304" pitchFamily="18" charset="0"/>
              </a:rPr>
              <a:t>(of silica containing materials)</a:t>
            </a:r>
          </a:p>
        </p:txBody>
      </p:sp>
      <p:grpSp>
        <p:nvGrpSpPr>
          <p:cNvPr id="5" name="Group 2" descr="Handheld masonry saw without dust controls creates silica  dust while cutting cinder blocks. (Photo courtesy of New Jersey Department of Health).&#10;" title="Handheld masonry saw in action"/>
          <p:cNvGrpSpPr>
            <a:grpSpLocks/>
          </p:cNvGrpSpPr>
          <p:nvPr/>
        </p:nvGrpSpPr>
        <p:grpSpPr bwMode="auto">
          <a:xfrm>
            <a:off x="5287348" y="1569164"/>
            <a:ext cx="3687423" cy="2793221"/>
            <a:chOff x="720" y="-3671"/>
            <a:chExt cx="5035" cy="3711"/>
          </a:xfrm>
        </p:grpSpPr>
        <p:pic>
          <p:nvPicPr>
            <p:cNvPr id="6" name="Picture 3" descr="Handheld masonry saw" title="Handheld masonry saw in a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 y="-3661"/>
              <a:ext cx="5014" cy="369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730" y="-3661"/>
              <a:ext cx="5014" cy="3690"/>
              <a:chOff x="730" y="-3661"/>
              <a:chExt cx="5014" cy="3690"/>
            </a:xfrm>
          </p:grpSpPr>
          <p:sp>
            <p:nvSpPr>
              <p:cNvPr id="8" name="Freeform 7"/>
              <p:cNvSpPr>
                <a:spLocks/>
              </p:cNvSpPr>
              <p:nvPr/>
            </p:nvSpPr>
            <p:spPr bwMode="auto">
              <a:xfrm>
                <a:off x="730" y="-3661"/>
                <a:ext cx="5014" cy="3690"/>
              </a:xfrm>
              <a:custGeom>
                <a:avLst/>
                <a:gdLst>
                  <a:gd name="T0" fmla="+- 0 730 730"/>
                  <a:gd name="T1" fmla="*/ T0 w 5014"/>
                  <a:gd name="T2" fmla="+- 0 30 -3661"/>
                  <a:gd name="T3" fmla="*/ 30 h 3690"/>
                  <a:gd name="T4" fmla="+- 0 5745 730"/>
                  <a:gd name="T5" fmla="*/ T4 w 5014"/>
                  <a:gd name="T6" fmla="+- 0 30 -3661"/>
                  <a:gd name="T7" fmla="*/ 30 h 3690"/>
                  <a:gd name="T8" fmla="+- 0 5745 730"/>
                  <a:gd name="T9" fmla="*/ T8 w 5014"/>
                  <a:gd name="T10" fmla="+- 0 -3661 -3661"/>
                  <a:gd name="T11" fmla="*/ -3661 h 3690"/>
                  <a:gd name="T12" fmla="+- 0 730 730"/>
                  <a:gd name="T13" fmla="*/ T12 w 5014"/>
                  <a:gd name="T14" fmla="+- 0 -3661 -3661"/>
                  <a:gd name="T15" fmla="*/ -3661 h 3690"/>
                  <a:gd name="T16" fmla="+- 0 730 730"/>
                  <a:gd name="T17" fmla="*/ T16 w 5014"/>
                  <a:gd name="T18" fmla="+- 0 30 -3661"/>
                  <a:gd name="T19" fmla="*/ 30 h 3690"/>
                </a:gdLst>
                <a:ahLst/>
                <a:cxnLst>
                  <a:cxn ang="0">
                    <a:pos x="T1" y="T3"/>
                  </a:cxn>
                  <a:cxn ang="0">
                    <a:pos x="T5" y="T7"/>
                  </a:cxn>
                  <a:cxn ang="0">
                    <a:pos x="T9" y="T11"/>
                  </a:cxn>
                  <a:cxn ang="0">
                    <a:pos x="T13" y="T15"/>
                  </a:cxn>
                  <a:cxn ang="0">
                    <a:pos x="T17" y="T19"/>
                  </a:cxn>
                </a:cxnLst>
                <a:rect l="0" t="0" r="r" b="b"/>
                <a:pathLst>
                  <a:path w="5014" h="3690">
                    <a:moveTo>
                      <a:pt x="0" y="3691"/>
                    </a:moveTo>
                    <a:lnTo>
                      <a:pt x="5015" y="3691"/>
                    </a:lnTo>
                    <a:lnTo>
                      <a:pt x="5015" y="0"/>
                    </a:lnTo>
                    <a:lnTo>
                      <a:pt x="0" y="0"/>
                    </a:lnTo>
                    <a:lnTo>
                      <a:pt x="0" y="3691"/>
                    </a:lnTo>
                    <a:close/>
                  </a:path>
                </a:pathLst>
              </a:custGeom>
              <a:noFill/>
              <a:ln w="1320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Rectangle 11" descr="Handheld masonry saw without dust controls creates silica  dust while cutting cinder blocks. (Photo courtesy of New Jersey Department of Health).&#10;" title="Handheld masonry saw in action"/>
          <p:cNvSpPr>
            <a:spLocks noChangeArrowheads="1"/>
          </p:cNvSpPr>
          <p:nvPr/>
        </p:nvSpPr>
        <p:spPr bwMode="auto">
          <a:xfrm>
            <a:off x="5478342" y="4552929"/>
            <a:ext cx="35790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Handheld masonry saw without dust controls creates silica  dust while cutting cinder blocks. (Photo courtesy of New Jersey Department of Health).</a:t>
            </a:r>
            <a:endParaRPr lang="en-US" altLang="en-US" sz="1200" b="1" dirty="0">
              <a:latin typeface="Arial" panose="020B0604020202020204" pitchFamily="34" charset="0"/>
            </a:endParaRPr>
          </a:p>
        </p:txBody>
      </p:sp>
    </p:spTree>
    <p:extLst>
      <p:ext uri="{BB962C8B-B14F-4D97-AF65-F5344CB8AC3E}">
        <p14:creationId xmlns:p14="http://schemas.microsoft.com/office/powerpoint/2010/main" val="324762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8549" y="-109181"/>
            <a:ext cx="7615451" cy="704207"/>
          </a:xfrm>
        </p:spPr>
        <p:txBody>
          <a:bodyPr>
            <a:noAutofit/>
          </a:bodyPr>
          <a:lstStyle/>
          <a:p>
            <a:pPr>
              <a:defRPr/>
            </a:pP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Exposure</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Industries, Occupations And Materials</a:t>
            </a:r>
          </a:p>
        </p:txBody>
      </p:sp>
      <p:graphicFrame>
        <p:nvGraphicFramePr>
          <p:cNvPr id="8" name="Content Placeholder 3" descr="OSHA’s Silica eTool identifies some industries silica exposure may take place" title="Industry Names"/>
          <p:cNvGraphicFramePr>
            <a:graphicFrameLocks/>
          </p:cNvGraphicFramePr>
          <p:nvPr>
            <p:extLst>
              <p:ext uri="{D42A27DB-BD31-4B8C-83A1-F6EECF244321}">
                <p14:modId xmlns:p14="http://schemas.microsoft.com/office/powerpoint/2010/main" val="395878107"/>
              </p:ext>
            </p:extLst>
          </p:nvPr>
        </p:nvGraphicFramePr>
        <p:xfrm>
          <a:off x="0" y="1270162"/>
          <a:ext cx="2921330" cy="5545456"/>
        </p:xfrm>
        <a:graphic>
          <a:graphicData uri="http://schemas.openxmlformats.org/drawingml/2006/table">
            <a:tbl>
              <a:tblPr firstRow="1" bandRow="1"/>
              <a:tblGrid>
                <a:gridCol w="2921330">
                  <a:extLst>
                    <a:ext uri="{9D8B030D-6E8A-4147-A177-3AD203B41FA5}">
                      <a16:colId xmlns:a16="http://schemas.microsoft.com/office/drawing/2014/main" val="374902074"/>
                    </a:ext>
                  </a:extLst>
                </a:gridCol>
              </a:tblGrid>
              <a:tr h="334253">
                <a:tc>
                  <a:txBody>
                    <a:bodyPr/>
                    <a:lstStyle>
                      <a:lvl1pPr marL="0" algn="l" defTabSz="457200" rtl="0" eaLnBrk="1" latinLnBrk="0" hangingPunct="1">
                        <a:defRPr sz="1800" b="1" kern="1200">
                          <a:solidFill>
                            <a:schemeClr val="lt1"/>
                          </a:solidFill>
                          <a:latin typeface="Gill Sans MT" panose="020B0502020104020203"/>
                        </a:defRPr>
                      </a:lvl1pPr>
                      <a:lvl2pPr marL="457200" algn="l" defTabSz="457200" rtl="0" eaLnBrk="1" latinLnBrk="0" hangingPunct="1">
                        <a:defRPr sz="1800" b="1" kern="1200">
                          <a:solidFill>
                            <a:schemeClr val="lt1"/>
                          </a:solidFill>
                          <a:latin typeface="Gill Sans MT" panose="020B0502020104020203"/>
                        </a:defRPr>
                      </a:lvl2pPr>
                      <a:lvl3pPr marL="914400" algn="l" defTabSz="457200" rtl="0" eaLnBrk="1" latinLnBrk="0" hangingPunct="1">
                        <a:defRPr sz="1800" b="1" kern="1200">
                          <a:solidFill>
                            <a:schemeClr val="lt1"/>
                          </a:solidFill>
                          <a:latin typeface="Gill Sans MT" panose="020B0502020104020203"/>
                        </a:defRPr>
                      </a:lvl3pPr>
                      <a:lvl4pPr marL="1371600" algn="l" defTabSz="457200" rtl="0" eaLnBrk="1" latinLnBrk="0" hangingPunct="1">
                        <a:defRPr sz="1800" b="1" kern="1200">
                          <a:solidFill>
                            <a:schemeClr val="lt1"/>
                          </a:solidFill>
                          <a:latin typeface="Gill Sans MT" panose="020B0502020104020203"/>
                        </a:defRPr>
                      </a:lvl4pPr>
                      <a:lvl5pPr marL="1828800" algn="l" defTabSz="457200" rtl="0" eaLnBrk="1" latinLnBrk="0" hangingPunct="1">
                        <a:defRPr sz="1800" b="1" kern="1200">
                          <a:solidFill>
                            <a:schemeClr val="lt1"/>
                          </a:solidFill>
                          <a:latin typeface="Gill Sans MT" panose="020B0502020104020203"/>
                        </a:defRPr>
                      </a:lvl5pPr>
                      <a:lvl6pPr marL="2286000" algn="l" defTabSz="457200" rtl="0" eaLnBrk="1" latinLnBrk="0" hangingPunct="1">
                        <a:defRPr sz="1800" b="1" kern="1200">
                          <a:solidFill>
                            <a:schemeClr val="lt1"/>
                          </a:solidFill>
                          <a:latin typeface="Gill Sans MT" panose="020B0502020104020203"/>
                        </a:defRPr>
                      </a:lvl6pPr>
                      <a:lvl7pPr marL="2743200" algn="l" defTabSz="457200" rtl="0" eaLnBrk="1" latinLnBrk="0" hangingPunct="1">
                        <a:defRPr sz="1800" b="1" kern="1200">
                          <a:solidFill>
                            <a:schemeClr val="lt1"/>
                          </a:solidFill>
                          <a:latin typeface="Gill Sans MT" panose="020B0502020104020203"/>
                        </a:defRPr>
                      </a:lvl7pPr>
                      <a:lvl8pPr marL="3200400" algn="l" defTabSz="457200" rtl="0" eaLnBrk="1" latinLnBrk="0" hangingPunct="1">
                        <a:defRPr sz="1800" b="1" kern="1200">
                          <a:solidFill>
                            <a:schemeClr val="lt1"/>
                          </a:solidFill>
                          <a:latin typeface="Gill Sans MT" panose="020B0502020104020203"/>
                        </a:defRPr>
                      </a:lvl8pPr>
                      <a:lvl9pPr marL="3657600" algn="l" defTabSz="457200" rtl="0" eaLnBrk="1" latinLnBrk="0" hangingPunct="1">
                        <a:defRPr sz="1800" b="1" kern="1200">
                          <a:solidFill>
                            <a:schemeClr val="lt1"/>
                          </a:solidFill>
                          <a:latin typeface="Gill Sans MT" panose="020B0502020104020203"/>
                        </a:defRPr>
                      </a:lvl9pPr>
                    </a:lstStyle>
                    <a:p>
                      <a:pPr marL="0" marR="0" algn="ctr">
                        <a:lnSpc>
                          <a:spcPct val="107000"/>
                        </a:lnSpc>
                        <a:spcBef>
                          <a:spcPts val="0"/>
                        </a:spcBef>
                        <a:spcAft>
                          <a:spcPts val="800"/>
                        </a:spcAft>
                      </a:pPr>
                      <a:r>
                        <a:rPr lang="en-US" sz="1000" dirty="0">
                          <a:effectLst/>
                          <a:latin typeface="Times" panose="02020603050405020304" pitchFamily="18" charset="0"/>
                        </a:rPr>
                        <a:t>INDUSTRY</a:t>
                      </a:r>
                      <a:br>
                        <a:rPr lang="en-US" sz="1000" dirty="0">
                          <a:effectLst/>
                          <a:latin typeface="Times" panose="02020603050405020304" pitchFamily="18" charset="0"/>
                        </a:rPr>
                      </a:br>
                      <a:r>
                        <a:rPr lang="en-US" sz="1000" dirty="0">
                          <a:effectLst/>
                          <a:latin typeface="Times" panose="02020603050405020304" pitchFamily="18" charset="0"/>
                        </a:rPr>
                        <a:t>Do you work in any of these?</a:t>
                      </a:r>
                      <a:endParaRPr lang="en-US" sz="1000" b="1" dirty="0">
                        <a:effectLst/>
                        <a:latin typeface="+mn-lt"/>
                        <a:ea typeface="Calibri" panose="020F0502020204030204" pitchFamily="34" charset="0"/>
                        <a:cs typeface="Times New Roman" panose="02020603050405020304" pitchFamily="18" charset="0"/>
                      </a:endParaRPr>
                    </a:p>
                  </a:txBody>
                  <a:tcPr marL="15907" marR="15907" marT="15907" marB="1590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6F68"/>
                    </a:solidFill>
                  </a:tcPr>
                </a:tc>
                <a:extLst>
                  <a:ext uri="{0D108BD9-81ED-4DB2-BD59-A6C34878D82A}">
                    <a16:rowId xmlns:a16="http://schemas.microsoft.com/office/drawing/2014/main" val="2672969465"/>
                  </a:ext>
                </a:extLst>
              </a:tr>
              <a:tr h="4998266">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Abrasive blasting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Asphalt pavement manufacturing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Blast furnaces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Cement manufacturing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Ceramics, clay, and pottery</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Concrete mixing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Concrete tunneling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Construction (mainly cement, concrete work)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Demolition</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Electronics industry</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Foundry industry: grinding, molding, shakeout, core room (High Risk)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Hand molding, casting, and forming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Jack hammer operations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Manufacturing abrasives, paints, soaps, and glass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Mining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Repair or replacement of linings of rotary kilns and cupola furnaces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Rolling and finishing mills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Sandblasting (High Risk)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Setting, laying, and repairing railroad track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Steelwork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Stone, brick, and concrete block cutting, blasting, chipping, grinding, and sawing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Tunneling operations</a:t>
                      </a:r>
                      <a:endParaRPr lang="en-US" sz="1050" b="1" dirty="0">
                        <a:solidFill>
                          <a:srgbClr val="000000"/>
                        </a:solidFill>
                        <a:effectLst/>
                        <a:latin typeface="+mn-lt"/>
                        <a:ea typeface="Calibri" panose="020F0502020204030204" pitchFamily="34" charset="0"/>
                        <a:cs typeface="Times New Roman" panose="02020603050405020304" pitchFamily="18" charset="0"/>
                      </a:endParaRPr>
                    </a:p>
                  </a:txBody>
                  <a:tcPr marL="15907" marR="15907" marT="15907" marB="1590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6F68">
                        <a:tint val="40000"/>
                      </a:srgbClr>
                    </a:solidFill>
                  </a:tcPr>
                </a:tc>
                <a:extLst>
                  <a:ext uri="{0D108BD9-81ED-4DB2-BD59-A6C34878D82A}">
                    <a16:rowId xmlns:a16="http://schemas.microsoft.com/office/drawing/2014/main" val="3215436371"/>
                  </a:ext>
                </a:extLst>
              </a:tr>
            </a:tbl>
          </a:graphicData>
        </a:graphic>
      </p:graphicFrame>
      <p:graphicFrame>
        <p:nvGraphicFramePr>
          <p:cNvPr id="12" name="Table 11" descr="OSHA’s Silica eTool identifies some materials silica exposure may take place" title="Material Names"/>
          <p:cNvGraphicFramePr>
            <a:graphicFrameLocks noGrp="1"/>
          </p:cNvGraphicFramePr>
          <p:nvPr>
            <p:extLst>
              <p:ext uri="{D42A27DB-BD31-4B8C-83A1-F6EECF244321}">
                <p14:modId xmlns:p14="http://schemas.microsoft.com/office/powerpoint/2010/main" val="360448653"/>
              </p:ext>
            </p:extLst>
          </p:nvPr>
        </p:nvGraphicFramePr>
        <p:xfrm>
          <a:off x="6638306" y="1294412"/>
          <a:ext cx="2446688" cy="5405163"/>
        </p:xfrm>
        <a:graphic>
          <a:graphicData uri="http://schemas.openxmlformats.org/drawingml/2006/table">
            <a:tbl>
              <a:tblPr firstRow="1" bandRow="1"/>
              <a:tblGrid>
                <a:gridCol w="2446688">
                  <a:extLst>
                    <a:ext uri="{9D8B030D-6E8A-4147-A177-3AD203B41FA5}">
                      <a16:colId xmlns:a16="http://schemas.microsoft.com/office/drawing/2014/main" val="1963063396"/>
                    </a:ext>
                  </a:extLst>
                </a:gridCol>
              </a:tblGrid>
              <a:tr h="385428">
                <a:tc>
                  <a:txBody>
                    <a:bodyPr/>
                    <a:lstStyle>
                      <a:lvl1pPr marL="0" algn="l" defTabSz="457200" rtl="0" eaLnBrk="1" latinLnBrk="0" hangingPunct="1">
                        <a:defRPr sz="1800" b="1" kern="1200">
                          <a:solidFill>
                            <a:schemeClr val="lt1"/>
                          </a:solidFill>
                          <a:latin typeface="Gill Sans MT" panose="020B0502020104020203"/>
                        </a:defRPr>
                      </a:lvl1pPr>
                      <a:lvl2pPr marL="457200" algn="l" defTabSz="457200" rtl="0" eaLnBrk="1" latinLnBrk="0" hangingPunct="1">
                        <a:defRPr sz="1800" b="1" kern="1200">
                          <a:solidFill>
                            <a:schemeClr val="lt1"/>
                          </a:solidFill>
                          <a:latin typeface="Gill Sans MT" panose="020B0502020104020203"/>
                        </a:defRPr>
                      </a:lvl2pPr>
                      <a:lvl3pPr marL="914400" algn="l" defTabSz="457200" rtl="0" eaLnBrk="1" latinLnBrk="0" hangingPunct="1">
                        <a:defRPr sz="1800" b="1" kern="1200">
                          <a:solidFill>
                            <a:schemeClr val="lt1"/>
                          </a:solidFill>
                          <a:latin typeface="Gill Sans MT" panose="020B0502020104020203"/>
                        </a:defRPr>
                      </a:lvl3pPr>
                      <a:lvl4pPr marL="1371600" algn="l" defTabSz="457200" rtl="0" eaLnBrk="1" latinLnBrk="0" hangingPunct="1">
                        <a:defRPr sz="1800" b="1" kern="1200">
                          <a:solidFill>
                            <a:schemeClr val="lt1"/>
                          </a:solidFill>
                          <a:latin typeface="Gill Sans MT" panose="020B0502020104020203"/>
                        </a:defRPr>
                      </a:lvl4pPr>
                      <a:lvl5pPr marL="1828800" algn="l" defTabSz="457200" rtl="0" eaLnBrk="1" latinLnBrk="0" hangingPunct="1">
                        <a:defRPr sz="1800" b="1" kern="1200">
                          <a:solidFill>
                            <a:schemeClr val="lt1"/>
                          </a:solidFill>
                          <a:latin typeface="Gill Sans MT" panose="020B0502020104020203"/>
                        </a:defRPr>
                      </a:lvl5pPr>
                      <a:lvl6pPr marL="2286000" algn="l" defTabSz="457200" rtl="0" eaLnBrk="1" latinLnBrk="0" hangingPunct="1">
                        <a:defRPr sz="1800" b="1" kern="1200">
                          <a:solidFill>
                            <a:schemeClr val="lt1"/>
                          </a:solidFill>
                          <a:latin typeface="Gill Sans MT" panose="020B0502020104020203"/>
                        </a:defRPr>
                      </a:lvl6pPr>
                      <a:lvl7pPr marL="2743200" algn="l" defTabSz="457200" rtl="0" eaLnBrk="1" latinLnBrk="0" hangingPunct="1">
                        <a:defRPr sz="1800" b="1" kern="1200">
                          <a:solidFill>
                            <a:schemeClr val="lt1"/>
                          </a:solidFill>
                          <a:latin typeface="Gill Sans MT" panose="020B0502020104020203"/>
                        </a:defRPr>
                      </a:lvl7pPr>
                      <a:lvl8pPr marL="3200400" algn="l" defTabSz="457200" rtl="0" eaLnBrk="1" latinLnBrk="0" hangingPunct="1">
                        <a:defRPr sz="1800" b="1" kern="1200">
                          <a:solidFill>
                            <a:schemeClr val="lt1"/>
                          </a:solidFill>
                          <a:latin typeface="Gill Sans MT" panose="020B0502020104020203"/>
                        </a:defRPr>
                      </a:lvl8pPr>
                      <a:lvl9pPr marL="3657600" algn="l" defTabSz="457200" rtl="0" eaLnBrk="1" latinLnBrk="0" hangingPunct="1">
                        <a:defRPr sz="1800" b="1" kern="1200">
                          <a:solidFill>
                            <a:schemeClr val="lt1"/>
                          </a:solidFill>
                          <a:latin typeface="Gill Sans MT" panose="020B0502020104020203"/>
                        </a:defRPr>
                      </a:lvl9pPr>
                    </a:lstStyle>
                    <a:p>
                      <a:pPr marL="0" marR="0" algn="ctr">
                        <a:lnSpc>
                          <a:spcPct val="107000"/>
                        </a:lnSpc>
                        <a:spcBef>
                          <a:spcPts val="0"/>
                        </a:spcBef>
                        <a:spcAft>
                          <a:spcPts val="800"/>
                        </a:spcAft>
                      </a:pPr>
                      <a:r>
                        <a:rPr lang="en-US" sz="1000" dirty="0">
                          <a:effectLst/>
                          <a:latin typeface="Times" panose="02020603050405020304" pitchFamily="18" charset="0"/>
                        </a:rPr>
                        <a:t>MATERIALS</a:t>
                      </a:r>
                      <a:br>
                        <a:rPr lang="en-US" sz="1000" dirty="0">
                          <a:effectLst/>
                          <a:latin typeface="Times" panose="02020603050405020304" pitchFamily="18" charset="0"/>
                        </a:rPr>
                      </a:br>
                      <a:r>
                        <a:rPr lang="en-US" sz="1000" dirty="0">
                          <a:effectLst/>
                          <a:latin typeface="Times" panose="02020603050405020304" pitchFamily="18" charset="0"/>
                        </a:rPr>
                        <a:t>Are any of these involved?</a:t>
                      </a:r>
                      <a:endParaRPr lang="en-US" sz="1000" dirty="0">
                        <a:solidFill>
                          <a:schemeClr val="bg1"/>
                        </a:solidFill>
                        <a:effectLst/>
                        <a:latin typeface="+mn-lt"/>
                        <a:ea typeface="Calibri" panose="020F0502020204030204" pitchFamily="34" charset="0"/>
                        <a:cs typeface="Times New Roman" panose="02020603050405020304" pitchFamily="18" charset="0"/>
                      </a:endParaRPr>
                    </a:p>
                  </a:txBody>
                  <a:tcPr marL="22860" marR="22860" marT="22860" marB="2286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6F68"/>
                    </a:solidFill>
                  </a:tcPr>
                </a:tc>
                <a:extLst>
                  <a:ext uri="{0D108BD9-81ED-4DB2-BD59-A6C34878D82A}">
                    <a16:rowId xmlns:a16="http://schemas.microsoft.com/office/drawing/2014/main" val="3227712073"/>
                  </a:ext>
                </a:extLst>
              </a:tr>
              <a:tr h="5019735">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Abrasives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Coal Dust</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Concrete</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Dirt</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Filter Aids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Graphite, natural</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Mica</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Mineral Products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Paints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Pavement</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Perlite</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Plant Materials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Plastic Fillers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Polishing Compounds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Portland Cement</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Sands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Silicates</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Slag</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Soapstone</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Soil</a:t>
                      </a:r>
                      <a:endParaRPr lang="en-US" sz="1050" b="1" dirty="0">
                        <a:solidFill>
                          <a:srgbClr val="000000"/>
                        </a:solidFill>
                        <a:effectLst/>
                        <a:latin typeface="+mn-lt"/>
                        <a:ea typeface="Calibri" panose="020F0502020204030204" pitchFamily="34" charset="0"/>
                        <a:cs typeface="Times New Roman" panose="02020603050405020304" pitchFamily="18" charset="0"/>
                      </a:endParaRPr>
                    </a:p>
                  </a:txBody>
                  <a:tcPr marL="22860" marR="22860" marT="22860" marB="228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6F68">
                        <a:tint val="40000"/>
                      </a:srgbClr>
                    </a:solidFill>
                  </a:tcPr>
                </a:tc>
                <a:extLst>
                  <a:ext uri="{0D108BD9-81ED-4DB2-BD59-A6C34878D82A}">
                    <a16:rowId xmlns:a16="http://schemas.microsoft.com/office/drawing/2014/main" val="159728635"/>
                  </a:ext>
                </a:extLst>
              </a:tr>
            </a:tbl>
          </a:graphicData>
        </a:graphic>
      </p:graphicFrame>
      <p:graphicFrame>
        <p:nvGraphicFramePr>
          <p:cNvPr id="9" name="Table 8" descr="OSHA’s Silica eTool identifies some occupations silica exposure may take place" title="Occupation Names"/>
          <p:cNvGraphicFramePr>
            <a:graphicFrameLocks noGrp="1"/>
          </p:cNvGraphicFramePr>
          <p:nvPr>
            <p:extLst>
              <p:ext uri="{D42A27DB-BD31-4B8C-83A1-F6EECF244321}">
                <p14:modId xmlns:p14="http://schemas.microsoft.com/office/powerpoint/2010/main" val="2810654843"/>
              </p:ext>
            </p:extLst>
          </p:nvPr>
        </p:nvGraphicFramePr>
        <p:xfrm>
          <a:off x="3243802" y="1287546"/>
          <a:ext cx="3167934" cy="5432233"/>
        </p:xfrm>
        <a:graphic>
          <a:graphicData uri="http://schemas.openxmlformats.org/drawingml/2006/table">
            <a:tbl>
              <a:tblPr firstRow="1" bandRow="1"/>
              <a:tblGrid>
                <a:gridCol w="3167934">
                  <a:extLst>
                    <a:ext uri="{9D8B030D-6E8A-4147-A177-3AD203B41FA5}">
                      <a16:colId xmlns:a16="http://schemas.microsoft.com/office/drawing/2014/main" val="1028622077"/>
                    </a:ext>
                  </a:extLst>
                </a:gridCol>
              </a:tblGrid>
              <a:tr h="384696">
                <a:tc>
                  <a:txBody>
                    <a:bodyPr/>
                    <a:lstStyle>
                      <a:lvl1pPr marL="0" algn="l" defTabSz="457200" rtl="0" eaLnBrk="1" latinLnBrk="0" hangingPunct="1">
                        <a:defRPr sz="1800" b="1" kern="1200">
                          <a:solidFill>
                            <a:schemeClr val="lt1"/>
                          </a:solidFill>
                          <a:latin typeface="Gill Sans MT" panose="020B0502020104020203"/>
                        </a:defRPr>
                      </a:lvl1pPr>
                      <a:lvl2pPr marL="457200" algn="l" defTabSz="457200" rtl="0" eaLnBrk="1" latinLnBrk="0" hangingPunct="1">
                        <a:defRPr sz="1800" b="1" kern="1200">
                          <a:solidFill>
                            <a:schemeClr val="lt1"/>
                          </a:solidFill>
                          <a:latin typeface="Gill Sans MT" panose="020B0502020104020203"/>
                        </a:defRPr>
                      </a:lvl2pPr>
                      <a:lvl3pPr marL="914400" algn="l" defTabSz="457200" rtl="0" eaLnBrk="1" latinLnBrk="0" hangingPunct="1">
                        <a:defRPr sz="1800" b="1" kern="1200">
                          <a:solidFill>
                            <a:schemeClr val="lt1"/>
                          </a:solidFill>
                          <a:latin typeface="Gill Sans MT" panose="020B0502020104020203"/>
                        </a:defRPr>
                      </a:lvl3pPr>
                      <a:lvl4pPr marL="1371600" algn="l" defTabSz="457200" rtl="0" eaLnBrk="1" latinLnBrk="0" hangingPunct="1">
                        <a:defRPr sz="1800" b="1" kern="1200">
                          <a:solidFill>
                            <a:schemeClr val="lt1"/>
                          </a:solidFill>
                          <a:latin typeface="Gill Sans MT" panose="020B0502020104020203"/>
                        </a:defRPr>
                      </a:lvl4pPr>
                      <a:lvl5pPr marL="1828800" algn="l" defTabSz="457200" rtl="0" eaLnBrk="1" latinLnBrk="0" hangingPunct="1">
                        <a:defRPr sz="1800" b="1" kern="1200">
                          <a:solidFill>
                            <a:schemeClr val="lt1"/>
                          </a:solidFill>
                          <a:latin typeface="Gill Sans MT" panose="020B0502020104020203"/>
                        </a:defRPr>
                      </a:lvl5pPr>
                      <a:lvl6pPr marL="2286000" algn="l" defTabSz="457200" rtl="0" eaLnBrk="1" latinLnBrk="0" hangingPunct="1">
                        <a:defRPr sz="1800" b="1" kern="1200">
                          <a:solidFill>
                            <a:schemeClr val="lt1"/>
                          </a:solidFill>
                          <a:latin typeface="Gill Sans MT" panose="020B0502020104020203"/>
                        </a:defRPr>
                      </a:lvl6pPr>
                      <a:lvl7pPr marL="2743200" algn="l" defTabSz="457200" rtl="0" eaLnBrk="1" latinLnBrk="0" hangingPunct="1">
                        <a:defRPr sz="1800" b="1" kern="1200">
                          <a:solidFill>
                            <a:schemeClr val="lt1"/>
                          </a:solidFill>
                          <a:latin typeface="Gill Sans MT" panose="020B0502020104020203"/>
                        </a:defRPr>
                      </a:lvl7pPr>
                      <a:lvl8pPr marL="3200400" algn="l" defTabSz="457200" rtl="0" eaLnBrk="1" latinLnBrk="0" hangingPunct="1">
                        <a:defRPr sz="1800" b="1" kern="1200">
                          <a:solidFill>
                            <a:schemeClr val="lt1"/>
                          </a:solidFill>
                          <a:latin typeface="Gill Sans MT" panose="020B0502020104020203"/>
                        </a:defRPr>
                      </a:lvl8pPr>
                      <a:lvl9pPr marL="3657600" algn="l" defTabSz="457200" rtl="0" eaLnBrk="1" latinLnBrk="0" hangingPunct="1">
                        <a:defRPr sz="1800" b="1" kern="1200">
                          <a:solidFill>
                            <a:schemeClr val="lt1"/>
                          </a:solidFill>
                          <a:latin typeface="Gill Sans MT" panose="020B0502020104020203"/>
                        </a:defRPr>
                      </a:lvl9pPr>
                    </a:lstStyle>
                    <a:p>
                      <a:pPr marL="0" marR="0" algn="ctr">
                        <a:lnSpc>
                          <a:spcPct val="107000"/>
                        </a:lnSpc>
                        <a:spcBef>
                          <a:spcPts val="0"/>
                        </a:spcBef>
                        <a:spcAft>
                          <a:spcPts val="800"/>
                        </a:spcAft>
                      </a:pPr>
                      <a:r>
                        <a:rPr lang="en-US" sz="1000" dirty="0">
                          <a:effectLst/>
                          <a:latin typeface="Times" panose="02020603050405020304" pitchFamily="18" charset="0"/>
                        </a:rPr>
                        <a:t>OCCUPATIONS</a:t>
                      </a:r>
                      <a:br>
                        <a:rPr lang="en-US" sz="1000" dirty="0">
                          <a:effectLst/>
                          <a:latin typeface="Times" panose="02020603050405020304" pitchFamily="18" charset="0"/>
                        </a:rPr>
                      </a:br>
                      <a:r>
                        <a:rPr lang="en-US" sz="1000" dirty="0">
                          <a:effectLst/>
                          <a:latin typeface="Times" panose="02020603050405020304" pitchFamily="18" charset="0"/>
                        </a:rPr>
                        <a:t>Are you one of these?</a:t>
                      </a:r>
                      <a:endParaRPr lang="en-US" sz="1000" dirty="0">
                        <a:solidFill>
                          <a:schemeClr val="bg1"/>
                        </a:solidFill>
                        <a:effectLst/>
                        <a:latin typeface="+mn-lt"/>
                        <a:ea typeface="Calibri" panose="020F0502020204030204" pitchFamily="34" charset="0"/>
                        <a:cs typeface="Times New Roman" panose="02020603050405020304" pitchFamily="18" charset="0"/>
                      </a:endParaRPr>
                    </a:p>
                  </a:txBody>
                  <a:tcPr marL="22860" marR="22860" marT="22860" marB="2286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6F68"/>
                    </a:solidFill>
                  </a:tcPr>
                </a:tc>
                <a:extLst>
                  <a:ext uri="{0D108BD9-81ED-4DB2-BD59-A6C34878D82A}">
                    <a16:rowId xmlns:a16="http://schemas.microsoft.com/office/drawing/2014/main" val="1160428808"/>
                  </a:ext>
                </a:extLst>
              </a:tr>
              <a:tr h="5047537">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Brickmason / stonemason</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Construction laborer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Crane and tower operator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Crushing and grinding machine operator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Furnace, kiln, non-food oven operator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Grinding, abrading, buffing, and polishing machine operator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Hand molder/shaper (not jeweler)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Heavy-equipment mechanic</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Janitor or cleaner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Machinist</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Metals/plastics machine operator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Molding and casting machine operator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Mining machine operator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Miscellaneous material moving equipment operator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Millwright</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Operating engineer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Painter who sandblasts (High Risk)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dirty="0">
                          <a:effectLst/>
                          <a:latin typeface="Times" panose="02020603050405020304" pitchFamily="18" charset="0"/>
                        </a:rPr>
                        <a:t>Production supervisor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Rock driller (High Risk)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Roof bolter (High Risk)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Sandblaster (High Risk)</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Steelworker</a:t>
                      </a:r>
                    </a:p>
                    <a:p>
                      <a:pPr marL="342900" marR="0" lvl="0" indent="-182880">
                        <a:lnSpc>
                          <a:spcPct val="107000"/>
                        </a:lnSpc>
                        <a:spcBef>
                          <a:spcPts val="0"/>
                        </a:spcBef>
                        <a:spcAft>
                          <a:spcPts val="200"/>
                        </a:spcAft>
                        <a:buSzPts val="1000"/>
                        <a:buFont typeface="Wingdings" panose="05000000000000000000" pitchFamily="2" charset="2"/>
                        <a:buChar char=""/>
                        <a:tabLst>
                          <a:tab pos="457200" algn="l"/>
                        </a:tabLst>
                      </a:pPr>
                      <a:r>
                        <a:rPr lang="en-US" sz="1050" b="1" dirty="0">
                          <a:effectLst/>
                          <a:latin typeface="Times" panose="02020603050405020304" pitchFamily="18" charset="0"/>
                        </a:rPr>
                        <a:t>Welder/cutter</a:t>
                      </a:r>
                      <a:endParaRPr lang="en-US" sz="1050" b="1" dirty="0">
                        <a:effectLst/>
                        <a:latin typeface="+mn-lt"/>
                        <a:ea typeface="Calibri" panose="020F0502020204030204" pitchFamily="34" charset="0"/>
                        <a:cs typeface="Times New Roman" panose="02020603050405020304" pitchFamily="18" charset="0"/>
                      </a:endParaRPr>
                    </a:p>
                  </a:txBody>
                  <a:tcPr marL="22860" marR="22860" marT="22860" marB="228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6F68">
                        <a:tint val="40000"/>
                      </a:srgbClr>
                    </a:solidFill>
                  </a:tcPr>
                </a:tc>
                <a:extLst>
                  <a:ext uri="{0D108BD9-81ED-4DB2-BD59-A6C34878D82A}">
                    <a16:rowId xmlns:a16="http://schemas.microsoft.com/office/drawing/2014/main" val="1458123221"/>
                  </a:ext>
                </a:extLst>
              </a:tr>
            </a:tbl>
          </a:graphicData>
        </a:graphic>
      </p:graphicFrame>
      <p:sp>
        <p:nvSpPr>
          <p:cNvPr id="13" name="Text Box 19" descr="OSHA’s Silica eTool identifies some industries silica exposure may take place" title="Industry Names"/>
          <p:cNvSpPr txBox="1">
            <a:spLocks noChangeArrowheads="1"/>
          </p:cNvSpPr>
          <p:nvPr/>
        </p:nvSpPr>
        <p:spPr bwMode="auto">
          <a:xfrm>
            <a:off x="6424553" y="6550225"/>
            <a:ext cx="27194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Source:  OSHA’s Silica </a:t>
            </a:r>
            <a:r>
              <a:rPr lang="en-US" altLang="en-US" sz="1400" b="1" dirty="0" err="1"/>
              <a:t>eTool</a:t>
            </a:r>
            <a:endParaRPr lang="en-US" altLang="en-US" sz="1400" b="1" dirty="0"/>
          </a:p>
        </p:txBody>
      </p:sp>
    </p:spTree>
    <p:extLst>
      <p:ext uri="{BB962C8B-B14F-4D97-AF65-F5344CB8AC3E}">
        <p14:creationId xmlns:p14="http://schemas.microsoft.com/office/powerpoint/2010/main" val="258569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38231" y="94063"/>
            <a:ext cx="6598693" cy="1143000"/>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Construction Activities Likely to Cause Silica Exposure</a:t>
            </a:r>
          </a:p>
        </p:txBody>
      </p:sp>
      <p:sp>
        <p:nvSpPr>
          <p:cNvPr id="3" name="Content Placeholder 2"/>
          <p:cNvSpPr>
            <a:spLocks noGrp="1"/>
          </p:cNvSpPr>
          <p:nvPr>
            <p:ph sz="half" idx="1"/>
          </p:nvPr>
        </p:nvSpPr>
        <p:spPr>
          <a:xfrm>
            <a:off x="457200" y="1316013"/>
            <a:ext cx="8834777" cy="867866"/>
          </a:xfrm>
        </p:spPr>
        <p:txBody>
          <a:bodyPr/>
          <a:lstStyle/>
          <a:p>
            <a:r>
              <a:rPr lang="en-US" sz="2200" b="1" dirty="0">
                <a:latin typeface="Times New Roman" panose="02020603050405020304" pitchFamily="18" charset="0"/>
                <a:cs typeface="Times New Roman" panose="02020603050405020304" pitchFamily="18" charset="0"/>
              </a:rPr>
              <a:t>Construction activities that may result in severe silica exposure </a:t>
            </a:r>
            <a:r>
              <a:rPr lang="en-US" sz="2200" dirty="0">
                <a:latin typeface="Times New Roman" panose="02020603050405020304" pitchFamily="18" charset="0"/>
                <a:cs typeface="Times New Roman" panose="02020603050405020304" pitchFamily="18" charset="0"/>
              </a:rPr>
              <a:t>include, but are not limited to:</a:t>
            </a:r>
          </a:p>
          <a:p>
            <a:pPr>
              <a:buNone/>
            </a:pPr>
            <a:endParaRPr lang="en-US" dirty="0">
              <a:latin typeface="Times New Roman" panose="02020603050405020304" pitchFamily="18" charset="0"/>
              <a:cs typeface="Times New Roman" panose="02020603050405020304" pitchFamily="18" charset="0"/>
            </a:endParaRPr>
          </a:p>
        </p:txBody>
      </p:sp>
      <p:sp>
        <p:nvSpPr>
          <p:cNvPr id="10" name="Content Placeholder 9"/>
          <p:cNvSpPr>
            <a:spLocks noGrp="1"/>
          </p:cNvSpPr>
          <p:nvPr>
            <p:ph sz="half" idx="2"/>
          </p:nvPr>
        </p:nvSpPr>
        <p:spPr>
          <a:xfrm>
            <a:off x="-256052" y="2066447"/>
            <a:ext cx="3763527" cy="4525963"/>
          </a:xfrm>
        </p:spPr>
        <p:txBody>
          <a:bodyPr/>
          <a:lstStyle/>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Jack hammering</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Masonry</a:t>
            </a:r>
            <a:r>
              <a:rPr lang="en-US" sz="1900" dirty="0">
                <a:latin typeface="Times New Roman" panose="02020603050405020304" pitchFamily="18" charset="0"/>
                <a:cs typeface="Times New Roman" panose="02020603050405020304" pitchFamily="18" charset="0"/>
              </a:rPr>
              <a:t> building </a:t>
            </a:r>
            <a:r>
              <a:rPr lang="en-US" sz="1900" b="1" dirty="0">
                <a:latin typeface="Times New Roman" panose="02020603050405020304" pitchFamily="18" charset="0"/>
                <a:cs typeface="Times New Roman" panose="02020603050405020304" pitchFamily="18" charset="0"/>
              </a:rPr>
              <a:t>construction</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Masonry</a:t>
            </a:r>
            <a:r>
              <a:rPr lang="en-US" sz="1900" dirty="0">
                <a:latin typeface="Times New Roman" panose="02020603050405020304" pitchFamily="18" charset="0"/>
                <a:cs typeface="Times New Roman" panose="02020603050405020304" pitchFamily="18" charset="0"/>
              </a:rPr>
              <a:t> or </a:t>
            </a:r>
            <a:r>
              <a:rPr lang="en-US" sz="1900" b="1" dirty="0">
                <a:latin typeface="Times New Roman" panose="02020603050405020304" pitchFamily="18" charset="0"/>
                <a:cs typeface="Times New Roman" panose="02020603050405020304" pitchFamily="18" charset="0"/>
              </a:rPr>
              <a:t>concrete</a:t>
            </a:r>
            <a:r>
              <a:rPr lang="en-US" sz="1900" dirty="0">
                <a:latin typeface="Times New Roman" panose="02020603050405020304" pitchFamily="18" charset="0"/>
                <a:cs typeface="Times New Roman" panose="02020603050405020304" pitchFamily="18" charset="0"/>
              </a:rPr>
              <a:t> building </a:t>
            </a:r>
            <a:r>
              <a:rPr lang="en-US" sz="1900" b="1" dirty="0">
                <a:latin typeface="Times New Roman" panose="02020603050405020304" pitchFamily="18" charset="0"/>
                <a:cs typeface="Times New Roman" panose="02020603050405020304" pitchFamily="18" charset="0"/>
              </a:rPr>
              <a:t>demolition</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Brick </a:t>
            </a:r>
            <a:r>
              <a:rPr lang="en-US" sz="1900" dirty="0">
                <a:latin typeface="Times New Roman" panose="02020603050405020304" pitchFamily="18" charset="0"/>
                <a:cs typeface="Times New Roman" panose="02020603050405020304" pitchFamily="18" charset="0"/>
              </a:rPr>
              <a:t>and </a:t>
            </a:r>
            <a:r>
              <a:rPr lang="en-US" sz="1900" b="1" dirty="0">
                <a:latin typeface="Times New Roman" panose="02020603050405020304" pitchFamily="18" charset="0"/>
                <a:cs typeface="Times New Roman" panose="02020603050405020304" pitchFamily="18" charset="0"/>
              </a:rPr>
              <a:t>concrete block cutting and sawing</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Tuckpointing</a:t>
            </a:r>
            <a:r>
              <a:rPr lang="en-US" sz="1900" b="1"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en-US" sz="1900" b="1" dirty="0">
                <a:latin typeface="Times New Roman" panose="02020603050405020304" pitchFamily="18" charset="0"/>
                <a:cs typeface="Times New Roman" panose="02020603050405020304" pitchFamily="18" charset="0"/>
              </a:rPr>
              <a:t> Tunneling</a:t>
            </a:r>
            <a:r>
              <a:rPr lang="en-US" sz="19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en-US" sz="1900" b="1" dirty="0">
                <a:latin typeface="Times New Roman" panose="02020603050405020304" pitchFamily="18" charset="0"/>
                <a:cs typeface="Times New Roman" panose="02020603050405020304" pitchFamily="18" charset="0"/>
              </a:rPr>
              <a:t> Earthwork </a:t>
            </a:r>
            <a:r>
              <a:rPr lang="en-US" sz="1900" dirty="0">
                <a:latin typeface="Times New Roman" panose="02020603050405020304" pitchFamily="18" charset="0"/>
                <a:cs typeface="Times New Roman" panose="02020603050405020304" pitchFamily="18" charset="0"/>
              </a:rPr>
              <a:t>and</a:t>
            </a:r>
            <a:r>
              <a:rPr lang="en-US" sz="1900" b="1" dirty="0">
                <a:latin typeface="Times New Roman" panose="02020603050405020304" pitchFamily="18" charset="0"/>
                <a:cs typeface="Times New Roman" panose="02020603050405020304" pitchFamily="18" charset="0"/>
              </a:rPr>
              <a:t> rock crushing</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Road construction </a:t>
            </a:r>
            <a:r>
              <a:rPr lang="en-US" sz="1900" dirty="0">
                <a:latin typeface="Times New Roman" panose="02020603050405020304" pitchFamily="18" charset="0"/>
                <a:cs typeface="Times New Roman" panose="02020603050405020304" pitchFamily="18" charset="0"/>
              </a:rPr>
              <a:t>and </a:t>
            </a:r>
            <a:r>
              <a:rPr lang="en-US" sz="1900" b="1" dirty="0">
                <a:latin typeface="Times New Roman" panose="02020603050405020304" pitchFamily="18" charset="0"/>
                <a:cs typeface="Times New Roman" panose="02020603050405020304" pitchFamily="18" charset="0"/>
              </a:rPr>
              <a:t>repair</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Rock/well drilling</a:t>
            </a:r>
          </a:p>
          <a:p>
            <a:endParaRPr lang="en-US" sz="1900" dirty="0">
              <a:latin typeface="Times New Roman" panose="02020603050405020304" pitchFamily="18" charset="0"/>
              <a:cs typeface="Times New Roman" panose="02020603050405020304" pitchFamily="18" charset="0"/>
            </a:endParaRPr>
          </a:p>
        </p:txBody>
      </p:sp>
      <p:grpSp>
        <p:nvGrpSpPr>
          <p:cNvPr id="6" name="Group 2" descr="Earth-drilling rigs operated with no dust controls may produce high levels of silica in the air. (Photo courtesy of NIOSH).&#10;" title="Earth-drilling rigs in action"/>
          <p:cNvGrpSpPr>
            <a:grpSpLocks/>
          </p:cNvGrpSpPr>
          <p:nvPr/>
        </p:nvGrpSpPr>
        <p:grpSpPr bwMode="auto">
          <a:xfrm>
            <a:off x="3199841" y="2235675"/>
            <a:ext cx="2904867" cy="2410290"/>
            <a:chOff x="710" y="26"/>
            <a:chExt cx="5240" cy="3752"/>
          </a:xfrm>
        </p:grpSpPr>
        <p:pic>
          <p:nvPicPr>
            <p:cNvPr id="4099" name="Picture 3" descr="Earth-drilling rigs" title="Earth-drilling rigs in a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 y="36"/>
              <a:ext cx="5220" cy="37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4"/>
            <p:cNvGrpSpPr>
              <a:grpSpLocks/>
            </p:cNvGrpSpPr>
            <p:nvPr/>
          </p:nvGrpSpPr>
          <p:grpSpPr bwMode="auto">
            <a:xfrm>
              <a:off x="720" y="36"/>
              <a:ext cx="5220" cy="3732"/>
              <a:chOff x="720" y="36"/>
              <a:chExt cx="5220" cy="3732"/>
            </a:xfrm>
          </p:grpSpPr>
          <p:sp>
            <p:nvSpPr>
              <p:cNvPr id="8" name="Freeform 5"/>
              <p:cNvSpPr>
                <a:spLocks/>
              </p:cNvSpPr>
              <p:nvPr/>
            </p:nvSpPr>
            <p:spPr bwMode="auto">
              <a:xfrm>
                <a:off x="720" y="36"/>
                <a:ext cx="5220" cy="3732"/>
              </a:xfrm>
              <a:custGeom>
                <a:avLst/>
                <a:gdLst>
                  <a:gd name="T0" fmla="+- 0 720 720"/>
                  <a:gd name="T1" fmla="*/ T0 w 5220"/>
                  <a:gd name="T2" fmla="+- 0 3768 36"/>
                  <a:gd name="T3" fmla="*/ 3768 h 3732"/>
                  <a:gd name="T4" fmla="+- 0 5940 720"/>
                  <a:gd name="T5" fmla="*/ T4 w 5220"/>
                  <a:gd name="T6" fmla="+- 0 3768 36"/>
                  <a:gd name="T7" fmla="*/ 3768 h 3732"/>
                  <a:gd name="T8" fmla="+- 0 5940 720"/>
                  <a:gd name="T9" fmla="*/ T8 w 5220"/>
                  <a:gd name="T10" fmla="+- 0 36 36"/>
                  <a:gd name="T11" fmla="*/ 36 h 3732"/>
                  <a:gd name="T12" fmla="+- 0 720 720"/>
                  <a:gd name="T13" fmla="*/ T12 w 5220"/>
                  <a:gd name="T14" fmla="+- 0 36 36"/>
                  <a:gd name="T15" fmla="*/ 36 h 3732"/>
                  <a:gd name="T16" fmla="+- 0 720 720"/>
                  <a:gd name="T17" fmla="*/ T16 w 5220"/>
                  <a:gd name="T18" fmla="+- 0 3768 36"/>
                  <a:gd name="T19" fmla="*/ 3768 h 3732"/>
                </a:gdLst>
                <a:ahLst/>
                <a:cxnLst>
                  <a:cxn ang="0">
                    <a:pos x="T1" y="T3"/>
                  </a:cxn>
                  <a:cxn ang="0">
                    <a:pos x="T5" y="T7"/>
                  </a:cxn>
                  <a:cxn ang="0">
                    <a:pos x="T9" y="T11"/>
                  </a:cxn>
                  <a:cxn ang="0">
                    <a:pos x="T13" y="T15"/>
                  </a:cxn>
                  <a:cxn ang="0">
                    <a:pos x="T17" y="T19"/>
                  </a:cxn>
                </a:cxnLst>
                <a:rect l="0" t="0" r="r" b="b"/>
                <a:pathLst>
                  <a:path w="5220" h="3732">
                    <a:moveTo>
                      <a:pt x="0" y="3732"/>
                    </a:moveTo>
                    <a:lnTo>
                      <a:pt x="5220" y="3732"/>
                    </a:lnTo>
                    <a:lnTo>
                      <a:pt x="5220" y="0"/>
                    </a:lnTo>
                    <a:lnTo>
                      <a:pt x="0" y="0"/>
                    </a:lnTo>
                    <a:lnTo>
                      <a:pt x="0" y="3732"/>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Rectangle 8" descr="Earth-drilling rigs operated with no dust controls may produce high levels of silica in the air. (Photo courtesy of NIOSH).&#10;" title="Earth-drilling rigs in action"/>
          <p:cNvSpPr/>
          <p:nvPr/>
        </p:nvSpPr>
        <p:spPr>
          <a:xfrm>
            <a:off x="3199841" y="4645965"/>
            <a:ext cx="2777950" cy="845873"/>
          </a:xfrm>
          <a:prstGeom prst="rect">
            <a:avLst/>
          </a:prstGeom>
        </p:spPr>
        <p:txBody>
          <a:bodyPr wrap="square">
            <a:spAutoFit/>
          </a:bodyPr>
          <a:lstStyle/>
          <a:p>
            <a:pPr marL="63500">
              <a:lnSpc>
                <a:spcPct val="102000"/>
              </a:lnSpc>
              <a:spcBef>
                <a:spcPts val="395"/>
              </a:spcBef>
            </a:pPr>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Earth-drilling rigs operated with no dust controls may produce high levels of silica in the air. (Photo courtesy of NIOSH).</a:t>
            </a:r>
          </a:p>
        </p:txBody>
      </p:sp>
      <p:sp>
        <p:nvSpPr>
          <p:cNvPr id="12" name="Content Placeholder 9"/>
          <p:cNvSpPr txBox="1">
            <a:spLocks/>
          </p:cNvSpPr>
          <p:nvPr/>
        </p:nvSpPr>
        <p:spPr>
          <a:xfrm>
            <a:off x="5663377" y="1970911"/>
            <a:ext cx="3770307" cy="4525963"/>
          </a:xfrm>
          <a:prstGeom prst="rect">
            <a:avLst/>
          </a:prstGeom>
        </p:spPr>
        <p:txBody>
          <a:bodyPr vert="horz"/>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18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18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18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1800">
                <a:solidFill>
                  <a:schemeClr val="tx1"/>
                </a:solidFill>
                <a:latin typeface="+mn-lt"/>
                <a:ea typeface="ＭＳ Ｐゴシック" pitchFamily="-112" charset="-128"/>
              </a:defRPr>
            </a:lvl9pPr>
          </a:lstStyle>
          <a:p>
            <a:pPr lvl="1">
              <a:buFont typeface="Wingdings" panose="05000000000000000000" pitchFamily="2" charset="2"/>
              <a:buChar char="§"/>
            </a:pPr>
            <a:r>
              <a:rPr lang="en-US" sz="1900" kern="0" dirty="0"/>
              <a:t> </a:t>
            </a:r>
            <a:r>
              <a:rPr lang="en-US" sz="1900" b="1" dirty="0"/>
              <a:t>Abrasive blasting </a:t>
            </a:r>
            <a:r>
              <a:rPr lang="en-US" sz="1900" dirty="0"/>
              <a:t>with </a:t>
            </a:r>
            <a:r>
              <a:rPr lang="en-US" sz="1900" b="1" dirty="0"/>
              <a:t>sand </a:t>
            </a:r>
            <a:r>
              <a:rPr lang="en-US" sz="1900" dirty="0"/>
              <a:t>or </a:t>
            </a:r>
            <a:r>
              <a:rPr lang="en-US" sz="1900" b="1" dirty="0"/>
              <a:t>other silica- containing materials</a:t>
            </a:r>
          </a:p>
          <a:p>
            <a:pPr lvl="1">
              <a:buFont typeface="Wingdings" panose="05000000000000000000" pitchFamily="2" charset="2"/>
              <a:buChar char="§"/>
            </a:pPr>
            <a:r>
              <a:rPr lang="en-US" sz="1900" dirty="0"/>
              <a:t> </a:t>
            </a:r>
            <a:r>
              <a:rPr lang="en-US" sz="1900" b="1" dirty="0"/>
              <a:t>Abrasive blasting </a:t>
            </a:r>
            <a:r>
              <a:rPr lang="en-US" sz="1900" dirty="0"/>
              <a:t>on </a:t>
            </a:r>
            <a:r>
              <a:rPr lang="en-US" sz="1900" b="1" dirty="0"/>
              <a:t>silica-containing materials </a:t>
            </a:r>
            <a:r>
              <a:rPr lang="en-US" sz="1900" dirty="0" err="1"/>
              <a:t>eg</a:t>
            </a:r>
            <a:r>
              <a:rPr lang="en-US" sz="1900" dirty="0"/>
              <a:t>. concrete. </a:t>
            </a:r>
          </a:p>
          <a:p>
            <a:pPr lvl="1">
              <a:buFont typeface="Wingdings" panose="05000000000000000000" pitchFamily="2" charset="2"/>
              <a:buChar char="§"/>
            </a:pPr>
            <a:r>
              <a:rPr lang="en-US" sz="1900" dirty="0"/>
              <a:t> </a:t>
            </a:r>
            <a:r>
              <a:rPr lang="en-US" sz="1900" b="1" dirty="0"/>
              <a:t>Concrete mixing and drilling </a:t>
            </a:r>
            <a:r>
              <a:rPr lang="en-US" sz="1900" dirty="0"/>
              <a:t>or mixing concrete for </a:t>
            </a:r>
            <a:r>
              <a:rPr lang="en-US" sz="1900" b="1" dirty="0"/>
              <a:t>post holes</a:t>
            </a:r>
            <a:endParaRPr lang="en-US" sz="1900" dirty="0"/>
          </a:p>
          <a:p>
            <a:pPr lvl="1">
              <a:buFont typeface="Wingdings" panose="05000000000000000000" pitchFamily="2" charset="2"/>
              <a:buChar char="§"/>
            </a:pPr>
            <a:r>
              <a:rPr lang="en-US" sz="1900" dirty="0"/>
              <a:t> </a:t>
            </a:r>
            <a:r>
              <a:rPr lang="en-US" sz="1900" b="1" dirty="0"/>
              <a:t>Pouring concrete </a:t>
            </a:r>
            <a:r>
              <a:rPr lang="en-US" sz="1900" dirty="0"/>
              <a:t>footers, slab foundation, and foundation walls </a:t>
            </a:r>
          </a:p>
          <a:p>
            <a:pPr lvl="1">
              <a:buFont typeface="Wingdings" panose="05000000000000000000" pitchFamily="2" charset="2"/>
              <a:buChar char="§"/>
            </a:pPr>
            <a:r>
              <a:rPr lang="en-US" sz="1900" b="1" dirty="0"/>
              <a:t> Removing concrete form work</a:t>
            </a:r>
            <a:r>
              <a:rPr lang="en-US" sz="1900" dirty="0"/>
              <a:t>.</a:t>
            </a:r>
          </a:p>
          <a:p>
            <a:pPr lvl="1">
              <a:buFont typeface="Wingdings" panose="05000000000000000000" pitchFamily="2" charset="2"/>
              <a:buChar char="§"/>
            </a:pPr>
            <a:r>
              <a:rPr lang="en-US" sz="1900" dirty="0"/>
              <a:t> Others</a:t>
            </a:r>
            <a:endParaRPr lang="en-US" sz="1900" kern="0" dirty="0"/>
          </a:p>
        </p:txBody>
      </p:sp>
    </p:spTree>
    <p:extLst>
      <p:ext uri="{BB962C8B-B14F-4D97-AF65-F5344CB8AC3E}">
        <p14:creationId xmlns:p14="http://schemas.microsoft.com/office/powerpoint/2010/main" val="3908140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8924" y="274638"/>
            <a:ext cx="6707875" cy="1143000"/>
          </a:xfrm>
        </p:spPr>
        <p:txBody>
          <a:bodyPr/>
          <a:lstStyle/>
          <a:p>
            <a:pPr algn="ctr">
              <a:lnSpc>
                <a:spcPct val="150000"/>
              </a:lnSpc>
            </a:pPr>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Warning!!!</a:t>
            </a:r>
          </a:p>
        </p:txBody>
      </p:sp>
      <p:sp>
        <p:nvSpPr>
          <p:cNvPr id="2" name="Content Placeholder 1"/>
          <p:cNvSpPr>
            <a:spLocks noGrp="1"/>
          </p:cNvSpPr>
          <p:nvPr>
            <p:ph sz="half" idx="1"/>
          </p:nvPr>
        </p:nvSpPr>
        <p:spPr>
          <a:xfrm>
            <a:off x="457200" y="1417638"/>
            <a:ext cx="8686800" cy="4525963"/>
          </a:xfrm>
        </p:spPr>
        <p:txBody>
          <a:bodyPr/>
          <a:lstStyle/>
          <a:p>
            <a:pPr marL="0" indent="0" algn="ctr">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ALWAYS REMEMBER</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SILICA IS MORE THAN JUST A </a:t>
            </a:r>
            <a:r>
              <a:rPr lang="en-US" sz="4000" b="1" i="1" dirty="0">
                <a:solidFill>
                  <a:srgbClr val="FF0000"/>
                </a:solidFill>
                <a:latin typeface="Times New Roman" panose="02020603050405020304" pitchFamily="18" charset="0"/>
                <a:cs typeface="Times New Roman" panose="02020603050405020304" pitchFamily="18" charset="0"/>
              </a:rPr>
              <a:t>DUST</a:t>
            </a:r>
            <a:r>
              <a:rPr lang="en-US" sz="4000" b="1" i="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pic>
        <p:nvPicPr>
          <p:cNvPr id="5124" name="Picture 4" descr="If it is silica, it not just dust." title="A warnng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3222" y="3925251"/>
            <a:ext cx="2214756" cy="220091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0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60812" y="138160"/>
            <a:ext cx="7083187" cy="1143000"/>
          </a:xfrm>
        </p:spPr>
        <p:txBody>
          <a:bodyPr/>
          <a:lstStyle/>
          <a:p>
            <a:r>
              <a:rPr lang="en-US" alt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Health Risks Associated with Silica Exposure</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sz="half" idx="1"/>
          </p:nvPr>
        </p:nvSpPr>
        <p:spPr>
          <a:xfrm>
            <a:off x="457199" y="1504668"/>
            <a:ext cx="8386549" cy="4525963"/>
          </a:xfrm>
        </p:spPr>
        <p:txBody>
          <a:bodyPr/>
          <a:lstStyle/>
          <a:p>
            <a:pPr>
              <a:buNone/>
            </a:pPr>
            <a:r>
              <a:rPr lang="en-US" altLang="en-US" sz="2200" dirty="0">
                <a:latin typeface="Times New Roman" panose="02020603050405020304" pitchFamily="18" charset="0"/>
                <a:cs typeface="Times New Roman" panose="02020603050405020304" pitchFamily="18" charset="0"/>
              </a:rPr>
              <a:t>Exposure to respirable crystalline silica has been linked to</a:t>
            </a:r>
          </a:p>
          <a:p>
            <a:pPr lvl="1">
              <a:buSzPct val="100000"/>
              <a:buFont typeface="Arial" pitchFamily="34" charset="0"/>
              <a:buChar char="•"/>
            </a:pPr>
            <a:r>
              <a:rPr lang="en-US" altLang="en-US" sz="2200" b="1" dirty="0">
                <a:latin typeface="Times New Roman" panose="02020603050405020304" pitchFamily="18" charset="0"/>
                <a:cs typeface="Times New Roman" panose="02020603050405020304" pitchFamily="18" charset="0"/>
              </a:rPr>
              <a:t>Silicosis</a:t>
            </a:r>
            <a:r>
              <a:rPr lang="en-US" altLang="en-US" sz="2200"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An irreversible, often disabling, and sometimes fatal fibrotic lung disease</a:t>
            </a:r>
          </a:p>
          <a:p>
            <a:pPr lvl="2">
              <a:buSzPct val="100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Typically occurs after many years of low to moderate exposures to silica dust.</a:t>
            </a:r>
          </a:p>
          <a:p>
            <a:pPr lvl="2">
              <a:buFont typeface="Wingdings" pitchFamily="2" charset="2"/>
              <a:buChar char="§"/>
            </a:pPr>
            <a:r>
              <a:rPr lang="en-US" altLang="en-US" sz="2200" dirty="0">
                <a:latin typeface="Times New Roman" panose="02020603050405020304" pitchFamily="18" charset="0"/>
                <a:cs typeface="Times New Roman" panose="02020603050405020304" pitchFamily="18" charset="0"/>
              </a:rPr>
              <a:t>If one has silicosis, </a:t>
            </a:r>
            <a:r>
              <a:rPr lang="en-US" altLang="en-US" sz="2200" b="1" dirty="0">
                <a:latin typeface="Times New Roman" panose="02020603050405020304" pitchFamily="18" charset="0"/>
                <a:cs typeface="Times New Roman" panose="02020603050405020304" pitchFamily="18" charset="0"/>
              </a:rPr>
              <a:t>Tuberculosis (TB) </a:t>
            </a:r>
            <a:r>
              <a:rPr lang="en-US" altLang="en-US" sz="2200" dirty="0">
                <a:latin typeface="Times New Roman" panose="02020603050405020304" pitchFamily="18" charset="0"/>
                <a:cs typeface="Times New Roman" panose="02020603050405020304" pitchFamily="18" charset="0"/>
              </a:rPr>
              <a:t>may also be developed</a:t>
            </a:r>
          </a:p>
          <a:p>
            <a:pPr lvl="1">
              <a:buSzPct val="100000"/>
              <a:buFont typeface="Arial" pitchFamily="34" charset="0"/>
              <a:buChar char="•"/>
            </a:pPr>
            <a:r>
              <a:rPr lang="en-US" altLang="en-US" sz="2200" b="1" dirty="0">
                <a:latin typeface="Times New Roman" panose="02020603050405020304" pitchFamily="18" charset="0"/>
                <a:cs typeface="Times New Roman" panose="02020603050405020304" pitchFamily="18" charset="0"/>
              </a:rPr>
              <a:t>Lung cancer</a:t>
            </a:r>
          </a:p>
          <a:p>
            <a:pPr lvl="2">
              <a:buFont typeface="Wingdings" pitchFamily="2" charset="2"/>
              <a:buChar char="§"/>
            </a:pPr>
            <a:r>
              <a:rPr lang="en-US" sz="2200" dirty="0">
                <a:latin typeface="Times New Roman" panose="02020603050405020304" pitchFamily="18" charset="0"/>
                <a:cs typeface="Times New Roman" panose="02020603050405020304" pitchFamily="18" charset="0"/>
              </a:rPr>
              <a:t>Occurs after exposures to very high concentrations of silica</a:t>
            </a:r>
            <a:endParaRPr lang="en-US" altLang="en-US" sz="2200" dirty="0">
              <a:latin typeface="Times New Roman" panose="02020603050405020304" pitchFamily="18" charset="0"/>
              <a:cs typeface="Times New Roman" panose="02020603050405020304" pitchFamily="18" charset="0"/>
            </a:endParaRPr>
          </a:p>
          <a:p>
            <a:pPr lvl="1">
              <a:buSzPct val="100000"/>
              <a:buFont typeface="Arial" pitchFamily="34" charset="0"/>
              <a:buChar char="•"/>
            </a:pPr>
            <a:r>
              <a:rPr lang="en-US" altLang="en-US" sz="2200" b="1" dirty="0">
                <a:latin typeface="Times New Roman" panose="02020603050405020304" pitchFamily="18" charset="0"/>
                <a:cs typeface="Times New Roman" panose="02020603050405020304" pitchFamily="18" charset="0"/>
              </a:rPr>
              <a:t>Chronic obstructive pulmonary disease </a:t>
            </a:r>
            <a:r>
              <a:rPr lang="en-US" altLang="en-US" sz="2200" dirty="0">
                <a:latin typeface="Times New Roman" panose="02020603050405020304" pitchFamily="18" charset="0"/>
                <a:cs typeface="Times New Roman" panose="02020603050405020304" pitchFamily="18" charset="0"/>
              </a:rPr>
              <a:t>(e.g., bronchitis )</a:t>
            </a:r>
          </a:p>
          <a:p>
            <a:pPr lvl="1">
              <a:buSzPct val="100000"/>
              <a:buFont typeface="Arial" pitchFamily="34" charset="0"/>
              <a:buChar char="•"/>
            </a:pPr>
            <a:r>
              <a:rPr lang="en-US" altLang="en-US" sz="2200" b="1" dirty="0">
                <a:latin typeface="Times New Roman" panose="02020603050405020304" pitchFamily="18" charset="0"/>
                <a:cs typeface="Times New Roman" panose="02020603050405020304" pitchFamily="18" charset="0"/>
              </a:rPr>
              <a:t>Kidney and immune system diseases</a:t>
            </a:r>
          </a:p>
          <a:p>
            <a:endParaRPr lang="en-US" dirty="0">
              <a:latin typeface="Times New Roman" panose="02020603050405020304" pitchFamily="18" charset="0"/>
              <a:cs typeface="Times New Roman" panose="02020603050405020304" pitchFamily="18" charset="0"/>
            </a:endParaRPr>
          </a:p>
        </p:txBody>
      </p:sp>
      <p:pic>
        <p:nvPicPr>
          <p:cNvPr id="1026" name="Picture 2" descr="Image result for carcinogen" title="Carcino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5102" y="4873841"/>
            <a:ext cx="1984159" cy="198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7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026" y="355675"/>
            <a:ext cx="8229600" cy="73988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Types of Silicosis</a:t>
            </a:r>
          </a:p>
        </p:txBody>
      </p:sp>
      <p:sp>
        <p:nvSpPr>
          <p:cNvPr id="3" name="Content Placeholder 2"/>
          <p:cNvSpPr>
            <a:spLocks noGrp="1"/>
          </p:cNvSpPr>
          <p:nvPr>
            <p:ph idx="1"/>
          </p:nvPr>
        </p:nvSpPr>
        <p:spPr>
          <a:xfrm>
            <a:off x="447331" y="1333324"/>
            <a:ext cx="8229600" cy="5079115"/>
          </a:xfrm>
        </p:spPr>
        <p:txBody>
          <a:bodyPr/>
          <a:lstStyle/>
          <a:p>
            <a:pPr>
              <a:buNone/>
            </a:pPr>
            <a:r>
              <a:rPr lang="en-US" sz="2200" b="1" dirty="0">
                <a:latin typeface="Times New Roman" panose="02020603050405020304" pitchFamily="18" charset="0"/>
                <a:cs typeface="Times New Roman" panose="02020603050405020304" pitchFamily="18" charset="0"/>
              </a:rPr>
              <a:t>There are 3 types of silicosis:</a:t>
            </a:r>
          </a:p>
          <a:p>
            <a:pPr marL="342900" lvl="2" indent="-342900"/>
            <a:r>
              <a:rPr lang="en-US" sz="2200" b="1" u="sng" dirty="0">
                <a:latin typeface="Times New Roman" panose="02020603050405020304" pitchFamily="18" charset="0"/>
                <a:cs typeface="Times New Roman" panose="02020603050405020304" pitchFamily="18" charset="0"/>
              </a:rPr>
              <a:t>Acute form</a:t>
            </a:r>
            <a:r>
              <a:rPr lang="en-US" sz="2200" b="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 Intense exposure to respirable dust of high crystalline silica content for </a:t>
            </a:r>
            <a:r>
              <a:rPr lang="en-US" sz="2200" b="1" dirty="0">
                <a:latin typeface="Times New Roman" panose="02020603050405020304" pitchFamily="18" charset="0"/>
                <a:cs typeface="Times New Roman" panose="02020603050405020304" pitchFamily="18" charset="0"/>
              </a:rPr>
              <a:t>a relatively short period (few months to less than 2 years)</a:t>
            </a:r>
          </a:p>
          <a:p>
            <a:pPr marL="342900" lvl="2" indent="-342900"/>
            <a:r>
              <a:rPr lang="en-US" sz="2200" b="1" u="sng" dirty="0">
                <a:latin typeface="Times New Roman" panose="02020603050405020304" pitchFamily="18" charset="0"/>
                <a:cs typeface="Times New Roman" panose="02020603050405020304" pitchFamily="18" charset="0"/>
              </a:rPr>
              <a:t>Accelerated form</a:t>
            </a:r>
            <a:r>
              <a:rPr lang="en-US" sz="2200" b="1"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Resulting from about </a:t>
            </a:r>
            <a:r>
              <a:rPr lang="en-US" sz="2200" b="1" dirty="0">
                <a:latin typeface="Times New Roman" panose="02020603050405020304" pitchFamily="18" charset="0"/>
                <a:cs typeface="Times New Roman" panose="02020603050405020304" pitchFamily="18" charset="0"/>
              </a:rPr>
              <a:t>5-15 years of heavy exposure </a:t>
            </a:r>
            <a:r>
              <a:rPr lang="en-US" sz="2200" dirty="0">
                <a:latin typeface="Times New Roman" panose="02020603050405020304" pitchFamily="18" charset="0"/>
                <a:cs typeface="Times New Roman" panose="02020603050405020304" pitchFamily="18" charset="0"/>
              </a:rPr>
              <a:t>to respirable dusts of high crystalline silica content</a:t>
            </a:r>
          </a:p>
          <a:p>
            <a:pPr marL="342900" lvl="2" indent="-342900"/>
            <a:r>
              <a:rPr lang="en-US" sz="2200" b="1" u="sng" dirty="0">
                <a:latin typeface="Times New Roman" panose="02020603050405020304" pitchFamily="18" charset="0"/>
                <a:cs typeface="Times New Roman" panose="02020603050405020304" pitchFamily="18" charset="0"/>
              </a:rPr>
              <a:t>Chronic form</a:t>
            </a:r>
            <a:r>
              <a:rPr lang="en-US" sz="2200" b="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Most common form</a:t>
            </a:r>
          </a:p>
          <a:p>
            <a:pPr lvl="1">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Less intense </a:t>
            </a:r>
            <a:r>
              <a:rPr lang="en-US" sz="2200" b="1" dirty="0">
                <a:latin typeface="Times New Roman" panose="02020603050405020304" pitchFamily="18" charset="0"/>
                <a:cs typeface="Times New Roman" panose="02020603050405020304" pitchFamily="18" charset="0"/>
              </a:rPr>
              <a:t>exposure  and usually more than 20 years</a:t>
            </a:r>
            <a:endParaRPr lang="en-US" dirty="0">
              <a:latin typeface="Times New Roman" panose="02020603050405020304" pitchFamily="18" charset="0"/>
              <a:cs typeface="Times New Roman" panose="02020603050405020304" pitchFamily="18" charset="0"/>
            </a:endParaRPr>
          </a:p>
        </p:txBody>
      </p:sp>
      <p:sp>
        <p:nvSpPr>
          <p:cNvPr id="4" name="Text Box 19"/>
          <p:cNvSpPr txBox="1">
            <a:spLocks noChangeArrowheads="1"/>
          </p:cNvSpPr>
          <p:nvPr/>
        </p:nvSpPr>
        <p:spPr bwMode="auto">
          <a:xfrm>
            <a:off x="6424551" y="6412439"/>
            <a:ext cx="27194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Source: </a:t>
            </a:r>
            <a:r>
              <a:rPr lang="en-US" sz="1400" b="1" dirty="0"/>
              <a:t>Docket OSHA-2010-0034</a:t>
            </a:r>
            <a:endParaRPr lang="en-US" altLang="en-US" sz="1400" b="1" dirty="0"/>
          </a:p>
        </p:txBody>
      </p:sp>
    </p:spTree>
    <p:extLst>
      <p:ext uri="{BB962C8B-B14F-4D97-AF65-F5344CB8AC3E}">
        <p14:creationId xmlns:p14="http://schemas.microsoft.com/office/powerpoint/2010/main" val="94552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49" y="274638"/>
            <a:ext cx="7495953" cy="1143000"/>
          </a:xfrm>
        </p:spPr>
        <p:txBody>
          <a:bodyPr/>
          <a:lstStyle/>
          <a:p>
            <a:r>
              <a:rPr lang="tr-TR"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Acknowledgement</a:t>
            </a:r>
            <a:endPar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Title 2"/>
          <p:cNvSpPr txBox="1">
            <a:spLocks/>
          </p:cNvSpPr>
          <p:nvPr/>
        </p:nvSpPr>
        <p:spPr>
          <a:xfrm>
            <a:off x="304800" y="1916349"/>
            <a:ext cx="8967537" cy="2156414"/>
          </a:xfrm>
          <a:prstGeom prst="rect">
            <a:avLst/>
          </a:prstGeom>
        </p:spPr>
        <p:txBody>
          <a:bodyPr vert="horz">
            <a:normAutofit fontScale="97500" lnSpcReduction="10000"/>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r>
              <a:rPr lang="tr-TR" sz="2500" b="1" kern="0" dirty="0">
                <a:latin typeface="Arial Narrow" panose="020B0606020202030204" pitchFamily="34" charset="0"/>
              </a:rPr>
              <a:t>UNITED STATES </a:t>
            </a:r>
            <a:br>
              <a:rPr lang="tr-TR" sz="2500" b="1" kern="0" dirty="0">
                <a:latin typeface="Arial Narrow" panose="020B0606020202030204" pitchFamily="34" charset="0"/>
              </a:rPr>
            </a:br>
            <a:r>
              <a:rPr lang="tr-TR" sz="2500" b="1" kern="0" dirty="0">
                <a:latin typeface="Arial Narrow" panose="020B0606020202030204" pitchFamily="34" charset="0"/>
              </a:rPr>
              <a:t>DEPARTMENT OF LABOR</a:t>
            </a:r>
            <a:r>
              <a:rPr lang="en-US" sz="2500" b="1" kern="0" dirty="0">
                <a:latin typeface="Arial Narrow" panose="020B0606020202030204" pitchFamily="34" charset="0"/>
              </a:rPr>
              <a:t/>
            </a:r>
            <a:br>
              <a:rPr lang="en-US" sz="2500" b="1" kern="0" dirty="0">
                <a:latin typeface="Arial Narrow" panose="020B0606020202030204" pitchFamily="34" charset="0"/>
              </a:rPr>
            </a:br>
            <a:r>
              <a:rPr lang="en-US" sz="2500" b="1" kern="0" dirty="0">
                <a:latin typeface="Arial Narrow" panose="020B0606020202030204" pitchFamily="34" charset="0"/>
              </a:rPr>
              <a:t>Occupational Health and Safety Administration  (OSHA)</a:t>
            </a:r>
            <a:br>
              <a:rPr lang="en-US" sz="2500" b="1" kern="0" dirty="0">
                <a:latin typeface="Arial Narrow" panose="020B0606020202030204" pitchFamily="34" charset="0"/>
              </a:rPr>
            </a:br>
            <a:r>
              <a:rPr lang="en-US" sz="2500" b="1" kern="0" dirty="0">
                <a:latin typeface="Arial Narrow" panose="020B0606020202030204" pitchFamily="34" charset="0"/>
              </a:rPr>
              <a:t>Susan Harwood Training Grant</a:t>
            </a:r>
          </a:p>
          <a:p>
            <a:r>
              <a:rPr lang="en-US" sz="2500" b="1" kern="0" dirty="0">
                <a:latin typeface="Arial Narrow" panose="020B0606020202030204" pitchFamily="34" charset="0"/>
              </a:rPr>
              <a:t>SH-29666-SH6</a:t>
            </a:r>
            <a:r>
              <a:rPr lang="en-US" sz="1800" b="1" kern="0" dirty="0">
                <a:latin typeface="Times" panose="02020603050405020304" pitchFamily="18" charset="0"/>
              </a:rPr>
              <a:t/>
            </a:r>
            <a:br>
              <a:rPr lang="en-US" sz="1800" b="1" kern="0" dirty="0">
                <a:latin typeface="Times" panose="02020603050405020304" pitchFamily="18" charset="0"/>
              </a:rPr>
            </a:br>
            <a:endParaRPr lang="tr-TR" sz="1800" kern="0" dirty="0"/>
          </a:p>
        </p:txBody>
      </p:sp>
      <p:sp>
        <p:nvSpPr>
          <p:cNvPr id="4" name="Content Placeholder 2"/>
          <p:cNvSpPr txBox="1">
            <a:spLocks/>
          </p:cNvSpPr>
          <p:nvPr/>
        </p:nvSpPr>
        <p:spPr>
          <a:xfrm>
            <a:off x="0" y="5467928"/>
            <a:ext cx="9144000" cy="10454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1600" i="1" dirty="0"/>
              <a:t>This material was produced under a grant (</a:t>
            </a:r>
            <a:r>
              <a:rPr lang="tr-TR" sz="1600" i="1" dirty="0"/>
              <a:t>SH</a:t>
            </a:r>
            <a:r>
              <a:rPr lang="en-US" sz="1600" i="1" dirty="0"/>
              <a:t>-</a:t>
            </a:r>
            <a:r>
              <a:rPr lang="tr-TR" sz="1600" i="1" dirty="0"/>
              <a:t>2</a:t>
            </a:r>
            <a:r>
              <a:rPr lang="en-US" sz="1600" i="1" dirty="0"/>
              <a:t>9666-SH6) from the Occupational Health Administration, U.S. Department of Labor. It does not necessarily reflect the views or policies of the U.S. Department of Labor, nor does it mention of any trade names, commercial products, or organizations implying endorsement by the U.S. Government.</a:t>
            </a:r>
            <a:endParaRPr lang="en-US" sz="1600" dirty="0"/>
          </a:p>
        </p:txBody>
      </p:sp>
    </p:spTree>
    <p:extLst>
      <p:ext uri="{BB962C8B-B14F-4D97-AF65-F5344CB8AC3E}">
        <p14:creationId xmlns:p14="http://schemas.microsoft.com/office/powerpoint/2010/main" val="117352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2" y="518615"/>
            <a:ext cx="6871648" cy="793249"/>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Symptoms of Silicosis</a:t>
            </a:r>
          </a:p>
        </p:txBody>
      </p:sp>
      <p:pic>
        <p:nvPicPr>
          <p:cNvPr id="7" name="Content Placeholder 6" descr="A picture showing how crystalline silica enter the body and listing syptoms of silicosis due to continued exposure and the as the diseases progresses." title="Silicosis Symptom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082367" y="1417638"/>
            <a:ext cx="4904683" cy="4328069"/>
          </a:xfrm>
        </p:spPr>
      </p:pic>
      <p:sp>
        <p:nvSpPr>
          <p:cNvPr id="9" name="Content Placeholder 8"/>
          <p:cNvSpPr>
            <a:spLocks noGrp="1"/>
          </p:cNvSpPr>
          <p:nvPr>
            <p:ph sz="half" idx="2"/>
          </p:nvPr>
        </p:nvSpPr>
        <p:spPr>
          <a:xfrm>
            <a:off x="117143" y="1489291"/>
            <a:ext cx="4038600" cy="4525963"/>
          </a:xfrm>
        </p:spPr>
        <p:txBody>
          <a:bodyPr/>
          <a:lstStyle/>
          <a:p>
            <a:r>
              <a:rPr lang="en-US" dirty="0">
                <a:latin typeface="Times New Roman" panose="02020603050405020304" pitchFamily="18" charset="0"/>
                <a:cs typeface="Times New Roman" panose="02020603050405020304" pitchFamily="18" charset="0"/>
              </a:rPr>
              <a:t>Symptoms of silicosis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Shortness of breath</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Fever</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Bluish skin at the ear lobes or lips</a:t>
            </a:r>
          </a:p>
        </p:txBody>
      </p:sp>
    </p:spTree>
    <p:extLst>
      <p:ext uri="{BB962C8B-B14F-4D97-AF65-F5344CB8AC3E}">
        <p14:creationId xmlns:p14="http://schemas.microsoft.com/office/powerpoint/2010/main" val="869457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2" y="274638"/>
            <a:ext cx="6871648" cy="1143000"/>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Silicosis Mortality Rate</a:t>
            </a:r>
          </a:p>
        </p:txBody>
      </p:sp>
      <p:sp>
        <p:nvSpPr>
          <p:cNvPr id="3" name="Content Placeholder 2"/>
          <p:cNvSpPr>
            <a:spLocks noGrp="1"/>
          </p:cNvSpPr>
          <p:nvPr>
            <p:ph sz="half" idx="2"/>
          </p:nvPr>
        </p:nvSpPr>
        <p:spPr>
          <a:xfrm>
            <a:off x="0" y="1358248"/>
            <a:ext cx="9009614" cy="4780967"/>
          </a:xfrm>
        </p:spPr>
        <p:txBody>
          <a:bodyPr/>
          <a:lstStyle/>
          <a:p>
            <a:pP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Over time, silicosis-related mortality has diminished in the US but has not been stopped</a:t>
            </a:r>
            <a:r>
              <a:rPr lang="en-US" sz="22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One of the biggest industry </a:t>
            </a:r>
          </a:p>
          <a:p>
            <a:pPr marL="0" indent="0">
              <a:buNone/>
            </a:pPr>
            <a:r>
              <a:rPr lang="en-US" sz="2200" dirty="0">
                <a:latin typeface="Times New Roman" panose="02020603050405020304" pitchFamily="18" charset="0"/>
                <a:cs typeface="Times New Roman" panose="02020603050405020304" pitchFamily="18" charset="0"/>
              </a:rPr>
              <a:t>      concerns is that </a:t>
            </a:r>
            <a:r>
              <a:rPr lang="en-US" sz="2200" b="1" dirty="0">
                <a:latin typeface="Times New Roman" panose="02020603050405020304" pitchFamily="18" charset="0"/>
                <a:cs typeface="Times New Roman" panose="02020603050405020304" pitchFamily="18" charset="0"/>
              </a:rPr>
              <a:t>little or no</a:t>
            </a:r>
          </a:p>
          <a:p>
            <a:pPr marL="0" indent="0">
              <a:buNone/>
            </a:pPr>
            <a:r>
              <a:rPr lang="en-US" sz="2200" b="1" dirty="0">
                <a:latin typeface="Times New Roman" panose="02020603050405020304" pitchFamily="18" charset="0"/>
                <a:cs typeface="Times New Roman" panose="02020603050405020304" pitchFamily="18" charset="0"/>
              </a:rPr>
              <a:t>      improvements have been </a:t>
            </a:r>
          </a:p>
          <a:p>
            <a:pPr marL="0" indent="0">
              <a:buNone/>
            </a:pPr>
            <a:r>
              <a:rPr lang="en-US" sz="2200" b="1" dirty="0">
                <a:latin typeface="Times New Roman" panose="02020603050405020304" pitchFamily="18" charset="0"/>
                <a:cs typeface="Times New Roman" panose="02020603050405020304" pitchFamily="18" charset="0"/>
              </a:rPr>
              <a:t>      made since the 1990’s.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Especially</a:t>
            </a:r>
            <a:r>
              <a:rPr lang="en-US" sz="2200" b="1" dirty="0">
                <a:latin typeface="Times New Roman" panose="02020603050405020304" pitchFamily="18" charset="0"/>
                <a:cs typeface="Times New Roman" panose="02020603050405020304" pitchFamily="18" charset="0"/>
              </a:rPr>
              <a:t> in the past decade,</a:t>
            </a:r>
          </a:p>
          <a:p>
            <a:pPr marL="0" indent="0">
              <a:buNone/>
            </a:pPr>
            <a:r>
              <a:rPr lang="en-US" sz="2200" b="1" dirty="0">
                <a:latin typeface="Times New Roman" panose="02020603050405020304" pitchFamily="18" charset="0"/>
                <a:cs typeface="Times New Roman" panose="02020603050405020304" pitchFamily="18" charset="0"/>
              </a:rPr>
              <a:t>     mortality rate </a:t>
            </a:r>
            <a:r>
              <a:rPr lang="en-US" sz="2200" dirty="0">
                <a:latin typeface="Times New Roman" panose="02020603050405020304" pitchFamily="18" charset="0"/>
                <a:cs typeface="Times New Roman" panose="02020603050405020304" pitchFamily="18" charset="0"/>
              </a:rPr>
              <a:t>for silicosis has</a:t>
            </a:r>
          </a:p>
          <a:p>
            <a:pPr marL="0" indent="0">
              <a:buNone/>
            </a:pPr>
            <a:r>
              <a:rPr lang="en-US" sz="2200" dirty="0">
                <a:latin typeface="Times New Roman" panose="02020603050405020304" pitchFamily="18" charset="0"/>
                <a:cs typeface="Times New Roman" panose="02020603050405020304" pitchFamily="18" charset="0"/>
              </a:rPr>
              <a:t>     remained </a:t>
            </a:r>
            <a:r>
              <a:rPr lang="en-US" sz="2200" b="1" dirty="0">
                <a:latin typeface="Times New Roman" panose="02020603050405020304" pitchFamily="18" charset="0"/>
                <a:cs typeface="Times New Roman" panose="02020603050405020304" pitchFamily="18" charset="0"/>
              </a:rPr>
              <a:t>relatively constant</a:t>
            </a:r>
            <a:r>
              <a:rPr lang="en-US" sz="22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Therefore, revamping </a:t>
            </a:r>
          </a:p>
          <a:p>
            <a:pPr marL="0" indent="0">
              <a:buNone/>
            </a:pPr>
            <a:r>
              <a:rPr lang="en-US" sz="2200" b="1" dirty="0">
                <a:latin typeface="Times New Roman" panose="02020603050405020304" pitchFamily="18" charset="0"/>
                <a:cs typeface="Times New Roman" panose="02020603050405020304" pitchFamily="18" charset="0"/>
              </a:rPr>
              <a:t>      of related regulations </a:t>
            </a:r>
          </a:p>
          <a:p>
            <a:pPr marL="0" indent="0">
              <a:buNone/>
            </a:pPr>
            <a:r>
              <a:rPr lang="en-US" sz="2200" dirty="0">
                <a:latin typeface="Times New Roman" panose="02020603050405020304" pitchFamily="18" charset="0"/>
                <a:cs typeface="Times New Roman" panose="02020603050405020304" pitchFamily="18" charset="0"/>
              </a:rPr>
              <a:t>      became necessary</a:t>
            </a:r>
          </a:p>
        </p:txBody>
      </p:sp>
      <p:pic>
        <p:nvPicPr>
          <p:cNvPr id="8" name="Content Placeholder 3" descr="Showing the total number of deaths with silicosis mentioned on death certificates as an underlying or contributing cause between the years 1970 - 2013 in the US." title="Statistical Table"/>
          <p:cNvPicPr>
            <a:picLocks noGrp="1" noChangeAspect="1"/>
          </p:cNvPicPr>
          <p:nvPr>
            <p:ph sz="half" idx="1"/>
          </p:nvPr>
        </p:nvPicPr>
        <p:blipFill>
          <a:blip r:embed="rId3"/>
          <a:stretch>
            <a:fillRect/>
          </a:stretch>
        </p:blipFill>
        <p:spPr>
          <a:xfrm>
            <a:off x="4064961" y="1860920"/>
            <a:ext cx="4944653" cy="3502462"/>
          </a:xfrm>
        </p:spPr>
      </p:pic>
      <p:sp>
        <p:nvSpPr>
          <p:cNvPr id="9" name="Rectangle 8"/>
          <p:cNvSpPr/>
          <p:nvPr/>
        </p:nvSpPr>
        <p:spPr>
          <a:xfrm>
            <a:off x="0" y="6139215"/>
            <a:ext cx="7654953" cy="769441"/>
          </a:xfrm>
          <a:prstGeom prst="rect">
            <a:avLst/>
          </a:prstGeom>
        </p:spPr>
        <p:txBody>
          <a:bodyPr wrap="square">
            <a:spAutoFit/>
          </a:bodyPr>
          <a:lstStyle/>
          <a:p>
            <a:pPr marL="342900" indent="-342900">
              <a:buFont typeface="Arial" panose="020B0604020202020204" pitchFamily="34" charset="0"/>
              <a:buChar char="•"/>
            </a:pPr>
            <a:r>
              <a:rPr lang="en-US" sz="2200" b="1" dirty="0">
                <a:latin typeface="Times" panose="02020603050405020304" pitchFamily="18" charset="0"/>
              </a:rPr>
              <a:t>Construction industry </a:t>
            </a:r>
            <a:r>
              <a:rPr lang="en-US" sz="2200" dirty="0">
                <a:latin typeface="Times" panose="02020603050405020304" pitchFamily="18" charset="0"/>
              </a:rPr>
              <a:t>has </a:t>
            </a:r>
            <a:r>
              <a:rPr lang="en-US" sz="2200" b="1" dirty="0">
                <a:latin typeface="Times" panose="02020603050405020304" pitchFamily="18" charset="0"/>
              </a:rPr>
              <a:t>led all others </a:t>
            </a:r>
            <a:r>
              <a:rPr lang="en-US" sz="2200" dirty="0">
                <a:latin typeface="Times" panose="02020603050405020304" pitchFamily="18" charset="0"/>
              </a:rPr>
              <a:t>in silicosis mortality rate.</a:t>
            </a:r>
          </a:p>
        </p:txBody>
      </p:sp>
      <p:sp>
        <p:nvSpPr>
          <p:cNvPr id="10" name="Text Box 19"/>
          <p:cNvSpPr txBox="1">
            <a:spLocks noChangeArrowheads="1"/>
          </p:cNvSpPr>
          <p:nvPr/>
        </p:nvSpPr>
        <p:spPr bwMode="auto">
          <a:xfrm>
            <a:off x="5708343" y="6412439"/>
            <a:ext cx="343565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Source: </a:t>
            </a:r>
            <a:r>
              <a:rPr lang="en-US" sz="1400" b="1" dirty="0"/>
              <a:t>Norms database (www.cdc.gov)</a:t>
            </a:r>
            <a:endParaRPr lang="en-US" altLang="en-US" sz="1400" b="1" dirty="0"/>
          </a:p>
        </p:txBody>
      </p:sp>
    </p:spTree>
    <p:extLst>
      <p:ext uri="{BB962C8B-B14F-4D97-AF65-F5344CB8AC3E}">
        <p14:creationId xmlns:p14="http://schemas.microsoft.com/office/powerpoint/2010/main" val="20168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032" y="278921"/>
            <a:ext cx="7548113" cy="1143000"/>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Silicosis </a:t>
            </a:r>
            <a:r>
              <a:rPr lang="en-US" sz="3000" b="1" spc="150" dirty="0" smtClean="0">
                <a:solidFill>
                  <a:srgbClr val="FFFFFF"/>
                </a:solidFill>
                <a:latin typeface="Arial" panose="020B0604020202020204" pitchFamily="34" charset="0"/>
                <a:ea typeface="Tahoma" panose="020B0604030504040204" pitchFamily="34" charset="0"/>
                <a:cs typeface="Arial" panose="020B0604020202020204" pitchFamily="34" charset="0"/>
              </a:rPr>
              <a:t>Statistics</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314696" y="1749481"/>
            <a:ext cx="4744192" cy="1896243"/>
          </a:xfrm>
        </p:spPr>
        <p:txBody>
          <a:bodyPr/>
          <a:lstStyle/>
          <a:p>
            <a:pPr marL="0" indent="0">
              <a:buNone/>
            </a:pP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predominant </a:t>
            </a:r>
            <a:r>
              <a:rPr lang="en-US" sz="2400" dirty="0" smtClean="0">
                <a:latin typeface="Times New Roman" panose="02020603050405020304" pitchFamily="18" charset="0"/>
                <a:cs typeface="Times New Roman" panose="02020603050405020304" pitchFamily="18" charset="0"/>
              </a:rPr>
              <a:t>industries:</a:t>
            </a:r>
            <a:endParaRPr lang="en-US" sz="2400" dirty="0">
              <a:latin typeface="Times New Roman" panose="02020603050405020304" pitchFamily="18" charset="0"/>
              <a:cs typeface="Times New Roman" panose="02020603050405020304" pitchFamily="18" charset="0"/>
            </a:endParaRPr>
          </a:p>
          <a:p>
            <a:pPr lvl="1">
              <a:buFont typeface="Wingdings" pitchFamily="2" charset="2"/>
              <a:buChar char="§"/>
            </a:pPr>
            <a:r>
              <a:rPr lang="en-US" sz="2400" dirty="0">
                <a:latin typeface="Times New Roman" panose="02020603050405020304" pitchFamily="18" charset="0"/>
                <a:cs typeface="Times New Roman" panose="02020603050405020304" pitchFamily="18" charset="0"/>
              </a:rPr>
              <a:t>Manufacturing (85%)</a:t>
            </a:r>
          </a:p>
          <a:p>
            <a:pPr lvl="1">
              <a:buFont typeface="Wingdings" pitchFamily="2" charset="2"/>
              <a:buChar char="§"/>
            </a:pPr>
            <a:r>
              <a:rPr lang="en-US" sz="2400" dirty="0">
                <a:latin typeface="Times New Roman" panose="02020603050405020304" pitchFamily="18" charset="0"/>
                <a:cs typeface="Times New Roman" panose="02020603050405020304" pitchFamily="18" charset="0"/>
              </a:rPr>
              <a:t>Construction (8%) </a:t>
            </a:r>
          </a:p>
          <a:p>
            <a:pPr lvl="1">
              <a:buFont typeface="Wingdings" pitchFamily="2" charset="2"/>
              <a:buChar char="§"/>
            </a:pPr>
            <a:r>
              <a:rPr lang="en-US" sz="2400" dirty="0">
                <a:latin typeface="Times New Roman" panose="02020603050405020304" pitchFamily="18" charset="0"/>
                <a:cs typeface="Times New Roman" panose="02020603050405020304" pitchFamily="18" charset="0"/>
              </a:rPr>
              <a:t>Mining (4%)</a:t>
            </a:r>
          </a:p>
          <a:p>
            <a:pPr>
              <a:buNone/>
            </a:pPr>
            <a:endParaRPr lang="en-US" dirty="0">
              <a:latin typeface="Times New Roman" panose="02020603050405020304" pitchFamily="18" charset="0"/>
              <a:cs typeface="Times New Roman" panose="02020603050405020304" pitchFamily="18" charset="0"/>
            </a:endParaRPr>
          </a:p>
        </p:txBody>
      </p:sp>
      <p:pic>
        <p:nvPicPr>
          <p:cNvPr id="5" name="Picture 4" descr="Primary industrial exposure for confirmed silicosis patients  in Michigan between  1985 to 2014." title="Statistical tab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0400" y="2164415"/>
            <a:ext cx="4193512" cy="4337328"/>
          </a:xfrm>
          <a:prstGeom prst="rect">
            <a:avLst/>
          </a:prstGeom>
        </p:spPr>
      </p:pic>
    </p:spTree>
    <p:extLst>
      <p:ext uri="{BB962C8B-B14F-4D97-AF65-F5344CB8AC3E}">
        <p14:creationId xmlns:p14="http://schemas.microsoft.com/office/powerpoint/2010/main" val="397597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700" b="1" spc="150" dirty="0">
                <a:solidFill>
                  <a:srgbClr val="FFFFFF"/>
                </a:solidFill>
                <a:latin typeface="Arial" panose="020B0604020202020204" pitchFamily="34" charset="0"/>
                <a:ea typeface="Tahoma" panose="020B0604030504040204" pitchFamily="34" charset="0"/>
                <a:cs typeface="Arial" panose="020B0604020202020204" pitchFamily="34" charset="0"/>
              </a:rPr>
              <a:t>Authorities on Silica Regulation</a:t>
            </a:r>
          </a:p>
        </p:txBody>
      </p:sp>
      <p:sp>
        <p:nvSpPr>
          <p:cNvPr id="3" name="Content Placeholder 2"/>
          <p:cNvSpPr>
            <a:spLocks noGrp="1"/>
          </p:cNvSpPr>
          <p:nvPr>
            <p:ph idx="1"/>
          </p:nvPr>
        </p:nvSpPr>
        <p:spPr>
          <a:xfrm>
            <a:off x="422031" y="1248510"/>
            <a:ext cx="8229600" cy="4525963"/>
          </a:xfrm>
        </p:spPr>
        <p:txBody>
          <a:bodyPr/>
          <a:lstStyle/>
          <a:p>
            <a:pPr>
              <a:spcAft>
                <a:spcPts val="1200"/>
              </a:spcAft>
            </a:pPr>
            <a:r>
              <a:rPr lang="en-US" sz="2800" dirty="0">
                <a:latin typeface="Times New Roman" panose="02020603050405020304" pitchFamily="18" charset="0"/>
                <a:cs typeface="Times New Roman" panose="02020603050405020304" pitchFamily="18" charset="0"/>
              </a:rPr>
              <a:t>Prevention and elimination of silicosis and silica-related disease in United States are priorities of</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National Institute for Occupational Safety and Health </a:t>
            </a:r>
            <a:r>
              <a:rPr lang="en-US" sz="2400" b="1" dirty="0">
                <a:latin typeface="Times New Roman" panose="02020603050405020304" pitchFamily="18" charset="0"/>
                <a:cs typeface="Times New Roman" panose="02020603050405020304" pitchFamily="18" charset="0"/>
              </a:rPr>
              <a:t>(NIOSH)</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Occupational Safety and Health Administration </a:t>
            </a:r>
            <a:r>
              <a:rPr lang="en-US" sz="2400" b="1" dirty="0">
                <a:latin typeface="Times New Roman" panose="02020603050405020304" pitchFamily="18" charset="0"/>
                <a:cs typeface="Times New Roman" panose="02020603050405020304" pitchFamily="18" charset="0"/>
              </a:rPr>
              <a:t>(OSHA)</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Mine Safety and Health Administration </a:t>
            </a:r>
            <a:r>
              <a:rPr lang="en-US" sz="2400" b="1" dirty="0">
                <a:latin typeface="Times New Roman" panose="02020603050405020304" pitchFamily="18" charset="0"/>
                <a:cs typeface="Times New Roman" panose="02020603050405020304" pitchFamily="18" charset="0"/>
              </a:rPr>
              <a:t>(MSHA)</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American Lung Association</a:t>
            </a:r>
          </a:p>
          <a:p>
            <a:pPr>
              <a:buNone/>
            </a:pPr>
            <a:endParaRPr lang="en-US" dirty="0">
              <a:latin typeface="Times New Roman" panose="02020603050405020304" pitchFamily="18" charset="0"/>
              <a:cs typeface="Times New Roman" panose="02020603050405020304" pitchFamily="18" charset="0"/>
            </a:endParaRPr>
          </a:p>
        </p:txBody>
      </p:sp>
      <p:pic>
        <p:nvPicPr>
          <p:cNvPr id="4" name="Picture 3" descr="An image showing a worker working in a silica dust cloud." title="Silica Dust 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6677" y="4583723"/>
            <a:ext cx="4220308" cy="211015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987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337" y="0"/>
            <a:ext cx="7110663" cy="1143000"/>
          </a:xfrm>
        </p:spPr>
        <p:txBody>
          <a:bodyPr vert="horz"/>
          <a:lstStyle/>
          <a:p>
            <a:r>
              <a:rPr lang="en-US" sz="27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Related OSHA Standards and Directive Applicable to Construction Industry</a:t>
            </a:r>
          </a:p>
        </p:txBody>
      </p:sp>
      <p:sp>
        <p:nvSpPr>
          <p:cNvPr id="3" name="Content Placeholder 2"/>
          <p:cNvSpPr>
            <a:spLocks noGrp="1"/>
          </p:cNvSpPr>
          <p:nvPr>
            <p:ph idx="1"/>
          </p:nvPr>
        </p:nvSpPr>
        <p:spPr>
          <a:xfrm>
            <a:off x="457200" y="1201004"/>
            <a:ext cx="8229600" cy="5299549"/>
          </a:xfrm>
        </p:spPr>
        <p:txBody>
          <a:bodyPr/>
          <a:lstStyle/>
          <a:p>
            <a:pPr>
              <a:spcAft>
                <a:spcPts val="600"/>
              </a:spcAft>
            </a:pPr>
            <a:r>
              <a:rPr lang="en-US" sz="2400" dirty="0">
                <a:latin typeface="Times New Roman" panose="02020603050405020304" pitchFamily="18" charset="0"/>
                <a:cs typeface="Times New Roman" panose="02020603050405020304" pitchFamily="18" charset="0"/>
              </a:rPr>
              <a:t>Several </a:t>
            </a:r>
            <a:r>
              <a:rPr lang="en-US" sz="2400" b="1" dirty="0">
                <a:latin typeface="Times New Roman" panose="02020603050405020304" pitchFamily="18" charset="0"/>
                <a:cs typeface="Times New Roman" panose="02020603050405020304" pitchFamily="18" charset="0"/>
              </a:rPr>
              <a:t>OSHA </a:t>
            </a:r>
            <a:r>
              <a:rPr lang="en-US" sz="2400" dirty="0">
                <a:latin typeface="Times New Roman" panose="02020603050405020304" pitchFamily="18" charset="0"/>
                <a:cs typeface="Times New Roman" panose="02020603050405020304" pitchFamily="18" charset="0"/>
              </a:rPr>
              <a:t>standards and directives cover operations that may expose workers to silica, including	</a:t>
            </a:r>
          </a:p>
          <a:p>
            <a:pPr lvl="1">
              <a:buFont typeface="Wingdings" pitchFamily="2" charset="2"/>
              <a:buChar char="v"/>
            </a:pPr>
            <a:r>
              <a:rPr lang="en-US" sz="2000" dirty="0">
                <a:latin typeface="Times New Roman" panose="02020603050405020304" pitchFamily="18" charset="0"/>
                <a:cs typeface="Times New Roman" panose="02020603050405020304" pitchFamily="18" charset="0"/>
              </a:rPr>
              <a:t>Air Contaminants </a:t>
            </a:r>
            <a:r>
              <a:rPr lang="en-US" sz="2000" b="1" dirty="0">
                <a:latin typeface="Times New Roman" panose="02020603050405020304" pitchFamily="18" charset="0"/>
                <a:cs typeface="Times New Roman" panose="02020603050405020304" pitchFamily="18" charset="0"/>
              </a:rPr>
              <a:t>(29 CFR 1910.1000)</a:t>
            </a:r>
          </a:p>
          <a:p>
            <a:pPr lvl="1">
              <a:buFont typeface="Wingdings" pitchFamily="2" charset="2"/>
              <a:buChar char="v"/>
            </a:pPr>
            <a:r>
              <a:rPr lang="en-US" sz="2000" dirty="0">
                <a:latin typeface="Times New Roman" panose="02020603050405020304" pitchFamily="18" charset="0"/>
                <a:cs typeface="Times New Roman" panose="02020603050405020304" pitchFamily="18" charset="0"/>
              </a:rPr>
              <a:t>Hazard Communication </a:t>
            </a:r>
            <a:r>
              <a:rPr lang="en-US" sz="2000" b="1" dirty="0">
                <a:latin typeface="Times New Roman" panose="02020603050405020304" pitchFamily="18" charset="0"/>
                <a:cs typeface="Times New Roman" panose="02020603050405020304" pitchFamily="18" charset="0"/>
              </a:rPr>
              <a:t>(29 CFR 1910.1200)</a:t>
            </a:r>
          </a:p>
          <a:p>
            <a:pPr lvl="1">
              <a:spcAft>
                <a:spcPts val="0"/>
              </a:spcAft>
              <a:buFont typeface="Wingdings" pitchFamily="2" charset="2"/>
              <a:buChar char="v"/>
            </a:pPr>
            <a:r>
              <a:rPr lang="en-US" sz="2000" dirty="0">
                <a:latin typeface="Times New Roman" panose="02020603050405020304" pitchFamily="18" charset="0"/>
                <a:cs typeface="Times New Roman" panose="02020603050405020304" pitchFamily="18" charset="0"/>
              </a:rPr>
              <a:t>Respiratory Protection (</a:t>
            </a:r>
            <a:r>
              <a:rPr lang="en-US" sz="2000" b="1" dirty="0">
                <a:latin typeface="Times New Roman" panose="02020603050405020304" pitchFamily="18" charset="0"/>
                <a:cs typeface="Times New Roman" panose="02020603050405020304" pitchFamily="18" charset="0"/>
              </a:rPr>
              <a:t>29 CFR 1910.134)</a:t>
            </a:r>
          </a:p>
          <a:p>
            <a:pPr lvl="1">
              <a:spcAft>
                <a:spcPts val="0"/>
              </a:spcAft>
              <a:buFont typeface="Wingdings" pitchFamily="2" charset="2"/>
              <a:buChar char="v"/>
            </a:pPr>
            <a:r>
              <a:rPr lang="en-US" sz="2000" dirty="0">
                <a:latin typeface="Times New Roman" panose="02020603050405020304" pitchFamily="18" charset="0"/>
                <a:cs typeface="Times New Roman" panose="02020603050405020304" pitchFamily="18" charset="0"/>
              </a:rPr>
              <a:t>Ventilation </a:t>
            </a:r>
            <a:r>
              <a:rPr lang="en-US" sz="2000" b="1" dirty="0">
                <a:latin typeface="Times New Roman" panose="02020603050405020304" pitchFamily="18" charset="0"/>
                <a:cs typeface="Times New Roman" panose="02020603050405020304" pitchFamily="18" charset="0"/>
              </a:rPr>
              <a:t>(29 CFR 1926.57)</a:t>
            </a:r>
          </a:p>
          <a:p>
            <a:pPr lvl="1">
              <a:spcAft>
                <a:spcPts val="1200"/>
              </a:spcAft>
              <a:buFont typeface="Wingdings" pitchFamily="2" charset="2"/>
              <a:buChar char="v"/>
            </a:pPr>
            <a:r>
              <a:rPr lang="en-US" sz="2200" b="1" dirty="0">
                <a:latin typeface="Times New Roman" panose="02020603050405020304" pitchFamily="18" charset="0"/>
                <a:cs typeface="Times New Roman" panose="02020603050405020304" pitchFamily="18" charset="0"/>
              </a:rPr>
              <a:t>Respirable Crystalline Silica (29 CFR 1926.1153)</a:t>
            </a:r>
          </a:p>
          <a:p>
            <a:pPr>
              <a:spcAft>
                <a:spcPts val="600"/>
              </a:spcAft>
            </a:pPr>
            <a:r>
              <a:rPr lang="en-US" sz="2400" b="1" dirty="0">
                <a:latin typeface="Times New Roman" panose="02020603050405020304" pitchFamily="18" charset="0"/>
                <a:cs typeface="Times New Roman" panose="02020603050405020304" pitchFamily="18" charset="0"/>
              </a:rPr>
              <a:t>OSHA’s Directive CPL 03-00-007 </a:t>
            </a:r>
            <a:r>
              <a:rPr lang="en-US" sz="2400" dirty="0">
                <a:latin typeface="Times New Roman" panose="02020603050405020304" pitchFamily="18" charset="0"/>
                <a:cs typeface="Times New Roman" panose="02020603050405020304" pitchFamily="18" charset="0"/>
              </a:rPr>
              <a:t>- National Emphasis Program- Crystalline Silica- has detailed information on</a:t>
            </a:r>
          </a:p>
          <a:p>
            <a:pPr lvl="1">
              <a:buFont typeface="Wingdings" pitchFamily="2" charset="2"/>
              <a:buChar char="v"/>
            </a:pPr>
            <a:r>
              <a:rPr lang="en-US" sz="2000" dirty="0">
                <a:latin typeface="Times New Roman" panose="02020603050405020304" pitchFamily="18" charset="0"/>
                <a:cs typeface="Times New Roman" panose="02020603050405020304" pitchFamily="18" charset="0"/>
              </a:rPr>
              <a:t>Silica hazards</a:t>
            </a:r>
          </a:p>
          <a:p>
            <a:pPr lvl="1">
              <a:buFont typeface="Wingdings" pitchFamily="2" charset="2"/>
              <a:buChar char="v"/>
            </a:pPr>
            <a:r>
              <a:rPr lang="en-US" sz="2000" dirty="0">
                <a:latin typeface="Times New Roman" panose="02020603050405020304" pitchFamily="18" charset="0"/>
                <a:cs typeface="Times New Roman" panose="02020603050405020304" pitchFamily="18" charset="0"/>
              </a:rPr>
              <a:t>Guidelines for air sampling</a:t>
            </a:r>
          </a:p>
          <a:p>
            <a:pPr lvl="1">
              <a:buFont typeface="Wingdings" pitchFamily="2" charset="2"/>
              <a:buChar char="v"/>
            </a:pPr>
            <a:r>
              <a:rPr lang="en-US" sz="2000" dirty="0">
                <a:latin typeface="Times New Roman" panose="02020603050405020304" pitchFamily="18" charset="0"/>
                <a:cs typeface="Times New Roman" panose="02020603050405020304" pitchFamily="18" charset="0"/>
              </a:rPr>
              <a:t>Guidance on calculating PELs for dust containing silica</a:t>
            </a:r>
          </a:p>
          <a:p>
            <a:pPr lvl="1">
              <a:buFont typeface="Wingdings" pitchFamily="2" charset="2"/>
              <a:buChar char="v"/>
            </a:pPr>
            <a:r>
              <a:rPr lang="en-US" sz="2000" dirty="0">
                <a:latin typeface="Times New Roman" panose="02020603050405020304" pitchFamily="18" charset="0"/>
                <a:cs typeface="Times New Roman" panose="02020603050405020304" pitchFamily="18" charset="0"/>
              </a:rPr>
              <a:t>Other compliance information (</a:t>
            </a:r>
            <a:r>
              <a:rPr lang="en-US" sz="2000" dirty="0">
                <a:latin typeface="Times New Roman" panose="02020603050405020304" pitchFamily="18" charset="0"/>
                <a:cs typeface="Times New Roman" panose="02020603050405020304" pitchFamily="18" charset="0"/>
                <a:hlinkClick r:id="rId3"/>
              </a:rPr>
              <a:t>OSHA’s Directive CPL 03-00-007</a:t>
            </a:r>
            <a:r>
              <a:rPr lang="en-US" sz="2000" dirty="0">
                <a:latin typeface="Times New Roman" panose="02020603050405020304" pitchFamily="18" charset="0"/>
                <a:cs typeface="Times New Roman" panose="02020603050405020304" pitchFamily="18" charset="0"/>
              </a:rPr>
              <a:t>)</a:t>
            </a:r>
          </a:p>
        </p:txBody>
      </p:sp>
      <p:sp>
        <p:nvSpPr>
          <p:cNvPr id="4" name="5-Point Star 3" descr="A star pointing out the new respirable crtysllaine silica standard." title="A star shape"/>
          <p:cNvSpPr/>
          <p:nvPr/>
        </p:nvSpPr>
        <p:spPr>
          <a:xfrm>
            <a:off x="7178773" y="3324225"/>
            <a:ext cx="548640" cy="605790"/>
          </a:xfrm>
          <a:prstGeom prst="star5">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sysClr val="windowText" lastClr="000000"/>
              </a:solidFill>
            </a:endParaRPr>
          </a:p>
        </p:txBody>
      </p:sp>
      <p:sp>
        <p:nvSpPr>
          <p:cNvPr id="5" name="Rounded Rectangle 4"/>
          <p:cNvSpPr/>
          <p:nvPr/>
        </p:nvSpPr>
        <p:spPr>
          <a:xfrm>
            <a:off x="7109460" y="1705085"/>
            <a:ext cx="2034540" cy="161914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kern="0" dirty="0">
                <a:solidFill>
                  <a:schemeClr val="tx1"/>
                </a:solidFill>
              </a:rPr>
              <a:t>The new published standard dedicated solely to Respirable Crystalline Silica</a:t>
            </a:r>
          </a:p>
        </p:txBody>
      </p:sp>
    </p:spTree>
    <p:extLst>
      <p:ext uri="{BB962C8B-B14F-4D97-AF65-F5344CB8AC3E}">
        <p14:creationId xmlns:p14="http://schemas.microsoft.com/office/powerpoint/2010/main" val="2862733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047" y="164123"/>
            <a:ext cx="6986955" cy="1143000"/>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OSHA’s New Respirable Crystalline Silica Standard</a:t>
            </a:r>
          </a:p>
        </p:txBody>
      </p:sp>
      <p:sp>
        <p:nvSpPr>
          <p:cNvPr id="3" name="Content Placeholder 2"/>
          <p:cNvSpPr>
            <a:spLocks noGrp="1"/>
          </p:cNvSpPr>
          <p:nvPr>
            <p:ph idx="1"/>
          </p:nvPr>
        </p:nvSpPr>
        <p:spPr>
          <a:xfrm>
            <a:off x="142223" y="1501221"/>
            <a:ext cx="4956195" cy="4565233"/>
          </a:xfrm>
        </p:spPr>
        <p:txBody>
          <a:bodyPr/>
          <a:lstStyle/>
          <a:p>
            <a:pPr>
              <a:spcAft>
                <a:spcPts val="600"/>
              </a:spcAft>
            </a:pPr>
            <a:r>
              <a:rPr lang="en-US" sz="2400" b="1" dirty="0">
                <a:latin typeface="Times New Roman" panose="02020603050405020304" pitchFamily="18" charset="0"/>
                <a:cs typeface="Times New Roman" panose="02020603050405020304" pitchFamily="18" charset="0"/>
              </a:rPr>
              <a:t>Hazards associated with Silica exposure has been recognized since the 1930s</a:t>
            </a:r>
          </a:p>
          <a:p>
            <a:pPr>
              <a:spcAft>
                <a:spcPts val="600"/>
              </a:spcAft>
            </a:pPr>
            <a:r>
              <a:rPr lang="en-US" sz="2400" b="1" dirty="0">
                <a:latin typeface="Times New Roman" panose="02020603050405020304" pitchFamily="18" charset="0"/>
                <a:cs typeface="Times New Roman" panose="02020603050405020304" pitchFamily="18" charset="0"/>
              </a:rPr>
              <a:t>New rule updates silica exposure regulations previously established in 1971 for general industry</a:t>
            </a:r>
          </a:p>
          <a:p>
            <a:pPr marL="800100" lvl="1" indent="-342900">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Construction</a:t>
            </a:r>
            <a:r>
              <a:rPr lang="en-US" sz="2000" dirty="0">
                <a:latin typeface="Times New Roman" panose="02020603050405020304" pitchFamily="18" charset="0"/>
                <a:cs typeface="Times New Roman" panose="02020603050405020304" pitchFamily="18" charset="0"/>
              </a:rPr>
              <a:t> is now covered separately </a:t>
            </a:r>
          </a:p>
          <a:p>
            <a:pPr>
              <a:spcAft>
                <a:spcPts val="600"/>
              </a:spcAft>
            </a:pPr>
            <a:r>
              <a:rPr lang="en-US" sz="2400" dirty="0">
                <a:latin typeface="Times New Roman" panose="02020603050405020304" pitchFamily="18" charset="0"/>
                <a:cs typeface="Times New Roman" panose="02020603050405020304" pitchFamily="18" charset="0"/>
              </a:rPr>
              <a:t>OSHA estimates that the new standards will </a:t>
            </a:r>
            <a:r>
              <a:rPr lang="en-US" sz="2400" b="1" dirty="0">
                <a:latin typeface="Times New Roman" panose="02020603050405020304" pitchFamily="18" charset="0"/>
                <a:cs typeface="Times New Roman" panose="02020603050405020304" pitchFamily="18" charset="0"/>
              </a:rPr>
              <a:t>cut exposure </a:t>
            </a:r>
            <a:r>
              <a:rPr lang="en-US" sz="2400" dirty="0">
                <a:latin typeface="Times New Roman" panose="02020603050405020304" pitchFamily="18" charset="0"/>
                <a:cs typeface="Times New Roman" panose="02020603050405020304" pitchFamily="18" charset="0"/>
              </a:rPr>
              <a:t>for vulnerable workers </a:t>
            </a:r>
            <a:r>
              <a:rPr lang="en-US" sz="2400" b="1" dirty="0">
                <a:latin typeface="Times New Roman" panose="02020603050405020304" pitchFamily="18" charset="0"/>
                <a:cs typeface="Times New Roman" panose="02020603050405020304" pitchFamily="18" charset="0"/>
              </a:rPr>
              <a:t>as much as 5 times</a:t>
            </a:r>
            <a:endParaRPr lang="en-US" sz="2400" dirty="0">
              <a:latin typeface="Times New Roman" panose="02020603050405020304" pitchFamily="18" charset="0"/>
              <a:cs typeface="Times New Roman" panose="02020603050405020304" pitchFamily="18" charset="0"/>
            </a:endParaRPr>
          </a:p>
        </p:txBody>
      </p:sp>
      <p:pic>
        <p:nvPicPr>
          <p:cNvPr id="5" name="Picture 2" descr="rf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0524" y="1593480"/>
            <a:ext cx="2626669" cy="3439685"/>
          </a:xfrm>
          <a:prstGeom prst="rect">
            <a:avLst/>
          </a:prstGeom>
          <a:noFill/>
          <a:ln w="9525">
            <a:solidFill>
              <a:schemeClr val="tx1"/>
            </a:solidFill>
            <a:miter lim="800000"/>
            <a:headEnd/>
            <a:tailEnd/>
          </a:ln>
          <a:effectLst>
            <a:outerShdw dist="117088" dir="8363922"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6" name="Picture 5" descr="An image showing the cover of the Department of Labor Federal Register." title="CFR"/>
          <p:cNvPicPr>
            <a:picLocks noChangeAspect="1"/>
          </p:cNvPicPr>
          <p:nvPr/>
        </p:nvPicPr>
        <p:blipFill>
          <a:blip r:embed="rId4"/>
          <a:stretch>
            <a:fillRect/>
          </a:stretch>
        </p:blipFill>
        <p:spPr>
          <a:xfrm rot="1979741">
            <a:off x="5803089" y="2193313"/>
            <a:ext cx="2743200" cy="3400425"/>
          </a:xfrm>
          <a:prstGeom prst="rect">
            <a:avLst/>
          </a:prstGeom>
        </p:spPr>
      </p:pic>
    </p:spTree>
    <p:extLst>
      <p:ext uri="{BB962C8B-B14F-4D97-AF65-F5344CB8AC3E}">
        <p14:creationId xmlns:p14="http://schemas.microsoft.com/office/powerpoint/2010/main" val="1585264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15841"/>
            <a:ext cx="7372350" cy="1143000"/>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New OSHA Standard - Permissible  Exposure Limit and Action Level for Construction Industry</a:t>
            </a:r>
          </a:p>
        </p:txBody>
      </p:sp>
      <p:grpSp>
        <p:nvGrpSpPr>
          <p:cNvPr id="23" name="Group 22" descr="An illustration shwing the new PEL and AL numberic values." title="Actiom Level and Permissible Exposure LImit"/>
          <p:cNvGrpSpPr/>
          <p:nvPr/>
        </p:nvGrpSpPr>
        <p:grpSpPr>
          <a:xfrm>
            <a:off x="251927" y="1722813"/>
            <a:ext cx="6550004" cy="3420687"/>
            <a:chOff x="1965" y="1722813"/>
            <a:chExt cx="6799966" cy="3353879"/>
          </a:xfrm>
        </p:grpSpPr>
        <p:sp>
          <p:nvSpPr>
            <p:cNvPr id="22" name="Freeform 21"/>
            <p:cNvSpPr/>
            <p:nvPr/>
          </p:nvSpPr>
          <p:spPr>
            <a:xfrm>
              <a:off x="4113719" y="3627135"/>
              <a:ext cx="2688212" cy="1449557"/>
            </a:xfrm>
            <a:custGeom>
              <a:avLst/>
              <a:gdLst>
                <a:gd name="connsiteX0" fmla="*/ 0 w 3332518"/>
                <a:gd name="connsiteY0" fmla="*/ 0 h 2312670"/>
                <a:gd name="connsiteX1" fmla="*/ 3332518 w 3332518"/>
                <a:gd name="connsiteY1" fmla="*/ 0 h 2312670"/>
                <a:gd name="connsiteX2" fmla="*/ 3332518 w 3332518"/>
                <a:gd name="connsiteY2" fmla="*/ 2312670 h 2312670"/>
                <a:gd name="connsiteX3" fmla="*/ 0 w 3332518"/>
                <a:gd name="connsiteY3" fmla="*/ 2312670 h 2312670"/>
                <a:gd name="connsiteX4" fmla="*/ 0 w 3332518"/>
                <a:gd name="connsiteY4" fmla="*/ 0 h 231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518" h="2312670">
                  <a:moveTo>
                    <a:pt x="0" y="0"/>
                  </a:moveTo>
                  <a:lnTo>
                    <a:pt x="3332518" y="0"/>
                  </a:lnTo>
                  <a:lnTo>
                    <a:pt x="3332518" y="2312670"/>
                  </a:lnTo>
                  <a:lnTo>
                    <a:pt x="0" y="2312670"/>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cap="none" spc="0" dirty="0">
                  <a:ln w="0"/>
                  <a:solidFill>
                    <a:schemeClr val="tx1"/>
                  </a:solidFill>
                  <a:effectLst>
                    <a:outerShdw blurRad="38100" dist="19050" dir="2700000" algn="tl" rotWithShape="0">
                      <a:schemeClr val="dk1">
                        <a:alpha val="40000"/>
                      </a:schemeClr>
                    </a:outerShdw>
                  </a:effectLst>
                </a:rPr>
                <a:t>25 μg/m</a:t>
              </a:r>
              <a:r>
                <a:rPr lang="en-US" sz="2400" b="1" kern="1200" cap="none" spc="0" baseline="30000" dirty="0">
                  <a:ln w="0"/>
                  <a:solidFill>
                    <a:schemeClr val="tx1"/>
                  </a:solidFill>
                  <a:effectLst>
                    <a:outerShdw blurRad="38100" dist="19050" dir="2700000" algn="tl" rotWithShape="0">
                      <a:schemeClr val="dk1">
                        <a:alpha val="40000"/>
                      </a:schemeClr>
                    </a:outerShdw>
                  </a:effectLst>
                </a:rPr>
                <a:t>3</a:t>
              </a:r>
              <a:r>
                <a:rPr lang="en-US" sz="2400" b="1" kern="1200" cap="none" spc="0" dirty="0">
                  <a:ln w="0"/>
                  <a:solidFill>
                    <a:schemeClr val="tx1"/>
                  </a:solidFill>
                  <a:effectLst>
                    <a:outerShdw blurRad="38100" dist="19050" dir="2700000" algn="tl" rotWithShape="0">
                      <a:schemeClr val="dk1">
                        <a:alpha val="40000"/>
                      </a:schemeClr>
                    </a:outerShdw>
                  </a:effectLst>
                </a:rPr>
                <a:t> TWA</a:t>
              </a:r>
              <a:r>
                <a:rPr lang="en-US" sz="2400" b="1" kern="1200" cap="none" spc="0" baseline="-25000" dirty="0">
                  <a:ln w="0"/>
                  <a:solidFill>
                    <a:schemeClr val="tx1"/>
                  </a:solidFill>
                  <a:effectLst>
                    <a:outerShdw blurRad="38100" dist="19050" dir="2700000" algn="tl" rotWithShape="0">
                      <a:schemeClr val="dk1">
                        <a:alpha val="40000"/>
                      </a:schemeClr>
                    </a:outerShdw>
                  </a:effectLst>
                </a:rPr>
                <a:t>8</a:t>
              </a:r>
              <a:r>
                <a:rPr lang="en-US" sz="2400" b="1" kern="1200" cap="none" spc="0" baseline="0" dirty="0">
                  <a:ln w="0"/>
                  <a:solidFill>
                    <a:schemeClr val="tx1"/>
                  </a:solidFill>
                  <a:effectLst>
                    <a:outerShdw blurRad="38100" dist="19050" dir="2700000" algn="tl" rotWithShape="0">
                      <a:schemeClr val="dk1">
                        <a:alpha val="40000"/>
                      </a:schemeClr>
                    </a:outerShdw>
                  </a:effectLst>
                </a:rPr>
                <a:t> </a:t>
              </a:r>
            </a:p>
            <a:p>
              <a:pPr marL="0" lvl="0" indent="0" algn="ctr" defTabSz="1066800">
                <a:lnSpc>
                  <a:spcPct val="90000"/>
                </a:lnSpc>
                <a:spcBef>
                  <a:spcPct val="0"/>
                </a:spcBef>
                <a:spcAft>
                  <a:spcPct val="35000"/>
                </a:spcAft>
                <a:buNone/>
              </a:pPr>
              <a:r>
                <a:rPr lang="en-US" sz="2400" b="1" kern="1200" cap="none" spc="0" baseline="0" dirty="0">
                  <a:ln w="0"/>
                  <a:solidFill>
                    <a:schemeClr val="tx1"/>
                  </a:solidFill>
                  <a:effectLst>
                    <a:outerShdw blurRad="38100" dist="19050" dir="2700000" algn="tl" rotWithShape="0">
                      <a:schemeClr val="dk1">
                        <a:alpha val="40000"/>
                      </a:schemeClr>
                    </a:outerShdw>
                  </a:effectLst>
                </a:rPr>
                <a:t>in the air</a:t>
              </a:r>
              <a:endParaRPr lang="en-US" sz="2400" b="1" kern="1200" cap="none" spc="0" dirty="0">
                <a:ln w="0"/>
                <a:solidFill>
                  <a:schemeClr val="tx1"/>
                </a:solidFill>
                <a:effectLst>
                  <a:outerShdw blurRad="38100" dist="19050" dir="2700000" algn="tl" rotWithShape="0">
                    <a:schemeClr val="dk1">
                      <a:alpha val="40000"/>
                    </a:schemeClr>
                  </a:outerShdw>
                </a:effectLst>
              </a:endParaRPr>
            </a:p>
          </p:txBody>
        </p:sp>
        <p:grpSp>
          <p:nvGrpSpPr>
            <p:cNvPr id="9" name="Group 8"/>
            <p:cNvGrpSpPr/>
            <p:nvPr/>
          </p:nvGrpSpPr>
          <p:grpSpPr>
            <a:xfrm>
              <a:off x="3321214" y="2210812"/>
              <a:ext cx="641445" cy="2412884"/>
              <a:chOff x="3392862" y="2343921"/>
              <a:chExt cx="641445" cy="2412884"/>
            </a:xfrm>
          </p:grpSpPr>
          <p:sp>
            <p:nvSpPr>
              <p:cNvPr id="5" name="Right Arrow 4"/>
              <p:cNvSpPr/>
              <p:nvPr/>
            </p:nvSpPr>
            <p:spPr>
              <a:xfrm>
                <a:off x="3392862" y="2343921"/>
                <a:ext cx="641445" cy="5595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6" name="Right Arrow 5"/>
              <p:cNvSpPr/>
              <p:nvPr/>
            </p:nvSpPr>
            <p:spPr>
              <a:xfrm>
                <a:off x="3392862" y="4169952"/>
                <a:ext cx="641445" cy="5868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grpSp>
        <p:grpSp>
          <p:nvGrpSpPr>
            <p:cNvPr id="11" name="Group 10"/>
            <p:cNvGrpSpPr/>
            <p:nvPr/>
          </p:nvGrpSpPr>
          <p:grpSpPr>
            <a:xfrm>
              <a:off x="71354" y="1889321"/>
              <a:ext cx="3170154" cy="1420466"/>
              <a:chOff x="175829" y="0"/>
              <a:chExt cx="3170154" cy="1420466"/>
            </a:xfrm>
          </p:grpSpPr>
          <p:sp>
            <p:nvSpPr>
              <p:cNvPr id="12" name="Rectangle 11"/>
              <p:cNvSpPr/>
              <p:nvPr/>
            </p:nvSpPr>
            <p:spPr>
              <a:xfrm>
                <a:off x="175829" y="0"/>
                <a:ext cx="3170154" cy="142046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FF0000"/>
                </a:solidFill>
              </a:ln>
            </p:spPr>
            <p:style>
              <a:lnRef idx="1">
                <a:schemeClr val="accent5"/>
              </a:lnRef>
              <a:fillRef idx="2">
                <a:schemeClr val="accent5"/>
              </a:fillRef>
              <a:effectRef idx="1">
                <a:schemeClr val="accent5"/>
              </a:effectRef>
              <a:fontRef idx="minor">
                <a:schemeClr val="dk1"/>
              </a:fontRef>
            </p:style>
          </p:sp>
          <p:sp>
            <p:nvSpPr>
              <p:cNvPr id="13" name="TextBox 12"/>
              <p:cNvSpPr txBox="1"/>
              <p:nvPr/>
            </p:nvSpPr>
            <p:spPr>
              <a:xfrm>
                <a:off x="175829" y="0"/>
                <a:ext cx="3170154" cy="142046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ts val="1800"/>
                  </a:spcAft>
                  <a:buNone/>
                </a:pPr>
                <a:r>
                  <a:rPr lang="en-US" sz="2200" b="1" kern="1200" dirty="0">
                    <a:solidFill>
                      <a:schemeClr val="tx1"/>
                    </a:solidFill>
                  </a:rPr>
                  <a:t>Permissible Exposure Limit (PEL)</a:t>
                </a:r>
              </a:p>
              <a:p>
                <a:pPr marL="0" lvl="0" indent="0" algn="ctr" defTabSz="977900">
                  <a:lnSpc>
                    <a:spcPct val="90000"/>
                  </a:lnSpc>
                  <a:spcBef>
                    <a:spcPct val="0"/>
                  </a:spcBef>
                  <a:spcAft>
                    <a:spcPct val="35000"/>
                  </a:spcAft>
                  <a:buNone/>
                </a:pPr>
                <a:r>
                  <a:rPr lang="en-US" sz="1050" kern="1200" dirty="0">
                    <a:solidFill>
                      <a:schemeClr val="tx1"/>
                    </a:solidFill>
                  </a:rPr>
                  <a:t>8-hour time-weighted average exposure limit (TWA</a:t>
                </a:r>
                <a:r>
                  <a:rPr lang="en-US" sz="1050" kern="1200" baseline="-25000" dirty="0">
                    <a:solidFill>
                      <a:schemeClr val="tx1"/>
                    </a:solidFill>
                  </a:rPr>
                  <a:t>8</a:t>
                </a:r>
                <a:r>
                  <a:rPr lang="en-US" sz="1050" kern="1200" baseline="0" dirty="0">
                    <a:solidFill>
                      <a:schemeClr val="tx1"/>
                    </a:solidFill>
                  </a:rPr>
                  <a:t>)</a:t>
                </a:r>
                <a:endParaRPr lang="en-US" sz="1050" kern="1200" dirty="0">
                  <a:solidFill>
                    <a:schemeClr val="tx1"/>
                  </a:solidFill>
                </a:endParaRPr>
              </a:p>
            </p:txBody>
          </p:sp>
        </p:grpSp>
        <p:grpSp>
          <p:nvGrpSpPr>
            <p:cNvPr id="14" name="Group 13"/>
            <p:cNvGrpSpPr/>
            <p:nvPr/>
          </p:nvGrpSpPr>
          <p:grpSpPr>
            <a:xfrm>
              <a:off x="1965" y="3615759"/>
              <a:ext cx="3168189" cy="1460932"/>
              <a:chOff x="2476125" y="3717"/>
              <a:chExt cx="3168189" cy="1460932"/>
            </a:xfrm>
          </p:grpSpPr>
          <p:sp>
            <p:nvSpPr>
              <p:cNvPr id="15" name="Rectangle 14"/>
              <p:cNvSpPr/>
              <p:nvPr/>
            </p:nvSpPr>
            <p:spPr>
              <a:xfrm>
                <a:off x="2476125" y="3718"/>
                <a:ext cx="3168189" cy="1418349"/>
              </a:xfrm>
              <a:prstGeom prst="rect">
                <a:avLst/>
              </a:prstGeom>
              <a:ln/>
            </p:spPr>
            <p:style>
              <a:lnRef idx="1">
                <a:schemeClr val="accent1"/>
              </a:lnRef>
              <a:fillRef idx="2">
                <a:schemeClr val="accent1"/>
              </a:fillRef>
              <a:effectRef idx="1">
                <a:schemeClr val="accent1"/>
              </a:effectRef>
              <a:fontRef idx="minor">
                <a:schemeClr val="dk1"/>
              </a:fontRef>
            </p:style>
          </p:sp>
          <p:sp>
            <p:nvSpPr>
              <p:cNvPr id="16" name="TextBox 15"/>
              <p:cNvSpPr txBox="1"/>
              <p:nvPr/>
            </p:nvSpPr>
            <p:spPr>
              <a:xfrm>
                <a:off x="2545514" y="3717"/>
                <a:ext cx="3098800" cy="146093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Action Level</a:t>
                </a:r>
              </a:p>
              <a:p>
                <a:pPr marL="0" lvl="0" indent="0" algn="ctr" defTabSz="977900">
                  <a:lnSpc>
                    <a:spcPct val="90000"/>
                  </a:lnSpc>
                  <a:spcBef>
                    <a:spcPct val="0"/>
                  </a:spcBef>
                  <a:spcAft>
                    <a:spcPct val="35000"/>
                  </a:spcAft>
                  <a:buNone/>
                </a:pPr>
                <a:r>
                  <a:rPr lang="en-US" sz="2200" b="1" kern="1200" dirty="0">
                    <a:solidFill>
                      <a:schemeClr val="tx1"/>
                    </a:solidFill>
                  </a:rPr>
                  <a:t>(AL)</a:t>
                </a:r>
              </a:p>
            </p:txBody>
          </p:sp>
        </p:grpSp>
        <p:grpSp>
          <p:nvGrpSpPr>
            <p:cNvPr id="17" name="Group 16"/>
            <p:cNvGrpSpPr/>
            <p:nvPr/>
          </p:nvGrpSpPr>
          <p:grpSpPr>
            <a:xfrm>
              <a:off x="4113719" y="1722813"/>
              <a:ext cx="2688212" cy="1772565"/>
              <a:chOff x="615117" y="536886"/>
              <a:chExt cx="2910920" cy="2003639"/>
            </a:xfrm>
          </p:grpSpPr>
          <p:sp>
            <p:nvSpPr>
              <p:cNvPr id="18" name="Rectangle 17"/>
              <p:cNvSpPr/>
              <p:nvPr/>
            </p:nvSpPr>
            <p:spPr>
              <a:xfrm>
                <a:off x="615117" y="536886"/>
                <a:ext cx="2910920" cy="2003639"/>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FF0000"/>
                </a:solidFill>
              </a:ln>
            </p:spPr>
            <p:style>
              <a:lnRef idx="1">
                <a:schemeClr val="accent5"/>
              </a:lnRef>
              <a:fillRef idx="2">
                <a:schemeClr val="accent5"/>
              </a:fillRef>
              <a:effectRef idx="1">
                <a:schemeClr val="accent5"/>
              </a:effectRef>
              <a:fontRef idx="minor">
                <a:schemeClr val="dk1"/>
              </a:fontRef>
            </p:style>
          </p:sp>
          <p:sp>
            <p:nvSpPr>
              <p:cNvPr id="19" name="TextBox 18"/>
              <p:cNvSpPr txBox="1"/>
              <p:nvPr/>
            </p:nvSpPr>
            <p:spPr>
              <a:xfrm>
                <a:off x="615117" y="536886"/>
                <a:ext cx="2910920" cy="20036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cap="none" spc="0" dirty="0">
                    <a:ln w="0"/>
                    <a:solidFill>
                      <a:schemeClr val="tx1"/>
                    </a:solidFill>
                    <a:effectLst>
                      <a:outerShdw blurRad="38100" dist="19050" dir="2700000" algn="tl" rotWithShape="0">
                        <a:schemeClr val="dk1">
                          <a:alpha val="40000"/>
                        </a:schemeClr>
                      </a:outerShdw>
                    </a:effectLst>
                  </a:rPr>
                  <a:t>50 μg/m</a:t>
                </a:r>
                <a:r>
                  <a:rPr lang="en-US" sz="2400" b="1" kern="1200" cap="none" spc="0" baseline="30000" dirty="0">
                    <a:ln w="0"/>
                    <a:solidFill>
                      <a:schemeClr val="tx1"/>
                    </a:solidFill>
                    <a:effectLst>
                      <a:outerShdw blurRad="38100" dist="19050" dir="2700000" algn="tl" rotWithShape="0">
                        <a:schemeClr val="dk1">
                          <a:alpha val="40000"/>
                        </a:schemeClr>
                      </a:outerShdw>
                    </a:effectLst>
                  </a:rPr>
                  <a:t>3</a:t>
                </a:r>
                <a:r>
                  <a:rPr lang="en-US" sz="2400" b="1" kern="1200" cap="none" spc="0" dirty="0">
                    <a:ln w="0"/>
                    <a:solidFill>
                      <a:schemeClr val="tx1"/>
                    </a:solidFill>
                    <a:effectLst>
                      <a:outerShdw blurRad="38100" dist="19050" dir="2700000" algn="tl" rotWithShape="0">
                        <a:schemeClr val="dk1">
                          <a:alpha val="40000"/>
                        </a:schemeClr>
                      </a:outerShdw>
                    </a:effectLst>
                  </a:rPr>
                  <a:t> TWA</a:t>
                </a:r>
                <a:r>
                  <a:rPr lang="en-US" sz="2400" b="1" kern="1200" cap="none" spc="0" baseline="-25000" dirty="0">
                    <a:ln w="0"/>
                    <a:solidFill>
                      <a:schemeClr val="tx1"/>
                    </a:solidFill>
                    <a:effectLst>
                      <a:outerShdw blurRad="38100" dist="19050" dir="2700000" algn="tl" rotWithShape="0">
                        <a:schemeClr val="dk1">
                          <a:alpha val="40000"/>
                        </a:schemeClr>
                      </a:outerShdw>
                    </a:effectLst>
                  </a:rPr>
                  <a:t>8</a:t>
                </a:r>
                <a:r>
                  <a:rPr lang="en-US" sz="2400" b="1" kern="1200" cap="none" spc="0" baseline="0" dirty="0">
                    <a:ln w="0"/>
                    <a:solidFill>
                      <a:schemeClr val="tx1"/>
                    </a:solidFill>
                    <a:effectLst>
                      <a:outerShdw blurRad="38100" dist="19050" dir="2700000" algn="tl" rotWithShape="0">
                        <a:schemeClr val="dk1">
                          <a:alpha val="40000"/>
                        </a:schemeClr>
                      </a:outerShdw>
                    </a:effectLst>
                  </a:rPr>
                  <a:t> </a:t>
                </a:r>
              </a:p>
              <a:p>
                <a:pPr marL="0" lvl="0" indent="0" algn="ctr" defTabSz="1066800">
                  <a:lnSpc>
                    <a:spcPct val="90000"/>
                  </a:lnSpc>
                  <a:spcBef>
                    <a:spcPct val="0"/>
                  </a:spcBef>
                  <a:spcAft>
                    <a:spcPct val="35000"/>
                  </a:spcAft>
                  <a:buNone/>
                </a:pPr>
                <a:r>
                  <a:rPr lang="en-US" sz="2400" b="1" kern="1200" cap="none" spc="0" baseline="0" dirty="0">
                    <a:ln w="0"/>
                    <a:solidFill>
                      <a:schemeClr val="tx1"/>
                    </a:solidFill>
                    <a:effectLst>
                      <a:outerShdw blurRad="38100" dist="19050" dir="2700000" algn="tl" rotWithShape="0">
                        <a:schemeClr val="dk1">
                          <a:alpha val="40000"/>
                        </a:schemeClr>
                      </a:outerShdw>
                    </a:effectLst>
                  </a:rPr>
                  <a:t>in the air</a:t>
                </a:r>
                <a:endParaRPr lang="en-US" sz="2400" b="1" kern="1200" cap="none" spc="0" baseline="-25000" dirty="0">
                  <a:ln w="0"/>
                  <a:solidFill>
                    <a:schemeClr val="tx1"/>
                  </a:solidFill>
                  <a:effectLst>
                    <a:outerShdw blurRad="38100" dist="19050" dir="2700000" algn="tl" rotWithShape="0">
                      <a:schemeClr val="dk1">
                        <a:alpha val="40000"/>
                      </a:schemeClr>
                    </a:outerShdw>
                  </a:effectLst>
                </a:endParaRPr>
              </a:p>
            </p:txBody>
          </p:sp>
        </p:grpSp>
      </p:grpSp>
      <p:pic>
        <p:nvPicPr>
          <p:cNvPr id="7" name="Picture 2" descr="Most particles in dust are very small. The diameter of the hair and fine beach sand pictured here are about 1/6 the diameter of the period at the end of this sentence." title="Illustration of micro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1931" y="1971125"/>
            <a:ext cx="2594374" cy="18647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077216" y="4213413"/>
            <a:ext cx="2066784" cy="276999"/>
          </a:xfrm>
          <a:prstGeom prst="rect">
            <a:avLst/>
          </a:prstGeom>
        </p:spPr>
        <p:txBody>
          <a:bodyPr wrap="non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Illustration: courtesy U.S. EPA</a:t>
            </a:r>
          </a:p>
        </p:txBody>
      </p:sp>
      <p:sp>
        <p:nvSpPr>
          <p:cNvPr id="10" name="Content Placeholder 2"/>
          <p:cNvSpPr txBox="1"/>
          <p:nvPr/>
        </p:nvSpPr>
        <p:spPr>
          <a:xfrm>
            <a:off x="251927" y="6044384"/>
            <a:ext cx="8892073" cy="707886"/>
          </a:xfrm>
          <a:prstGeom prst="rect">
            <a:avLst/>
          </a:prstGeom>
          <a:noFill/>
        </p:spPr>
        <p:txBody>
          <a:bodyPr wrap="square" rtlCol="0">
            <a:spAutoFit/>
          </a:bodyPr>
          <a:lstStyle/>
          <a:p>
            <a:pPr marL="342900" indent="-342900" algn="ctr">
              <a:buFont typeface="Arial" panose="020B0604020202020204" pitchFamily="34" charset="0"/>
              <a:buChar char="•"/>
            </a:pPr>
            <a:r>
              <a:rPr lang="en-US" sz="2000" kern="0" dirty="0">
                <a:solidFill>
                  <a:sysClr val="windowText" lastClr="000000"/>
                </a:solidFill>
              </a:rPr>
              <a:t>If dust </a:t>
            </a:r>
            <a:r>
              <a:rPr lang="en-US" sz="2000" kern="0" dirty="0"/>
              <a:t>containing silica is </a:t>
            </a:r>
            <a:r>
              <a:rPr lang="en-US" sz="2000" u="sng" kern="0" dirty="0"/>
              <a:t>visible</a:t>
            </a:r>
            <a:r>
              <a:rPr lang="en-US" sz="2000" kern="0" dirty="0"/>
              <a:t> in the air, there is a higher likelihood/chance that </a:t>
            </a:r>
            <a:r>
              <a:rPr lang="en-US" sz="2000" b="1" kern="0" dirty="0">
                <a:solidFill>
                  <a:sysClr val="windowText" lastClr="000000"/>
                </a:solidFill>
              </a:rPr>
              <a:t>permissible exposure limit (PEL) is exceeded </a:t>
            </a:r>
            <a:r>
              <a:rPr lang="en-US" sz="2000" kern="0" dirty="0">
                <a:solidFill>
                  <a:sysClr val="windowText" lastClr="000000"/>
                </a:solidFill>
              </a:rPr>
              <a:t>!</a:t>
            </a:r>
          </a:p>
        </p:txBody>
      </p:sp>
    </p:spTree>
    <p:extLst>
      <p:ext uri="{BB962C8B-B14F-4D97-AF65-F5344CB8AC3E}">
        <p14:creationId xmlns:p14="http://schemas.microsoft.com/office/powerpoint/2010/main" val="1341876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29051" y="274638"/>
            <a:ext cx="7014949" cy="844478"/>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How Much Silica Dust is Too Much?</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 name="Content Placeholder 1"/>
          <p:cNvSpPr>
            <a:spLocks noGrp="1"/>
          </p:cNvSpPr>
          <p:nvPr>
            <p:ph sz="half" idx="1"/>
          </p:nvPr>
        </p:nvSpPr>
        <p:spPr>
          <a:xfrm>
            <a:off x="490282" y="1738273"/>
            <a:ext cx="8500188" cy="1849668"/>
          </a:xfrm>
        </p:spPr>
        <p:txBody>
          <a:bodyPr/>
          <a:lstStyle/>
          <a:p>
            <a:r>
              <a:rPr lang="en-US" altLang="en-US" b="1" dirty="0">
                <a:latin typeface="Times New Roman" panose="02020603050405020304" pitchFamily="18" charset="0"/>
                <a:cs typeface="Times New Roman" panose="02020603050405020304" pitchFamily="18" charset="0"/>
              </a:rPr>
              <a:t>The safest amount of silica in the air is zero.</a:t>
            </a:r>
          </a:p>
          <a:p>
            <a:r>
              <a:rPr lang="en-US" dirty="0">
                <a:latin typeface="Times New Roman" panose="02020603050405020304" pitchFamily="18" charset="0"/>
                <a:cs typeface="Times New Roman" panose="02020603050405020304" pitchFamily="18" charset="0"/>
              </a:rPr>
              <a:t>It only </a:t>
            </a:r>
            <a:r>
              <a:rPr lang="en-US" b="1" dirty="0">
                <a:latin typeface="Times New Roman" panose="02020603050405020304" pitchFamily="18" charset="0"/>
                <a:cs typeface="Times New Roman" panose="02020603050405020304" pitchFamily="18" charset="0"/>
              </a:rPr>
              <a:t>takes a very small amount of very fine respirable silica dust to create a health hazard.  </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spcBef>
                <a:spcPts val="0"/>
              </a:spcBef>
              <a:spcAft>
                <a:spcPts val="0"/>
              </a:spcAft>
              <a:buNone/>
            </a:pPr>
            <a:endParaRPr lang="en-US" b="1" dirty="0">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b="1" u="sng" dirty="0">
                <a:solidFill>
                  <a:schemeClr val="bg1"/>
                </a:solidFill>
                <a:latin typeface="Times New Roman" panose="02020603050405020304" pitchFamily="18" charset="0"/>
                <a:cs typeface="Times New Roman" panose="02020603050405020304" pitchFamily="18" charset="0"/>
              </a:rPr>
              <a:t>DEMONSTRATION/ILLUSTRATION</a:t>
            </a:r>
          </a:p>
        </p:txBody>
      </p:sp>
      <p:sp>
        <p:nvSpPr>
          <p:cNvPr id="4" name="Content Placeholder 2"/>
          <p:cNvSpPr txBox="1">
            <a:spLocks noChangeArrowheads="1"/>
          </p:cNvSpPr>
          <p:nvPr/>
        </p:nvSpPr>
        <p:spPr bwMode="auto">
          <a:xfrm>
            <a:off x="311734" y="5131119"/>
            <a:ext cx="849085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u="sng" kern="0" dirty="0">
                <a:latin typeface="Verdana" panose="020B0604030504040204" pitchFamily="34" charset="0"/>
              </a:rPr>
              <a:t>Rule-of–thumb</a:t>
            </a:r>
            <a:r>
              <a:rPr lang="en-US" altLang="en-US" sz="2000" b="1" kern="0" dirty="0">
                <a:latin typeface="Verdana" panose="020B0604030504040204" pitchFamily="34" charset="0"/>
              </a:rPr>
              <a:t>: </a:t>
            </a:r>
          </a:p>
          <a:p>
            <a:pPr algn="ctr" eaLnBrk="1" hangingPunct="1">
              <a:spcBef>
                <a:spcPct val="50000"/>
              </a:spcBef>
            </a:pPr>
            <a:r>
              <a:rPr lang="en-US" altLang="en-US" sz="2000" b="1" kern="0" dirty="0">
                <a:latin typeface="Verdana" panose="020B0604030504040204" pitchFamily="34" charset="0"/>
              </a:rPr>
              <a:t>if dust containing silica is visible in the air, there is a higher chance of overexposure.</a:t>
            </a:r>
          </a:p>
        </p:txBody>
      </p:sp>
    </p:spTree>
    <p:extLst>
      <p:ext uri="{BB962C8B-B14F-4D97-AF65-F5344CB8AC3E}">
        <p14:creationId xmlns:p14="http://schemas.microsoft.com/office/powerpoint/2010/main" val="668284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454" y="164123"/>
            <a:ext cx="7828548" cy="1143000"/>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OSHA Silica Standard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Scope and Application</a:t>
            </a:r>
          </a:p>
        </p:txBody>
      </p:sp>
      <p:sp>
        <p:nvSpPr>
          <p:cNvPr id="3" name="Content Placeholder 2"/>
          <p:cNvSpPr>
            <a:spLocks noGrp="1"/>
          </p:cNvSpPr>
          <p:nvPr>
            <p:ph idx="1"/>
          </p:nvPr>
        </p:nvSpPr>
        <p:spPr>
          <a:xfrm>
            <a:off x="177281" y="1703653"/>
            <a:ext cx="8966719" cy="3367111"/>
          </a:xfrm>
        </p:spPr>
        <p:txBody>
          <a:bodyPr/>
          <a:lstStyle/>
          <a:p>
            <a:pPr>
              <a:spcAft>
                <a:spcPts val="600"/>
              </a:spcAft>
            </a:pPr>
            <a:r>
              <a:rPr lang="en-US" b="1" dirty="0">
                <a:latin typeface="Times New Roman" panose="02020603050405020304" pitchFamily="18" charset="0"/>
                <a:cs typeface="Times New Roman" panose="02020603050405020304" pitchFamily="18" charset="0"/>
              </a:rPr>
              <a:t>Applies to all occupational exposures </a:t>
            </a:r>
            <a:r>
              <a:rPr lang="en-US" dirty="0">
                <a:latin typeface="Times New Roman" panose="02020603050405020304" pitchFamily="18" charset="0"/>
                <a:cs typeface="Times New Roman" panose="02020603050405020304" pitchFamily="18" charset="0"/>
              </a:rPr>
              <a:t>to respirable crystalline silica in construction work</a:t>
            </a:r>
          </a:p>
          <a:p>
            <a:pPr lvl="1">
              <a:spcAft>
                <a:spcPts val="600"/>
              </a:spcAft>
            </a:pPr>
            <a:r>
              <a:rPr lang="en-US" u="sng" dirty="0">
                <a:latin typeface="Times New Roman" panose="02020603050405020304" pitchFamily="18" charset="0"/>
                <a:cs typeface="Times New Roman" panose="02020603050405020304" pitchFamily="18" charset="0"/>
              </a:rPr>
              <a:t>Exception</a:t>
            </a:r>
            <a:r>
              <a:rPr lang="en-US" dirty="0">
                <a:latin typeface="Times New Roman" panose="02020603050405020304" pitchFamily="18" charset="0"/>
                <a:cs typeface="Times New Roman" panose="02020603050405020304" pitchFamily="18" charset="0"/>
              </a:rPr>
              <a:t>:</a:t>
            </a:r>
          </a:p>
          <a:p>
            <a:pPr lvl="1">
              <a:spcAft>
                <a:spcPts val="600"/>
              </a:spcAft>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standard does not apply if the exposure is below the allowed AL as an 8-hour time-weighted average (TWA) under any foreseeable conditions</a:t>
            </a:r>
            <a:endParaRPr lang="en-US" sz="1200" b="1" dirty="0">
              <a:latin typeface="Times New Roman" panose="02020603050405020304" pitchFamily="18" charset="0"/>
              <a:cs typeface="Times New Roman" panose="02020603050405020304" pitchFamily="18" charset="0"/>
            </a:endParaRPr>
          </a:p>
        </p:txBody>
      </p:sp>
      <p:pic>
        <p:nvPicPr>
          <p:cNvPr id="3074" name="Picture 2" descr="Image result for SILICA EXPOSURE SCOP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9486" y="5165765"/>
            <a:ext cx="1558883" cy="155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5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454" y="274638"/>
            <a:ext cx="7371347" cy="691520"/>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OSHA Silica Standard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Definitions </a:t>
            </a:r>
            <a:r>
              <a:rPr lang="en-US" sz="2900" kern="1200" spc="150" dirty="0">
                <a:solidFill>
                  <a:schemeClr val="bg1"/>
                </a:solidFill>
                <a:latin typeface="Times New Roman" panose="02020603050405020304" pitchFamily="18" charset="0"/>
                <a:ea typeface="+mj-ea"/>
                <a:cs typeface="Times New Roman" panose="02020603050405020304" pitchFamily="18" charset="0"/>
              </a:rPr>
              <a:t/>
            </a:r>
            <a:br>
              <a:rPr lang="en-US" sz="2900" kern="1200" spc="150" dirty="0">
                <a:solidFill>
                  <a:schemeClr val="bg1"/>
                </a:solidFill>
                <a:latin typeface="Times New Roman" panose="02020603050405020304" pitchFamily="18" charset="0"/>
                <a:ea typeface="+mj-ea"/>
                <a:cs typeface="Times New Roman" panose="02020603050405020304" pitchFamily="18" charset="0"/>
              </a:rPr>
            </a:br>
            <a:endParaRPr lang="en-US" sz="2900" kern="1200" spc="150" dirty="0">
              <a:solidFill>
                <a:schemeClr val="bg1"/>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idx="1"/>
          </p:nvPr>
        </p:nvSpPr>
        <p:spPr>
          <a:xfrm>
            <a:off x="209550" y="1341299"/>
            <a:ext cx="8859806" cy="5160005"/>
          </a:xfrm>
        </p:spPr>
        <p:txBody>
          <a:bodyPr/>
          <a:lstStyle/>
          <a:p>
            <a:pPr lvl="0"/>
            <a:r>
              <a:rPr lang="en-US" sz="2200" b="1" u="sng" dirty="0">
                <a:latin typeface="Times New Roman" panose="02020603050405020304" pitchFamily="18" charset="0"/>
                <a:cs typeface="Times New Roman" panose="02020603050405020304" pitchFamily="18" charset="0"/>
              </a:rPr>
              <a:t>Permissible Exposure Limit (PEL): </a:t>
            </a:r>
            <a:r>
              <a:rPr lang="en-US" sz="2200" dirty="0">
                <a:latin typeface="Times New Roman" panose="02020603050405020304" pitchFamily="18" charset="0"/>
                <a:cs typeface="Times New Roman" panose="02020603050405020304" pitchFamily="18" charset="0"/>
              </a:rPr>
              <a:t>The maximum amount or concentration of a chemical that a worker may be exposed to under OSHA regulations. (</a:t>
            </a:r>
            <a:r>
              <a:rPr lang="en-US" sz="2400" b="1" dirty="0">
                <a:latin typeface="Times New Roman" panose="02020603050405020304" pitchFamily="18" charset="0"/>
                <a:cs typeface="Times New Roman" panose="02020603050405020304" pitchFamily="18" charset="0"/>
              </a:rPr>
              <a:t>5</a:t>
            </a:r>
            <a:r>
              <a:rPr lang="el-GR" sz="2400" b="1" dirty="0">
                <a:latin typeface="Times New Roman" panose="02020603050405020304" pitchFamily="18" charset="0"/>
                <a:cs typeface="Times New Roman" panose="02020603050405020304" pitchFamily="18" charset="0"/>
              </a:rPr>
              <a:t>0 μ</a:t>
            </a:r>
            <a:r>
              <a:rPr lang="en-US" sz="2400" b="1" dirty="0">
                <a:latin typeface="Times New Roman" panose="02020603050405020304" pitchFamily="18" charset="0"/>
                <a:cs typeface="Times New Roman" panose="02020603050405020304" pitchFamily="18" charset="0"/>
              </a:rPr>
              <a:t>g/m</a:t>
            </a:r>
            <a:r>
              <a:rPr lang="en-US" sz="2400" b="1" baseline="30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a:p>
            <a:pPr lvl="0"/>
            <a:r>
              <a:rPr lang="en-US" sz="2200" b="1" u="sng" dirty="0">
                <a:latin typeface="Times New Roman" panose="02020603050405020304" pitchFamily="18" charset="0"/>
                <a:cs typeface="Times New Roman" panose="02020603050405020304" pitchFamily="18" charset="0"/>
              </a:rPr>
              <a:t>Time Weighted Average (TWA) : </a:t>
            </a:r>
            <a:r>
              <a:rPr lang="en-US" sz="2200" dirty="0">
                <a:latin typeface="Times New Roman" panose="02020603050405020304" pitchFamily="18" charset="0"/>
                <a:cs typeface="Times New Roman" panose="02020603050405020304" pitchFamily="18" charset="0"/>
              </a:rPr>
              <a:t>The time-weighted average exposure for the work shift.</a:t>
            </a:r>
          </a:p>
          <a:p>
            <a:pPr marL="0" indent="0">
              <a:buNone/>
            </a:pPr>
            <a:endParaRPr lang="en-US" sz="2200" b="1" u="sng"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Action Level</a:t>
            </a:r>
            <a:r>
              <a:rPr lang="en-US" sz="2200" dirty="0">
                <a:latin typeface="Times New Roman" panose="02020603050405020304" pitchFamily="18" charset="0"/>
                <a:cs typeface="Times New Roman" panose="02020603050405020304" pitchFamily="18" charset="0"/>
              </a:rPr>
              <a:t>: Exposures at or above this concentration (</a:t>
            </a:r>
            <a:r>
              <a:rPr lang="en-US" sz="2200" b="1" dirty="0">
                <a:latin typeface="Times New Roman" panose="02020603050405020304" pitchFamily="18" charset="0"/>
                <a:cs typeface="Times New Roman" panose="02020603050405020304" pitchFamily="18" charset="0"/>
              </a:rPr>
              <a:t>25 </a:t>
            </a:r>
            <a:r>
              <a:rPr lang="en-US" sz="2200" b="1" dirty="0" err="1">
                <a:ln w="0"/>
                <a:latin typeface="Times New Roman" panose="02020603050405020304" pitchFamily="18" charset="0"/>
                <a:cs typeface="Times New Roman" panose="02020603050405020304" pitchFamily="18" charset="0"/>
              </a:rPr>
              <a:t>μ</a:t>
            </a:r>
            <a:r>
              <a:rPr lang="en-US" sz="2200" b="1" dirty="0" err="1">
                <a:latin typeface="Times New Roman" panose="02020603050405020304" pitchFamily="18" charset="0"/>
                <a:cs typeface="Times New Roman" panose="02020603050405020304" pitchFamily="18" charset="0"/>
              </a:rPr>
              <a:t>g</a:t>
            </a:r>
            <a:r>
              <a:rPr lang="en-US" sz="2200" b="1" dirty="0">
                <a:latin typeface="Times New Roman" panose="02020603050405020304" pitchFamily="18" charset="0"/>
                <a:cs typeface="Times New Roman" panose="02020603050405020304" pitchFamily="18" charset="0"/>
              </a:rPr>
              <a:t>/m</a:t>
            </a:r>
            <a:r>
              <a:rPr lang="en-US" sz="2200" b="1" baseline="30000" dirty="0">
                <a:latin typeface="Times New Roman" panose="02020603050405020304" pitchFamily="18" charset="0"/>
                <a:cs typeface="Times New Roman" panose="02020603050405020304" pitchFamily="18" charset="0"/>
              </a:rPr>
              <a:t>3</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8-hour TWA), trigger requirements for exposure assessment (std applies).</a:t>
            </a:r>
          </a:p>
          <a:p>
            <a:pPr>
              <a:buNone/>
            </a:pPr>
            <a:endParaRPr lang="en-US" sz="2200" dirty="0">
              <a:latin typeface="Times New Roman" panose="02020603050405020304" pitchFamily="18" charset="0"/>
              <a:cs typeface="Times New Roman" panose="02020603050405020304" pitchFamily="18" charset="0"/>
            </a:endParaRPr>
          </a:p>
          <a:p>
            <a:pPr lvl="0"/>
            <a:r>
              <a:rPr lang="en-US" sz="2200" b="1" u="sng" dirty="0">
                <a:latin typeface="Times New Roman" panose="02020603050405020304" pitchFamily="18" charset="0"/>
                <a:cs typeface="Times New Roman" panose="02020603050405020304" pitchFamily="18" charset="0"/>
              </a:rPr>
              <a:t>Competent Person</a:t>
            </a:r>
            <a:r>
              <a:rPr lang="en-US" sz="2200" dirty="0">
                <a:latin typeface="Times New Roman" panose="02020603050405020304" pitchFamily="18" charset="0"/>
                <a:cs typeface="Times New Roman" panose="02020603050405020304" pitchFamily="18" charset="0"/>
              </a:rPr>
              <a:t>: Designated person capable of identifying existing and foreseeable respirable crystalline silica hazards, and has authorization to take prompt corrective measures to eliminate/minimize them. Must have knowledge and ability to implement exposure control plan. </a:t>
            </a:r>
          </a:p>
          <a:p>
            <a:pPr>
              <a:buNone/>
            </a:pPr>
            <a:endParaRPr lang="en-US" sz="2200" dirty="0">
              <a:latin typeface="Times New Roman" panose="02020603050405020304" pitchFamily="18" charset="0"/>
              <a:cs typeface="Times New Roman" panose="02020603050405020304" pitchFamily="18" charset="0"/>
            </a:endParaRPr>
          </a:p>
          <a:p>
            <a:pPr>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61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49" y="274638"/>
            <a:ext cx="7167477" cy="985991"/>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Disclaimer</a:t>
            </a:r>
          </a:p>
        </p:txBody>
      </p:sp>
      <p:sp>
        <p:nvSpPr>
          <p:cNvPr id="4" name="Content Placeholder 2"/>
          <p:cNvSpPr txBox="1">
            <a:spLocks/>
          </p:cNvSpPr>
          <p:nvPr/>
        </p:nvSpPr>
        <p:spPr>
          <a:xfrm>
            <a:off x="0" y="2424024"/>
            <a:ext cx="9023230" cy="24844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1600" i="1" dirty="0"/>
              <a:t>The materials presented herein are for information and awareness purposes. In no instances and under no conditions should they be used as a reference for compliance with the OSHA Respirable Crystalline Silica Standard ( 29 CFR 1926.1153). The link to obtain a copy of the standard is provided below.</a:t>
            </a:r>
          </a:p>
          <a:p>
            <a:pPr marL="0" indent="0" algn="ctr">
              <a:buNone/>
            </a:pPr>
            <a:r>
              <a:rPr lang="en-US" sz="1600" dirty="0">
                <a:solidFill>
                  <a:srgbClr val="FF0000"/>
                </a:solidFill>
                <a:hlinkClick r:id="rId3"/>
              </a:rPr>
              <a:t>OSHA RESPIRABLE CRYSTALLINE SILICA STANDARD (29 CFR 1926.1153)</a:t>
            </a:r>
            <a:endParaRPr lang="en-US" sz="1600" dirty="0">
              <a:solidFill>
                <a:srgbClr val="FF0000"/>
              </a:solidFill>
            </a:endParaRPr>
          </a:p>
          <a:p>
            <a:pPr marL="0" indent="0" algn="ctr">
              <a:buNone/>
            </a:pPr>
            <a:endParaRPr lang="en-US" sz="1600" dirty="0"/>
          </a:p>
        </p:txBody>
      </p:sp>
    </p:spTree>
    <p:extLst>
      <p:ext uri="{BB962C8B-B14F-4D97-AF65-F5344CB8AC3E}">
        <p14:creationId xmlns:p14="http://schemas.microsoft.com/office/powerpoint/2010/main" val="245393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454" y="274638"/>
            <a:ext cx="7371347" cy="691520"/>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OSHA’s Silica Standard </a:t>
            </a:r>
            <a:r>
              <a:rPr lang="en-US" sz="2900" kern="1200" spc="150" dirty="0">
                <a:solidFill>
                  <a:schemeClr val="bg1"/>
                </a:solidFill>
                <a:latin typeface="Times New Roman" panose="02020603050405020304" pitchFamily="18" charset="0"/>
                <a:cs typeface="Times New Roman" panose="02020603050405020304" pitchFamily="18" charset="0"/>
              </a:rPr>
              <a:t/>
            </a:r>
            <a:br>
              <a:rPr lang="en-US" sz="2900" kern="1200" spc="150" dirty="0">
                <a:solidFill>
                  <a:schemeClr val="bg1"/>
                </a:solidFill>
                <a:latin typeface="Times New Roman" panose="02020603050405020304" pitchFamily="18" charset="0"/>
                <a:cs typeface="Times New Roman" panose="02020603050405020304" pitchFamily="18"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Definitions</a:t>
            </a:r>
            <a:r>
              <a:rPr lang="en-US" sz="2900" kern="1200" spc="150" dirty="0">
                <a:solidFill>
                  <a:schemeClr val="bg1"/>
                </a:solidFill>
                <a:latin typeface="Times New Roman" panose="02020603050405020304" pitchFamily="18" charset="0"/>
                <a:ea typeface="+mj-ea"/>
                <a:cs typeface="Times New Roman" panose="02020603050405020304" pitchFamily="18" charset="0"/>
              </a:rPr>
              <a:t> </a:t>
            </a:r>
            <a:br>
              <a:rPr lang="en-US" sz="2900" kern="1200" spc="150" dirty="0">
                <a:solidFill>
                  <a:schemeClr val="bg1"/>
                </a:solidFill>
                <a:latin typeface="Times New Roman" panose="02020603050405020304" pitchFamily="18" charset="0"/>
                <a:ea typeface="+mj-ea"/>
                <a:cs typeface="Times New Roman" panose="02020603050405020304" pitchFamily="18" charset="0"/>
              </a:rPr>
            </a:br>
            <a:endParaRPr lang="en-US" sz="2900" kern="1200" spc="150" dirty="0">
              <a:solidFill>
                <a:schemeClr val="bg1"/>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idx="1"/>
          </p:nvPr>
        </p:nvSpPr>
        <p:spPr>
          <a:xfrm>
            <a:off x="-1" y="1341299"/>
            <a:ext cx="9144001" cy="5160005"/>
          </a:xfrm>
        </p:spPr>
        <p:txBody>
          <a:bodyPr/>
          <a:lstStyle/>
          <a:p>
            <a:pPr lvl="0"/>
            <a:r>
              <a:rPr lang="en-US" sz="2200" b="1" u="sng" dirty="0">
                <a:latin typeface="Times New Roman" panose="02020603050405020304" pitchFamily="18" charset="0"/>
                <a:cs typeface="Times New Roman" panose="02020603050405020304" pitchFamily="18" charset="0"/>
              </a:rPr>
              <a:t>Employee Exposure</a:t>
            </a:r>
            <a:r>
              <a:rPr lang="en-US" sz="2200" dirty="0">
                <a:latin typeface="Times New Roman" panose="02020603050405020304" pitchFamily="18" charset="0"/>
                <a:cs typeface="Times New Roman" panose="02020603050405020304" pitchFamily="18" charset="0"/>
              </a:rPr>
              <a:t>: Exposure to airborne respirable crystalline silica if employees were not using a respirator.</a:t>
            </a:r>
          </a:p>
          <a:p>
            <a:pPr>
              <a:buNone/>
            </a:pPr>
            <a:endParaRPr lang="en-US" sz="2200" b="1" u="sng" dirty="0">
              <a:latin typeface="Times New Roman" panose="02020603050405020304" pitchFamily="18" charset="0"/>
              <a:cs typeface="Times New Roman" panose="02020603050405020304" pitchFamily="18" charset="0"/>
            </a:endParaRPr>
          </a:p>
          <a:p>
            <a:pPr lvl="0"/>
            <a:r>
              <a:rPr lang="en-US" sz="2200" b="1" u="sng" dirty="0">
                <a:latin typeface="Times New Roman" panose="02020603050405020304" pitchFamily="18" charset="0"/>
                <a:cs typeface="Times New Roman" panose="02020603050405020304" pitchFamily="18" charset="0"/>
              </a:rPr>
              <a:t>High - Efficiency Particulate Air (HEPA) Filter</a:t>
            </a:r>
            <a:r>
              <a:rPr lang="en-US" sz="2200" dirty="0">
                <a:latin typeface="Times New Roman" panose="02020603050405020304" pitchFamily="18" charset="0"/>
                <a:cs typeface="Times New Roman" panose="02020603050405020304" pitchFamily="18" charset="0"/>
              </a:rPr>
              <a:t>: 99.97 percent efficient in removing mono-dispersed particles of 0.3</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μm</a:t>
            </a:r>
            <a:r>
              <a:rPr lang="en-US" sz="2200" dirty="0">
                <a:latin typeface="Times New Roman" panose="02020603050405020304" pitchFamily="18" charset="0"/>
                <a:cs typeface="Times New Roman" panose="02020603050405020304" pitchFamily="18" charset="0"/>
              </a:rPr>
              <a:t> in diameter (used for vacuuming in housekeeping)</a:t>
            </a:r>
          </a:p>
          <a:p>
            <a:pPr marL="0" indent="0">
              <a:buNone/>
            </a:pPr>
            <a:endParaRPr lang="en-US" sz="2200" dirty="0">
              <a:latin typeface="Times New Roman" panose="02020603050405020304" pitchFamily="18" charset="0"/>
              <a:cs typeface="Times New Roman" panose="02020603050405020304" pitchFamily="18" charset="0"/>
            </a:endParaRPr>
          </a:p>
          <a:p>
            <a:pPr lvl="0"/>
            <a:r>
              <a:rPr lang="en-US" sz="2200" b="1" u="sng" dirty="0">
                <a:latin typeface="Times New Roman" panose="02020603050405020304" pitchFamily="18" charset="0"/>
                <a:cs typeface="Times New Roman" panose="02020603050405020304" pitchFamily="18" charset="0"/>
              </a:rPr>
              <a:t>Objective Data</a:t>
            </a:r>
            <a:r>
              <a:rPr lang="en-US" sz="2200" dirty="0">
                <a:latin typeface="Times New Roman" panose="02020603050405020304" pitchFamily="18" charset="0"/>
                <a:cs typeface="Times New Roman" panose="02020603050405020304" pitchFamily="18" charset="0"/>
              </a:rPr>
              <a:t>: Information demonstrating employee exposure to respirable crystalline silica from a particular product, material, process, task, or activity examples. </a:t>
            </a:r>
          </a:p>
          <a:p>
            <a:pPr lvl="1">
              <a:buFont typeface="Wingdings" pitchFamily="2" charset="2"/>
              <a:buChar char="§"/>
            </a:pPr>
            <a:r>
              <a:rPr lang="en-US" sz="2200" dirty="0">
                <a:latin typeface="Times New Roman" panose="02020603050405020304" pitchFamily="18" charset="0"/>
                <a:cs typeface="Times New Roman" panose="02020603050405020304" pitchFamily="18" charset="0"/>
              </a:rPr>
              <a:t>Data must reflect workplace conditions (types of material, control methods, work practices, and environmental conditions in the employer’s current operations)</a:t>
            </a:r>
          </a:p>
        </p:txBody>
      </p:sp>
    </p:spTree>
    <p:extLst>
      <p:ext uri="{BB962C8B-B14F-4D97-AF65-F5344CB8AC3E}">
        <p14:creationId xmlns:p14="http://schemas.microsoft.com/office/powerpoint/2010/main" val="3131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1279915"/>
            <a:ext cx="9144000" cy="5280002"/>
          </a:xfrm>
        </p:spPr>
        <p:txBody>
          <a:bodyPr/>
          <a:lstStyle/>
          <a:p>
            <a:pPr lvl="0"/>
            <a:r>
              <a:rPr lang="en-US" sz="2400" b="1" u="sng" dirty="0">
                <a:latin typeface="Times New Roman" panose="02020603050405020304" pitchFamily="18" charset="0"/>
                <a:cs typeface="Times New Roman" panose="02020603050405020304" pitchFamily="18" charset="0"/>
              </a:rPr>
              <a:t>Physician or Other Licensed Health Care Professional [PLHCP]:</a:t>
            </a:r>
            <a:r>
              <a:rPr lang="en-US" sz="2400" dirty="0">
                <a:latin typeface="Times New Roman" panose="02020603050405020304" pitchFamily="18" charset="0"/>
                <a:cs typeface="Times New Roman" panose="02020603050405020304" pitchFamily="18" charset="0"/>
              </a:rPr>
              <a:t> An individual whose legally permitted scope of practice (</a:t>
            </a:r>
            <a:r>
              <a:rPr lang="en-US" sz="2400" i="1" dirty="0">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license, registration, or certification) allows him/ her to independently provide or be delegated the responsibility to provide some or all of the particular health care services. </a:t>
            </a:r>
          </a:p>
          <a:p>
            <a:pPr>
              <a:buNone/>
            </a:pPr>
            <a:endParaRPr lang="en-US" sz="2400" dirty="0">
              <a:latin typeface="Times New Roman" panose="02020603050405020304" pitchFamily="18" charset="0"/>
              <a:cs typeface="Times New Roman" panose="02020603050405020304" pitchFamily="18" charset="0"/>
            </a:endParaRPr>
          </a:p>
          <a:p>
            <a:pPr lvl="0"/>
            <a:r>
              <a:rPr lang="en-US" sz="2400" b="1" u="sng" dirty="0">
                <a:latin typeface="Times New Roman" panose="02020603050405020304" pitchFamily="18" charset="0"/>
                <a:cs typeface="Times New Roman" panose="02020603050405020304" pitchFamily="18" charset="0"/>
              </a:rPr>
              <a:t>Specialist</a:t>
            </a:r>
            <a:r>
              <a:rPr lang="en-US" sz="2400" dirty="0">
                <a:latin typeface="Times New Roman" panose="02020603050405020304" pitchFamily="18" charset="0"/>
                <a:cs typeface="Times New Roman" panose="02020603050405020304" pitchFamily="18" charset="0"/>
              </a:rPr>
              <a:t>: An American Board Certified Specialist in Pulmonary Disease or Occupational Medicine.</a:t>
            </a:r>
          </a:p>
        </p:txBody>
      </p:sp>
      <p:sp>
        <p:nvSpPr>
          <p:cNvPr id="4" name="Content Placeholder 2"/>
          <p:cNvSpPr>
            <a:spLocks noGrp="1"/>
          </p:cNvSpPr>
          <p:nvPr>
            <p:ph type="title"/>
          </p:nvPr>
        </p:nvSpPr>
        <p:spPr>
          <a:xfrm>
            <a:off x="1399675" y="274638"/>
            <a:ext cx="7287126" cy="691520"/>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OSHA’s Silica Standard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Definitions – cont.</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pic>
        <p:nvPicPr>
          <p:cNvPr id="4102" name="Picture 6" descr="Image result for OCCUPATIONAL PHYSICI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1127" y="4515629"/>
            <a:ext cx="2739448" cy="219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23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65278" y="0"/>
            <a:ext cx="7178722" cy="1143000"/>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When are Employers Required to Comply with the New Standard?</a:t>
            </a:r>
            <a:r>
              <a:rPr lang="tr-TR"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
            </a:r>
            <a:br>
              <a:rPr lang="tr-TR"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 name="Content Placeholder 1"/>
          <p:cNvSpPr>
            <a:spLocks noGrp="1"/>
          </p:cNvSpPr>
          <p:nvPr>
            <p:ph sz="half" idx="1"/>
          </p:nvPr>
        </p:nvSpPr>
        <p:spPr>
          <a:xfrm>
            <a:off x="228599" y="1417638"/>
            <a:ext cx="8686800" cy="4708527"/>
          </a:xfrm>
        </p:spPr>
        <p:txBody>
          <a:bodyPr/>
          <a:lstStyle/>
          <a:p>
            <a:pPr>
              <a:lnSpc>
                <a:spcPct val="100000"/>
              </a:lnSpc>
              <a:spcAft>
                <a:spcPts val="600"/>
              </a:spcAft>
              <a:buClr>
                <a:srgbClr val="2A1A00"/>
              </a:buClr>
              <a:defRPr/>
            </a:pPr>
            <a:r>
              <a:rPr lang="en-US" sz="1900" dirty="0">
                <a:solidFill>
                  <a:srgbClr val="000000"/>
                </a:solidFill>
                <a:latin typeface="Times New Roman" panose="02020603050405020304" pitchFamily="18" charset="0"/>
                <a:cs typeface="Times New Roman" panose="02020603050405020304" pitchFamily="18" charset="0"/>
              </a:rPr>
              <a:t>The Final Rule has been in effect since </a:t>
            </a:r>
            <a:r>
              <a:rPr lang="en-US" sz="1900" b="1" u="sng" dirty="0">
                <a:solidFill>
                  <a:srgbClr val="000000"/>
                </a:solidFill>
                <a:latin typeface="Times New Roman" panose="02020603050405020304" pitchFamily="18" charset="0"/>
                <a:cs typeface="Times New Roman" panose="02020603050405020304" pitchFamily="18" charset="0"/>
              </a:rPr>
              <a:t>June 23, 2016</a:t>
            </a:r>
            <a:r>
              <a:rPr lang="en-US" sz="1900" b="1" dirty="0">
                <a:solidFill>
                  <a:srgbClr val="000000"/>
                </a:solidFill>
                <a:latin typeface="Times New Roman" panose="02020603050405020304" pitchFamily="18" charset="0"/>
                <a:cs typeface="Times New Roman" panose="02020603050405020304" pitchFamily="18" charset="0"/>
              </a:rPr>
              <a:t> </a:t>
            </a:r>
            <a:r>
              <a:rPr lang="en-US" sz="1900" dirty="0">
                <a:solidFill>
                  <a:srgbClr val="000000"/>
                </a:solidFill>
                <a:latin typeface="Times New Roman" panose="02020603050405020304" pitchFamily="18" charset="0"/>
                <a:cs typeface="Times New Roman" panose="02020603050405020304" pitchFamily="18" charset="0"/>
              </a:rPr>
              <a:t>for all industries, after which industries have one to five years to comply with most requirements, based on following schedule:</a:t>
            </a:r>
          </a:p>
          <a:p>
            <a:pPr lvl="1">
              <a:buClr>
                <a:srgbClr val="2A1A00"/>
              </a:buClr>
              <a:buSzPct val="95000"/>
              <a:buFont typeface="Wingdings" panose="05000000000000000000" pitchFamily="2" charset="2"/>
              <a:buChar char="§"/>
              <a:defRPr/>
            </a:pPr>
            <a:r>
              <a:rPr lang="en-US" sz="1900" b="1" dirty="0">
                <a:solidFill>
                  <a:srgbClr val="000000"/>
                </a:solidFill>
                <a:latin typeface="Times New Roman" panose="02020603050405020304" pitchFamily="18" charset="0"/>
                <a:cs typeface="Times New Roman" panose="02020603050405020304" pitchFamily="18" charset="0"/>
              </a:rPr>
              <a:t>Construction - June 23, 2017</a:t>
            </a:r>
            <a:r>
              <a:rPr lang="en-US" sz="1900" dirty="0">
                <a:solidFill>
                  <a:srgbClr val="000000"/>
                </a:solidFill>
                <a:latin typeface="Times New Roman" panose="02020603050405020304" pitchFamily="18" charset="0"/>
                <a:cs typeface="Times New Roman" panose="02020603050405020304" pitchFamily="18" charset="0"/>
              </a:rPr>
              <a:t>, </a:t>
            </a:r>
            <a:r>
              <a:rPr lang="en-US" sz="1900" b="1" dirty="0">
                <a:solidFill>
                  <a:srgbClr val="000000"/>
                </a:solidFill>
                <a:latin typeface="Times New Roman" panose="02020603050405020304" pitchFamily="18" charset="0"/>
                <a:cs typeface="Times New Roman" panose="02020603050405020304" pitchFamily="18" charset="0"/>
              </a:rPr>
              <a:t>one year after effective date</a:t>
            </a:r>
          </a:p>
          <a:p>
            <a:pPr lvl="2">
              <a:buClr>
                <a:srgbClr val="2A1A00"/>
              </a:buClr>
              <a:buSzPct val="95000"/>
              <a:buFont typeface="Wingdings" panose="05000000000000000000" pitchFamily="2" charset="2"/>
              <a:buChar char="§"/>
              <a:defRPr/>
            </a:pPr>
            <a:r>
              <a:rPr lang="en-US" sz="1900" b="1" dirty="0">
                <a:solidFill>
                  <a:srgbClr val="000000"/>
                </a:solidFill>
                <a:latin typeface="Times New Roman" panose="02020603050405020304" pitchFamily="18" charset="0"/>
                <a:cs typeface="Times New Roman" panose="02020603050405020304" pitchFamily="18" charset="0"/>
              </a:rPr>
              <a:t>Enforcement now begins on  September 23, 2017</a:t>
            </a:r>
          </a:p>
          <a:p>
            <a:pPr lvl="1">
              <a:lnSpc>
                <a:spcPct val="100000"/>
              </a:lnSpc>
              <a:spcAft>
                <a:spcPts val="600"/>
              </a:spcAft>
              <a:buClr>
                <a:srgbClr val="2A1A00"/>
              </a:buClr>
              <a:buSzPct val="95000"/>
              <a:buFont typeface="Wingdings" panose="05000000000000000000" pitchFamily="2" charset="2"/>
              <a:buChar char="§"/>
              <a:defRPr/>
            </a:pPr>
            <a:r>
              <a:rPr lang="en-US" sz="1900" b="1" dirty="0">
                <a:solidFill>
                  <a:srgbClr val="000000"/>
                </a:solidFill>
                <a:latin typeface="Times New Roman" panose="02020603050405020304" pitchFamily="18" charset="0"/>
                <a:cs typeface="Times New Roman" panose="02020603050405020304" pitchFamily="18" charset="0"/>
              </a:rPr>
              <a:t>General Industry and Maritime </a:t>
            </a:r>
            <a:r>
              <a:rPr lang="en-US" sz="1900" dirty="0">
                <a:solidFill>
                  <a:srgbClr val="000000"/>
                </a:solidFill>
                <a:latin typeface="Times New Roman" panose="02020603050405020304" pitchFamily="18" charset="0"/>
                <a:cs typeface="Times New Roman" panose="02020603050405020304" pitchFamily="18" charset="0"/>
              </a:rPr>
              <a:t>- June 23, 2018, two years after effective date</a:t>
            </a:r>
          </a:p>
          <a:p>
            <a:pPr>
              <a:spcAft>
                <a:spcPts val="1000"/>
              </a:spcAft>
              <a:buClr>
                <a:srgbClr val="2A1A00"/>
              </a:buClr>
              <a:defRPr/>
            </a:pPr>
            <a:r>
              <a:rPr lang="en-US" sz="1900" dirty="0">
                <a:solidFill>
                  <a:srgbClr val="000000"/>
                </a:solidFill>
                <a:latin typeface="Times New Roman" panose="02020603050405020304" pitchFamily="18" charset="0"/>
                <a:cs typeface="Times New Roman" panose="02020603050405020304" pitchFamily="18" charset="0"/>
              </a:rPr>
              <a:t>For construction, all obligations for compliance commence one year after effective date, with the exception that certain requirements for laboratory analysis commence two years after effective date</a:t>
            </a:r>
          </a:p>
          <a:p>
            <a:pPr>
              <a:spcAft>
                <a:spcPts val="1000"/>
              </a:spcAft>
              <a:buClr>
                <a:srgbClr val="2A1A00"/>
              </a:buClr>
              <a:defRPr/>
            </a:pPr>
            <a:r>
              <a:rPr lang="en-US" sz="1900" dirty="0">
                <a:solidFill>
                  <a:srgbClr val="000000"/>
                </a:solidFill>
                <a:latin typeface="Times New Roman" panose="02020603050405020304" pitchFamily="18" charset="0"/>
                <a:cs typeface="Times New Roman" panose="02020603050405020304" pitchFamily="18" charset="0"/>
              </a:rPr>
              <a:t>In the oil and gas industry, obligation for engineering controls commences 5 years after effective date for hydraulic fracturing operations</a:t>
            </a:r>
          </a:p>
          <a:p>
            <a:pPr>
              <a:lnSpc>
                <a:spcPct val="100000"/>
              </a:lnSpc>
              <a:spcAft>
                <a:spcPts val="600"/>
              </a:spcAft>
              <a:buClr>
                <a:srgbClr val="2A1A00"/>
              </a:buClr>
              <a:defRPr/>
            </a:pPr>
            <a:r>
              <a:rPr lang="en-US" sz="1900" dirty="0">
                <a:solidFill>
                  <a:srgbClr val="000000"/>
                </a:solidFill>
                <a:latin typeface="Times New Roman" panose="02020603050405020304" pitchFamily="18" charset="0"/>
                <a:cs typeface="Times New Roman" panose="02020603050405020304" pitchFamily="18" charset="0"/>
              </a:rPr>
              <a:t>In general industry and maritime, obligation for employers to offer medical surveillance commences </a:t>
            </a:r>
          </a:p>
          <a:p>
            <a:pPr lvl="1">
              <a:lnSpc>
                <a:spcPct val="100000"/>
              </a:lnSpc>
              <a:buClr>
                <a:srgbClr val="2A1A00"/>
              </a:buClr>
              <a:buSzPct val="95000"/>
              <a:buFont typeface="Wingdings" panose="05000000000000000000" pitchFamily="2" charset="2"/>
              <a:buChar char="§"/>
              <a:defRPr/>
            </a:pPr>
            <a:r>
              <a:rPr lang="en-US" sz="1900" dirty="0">
                <a:solidFill>
                  <a:srgbClr val="000000"/>
                </a:solidFill>
                <a:latin typeface="Times New Roman" panose="02020603050405020304" pitchFamily="18" charset="0"/>
                <a:cs typeface="Times New Roman" panose="02020603050405020304" pitchFamily="18" charset="0"/>
              </a:rPr>
              <a:t>2 years after effective date for employees exposed above PEL</a:t>
            </a:r>
          </a:p>
          <a:p>
            <a:pPr lvl="1">
              <a:spcAft>
                <a:spcPts val="600"/>
              </a:spcAft>
              <a:buClr>
                <a:srgbClr val="2A1A00"/>
              </a:buClr>
              <a:buSzPct val="95000"/>
              <a:buFont typeface="Wingdings" panose="05000000000000000000" pitchFamily="2" charset="2"/>
              <a:buChar char="§"/>
              <a:defRPr/>
            </a:pPr>
            <a:r>
              <a:rPr lang="en-US" sz="1900" dirty="0">
                <a:solidFill>
                  <a:srgbClr val="000000"/>
                </a:solidFill>
                <a:latin typeface="Times New Roman" panose="02020603050405020304" pitchFamily="18" charset="0"/>
                <a:cs typeface="Times New Roman" panose="02020603050405020304" pitchFamily="18" charset="0"/>
              </a:rPr>
              <a:t>4 years after effective date for employees exposed at or above action level</a:t>
            </a:r>
          </a:p>
        </p:txBody>
      </p:sp>
    </p:spTree>
    <p:extLst>
      <p:ext uri="{BB962C8B-B14F-4D97-AF65-F5344CB8AC3E}">
        <p14:creationId xmlns:p14="http://schemas.microsoft.com/office/powerpoint/2010/main" val="882818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2762" y="182273"/>
            <a:ext cx="7121238" cy="1055399"/>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Exposure Control Methods for Construction</a:t>
            </a:r>
            <a:r>
              <a:rPr lang="tr-TR"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
            </a:r>
            <a:br>
              <a:rPr lang="tr-TR"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0" y="1443375"/>
            <a:ext cx="9144000" cy="4979751"/>
          </a:xfrm>
        </p:spPr>
        <p:txBody>
          <a:bodyPr/>
          <a:lstStyle/>
          <a:p>
            <a:r>
              <a:rPr lang="en-US" sz="2400" kern="1200" dirty="0">
                <a:latin typeface="Times New Roman" panose="02020603050405020304" pitchFamily="18" charset="0"/>
                <a:cs typeface="Times New Roman" panose="02020603050405020304" pitchFamily="18" charset="0"/>
              </a:rPr>
              <a:t>The first step for an employer is to determine if the standard applies to his/her work. </a:t>
            </a:r>
          </a:p>
          <a:p>
            <a:pPr>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a:spcBef>
                <a:spcPts val="0"/>
              </a:spcBef>
              <a:spcAft>
                <a:spcPts val="600"/>
              </a:spcAft>
            </a:pPr>
            <a:r>
              <a:rPr lang="en-US" sz="2400" kern="1200" dirty="0">
                <a:latin typeface="Times New Roman" panose="02020603050405020304" pitchFamily="18" charset="0"/>
                <a:cs typeface="Times New Roman" panose="02020603050405020304" pitchFamily="18" charset="0"/>
              </a:rPr>
              <a:t>If the work is covered by the standard, the new standard provides flexible alternatives. Employers can either choose;</a:t>
            </a:r>
          </a:p>
          <a:p>
            <a:pPr marL="800100" lvl="1" indent="-342900">
              <a:spcBef>
                <a:spcPts val="0"/>
              </a:spcBef>
              <a:spcAft>
                <a:spcPts val="1200"/>
              </a:spcAft>
              <a:buFont typeface="Wingdings" panose="05000000000000000000" pitchFamily="2" charset="2"/>
              <a:buChar char="§"/>
            </a:pPr>
            <a:r>
              <a:rPr lang="en-US" sz="2400" b="1" kern="1200" dirty="0">
                <a:latin typeface="Times New Roman" panose="02020603050405020304" pitchFamily="18" charset="0"/>
                <a:cs typeface="Times New Roman" panose="02020603050405020304" pitchFamily="18" charset="0"/>
              </a:rPr>
              <a:t>Specified exposure control methods</a:t>
            </a:r>
          </a:p>
          <a:p>
            <a:pPr lvl="2">
              <a:spcBef>
                <a:spcPts val="0"/>
              </a:spcBef>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Use a control method laid out in </a:t>
            </a:r>
            <a:r>
              <a:rPr lang="en-US" b="1" dirty="0">
                <a:latin typeface="Times New Roman" panose="02020603050405020304" pitchFamily="18" charset="0"/>
                <a:cs typeface="Times New Roman" panose="02020603050405020304" pitchFamily="18" charset="0"/>
              </a:rPr>
              <a:t>Table 1 </a:t>
            </a:r>
            <a:r>
              <a:rPr lang="en-US" dirty="0">
                <a:latin typeface="Times New Roman" panose="02020603050405020304" pitchFamily="18" charset="0"/>
                <a:cs typeface="Times New Roman" panose="02020603050405020304" pitchFamily="18" charset="0"/>
              </a:rPr>
              <a:t>of the construction </a:t>
            </a:r>
            <a:r>
              <a:rPr lang="en-US" b="1" dirty="0">
                <a:latin typeface="Times New Roman" panose="02020603050405020304" pitchFamily="18" charset="0"/>
                <a:cs typeface="Times New Roman" panose="02020603050405020304" pitchFamily="18" charset="0"/>
              </a:rPr>
              <a:t>standard; or</a:t>
            </a:r>
          </a:p>
          <a:p>
            <a:pPr marL="800100" lvl="1" indent="-342900">
              <a:spcBef>
                <a:spcPts val="0"/>
              </a:spcBef>
              <a:spcAft>
                <a:spcPts val="600"/>
              </a:spcAft>
              <a:buFont typeface="Wingdings" panose="05000000000000000000" pitchFamily="2" charset="2"/>
              <a:buChar char="§"/>
            </a:pPr>
            <a:r>
              <a:rPr lang="en-US" sz="2400" b="1" kern="1200" dirty="0">
                <a:latin typeface="Times New Roman" panose="02020603050405020304" pitchFamily="18" charset="0"/>
                <a:cs typeface="Times New Roman" panose="02020603050405020304" pitchFamily="18" charset="0"/>
              </a:rPr>
              <a:t>Alternative exposure control methods</a:t>
            </a:r>
          </a:p>
          <a:p>
            <a:pPr lvl="2">
              <a:spcBef>
                <a:spcPts val="0"/>
              </a:spcBef>
              <a:spcAft>
                <a:spcPts val="6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Measure workers’ exposure to silica and independently </a:t>
            </a:r>
            <a:r>
              <a:rPr lang="en-US" b="1" dirty="0">
                <a:latin typeface="Times New Roman" panose="02020603050405020304" pitchFamily="18" charset="0"/>
                <a:cs typeface="Times New Roman" panose="02020603050405020304" pitchFamily="18" charset="0"/>
              </a:rPr>
              <a:t>decide which dust control methods work best to limit exposures</a:t>
            </a:r>
            <a:r>
              <a:rPr lang="en-US" dirty="0">
                <a:latin typeface="Times New Roman" panose="02020603050405020304" pitchFamily="18" charset="0"/>
                <a:cs typeface="Times New Roman" panose="02020603050405020304" pitchFamily="18" charset="0"/>
              </a:rPr>
              <a:t> to the </a:t>
            </a:r>
            <a:r>
              <a:rPr lang="en-US" b="1" dirty="0">
                <a:latin typeface="Times New Roman" panose="02020603050405020304" pitchFamily="18" charset="0"/>
                <a:cs typeface="Times New Roman" panose="02020603050405020304" pitchFamily="18" charset="0"/>
              </a:rPr>
              <a:t>PEL</a:t>
            </a:r>
            <a:r>
              <a:rPr lang="en-US" dirty="0">
                <a:latin typeface="Times New Roman" panose="02020603050405020304" pitchFamily="18" charset="0"/>
                <a:cs typeface="Times New Roman" panose="02020603050405020304" pitchFamily="18" charset="0"/>
              </a:rPr>
              <a:t> in their workplaces</a:t>
            </a:r>
          </a:p>
          <a:p>
            <a:pPr marL="0" indent="0">
              <a:buNone/>
            </a:pP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35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7620"/>
            <a:ext cx="9227976" cy="4993399"/>
          </a:xfrm>
        </p:spPr>
        <p:txBody>
          <a:bodyPr/>
          <a:lstStyle/>
          <a:p>
            <a:pPr>
              <a:spcAft>
                <a:spcPts val="600"/>
              </a:spcAft>
            </a:pPr>
            <a:r>
              <a:rPr lang="en-US" sz="2300" b="1" dirty="0">
                <a:latin typeface="Times New Roman" panose="02020603050405020304" pitchFamily="18" charset="0"/>
                <a:cs typeface="Times New Roman" panose="02020603050405020304" pitchFamily="18" charset="0"/>
              </a:rPr>
              <a:t>Table 1 ( </a:t>
            </a:r>
            <a:r>
              <a:rPr lang="en-US" sz="2300" i="1" dirty="0">
                <a:latin typeface="Times New Roman" panose="02020603050405020304" pitchFamily="18" charset="0"/>
                <a:cs typeface="Times New Roman" panose="02020603050405020304" pitchFamily="18" charset="0"/>
              </a:rPr>
              <a:t>can be viewed at </a:t>
            </a:r>
            <a:r>
              <a:rPr lang="en-US" sz="2300" b="1" i="1" dirty="0">
                <a:latin typeface="Times New Roman" panose="02020603050405020304" pitchFamily="18" charset="0"/>
                <a:cs typeface="Times New Roman" panose="02020603050405020304" pitchFamily="18" charset="0"/>
                <a:hlinkClick r:id="rId3"/>
              </a:rPr>
              <a:t>https://www.osha.gov/pls/oshaweb/owadisp.show _document?p_table= </a:t>
            </a:r>
            <a:r>
              <a:rPr lang="en-US" sz="2300" b="1" i="1" dirty="0" err="1">
                <a:latin typeface="Times New Roman" panose="02020603050405020304" pitchFamily="18" charset="0"/>
                <a:cs typeface="Times New Roman" panose="02020603050405020304" pitchFamily="18" charset="0"/>
                <a:hlinkClick r:id="rId3"/>
              </a:rPr>
              <a:t>STANDARDS&amp;p_id</a:t>
            </a:r>
            <a:r>
              <a:rPr lang="en-US" sz="2300" b="1" i="1" dirty="0">
                <a:latin typeface="Times New Roman" panose="02020603050405020304" pitchFamily="18" charset="0"/>
                <a:cs typeface="Times New Roman" panose="02020603050405020304" pitchFamily="18" charset="0"/>
                <a:hlinkClick r:id="rId3"/>
              </a:rPr>
              <a:t>=1270</a:t>
            </a:r>
            <a:r>
              <a:rPr lang="en-US" sz="2300" b="1" dirty="0">
                <a:latin typeface="Times New Roman" panose="02020603050405020304" pitchFamily="18" charset="0"/>
                <a:cs typeface="Times New Roman" panose="02020603050405020304" pitchFamily="18" charset="0"/>
              </a:rPr>
              <a:t>)</a:t>
            </a:r>
          </a:p>
          <a:p>
            <a:pPr marL="914400" lvl="1" indent="-457200">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Lists 18 common tasks covering various types of tools or equipment found on construction sites </a:t>
            </a:r>
          </a:p>
          <a:p>
            <a:pPr marL="914400" lvl="1" indent="-457200">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Describes the engineering controls (Specified Exposure Control Methods) when working with materials containing silica</a:t>
            </a:r>
          </a:p>
          <a:p>
            <a:pPr>
              <a:spcAft>
                <a:spcPts val="600"/>
              </a:spcAft>
            </a:pPr>
            <a:r>
              <a:rPr lang="en-US" sz="2300" b="1" u="sng" dirty="0">
                <a:latin typeface="Times New Roman" panose="02020603050405020304" pitchFamily="18" charset="0"/>
                <a:cs typeface="Times New Roman" panose="02020603050405020304" pitchFamily="18" charset="0"/>
              </a:rPr>
              <a:t>Employers</a:t>
            </a:r>
            <a:r>
              <a:rPr lang="en-US" sz="2300" u="sng" dirty="0">
                <a:latin typeface="Times New Roman" panose="02020603050405020304" pitchFamily="18" charset="0"/>
                <a:cs typeface="Times New Roman" panose="02020603050405020304" pitchFamily="18" charset="0"/>
              </a:rPr>
              <a:t> </a:t>
            </a:r>
            <a:r>
              <a:rPr lang="en-US" sz="2300" b="1" u="sng" dirty="0">
                <a:latin typeface="Times New Roman" panose="02020603050405020304" pitchFamily="18" charset="0"/>
                <a:cs typeface="Times New Roman" panose="02020603050405020304" pitchFamily="18" charset="0"/>
              </a:rPr>
              <a:t>who comply with Table 1 are not required to conduct exposure assessments, or comply with the PEL threshold for those employees engaged in tasks creating exposures.</a:t>
            </a:r>
            <a:r>
              <a:rPr lang="en-US" sz="2300" u="sng" dirty="0">
                <a:latin typeface="Times New Roman" panose="02020603050405020304" pitchFamily="18" charset="0"/>
                <a:cs typeface="Times New Roman" panose="02020603050405020304" pitchFamily="18" charset="0"/>
              </a:rPr>
              <a:t> </a:t>
            </a:r>
          </a:p>
          <a:p>
            <a:pPr marL="914400" lvl="1" indent="-457200">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Complying with Table 1 means </a:t>
            </a:r>
            <a:r>
              <a:rPr lang="en-US" sz="2300" b="1" dirty="0">
                <a:latin typeface="Times New Roman" panose="02020603050405020304" pitchFamily="18" charset="0"/>
                <a:cs typeface="Times New Roman" panose="02020603050405020304" pitchFamily="18" charset="0"/>
              </a:rPr>
              <a:t>fully and properly implementing </a:t>
            </a:r>
            <a:r>
              <a:rPr lang="en-US" sz="2300" dirty="0">
                <a:latin typeface="Times New Roman" panose="02020603050405020304" pitchFamily="18" charset="0"/>
                <a:cs typeface="Times New Roman" panose="02020603050405020304" pitchFamily="18" charset="0"/>
              </a:rPr>
              <a:t>the engineering controls</a:t>
            </a:r>
          </a:p>
        </p:txBody>
      </p:sp>
      <p:sp>
        <p:nvSpPr>
          <p:cNvPr id="4" name="Title 1"/>
          <p:cNvSpPr>
            <a:spLocks noGrp="1"/>
          </p:cNvSpPr>
          <p:nvPr>
            <p:ph type="title"/>
          </p:nvPr>
        </p:nvSpPr>
        <p:spPr>
          <a:xfrm>
            <a:off x="2106435" y="0"/>
            <a:ext cx="7037565" cy="751609"/>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OSHA’s Silica Standard</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Specified Exposure Control Methods</a:t>
            </a:r>
          </a:p>
        </p:txBody>
      </p:sp>
    </p:spTree>
    <p:extLst>
      <p:ext uri="{BB962C8B-B14F-4D97-AF65-F5344CB8AC3E}">
        <p14:creationId xmlns:p14="http://schemas.microsoft.com/office/powerpoint/2010/main" val="3731239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27620"/>
            <a:ext cx="8896349" cy="4993399"/>
          </a:xfrm>
        </p:spPr>
        <p:txBody>
          <a:bodyPr/>
          <a:lstStyle/>
          <a:p>
            <a:pPr>
              <a:spcAft>
                <a:spcPts val="600"/>
              </a:spcAft>
            </a:pPr>
            <a:r>
              <a:rPr lang="en-US" sz="2300" b="1" dirty="0">
                <a:latin typeface="Times New Roman" panose="02020603050405020304" pitchFamily="18" charset="0"/>
                <a:cs typeface="Times New Roman" panose="02020603050405020304" pitchFamily="18" charset="0"/>
              </a:rPr>
              <a:t>Employees engaged in Table 1 tasks include </a:t>
            </a:r>
          </a:p>
          <a:p>
            <a:pPr marL="457200" lvl="1" indent="0">
              <a:spcAft>
                <a:spcPts val="600"/>
              </a:spcAft>
            </a:pPr>
            <a:r>
              <a:rPr lang="en-US" sz="2300" dirty="0">
                <a:latin typeface="Times New Roman" panose="02020603050405020304" pitchFamily="18" charset="0"/>
                <a:cs typeface="Times New Roman" panose="02020603050405020304" pitchFamily="18" charset="0"/>
              </a:rPr>
              <a:t>the equipment operator; helpers, laborers and other employees who are assisting with the task; or any other  employee responsible for completing the task.</a:t>
            </a:r>
          </a:p>
          <a:p>
            <a:pPr marL="514350" indent="-457200">
              <a:spcAft>
                <a:spcPts val="600"/>
              </a:spcAft>
              <a:buFont typeface="Arial" panose="020B0604020202020204" pitchFamily="34" charset="0"/>
              <a:buChar char="•"/>
            </a:pPr>
            <a:r>
              <a:rPr lang="en-US" sz="2300" b="1" dirty="0">
                <a:latin typeface="Times New Roman" panose="02020603050405020304" pitchFamily="18" charset="0"/>
                <a:cs typeface="Times New Roman" panose="02020603050405020304" pitchFamily="18" charset="0"/>
              </a:rPr>
              <a:t>“Fully and properly implemented” means</a:t>
            </a:r>
          </a:p>
          <a:p>
            <a:pPr marL="457200" lvl="1" indent="0">
              <a:spcAft>
                <a:spcPts val="600"/>
              </a:spcAft>
            </a:pPr>
            <a:r>
              <a:rPr lang="en-US" sz="2300" dirty="0">
                <a:latin typeface="Times New Roman" panose="02020603050405020304" pitchFamily="18" charset="0"/>
                <a:cs typeface="Times New Roman" panose="02020603050405020304" pitchFamily="18" charset="0"/>
              </a:rPr>
              <a:t>controls are in place, are properly operated and maintained according to manufacturers’ instructions, and employees understand how to use them. </a:t>
            </a:r>
          </a:p>
        </p:txBody>
      </p:sp>
      <p:sp>
        <p:nvSpPr>
          <p:cNvPr id="7" name="Title 1"/>
          <p:cNvSpPr>
            <a:spLocks noGrp="1"/>
          </p:cNvSpPr>
          <p:nvPr>
            <p:ph type="title"/>
          </p:nvPr>
        </p:nvSpPr>
        <p:spPr>
          <a:xfrm>
            <a:off x="2106435" y="0"/>
            <a:ext cx="7037565" cy="751609"/>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OSHA’s Silica Standard</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Specified Exposure Control Methods – cont.</a:t>
            </a:r>
          </a:p>
        </p:txBody>
      </p:sp>
    </p:spTree>
    <p:extLst>
      <p:ext uri="{BB962C8B-B14F-4D97-AF65-F5344CB8AC3E}">
        <p14:creationId xmlns:p14="http://schemas.microsoft.com/office/powerpoint/2010/main" val="1479121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114550" y="158463"/>
            <a:ext cx="7024872"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a:t>
            </a:r>
          </a:p>
        </p:txBody>
      </p:sp>
      <p:sp>
        <p:nvSpPr>
          <p:cNvPr id="3" name="Content Placeholder 2"/>
          <p:cNvSpPr>
            <a:spLocks noGrp="1"/>
          </p:cNvSpPr>
          <p:nvPr>
            <p:ph idx="1"/>
          </p:nvPr>
        </p:nvSpPr>
        <p:spPr>
          <a:xfrm>
            <a:off x="0" y="1302329"/>
            <a:ext cx="6766326" cy="5224647"/>
          </a:xfrm>
        </p:spPr>
        <p:txBody>
          <a:bodyPr/>
          <a:lstStyle/>
          <a:p>
            <a:r>
              <a:rPr lang="en-US" sz="1700" dirty="0">
                <a:latin typeface="Times New Roman" panose="02020603050405020304" pitchFamily="18" charset="0"/>
                <a:cs typeface="Times New Roman" panose="02020603050405020304" pitchFamily="18" charset="0"/>
              </a:rPr>
              <a:t>If silica is generated, OSHA requires </a:t>
            </a:r>
            <a:r>
              <a:rPr lang="en-US" sz="1700" b="1" u="sng" dirty="0">
                <a:latin typeface="Times New Roman" panose="02020603050405020304" pitchFamily="18" charset="0"/>
                <a:cs typeface="Times New Roman" panose="02020603050405020304" pitchFamily="18" charset="0"/>
              </a:rPr>
              <a:t>engineering controls</a:t>
            </a:r>
            <a:r>
              <a:rPr lang="en-US" sz="1700" dirty="0">
                <a:latin typeface="Times New Roman" panose="02020603050405020304" pitchFamily="18" charset="0"/>
                <a:cs typeface="Times New Roman" panose="02020603050405020304" pitchFamily="18" charset="0"/>
              </a:rPr>
              <a:t> involving a mechanical process to eliminate exposure to silica dust</a:t>
            </a:r>
          </a:p>
          <a:p>
            <a:pPr marL="0" indent="0">
              <a:buNone/>
            </a:pPr>
            <a:endParaRPr lang="en-US" sz="1700"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2 main methods </a:t>
            </a:r>
            <a:r>
              <a:rPr lang="en-US" sz="1700" dirty="0">
                <a:latin typeface="Times New Roman" panose="02020603050405020304" pitchFamily="18" charset="0"/>
                <a:cs typeface="Times New Roman" panose="02020603050405020304" pitchFamily="18" charset="0"/>
              </a:rPr>
              <a:t>are used to control silica dust while operating</a:t>
            </a:r>
          </a:p>
          <a:p>
            <a:pPr marL="0" indent="0">
              <a:buNone/>
            </a:pPr>
            <a:endParaRPr lang="en-US" sz="1700" dirty="0">
              <a:latin typeface="Times New Roman" panose="02020603050405020304" pitchFamily="18" charset="0"/>
              <a:cs typeface="Times New Roman" panose="02020603050405020304" pitchFamily="18" charset="0"/>
            </a:endParaRPr>
          </a:p>
          <a:p>
            <a:pPr>
              <a:buFont typeface="Wingdings" pitchFamily="2" charset="2"/>
              <a:buChar char="v"/>
            </a:pPr>
            <a:r>
              <a:rPr lang="en-US" sz="1700" b="1" u="sng" dirty="0">
                <a:latin typeface="Times New Roman" panose="02020603050405020304" pitchFamily="18" charset="0"/>
                <a:cs typeface="Times New Roman" panose="02020603050405020304" pitchFamily="18" charset="0"/>
              </a:rPr>
              <a:t>Integrated Water Delivery Systems (IWDS) </a:t>
            </a:r>
          </a:p>
          <a:p>
            <a:pPr lvl="1">
              <a:buFont typeface="Courier New" pitchFamily="49" charset="0"/>
              <a:buChar char="o"/>
            </a:pPr>
            <a:r>
              <a:rPr lang="en-US" sz="1700" dirty="0">
                <a:latin typeface="Times New Roman" panose="02020603050405020304" pitchFamily="18" charset="0"/>
                <a:cs typeface="Times New Roman" panose="02020603050405020304" pitchFamily="18" charset="0"/>
              </a:rPr>
              <a:t>Water is supplied to equipment by </a:t>
            </a:r>
          </a:p>
          <a:p>
            <a:pPr lvl="2">
              <a:buFont typeface="Courier New" pitchFamily="49" charset="0"/>
              <a:buChar char="o"/>
            </a:pPr>
            <a:r>
              <a:rPr lang="en-US" sz="1800" dirty="0">
                <a:latin typeface="Times New Roman" panose="02020603050405020304" pitchFamily="18" charset="0"/>
                <a:cs typeface="Times New Roman" panose="02020603050405020304" pitchFamily="18" charset="0"/>
              </a:rPr>
              <a:t>a pressurized container,</a:t>
            </a:r>
          </a:p>
          <a:p>
            <a:pPr lvl="2">
              <a:buFont typeface="Courier New" pitchFamily="49" charset="0"/>
              <a:buChar char="o"/>
            </a:pPr>
            <a:r>
              <a:rPr lang="en-US" sz="1800" dirty="0">
                <a:latin typeface="Times New Roman" panose="02020603050405020304" pitchFamily="18" charset="0"/>
                <a:cs typeface="Times New Roman" panose="02020603050405020304" pitchFamily="18" charset="0"/>
              </a:rPr>
              <a:t>a constant water source e.g. a hose connected to a faucet</a:t>
            </a:r>
          </a:p>
          <a:p>
            <a:pPr lvl="1">
              <a:buFont typeface="Courier New" pitchFamily="49" charset="0"/>
              <a:buChar char="o"/>
            </a:pPr>
            <a:r>
              <a:rPr lang="en-US" altLang="en-US" sz="1700" dirty="0">
                <a:latin typeface="Times New Roman" panose="02020603050405020304" pitchFamily="18" charset="0"/>
                <a:cs typeface="Times New Roman" panose="02020603050405020304" pitchFamily="18" charset="0"/>
              </a:rPr>
              <a:t>Using water will usually reduce levels to below the PEL in construction activities</a:t>
            </a:r>
          </a:p>
          <a:p>
            <a:pPr marL="457200" lvl="1" indent="0"/>
            <a:endParaRPr lang="en-US" altLang="en-US" sz="1700" dirty="0">
              <a:latin typeface="Times New Roman" panose="02020603050405020304" pitchFamily="18" charset="0"/>
              <a:cs typeface="Times New Roman" panose="02020603050405020304" pitchFamily="18" charset="0"/>
            </a:endParaRPr>
          </a:p>
          <a:p>
            <a:pPr>
              <a:buFont typeface="Wingdings" pitchFamily="2" charset="2"/>
              <a:buChar char="v"/>
            </a:pPr>
            <a:r>
              <a:rPr lang="en-US" sz="1700" b="1" u="sng" dirty="0">
                <a:latin typeface="Times New Roman" panose="02020603050405020304" pitchFamily="18" charset="0"/>
                <a:cs typeface="Times New Roman" panose="02020603050405020304" pitchFamily="18" charset="0"/>
              </a:rPr>
              <a:t>Vacuum Dust Collection Systems (VDCS)</a:t>
            </a:r>
          </a:p>
          <a:p>
            <a:pPr lvl="1">
              <a:buFont typeface="Courier New" pitchFamily="49" charset="0"/>
              <a:buChar char="o"/>
            </a:pPr>
            <a:r>
              <a:rPr lang="en-US" sz="1700" dirty="0">
                <a:latin typeface="Times New Roman" panose="02020603050405020304" pitchFamily="18" charset="0"/>
                <a:cs typeface="Times New Roman" panose="02020603050405020304" pitchFamily="18" charset="0"/>
              </a:rPr>
              <a:t>Good method for reducing silica exposures, but may not reliably keep exposure below PEL</a:t>
            </a:r>
          </a:p>
          <a:p>
            <a:pPr lvl="1">
              <a:buFont typeface="Courier New" pitchFamily="49" charset="0"/>
              <a:buChar char="o"/>
            </a:pPr>
            <a:r>
              <a:rPr lang="en-US" sz="1700" dirty="0">
                <a:latin typeface="Times New Roman" panose="02020603050405020304" pitchFamily="18" charset="0"/>
                <a:cs typeface="Times New Roman" panose="02020603050405020304" pitchFamily="18" charset="0"/>
              </a:rPr>
              <a:t>VDCSs include dust collector (hood or shroud), vacuum, hose and filter(s).</a:t>
            </a:r>
          </a:p>
          <a:p>
            <a:pPr marL="457200" lvl="1" indent="0"/>
            <a:endParaRPr lang="en-US" sz="1700" dirty="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grpSp>
        <p:nvGrpSpPr>
          <p:cNvPr id="2" name="Group 1" descr="Handheld masonry saw using water for dust control while cutting cinder blocks. (Photo courtesy of New Jersey Department of Health).&#10;" title="Handheld masonry saw in action"/>
          <p:cNvGrpSpPr/>
          <p:nvPr/>
        </p:nvGrpSpPr>
        <p:grpSpPr>
          <a:xfrm>
            <a:off x="6761747" y="1431552"/>
            <a:ext cx="2468848" cy="2986544"/>
            <a:chOff x="6761747" y="1431552"/>
            <a:chExt cx="2468848" cy="2986544"/>
          </a:xfrm>
        </p:grpSpPr>
        <p:grpSp>
          <p:nvGrpSpPr>
            <p:cNvPr id="4" name="Group 6"/>
            <p:cNvGrpSpPr>
              <a:grpSpLocks/>
            </p:cNvGrpSpPr>
            <p:nvPr/>
          </p:nvGrpSpPr>
          <p:grpSpPr bwMode="auto">
            <a:xfrm>
              <a:off x="6761747" y="1431552"/>
              <a:ext cx="2382253" cy="1976740"/>
              <a:chOff x="6288" y="-3671"/>
              <a:chExt cx="5203" cy="3711"/>
            </a:xfrm>
          </p:grpSpPr>
          <p:pic>
            <p:nvPicPr>
              <p:cNvPr id="5" name="Picture 9" descr="Handheld masonry saw " title="Handheld masonry saw in a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8" y="-3661"/>
                <a:ext cx="5183" cy="369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a:grpSpLocks/>
              </p:cNvGrpSpPr>
              <p:nvPr/>
            </p:nvGrpSpPr>
            <p:grpSpPr bwMode="auto">
              <a:xfrm>
                <a:off x="6298" y="-3661"/>
                <a:ext cx="5183" cy="3690"/>
                <a:chOff x="6298" y="-3661"/>
                <a:chExt cx="5183" cy="3690"/>
              </a:xfrm>
            </p:grpSpPr>
            <p:sp>
              <p:nvSpPr>
                <p:cNvPr id="7" name="Freeform 8"/>
                <p:cNvSpPr>
                  <a:spLocks/>
                </p:cNvSpPr>
                <p:nvPr/>
              </p:nvSpPr>
              <p:spPr bwMode="auto">
                <a:xfrm>
                  <a:off x="6298" y="-3661"/>
                  <a:ext cx="5183" cy="3690"/>
                </a:xfrm>
                <a:custGeom>
                  <a:avLst/>
                  <a:gdLst>
                    <a:gd name="T0" fmla="+- 0 6298 6298"/>
                    <a:gd name="T1" fmla="*/ T0 w 5183"/>
                    <a:gd name="T2" fmla="+- 0 30 -3661"/>
                    <a:gd name="T3" fmla="*/ 30 h 3690"/>
                    <a:gd name="T4" fmla="+- 0 11481 6298"/>
                    <a:gd name="T5" fmla="*/ T4 w 5183"/>
                    <a:gd name="T6" fmla="+- 0 30 -3661"/>
                    <a:gd name="T7" fmla="*/ 30 h 3690"/>
                    <a:gd name="T8" fmla="+- 0 11481 6298"/>
                    <a:gd name="T9" fmla="*/ T8 w 5183"/>
                    <a:gd name="T10" fmla="+- 0 -3661 -3661"/>
                    <a:gd name="T11" fmla="*/ -3661 h 3690"/>
                    <a:gd name="T12" fmla="+- 0 6298 6298"/>
                    <a:gd name="T13" fmla="*/ T12 w 5183"/>
                    <a:gd name="T14" fmla="+- 0 -3661 -3661"/>
                    <a:gd name="T15" fmla="*/ -3661 h 3690"/>
                    <a:gd name="T16" fmla="+- 0 6298 6298"/>
                    <a:gd name="T17" fmla="*/ T16 w 5183"/>
                    <a:gd name="T18" fmla="+- 0 30 -3661"/>
                    <a:gd name="T19" fmla="*/ 30 h 3690"/>
                  </a:gdLst>
                  <a:ahLst/>
                  <a:cxnLst>
                    <a:cxn ang="0">
                      <a:pos x="T1" y="T3"/>
                    </a:cxn>
                    <a:cxn ang="0">
                      <a:pos x="T5" y="T7"/>
                    </a:cxn>
                    <a:cxn ang="0">
                      <a:pos x="T9" y="T11"/>
                    </a:cxn>
                    <a:cxn ang="0">
                      <a:pos x="T13" y="T15"/>
                    </a:cxn>
                    <a:cxn ang="0">
                      <a:pos x="T17" y="T19"/>
                    </a:cxn>
                  </a:cxnLst>
                  <a:rect l="0" t="0" r="r" b="b"/>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Rectangle 7" title="Handheld masonry saw in action"/>
            <p:cNvSpPr/>
            <p:nvPr/>
          </p:nvSpPr>
          <p:spPr>
            <a:xfrm>
              <a:off x="6857499" y="3402433"/>
              <a:ext cx="2373096" cy="1015663"/>
            </a:xfrm>
            <a:prstGeom prst="rect">
              <a:avLst/>
            </a:prstGeom>
          </p:spPr>
          <p:txBody>
            <a:bodyPr wrap="squar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Handheld masonry saw using water for dust control while cutting cinder blocks. (Photo courtesy of New Jersey Department of Health).</a:t>
              </a:r>
            </a:p>
          </p:txBody>
        </p:sp>
      </p:grpSp>
    </p:spTree>
    <p:extLst>
      <p:ext uri="{BB962C8B-B14F-4D97-AF65-F5344CB8AC3E}">
        <p14:creationId xmlns:p14="http://schemas.microsoft.com/office/powerpoint/2010/main" val="1204171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114550" y="158463"/>
            <a:ext cx="7024872"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 cont.</a:t>
            </a:r>
          </a:p>
        </p:txBody>
      </p:sp>
      <p:sp>
        <p:nvSpPr>
          <p:cNvPr id="3" name="Content Placeholder 2"/>
          <p:cNvSpPr>
            <a:spLocks noGrp="1"/>
          </p:cNvSpPr>
          <p:nvPr>
            <p:ph idx="1"/>
          </p:nvPr>
        </p:nvSpPr>
        <p:spPr>
          <a:xfrm>
            <a:off x="257175" y="1458685"/>
            <a:ext cx="8277225" cy="4799239"/>
          </a:xfrm>
        </p:spPr>
        <p:txBody>
          <a:bodyPr/>
          <a:lstStyle/>
          <a:p>
            <a:pPr marL="0" indent="0">
              <a:buNone/>
            </a:pPr>
            <a:r>
              <a:rPr lang="en-US" sz="2000" b="1" u="sng" dirty="0">
                <a:latin typeface="Times New Roman" panose="02020603050405020304" pitchFamily="18" charset="0"/>
                <a:cs typeface="Times New Roman" panose="02020603050405020304" pitchFamily="18" charset="0"/>
              </a:rPr>
              <a:t>Respiratory Protection - LAST LINE OF DEFENSE </a:t>
            </a:r>
          </a:p>
          <a:p>
            <a:pPr marL="0" indent="0">
              <a:buNone/>
            </a:pPr>
            <a:endParaRPr lang="en-US" sz="2000" b="1" u="sng"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When VDCSs and wet cutting are not feasible, or do not reduce silica exposures to PEL, workers need respiratory protection.</a:t>
            </a:r>
          </a:p>
          <a:p>
            <a:pPr lvl="1">
              <a:buFont typeface="Courier New" pitchFamily="49" charset="0"/>
              <a:buChar char="o"/>
            </a:pPr>
            <a:r>
              <a:rPr lang="en-US" altLang="en-US" sz="2000" dirty="0">
                <a:latin typeface="Times New Roman" panose="02020603050405020304" pitchFamily="18" charset="0"/>
                <a:cs typeface="Times New Roman" panose="02020603050405020304" pitchFamily="18" charset="0"/>
              </a:rPr>
              <a:t>Respirators must fit properly to prevent leaks around the edges</a:t>
            </a:r>
          </a:p>
          <a:p>
            <a:pPr lvl="1">
              <a:buFont typeface="Courier New" pitchFamily="49" charset="0"/>
              <a:buChar char="o"/>
            </a:pPr>
            <a:r>
              <a:rPr lang="en-US" altLang="en-US" sz="2000" b="1" dirty="0">
                <a:latin typeface="Times New Roman" panose="02020603050405020304" pitchFamily="18" charset="0"/>
                <a:cs typeface="Times New Roman" panose="02020603050405020304" pitchFamily="18" charset="0"/>
              </a:rPr>
              <a:t>Fit-testing </a:t>
            </a:r>
            <a:r>
              <a:rPr lang="en-US" altLang="en-US" sz="2000" dirty="0">
                <a:latin typeface="Times New Roman" panose="02020603050405020304" pitchFamily="18" charset="0"/>
                <a:cs typeface="Times New Roman" panose="02020603050405020304" pitchFamily="18" charset="0"/>
              </a:rPr>
              <a:t>must be done </a:t>
            </a:r>
            <a:r>
              <a:rPr lang="en-US" sz="2000" dirty="0">
                <a:latin typeface="Times New Roman" panose="02020603050405020304" pitchFamily="18" charset="0"/>
                <a:cs typeface="Times New Roman" panose="02020603050405020304" pitchFamily="18" charset="0"/>
              </a:rPr>
              <a:t>with the same make, model, style, and size of respirator that will be used </a:t>
            </a:r>
            <a:r>
              <a:rPr lang="en-US" altLang="en-US" sz="2000" dirty="0">
                <a:latin typeface="Times New Roman" panose="02020603050405020304" pitchFamily="18" charset="0"/>
                <a:cs typeface="Times New Roman" panose="02020603050405020304" pitchFamily="18" charset="0"/>
              </a:rPr>
              <a:t>before first wearing a respirator</a:t>
            </a:r>
          </a:p>
          <a:p>
            <a:pPr lvl="1">
              <a:buFont typeface="Courier New" pitchFamily="49" charset="0"/>
              <a:buChar char="o"/>
            </a:pPr>
            <a:r>
              <a:rPr lang="en-US" altLang="en-US" sz="2000" dirty="0">
                <a:latin typeface="Times New Roman" panose="02020603050405020304" pitchFamily="18" charset="0"/>
                <a:cs typeface="Times New Roman" panose="02020603050405020304" pitchFamily="18" charset="0"/>
              </a:rPr>
              <a:t>Only wear the model and size of respirator that you were fit tested with</a:t>
            </a:r>
          </a:p>
          <a:p>
            <a:pPr lvl="1">
              <a:buFont typeface="Courier New" pitchFamily="49" charset="0"/>
              <a:buChar char="o"/>
            </a:pPr>
            <a:r>
              <a:rPr lang="en-US" sz="2000" b="1" dirty="0">
                <a:latin typeface="Times New Roman" panose="02020603050405020304" pitchFamily="18" charset="0"/>
                <a:cs typeface="Times New Roman" panose="02020603050405020304" pitchFamily="18" charset="0"/>
              </a:rPr>
              <a:t>It is not permitted to have </a:t>
            </a:r>
          </a:p>
          <a:p>
            <a:pPr lvl="2">
              <a:buFont typeface="Courier New" pitchFamily="49" charset="0"/>
              <a:buChar char="o"/>
            </a:pPr>
            <a:r>
              <a:rPr lang="en-US" sz="1800" b="1" dirty="0">
                <a:latin typeface="Times New Roman" panose="02020603050405020304" pitchFamily="18" charset="0"/>
                <a:cs typeface="Times New Roman" panose="02020603050405020304" pitchFamily="18" charset="0"/>
              </a:rPr>
              <a:t>Facial hair </a:t>
            </a:r>
            <a:r>
              <a:rPr lang="en-US" sz="1800" dirty="0">
                <a:latin typeface="Times New Roman" panose="02020603050405020304" pitchFamily="18" charset="0"/>
                <a:cs typeface="Times New Roman" panose="02020603050405020304" pitchFamily="18" charset="0"/>
              </a:rPr>
              <a:t>that comes between the sealing surface of the </a:t>
            </a:r>
            <a:r>
              <a:rPr lang="en-US" sz="1800" dirty="0" err="1">
                <a:latin typeface="Times New Roman" panose="02020603050405020304" pitchFamily="18" charset="0"/>
                <a:cs typeface="Times New Roman" panose="02020603050405020304" pitchFamily="18" charset="0"/>
              </a:rPr>
              <a:t>facepiece</a:t>
            </a:r>
            <a:r>
              <a:rPr lang="en-US" sz="1800" dirty="0">
                <a:latin typeface="Times New Roman" panose="02020603050405020304" pitchFamily="18" charset="0"/>
                <a:cs typeface="Times New Roman" panose="02020603050405020304" pitchFamily="18" charset="0"/>
              </a:rPr>
              <a:t> and the face or that interferes with valve function</a:t>
            </a:r>
          </a:p>
          <a:p>
            <a:pPr lvl="2">
              <a:buFont typeface="Courier New" pitchFamily="49" charset="0"/>
              <a:buChar char="o"/>
            </a:pPr>
            <a:r>
              <a:rPr lang="en-US" sz="1800" dirty="0">
                <a:latin typeface="Times New Roman" panose="02020603050405020304" pitchFamily="18" charset="0"/>
                <a:cs typeface="Times New Roman" panose="02020603050405020304" pitchFamily="18" charset="0"/>
              </a:rPr>
              <a:t>Any condition that interferes with the face-to-</a:t>
            </a:r>
            <a:r>
              <a:rPr lang="en-US" sz="1800" dirty="0" err="1">
                <a:latin typeface="Times New Roman" panose="02020603050405020304" pitchFamily="18" charset="0"/>
                <a:cs typeface="Times New Roman" panose="02020603050405020304" pitchFamily="18" charset="0"/>
              </a:rPr>
              <a:t>facepiece</a:t>
            </a:r>
            <a:r>
              <a:rPr lang="en-US" sz="1800" dirty="0">
                <a:latin typeface="Times New Roman" panose="02020603050405020304" pitchFamily="18" charset="0"/>
                <a:cs typeface="Times New Roman" panose="02020603050405020304" pitchFamily="18" charset="0"/>
              </a:rPr>
              <a:t>                                                                seal or valve function</a:t>
            </a:r>
          </a:p>
        </p:txBody>
      </p:sp>
      <p:pic>
        <p:nvPicPr>
          <p:cNvPr id="5122" name="Picture 2" descr="Image result for respirator fit tes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7811" y="5022789"/>
            <a:ext cx="1726353" cy="172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5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2183642" y="0"/>
            <a:ext cx="6960358"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Integrated Water Delivery Systems</a:t>
            </a:r>
          </a:p>
        </p:txBody>
      </p:sp>
      <p:sp>
        <p:nvSpPr>
          <p:cNvPr id="3" name="Content Placeholder 2"/>
          <p:cNvSpPr>
            <a:spLocks noGrp="1"/>
          </p:cNvSpPr>
          <p:nvPr>
            <p:ph idx="1"/>
          </p:nvPr>
        </p:nvSpPr>
        <p:spPr>
          <a:xfrm>
            <a:off x="0" y="1437412"/>
            <a:ext cx="6775657" cy="4115664"/>
          </a:xfrm>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IWDS are required for several types of equipment</a:t>
            </a:r>
          </a:p>
          <a:p>
            <a:pPr marL="400050" lvl="1" indent="0"/>
            <a:r>
              <a:rPr lang="en-US" sz="2400" dirty="0">
                <a:latin typeface="Times New Roman" panose="02020603050405020304" pitchFamily="18" charset="0"/>
                <a:cs typeface="Times New Roman" panose="02020603050405020304" pitchFamily="18" charset="0"/>
              </a:rPr>
              <a:t>- when using such tools and equipment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adequate supply of water for dust suppression is needed (at the flow rates specified by the manufacturer)</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spray nozzle must be working properly to apply water at the point of dust generation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spray nozzle should not be clogged or damaged</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hoses and connections must be intact.</a:t>
            </a:r>
          </a:p>
        </p:txBody>
      </p:sp>
      <p:grpSp>
        <p:nvGrpSpPr>
          <p:cNvPr id="10" name="Group 9" descr="Handheld masonry saw using water for dust control while cutting cinder blocks. (Photo courtesy of New Jersey Department of Health).&#10;" title="Handheld masonry saw in action"/>
          <p:cNvGrpSpPr/>
          <p:nvPr/>
        </p:nvGrpSpPr>
        <p:grpSpPr>
          <a:xfrm>
            <a:off x="6679731" y="1603133"/>
            <a:ext cx="2464269" cy="2981217"/>
            <a:chOff x="6766326" y="1436879"/>
            <a:chExt cx="2464269" cy="2981217"/>
          </a:xfrm>
        </p:grpSpPr>
        <p:grpSp>
          <p:nvGrpSpPr>
            <p:cNvPr id="11" name="Group 6"/>
            <p:cNvGrpSpPr>
              <a:grpSpLocks/>
            </p:cNvGrpSpPr>
            <p:nvPr/>
          </p:nvGrpSpPr>
          <p:grpSpPr bwMode="auto">
            <a:xfrm>
              <a:off x="6766326" y="1436879"/>
              <a:ext cx="2373096" cy="1965554"/>
              <a:chOff x="6298" y="-3661"/>
              <a:chExt cx="5183" cy="3690"/>
            </a:xfrm>
          </p:grpSpPr>
          <p:pic>
            <p:nvPicPr>
              <p:cNvPr id="13" name="Picture 9" descr="Handheld masonry saw " title="Handheld masonry saw in a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8" y="-3661"/>
                <a:ext cx="5183" cy="369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p:nvGrpSpPr>
            <p:grpSpPr bwMode="auto">
              <a:xfrm>
                <a:off x="6298" y="-3661"/>
                <a:ext cx="5183" cy="3690"/>
                <a:chOff x="6298" y="-3661"/>
                <a:chExt cx="5183" cy="3690"/>
              </a:xfrm>
            </p:grpSpPr>
            <p:sp>
              <p:nvSpPr>
                <p:cNvPr id="15" name="Freeform 8"/>
                <p:cNvSpPr>
                  <a:spLocks/>
                </p:cNvSpPr>
                <p:nvPr/>
              </p:nvSpPr>
              <p:spPr bwMode="auto">
                <a:xfrm>
                  <a:off x="6298" y="-3661"/>
                  <a:ext cx="5183" cy="3690"/>
                </a:xfrm>
                <a:custGeom>
                  <a:avLst/>
                  <a:gdLst>
                    <a:gd name="T0" fmla="+- 0 6298 6298"/>
                    <a:gd name="T1" fmla="*/ T0 w 5183"/>
                    <a:gd name="T2" fmla="+- 0 30 -3661"/>
                    <a:gd name="T3" fmla="*/ 30 h 3690"/>
                    <a:gd name="T4" fmla="+- 0 11481 6298"/>
                    <a:gd name="T5" fmla="*/ T4 w 5183"/>
                    <a:gd name="T6" fmla="+- 0 30 -3661"/>
                    <a:gd name="T7" fmla="*/ 30 h 3690"/>
                    <a:gd name="T8" fmla="+- 0 11481 6298"/>
                    <a:gd name="T9" fmla="*/ T8 w 5183"/>
                    <a:gd name="T10" fmla="+- 0 -3661 -3661"/>
                    <a:gd name="T11" fmla="*/ -3661 h 3690"/>
                    <a:gd name="T12" fmla="+- 0 6298 6298"/>
                    <a:gd name="T13" fmla="*/ T12 w 5183"/>
                    <a:gd name="T14" fmla="+- 0 -3661 -3661"/>
                    <a:gd name="T15" fmla="*/ -3661 h 3690"/>
                    <a:gd name="T16" fmla="+- 0 6298 6298"/>
                    <a:gd name="T17" fmla="*/ T16 w 5183"/>
                    <a:gd name="T18" fmla="+- 0 30 -3661"/>
                    <a:gd name="T19" fmla="*/ 30 h 3690"/>
                  </a:gdLst>
                  <a:ahLst/>
                  <a:cxnLst>
                    <a:cxn ang="0">
                      <a:pos x="T1" y="T3"/>
                    </a:cxn>
                    <a:cxn ang="0">
                      <a:pos x="T5" y="T7"/>
                    </a:cxn>
                    <a:cxn ang="0">
                      <a:pos x="T9" y="T11"/>
                    </a:cxn>
                    <a:cxn ang="0">
                      <a:pos x="T13" y="T15"/>
                    </a:cxn>
                    <a:cxn ang="0">
                      <a:pos x="T17" y="T19"/>
                    </a:cxn>
                  </a:cxnLst>
                  <a:rect l="0" t="0" r="r" b="b"/>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2" name="Rectangle 11" title="Handheld masonry saw in action"/>
            <p:cNvSpPr/>
            <p:nvPr/>
          </p:nvSpPr>
          <p:spPr>
            <a:xfrm>
              <a:off x="6857499" y="3402433"/>
              <a:ext cx="2373096" cy="1015663"/>
            </a:xfrm>
            <a:prstGeom prst="rect">
              <a:avLst/>
            </a:prstGeom>
          </p:spPr>
          <p:txBody>
            <a:bodyPr wrap="squar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Handheld masonry saw using water for dust control while cutting cinder blocks. (Photo courtesy of New Jersey Department of Health).</a:t>
              </a:r>
            </a:p>
          </p:txBody>
        </p:sp>
      </p:grpSp>
    </p:spTree>
    <p:extLst>
      <p:ext uri="{BB962C8B-B14F-4D97-AF65-F5344CB8AC3E}">
        <p14:creationId xmlns:p14="http://schemas.microsoft.com/office/powerpoint/2010/main" val="1062664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064667" y="298338"/>
            <a:ext cx="7079333" cy="886691"/>
          </a:xfrm>
        </p:spPr>
        <p:txBody>
          <a:bodyPr/>
          <a:lstStyle/>
          <a:p>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a:t>
            </a:r>
            <a:b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Integrated Water Delivery Systems – cont.</a:t>
            </a:r>
          </a:p>
        </p:txBody>
      </p:sp>
      <p:sp>
        <p:nvSpPr>
          <p:cNvPr id="3" name="Content Placeholder 2"/>
          <p:cNvSpPr>
            <a:spLocks noGrp="1"/>
          </p:cNvSpPr>
          <p:nvPr>
            <p:ph idx="1"/>
          </p:nvPr>
        </p:nvSpPr>
        <p:spPr>
          <a:xfrm>
            <a:off x="0" y="1437411"/>
            <a:ext cx="6951945" cy="4525963"/>
          </a:xfrm>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wet methods, effective control of the dust depends on the following factors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Dust particle size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Dust particle velocity</a:t>
            </a:r>
          </a:p>
          <a:p>
            <a:pPr lvl="2">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the velocity, higher the flow rate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Spray nozzle size and location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of surfactants or other binders</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Environmental factors (water hardness, humidity, </a:t>
            </a:r>
            <a:r>
              <a:rPr lang="en-US" sz="2400" b="1" dirty="0">
                <a:latin typeface="Times New Roman" panose="02020603050405020304" pitchFamily="18" charset="0"/>
                <a:cs typeface="Times New Roman" panose="02020603050405020304" pitchFamily="18" charset="0"/>
              </a:rPr>
              <a:t>weather</a:t>
            </a:r>
            <a:r>
              <a:rPr lang="en-US" sz="2400" dirty="0">
                <a:latin typeface="Times New Roman" panose="02020603050405020304" pitchFamily="18" charset="0"/>
                <a:cs typeface="Times New Roman" panose="02020603050405020304" pitchFamily="18" charset="0"/>
              </a:rPr>
              <a:t>, etc.)</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it is necessary to follow manufacturers’ instructions when determining the required flow rate for dust suppression systems.</a:t>
            </a:r>
          </a:p>
        </p:txBody>
      </p:sp>
      <p:grpSp>
        <p:nvGrpSpPr>
          <p:cNvPr id="4" name="Group 3" descr="Handheld masonry saw using water for dust control while cutting cinder blocks. (Photo courtesy of New Jersey Department of Health).&#10;" title="Handheld masonry saw in action"/>
          <p:cNvGrpSpPr/>
          <p:nvPr/>
        </p:nvGrpSpPr>
        <p:grpSpPr>
          <a:xfrm>
            <a:off x="6660663" y="2142752"/>
            <a:ext cx="2468848" cy="2986544"/>
            <a:chOff x="6761747" y="1431552"/>
            <a:chExt cx="2468848" cy="2986544"/>
          </a:xfrm>
        </p:grpSpPr>
        <p:grpSp>
          <p:nvGrpSpPr>
            <p:cNvPr id="5" name="Group 6"/>
            <p:cNvGrpSpPr>
              <a:grpSpLocks/>
            </p:cNvGrpSpPr>
            <p:nvPr/>
          </p:nvGrpSpPr>
          <p:grpSpPr bwMode="auto">
            <a:xfrm>
              <a:off x="6761747" y="1431552"/>
              <a:ext cx="2382253" cy="1976740"/>
              <a:chOff x="6288" y="-3671"/>
              <a:chExt cx="5203" cy="3711"/>
            </a:xfrm>
          </p:grpSpPr>
          <p:pic>
            <p:nvPicPr>
              <p:cNvPr id="7" name="Picture 9" descr="Handheld masonry saw " title="Handheld masonry saw in a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8" y="-3661"/>
                <a:ext cx="5183" cy="369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p:cNvGrpSpPr>
              <p:nvPr/>
            </p:nvGrpSpPr>
            <p:grpSpPr bwMode="auto">
              <a:xfrm>
                <a:off x="6298" y="-3661"/>
                <a:ext cx="5183" cy="3690"/>
                <a:chOff x="6298" y="-3661"/>
                <a:chExt cx="5183" cy="3690"/>
              </a:xfrm>
            </p:grpSpPr>
            <p:sp>
              <p:nvSpPr>
                <p:cNvPr id="9" name="Freeform 8"/>
                <p:cNvSpPr>
                  <a:spLocks/>
                </p:cNvSpPr>
                <p:nvPr/>
              </p:nvSpPr>
              <p:spPr bwMode="auto">
                <a:xfrm>
                  <a:off x="6298" y="-3661"/>
                  <a:ext cx="5183" cy="3690"/>
                </a:xfrm>
                <a:custGeom>
                  <a:avLst/>
                  <a:gdLst>
                    <a:gd name="T0" fmla="+- 0 6298 6298"/>
                    <a:gd name="T1" fmla="*/ T0 w 5183"/>
                    <a:gd name="T2" fmla="+- 0 30 -3661"/>
                    <a:gd name="T3" fmla="*/ 30 h 3690"/>
                    <a:gd name="T4" fmla="+- 0 11481 6298"/>
                    <a:gd name="T5" fmla="*/ T4 w 5183"/>
                    <a:gd name="T6" fmla="+- 0 30 -3661"/>
                    <a:gd name="T7" fmla="*/ 30 h 3690"/>
                    <a:gd name="T8" fmla="+- 0 11481 6298"/>
                    <a:gd name="T9" fmla="*/ T8 w 5183"/>
                    <a:gd name="T10" fmla="+- 0 -3661 -3661"/>
                    <a:gd name="T11" fmla="*/ -3661 h 3690"/>
                    <a:gd name="T12" fmla="+- 0 6298 6298"/>
                    <a:gd name="T13" fmla="*/ T12 w 5183"/>
                    <a:gd name="T14" fmla="+- 0 -3661 -3661"/>
                    <a:gd name="T15" fmla="*/ -3661 h 3690"/>
                    <a:gd name="T16" fmla="+- 0 6298 6298"/>
                    <a:gd name="T17" fmla="*/ T16 w 5183"/>
                    <a:gd name="T18" fmla="+- 0 30 -3661"/>
                    <a:gd name="T19" fmla="*/ 30 h 3690"/>
                  </a:gdLst>
                  <a:ahLst/>
                  <a:cxnLst>
                    <a:cxn ang="0">
                      <a:pos x="T1" y="T3"/>
                    </a:cxn>
                    <a:cxn ang="0">
                      <a:pos x="T5" y="T7"/>
                    </a:cxn>
                    <a:cxn ang="0">
                      <a:pos x="T9" y="T11"/>
                    </a:cxn>
                    <a:cxn ang="0">
                      <a:pos x="T13" y="T15"/>
                    </a:cxn>
                    <a:cxn ang="0">
                      <a:pos x="T17" y="T19"/>
                    </a:cxn>
                  </a:cxnLst>
                  <a:rect l="0" t="0" r="r" b="b"/>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6" name="Rectangle 5" title="Handheld masonry saw in action"/>
            <p:cNvSpPr/>
            <p:nvPr/>
          </p:nvSpPr>
          <p:spPr>
            <a:xfrm>
              <a:off x="6857499" y="3402433"/>
              <a:ext cx="2373096" cy="1015663"/>
            </a:xfrm>
            <a:prstGeom prst="rect">
              <a:avLst/>
            </a:prstGeom>
          </p:spPr>
          <p:txBody>
            <a:bodyPr wrap="squar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Handheld masonry saw using water for dust control while cutting cinder blocks. (Photo courtesy of New Jersey Department of Health).</a:t>
              </a:r>
            </a:p>
          </p:txBody>
        </p:sp>
      </p:grpSp>
    </p:spTree>
    <p:extLst>
      <p:ext uri="{BB962C8B-B14F-4D97-AF65-F5344CB8AC3E}">
        <p14:creationId xmlns:p14="http://schemas.microsoft.com/office/powerpoint/2010/main" val="84149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8740" y="445169"/>
            <a:ext cx="8229600" cy="855983"/>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Overview</a:t>
            </a:r>
          </a:p>
        </p:txBody>
      </p:sp>
      <p:sp>
        <p:nvSpPr>
          <p:cNvPr id="3" name="Content Placeholder 2"/>
          <p:cNvSpPr>
            <a:spLocks noGrp="1"/>
          </p:cNvSpPr>
          <p:nvPr>
            <p:ph idx="1"/>
          </p:nvPr>
        </p:nvSpPr>
        <p:spPr>
          <a:xfrm>
            <a:off x="417097" y="1301152"/>
            <a:ext cx="8726904" cy="5441554"/>
          </a:xfrm>
        </p:spPr>
        <p:txBody>
          <a:bodyPr/>
          <a:lstStyle/>
          <a:p>
            <a:pPr lvl="2" algn="just" defTabSz="685800" eaLnBrk="1" hangingPunct="1">
              <a:lnSpc>
                <a:spcPct val="110000"/>
              </a:lnSpc>
              <a:spcBef>
                <a:spcPts val="700"/>
              </a:spcBef>
              <a:buClr>
                <a:schemeClr val="tx2"/>
              </a:buClr>
              <a:buFont typeface="Arial" panose="020B0604020202020204" pitchFamily="34" charset="0"/>
              <a:buChar char="•"/>
            </a:pPr>
            <a:r>
              <a:rPr lang="en-US" sz="1700" b="1" kern="1200" dirty="0">
                <a:latin typeface="Times New Roman" panose="02020603050405020304" pitchFamily="18" charset="0"/>
                <a:ea typeface="+mn-ea"/>
                <a:cs typeface="Times New Roman" panose="02020603050405020304" pitchFamily="18" charset="0"/>
              </a:rPr>
              <a:t>Introduction</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Worker Rights under OSH Act</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Respirable Crystalline Silica and Silica Exposures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Silica Exposure Associated Health Risks </a:t>
            </a:r>
          </a:p>
          <a:p>
            <a:pPr lvl="2" algn="just" defTabSz="685800" eaLnBrk="1" hangingPunct="1">
              <a:lnSpc>
                <a:spcPct val="110000"/>
              </a:lnSpc>
              <a:spcBef>
                <a:spcPts val="700"/>
              </a:spcBef>
              <a:buClr>
                <a:schemeClr val="tx2"/>
              </a:buClr>
              <a:buFont typeface="Arial" panose="020B0604020202020204" pitchFamily="34" charset="0"/>
              <a:buChar char="•"/>
            </a:pPr>
            <a:r>
              <a:rPr lang="en-US" sz="1700" b="1" kern="1200" dirty="0">
                <a:latin typeface="Times New Roman" panose="02020603050405020304" pitchFamily="18" charset="0"/>
                <a:ea typeface="+mn-ea"/>
                <a:cs typeface="Times New Roman" panose="02020603050405020304" pitchFamily="18" charset="0"/>
              </a:rPr>
              <a:t>New OSHA Standard on  Respirable  Crystalline Silica</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Permissible Exposure Limit and Action Level for Construction</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Scope and Definitions</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Compliance Dates</a:t>
            </a:r>
          </a:p>
          <a:p>
            <a:pPr lvl="2" algn="just" defTabSz="685800" eaLnBrk="1" hangingPunct="1">
              <a:lnSpc>
                <a:spcPct val="110000"/>
              </a:lnSpc>
              <a:spcBef>
                <a:spcPts val="700"/>
              </a:spcBef>
              <a:buClr>
                <a:schemeClr val="tx2"/>
              </a:buClr>
              <a:buFont typeface="Arial" panose="020B0604020202020204" pitchFamily="34" charset="0"/>
              <a:buChar char="•"/>
            </a:pPr>
            <a:r>
              <a:rPr lang="en-US" altLang="en-US" sz="1700" b="1" kern="1200" dirty="0">
                <a:latin typeface="Times New Roman" panose="02020603050405020304" pitchFamily="18" charset="0"/>
                <a:ea typeface="+mn-ea"/>
                <a:cs typeface="Times New Roman" panose="02020603050405020304" pitchFamily="18" charset="0"/>
              </a:rPr>
              <a:t>Silica Exposure Control Methods for Construction</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Specified Exposure Control Methods </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Engineering Controls</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Workplace Controls</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Table 1 Details</a:t>
            </a: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579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064667" y="298338"/>
            <a:ext cx="7079333" cy="886691"/>
          </a:xfrm>
        </p:spPr>
        <p:txBody>
          <a:bodyPr/>
          <a:lstStyle/>
          <a:p>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a:t>
            </a:r>
            <a:r>
              <a:rPr lang="en-US" sz="2400" b="1" spc="150" dirty="0" smtClean="0">
                <a:solidFill>
                  <a:srgbClr val="FFFFFF"/>
                </a:solidFill>
                <a:latin typeface="Arial" panose="020B0604020202020204" pitchFamily="34" charset="0"/>
                <a:ea typeface="Tahoma" panose="020B0604030504040204" pitchFamily="34" charset="0"/>
                <a:cs typeface="Arial" panose="020B0604020202020204" pitchFamily="34" charset="0"/>
              </a:rPr>
              <a:t>Controls </a:t>
            </a:r>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for Silica Exposure </a:t>
            </a:r>
            <a:b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Integrated Water Delivery Systems – cont.</a:t>
            </a:r>
          </a:p>
        </p:txBody>
      </p:sp>
      <p:sp>
        <p:nvSpPr>
          <p:cNvPr id="3" name="Content Placeholder 2"/>
          <p:cNvSpPr>
            <a:spLocks noGrp="1"/>
          </p:cNvSpPr>
          <p:nvPr>
            <p:ph idx="1"/>
          </p:nvPr>
        </p:nvSpPr>
        <p:spPr>
          <a:xfrm>
            <a:off x="0" y="1293032"/>
            <a:ext cx="6660663" cy="5564969"/>
          </a:xfrm>
        </p:spPr>
        <p:txBody>
          <a:bodyPr/>
          <a:lstStyle/>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Also;</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Limit the secondary exposure by cleaning up any slurry generated, </a:t>
            </a:r>
            <a:r>
              <a:rPr lang="en-US" sz="2000" dirty="0">
                <a:latin typeface="Times New Roman" panose="02020603050405020304" pitchFamily="18" charset="0"/>
                <a:cs typeface="Times New Roman" panose="02020603050405020304" pitchFamily="18" charset="0"/>
              </a:rPr>
              <a:t>and the procedure should be described in the employer’s Written Exposure Control Plan</a:t>
            </a:r>
          </a:p>
          <a:p>
            <a:pPr marL="457200" lvl="1" indent="0"/>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cold temperatures, where there is a </a:t>
            </a:r>
            <a:r>
              <a:rPr lang="en-US" sz="2000" b="1" dirty="0">
                <a:latin typeface="Times New Roman" panose="02020603050405020304" pitchFamily="18" charset="0"/>
                <a:cs typeface="Times New Roman" panose="02020603050405020304" pitchFamily="18" charset="0"/>
              </a:rPr>
              <a:t>risk of water freezing</a:t>
            </a:r>
            <a:r>
              <a:rPr lang="en-US" sz="2000" dirty="0">
                <a:latin typeface="Times New Roman" panose="02020603050405020304" pitchFamily="18" charset="0"/>
                <a:cs typeface="Times New Roman" panose="02020603050405020304" pitchFamily="18" charset="0"/>
              </a:rPr>
              <a:t>, additional work practices should be followed</a:t>
            </a:r>
          </a:p>
          <a:p>
            <a:pPr lvl="2">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insulating drums, wrapping drums with ice melting heat tape, or environmentally-friendly antifreeze additives</a:t>
            </a:r>
          </a:p>
          <a:p>
            <a:pPr marL="914400" lvl="2" indent="0">
              <a:buNone/>
            </a:pPr>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Electrical Safety - </a:t>
            </a:r>
            <a:r>
              <a:rPr lang="en-US" sz="2000" dirty="0">
                <a:latin typeface="Times New Roman" panose="02020603050405020304" pitchFamily="18" charset="0"/>
                <a:cs typeface="Times New Roman" panose="02020603050405020304" pitchFamily="18" charset="0"/>
              </a:rPr>
              <a:t>Use ground-fault circuit interrupters (GFCIs) and watertight, sealable electrical connectors for electric tools and equipment on construction sites</a:t>
            </a:r>
          </a:p>
          <a:p>
            <a:pPr lvl="1">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grpSp>
        <p:nvGrpSpPr>
          <p:cNvPr id="9" name="Group 8" descr="Handheld masonry saw using water for dust control while cutting cinder blocks. (Photo courtesy of New Jersey Department of Health).&#10;" title="Handheld masonry saw in action"/>
          <p:cNvGrpSpPr/>
          <p:nvPr/>
        </p:nvGrpSpPr>
        <p:grpSpPr>
          <a:xfrm>
            <a:off x="6660663" y="2142752"/>
            <a:ext cx="2468848" cy="2986544"/>
            <a:chOff x="6761747" y="1431552"/>
            <a:chExt cx="2468848" cy="2986544"/>
          </a:xfrm>
        </p:grpSpPr>
        <p:grpSp>
          <p:nvGrpSpPr>
            <p:cNvPr id="10" name="Group 6"/>
            <p:cNvGrpSpPr>
              <a:grpSpLocks/>
            </p:cNvGrpSpPr>
            <p:nvPr/>
          </p:nvGrpSpPr>
          <p:grpSpPr bwMode="auto">
            <a:xfrm>
              <a:off x="6761747" y="1431552"/>
              <a:ext cx="2382253" cy="1976740"/>
              <a:chOff x="6288" y="-3671"/>
              <a:chExt cx="5203" cy="3711"/>
            </a:xfrm>
          </p:grpSpPr>
          <p:pic>
            <p:nvPicPr>
              <p:cNvPr id="12" name="Picture 9" descr="Handheld masonry saw " title="Handheld masonry saw in a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8" y="-3661"/>
                <a:ext cx="5183" cy="369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7"/>
              <p:cNvGrpSpPr>
                <a:grpSpLocks/>
              </p:cNvGrpSpPr>
              <p:nvPr/>
            </p:nvGrpSpPr>
            <p:grpSpPr bwMode="auto">
              <a:xfrm>
                <a:off x="6298" y="-3661"/>
                <a:ext cx="5183" cy="3690"/>
                <a:chOff x="6298" y="-3661"/>
                <a:chExt cx="5183" cy="3690"/>
              </a:xfrm>
            </p:grpSpPr>
            <p:sp>
              <p:nvSpPr>
                <p:cNvPr id="14" name="Freeform 8"/>
                <p:cNvSpPr>
                  <a:spLocks/>
                </p:cNvSpPr>
                <p:nvPr/>
              </p:nvSpPr>
              <p:spPr bwMode="auto">
                <a:xfrm>
                  <a:off x="6298" y="-3661"/>
                  <a:ext cx="5183" cy="3690"/>
                </a:xfrm>
                <a:custGeom>
                  <a:avLst/>
                  <a:gdLst>
                    <a:gd name="T0" fmla="+- 0 6298 6298"/>
                    <a:gd name="T1" fmla="*/ T0 w 5183"/>
                    <a:gd name="T2" fmla="+- 0 30 -3661"/>
                    <a:gd name="T3" fmla="*/ 30 h 3690"/>
                    <a:gd name="T4" fmla="+- 0 11481 6298"/>
                    <a:gd name="T5" fmla="*/ T4 w 5183"/>
                    <a:gd name="T6" fmla="+- 0 30 -3661"/>
                    <a:gd name="T7" fmla="*/ 30 h 3690"/>
                    <a:gd name="T8" fmla="+- 0 11481 6298"/>
                    <a:gd name="T9" fmla="*/ T8 w 5183"/>
                    <a:gd name="T10" fmla="+- 0 -3661 -3661"/>
                    <a:gd name="T11" fmla="*/ -3661 h 3690"/>
                    <a:gd name="T12" fmla="+- 0 6298 6298"/>
                    <a:gd name="T13" fmla="*/ T12 w 5183"/>
                    <a:gd name="T14" fmla="+- 0 -3661 -3661"/>
                    <a:gd name="T15" fmla="*/ -3661 h 3690"/>
                    <a:gd name="T16" fmla="+- 0 6298 6298"/>
                    <a:gd name="T17" fmla="*/ T16 w 5183"/>
                    <a:gd name="T18" fmla="+- 0 30 -3661"/>
                    <a:gd name="T19" fmla="*/ 30 h 3690"/>
                  </a:gdLst>
                  <a:ahLst/>
                  <a:cxnLst>
                    <a:cxn ang="0">
                      <a:pos x="T1" y="T3"/>
                    </a:cxn>
                    <a:cxn ang="0">
                      <a:pos x="T5" y="T7"/>
                    </a:cxn>
                    <a:cxn ang="0">
                      <a:pos x="T9" y="T11"/>
                    </a:cxn>
                    <a:cxn ang="0">
                      <a:pos x="T13" y="T15"/>
                    </a:cxn>
                    <a:cxn ang="0">
                      <a:pos x="T17" y="T19"/>
                    </a:cxn>
                  </a:cxnLst>
                  <a:rect l="0" t="0" r="r" b="b"/>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0" title="Handheld masonry saw in action"/>
            <p:cNvSpPr/>
            <p:nvPr/>
          </p:nvSpPr>
          <p:spPr>
            <a:xfrm>
              <a:off x="6857499" y="3402433"/>
              <a:ext cx="2373096" cy="1015663"/>
            </a:xfrm>
            <a:prstGeom prst="rect">
              <a:avLst/>
            </a:prstGeom>
          </p:spPr>
          <p:txBody>
            <a:bodyPr wrap="squar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Handheld masonry saw using water for dust control while cutting cinder blocks. (Photo courtesy of New Jersey Department of Health).</a:t>
              </a:r>
            </a:p>
          </p:txBody>
        </p:sp>
      </p:grpSp>
    </p:spTree>
    <p:extLst>
      <p:ext uri="{BB962C8B-B14F-4D97-AF65-F5344CB8AC3E}">
        <p14:creationId xmlns:p14="http://schemas.microsoft.com/office/powerpoint/2010/main" val="809217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910686" y="-4359"/>
            <a:ext cx="7233314"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 Vacuum Dust Collection Systems</a:t>
            </a:r>
          </a:p>
        </p:txBody>
      </p:sp>
      <p:sp>
        <p:nvSpPr>
          <p:cNvPr id="3" name="Content Placeholder 2"/>
          <p:cNvSpPr>
            <a:spLocks noGrp="1"/>
          </p:cNvSpPr>
          <p:nvPr>
            <p:ph idx="1"/>
          </p:nvPr>
        </p:nvSpPr>
        <p:spPr>
          <a:xfrm>
            <a:off x="0" y="1293032"/>
            <a:ext cx="6176865" cy="5097136"/>
          </a:xfrm>
        </p:spPr>
        <p:txBody>
          <a:bodyPr/>
          <a:lstStyle/>
          <a:p>
            <a:pP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Commercially available dust collection systems (i.e., Local Exhaust Ventilation) are required for several equipment</a:t>
            </a:r>
          </a:p>
          <a:p>
            <a:pPr lvl="1">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Must effectively capture dust generated by the tool being used </a:t>
            </a:r>
          </a:p>
          <a:p>
            <a:pPr lvl="1">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Must not introduce new hazards, such as obstructing or interfering with safety mechanisms </a:t>
            </a:r>
          </a:p>
          <a:p>
            <a:pPr marL="457200" lvl="1" indent="0"/>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VDCSs include a dust collector (hood or shroud), vacuum, hose and filter(s)</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Use a vacuum with enough suction to capture dust at the cutting point.</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Use a HEPA filter in the vacuum exhaust, and a pre-filter or cyclonic separator to improve vacuum efficiency.</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Use a hose size recommended by the manufacturer.</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Use a hood or shroud that is recommended by the manufacturer.</a:t>
            </a:r>
          </a:p>
        </p:txBody>
      </p:sp>
      <p:grpSp>
        <p:nvGrpSpPr>
          <p:cNvPr id="4" name="Group 3" descr="A picture showing a grinder in action with Vacuum system." title="Vacuum Dust Collection System"/>
          <p:cNvGrpSpPr/>
          <p:nvPr/>
        </p:nvGrpSpPr>
        <p:grpSpPr>
          <a:xfrm>
            <a:off x="6241382" y="1390793"/>
            <a:ext cx="2980372" cy="4847025"/>
            <a:chOff x="6241382" y="1390793"/>
            <a:chExt cx="2980372" cy="4847025"/>
          </a:xfrm>
        </p:grpSpPr>
        <p:grpSp>
          <p:nvGrpSpPr>
            <p:cNvPr id="9" name="Group 2"/>
            <p:cNvGrpSpPr>
              <a:grpSpLocks/>
            </p:cNvGrpSpPr>
            <p:nvPr/>
          </p:nvGrpSpPr>
          <p:grpSpPr bwMode="auto">
            <a:xfrm>
              <a:off x="6241382" y="1390793"/>
              <a:ext cx="2755900" cy="3714750"/>
              <a:chOff x="6278" y="-5891"/>
              <a:chExt cx="4340" cy="5852"/>
            </a:xfrm>
          </p:grpSpPr>
          <p:pic>
            <p:nvPicPr>
              <p:cNvPr id="1027" name="Picture 3" descr="An image showing Vacuum Dust Collection Sytem Parts." title="Vacuum Dust Collection Sytem Par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8" y="-3289"/>
                <a:ext cx="4320" cy="32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4"/>
              <p:cNvGrpSpPr>
                <a:grpSpLocks/>
              </p:cNvGrpSpPr>
              <p:nvPr/>
            </p:nvGrpSpPr>
            <p:grpSpPr bwMode="auto">
              <a:xfrm>
                <a:off x="6288" y="-3289"/>
                <a:ext cx="4320" cy="3240"/>
                <a:chOff x="6288" y="-3289"/>
                <a:chExt cx="4320" cy="3240"/>
              </a:xfrm>
            </p:grpSpPr>
            <p:sp>
              <p:nvSpPr>
                <p:cNvPr id="13" name="Freeform 5"/>
                <p:cNvSpPr>
                  <a:spLocks/>
                </p:cNvSpPr>
                <p:nvPr/>
              </p:nvSpPr>
              <p:spPr bwMode="auto">
                <a:xfrm>
                  <a:off x="6288" y="-3289"/>
                  <a:ext cx="4320" cy="3240"/>
                </a:xfrm>
                <a:custGeom>
                  <a:avLst/>
                  <a:gdLst>
                    <a:gd name="T0" fmla="+- 0 6288 6288"/>
                    <a:gd name="T1" fmla="*/ T0 w 4320"/>
                    <a:gd name="T2" fmla="+- 0 -49 -3289"/>
                    <a:gd name="T3" fmla="*/ -49 h 3240"/>
                    <a:gd name="T4" fmla="+- 0 10608 6288"/>
                    <a:gd name="T5" fmla="*/ T4 w 4320"/>
                    <a:gd name="T6" fmla="+- 0 -49 -3289"/>
                    <a:gd name="T7" fmla="*/ -49 h 3240"/>
                    <a:gd name="T8" fmla="+- 0 10608 6288"/>
                    <a:gd name="T9" fmla="*/ T8 w 4320"/>
                    <a:gd name="T10" fmla="+- 0 -3289 -3289"/>
                    <a:gd name="T11" fmla="*/ -3289 h 3240"/>
                    <a:gd name="T12" fmla="+- 0 6288 6288"/>
                    <a:gd name="T13" fmla="*/ T12 w 4320"/>
                    <a:gd name="T14" fmla="+- 0 -3289 -3289"/>
                    <a:gd name="T15" fmla="*/ -3289 h 3240"/>
                    <a:gd name="T16" fmla="+- 0 6288 6288"/>
                    <a:gd name="T17" fmla="*/ T16 w 4320"/>
                    <a:gd name="T18" fmla="+- 0 -49 -3289"/>
                    <a:gd name="T19" fmla="*/ -49 h 3240"/>
                  </a:gdLst>
                  <a:ahLst/>
                  <a:cxnLst>
                    <a:cxn ang="0">
                      <a:pos x="T1" y="T3"/>
                    </a:cxn>
                    <a:cxn ang="0">
                      <a:pos x="T5" y="T7"/>
                    </a:cxn>
                    <a:cxn ang="0">
                      <a:pos x="T9" y="T11"/>
                    </a:cxn>
                    <a:cxn ang="0">
                      <a:pos x="T13" y="T15"/>
                    </a:cxn>
                    <a:cxn ang="0">
                      <a:pos x="T17" y="T19"/>
                    </a:cxn>
                  </a:cxnLst>
                  <a:rect l="0" t="0" r="r" b="b"/>
                  <a:pathLst>
                    <a:path w="4320" h="3240">
                      <a:moveTo>
                        <a:pt x="0" y="3240"/>
                      </a:moveTo>
                      <a:lnTo>
                        <a:pt x="4320" y="3240"/>
                      </a:lnTo>
                      <a:lnTo>
                        <a:pt x="4320" y="0"/>
                      </a:lnTo>
                      <a:lnTo>
                        <a:pt x="0" y="0"/>
                      </a:lnTo>
                      <a:lnTo>
                        <a:pt x="0" y="324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 image showing a worker using grinder with vacuum dust collection system attache to it." title="Grinder in ac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8" y="-5881"/>
                  <a:ext cx="4320" cy="2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7"/>
              <p:cNvGrpSpPr>
                <a:grpSpLocks/>
              </p:cNvGrpSpPr>
              <p:nvPr/>
            </p:nvGrpSpPr>
            <p:grpSpPr bwMode="auto">
              <a:xfrm>
                <a:off x="6288" y="-5881"/>
                <a:ext cx="4320" cy="2606"/>
                <a:chOff x="6288" y="-5881"/>
                <a:chExt cx="4320" cy="2606"/>
              </a:xfrm>
            </p:grpSpPr>
            <p:sp>
              <p:nvSpPr>
                <p:cNvPr id="12" name="Freeform 8"/>
                <p:cNvSpPr>
                  <a:spLocks/>
                </p:cNvSpPr>
                <p:nvPr/>
              </p:nvSpPr>
              <p:spPr bwMode="auto">
                <a:xfrm>
                  <a:off x="6288" y="-5881"/>
                  <a:ext cx="4320" cy="2606"/>
                </a:xfrm>
                <a:custGeom>
                  <a:avLst/>
                  <a:gdLst>
                    <a:gd name="T0" fmla="+- 0 6288 6288"/>
                    <a:gd name="T1" fmla="*/ T0 w 4320"/>
                    <a:gd name="T2" fmla="+- 0 -3275 -5881"/>
                    <a:gd name="T3" fmla="*/ -3275 h 2606"/>
                    <a:gd name="T4" fmla="+- 0 10608 6288"/>
                    <a:gd name="T5" fmla="*/ T4 w 4320"/>
                    <a:gd name="T6" fmla="+- 0 -3275 -5881"/>
                    <a:gd name="T7" fmla="*/ -3275 h 2606"/>
                    <a:gd name="T8" fmla="+- 0 10608 6288"/>
                    <a:gd name="T9" fmla="*/ T8 w 4320"/>
                    <a:gd name="T10" fmla="+- 0 -5881 -5881"/>
                    <a:gd name="T11" fmla="*/ -5881 h 2606"/>
                    <a:gd name="T12" fmla="+- 0 6288 6288"/>
                    <a:gd name="T13" fmla="*/ T12 w 4320"/>
                    <a:gd name="T14" fmla="+- 0 -5881 -5881"/>
                    <a:gd name="T15" fmla="*/ -5881 h 2606"/>
                    <a:gd name="T16" fmla="+- 0 6288 6288"/>
                    <a:gd name="T17" fmla="*/ T16 w 4320"/>
                    <a:gd name="T18" fmla="+- 0 -3275 -5881"/>
                    <a:gd name="T19" fmla="*/ -3275 h 2606"/>
                  </a:gdLst>
                  <a:ahLst/>
                  <a:cxnLst>
                    <a:cxn ang="0">
                      <a:pos x="T1" y="T3"/>
                    </a:cxn>
                    <a:cxn ang="0">
                      <a:pos x="T5" y="T7"/>
                    </a:cxn>
                    <a:cxn ang="0">
                      <a:pos x="T9" y="T11"/>
                    </a:cxn>
                    <a:cxn ang="0">
                      <a:pos x="T13" y="T15"/>
                    </a:cxn>
                    <a:cxn ang="0">
                      <a:pos x="T17" y="T19"/>
                    </a:cxn>
                  </a:cxnLst>
                  <a:rect l="0" t="0" r="r" b="b"/>
                  <a:pathLst>
                    <a:path w="4320" h="2606">
                      <a:moveTo>
                        <a:pt x="0" y="2606"/>
                      </a:moveTo>
                      <a:lnTo>
                        <a:pt x="4320" y="2606"/>
                      </a:lnTo>
                      <a:lnTo>
                        <a:pt x="4320" y="0"/>
                      </a:lnTo>
                      <a:lnTo>
                        <a:pt x="0" y="0"/>
                      </a:lnTo>
                      <a:lnTo>
                        <a:pt x="0" y="2606"/>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6" name="Rectangle 9"/>
            <p:cNvSpPr>
              <a:spLocks noChangeArrowheads="1"/>
            </p:cNvSpPr>
            <p:nvPr/>
          </p:nvSpPr>
          <p:spPr bwMode="auto">
            <a:xfrm>
              <a:off x="6643395" y="5222155"/>
              <a:ext cx="257835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Grinder with attached VDCS. (Photo courtesy of the University of Washington). Detail of grinder with VDCS attachment. (Courtesy of NIOSH).</a:t>
              </a:r>
            </a:p>
          </p:txBody>
        </p:sp>
      </p:grpSp>
      <p:sp>
        <p:nvSpPr>
          <p:cNvPr id="14" name="Text Box 19"/>
          <p:cNvSpPr txBox="1">
            <a:spLocks noChangeArrowheads="1"/>
          </p:cNvSpPr>
          <p:nvPr/>
        </p:nvSpPr>
        <p:spPr bwMode="auto">
          <a:xfrm>
            <a:off x="2520328" y="6436775"/>
            <a:ext cx="67014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Source: </a:t>
            </a:r>
            <a:r>
              <a:rPr lang="en-US" sz="1400" b="1" dirty="0"/>
              <a:t>OSHA Small Entity Compliance Guide for the  Construction Silica Standard</a:t>
            </a:r>
            <a:endParaRPr lang="en-US" altLang="en-US" sz="1400" b="1" dirty="0"/>
          </a:p>
        </p:txBody>
      </p:sp>
    </p:spTree>
    <p:extLst>
      <p:ext uri="{BB962C8B-B14F-4D97-AF65-F5344CB8AC3E}">
        <p14:creationId xmlns:p14="http://schemas.microsoft.com/office/powerpoint/2010/main" val="1786895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86" y="-4359"/>
            <a:ext cx="7233314"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 Vacuum Dust Collection Systems – cont.</a:t>
            </a:r>
          </a:p>
        </p:txBody>
      </p:sp>
      <p:sp>
        <p:nvSpPr>
          <p:cNvPr id="3" name="Content Placeholder 2"/>
          <p:cNvSpPr>
            <a:spLocks noGrp="1"/>
          </p:cNvSpPr>
          <p:nvPr>
            <p:ph idx="1"/>
          </p:nvPr>
        </p:nvSpPr>
        <p:spPr>
          <a:xfrm>
            <a:off x="1" y="1293031"/>
            <a:ext cx="6736702" cy="5564969"/>
          </a:xfrm>
        </p:spPr>
        <p:txBody>
          <a:bodyPr/>
          <a:lstStyle/>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best results, employees must</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Keep </a:t>
            </a:r>
            <a:r>
              <a:rPr lang="en-US" sz="2200" dirty="0">
                <a:latin typeface="Times New Roman" panose="02020603050405020304" pitchFamily="18" charset="0"/>
                <a:cs typeface="Times New Roman" panose="02020603050405020304" pitchFamily="18" charset="0"/>
              </a:rPr>
              <a:t>the vacuum hose clear and free of debris, kinks and tight bends</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Follow </a:t>
            </a:r>
            <a:r>
              <a:rPr lang="en-US" sz="2200" dirty="0">
                <a:latin typeface="Times New Roman" panose="02020603050405020304" pitchFamily="18" charset="0"/>
                <a:cs typeface="Times New Roman" panose="02020603050405020304" pitchFamily="18" charset="0"/>
              </a:rPr>
              <a:t>the manufacturer’s directions on how to reduce dust buildup on the filter.</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Change </a:t>
            </a:r>
            <a:r>
              <a:rPr lang="en-US" sz="2200" dirty="0">
                <a:latin typeface="Times New Roman" panose="02020603050405020304" pitchFamily="18" charset="0"/>
                <a:cs typeface="Times New Roman" panose="02020603050405020304" pitchFamily="18" charset="0"/>
              </a:rPr>
              <a:t>vacuum-collection bags as needed.</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Set up </a:t>
            </a:r>
            <a:r>
              <a:rPr lang="en-US" sz="2200" dirty="0">
                <a:latin typeface="Times New Roman" panose="02020603050405020304" pitchFamily="18" charset="0"/>
                <a:cs typeface="Times New Roman" panose="02020603050405020304" pitchFamily="18" charset="0"/>
              </a:rPr>
              <a:t>a regular schedule for filter cleaning and maintenance.</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Avoid </a:t>
            </a:r>
            <a:r>
              <a:rPr lang="en-US" sz="2200" dirty="0">
                <a:latin typeface="Times New Roman" panose="02020603050405020304" pitchFamily="18" charset="0"/>
                <a:cs typeface="Times New Roman" panose="02020603050405020304" pitchFamily="18" charset="0"/>
              </a:rPr>
              <a:t>exposure to dust when changing vacuum bags and cleaning or replacing air filters.</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Keep </a:t>
            </a:r>
            <a:r>
              <a:rPr lang="en-US" sz="2200" dirty="0">
                <a:latin typeface="Times New Roman" panose="02020603050405020304" pitchFamily="18" charset="0"/>
                <a:cs typeface="Times New Roman" panose="02020603050405020304" pitchFamily="18" charset="0"/>
              </a:rPr>
              <a:t>the grinder at the appropriate angle</a:t>
            </a:r>
            <a:r>
              <a:rPr lang="en-US" sz="2200" dirty="0">
                <a:solidFill>
                  <a:srgbClr val="FF0000"/>
                </a:solidFill>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grpSp>
        <p:nvGrpSpPr>
          <p:cNvPr id="4" name="Group 3" title="Mortar removal picture"/>
          <p:cNvGrpSpPr/>
          <p:nvPr/>
        </p:nvGrpSpPr>
        <p:grpSpPr>
          <a:xfrm>
            <a:off x="6453672" y="1539550"/>
            <a:ext cx="2515286" cy="3130205"/>
            <a:chOff x="6453672" y="1539550"/>
            <a:chExt cx="2515286" cy="3130205"/>
          </a:xfrm>
        </p:grpSpPr>
        <p:grpSp>
          <p:nvGrpSpPr>
            <p:cNvPr id="17" name="Group 10"/>
            <p:cNvGrpSpPr>
              <a:grpSpLocks/>
            </p:cNvGrpSpPr>
            <p:nvPr/>
          </p:nvGrpSpPr>
          <p:grpSpPr bwMode="auto">
            <a:xfrm>
              <a:off x="6453672" y="1539550"/>
              <a:ext cx="2515286" cy="2033475"/>
              <a:chOff x="6278" y="6374"/>
              <a:chExt cx="5252" cy="3800"/>
            </a:xfrm>
          </p:grpSpPr>
          <p:pic>
            <p:nvPicPr>
              <p:cNvPr id="2059" name="Picture 11" descr="Worker grinding without dust controls. Note the use of shielded Powered Air-Purifying Respirator. (Photo courtesy of CPWR).&#10;" title="Mortar removal tas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8" y="6384"/>
                <a:ext cx="5232" cy="378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6288" y="6384"/>
                <a:ext cx="5232" cy="3780"/>
                <a:chOff x="6288" y="6384"/>
                <a:chExt cx="5232" cy="3780"/>
              </a:xfrm>
            </p:grpSpPr>
            <p:sp>
              <p:nvSpPr>
                <p:cNvPr id="19" name="Freeform 13"/>
                <p:cNvSpPr>
                  <a:spLocks/>
                </p:cNvSpPr>
                <p:nvPr/>
              </p:nvSpPr>
              <p:spPr bwMode="auto">
                <a:xfrm>
                  <a:off x="6288" y="6384"/>
                  <a:ext cx="5232" cy="3780"/>
                </a:xfrm>
                <a:custGeom>
                  <a:avLst/>
                  <a:gdLst>
                    <a:gd name="T0" fmla="+- 0 6288 6288"/>
                    <a:gd name="T1" fmla="*/ T0 w 5232"/>
                    <a:gd name="T2" fmla="+- 0 10164 6384"/>
                    <a:gd name="T3" fmla="*/ 10164 h 3780"/>
                    <a:gd name="T4" fmla="+- 0 11520 6288"/>
                    <a:gd name="T5" fmla="*/ T4 w 5232"/>
                    <a:gd name="T6" fmla="+- 0 10164 6384"/>
                    <a:gd name="T7" fmla="*/ 10164 h 3780"/>
                    <a:gd name="T8" fmla="+- 0 11520 6288"/>
                    <a:gd name="T9" fmla="*/ T8 w 5232"/>
                    <a:gd name="T10" fmla="+- 0 6384 6384"/>
                    <a:gd name="T11" fmla="*/ 6384 h 3780"/>
                    <a:gd name="T12" fmla="+- 0 6288 6288"/>
                    <a:gd name="T13" fmla="*/ T12 w 5232"/>
                    <a:gd name="T14" fmla="+- 0 6384 6384"/>
                    <a:gd name="T15" fmla="*/ 6384 h 3780"/>
                    <a:gd name="T16" fmla="+- 0 6288 6288"/>
                    <a:gd name="T17" fmla="*/ T16 w 5232"/>
                    <a:gd name="T18" fmla="+- 0 10164 6384"/>
                    <a:gd name="T19" fmla="*/ 10164 h 3780"/>
                  </a:gdLst>
                  <a:ahLst/>
                  <a:cxnLst>
                    <a:cxn ang="0">
                      <a:pos x="T1" y="T3"/>
                    </a:cxn>
                    <a:cxn ang="0">
                      <a:pos x="T5" y="T7"/>
                    </a:cxn>
                    <a:cxn ang="0">
                      <a:pos x="T9" y="T11"/>
                    </a:cxn>
                    <a:cxn ang="0">
                      <a:pos x="T13" y="T15"/>
                    </a:cxn>
                    <a:cxn ang="0">
                      <a:pos x="T17" y="T19"/>
                    </a:cxn>
                  </a:cxnLst>
                  <a:rect l="0" t="0" r="r" b="b"/>
                  <a:pathLst>
                    <a:path w="5232" h="3780">
                      <a:moveTo>
                        <a:pt x="0" y="3780"/>
                      </a:moveTo>
                      <a:lnTo>
                        <a:pt x="5232" y="3780"/>
                      </a:lnTo>
                      <a:lnTo>
                        <a:pt x="5232" y="0"/>
                      </a:lnTo>
                      <a:lnTo>
                        <a:pt x="0" y="0"/>
                      </a:lnTo>
                      <a:lnTo>
                        <a:pt x="0" y="378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Rectangle 19" descr="Worker grinding without dust controls. Note the use of shielded Powered Air-Purifying Respirator. (Photo courtesy of CPWR)." title="Mortar removal"/>
            <p:cNvSpPr/>
            <p:nvPr/>
          </p:nvSpPr>
          <p:spPr>
            <a:xfrm>
              <a:off x="6736703" y="3635498"/>
              <a:ext cx="2151480" cy="1034257"/>
            </a:xfrm>
            <a:prstGeom prst="rect">
              <a:avLst/>
            </a:prstGeom>
          </p:spPr>
          <p:txBody>
            <a:bodyPr wrap="square">
              <a:spAutoFit/>
            </a:bodyPr>
            <a:lstStyle/>
            <a:p>
              <a:pPr marL="69850" marR="70485">
                <a:lnSpc>
                  <a:spcPct val="102000"/>
                </a:lnSpc>
              </a:pPr>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Worker grinding without dust controls. Note the use of shielded Powered Air-Purifying Respirator. (Photo courtesy of CPWR).</a:t>
              </a:r>
            </a:p>
          </p:txBody>
        </p:sp>
      </p:grpSp>
      <p:pic>
        <p:nvPicPr>
          <p:cNvPr id="2062" name="Picture 14" descr="An image showing minimizing the gap between the shroud and uncut mortar. (Illustration courtesy of NIOSH).&#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0894" y="5153690"/>
            <a:ext cx="33432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737525" y="5912672"/>
            <a:ext cx="1941095" cy="830997"/>
          </a:xfrm>
          <a:prstGeom prst="rect">
            <a:avLst/>
          </a:prstGeom>
        </p:spPr>
        <p:txBody>
          <a:bodyPr wrap="squar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Minimizing the gap between the shroud and uncut mortar. (Illustration courtesy of NIOSH).</a:t>
            </a:r>
          </a:p>
        </p:txBody>
      </p:sp>
    </p:spTree>
    <p:extLst>
      <p:ext uri="{BB962C8B-B14F-4D97-AF65-F5344CB8AC3E}">
        <p14:creationId xmlns:p14="http://schemas.microsoft.com/office/powerpoint/2010/main" val="3658008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792" y="1292804"/>
            <a:ext cx="8866208" cy="5224647"/>
          </a:xfrm>
        </p:spPr>
        <p:txBody>
          <a:bodyPr/>
          <a:lstStyle/>
          <a:p>
            <a:r>
              <a:rPr lang="en-US" sz="1600" dirty="0">
                <a:latin typeface="Times New Roman" panose="02020603050405020304" pitchFamily="18" charset="0"/>
                <a:cs typeface="Times New Roman" panose="02020603050405020304" pitchFamily="18" charset="0"/>
              </a:rPr>
              <a:t>Along with the engineering controls, OSHA also requires </a:t>
            </a:r>
            <a:r>
              <a:rPr lang="en-US" sz="1600" b="1" u="sng" dirty="0">
                <a:latin typeface="Times New Roman" panose="02020603050405020304" pitchFamily="18" charset="0"/>
                <a:cs typeface="Times New Roman" panose="02020603050405020304" pitchFamily="18" charset="0"/>
              </a:rPr>
              <a:t>workplace controls</a:t>
            </a:r>
            <a:r>
              <a:rPr lang="en-US" sz="1600" dirty="0">
                <a:latin typeface="Times New Roman" panose="02020603050405020304" pitchFamily="18" charset="0"/>
                <a:cs typeface="Times New Roman" panose="02020603050405020304" pitchFamily="18" charset="0"/>
              </a:rPr>
              <a:t> to eliminate exposure to silica dust</a:t>
            </a:r>
          </a:p>
          <a:p>
            <a:pPr marL="0" indent="0">
              <a:buNone/>
            </a:pPr>
            <a:endParaRPr lang="en-US"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600" b="1" u="sng" dirty="0">
                <a:latin typeface="Times New Roman" panose="02020603050405020304" pitchFamily="18" charset="0"/>
                <a:cs typeface="Times New Roman" panose="02020603050405020304" pitchFamily="18" charset="0"/>
              </a:rPr>
              <a:t>Safety program and training</a:t>
            </a:r>
          </a:p>
          <a:p>
            <a:pPr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Employers must train employees covered by the standard on</a:t>
            </a:r>
          </a:p>
          <a:p>
            <a:pPr lvl="2">
              <a:buFont typeface="Arial" panose="020B0604020202020204" pitchFamily="34" charset="0"/>
              <a:buChar char="•"/>
            </a:pPr>
            <a:r>
              <a:rPr lang="en-US" sz="1600" dirty="0">
                <a:latin typeface="Times New Roman" panose="02020603050405020304" pitchFamily="18" charset="0"/>
                <a:ea typeface="ＭＳ Ｐゴシック" charset="-128"/>
                <a:cs typeface="Times New Roman" panose="02020603050405020304" pitchFamily="18" charset="0"/>
              </a:rPr>
              <a:t>Health hazards associated with silica exposure</a:t>
            </a:r>
          </a:p>
          <a:p>
            <a:pPr lvl="2">
              <a:buFont typeface="Arial" panose="020B0604020202020204" pitchFamily="34" charset="0"/>
              <a:buChar char="•"/>
            </a:pPr>
            <a:r>
              <a:rPr lang="en-US" sz="1600" dirty="0">
                <a:latin typeface="Times New Roman" panose="02020603050405020304" pitchFamily="18" charset="0"/>
                <a:ea typeface="ＭＳ Ｐゴシック" charset="-128"/>
                <a:cs typeface="Times New Roman" panose="02020603050405020304" pitchFamily="18" charset="0"/>
              </a:rPr>
              <a:t>Specific workplace tasks that could expose employees to silica</a:t>
            </a:r>
          </a:p>
          <a:p>
            <a:pPr lvl="2">
              <a:buFont typeface="Arial" panose="020B0604020202020204" pitchFamily="34" charset="0"/>
              <a:buChar char="•"/>
            </a:pPr>
            <a:r>
              <a:rPr lang="en-US" sz="1600" dirty="0">
                <a:latin typeface="Times New Roman" panose="02020603050405020304" pitchFamily="18" charset="0"/>
                <a:ea typeface="ＭＳ Ｐゴシック" charset="-128"/>
                <a:cs typeface="Times New Roman" panose="02020603050405020304" pitchFamily="18" charset="0"/>
              </a:rPr>
              <a:t>Specific measures the employer is implementing to protect employees</a:t>
            </a:r>
          </a:p>
          <a:p>
            <a:pPr lvl="2">
              <a:buFont typeface="Arial" panose="020B0604020202020204" pitchFamily="34" charset="0"/>
              <a:buChar char="•"/>
            </a:pPr>
            <a:r>
              <a:rPr lang="en-US" sz="1600" dirty="0">
                <a:latin typeface="Times New Roman" panose="02020603050405020304" pitchFamily="18" charset="0"/>
                <a:ea typeface="ＭＳ Ｐゴシック" charset="-128"/>
                <a:cs typeface="Times New Roman" panose="02020603050405020304" pitchFamily="18" charset="0"/>
              </a:rPr>
              <a:t>The contents of the silica standard.</a:t>
            </a:r>
          </a:p>
          <a:p>
            <a:pPr lvl="2">
              <a:buFont typeface="Courier New" pitchFamily="49" charset="0"/>
              <a:buChar char="o"/>
            </a:pPr>
            <a:endParaRPr lang="en-US" sz="1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600" dirty="0">
                <a:latin typeface="Times New Roman" panose="02020603050405020304" pitchFamily="18" charset="0"/>
                <a:ea typeface="ＭＳ Ｐゴシック" charset="-128"/>
                <a:cs typeface="Times New Roman" panose="02020603050405020304" pitchFamily="18" charset="0"/>
              </a:rPr>
              <a:t>Training  must be  provided at the time employees are assigned to a position involving exposure to silica </a:t>
            </a:r>
          </a:p>
          <a:p>
            <a:pPr lvl="1">
              <a:buFont typeface="Arial" panose="020B0604020202020204" pitchFamily="34" charset="0"/>
              <a:buChar char="•"/>
            </a:pPr>
            <a:r>
              <a:rPr lang="en-US" sz="1600" dirty="0">
                <a:latin typeface="Times New Roman" panose="02020603050405020304" pitchFamily="18" charset="0"/>
                <a:ea typeface="ＭＳ Ｐゴシック" charset="-128"/>
                <a:cs typeface="Times New Roman" panose="02020603050405020304" pitchFamily="18" charset="0"/>
              </a:rPr>
              <a:t>Additional training must be provided if</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employer asks an employee to perform a task that is new to that employee</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employer introduces new protections </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 employee is working in a manner that suggests he or she has forgotten what was learned in training.</a:t>
            </a:r>
          </a:p>
          <a:p>
            <a:pPr>
              <a:buNone/>
            </a:pPr>
            <a:endParaRPr lang="en-US" sz="1600" dirty="0">
              <a:latin typeface="Times New Roman" panose="02020603050405020304" pitchFamily="18" charset="0"/>
              <a:cs typeface="Times New Roman" panose="02020603050405020304" pitchFamily="18" charset="0"/>
            </a:endParaRPr>
          </a:p>
        </p:txBody>
      </p:sp>
      <p:sp>
        <p:nvSpPr>
          <p:cNvPr id="10" name="Title 1"/>
          <p:cNvSpPr>
            <a:spLocks noGrp="1"/>
          </p:cNvSpPr>
          <p:nvPr>
            <p:ph type="title"/>
          </p:nvPr>
        </p:nvSpPr>
        <p:spPr>
          <a:xfrm>
            <a:off x="2095499" y="210922"/>
            <a:ext cx="7048501" cy="886691"/>
          </a:xfrm>
        </p:spPr>
        <p:txBody>
          <a:bodyPr vert="horz"/>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Workplace Controls  for Silica Exposure</a:t>
            </a:r>
          </a:p>
        </p:txBody>
      </p:sp>
    </p:spTree>
    <p:extLst>
      <p:ext uri="{BB962C8B-B14F-4D97-AF65-F5344CB8AC3E}">
        <p14:creationId xmlns:p14="http://schemas.microsoft.com/office/powerpoint/2010/main" val="3116503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1686"/>
            <a:ext cx="8839201" cy="5224647"/>
          </a:xfrm>
        </p:spPr>
        <p:txBody>
          <a:bodyPr/>
          <a:lstStyle/>
          <a:p>
            <a:pPr>
              <a:buFont typeface="Arial" panose="020B0604020202020204" pitchFamily="34" charset="0"/>
              <a:buChar char="•"/>
            </a:pPr>
            <a:r>
              <a:rPr lang="en-US" sz="1700" b="1" u="sng" dirty="0">
                <a:latin typeface="Times New Roman" panose="02020603050405020304" pitchFamily="18" charset="0"/>
                <a:cs typeface="Times New Roman" panose="02020603050405020304" pitchFamily="18" charset="0"/>
              </a:rPr>
              <a:t>Housekeeping</a:t>
            </a:r>
          </a:p>
          <a:p>
            <a:pPr lvl="1"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Standard limits the use of certain cleaning methods to prevent unnecessary exposures to employees</a:t>
            </a:r>
          </a:p>
          <a:p>
            <a:pPr marL="457200" lvl="1" indent="0" algn="just"/>
            <a:endParaRPr lang="en-US" sz="20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likely to contribute to exposure, </a:t>
            </a:r>
            <a:r>
              <a:rPr lang="en-US" sz="2000" b="1" dirty="0">
                <a:latin typeface="Times New Roman" panose="02020603050405020304" pitchFamily="18" charset="0"/>
                <a:cs typeface="Times New Roman" panose="02020603050405020304" pitchFamily="18" charset="0"/>
              </a:rPr>
              <a:t>employers </a:t>
            </a:r>
            <a:r>
              <a:rPr lang="en-US" sz="2000" b="1" u="sng" dirty="0">
                <a:latin typeface="Times New Roman" panose="02020603050405020304" pitchFamily="18" charset="0"/>
                <a:cs typeface="Times New Roman" panose="02020603050405020304" pitchFamily="18" charset="0"/>
              </a:rPr>
              <a:t>must not </a:t>
            </a:r>
            <a:r>
              <a:rPr lang="en-US" sz="2000" b="1" dirty="0">
                <a:latin typeface="Times New Roman" panose="02020603050405020304" pitchFamily="18" charset="0"/>
                <a:cs typeface="Times New Roman" panose="02020603050405020304" pitchFamily="18" charset="0"/>
              </a:rPr>
              <a:t>allow</a:t>
            </a:r>
            <a:endParaRPr lang="en-US" sz="2000" dirty="0">
              <a:latin typeface="Times New Roman" panose="02020603050405020304" pitchFamily="18" charset="0"/>
              <a:cs typeface="Times New Roman" panose="02020603050405020304" pitchFamily="18" charset="0"/>
            </a:endParaRPr>
          </a:p>
          <a:p>
            <a:pPr lvl="2"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Dry brushing or dry sweeping </a:t>
            </a:r>
          </a:p>
          <a:p>
            <a:pPr lvl="2"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Using compressed air for cleaning of surfaces or clothing, unless accompanied by a ventilation system that effectively captures the dust </a:t>
            </a:r>
          </a:p>
          <a:p>
            <a:pPr lvl="2"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above methods can be used, when other methods such as wet sweeping and/or HEPA-filtered vacuuming are not feasible, the employer </a:t>
            </a:r>
            <a:r>
              <a:rPr lang="en-US" sz="1600" b="1" u="sng" dirty="0">
                <a:latin typeface="Times New Roman" panose="02020603050405020304" pitchFamily="18" charset="0"/>
                <a:cs typeface="Times New Roman" panose="02020603050405020304" pitchFamily="18" charset="0"/>
              </a:rPr>
              <a:t>must be able to show why </a:t>
            </a:r>
            <a:r>
              <a:rPr lang="en-US" sz="1600" dirty="0">
                <a:latin typeface="Times New Roman" panose="02020603050405020304" pitchFamily="18" charset="0"/>
                <a:cs typeface="Times New Roman" panose="02020603050405020304" pitchFamily="18" charset="0"/>
              </a:rPr>
              <a:t>cleaning methods that decrease employee exposures are not feasible</a:t>
            </a:r>
          </a:p>
          <a:p>
            <a:pPr lvl="1">
              <a:buFont typeface="Courier New" pitchFamily="49" charset="0"/>
              <a:buChar char="o"/>
            </a:pPr>
            <a:endParaRPr lang="en-US" sz="2000" dirty="0">
              <a:latin typeface="Times New Roman" panose="02020603050405020304" pitchFamily="18" charset="0"/>
              <a:cs typeface="Times New Roman" panose="02020603050405020304" pitchFamily="18" charset="0"/>
            </a:endParaRPr>
          </a:p>
          <a:p>
            <a:r>
              <a:rPr lang="en-US" sz="1700" b="1" u="sng" dirty="0">
                <a:latin typeface="Times New Roman" panose="02020603050405020304" pitchFamily="18" charset="0"/>
                <a:cs typeface="Times New Roman" panose="02020603050405020304" pitchFamily="18" charset="0"/>
              </a:rPr>
              <a:t>Regulated Areas for Construction </a:t>
            </a:r>
          </a:p>
          <a:p>
            <a:pPr lvl="1">
              <a:buFont typeface="Arial" panose="020B0604020202020204" pitchFamily="34" charset="0"/>
              <a:buChar char="•"/>
            </a:pPr>
            <a:r>
              <a:rPr lang="en-US" sz="2000" dirty="0">
                <a:latin typeface="Times New Roman" panose="02020603050405020304" pitchFamily="18" charset="0"/>
                <a:ea typeface="ＭＳ Ｐゴシック" charset="-128"/>
                <a:cs typeface="Times New Roman" panose="02020603050405020304" pitchFamily="18" charset="0"/>
              </a:rPr>
              <a:t>Restrictions for access to work areas, to minimize numbers of employees exposed to respirable crystalline silica</a:t>
            </a:r>
            <a:endParaRPr lang="en-US"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1986316" y="224569"/>
            <a:ext cx="7048501" cy="88669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Workplace Controls  for Silica Exposure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 cont.</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573994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45674" y="-75816"/>
            <a:ext cx="7398326" cy="122959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TABLE  1 Summary -</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Control Compliance for Construction</a:t>
            </a:r>
          </a:p>
        </p:txBody>
      </p:sp>
      <p:pic>
        <p:nvPicPr>
          <p:cNvPr id="2" name="Picture 1" descr="Image shows the saw equipcment listed in the stadard's Table 1 ad the required respiratory protection as well as the engineering controls" title="Tabl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379397"/>
            <a:ext cx="8740140" cy="547860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91114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45674" y="-75816"/>
            <a:ext cx="7398326" cy="122959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TABLE  1 Summary -</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Control Compliance for Construction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 cont.</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pic>
        <p:nvPicPr>
          <p:cNvPr id="4" name="Picture 3" descr="Image shows the drills and jackhammers equipcment listed in the stadard's Table 1 and the required respiratory protection as well as the engineering controls" title="Tabl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902" y="1367926"/>
            <a:ext cx="8857346" cy="55961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44798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45674" y="-75816"/>
            <a:ext cx="7398326" cy="122959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TABLE  1 Summary </a:t>
            </a:r>
            <a:r>
              <a:rPr lang="en-US" sz="3000" b="1" spc="150" dirty="0" smtClean="0">
                <a:solidFill>
                  <a:srgbClr val="FFFFFF"/>
                </a:solidFill>
                <a:latin typeface="Arial" panose="020B0604020202020204" pitchFamily="34" charset="0"/>
                <a:ea typeface="Tahoma" panose="020B0604030504040204" pitchFamily="34" charset="0"/>
                <a:cs typeface="Arial" panose="020B0604020202020204" pitchFamily="34" charset="0"/>
              </a:rPr>
              <a:t>- </a:t>
            </a: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Control Compliance for Construction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 cont.</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pic>
        <p:nvPicPr>
          <p:cNvPr id="5" name="Picture 4" descr="Image shows the grinders and milling machines equipcment listed in the stadard's Table 1 and the required respiratory protection as well as the engineering controls" title="Tabl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413" y="1371600"/>
            <a:ext cx="8933688" cy="5486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41528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45674" y="-75816"/>
            <a:ext cx="7398326" cy="122959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TABLE  1 Summary -</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Control Compliance </a:t>
            </a:r>
            <a:r>
              <a:rPr lang="en-US" sz="3000" b="1" spc="150" dirty="0" smtClean="0">
                <a:solidFill>
                  <a:srgbClr val="FFFFFF"/>
                </a:solidFill>
                <a:latin typeface="Arial" panose="020B0604020202020204" pitchFamily="34" charset="0"/>
                <a:ea typeface="Tahoma" panose="020B0604030504040204" pitchFamily="34" charset="0"/>
                <a:cs typeface="Arial" panose="020B0604020202020204" pitchFamily="34" charset="0"/>
              </a:rPr>
              <a:t>for  </a:t>
            </a: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Construction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 cont.</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pic>
        <p:nvPicPr>
          <p:cNvPr id="4" name="Picture 3" descr="Table 1 of the silica standard for grinder and milling machines" title="Tabl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837" y="1423987"/>
            <a:ext cx="8755713" cy="51206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80049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45674" y="-75816"/>
            <a:ext cx="7398326" cy="122959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TABLE  1 Summary -</a:t>
            </a:r>
            <a:b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Control Compliance for Construction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 cont</a:t>
            </a:r>
            <a:r>
              <a:rPr lang="en-US" sz="3200" b="1" spc="150" dirty="0" smtClean="0">
                <a:solidFill>
                  <a:srgbClr val="FFFFFF"/>
                </a:solidFill>
                <a:latin typeface="Arial" panose="020B0604020202020204" pitchFamily="34" charset="0"/>
                <a:ea typeface="Tahoma" panose="020B0604030504040204" pitchFamily="34" charset="0"/>
                <a:cs typeface="Arial" panose="020B0604020202020204" pitchFamily="34" charset="0"/>
              </a:rPr>
              <a:t>. </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pic>
        <p:nvPicPr>
          <p:cNvPr id="4" name="Picture 3" descr="Image shows the crushing machines and heavy equipcment listed in the stadard's Table 1 and the required respiratory protection as well as the engineering controls" title="Tabl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732" y="1376275"/>
            <a:ext cx="8861467" cy="512064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Earthmoving using a dozer equipped with enclosed operator cab. &#10;" title="Doz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7486" y="4657724"/>
            <a:ext cx="1701147" cy="1206993"/>
          </a:xfrm>
          <a:prstGeom prst="rect">
            <a:avLst/>
          </a:prstGeom>
        </p:spPr>
      </p:pic>
      <p:sp>
        <p:nvSpPr>
          <p:cNvPr id="7" name="Rectangle 6" descr="Earthmoving using a dozer equipped with enclosed operator cab. " title="Dozer"/>
          <p:cNvSpPr/>
          <p:nvPr/>
        </p:nvSpPr>
        <p:spPr>
          <a:xfrm>
            <a:off x="7226782" y="5864717"/>
            <a:ext cx="1694634" cy="553998"/>
          </a:xfrm>
          <a:prstGeom prst="rect">
            <a:avLst/>
          </a:prstGeom>
        </p:spPr>
        <p:txBody>
          <a:bodyPr wrap="square">
            <a:spAutoFit/>
          </a:bodyPr>
          <a:lstStyle/>
          <a:p>
            <a:r>
              <a:rPr lang="en-US" sz="1000" i="1" dirty="0">
                <a:solidFill>
                  <a:srgbClr val="000000"/>
                </a:solidFill>
                <a:latin typeface="Univers 47 CondensedLight"/>
              </a:rPr>
              <a:t>Earthmoving using a dozer equipped with enclosed operator cab. </a:t>
            </a:r>
            <a:endParaRPr lang="en-US" sz="1000" dirty="0"/>
          </a:p>
        </p:txBody>
      </p:sp>
      <p:sp>
        <p:nvSpPr>
          <p:cNvPr id="8" name="Rectangle 7"/>
          <p:cNvSpPr/>
          <p:nvPr/>
        </p:nvSpPr>
        <p:spPr>
          <a:xfrm>
            <a:off x="132732" y="6575115"/>
            <a:ext cx="9011268" cy="246221"/>
          </a:xfrm>
          <a:prstGeom prst="rect">
            <a:avLst/>
          </a:prstGeom>
        </p:spPr>
        <p:txBody>
          <a:bodyPr wrap="square">
            <a:spAutoFit/>
          </a:bodyPr>
          <a:lstStyle/>
          <a:p>
            <a:r>
              <a:rPr lang="en-US" sz="1000" i="1" dirty="0">
                <a:latin typeface="Univers 47 CondensedLight"/>
              </a:rPr>
              <a:t>DISLAIMER: This Table is for training and awareness purposes only. It should not be used as a standard for compliance purposes</a:t>
            </a:r>
            <a:r>
              <a:rPr lang="en-US" sz="1000" i="1" dirty="0">
                <a:solidFill>
                  <a:srgbClr val="FF0000"/>
                </a:solidFill>
                <a:latin typeface="Univers 47 CondensedLight"/>
              </a:rPr>
              <a:t>. </a:t>
            </a:r>
            <a:endParaRPr lang="en-US" sz="1000" dirty="0">
              <a:solidFill>
                <a:srgbClr val="FF0000"/>
              </a:solidFill>
            </a:endParaRPr>
          </a:p>
        </p:txBody>
      </p:sp>
    </p:spTree>
    <p:extLst>
      <p:ext uri="{BB962C8B-B14F-4D97-AF65-F5344CB8AC3E}">
        <p14:creationId xmlns:p14="http://schemas.microsoft.com/office/powerpoint/2010/main" val="97691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8740" y="445169"/>
            <a:ext cx="8229600" cy="855983"/>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Overview – cont.</a:t>
            </a:r>
          </a:p>
        </p:txBody>
      </p:sp>
      <p:sp>
        <p:nvSpPr>
          <p:cNvPr id="3" name="Content Placeholder 2"/>
          <p:cNvSpPr>
            <a:spLocks noGrp="1"/>
          </p:cNvSpPr>
          <p:nvPr>
            <p:ph idx="1"/>
          </p:nvPr>
        </p:nvSpPr>
        <p:spPr>
          <a:xfrm>
            <a:off x="399843" y="1232141"/>
            <a:ext cx="8744157" cy="5441554"/>
          </a:xfrm>
        </p:spPr>
        <p:txBody>
          <a:bodyPr/>
          <a:lstStyle/>
          <a:p>
            <a:pPr lvl="2" algn="just" defTabSz="685800" eaLnBrk="1" hangingPunct="1">
              <a:lnSpc>
                <a:spcPct val="110000"/>
              </a:lnSpc>
              <a:spcBef>
                <a:spcPts val="700"/>
              </a:spcBef>
              <a:buClr>
                <a:schemeClr val="tx2"/>
              </a:buClr>
            </a:pPr>
            <a:r>
              <a:rPr lang="en-US" sz="1700" b="1" kern="1200" dirty="0">
                <a:latin typeface="Times New Roman" panose="02020603050405020304" pitchFamily="18" charset="0"/>
                <a:ea typeface="+mn-ea"/>
                <a:cs typeface="Times New Roman" panose="02020603050405020304" pitchFamily="18" charset="0"/>
              </a:rPr>
              <a:t>Mandatory Requirements for Silica Exposure Control</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Respiratory Protection</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Housekeeping</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Written Exposure Control Plan and Competent Person</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Medical Surveillance</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Communication of Silica Hazards (</a:t>
            </a:r>
            <a:r>
              <a:rPr lang="en-US" sz="1700" kern="1200" dirty="0" err="1">
                <a:latin typeface="Times New Roman" panose="02020603050405020304" pitchFamily="18" charset="0"/>
                <a:ea typeface="+mn-ea"/>
                <a:cs typeface="Times New Roman" panose="02020603050405020304" pitchFamily="18" charset="0"/>
              </a:rPr>
              <a:t>HazCom</a:t>
            </a:r>
            <a:r>
              <a:rPr lang="en-US" sz="1700" kern="1200" dirty="0">
                <a:latin typeface="Times New Roman" panose="02020603050405020304" pitchFamily="18" charset="0"/>
                <a:ea typeface="+mn-ea"/>
                <a:cs typeface="Times New Roman" panose="02020603050405020304" pitchFamily="18" charset="0"/>
              </a:rPr>
              <a:t>)</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Recordkeeping</a:t>
            </a:r>
          </a:p>
          <a:p>
            <a:pPr lvl="2" algn="just" defTabSz="685800" eaLnBrk="1" hangingPunct="1">
              <a:lnSpc>
                <a:spcPct val="110000"/>
              </a:lnSpc>
              <a:spcBef>
                <a:spcPts val="700"/>
              </a:spcBef>
              <a:buClr>
                <a:schemeClr val="tx2"/>
              </a:buClr>
              <a:buFont typeface="Arial" panose="020B0604020202020204" pitchFamily="34" charset="0"/>
              <a:buChar char="•"/>
            </a:pPr>
            <a:r>
              <a:rPr lang="en-US" altLang="en-US" sz="1700" b="1" kern="1200" dirty="0">
                <a:latin typeface="Times New Roman" panose="02020603050405020304" pitchFamily="18" charset="0"/>
                <a:ea typeface="+mn-ea"/>
                <a:cs typeface="Times New Roman" panose="02020603050405020304" pitchFamily="18" charset="0"/>
              </a:rPr>
              <a:t>Alternative Exposure Control Methods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Exposure Assessment and Reassessment</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Performance and Scheduled Monitoring Options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Methods of Sample Analysis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Employee Notification</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Methods of Compliance – Hierarchy of Controls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Ventilation (29 CFR 1926.57) </a:t>
            </a:r>
          </a:p>
          <a:p>
            <a:pPr lvl="2" algn="just" defTabSz="685800" eaLnBrk="1" hangingPunct="1">
              <a:lnSpc>
                <a:spcPct val="110000"/>
              </a:lnSpc>
              <a:spcBef>
                <a:spcPts val="700"/>
              </a:spcBef>
              <a:buClr>
                <a:schemeClr val="tx2"/>
              </a:buClr>
            </a:pPr>
            <a:r>
              <a:rPr lang="en-US" sz="1700" b="1" kern="1200" dirty="0">
                <a:latin typeface="Times New Roman" panose="02020603050405020304" pitchFamily="18" charset="0"/>
                <a:ea typeface="+mn-ea"/>
                <a:cs typeface="Times New Roman" panose="02020603050405020304" pitchFamily="18" charset="0"/>
              </a:rPr>
              <a:t>Compliance Summary</a:t>
            </a: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175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930" y="-137070"/>
            <a:ext cx="7660298" cy="1143000"/>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Mandatory Requirements for Silica Exposure Control – Detailed Summary</a:t>
            </a:r>
          </a:p>
        </p:txBody>
      </p:sp>
      <p:sp>
        <p:nvSpPr>
          <p:cNvPr id="3" name="Content Placeholder 2"/>
          <p:cNvSpPr>
            <a:spLocks noGrp="1"/>
          </p:cNvSpPr>
          <p:nvPr>
            <p:ph idx="1"/>
          </p:nvPr>
        </p:nvSpPr>
        <p:spPr>
          <a:xfrm>
            <a:off x="0" y="1265238"/>
            <a:ext cx="9144000" cy="5047990"/>
          </a:xfrm>
        </p:spPr>
        <p:txBody>
          <a:bodyPr/>
          <a:lstStyle/>
          <a:p>
            <a:pPr>
              <a:spcAft>
                <a:spcPts val="600"/>
              </a:spcAft>
            </a:pPr>
            <a:r>
              <a:rPr lang="en-US" sz="2000" dirty="0">
                <a:latin typeface="Times New Roman" panose="02020603050405020304" pitchFamily="18" charset="0"/>
                <a:cs typeface="Times New Roman" panose="02020603050405020304" pitchFamily="18" charset="0"/>
              </a:rPr>
              <a:t>All </a:t>
            </a:r>
            <a:r>
              <a:rPr lang="en-US" sz="2000" b="1" dirty="0">
                <a:latin typeface="Times New Roman" panose="02020603050405020304" pitchFamily="18" charset="0"/>
                <a:cs typeface="Times New Roman" panose="02020603050405020304" pitchFamily="18" charset="0"/>
              </a:rPr>
              <a:t>construction employers </a:t>
            </a:r>
            <a:r>
              <a:rPr lang="en-US" sz="2000" dirty="0">
                <a:latin typeface="Times New Roman" panose="02020603050405020304" pitchFamily="18" charset="0"/>
                <a:cs typeface="Times New Roman" panose="02020603050405020304" pitchFamily="18" charset="0"/>
              </a:rPr>
              <a:t>covered by the standard are required to</a:t>
            </a:r>
          </a:p>
          <a:p>
            <a:pPr lvl="1">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Establish and implement a </a:t>
            </a:r>
            <a:r>
              <a:rPr lang="en-US" sz="2000" b="1" dirty="0">
                <a:latin typeface="Times New Roman" panose="02020603050405020304" pitchFamily="18" charset="0"/>
                <a:cs typeface="Times New Roman" panose="02020603050405020304" pitchFamily="18" charset="0"/>
              </a:rPr>
              <a:t>written exposure control plan </a:t>
            </a:r>
            <a:r>
              <a:rPr lang="en-US" sz="2000" dirty="0">
                <a:latin typeface="Times New Roman" panose="02020603050405020304" pitchFamily="18" charset="0"/>
                <a:cs typeface="Times New Roman" panose="02020603050405020304" pitchFamily="18" charset="0"/>
              </a:rPr>
              <a:t>that identifies tasks that involve exposure and methods used to protect workers, including procedures to restrict access to work areas where high exposures may occur</a:t>
            </a:r>
          </a:p>
          <a:p>
            <a:pPr lvl="2">
              <a:spcAft>
                <a:spcPts val="600"/>
              </a:spcAft>
            </a:pPr>
            <a:r>
              <a:rPr lang="en-US" sz="2000" dirty="0">
                <a:latin typeface="Times New Roman" panose="02020603050405020304" pitchFamily="18" charset="0"/>
                <a:cs typeface="Times New Roman" panose="02020603050405020304" pitchFamily="18" charset="0"/>
              </a:rPr>
              <a:t>Provide respiratory protection when required;</a:t>
            </a:r>
          </a:p>
          <a:p>
            <a:pPr lvl="1">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Designate a </a:t>
            </a:r>
            <a:r>
              <a:rPr lang="en-US" sz="2000" b="1" dirty="0">
                <a:latin typeface="Times New Roman" panose="02020603050405020304" pitchFamily="18" charset="0"/>
                <a:cs typeface="Times New Roman" panose="02020603050405020304" pitchFamily="18" charset="0"/>
              </a:rPr>
              <a:t>competent person </a:t>
            </a:r>
            <a:r>
              <a:rPr lang="en-US" sz="2000" dirty="0">
                <a:latin typeface="Times New Roman" panose="02020603050405020304" pitchFamily="18" charset="0"/>
                <a:cs typeface="Times New Roman" panose="02020603050405020304" pitchFamily="18" charset="0"/>
              </a:rPr>
              <a:t>to implement written exposure control plan </a:t>
            </a:r>
          </a:p>
          <a:p>
            <a:pPr lvl="1">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Restrict </a:t>
            </a:r>
            <a:r>
              <a:rPr lang="en-US" sz="2000" b="1" dirty="0">
                <a:latin typeface="Times New Roman" panose="02020603050405020304" pitchFamily="18" charset="0"/>
                <a:cs typeface="Times New Roman" panose="02020603050405020304" pitchFamily="18" charset="0"/>
              </a:rPr>
              <a:t>housekeeping </a:t>
            </a:r>
            <a:r>
              <a:rPr lang="en-US" sz="2000" dirty="0">
                <a:latin typeface="Times New Roman" panose="02020603050405020304" pitchFamily="18" charset="0"/>
                <a:cs typeface="Times New Roman" panose="02020603050405020304" pitchFamily="18" charset="0"/>
              </a:rPr>
              <a:t>practices that expose workers to silica, where feasible alternatives are available</a:t>
            </a:r>
          </a:p>
          <a:p>
            <a:pPr lvl="1">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Offer </a:t>
            </a:r>
            <a:r>
              <a:rPr lang="en-US" sz="2000" b="1" dirty="0">
                <a:latin typeface="Times New Roman" panose="02020603050405020304" pitchFamily="18" charset="0"/>
                <a:cs typeface="Times New Roman" panose="02020603050405020304" pitchFamily="18" charset="0"/>
              </a:rPr>
              <a:t>medical exams </a:t>
            </a:r>
            <a:r>
              <a:rPr lang="en-US" sz="2000" dirty="0">
                <a:latin typeface="Times New Roman" panose="02020603050405020304" pitchFamily="18" charset="0"/>
                <a:cs typeface="Times New Roman" panose="02020603050405020304" pitchFamily="18" charset="0"/>
              </a:rPr>
              <a:t>including chest X-rays and lung function tests</a:t>
            </a:r>
          </a:p>
          <a:p>
            <a:pPr lvl="2">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Every three years for workers who are required by the standard to wear a respirator for 30 or more days per year</a:t>
            </a:r>
          </a:p>
          <a:p>
            <a:pPr lvl="1">
              <a:spcAft>
                <a:spcPts val="6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Train workers </a:t>
            </a:r>
            <a:r>
              <a:rPr lang="en-US" sz="2000" dirty="0">
                <a:latin typeface="Times New Roman" panose="02020603050405020304" pitchFamily="18" charset="0"/>
                <a:cs typeface="Times New Roman" panose="02020603050405020304" pitchFamily="18" charset="0"/>
              </a:rPr>
              <a:t>on work operations that result in silica exposure and ways to limit exposure</a:t>
            </a:r>
          </a:p>
          <a:p>
            <a:pPr lvl="1">
              <a:spcAft>
                <a:spcPts val="6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Keep records </a:t>
            </a:r>
            <a:r>
              <a:rPr lang="en-US" sz="2000" dirty="0">
                <a:latin typeface="Times New Roman" panose="02020603050405020304" pitchFamily="18" charset="0"/>
                <a:cs typeface="Times New Roman" panose="02020603050405020304" pitchFamily="18" charset="0"/>
              </a:rPr>
              <a:t>of workers’ silica exposure and medical exams</a:t>
            </a:r>
          </a:p>
        </p:txBody>
      </p:sp>
    </p:spTree>
    <p:extLst>
      <p:ext uri="{BB962C8B-B14F-4D97-AF65-F5344CB8AC3E}">
        <p14:creationId xmlns:p14="http://schemas.microsoft.com/office/powerpoint/2010/main" val="3057526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95" y="436967"/>
            <a:ext cx="6533146" cy="751609"/>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Respiratory Protection</a:t>
            </a:r>
          </a:p>
        </p:txBody>
      </p:sp>
      <p:sp>
        <p:nvSpPr>
          <p:cNvPr id="3" name="Content Placeholder 2"/>
          <p:cNvSpPr>
            <a:spLocks noGrp="1"/>
          </p:cNvSpPr>
          <p:nvPr>
            <p:ph idx="1"/>
          </p:nvPr>
        </p:nvSpPr>
        <p:spPr>
          <a:xfrm>
            <a:off x="0" y="1207821"/>
            <a:ext cx="5101389" cy="4525963"/>
          </a:xfrm>
        </p:spPr>
        <p:txBody>
          <a:bodyPr/>
          <a:lstStyle/>
          <a:p>
            <a:pPr>
              <a:spcBef>
                <a:spcPts val="0"/>
              </a:spcBef>
              <a:spcAft>
                <a:spcPts val="600"/>
              </a:spcAft>
            </a:pPr>
            <a:r>
              <a:rPr lang="en-US" sz="2400" dirty="0">
                <a:latin typeface="Times New Roman" panose="02020603050405020304" pitchFamily="18" charset="0"/>
                <a:cs typeface="Times New Roman" panose="02020603050405020304" pitchFamily="18" charset="0"/>
              </a:rPr>
              <a:t>Must comply with requirements of the Silica Standard and with OSHA’s Respiratory Protection Standard (29 CFR 1910.134).</a:t>
            </a:r>
            <a:r>
              <a:rPr lang="en-US" alt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Assigned Protection Factor (APF) </a:t>
            </a:r>
            <a:r>
              <a:rPr lang="en-US" sz="2400" dirty="0">
                <a:latin typeface="Times New Roman" panose="02020603050405020304" pitchFamily="18" charset="0"/>
                <a:cs typeface="Times New Roman" panose="02020603050405020304" pitchFamily="18" charset="0"/>
              </a:rPr>
              <a:t>means the workplace level of respiratory protection that a respirator or class of respirators is expected to provide to employees when the employer implements a continuing, effective respiratory protection program as specified by the Respiratory Protection Standard.</a:t>
            </a:r>
            <a:r>
              <a:rPr lang="en-US" sz="2400"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4" name="Round Diagonal Corner Rectangle 3"/>
          <p:cNvSpPr/>
          <p:nvPr/>
        </p:nvSpPr>
        <p:spPr bwMode="auto">
          <a:xfrm>
            <a:off x="5229726" y="1569030"/>
            <a:ext cx="3771198" cy="4366549"/>
          </a:xfrm>
          <a:prstGeom prst="round2DiagRect">
            <a:avLst>
              <a:gd name="adj1" fmla="val 16667"/>
              <a:gd name="adj2" fmla="val 10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Aft>
                <a:spcPts val="1200"/>
              </a:spcAft>
            </a:pPr>
            <a:r>
              <a:rPr lang="en-US" b="1" dirty="0"/>
              <a:t>EMPLOYERS MUST PROVIDE</a:t>
            </a:r>
          </a:p>
          <a:p>
            <a:pPr algn="ctr">
              <a:spcAft>
                <a:spcPts val="1200"/>
              </a:spcAft>
            </a:pPr>
            <a:r>
              <a:rPr lang="en-US" i="1" dirty="0"/>
              <a:t>AND</a:t>
            </a:r>
            <a:r>
              <a:rPr lang="en-US" b="1" dirty="0"/>
              <a:t> EMPLOYEES MUST USE</a:t>
            </a:r>
          </a:p>
          <a:p>
            <a:pPr algn="ctr">
              <a:spcAft>
                <a:spcPts val="1200"/>
              </a:spcAft>
            </a:pPr>
            <a:r>
              <a:rPr lang="en-US" b="1" dirty="0"/>
              <a:t>APPROPRIATE RESPIRATOR (APF) </a:t>
            </a:r>
          </a:p>
          <a:p>
            <a:pPr algn="ctr">
              <a:spcAft>
                <a:spcPts val="1200"/>
              </a:spcAft>
            </a:pPr>
            <a:r>
              <a:rPr lang="en-US" b="1" dirty="0"/>
              <a:t>IF IT IS REQUIRED BY THE SILICA STANDARD</a:t>
            </a:r>
          </a:p>
          <a:p>
            <a:pPr algn="ctr">
              <a:spcAft>
                <a:spcPts val="1200"/>
              </a:spcAft>
            </a:pPr>
            <a:r>
              <a:rPr lang="en-US" b="1" dirty="0">
                <a:ea typeface="ＭＳ Ｐゴシック" charset="-128"/>
                <a:cs typeface="ＭＳ Ｐゴシック" charset="-128"/>
              </a:rPr>
              <a:t>OR </a:t>
            </a:r>
          </a:p>
          <a:p>
            <a:pPr algn="ctr">
              <a:spcAft>
                <a:spcPts val="1200"/>
              </a:spcAft>
            </a:pPr>
            <a:r>
              <a:rPr lang="en-US" b="1" dirty="0">
                <a:ea typeface="ＭＳ Ｐゴシック" charset="-128"/>
                <a:cs typeface="ＭＳ Ｐゴシック" charset="-128"/>
              </a:rPr>
              <a:t>ENGINEERING CONTROLS CAN NOT GET EXPOSURES BELOW PEL</a:t>
            </a:r>
          </a:p>
          <a:p>
            <a:pPr algn="ctr">
              <a:spcAft>
                <a:spcPts val="1200"/>
              </a:spcAft>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1856895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71367" y="-72345"/>
            <a:ext cx="7372633" cy="876300"/>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Compliance with OSHA 29 CFR 1910.134 – Respiratory Protection Standard</a:t>
            </a:r>
          </a:p>
        </p:txBody>
      </p:sp>
      <p:sp>
        <p:nvSpPr>
          <p:cNvPr id="3" name="Content Placeholder 2"/>
          <p:cNvSpPr>
            <a:spLocks noGrp="1"/>
          </p:cNvSpPr>
          <p:nvPr>
            <p:ph idx="1"/>
          </p:nvPr>
        </p:nvSpPr>
        <p:spPr>
          <a:xfrm>
            <a:off x="0" y="1323082"/>
            <a:ext cx="6645442" cy="5182669"/>
          </a:xfrm>
        </p:spPr>
        <p:txBody>
          <a:bodyPr/>
          <a:lstStyle/>
          <a:p>
            <a:r>
              <a:rPr lang="en-US" sz="2400" dirty="0">
                <a:latin typeface="Times New Roman" panose="02020603050405020304" pitchFamily="18" charset="0"/>
                <a:cs typeface="Times New Roman" panose="02020603050405020304" pitchFamily="18" charset="0"/>
              </a:rPr>
              <a:t>Providing employees with appropriate respirators requires compliance with OSHA 29 CFR 1910.134 - Respiratory Protection Standard, which requires</a:t>
            </a:r>
          </a:p>
          <a:p>
            <a:pPr marL="800100" lvl="1" indent="-342900">
              <a:buFont typeface="Wingdings" panose="05000000000000000000" pitchFamily="2" charset="2"/>
              <a:buChar char="§"/>
            </a:pPr>
            <a:r>
              <a:rPr lang="en-US" sz="2400" dirty="0">
                <a:latin typeface="Times New Roman" panose="02020603050405020304" pitchFamily="18" charset="0"/>
                <a:ea typeface="ＭＳ Ｐゴシック" charset="-128"/>
                <a:cs typeface="Times New Roman" panose="02020603050405020304" pitchFamily="18" charset="0"/>
              </a:rPr>
              <a:t>A written respiratory protection program</a:t>
            </a:r>
          </a:p>
          <a:p>
            <a:pPr marL="800100" lvl="1" indent="-342900">
              <a:buFont typeface="Wingdings" panose="05000000000000000000" pitchFamily="2" charset="2"/>
              <a:buChar char="§"/>
            </a:pPr>
            <a:r>
              <a:rPr lang="en-US" sz="2400" dirty="0">
                <a:latin typeface="Times New Roman" panose="02020603050405020304" pitchFamily="18" charset="0"/>
                <a:ea typeface="ＭＳ Ｐゴシック" charset="-128"/>
                <a:cs typeface="Times New Roman" panose="02020603050405020304" pitchFamily="18" charset="0"/>
              </a:rPr>
              <a:t>Medical evaluation to determine if the employee is fit to wear a respirator</a:t>
            </a:r>
          </a:p>
          <a:p>
            <a:pPr marL="800100" lvl="1" indent="-342900">
              <a:buFont typeface="Wingdings" panose="05000000000000000000" pitchFamily="2" charset="2"/>
              <a:buChar char="§"/>
            </a:pPr>
            <a:r>
              <a:rPr lang="en-US" sz="2400" dirty="0">
                <a:latin typeface="Times New Roman" panose="02020603050405020304" pitchFamily="18" charset="0"/>
                <a:ea typeface="ＭＳ Ｐゴシック" charset="-128"/>
                <a:cs typeface="Times New Roman" panose="02020603050405020304" pitchFamily="18" charset="0"/>
              </a:rPr>
              <a:t>Employee Training in proper use, limitations, and storage of the respirator selected for use</a:t>
            </a:r>
          </a:p>
          <a:p>
            <a:pPr marL="800100" lvl="1" indent="-342900">
              <a:buFont typeface="Wingdings" panose="05000000000000000000" pitchFamily="2" charset="2"/>
              <a:buChar char="§"/>
            </a:pPr>
            <a:r>
              <a:rPr lang="en-US" sz="2400" dirty="0">
                <a:latin typeface="Times New Roman" panose="02020603050405020304" pitchFamily="18" charset="0"/>
                <a:ea typeface="ＭＳ Ｐゴシック" charset="-128"/>
                <a:cs typeface="Times New Roman" panose="02020603050405020304" pitchFamily="18" charset="0"/>
              </a:rPr>
              <a:t>Fit testing to determine that the respirator selected for use fits properly</a:t>
            </a:r>
          </a:p>
          <a:p>
            <a:pPr marL="800100" lvl="1" indent="-342900">
              <a:buFont typeface="Wingdings" panose="05000000000000000000" pitchFamily="2" charset="2"/>
              <a:buChar char="§"/>
            </a:pPr>
            <a:r>
              <a:rPr lang="en-US" sz="2400" dirty="0">
                <a:latin typeface="Times New Roman" panose="02020603050405020304" pitchFamily="18" charset="0"/>
                <a:ea typeface="ＭＳ Ｐゴシック" charset="-128"/>
                <a:cs typeface="Times New Roman" panose="02020603050405020304" pitchFamily="18" charset="0"/>
              </a:rPr>
              <a:t>Procedures and schedules for respirator maintenance</a:t>
            </a:r>
          </a:p>
        </p:txBody>
      </p:sp>
      <p:pic>
        <p:nvPicPr>
          <p:cNvPr id="6146" name="Picture 2" descr="An APF 10 respirator worn by a worker illustration." title="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9467" y="1743307"/>
            <a:ext cx="18383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An APF 10 respirator illustration.&#10;" title="Respirator "/>
          <p:cNvSpPr/>
          <p:nvPr/>
        </p:nvSpPr>
        <p:spPr>
          <a:xfrm>
            <a:off x="7291137" y="4315086"/>
            <a:ext cx="1852863" cy="412934"/>
          </a:xfrm>
          <a:prstGeom prst="rect">
            <a:avLst/>
          </a:prstGeom>
        </p:spPr>
        <p:txBody>
          <a:bodyPr wrap="square">
            <a:spAutoFit/>
          </a:bodyPr>
          <a:lstStyle/>
          <a:p>
            <a:pPr marL="114935">
              <a:spcBef>
                <a:spcPts val="100"/>
              </a:spcBef>
            </a:pPr>
            <a:r>
              <a:rPr lang="en-US" sz="1000"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A</a:t>
            </a:r>
            <a:r>
              <a:rPr lang="en-US" sz="1000" kern="0" spc="-25" dirty="0">
                <a:solidFill>
                  <a:srgbClr val="231F20"/>
                </a:solidFill>
                <a:latin typeface="Arial" panose="020B0604020202020204" pitchFamily="34" charset="0"/>
                <a:ea typeface="Arial" panose="020B0604020202020204" pitchFamily="34" charset="0"/>
                <a:cs typeface="Times New Roman" panose="02020603050405020304" pitchFamily="18" charset="0"/>
              </a:rPr>
              <a:t>PF</a:t>
            </a:r>
            <a:r>
              <a:rPr lang="en-US" sz="1000" kern="0" spc="-20" dirty="0">
                <a:solidFill>
                  <a:srgbClr val="231F20"/>
                </a:solidFill>
                <a:latin typeface="Arial" panose="020B0604020202020204" pitchFamily="34" charset="0"/>
                <a:ea typeface="Arial" panose="020B0604020202020204" pitchFamily="34" charset="0"/>
                <a:cs typeface="Times New Roman" panose="02020603050405020304" pitchFamily="18" charset="0"/>
              </a:rPr>
              <a:t>=1</a:t>
            </a:r>
            <a:r>
              <a:rPr lang="en-US" sz="1000" kern="0" dirty="0">
                <a:solidFill>
                  <a:srgbClr val="231F20"/>
                </a:solidFill>
                <a:latin typeface="Arial" panose="020B0604020202020204" pitchFamily="34" charset="0"/>
                <a:ea typeface="Arial" panose="020B0604020202020204" pitchFamily="34" charset="0"/>
                <a:cs typeface="Times New Roman" panose="02020603050405020304" pitchFamily="18" charset="0"/>
              </a:rPr>
              <a:t>0</a:t>
            </a:r>
            <a:endParaRPr lang="en-US" sz="1000" kern="0" dirty="0">
              <a:solidFill>
                <a:sysClr val="windowText" lastClr="000000"/>
              </a:solidFill>
              <a:latin typeface="Arial" panose="020B0604020202020204" pitchFamily="34" charset="0"/>
              <a:ea typeface="Arial" panose="020B0604020202020204" pitchFamily="34" charset="0"/>
              <a:cs typeface="Times New Roman" panose="02020603050405020304" pitchFamily="18" charset="0"/>
            </a:endParaRPr>
          </a:p>
          <a:p>
            <a:pPr marL="114935">
              <a:spcBef>
                <a:spcPts val="100"/>
              </a:spcBef>
            </a:pP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N</a:t>
            </a:r>
            <a:r>
              <a:rPr lang="en-US" sz="1000" i="1" kern="0" spc="-20" dirty="0">
                <a:solidFill>
                  <a:srgbClr val="231F20"/>
                </a:solidFill>
                <a:latin typeface="Arial" panose="020B0604020202020204" pitchFamily="34" charset="0"/>
                <a:ea typeface="Arial" panose="020B0604020202020204" pitchFamily="34" charset="0"/>
                <a:cs typeface="Times New Roman" panose="02020603050405020304" pitchFamily="18" charset="0"/>
              </a:rPr>
              <a:t>ee</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d</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s</a:t>
            </a:r>
            <a:r>
              <a:rPr lang="en-US" sz="1000" i="1" kern="0" spc="-120"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t</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o</a:t>
            </a:r>
            <a:r>
              <a:rPr lang="en-US" sz="1000" i="1" kern="0" spc="-110"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b</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e</a:t>
            </a:r>
            <a:r>
              <a:rPr lang="en-US" sz="1000" i="1" kern="0" spc="-115"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fi</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t</a:t>
            </a:r>
            <a:r>
              <a:rPr lang="en-US" sz="1000" i="1" kern="0" spc="-115"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t</a:t>
            </a:r>
            <a:r>
              <a:rPr lang="en-US" sz="1000" i="1" kern="0" spc="-20" dirty="0">
                <a:solidFill>
                  <a:srgbClr val="231F20"/>
                </a:solidFill>
                <a:latin typeface="Arial" panose="020B0604020202020204" pitchFamily="34" charset="0"/>
                <a:ea typeface="Arial" panose="020B0604020202020204" pitchFamily="34" charset="0"/>
                <a:cs typeface="Times New Roman" panose="02020603050405020304" pitchFamily="18" charset="0"/>
              </a:rPr>
              <a:t>es</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t</a:t>
            </a:r>
            <a:r>
              <a:rPr lang="en-US" sz="1000" i="1" kern="0" spc="-20" dirty="0">
                <a:solidFill>
                  <a:srgbClr val="231F20"/>
                </a:solidFill>
                <a:latin typeface="Arial" panose="020B0604020202020204" pitchFamily="34" charset="0"/>
                <a:ea typeface="Arial" panose="020B0604020202020204" pitchFamily="34" charset="0"/>
                <a:cs typeface="Times New Roman" panose="02020603050405020304" pitchFamily="18" charset="0"/>
              </a:rPr>
              <a:t>e</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d</a:t>
            </a:r>
            <a:endParaRPr lang="en-US" sz="1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result for n95 respira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75810" y="5074073"/>
            <a:ext cx="1312544" cy="131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37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22095" y="263561"/>
            <a:ext cx="6533146" cy="751609"/>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Respiratory Protection – cont.</a:t>
            </a:r>
          </a:p>
        </p:txBody>
      </p:sp>
      <p:sp>
        <p:nvSpPr>
          <p:cNvPr id="3" name="Content Placeholder 2"/>
          <p:cNvSpPr>
            <a:spLocks noGrp="1"/>
          </p:cNvSpPr>
          <p:nvPr>
            <p:ph idx="1"/>
          </p:nvPr>
        </p:nvSpPr>
        <p:spPr>
          <a:xfrm>
            <a:off x="21223" y="1446524"/>
            <a:ext cx="6497053" cy="4525963"/>
          </a:xfrm>
        </p:spPr>
        <p:txBody>
          <a:bodyPr/>
          <a:lstStyle/>
          <a:p>
            <a:r>
              <a:rPr lang="en-US" sz="2400" dirty="0">
                <a:latin typeface="Times New Roman" panose="02020603050405020304" pitchFamily="18" charset="0"/>
                <a:cs typeface="Times New Roman" panose="02020603050405020304" pitchFamily="18" charset="0"/>
              </a:rPr>
              <a:t>Table 1 specifies the type or class of required respirator that is expected to be provided to employees with a minimum assigned protection factor (APF)</a:t>
            </a:r>
          </a:p>
          <a:p>
            <a:pPr lvl="1">
              <a:buFont typeface="Wingdings" panose="05000000000000000000" pitchFamily="2" charset="2"/>
              <a:buChar char="§"/>
            </a:pPr>
            <a:r>
              <a:rPr lang="en-US" altLang="en-US" sz="2200" dirty="0">
                <a:latin typeface="Times New Roman" panose="02020603050405020304" pitchFamily="18" charset="0"/>
                <a:cs typeface="Times New Roman" panose="02020603050405020304" pitchFamily="18" charset="0"/>
              </a:rPr>
              <a:t>Air-purifying respirator with dust cartridge </a:t>
            </a:r>
          </a:p>
          <a:p>
            <a:pPr lvl="1">
              <a:buFont typeface="Wingdings" panose="05000000000000000000" pitchFamily="2" charset="2"/>
              <a:buChar char="§"/>
            </a:pPr>
            <a:r>
              <a:rPr lang="en-US" altLang="en-US" sz="2200" dirty="0">
                <a:latin typeface="Times New Roman" panose="02020603050405020304" pitchFamily="18" charset="0"/>
                <a:cs typeface="Times New Roman" panose="02020603050405020304" pitchFamily="18" charset="0"/>
              </a:rPr>
              <a:t>Supplied air respirator</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Employer shall ensure that all filters and cartridges used in workplace are labeled and color coded</a:t>
            </a:r>
          </a:p>
          <a:p>
            <a:r>
              <a:rPr lang="en-US" sz="2400" dirty="0">
                <a:latin typeface="Times New Roman" panose="02020603050405020304" pitchFamily="18" charset="0"/>
                <a:cs typeface="Times New Roman" panose="02020603050405020304" pitchFamily="18" charset="0"/>
              </a:rPr>
              <a:t>Labels must be NIOSH approved</a:t>
            </a:r>
          </a:p>
        </p:txBody>
      </p:sp>
      <p:pic>
        <p:nvPicPr>
          <p:cNvPr id="1030" name="Picture 6" descr="Image result for BANDA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2215" y="5400243"/>
            <a:ext cx="1367400" cy="1367400"/>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descr="A not allowed sign showing bandana cannot be used as a respirator." title="Bandana"/>
          <p:cNvSpPr/>
          <p:nvPr/>
        </p:nvSpPr>
        <p:spPr bwMode="auto">
          <a:xfrm>
            <a:off x="7264340" y="5723733"/>
            <a:ext cx="1213621" cy="915660"/>
          </a:xfrm>
          <a:prstGeom prst="noSmoking">
            <a:avLst>
              <a:gd name="adj" fmla="val 7830"/>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pic>
        <p:nvPicPr>
          <p:cNvPr id="5" name="Picture 4" descr="Half mask APF 10 respirator illustration" title="Half mask respirat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8282" y="1324776"/>
            <a:ext cx="1125717" cy="1827999"/>
          </a:xfrm>
          <a:prstGeom prst="rect">
            <a:avLst/>
          </a:prstGeom>
        </p:spPr>
      </p:pic>
      <p:pic>
        <p:nvPicPr>
          <p:cNvPr id="7" name="Picture 6" descr="APF 25 respirator illustration" title="Respirato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6830" y="3361418"/>
            <a:ext cx="2677170" cy="2120175"/>
          </a:xfrm>
          <a:prstGeom prst="rect">
            <a:avLst/>
          </a:prstGeom>
        </p:spPr>
      </p:pic>
      <p:pic>
        <p:nvPicPr>
          <p:cNvPr id="11" name="Picture 4" descr="Image result for n95 respira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7617" y="1449532"/>
            <a:ext cx="1850665" cy="148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2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328398"/>
            <a:ext cx="8886825" cy="4805702"/>
          </a:xfrm>
        </p:spPr>
        <p:txBody>
          <a:bodyPr/>
          <a:lstStyle/>
          <a:p>
            <a:pPr>
              <a:lnSpc>
                <a:spcPct val="150000"/>
              </a:lnSpc>
              <a:spcBef>
                <a:spcPts val="0"/>
              </a:spcBef>
              <a:spcAft>
                <a:spcPts val="600"/>
              </a:spcAft>
            </a:pPr>
            <a:r>
              <a:rPr lang="en-US" sz="2400" dirty="0">
                <a:latin typeface="Times New Roman" panose="02020603050405020304" pitchFamily="18" charset="0"/>
                <a:cs typeface="Times New Roman" panose="02020603050405020304" pitchFamily="18" charset="0"/>
              </a:rPr>
              <a:t>In implementing Table 1, respiratory protection is required under the following conditions according to the new Respirable Silica Standard</a:t>
            </a:r>
          </a:p>
          <a:p>
            <a:pPr marL="800100" lvl="1" indent="-342900">
              <a:lnSpc>
                <a:spcPct val="150000"/>
              </a:lnSpc>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 exposures exceed the PEL during periods necessary to install or implement feasible engineering and work practice controls </a:t>
            </a:r>
          </a:p>
          <a:p>
            <a:pPr marL="800100" lvl="1" indent="-342900">
              <a:lnSpc>
                <a:spcPct val="150000"/>
              </a:lnSpc>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 exposures exceed the PEL during tasks, such as some maintenance and repair tasks, for which engineering and work practice controls are not feasible</a:t>
            </a:r>
          </a:p>
        </p:txBody>
      </p:sp>
      <p:sp>
        <p:nvSpPr>
          <p:cNvPr id="4" name="Title 1"/>
          <p:cNvSpPr>
            <a:spLocks noGrp="1"/>
          </p:cNvSpPr>
          <p:nvPr>
            <p:ph type="title"/>
          </p:nvPr>
        </p:nvSpPr>
        <p:spPr>
          <a:xfrm>
            <a:off x="2322095" y="232251"/>
            <a:ext cx="6533146" cy="751609"/>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Respiratory Protection – cont</a:t>
            </a:r>
            <a:r>
              <a:rPr lang="en-US" sz="3200" b="1" spc="150" dirty="0" smtClean="0">
                <a:solidFill>
                  <a:srgbClr val="FFFFFF"/>
                </a:solidFill>
                <a:latin typeface="Arial" panose="020B0604020202020204" pitchFamily="34" charset="0"/>
                <a:ea typeface="Tahoma" panose="020B0604030504040204" pitchFamily="34" charset="0"/>
                <a:cs typeface="Arial" panose="020B0604020202020204" pitchFamily="34" charset="0"/>
              </a:rPr>
              <a:t>. </a:t>
            </a:r>
            <a:endPar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85342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6" y="305166"/>
            <a:ext cx="7034645" cy="720437"/>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Written Exposure Control Plan</a:t>
            </a:r>
          </a:p>
        </p:txBody>
      </p:sp>
      <p:sp>
        <p:nvSpPr>
          <p:cNvPr id="3" name="Content Placeholder 2"/>
          <p:cNvSpPr>
            <a:spLocks noGrp="1"/>
          </p:cNvSpPr>
          <p:nvPr>
            <p:ph idx="1"/>
          </p:nvPr>
        </p:nvSpPr>
        <p:spPr>
          <a:xfrm>
            <a:off x="1" y="1308987"/>
            <a:ext cx="9144000" cy="4993399"/>
          </a:xfrm>
        </p:spPr>
        <p:txBody>
          <a:bodyPr/>
          <a:lstStyle/>
          <a:p>
            <a:pPr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All employers covered by the standard must develop and implement a Written Exposure Control Plan. (</a:t>
            </a:r>
            <a:r>
              <a:rPr lang="en-US" sz="1900" i="1" dirty="0">
                <a:latin typeface="Times New Roman" panose="02020603050405020304" pitchFamily="18" charset="0"/>
                <a:cs typeface="Times New Roman" panose="02020603050405020304" pitchFamily="18" charset="0"/>
              </a:rPr>
              <a:t>SAMPLES can be generated at </a:t>
            </a:r>
            <a:r>
              <a:rPr lang="en-US" altLang="en-US" sz="1900" i="1" dirty="0">
                <a:solidFill>
                  <a:srgbClr val="000000"/>
                </a:solidFill>
                <a:latin typeface="Times New Roman" panose="02020603050405020304" pitchFamily="18" charset="0"/>
                <a:cs typeface="Times New Roman" panose="02020603050405020304" pitchFamily="18" charset="0"/>
                <a:hlinkClick r:id="rId3"/>
              </a:rPr>
              <a:t>Silica-safe.org </a:t>
            </a:r>
            <a:r>
              <a:rPr lang="en-US" altLang="en-US" sz="1900" i="1" dirty="0">
                <a:solidFill>
                  <a:srgbClr val="000000"/>
                </a:solidFill>
                <a:latin typeface="Times New Roman" panose="02020603050405020304" pitchFamily="18" charset="0"/>
                <a:cs typeface="Times New Roman" panose="02020603050405020304" pitchFamily="18" charset="0"/>
              </a:rPr>
              <a:t>or can be viewed in OSHA Small Business Compliance Guide</a:t>
            </a:r>
            <a:r>
              <a:rPr lang="en-US" altLang="en-US" sz="1900" dirty="0">
                <a:solidFill>
                  <a:srgbClr val="000000"/>
                </a:solidFill>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This includes employers who fully and properly implement the specified exposure controls in Table 1.</a:t>
            </a:r>
          </a:p>
          <a:p>
            <a:pPr lvl="1" algn="just"/>
            <a:endParaRPr lang="en-US" sz="19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Written exposure control plans must include and describe</a:t>
            </a:r>
          </a:p>
          <a:p>
            <a:pPr lvl="1"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Tasks involving exposure to silica</a:t>
            </a:r>
          </a:p>
          <a:p>
            <a:pPr lvl="1"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Engineering controls, work practices, and respiratory protection for each task</a:t>
            </a:r>
          </a:p>
          <a:p>
            <a:pPr lvl="1"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Housekeeping methods used to limit exposure</a:t>
            </a:r>
          </a:p>
          <a:p>
            <a:pPr lvl="1"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Procedures used to restrict access to work areas, when necessary, to limit the number of employees exposed to respirable crystalline silica</a:t>
            </a:r>
          </a:p>
          <a:p>
            <a:pPr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The Plan must be reviewed and evaluated at least once a year and updated as necessary</a:t>
            </a:r>
          </a:p>
          <a:p>
            <a:pPr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It must be available to each employee covered by the standard, their designated representative, and representatives from OSHA or NIOSH, upon request.</a:t>
            </a:r>
          </a:p>
        </p:txBody>
      </p:sp>
    </p:spTree>
    <p:extLst>
      <p:ext uri="{BB962C8B-B14F-4D97-AF65-F5344CB8AC3E}">
        <p14:creationId xmlns:p14="http://schemas.microsoft.com/office/powerpoint/2010/main" val="4155067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06435" y="195276"/>
            <a:ext cx="7037565" cy="751609"/>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Written Exposure Control Plan – Competent Person</a:t>
            </a:r>
          </a:p>
        </p:txBody>
      </p:sp>
      <p:sp>
        <p:nvSpPr>
          <p:cNvPr id="3" name="Content Placeholder 2"/>
          <p:cNvSpPr>
            <a:spLocks noGrp="1"/>
          </p:cNvSpPr>
          <p:nvPr>
            <p:ph idx="1"/>
          </p:nvPr>
        </p:nvSpPr>
        <p:spPr>
          <a:xfrm>
            <a:off x="0" y="1303377"/>
            <a:ext cx="9144000" cy="4282877"/>
          </a:xfrm>
        </p:spPr>
        <p:txBody>
          <a:bodyPr/>
          <a:lstStyle/>
          <a:p>
            <a:pPr algn="just"/>
            <a:r>
              <a:rPr lang="en-US" sz="2200" dirty="0">
                <a:latin typeface="Times New Roman" panose="02020603050405020304" pitchFamily="18" charset="0"/>
                <a:cs typeface="Times New Roman" panose="02020603050405020304" pitchFamily="18" charset="0"/>
              </a:rPr>
              <a:t>The employer must designate a </a:t>
            </a:r>
            <a:r>
              <a:rPr lang="en-US" sz="2200" b="1" dirty="0">
                <a:latin typeface="Times New Roman" panose="02020603050405020304" pitchFamily="18" charset="0"/>
                <a:cs typeface="Times New Roman" panose="02020603050405020304" pitchFamily="18" charset="0"/>
              </a:rPr>
              <a:t>competent person </a:t>
            </a:r>
            <a:r>
              <a:rPr lang="en-US" sz="2200" dirty="0">
                <a:latin typeface="Times New Roman" panose="02020603050405020304" pitchFamily="18" charset="0"/>
                <a:cs typeface="Times New Roman" panose="02020603050405020304" pitchFamily="18" charset="0"/>
              </a:rPr>
              <a:t>to implement the written exposure control plan</a:t>
            </a:r>
          </a:p>
          <a:p>
            <a:pPr marL="0" indent="0" algn="just">
              <a:buNone/>
            </a:pP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Competent person is an individual capable of </a:t>
            </a:r>
          </a:p>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Identifying existing and foreseeable silica hazards; </a:t>
            </a:r>
          </a:p>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Is authorized to promptly eliminate or minimize these hazards; and</a:t>
            </a:r>
          </a:p>
          <a:p>
            <a:pPr lvl="1" algn="jus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Has the knowledge and ability to implement the written exposure control plan. </a:t>
            </a:r>
          </a:p>
          <a:p>
            <a:pPr algn="just"/>
            <a:r>
              <a:rPr lang="en-US" sz="2200" dirty="0">
                <a:latin typeface="Times New Roman" panose="02020603050405020304" pitchFamily="18" charset="0"/>
                <a:cs typeface="Times New Roman" panose="02020603050405020304" pitchFamily="18" charset="0"/>
              </a:rPr>
              <a:t> He/she makes frequent and regular inspections of job sites, materials, and equipment</a:t>
            </a:r>
          </a:p>
          <a:p>
            <a:pPr algn="just"/>
            <a:r>
              <a:rPr lang="en-US" sz="2200" dirty="0">
                <a:latin typeface="Times New Roman" panose="02020603050405020304" pitchFamily="18" charset="0"/>
                <a:cs typeface="Times New Roman" panose="02020603050405020304" pitchFamily="18" charset="0"/>
              </a:rPr>
              <a:t>The standard does not require specific training for a competent person.</a:t>
            </a:r>
          </a:p>
          <a:p>
            <a:pPr algn="just"/>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3686231" y="5858045"/>
            <a:ext cx="561615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Impact" panose="020B0806030902050204"/>
                <a:ea typeface="+mj-ea"/>
                <a:cs typeface="+mj-cs"/>
              </a:rPr>
              <a:t>COMPETENT PERSON</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59137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6" y="305166"/>
            <a:ext cx="7034645" cy="720437"/>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Medical</a:t>
            </a:r>
            <a:r>
              <a:rPr lang="en-US" sz="2900" kern="1200" spc="150" dirty="0">
                <a:solidFill>
                  <a:schemeClr val="bg1"/>
                </a:solidFill>
                <a:latin typeface="Times New Roman" panose="02020603050405020304" pitchFamily="18" charset="0"/>
                <a:ea typeface="+mj-ea"/>
                <a:cs typeface="Times New Roman" panose="02020603050405020304" pitchFamily="18" charset="0"/>
              </a:rPr>
              <a:t>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Surveillance</a:t>
            </a:r>
          </a:p>
        </p:txBody>
      </p:sp>
      <p:sp>
        <p:nvSpPr>
          <p:cNvPr id="3" name="Content Placeholder 2"/>
          <p:cNvSpPr>
            <a:spLocks noGrp="1"/>
          </p:cNvSpPr>
          <p:nvPr>
            <p:ph idx="1"/>
          </p:nvPr>
        </p:nvSpPr>
        <p:spPr>
          <a:xfrm>
            <a:off x="1870366" y="1275842"/>
            <a:ext cx="6978316" cy="4993399"/>
          </a:xfrm>
        </p:spPr>
        <p:txBody>
          <a:bodyPr/>
          <a:lstStyle/>
          <a:p>
            <a:pPr algn="just"/>
            <a:r>
              <a:rPr lang="en-US" sz="2200" b="1" dirty="0">
                <a:latin typeface="Times New Roman" panose="02020603050405020304" pitchFamily="18" charset="0"/>
                <a:cs typeface="Times New Roman" panose="02020603050405020304" pitchFamily="18" charset="0"/>
              </a:rPr>
              <a:t>Employers </a:t>
            </a:r>
            <a:r>
              <a:rPr lang="en-US" sz="2200" b="1" i="1" dirty="0">
                <a:latin typeface="Times New Roman" panose="02020603050405020304" pitchFamily="18" charset="0"/>
                <a:cs typeface="Times New Roman" panose="02020603050405020304" pitchFamily="18" charset="0"/>
              </a:rPr>
              <a:t>must offer medical examination to workers who will be required to wear a respirator under the standard for 30 or more days a year</a:t>
            </a:r>
            <a:r>
              <a:rPr lang="en-US" sz="2200" b="1" dirty="0">
                <a:latin typeface="Times New Roman" panose="02020603050405020304" pitchFamily="18" charset="0"/>
                <a:cs typeface="Times New Roman" panose="02020603050405020304" pitchFamily="18" charset="0"/>
              </a:rPr>
              <a:t>.</a:t>
            </a:r>
          </a:p>
          <a:p>
            <a:pPr algn="just"/>
            <a:r>
              <a:rPr lang="en-US" sz="2200" b="1" dirty="0">
                <a:latin typeface="Times New Roman" panose="02020603050405020304" pitchFamily="18" charset="0"/>
                <a:cs typeface="Times New Roman" panose="02020603050405020304" pitchFamily="18" charset="0"/>
              </a:rPr>
              <a:t>Medical Surveillance is intended to </a:t>
            </a:r>
            <a:endParaRPr lang="en-US" sz="2200" dirty="0">
              <a:latin typeface="Times New Roman" panose="02020603050405020304" pitchFamily="18" charset="0"/>
              <a:cs typeface="Times New Roman" panose="02020603050405020304" pitchFamily="18" charset="0"/>
            </a:endParaRPr>
          </a:p>
          <a:p>
            <a:pPr marL="800100" lvl="1" indent="-342900" algn="just">
              <a:spcAft>
                <a:spcPts val="12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Identify respirable crystalline silica-related diseases so that employees with those diseases can take actions to protect their health</a:t>
            </a:r>
          </a:p>
          <a:p>
            <a:pPr marL="800100" lvl="1" indent="-342900" algn="just">
              <a:spcAft>
                <a:spcPts val="12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Determine if an employee has any condition, such as a lung disease, that might make him or her more sensitive to respirable crystalline silica exposure </a:t>
            </a:r>
          </a:p>
          <a:p>
            <a:pPr marL="800100" lvl="1" indent="-342900" algn="just">
              <a:spcAft>
                <a:spcPts val="12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Determine the employee’s fitness to use respirators</a:t>
            </a:r>
          </a:p>
          <a:p>
            <a:pPr marL="800100" lvl="1" indent="-342900" algn="just">
              <a:spcAft>
                <a:spcPts val="1200"/>
              </a:spcAft>
              <a:buFont typeface="Arial" panose="020B0604020202020204" pitchFamily="34" charset="0"/>
              <a:buChar char="•"/>
            </a:pPr>
            <a:r>
              <a:rPr lang="en-US" sz="2200" u="sng" dirty="0">
                <a:latin typeface="Times New Roman" panose="02020603050405020304" pitchFamily="18" charset="0"/>
                <a:cs typeface="Times New Roman" panose="02020603050405020304" pitchFamily="18" charset="0"/>
              </a:rPr>
              <a:t>Note that it is different than medical evaluations needed to comply with OSHA 1910.134</a:t>
            </a:r>
          </a:p>
        </p:txBody>
      </p:sp>
      <p:sp>
        <p:nvSpPr>
          <p:cNvPr id="4" name="Rectangle 3"/>
          <p:cNvSpPr/>
          <p:nvPr/>
        </p:nvSpPr>
        <p:spPr>
          <a:xfrm rot="19802938">
            <a:off x="-788172" y="3086652"/>
            <a:ext cx="3995199" cy="1200329"/>
          </a:xfrm>
          <a:prstGeom prst="rect">
            <a:avLst/>
          </a:prstGeom>
          <a:noFill/>
        </p:spPr>
        <p:txBody>
          <a:bodyPr wrap="squar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Impact" panose="020B0806030902050204"/>
                <a:ea typeface="+mj-ea"/>
                <a:cs typeface="+mj-cs"/>
              </a:rPr>
              <a:t>Medical</a:t>
            </a:r>
            <a:r>
              <a:rPr lang="en-US" sz="3600" b="1" dirty="0">
                <a:ln w="22225">
                  <a:solidFill>
                    <a:schemeClr val="accent2"/>
                  </a:solidFill>
                  <a:prstDash val="solid"/>
                </a:ln>
                <a:solidFill>
                  <a:schemeClr val="accent2">
                    <a:lumMod val="40000"/>
                    <a:lumOff val="60000"/>
                  </a:schemeClr>
                </a:solidFill>
              </a:rPr>
              <a:t> </a:t>
            </a:r>
            <a:r>
              <a:rPr lang="en-US" sz="3600" b="1" dirty="0">
                <a:ln w="22225">
                  <a:solidFill>
                    <a:schemeClr val="accent2"/>
                  </a:solidFill>
                  <a:prstDash val="solid"/>
                </a:ln>
                <a:solidFill>
                  <a:schemeClr val="accent2">
                    <a:lumMod val="40000"/>
                    <a:lumOff val="60000"/>
                  </a:schemeClr>
                </a:solidFill>
                <a:latin typeface="Impact" panose="020B0806030902050204"/>
                <a:ea typeface="+mj-ea"/>
                <a:cs typeface="+mj-cs"/>
              </a:rPr>
              <a:t>Examination</a:t>
            </a:r>
          </a:p>
        </p:txBody>
      </p:sp>
    </p:spTree>
    <p:extLst>
      <p:ext uri="{BB962C8B-B14F-4D97-AF65-F5344CB8AC3E}">
        <p14:creationId xmlns:p14="http://schemas.microsoft.com/office/powerpoint/2010/main" val="205872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6" y="305166"/>
            <a:ext cx="7034645" cy="720437"/>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Medical</a:t>
            </a:r>
            <a:r>
              <a:rPr lang="en-US" sz="2900" kern="1200" spc="150" dirty="0">
                <a:solidFill>
                  <a:schemeClr val="bg1"/>
                </a:solidFill>
                <a:latin typeface="Times New Roman" panose="02020603050405020304" pitchFamily="18" charset="0"/>
                <a:ea typeface="+mj-ea"/>
                <a:cs typeface="Times New Roman" panose="02020603050405020304" pitchFamily="18" charset="0"/>
              </a:rPr>
              <a:t>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Surveillance – cont.</a:t>
            </a:r>
          </a:p>
        </p:txBody>
      </p:sp>
      <p:sp>
        <p:nvSpPr>
          <p:cNvPr id="3" name="Content Placeholder 2"/>
          <p:cNvSpPr>
            <a:spLocks noGrp="1"/>
          </p:cNvSpPr>
          <p:nvPr>
            <p:ph idx="1"/>
          </p:nvPr>
        </p:nvSpPr>
        <p:spPr>
          <a:xfrm>
            <a:off x="0" y="1290816"/>
            <a:ext cx="5213684" cy="5446867"/>
          </a:xfrm>
        </p:spPr>
        <p:txBody>
          <a:bodyPr/>
          <a:lstStyle/>
          <a:p>
            <a:pPr algn="just">
              <a:spcAft>
                <a:spcPts val="1200"/>
              </a:spcAft>
              <a:buFont typeface="Arial" panose="020B0604020202020204" pitchFamily="34" charset="0"/>
              <a:buChar char="•"/>
            </a:pPr>
            <a:r>
              <a:rPr lang="en-US" sz="2200" b="1" kern="1200" dirty="0">
                <a:latin typeface="Times New Roman" panose="02020603050405020304" pitchFamily="18" charset="0"/>
                <a:cs typeface="Times New Roman" panose="02020603050405020304" pitchFamily="18" charset="0"/>
              </a:rPr>
              <a:t>What are included in the medical examination?</a:t>
            </a:r>
          </a:p>
          <a:p>
            <a:pPr marL="800100" lvl="1" indent="-342900" algn="just">
              <a:spcAft>
                <a:spcPts val="600"/>
              </a:spcAft>
              <a:buFont typeface="Wingdings" panose="05000000000000000000" pitchFamily="2" charset="2"/>
              <a:buChar char="§"/>
            </a:pPr>
            <a:r>
              <a:rPr lang="en-US" sz="2200" kern="1200" dirty="0">
                <a:latin typeface="Times New Roman" panose="02020603050405020304" pitchFamily="18" charset="0"/>
                <a:ea typeface="ＭＳ Ｐゴシック" charset="-128"/>
                <a:cs typeface="Times New Roman" panose="02020603050405020304" pitchFamily="18" charset="0"/>
              </a:rPr>
              <a:t>Medical and work history</a:t>
            </a:r>
          </a:p>
          <a:p>
            <a:pPr marL="800100" lvl="1" indent="-342900" algn="just">
              <a:spcAft>
                <a:spcPts val="600"/>
              </a:spcAft>
              <a:buFont typeface="Wingdings" panose="05000000000000000000" pitchFamily="2" charset="2"/>
              <a:buChar char="§"/>
            </a:pPr>
            <a:r>
              <a:rPr lang="en-US" sz="2200" kern="1200" dirty="0">
                <a:latin typeface="Times New Roman" panose="02020603050405020304" pitchFamily="18" charset="0"/>
                <a:ea typeface="ＭＳ Ｐゴシック" charset="-128"/>
                <a:cs typeface="Times New Roman" panose="02020603050405020304" pitchFamily="18" charset="0"/>
              </a:rPr>
              <a:t>Physical exam </a:t>
            </a:r>
          </a:p>
          <a:p>
            <a:pPr marL="800100" lvl="1" indent="-342900" algn="just">
              <a:spcAft>
                <a:spcPts val="600"/>
              </a:spcAft>
              <a:buFont typeface="Wingdings" panose="05000000000000000000" pitchFamily="2" charset="2"/>
              <a:buChar char="§"/>
            </a:pPr>
            <a:r>
              <a:rPr lang="en-US" sz="2200" kern="1200" dirty="0">
                <a:latin typeface="Times New Roman" panose="02020603050405020304" pitchFamily="18" charset="0"/>
                <a:ea typeface="ＭＳ Ｐゴシック" charset="-128"/>
                <a:cs typeface="Times New Roman" panose="02020603050405020304" pitchFamily="18" charset="0"/>
              </a:rPr>
              <a:t>Chest X-Ray</a:t>
            </a:r>
          </a:p>
          <a:p>
            <a:pPr marL="800100" lvl="1" indent="-342900" algn="just">
              <a:spcAft>
                <a:spcPts val="600"/>
              </a:spcAft>
              <a:buFont typeface="Wingdings" panose="05000000000000000000" pitchFamily="2" charset="2"/>
              <a:buChar char="§"/>
            </a:pPr>
            <a:r>
              <a:rPr lang="en-US" sz="2200" kern="1200" dirty="0">
                <a:latin typeface="Times New Roman" panose="02020603050405020304" pitchFamily="18" charset="0"/>
                <a:ea typeface="ＭＳ Ｐゴシック" charset="-128"/>
                <a:cs typeface="Times New Roman" panose="02020603050405020304" pitchFamily="18" charset="0"/>
              </a:rPr>
              <a:t>Lung function test</a:t>
            </a:r>
          </a:p>
          <a:p>
            <a:pPr marL="800100" lvl="1" indent="-342900" algn="just">
              <a:spcAft>
                <a:spcPts val="1200"/>
              </a:spcAft>
              <a:buFont typeface="Wingdings" panose="05000000000000000000" pitchFamily="2" charset="2"/>
              <a:buChar char="§"/>
            </a:pPr>
            <a:r>
              <a:rPr lang="en-US" sz="2200" kern="1200" dirty="0">
                <a:latin typeface="Times New Roman" panose="02020603050405020304" pitchFamily="18" charset="0"/>
                <a:cs typeface="Times New Roman" panose="02020603050405020304" pitchFamily="18" charset="0"/>
              </a:rPr>
              <a:t>Any other tests deemed appropriate by the PLHCP (as medically necessary and related to respirable crystalline silica exposure)</a:t>
            </a:r>
          </a:p>
          <a:p>
            <a:pPr marL="1200150" lvl="2" indent="-342900" algn="just">
              <a:spcAft>
                <a:spcPts val="1200"/>
              </a:spcAft>
              <a:buFont typeface="Wingdings" panose="05000000000000000000" pitchFamily="2" charset="2"/>
              <a:buChar char="§"/>
            </a:pPr>
            <a:r>
              <a:rPr lang="en-US" sz="2200" kern="1200" dirty="0">
                <a:latin typeface="Times New Roman" panose="02020603050405020304" pitchFamily="18" charset="0"/>
                <a:ea typeface="ＭＳ Ｐゴシック" charset="-128"/>
                <a:cs typeface="Times New Roman" panose="02020603050405020304" pitchFamily="18" charset="0"/>
              </a:rPr>
              <a:t>Tuberculosis Test (TB test)</a:t>
            </a:r>
          </a:p>
        </p:txBody>
      </p:sp>
      <p:sp>
        <p:nvSpPr>
          <p:cNvPr id="4" name="Round Diagonal Corner Rectangle 3"/>
          <p:cNvSpPr/>
          <p:nvPr/>
        </p:nvSpPr>
        <p:spPr bwMode="auto">
          <a:xfrm>
            <a:off x="5337109" y="1556031"/>
            <a:ext cx="3806891" cy="4583512"/>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Aft>
                <a:spcPts val="1200"/>
              </a:spcAft>
            </a:pPr>
            <a:r>
              <a:rPr lang="en-US" b="1" dirty="0"/>
              <a:t>Frequency of Medical Examinations </a:t>
            </a:r>
          </a:p>
          <a:p>
            <a:pPr marL="800100" lvl="1" indent="-342900" algn="just">
              <a:spcAft>
                <a:spcPts val="1200"/>
              </a:spcAft>
              <a:buFont typeface="Wingdings" panose="05000000000000000000" pitchFamily="2" charset="2"/>
              <a:buChar char="§"/>
            </a:pPr>
            <a:r>
              <a:rPr lang="en-US" dirty="0"/>
              <a:t>Within 30 days of initial assignment </a:t>
            </a:r>
          </a:p>
          <a:p>
            <a:pPr marL="800100" lvl="1" indent="-342900">
              <a:spcAft>
                <a:spcPts val="1200"/>
              </a:spcAft>
              <a:buFont typeface="Wingdings" panose="05000000000000000000" pitchFamily="2" charset="2"/>
              <a:buChar char="§"/>
            </a:pPr>
            <a:r>
              <a:rPr lang="en-US" b="1" dirty="0">
                <a:ea typeface="ＭＳ Ｐゴシック" charset="-128"/>
                <a:cs typeface="ＭＳ Ｐゴシック" charset="-128"/>
              </a:rPr>
              <a:t>Every three years from the last examination, </a:t>
            </a:r>
            <a:r>
              <a:rPr lang="en-US" dirty="0">
                <a:ea typeface="ＭＳ Ｐゴシック" charset="-128"/>
                <a:cs typeface="ＭＳ Ｐゴシック" charset="-128"/>
              </a:rPr>
              <a:t>or more frequently if recommended by the PLHCP, if the employee will continue to perform tasks that require respirator use under the silica standard for 30 or more days per year</a:t>
            </a:r>
          </a:p>
        </p:txBody>
      </p:sp>
    </p:spTree>
    <p:extLst>
      <p:ext uri="{BB962C8B-B14F-4D97-AF65-F5344CB8AC3E}">
        <p14:creationId xmlns:p14="http://schemas.microsoft.com/office/powerpoint/2010/main" val="4286649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681" y="150722"/>
            <a:ext cx="7034645" cy="973350"/>
          </a:xfrm>
        </p:spPr>
        <p:txBody>
          <a:bodyPr vert="horz"/>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Medical Surveillance - Requirements</a:t>
            </a:r>
          </a:p>
        </p:txBody>
      </p:sp>
      <p:sp>
        <p:nvSpPr>
          <p:cNvPr id="3" name="Content Placeholder 2"/>
          <p:cNvSpPr>
            <a:spLocks noGrp="1"/>
          </p:cNvSpPr>
          <p:nvPr>
            <p:ph idx="1"/>
          </p:nvPr>
        </p:nvSpPr>
        <p:spPr>
          <a:xfrm>
            <a:off x="0" y="1262008"/>
            <a:ext cx="6497053" cy="4083024"/>
          </a:xfrm>
        </p:spPr>
        <p:txBody>
          <a:bodyPr/>
          <a:lstStyle/>
          <a:p>
            <a:pPr algn="just">
              <a:spcAft>
                <a:spcPts val="1200"/>
              </a:spcAft>
            </a:pPr>
            <a:r>
              <a:rPr lang="en-US" sz="2000" dirty="0">
                <a:latin typeface="Times New Roman" panose="02020603050405020304" pitchFamily="18" charset="0"/>
                <a:cs typeface="Times New Roman" panose="02020603050405020304" pitchFamily="18" charset="0"/>
              </a:rPr>
              <a:t>The standard requires a written medical report be </a:t>
            </a:r>
            <a:r>
              <a:rPr lang="en-US" sz="2000" b="1" dirty="0">
                <a:latin typeface="Times New Roman" panose="02020603050405020304" pitchFamily="18" charset="0"/>
                <a:cs typeface="Times New Roman" panose="02020603050405020304" pitchFamily="18" charset="0"/>
              </a:rPr>
              <a:t>provided to the employee </a:t>
            </a:r>
            <a:r>
              <a:rPr lang="en-US" sz="2000" dirty="0">
                <a:latin typeface="Times New Roman" panose="02020603050405020304" pitchFamily="18" charset="0"/>
                <a:cs typeface="Times New Roman" panose="02020603050405020304" pitchFamily="18" charset="0"/>
              </a:rPr>
              <a:t>as well as detailed information related to employee's health, any work restrictions, and recommendations for any further evaluation or treatment.</a:t>
            </a:r>
          </a:p>
          <a:p>
            <a:pPr lvl="1" algn="just">
              <a:spcAft>
                <a:spcPts val="1200"/>
              </a:spcAft>
            </a:pP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 employer does not receive a copy </a:t>
            </a:r>
            <a:r>
              <a:rPr lang="en-US" sz="2000" dirty="0">
                <a:latin typeface="Times New Roman" panose="02020603050405020304" pitchFamily="18" charset="0"/>
                <a:cs typeface="Times New Roman" panose="02020603050405020304" pitchFamily="18" charset="0"/>
              </a:rPr>
              <a:t>of this report.</a:t>
            </a:r>
          </a:p>
          <a:p>
            <a:pPr marL="1200150" lvl="2" indent="-342900" algn="just">
              <a:spcAft>
                <a:spcPts val="1200"/>
              </a:spcAft>
              <a:buFont typeface="Arial" panose="020B0604020202020204" pitchFamily="34" charset="0"/>
              <a:buChar char="•"/>
            </a:pPr>
            <a:r>
              <a:rPr lang="en-US" sz="1600" b="1" dirty="0">
                <a:latin typeface="Times New Roman" panose="02020603050405020304" pitchFamily="18" charset="0"/>
                <a:ea typeface="ＭＳ Ｐゴシック" charset="-128"/>
                <a:cs typeface="Times New Roman" panose="02020603050405020304" pitchFamily="18" charset="0"/>
              </a:rPr>
              <a:t>HIPAA </a:t>
            </a:r>
            <a:r>
              <a:rPr lang="en-US" sz="1600" dirty="0">
                <a:latin typeface="Times New Roman" panose="02020603050405020304" pitchFamily="18" charset="0"/>
                <a:ea typeface="ＭＳ Ｐゴシック" charset="-128"/>
                <a:cs typeface="Times New Roman" panose="02020603050405020304" pitchFamily="18" charset="0"/>
              </a:rPr>
              <a:t>(Health Insurance Portability and Accountability Act of 1996)</a:t>
            </a:r>
          </a:p>
          <a:p>
            <a:pPr algn="just">
              <a:spcAft>
                <a:spcPts val="1200"/>
              </a:spcAft>
            </a:pPr>
            <a:r>
              <a:rPr lang="en-US" sz="2000" dirty="0">
                <a:latin typeface="Times New Roman" panose="02020603050405020304" pitchFamily="18" charset="0"/>
                <a:cs typeface="Times New Roman" panose="02020603050405020304" pitchFamily="18" charset="0"/>
              </a:rPr>
              <a:t>The standard requires employer to obtain </a:t>
            </a:r>
            <a:r>
              <a:rPr lang="en-US" sz="2000" b="1" dirty="0">
                <a:latin typeface="Times New Roman" panose="02020603050405020304" pitchFamily="18" charset="0"/>
                <a:cs typeface="Times New Roman" panose="02020603050405020304" pitchFamily="18" charset="0"/>
              </a:rPr>
              <a:t>a written medical opinion </a:t>
            </a:r>
            <a:r>
              <a:rPr lang="en-US" sz="2000" dirty="0">
                <a:latin typeface="Times New Roman" panose="02020603050405020304" pitchFamily="18" charset="0"/>
                <a:cs typeface="Times New Roman" panose="02020603050405020304" pitchFamily="18" charset="0"/>
              </a:rPr>
              <a:t>from PLHCP</a:t>
            </a:r>
          </a:p>
          <a:p>
            <a:pPr lvl="1" algn="just">
              <a:spcBef>
                <a:spcPts val="0"/>
              </a:spcBef>
              <a:spcAft>
                <a:spcPts val="0"/>
              </a:spcAft>
              <a:buFont typeface="Arial" panose="020B0604020202020204" pitchFamily="34" charset="0"/>
              <a:buChar char="•"/>
            </a:pPr>
            <a:r>
              <a:rPr lang="en-US" sz="1400" kern="1200" dirty="0"/>
              <a:t>the date of the examination;  </a:t>
            </a:r>
          </a:p>
          <a:p>
            <a:pPr lvl="1" algn="just">
              <a:spcBef>
                <a:spcPts val="0"/>
              </a:spcBef>
              <a:spcAft>
                <a:spcPts val="0"/>
              </a:spcAft>
              <a:buFont typeface="Arial" panose="020B0604020202020204" pitchFamily="34" charset="0"/>
              <a:buChar char="•"/>
            </a:pPr>
            <a:r>
              <a:rPr lang="en-US" sz="1400" kern="1200" dirty="0"/>
              <a:t>a statement that the examination has met the requirements of the silica standard; and  </a:t>
            </a:r>
          </a:p>
          <a:p>
            <a:pPr lvl="1" algn="just">
              <a:spcBef>
                <a:spcPts val="0"/>
              </a:spcBef>
              <a:spcAft>
                <a:spcPts val="0"/>
              </a:spcAft>
              <a:buFont typeface="Arial" panose="020B0604020202020204" pitchFamily="34" charset="0"/>
              <a:buChar char="•"/>
            </a:pPr>
            <a:r>
              <a:rPr lang="en-US" sz="1400" kern="1200" dirty="0"/>
              <a:t>any recommended limitations on the employee’s use of respirators. </a:t>
            </a:r>
          </a:p>
          <a:p>
            <a:pPr algn="just">
              <a:spcAft>
                <a:spcPts val="1200"/>
              </a:spcAft>
            </a:pPr>
            <a:endParaRPr lang="en-US" sz="2000" dirty="0">
              <a:latin typeface="Times New Roman" panose="02020603050405020304" pitchFamily="18" charset="0"/>
              <a:cs typeface="Times New Roman" panose="02020603050405020304" pitchFamily="18" charset="0"/>
            </a:endParaRPr>
          </a:p>
          <a:p>
            <a:pPr algn="just">
              <a:spcAft>
                <a:spcPts val="1200"/>
              </a:spcAft>
            </a:pP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rot="1490774">
            <a:off x="6382138" y="1778381"/>
            <a:ext cx="2654477" cy="1938992"/>
          </a:xfrm>
          <a:prstGeom prst="rect">
            <a:avLst/>
          </a:prstGeom>
          <a:noFill/>
          <a:effectLst/>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Sample Medical Forms </a:t>
            </a:r>
          </a:p>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in </a:t>
            </a:r>
          </a:p>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Appendix B of the Standard</a:t>
            </a:r>
          </a:p>
        </p:txBody>
      </p:sp>
      <p:sp>
        <p:nvSpPr>
          <p:cNvPr id="6" name="Rectangle 5"/>
          <p:cNvSpPr/>
          <p:nvPr/>
        </p:nvSpPr>
        <p:spPr>
          <a:xfrm>
            <a:off x="0" y="5687932"/>
            <a:ext cx="8830367" cy="1015663"/>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en-US" sz="2000" dirty="0">
                <a:latin typeface="Times New Roman" panose="02020603050405020304" pitchFamily="18" charset="0"/>
                <a:ea typeface="ＭＳ Ｐゴシック" charset="-128"/>
                <a:cs typeface="Times New Roman" panose="02020603050405020304" pitchFamily="18" charset="0"/>
              </a:rPr>
              <a:t>If employee provides written authorization, written opinion provided to employer may also include recommended limitations on employee's exposure to respirable crystalline silica, and referral to a specialist</a:t>
            </a:r>
            <a:r>
              <a:rPr lang="en-US" sz="2000" dirty="0"/>
              <a:t>.</a:t>
            </a:r>
          </a:p>
        </p:txBody>
      </p:sp>
    </p:spTree>
    <p:extLst>
      <p:ext uri="{BB962C8B-B14F-4D97-AF65-F5344CB8AC3E}">
        <p14:creationId xmlns:p14="http://schemas.microsoft.com/office/powerpoint/2010/main" val="240341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6748" y="284813"/>
            <a:ext cx="8229600" cy="975610"/>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Purpose of This Training</a:t>
            </a:r>
          </a:p>
        </p:txBody>
      </p:sp>
      <p:sp>
        <p:nvSpPr>
          <p:cNvPr id="3" name="Content Placeholder 2"/>
          <p:cNvSpPr>
            <a:spLocks noGrp="1"/>
          </p:cNvSpPr>
          <p:nvPr>
            <p:ph idx="1"/>
          </p:nvPr>
        </p:nvSpPr>
        <p:spPr>
          <a:xfrm>
            <a:off x="457200" y="1600203"/>
            <a:ext cx="8229600" cy="4111050"/>
          </a:xfrm>
        </p:spPr>
        <p:txBody>
          <a:bodyPr/>
          <a:lstStyle/>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OSHA has issued a </a:t>
            </a:r>
            <a:r>
              <a:rPr lang="en-US" sz="2200" b="1" dirty="0">
                <a:latin typeface="Times New Roman" panose="02020603050405020304" pitchFamily="18" charset="0"/>
                <a:cs typeface="Times New Roman" panose="02020603050405020304" pitchFamily="18" charset="0"/>
              </a:rPr>
              <a:t>new standard (CFR 1926.1153) to curb respirable crystalline silica related diseases in the US workers </a:t>
            </a:r>
            <a:r>
              <a:rPr lang="en-US" sz="2200" dirty="0">
                <a:latin typeface="Times New Roman" panose="02020603050405020304" pitchFamily="18" charset="0"/>
                <a:cs typeface="Times New Roman" panose="02020603050405020304" pitchFamily="18" charset="0"/>
              </a:rPr>
              <a:t>by limiting their exposure to respirable crystalline silica</a:t>
            </a:r>
          </a:p>
          <a:p>
            <a:pPr marL="800100" lvl="1" indent="-342900">
              <a:spcAft>
                <a:spcPts val="600"/>
              </a:spcAf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a:t>
            </a:r>
            <a:r>
              <a:rPr lang="en-US" altLang="en-US" sz="2200" b="1" dirty="0">
                <a:latin typeface="Times New Roman" panose="02020603050405020304" pitchFamily="18" charset="0"/>
                <a:cs typeface="Times New Roman" panose="02020603050405020304" pitchFamily="18" charset="0"/>
              </a:rPr>
              <a:t>training</a:t>
            </a:r>
            <a:r>
              <a:rPr lang="en-US" altLang="en-US" sz="2200" dirty="0">
                <a:latin typeface="Times New Roman" panose="02020603050405020304" pitchFamily="18" charset="0"/>
                <a:cs typeface="Times New Roman" panose="02020603050405020304" pitchFamily="18" charset="0"/>
              </a:rPr>
              <a:t> provided </a:t>
            </a:r>
            <a:r>
              <a:rPr lang="en-US" altLang="en-US" sz="2200" b="1" dirty="0">
                <a:latin typeface="Times New Roman" panose="02020603050405020304" pitchFamily="18" charset="0"/>
                <a:cs typeface="Times New Roman" panose="02020603050405020304" pitchFamily="18" charset="0"/>
              </a:rPr>
              <a:t>here</a:t>
            </a:r>
            <a:r>
              <a:rPr lang="en-US" altLang="en-US" sz="2200" dirty="0">
                <a:latin typeface="Times New Roman" panose="02020603050405020304" pitchFamily="18" charset="0"/>
                <a:cs typeface="Times New Roman" panose="02020603050405020304" pitchFamily="18" charset="0"/>
              </a:rPr>
              <a:t> aims at</a:t>
            </a:r>
          </a:p>
          <a:p>
            <a:pPr lvl="2">
              <a:spcAft>
                <a:spcPts val="600"/>
              </a:spcAft>
            </a:pPr>
            <a:r>
              <a:rPr lang="en-US" altLang="en-US" sz="2200" b="1" dirty="0">
                <a:latin typeface="Times New Roman" panose="02020603050405020304" pitchFamily="18" charset="0"/>
                <a:cs typeface="Times New Roman" panose="02020603050405020304" pitchFamily="18" charset="0"/>
              </a:rPr>
              <a:t>Increasing workers’ awareness </a:t>
            </a:r>
            <a:r>
              <a:rPr lang="en-US" altLang="en-US" sz="2200" dirty="0">
                <a:latin typeface="Times New Roman" panose="02020603050405020304" pitchFamily="18" charset="0"/>
                <a:cs typeface="Times New Roman" panose="02020603050405020304" pitchFamily="18" charset="0"/>
              </a:rPr>
              <a:t>of the serious </a:t>
            </a:r>
            <a:r>
              <a:rPr lang="en-US" altLang="en-US" sz="2200" b="1" dirty="0">
                <a:latin typeface="Times New Roman" panose="02020603050405020304" pitchFamily="18" charset="0"/>
                <a:cs typeface="Times New Roman" panose="02020603050405020304" pitchFamily="18" charset="0"/>
              </a:rPr>
              <a:t>health hazards of silica dust</a:t>
            </a:r>
          </a:p>
          <a:p>
            <a:pPr lvl="2">
              <a:spcAft>
                <a:spcPts val="600"/>
              </a:spcAft>
            </a:pPr>
            <a:r>
              <a:rPr lang="en-US" sz="2200" b="1" dirty="0">
                <a:latin typeface="Times New Roman" panose="02020603050405020304" pitchFamily="18" charset="0"/>
                <a:cs typeface="Times New Roman" panose="02020603050405020304" pitchFamily="18" charset="0"/>
              </a:rPr>
              <a:t>Providing</a:t>
            </a:r>
            <a:r>
              <a:rPr lang="en-US" sz="2200" dirty="0">
                <a:latin typeface="Times New Roman" panose="02020603050405020304" pitchFamily="18" charset="0"/>
                <a:cs typeface="Times New Roman" panose="02020603050405020304" pitchFamily="18" charset="0"/>
              </a:rPr>
              <a:t> the </a:t>
            </a:r>
            <a:r>
              <a:rPr lang="en-US" sz="2200" b="1" dirty="0">
                <a:latin typeface="Times New Roman" panose="02020603050405020304" pitchFamily="18" charset="0"/>
                <a:cs typeface="Times New Roman" panose="02020603050405020304" pitchFamily="18" charset="0"/>
              </a:rPr>
              <a:t>knowledge</a:t>
            </a:r>
            <a:r>
              <a:rPr lang="en-US" sz="2200" dirty="0">
                <a:latin typeface="Times New Roman" panose="02020603050405020304" pitchFamily="18" charset="0"/>
                <a:cs typeface="Times New Roman" panose="02020603050405020304" pitchFamily="18" charset="0"/>
              </a:rPr>
              <a:t> necessary to </a:t>
            </a:r>
            <a:r>
              <a:rPr lang="en-US" sz="2200" b="1" dirty="0">
                <a:latin typeface="Times New Roman" panose="02020603050405020304" pitchFamily="18" charset="0"/>
                <a:cs typeface="Times New Roman" panose="02020603050405020304" pitchFamily="18" charset="0"/>
              </a:rPr>
              <a:t>perform work safely </a:t>
            </a:r>
            <a:r>
              <a:rPr lang="en-US" sz="2200" dirty="0">
                <a:latin typeface="Times New Roman" panose="02020603050405020304" pitchFamily="18" charset="0"/>
                <a:cs typeface="Times New Roman" panose="02020603050405020304" pitchFamily="18" charset="0"/>
              </a:rPr>
              <a:t>when there is silica exposure, and ways to limit silica exposure to levels </a:t>
            </a:r>
            <a:r>
              <a:rPr lang="en-US" sz="2200" b="1" dirty="0">
                <a:latin typeface="Times New Roman" panose="02020603050405020304" pitchFamily="18" charset="0"/>
                <a:cs typeface="Times New Roman" panose="02020603050405020304" pitchFamily="18" charset="0"/>
              </a:rPr>
              <a:t>below</a:t>
            </a:r>
            <a:r>
              <a:rPr lang="en-US" sz="2200" dirty="0">
                <a:latin typeface="Times New Roman" panose="02020603050405020304" pitchFamily="18" charset="0"/>
                <a:cs typeface="Times New Roman" panose="02020603050405020304" pitchFamily="18" charset="0"/>
              </a:rPr>
              <a:t> the  </a:t>
            </a:r>
            <a:r>
              <a:rPr lang="en-US" sz="2200" b="1" dirty="0">
                <a:latin typeface="Times New Roman" panose="02020603050405020304" pitchFamily="18" charset="0"/>
                <a:cs typeface="Times New Roman" panose="02020603050405020304" pitchFamily="18" charset="0"/>
              </a:rPr>
              <a:t>Permissible Exposure Limit (PEL)</a:t>
            </a:r>
            <a:r>
              <a:rPr lang="en-US" altLang="en-US" sz="2200" b="1" dirty="0">
                <a:latin typeface="Times New Roman" panose="02020603050405020304" pitchFamily="18" charset="0"/>
                <a:cs typeface="Times New Roman" panose="02020603050405020304" pitchFamily="18" charset="0"/>
              </a:rPr>
              <a:t> </a:t>
            </a:r>
          </a:p>
        </p:txBody>
      </p:sp>
      <p:pic>
        <p:nvPicPr>
          <p:cNvPr id="1028" name="Picture 4" descr="Image result for safety fir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6158" y="5455328"/>
            <a:ext cx="3031684" cy="128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65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323" y="178210"/>
            <a:ext cx="6998677" cy="700987"/>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Communication of Silica Hazards</a:t>
            </a:r>
          </a:p>
        </p:txBody>
      </p:sp>
      <p:sp>
        <p:nvSpPr>
          <p:cNvPr id="3" name="Content Placeholder 2"/>
          <p:cNvSpPr>
            <a:spLocks noGrp="1"/>
          </p:cNvSpPr>
          <p:nvPr>
            <p:ph idx="1"/>
          </p:nvPr>
        </p:nvSpPr>
        <p:spPr>
          <a:xfrm>
            <a:off x="0" y="1285112"/>
            <a:ext cx="6368717" cy="4914146"/>
          </a:xfrm>
        </p:spPr>
        <p:txBody>
          <a:bodyPr/>
          <a:lstStyle/>
          <a:p>
            <a:pPr algn="just">
              <a:spcAft>
                <a:spcPts val="1200"/>
              </a:spcAft>
            </a:pPr>
            <a:r>
              <a:rPr lang="en-US" sz="2000" dirty="0">
                <a:latin typeface="Times New Roman" panose="02020603050405020304" pitchFamily="18" charset="0"/>
                <a:cs typeface="Times New Roman" panose="02020603050405020304" pitchFamily="18" charset="0"/>
              </a:rPr>
              <a:t>Employers are </a:t>
            </a:r>
            <a:r>
              <a:rPr lang="en-US" sz="2000" b="1" u="sng" dirty="0">
                <a:latin typeface="Times New Roman" panose="02020603050405020304" pitchFamily="18" charset="0"/>
                <a:cs typeface="Times New Roman" panose="02020603050405020304" pitchFamily="18" charset="0"/>
              </a:rPr>
              <a:t>required</a:t>
            </a:r>
            <a:r>
              <a:rPr lang="en-US" sz="2000" dirty="0">
                <a:latin typeface="Times New Roman" panose="02020603050405020304" pitchFamily="18" charset="0"/>
                <a:cs typeface="Times New Roman" panose="02020603050405020304" pitchFamily="18" charset="0"/>
              </a:rPr>
              <a:t> to comply with OSHA Hazard Communication Standard- HCS (29 CFR 1910.1200). </a:t>
            </a:r>
          </a:p>
          <a:p>
            <a:pPr marL="800100" lvl="1" indent="-342900" algn="just">
              <a:spcAft>
                <a:spcPts val="12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HCS requires employers to inform employees about hazardous chemicals in the workplace, such as respirable crystalline silica, through their written hazard communication programs. </a:t>
            </a:r>
          </a:p>
          <a:p>
            <a:pPr algn="just">
              <a:spcAft>
                <a:spcPts val="1200"/>
              </a:spcAft>
            </a:pPr>
            <a:r>
              <a:rPr lang="en-US" sz="2000" dirty="0">
                <a:latin typeface="Times New Roman" panose="02020603050405020304" pitchFamily="18" charset="0"/>
                <a:cs typeface="Times New Roman" panose="02020603050405020304" pitchFamily="18" charset="0"/>
              </a:rPr>
              <a:t>Written hazard communication programs must describe how the requirements for container labels, safety data sheets (SDSs), and employee training will be met. </a:t>
            </a:r>
          </a:p>
          <a:p>
            <a:pPr algn="just">
              <a:spcAft>
                <a:spcPts val="1200"/>
              </a:spcAft>
            </a:pPr>
            <a:r>
              <a:rPr lang="en-US" sz="2000" dirty="0">
                <a:latin typeface="Times New Roman" panose="02020603050405020304" pitchFamily="18" charset="0"/>
                <a:cs typeface="Times New Roman" panose="02020603050405020304" pitchFamily="18" charset="0"/>
              </a:rPr>
              <a:t>Employers must address at least the health hazards on cancer, lung effects, immune system effects, and kidney effects as part of the hazard communication program for respirable crystalline silica. </a:t>
            </a:r>
          </a:p>
        </p:txBody>
      </p:sp>
      <p:pic>
        <p:nvPicPr>
          <p:cNvPr id="14338" name="Picture 2" descr="https://www.osha.gov/dsg/hazcom/images/header_3.jpg" title="HAZCOM/GHS PICTOGRAM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39203" y="2482956"/>
            <a:ext cx="2226962" cy="190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57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199" y="178210"/>
            <a:ext cx="6998677" cy="700987"/>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Communication of Silica Hazards – cont.</a:t>
            </a:r>
          </a:p>
        </p:txBody>
      </p:sp>
      <p:sp>
        <p:nvSpPr>
          <p:cNvPr id="3" name="Content Placeholder 2"/>
          <p:cNvSpPr>
            <a:spLocks noGrp="1"/>
          </p:cNvSpPr>
          <p:nvPr>
            <p:ph idx="1"/>
          </p:nvPr>
        </p:nvSpPr>
        <p:spPr>
          <a:xfrm>
            <a:off x="0" y="1293223"/>
            <a:ext cx="9144002" cy="4467497"/>
          </a:xfrm>
        </p:spPr>
        <p:txBody>
          <a:bodyPr/>
          <a:lstStyle/>
          <a:p>
            <a:pPr algn="just">
              <a:spcAft>
                <a:spcPts val="1200"/>
              </a:spcAft>
            </a:pPr>
            <a:r>
              <a:rPr lang="en-US" sz="2400" dirty="0">
                <a:latin typeface="Times New Roman" panose="02020603050405020304" pitchFamily="18" charset="0"/>
                <a:cs typeface="Times New Roman" panose="02020603050405020304" pitchFamily="18" charset="0"/>
              </a:rPr>
              <a:t>Under the HCS, employers must</a:t>
            </a:r>
          </a:p>
          <a:p>
            <a:pPr lvl="2" algn="just">
              <a:spcAft>
                <a:spcPts val="1200"/>
              </a:spcAft>
              <a:buFont typeface="Wingdings" panose="05000000000000000000" pitchFamily="2" charset="2"/>
              <a:buChar char="§"/>
            </a:pPr>
            <a:r>
              <a:rPr lang="en-US" dirty="0">
                <a:latin typeface="Times New Roman" panose="02020603050405020304" pitchFamily="18" charset="0"/>
                <a:ea typeface="ＭＳ Ｐゴシック" charset="-128"/>
                <a:cs typeface="Times New Roman" panose="02020603050405020304" pitchFamily="18" charset="0"/>
              </a:rPr>
              <a:t>Inform employees about the general requirements of HCS</a:t>
            </a:r>
          </a:p>
          <a:p>
            <a:pPr lvl="2" algn="just">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Train employees on how the presence or release of hazardous chemicals in the work area is detected</a:t>
            </a:r>
          </a:p>
          <a:p>
            <a:pPr lvl="2" algn="just">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Train employees on the details of the workplace-specific hazard communication program developed by the employer, such as container labels, the workplace labeling system, SDSs, and how employees can get and use hazard information.</a:t>
            </a:r>
          </a:p>
          <a:p>
            <a:pPr algn="just">
              <a:spcAft>
                <a:spcPts val="1200"/>
              </a:spcAft>
            </a:pPr>
            <a:r>
              <a:rPr lang="en-US" sz="2400" dirty="0">
                <a:latin typeface="Times New Roman" panose="02020603050405020304" pitchFamily="18" charset="0"/>
                <a:cs typeface="Times New Roman" panose="02020603050405020304" pitchFamily="18" charset="0"/>
              </a:rPr>
              <a:t>Employers </a:t>
            </a:r>
            <a:r>
              <a:rPr lang="en-US" sz="2400" b="1" dirty="0">
                <a:latin typeface="Times New Roman" panose="02020603050405020304" pitchFamily="18" charset="0"/>
                <a:cs typeface="Times New Roman" panose="02020603050405020304" pitchFamily="18" charset="0"/>
              </a:rPr>
              <a:t>must make a copy of the respirable crystalline silica standard available</a:t>
            </a:r>
            <a:r>
              <a:rPr lang="en-US" sz="2400" dirty="0">
                <a:latin typeface="Times New Roman" panose="02020603050405020304" pitchFamily="18" charset="0"/>
                <a:cs typeface="Times New Roman" panose="02020603050405020304" pitchFamily="18" charset="0"/>
              </a:rPr>
              <a:t> to each employee covered by the standard at no cost to the employee.</a:t>
            </a:r>
          </a:p>
        </p:txBody>
      </p:sp>
    </p:spTree>
    <p:extLst>
      <p:ext uri="{BB962C8B-B14F-4D97-AF65-F5344CB8AC3E}">
        <p14:creationId xmlns:p14="http://schemas.microsoft.com/office/powerpoint/2010/main" val="209555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40608" y="0"/>
            <a:ext cx="7203392" cy="700987"/>
          </a:xfrm>
        </p:spPr>
        <p:txBody>
          <a:bodyPr vert="horz"/>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Communication of Silica Hazards -   Safety Data Sheets (SDS) </a:t>
            </a:r>
          </a:p>
        </p:txBody>
      </p:sp>
      <p:sp>
        <p:nvSpPr>
          <p:cNvPr id="3" name="Content Placeholder 2"/>
          <p:cNvSpPr>
            <a:spLocks noGrp="1"/>
          </p:cNvSpPr>
          <p:nvPr>
            <p:ph idx="1"/>
          </p:nvPr>
        </p:nvSpPr>
        <p:spPr>
          <a:xfrm>
            <a:off x="0" y="1454875"/>
            <a:ext cx="6966592" cy="4525963"/>
          </a:xfrm>
        </p:spPr>
        <p:txBody>
          <a:bodyPr/>
          <a:lstStyle/>
          <a:p>
            <a:pPr algn="just">
              <a:spcAft>
                <a:spcPts val="1200"/>
              </a:spcAft>
            </a:pPr>
            <a:r>
              <a:rPr lang="en-US" sz="2400" dirty="0">
                <a:latin typeface="Times New Roman" panose="02020603050405020304" pitchFamily="18" charset="0"/>
                <a:cs typeface="Times New Roman" panose="02020603050405020304" pitchFamily="18" charset="0"/>
              </a:rPr>
              <a:t>SDSs contain data for all materials or products containing hazardous substances </a:t>
            </a:r>
          </a:p>
          <a:p>
            <a:pPr algn="just">
              <a:spcAft>
                <a:spcPts val="1200"/>
              </a:spcAft>
            </a:pPr>
            <a:r>
              <a:rPr lang="en-US" sz="2400" dirty="0">
                <a:latin typeface="Times New Roman" panose="02020603050405020304" pitchFamily="18" charset="0"/>
                <a:cs typeface="Times New Roman" panose="02020603050405020304" pitchFamily="18" charset="0"/>
              </a:rPr>
              <a:t>If a material or product contains crystalline silica in quantities greater than 0.1%, </a:t>
            </a:r>
            <a:r>
              <a:rPr lang="en-US" sz="2400" b="1" u="sng" dirty="0">
                <a:latin typeface="Times New Roman" panose="02020603050405020304" pitchFamily="18" charset="0"/>
                <a:cs typeface="Times New Roman" panose="02020603050405020304" pitchFamily="18" charset="0"/>
              </a:rPr>
              <a:t>there must be </a:t>
            </a:r>
            <a:r>
              <a:rPr lang="en-US" sz="2400" dirty="0">
                <a:latin typeface="Times New Roman" panose="02020603050405020304" pitchFamily="18" charset="0"/>
                <a:cs typeface="Times New Roman" panose="02020603050405020304" pitchFamily="18" charset="0"/>
              </a:rPr>
              <a:t>a safety data sheet for it</a:t>
            </a:r>
          </a:p>
          <a:p>
            <a:pPr algn="just">
              <a:spcAft>
                <a:spcPts val="1200"/>
              </a:spcAft>
            </a:pPr>
            <a:r>
              <a:rPr lang="en-US" sz="2400" b="1" u="sng" dirty="0">
                <a:latin typeface="Times New Roman" panose="02020603050405020304" pitchFamily="18" charset="0"/>
                <a:cs typeface="Times New Roman" panose="02020603050405020304" pitchFamily="18" charset="0"/>
              </a:rPr>
              <a:t>Manufacturer's responsibility</a:t>
            </a:r>
            <a:r>
              <a:rPr lang="en-US" sz="2400" dirty="0">
                <a:latin typeface="Times New Roman" panose="02020603050405020304" pitchFamily="18" charset="0"/>
                <a:cs typeface="Times New Roman" panose="02020603050405020304" pitchFamily="18" charset="0"/>
              </a:rPr>
              <a:t>: Manufacturers must obtain or develop a safety data sheet for each hazardous chemical they produce or import</a:t>
            </a:r>
          </a:p>
          <a:p>
            <a:pPr algn="just">
              <a:spcAft>
                <a:spcPts val="1200"/>
              </a:spcAft>
            </a:pPr>
            <a:r>
              <a:rPr lang="en-US" sz="2400" b="1" u="sng" dirty="0">
                <a:latin typeface="Times New Roman" panose="02020603050405020304" pitchFamily="18" charset="0"/>
                <a:cs typeface="Times New Roman" panose="02020603050405020304" pitchFamily="18" charset="0"/>
              </a:rPr>
              <a:t>Employer's responsibility: </a:t>
            </a:r>
            <a:r>
              <a:rPr lang="en-US" sz="2400" dirty="0">
                <a:latin typeface="Times New Roman" panose="02020603050405020304" pitchFamily="18" charset="0"/>
                <a:cs typeface="Times New Roman" panose="02020603050405020304" pitchFamily="18" charset="0"/>
              </a:rPr>
              <a:t>Employers must ensure access to safety data sheets for all hazardous materials at the workplace</a:t>
            </a:r>
          </a:p>
        </p:txBody>
      </p:sp>
      <p:sp>
        <p:nvSpPr>
          <p:cNvPr id="5" name="Rectangle 4"/>
          <p:cNvSpPr/>
          <p:nvPr/>
        </p:nvSpPr>
        <p:spPr>
          <a:xfrm>
            <a:off x="6846899" y="2679653"/>
            <a:ext cx="2363812" cy="2308324"/>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SILICA CONTAINING MATERIALS </a:t>
            </a:r>
            <a:br>
              <a:rPr lang="en-US" sz="2400"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br>
            <a:r>
              <a:rPr lang="en-US" sz="2400"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SAFETY DATA SHEET </a:t>
            </a:r>
          </a:p>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(SDS)</a:t>
            </a:r>
            <a:endParaRPr lang="en-US" sz="2400"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ndParaRPr>
          </a:p>
        </p:txBody>
      </p:sp>
    </p:spTree>
    <p:extLst>
      <p:ext uri="{BB962C8B-B14F-4D97-AF65-F5344CB8AC3E}">
        <p14:creationId xmlns:p14="http://schemas.microsoft.com/office/powerpoint/2010/main" val="292796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325" y="369279"/>
            <a:ext cx="6998677" cy="700987"/>
          </a:xfrm>
        </p:spPr>
        <p:txBody>
          <a:bodyPr vert="horz"/>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Recordkeeping</a:t>
            </a:r>
          </a:p>
        </p:txBody>
      </p:sp>
      <p:sp>
        <p:nvSpPr>
          <p:cNvPr id="3" name="Content Placeholder 2"/>
          <p:cNvSpPr>
            <a:spLocks noGrp="1"/>
          </p:cNvSpPr>
          <p:nvPr>
            <p:ph idx="1"/>
          </p:nvPr>
        </p:nvSpPr>
        <p:spPr>
          <a:xfrm>
            <a:off x="0" y="1229080"/>
            <a:ext cx="6055567" cy="5469432"/>
          </a:xfrm>
        </p:spPr>
        <p:txBody>
          <a:bodyPr/>
          <a:lstStyle/>
          <a:p>
            <a:pPr algn="just">
              <a:spcAft>
                <a:spcPts val="1200"/>
              </a:spcAft>
            </a:pPr>
            <a:r>
              <a:rPr lang="en-US" sz="2200" dirty="0">
                <a:latin typeface="Times New Roman" panose="02020603050405020304" pitchFamily="18" charset="0"/>
                <a:cs typeface="Times New Roman" panose="02020603050405020304" pitchFamily="18" charset="0"/>
              </a:rPr>
              <a:t>Per OSHA’s Access to Employee Exposure and Medical Records regulation (29 CFR 1910.1020), employers must maintain records for</a:t>
            </a:r>
          </a:p>
          <a:p>
            <a:pPr marL="800100" lvl="1"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Medical records (PLHCP written medical opinion to employer)</a:t>
            </a:r>
          </a:p>
          <a:p>
            <a:pPr marL="800100" lvl="1"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Air monitoring data - </a:t>
            </a:r>
            <a:r>
              <a:rPr lang="en-US" sz="2200" b="1" dirty="0">
                <a:latin typeface="Times New Roman" panose="02020603050405020304" pitchFamily="18" charset="0"/>
                <a:cs typeface="Times New Roman" panose="02020603050405020304" pitchFamily="18" charset="0"/>
              </a:rPr>
              <a:t>if employers perform </a:t>
            </a:r>
            <a:r>
              <a:rPr lang="en-US" sz="2200" dirty="0">
                <a:latin typeface="Times New Roman" panose="02020603050405020304" pitchFamily="18" charset="0"/>
                <a:cs typeface="Times New Roman" panose="02020603050405020304" pitchFamily="18" charset="0"/>
              </a:rPr>
              <a:t>air monitoring to comply with the standard.</a:t>
            </a:r>
          </a:p>
          <a:p>
            <a:pPr marL="800100" lvl="1"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Objective data - </a:t>
            </a:r>
            <a:r>
              <a:rPr lang="en-US" sz="2200" b="1" dirty="0">
                <a:latin typeface="Times New Roman" panose="02020603050405020304" pitchFamily="18" charset="0"/>
                <a:cs typeface="Times New Roman" panose="02020603050405020304" pitchFamily="18" charset="0"/>
              </a:rPr>
              <a:t>if employer relies on </a:t>
            </a:r>
            <a:r>
              <a:rPr lang="en-US" sz="2200" dirty="0">
                <a:latin typeface="Times New Roman" panose="02020603050405020304" pitchFamily="18" charset="0"/>
                <a:cs typeface="Times New Roman" panose="02020603050405020304" pitchFamily="18" charset="0"/>
              </a:rPr>
              <a:t>objective data</a:t>
            </a:r>
          </a:p>
          <a:p>
            <a:pPr marL="400050" algn="just">
              <a:spcAft>
                <a:spcPts val="12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Exposure and medical records must be kept and made available to </a:t>
            </a:r>
          </a:p>
          <a:p>
            <a:pPr marL="800100" lvl="1"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Employees, their representatives, and OSHA</a:t>
            </a:r>
            <a:endParaRPr lang="en-US" sz="2000" dirty="0">
              <a:latin typeface="Times New Roman" panose="02020603050405020304" pitchFamily="18" charset="0"/>
              <a:cs typeface="Times New Roman" panose="02020603050405020304" pitchFamily="18" charset="0"/>
            </a:endParaRPr>
          </a:p>
        </p:txBody>
      </p:sp>
      <p:sp>
        <p:nvSpPr>
          <p:cNvPr id="4" name="Flowchart: Multidocument 3"/>
          <p:cNvSpPr/>
          <p:nvPr/>
        </p:nvSpPr>
        <p:spPr bwMode="auto">
          <a:xfrm>
            <a:off x="6055567" y="1623527"/>
            <a:ext cx="3088435" cy="4233812"/>
          </a:xfrm>
          <a:prstGeom prst="flowChartMultidocumen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lvl="1">
              <a:spcAft>
                <a:spcPts val="1200"/>
              </a:spcAft>
            </a:pPr>
            <a:endParaRPr lang="en-US" sz="1200" dirty="0"/>
          </a:p>
          <a:p>
            <a:pPr lvl="1" algn="ctr">
              <a:spcAft>
                <a:spcPts val="1200"/>
              </a:spcAft>
            </a:pPr>
            <a:r>
              <a:rPr lang="en-US" sz="1600" b="1" u="sng" dirty="0">
                <a:solidFill>
                  <a:srgbClr val="FF0000"/>
                </a:solidFill>
                <a:effectLst>
                  <a:outerShdw blurRad="38100" dist="38100" dir="2700000" algn="tl">
                    <a:srgbClr val="000000">
                      <a:alpha val="43137"/>
                    </a:srgbClr>
                  </a:outerShdw>
                </a:effectLst>
              </a:rPr>
              <a:t>RECORDS TO MAINTAIN</a:t>
            </a:r>
          </a:p>
          <a:p>
            <a:pPr lvl="1">
              <a:spcAft>
                <a:spcPts val="1200"/>
              </a:spcAft>
            </a:pPr>
            <a:r>
              <a:rPr lang="en-US" sz="1400" b="1" dirty="0">
                <a:solidFill>
                  <a:srgbClr val="FFFF00"/>
                </a:solidFill>
              </a:rPr>
              <a:t>Air monitoring data </a:t>
            </a:r>
            <a:r>
              <a:rPr lang="en-US" sz="1400" dirty="0">
                <a:solidFill>
                  <a:srgbClr val="FFFF00"/>
                </a:solidFill>
              </a:rPr>
              <a:t>- if employers perform air monitoring to comply with the standard.</a:t>
            </a:r>
          </a:p>
          <a:p>
            <a:pPr lvl="1">
              <a:spcAft>
                <a:spcPts val="1200"/>
              </a:spcAft>
            </a:pPr>
            <a:r>
              <a:rPr lang="en-US" sz="1400" b="1" dirty="0">
                <a:solidFill>
                  <a:srgbClr val="FFFF00"/>
                </a:solidFill>
              </a:rPr>
              <a:t>Objective data </a:t>
            </a:r>
            <a:r>
              <a:rPr lang="en-US" sz="1400" dirty="0">
                <a:solidFill>
                  <a:srgbClr val="FFFF00"/>
                </a:solidFill>
              </a:rPr>
              <a:t>- if employer relies on objective data</a:t>
            </a:r>
          </a:p>
          <a:p>
            <a:pPr lvl="1">
              <a:spcAft>
                <a:spcPts val="1200"/>
              </a:spcAft>
            </a:pPr>
            <a:r>
              <a:rPr lang="en-US" sz="1400" b="1" dirty="0">
                <a:solidFill>
                  <a:srgbClr val="FFFF00"/>
                </a:solidFill>
              </a:rPr>
              <a:t>Medical records</a:t>
            </a:r>
          </a:p>
          <a:p>
            <a:pPr eaLnBrk="0" fontAlgn="base" hangingPunct="0">
              <a:spcBef>
                <a:spcPct val="0"/>
              </a:spcBef>
              <a:spcAft>
                <a:spcPct val="0"/>
              </a:spcAft>
            </a:pPr>
            <a:endParaRPr lang="en-US" sz="2400" dirty="0">
              <a:latin typeface="Times" pitchFamily="-112" charset="0"/>
            </a:endParaRPr>
          </a:p>
        </p:txBody>
      </p:sp>
    </p:spTree>
    <p:extLst>
      <p:ext uri="{BB962C8B-B14F-4D97-AF65-F5344CB8AC3E}">
        <p14:creationId xmlns:p14="http://schemas.microsoft.com/office/powerpoint/2010/main" val="330591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3" y="0"/>
            <a:ext cx="6998677" cy="700987"/>
          </a:xfrm>
        </p:spPr>
        <p:txBody>
          <a:bodyPr/>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Alternative Silica Exposure Controls </a:t>
            </a:r>
          </a:p>
        </p:txBody>
      </p:sp>
      <p:sp>
        <p:nvSpPr>
          <p:cNvPr id="4" name="Content Placeholder 2"/>
          <p:cNvSpPr>
            <a:spLocks noGrp="1"/>
          </p:cNvSpPr>
          <p:nvPr>
            <p:ph idx="1"/>
          </p:nvPr>
        </p:nvSpPr>
        <p:spPr>
          <a:xfrm>
            <a:off x="0" y="1658984"/>
            <a:ext cx="9144000" cy="5031066"/>
          </a:xfrm>
        </p:spPr>
        <p:txBody>
          <a:bodyPr/>
          <a:lstStyle/>
          <a:p>
            <a:r>
              <a:rPr lang="en-US" sz="2400" dirty="0">
                <a:latin typeface="Times New Roman" panose="02020603050405020304" pitchFamily="18" charset="0"/>
                <a:cs typeface="Times New Roman" panose="02020603050405020304" pitchFamily="18" charset="0"/>
              </a:rPr>
              <a:t>Employers opting for not to implementing Table 1 must follow the </a:t>
            </a:r>
            <a:r>
              <a:rPr lang="en-US" sz="2400" b="1" dirty="0">
                <a:latin typeface="Times New Roman" panose="02020603050405020304" pitchFamily="18" charset="0"/>
                <a:cs typeface="Times New Roman" panose="02020603050405020304" pitchFamily="18" charset="0"/>
              </a:rPr>
              <a:t>alternative exposure control methods approach </a:t>
            </a:r>
          </a:p>
          <a:p>
            <a:r>
              <a:rPr lang="en-US" sz="2400" dirty="0">
                <a:latin typeface="Times New Roman" panose="02020603050405020304" pitchFamily="18" charset="0"/>
                <a:cs typeface="Times New Roman" panose="02020603050405020304" pitchFamily="18" charset="0"/>
              </a:rPr>
              <a:t>This approach involves </a:t>
            </a:r>
          </a:p>
          <a:p>
            <a:pPr marL="400050" lvl="1" indent="0"/>
            <a:r>
              <a:rPr lang="en-US" sz="2400" dirty="0">
                <a:latin typeface="Times New Roman" panose="02020603050405020304" pitchFamily="18" charset="0"/>
                <a:cs typeface="Times New Roman" panose="02020603050405020304" pitchFamily="18" charset="0"/>
              </a:rPr>
              <a:t>•   Assessing employee exposure to silica</a:t>
            </a:r>
          </a:p>
          <a:p>
            <a:pPr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Limiting exposure to the PEL using feasible engineering and work  practice controls</a:t>
            </a:r>
          </a:p>
          <a:p>
            <a:pPr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Providing respiratory protection when necessary. </a:t>
            </a:r>
          </a:p>
        </p:txBody>
      </p:sp>
    </p:spTree>
    <p:extLst>
      <p:ext uri="{BB962C8B-B14F-4D97-AF65-F5344CB8AC3E}">
        <p14:creationId xmlns:p14="http://schemas.microsoft.com/office/powerpoint/2010/main" val="576035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5" y="369279"/>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Exposure Assessment</a:t>
            </a:r>
          </a:p>
        </p:txBody>
      </p:sp>
      <p:sp>
        <p:nvSpPr>
          <p:cNvPr id="4" name="Content Placeholder 2"/>
          <p:cNvSpPr>
            <a:spLocks noGrp="1"/>
          </p:cNvSpPr>
          <p:nvPr>
            <p:ph idx="1"/>
          </p:nvPr>
        </p:nvSpPr>
        <p:spPr>
          <a:xfrm>
            <a:off x="0" y="1658984"/>
            <a:ext cx="9144000" cy="4236992"/>
          </a:xfrm>
        </p:spPr>
        <p:txBody>
          <a:bodyPr/>
          <a:lstStyle/>
          <a:p>
            <a:r>
              <a:rPr lang="en-US" sz="2400" dirty="0">
                <a:latin typeface="Times New Roman" panose="02020603050405020304" pitchFamily="18" charset="0"/>
                <a:cs typeface="Times New Roman" panose="02020603050405020304" pitchFamily="18" charset="0"/>
              </a:rPr>
              <a:t>Employers following alternative exposure control methods must assess the 8-hour TWA exposure for each employee</a:t>
            </a:r>
          </a:p>
          <a:p>
            <a:r>
              <a:rPr lang="en-US" sz="2400" dirty="0">
                <a:latin typeface="Times New Roman" panose="02020603050405020304" pitchFamily="18" charset="0"/>
                <a:cs typeface="Times New Roman" panose="02020603050405020304" pitchFamily="18" charset="0"/>
              </a:rPr>
              <a:t> Purposes of assessing employee exposures include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Identifying where exposures are occurring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Helping the employer select control methods and ensure their effectiveness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Preventing employees from being exposed to silica above the PEL</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Providing employees with information about their exposure levels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Giving the PLHCP performing medical examinations information about employee exposures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759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5" y="369279"/>
            <a:ext cx="6998677" cy="700987"/>
          </a:xfrm>
        </p:spPr>
        <p:txBody>
          <a:bodyPr/>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TWA Exposure Calculation</a:t>
            </a:r>
          </a:p>
        </p:txBody>
      </p:sp>
      <p:sp>
        <p:nvSpPr>
          <p:cNvPr id="4" name="Content Placeholder 2"/>
          <p:cNvSpPr>
            <a:spLocks noGrp="1"/>
          </p:cNvSpPr>
          <p:nvPr>
            <p:ph idx="1"/>
          </p:nvPr>
        </p:nvSpPr>
        <p:spPr>
          <a:xfrm>
            <a:off x="-1" y="1554479"/>
            <a:ext cx="9144001" cy="4689567"/>
          </a:xfrm>
        </p:spPr>
        <p:txBody>
          <a:bodyPr/>
          <a:lstStyle/>
          <a:p>
            <a:r>
              <a:rPr lang="en-US" sz="2500" dirty="0">
                <a:latin typeface="Times New Roman" panose="02020603050405020304" pitchFamily="18" charset="0"/>
                <a:cs typeface="Times New Roman" panose="02020603050405020304" pitchFamily="18" charset="0"/>
              </a:rPr>
              <a:t>The TWA exposure for an 8-hour work shift is calculated as</a:t>
            </a:r>
          </a:p>
          <a:p>
            <a:pPr marL="0" indent="0">
              <a:buNone/>
            </a:pP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TWA = (Ca Ta + </a:t>
            </a:r>
            <a:r>
              <a:rPr lang="en-US" sz="2500" b="1" dirty="0" err="1">
                <a:latin typeface="Times New Roman" panose="02020603050405020304" pitchFamily="18" charset="0"/>
                <a:cs typeface="Times New Roman" panose="02020603050405020304" pitchFamily="18" charset="0"/>
              </a:rPr>
              <a:t>Cb</a:t>
            </a:r>
            <a:r>
              <a:rPr lang="en-US" sz="2500" b="1" dirty="0">
                <a:latin typeface="Times New Roman" panose="02020603050405020304" pitchFamily="18" charset="0"/>
                <a:cs typeface="Times New Roman" panose="02020603050405020304" pitchFamily="18" charset="0"/>
              </a:rPr>
              <a:t> Tb+ . . . +Cn </a:t>
            </a:r>
            <a:r>
              <a:rPr lang="en-US" sz="2500" b="1" dirty="0" err="1">
                <a:latin typeface="Times New Roman" panose="02020603050405020304" pitchFamily="18" charset="0"/>
                <a:cs typeface="Times New Roman" panose="02020603050405020304" pitchFamily="18" charset="0"/>
              </a:rPr>
              <a:t>Tn</a:t>
            </a:r>
            <a:r>
              <a:rPr lang="en-US" sz="2500" b="1" dirty="0">
                <a:latin typeface="Times New Roman" panose="02020603050405020304" pitchFamily="18" charset="0"/>
                <a:cs typeface="Times New Roman" panose="02020603050405020304" pitchFamily="18" charset="0"/>
              </a:rPr>
              <a:t>) ÷ 8 </a:t>
            </a:r>
          </a:p>
          <a:p>
            <a:pPr marL="0" indent="0">
              <a:buNone/>
            </a:pPr>
            <a:r>
              <a:rPr lang="en-US" sz="2500" dirty="0">
                <a:latin typeface="Times New Roman" panose="02020603050405020304" pitchFamily="18" charset="0"/>
                <a:cs typeface="Times New Roman" panose="02020603050405020304" pitchFamily="18" charset="0"/>
              </a:rPr>
              <a:t> where </a:t>
            </a:r>
            <a:r>
              <a:rPr lang="en-US" sz="2500" b="1" dirty="0">
                <a:latin typeface="Times New Roman" panose="02020603050405020304" pitchFamily="18" charset="0"/>
                <a:cs typeface="Times New Roman" panose="02020603050405020304" pitchFamily="18" charset="0"/>
              </a:rPr>
              <a:t>C</a:t>
            </a:r>
            <a:r>
              <a:rPr lang="en-US" sz="2500" dirty="0">
                <a:latin typeface="Times New Roman" panose="02020603050405020304" pitchFamily="18" charset="0"/>
                <a:cs typeface="Times New Roman" panose="02020603050405020304" pitchFamily="18" charset="0"/>
              </a:rPr>
              <a:t> is the silica concentration (µg/m</a:t>
            </a:r>
            <a:r>
              <a:rPr lang="en-US" sz="2400" baseline="30000" dirty="0">
                <a:latin typeface="Times New Roman" panose="02020603050405020304" pitchFamily="18" charset="0"/>
                <a:cs typeface="Times New Roman" panose="02020603050405020304" pitchFamily="18" charset="0"/>
              </a:rPr>
              <a:t>3</a:t>
            </a:r>
            <a:r>
              <a:rPr lang="en-US" sz="2500" dirty="0">
                <a:latin typeface="Times New Roman" panose="02020603050405020304" pitchFamily="18" charset="0"/>
                <a:cs typeface="Times New Roman" panose="02020603050405020304" pitchFamily="18" charset="0"/>
              </a:rPr>
              <a:t>), and </a:t>
            </a:r>
            <a:r>
              <a:rPr lang="en-US" sz="2500" b="1" dirty="0">
                <a:latin typeface="Times New Roman" panose="02020603050405020304" pitchFamily="18" charset="0"/>
                <a:cs typeface="Times New Roman" panose="02020603050405020304" pitchFamily="18" charset="0"/>
              </a:rPr>
              <a:t>T</a:t>
            </a:r>
            <a:r>
              <a:rPr lang="en-US" sz="2500" dirty="0">
                <a:latin typeface="Times New Roman" panose="02020603050405020304" pitchFamily="18" charset="0"/>
                <a:cs typeface="Times New Roman" panose="02020603050405020304" pitchFamily="18" charset="0"/>
              </a:rPr>
              <a:t> is the exposure duration  (in hours) at concentration C</a:t>
            </a:r>
          </a:p>
          <a:p>
            <a:pPr marL="0" indent="0">
              <a:buNone/>
            </a:pPr>
            <a:r>
              <a:rPr lang="en-US" sz="2500" b="1" dirty="0">
                <a:latin typeface="Times New Roman" panose="02020603050405020304" pitchFamily="18" charset="0"/>
                <a:cs typeface="Times New Roman" panose="02020603050405020304" pitchFamily="18" charset="0"/>
              </a:rPr>
              <a:t>Example:</a:t>
            </a:r>
          </a:p>
          <a:p>
            <a:pPr marL="0" indent="0">
              <a:buNone/>
            </a:pPr>
            <a:r>
              <a:rPr lang="en-US" sz="2500" u="sng" dirty="0">
                <a:latin typeface="Times New Roman" panose="02020603050405020304" pitchFamily="18" charset="0"/>
                <a:cs typeface="Times New Roman" panose="02020603050405020304" pitchFamily="18" charset="0"/>
              </a:rPr>
              <a:t>Given</a:t>
            </a:r>
            <a:r>
              <a:rPr lang="en-US" sz="2500" dirty="0">
                <a:latin typeface="Times New Roman" panose="02020603050405020304" pitchFamily="18" charset="0"/>
                <a:cs typeface="Times New Roman" panose="02020603050405020304" pitchFamily="18" charset="0"/>
              </a:rPr>
              <a:t>: 2 hours exposure at 100 µg/m</a:t>
            </a:r>
            <a:r>
              <a:rPr lang="en-US" sz="2400" baseline="30000" dirty="0">
                <a:latin typeface="Times New Roman" panose="02020603050405020304" pitchFamily="18" charset="0"/>
                <a:cs typeface="Times New Roman" panose="02020603050405020304" pitchFamily="18" charset="0"/>
              </a:rPr>
              <a:t>3</a:t>
            </a:r>
            <a:r>
              <a:rPr lang="en-US" sz="2500" dirty="0">
                <a:latin typeface="Times New Roman" panose="02020603050405020304" pitchFamily="18" charset="0"/>
                <a:cs typeface="Times New Roman" panose="02020603050405020304" pitchFamily="18" charset="0"/>
              </a:rPr>
              <a:t>; 2 hours exposure at 50 µg/m</a:t>
            </a:r>
            <a:r>
              <a:rPr lang="en-US" sz="2400" baseline="30000" dirty="0">
                <a:latin typeface="Times New Roman" panose="02020603050405020304" pitchFamily="18" charset="0"/>
                <a:cs typeface="Times New Roman" panose="02020603050405020304" pitchFamily="18" charset="0"/>
              </a:rPr>
              <a:t>3</a:t>
            </a:r>
            <a:r>
              <a:rPr lang="en-US" sz="2500" dirty="0">
                <a:latin typeface="Times New Roman" panose="02020603050405020304" pitchFamily="18" charset="0"/>
                <a:cs typeface="Times New Roman" panose="02020603050405020304" pitchFamily="18" charset="0"/>
              </a:rPr>
              <a:t>; and 4 hours exposure at 10 µg/m</a:t>
            </a:r>
            <a:r>
              <a:rPr lang="en-US" sz="2400" baseline="30000" dirty="0">
                <a:latin typeface="Times New Roman" panose="02020603050405020304" pitchFamily="18" charset="0"/>
                <a:cs typeface="Times New Roman" panose="02020603050405020304" pitchFamily="18" charset="0"/>
              </a:rPr>
              <a:t>3</a:t>
            </a:r>
          </a:p>
          <a:p>
            <a:pPr marL="0" indent="0">
              <a:buNone/>
            </a:pPr>
            <a:r>
              <a:rPr lang="en-US" sz="2500" b="1" dirty="0">
                <a:latin typeface="Times New Roman" panose="02020603050405020304" pitchFamily="18" charset="0"/>
                <a:cs typeface="Times New Roman" panose="02020603050405020304" pitchFamily="18" charset="0"/>
              </a:rPr>
              <a:t>                    TWA = (2 x 100 + 2 x 50 + 4 x 10) ÷ 8 = 42.5 µg/m</a:t>
            </a:r>
            <a:r>
              <a:rPr lang="en-US" sz="2400" baseline="30000" dirty="0">
                <a:latin typeface="Times New Roman" panose="02020603050405020304" pitchFamily="18" charset="0"/>
                <a:cs typeface="Times New Roman" panose="02020603050405020304" pitchFamily="18" charset="0"/>
              </a:rPr>
              <a:t>3</a:t>
            </a:r>
          </a:p>
          <a:p>
            <a:pPr marL="0" indent="0">
              <a:buNone/>
            </a:pPr>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Because 42.5 µg/m</a:t>
            </a:r>
            <a:r>
              <a:rPr lang="en-US" sz="2400" baseline="30000" dirty="0">
                <a:latin typeface="Times New Roman" panose="02020603050405020304" pitchFamily="18" charset="0"/>
                <a:cs typeface="Times New Roman" panose="02020603050405020304" pitchFamily="18" charset="0"/>
              </a:rPr>
              <a:t>3</a:t>
            </a:r>
            <a:r>
              <a:rPr lang="en-US" sz="2500" dirty="0">
                <a:latin typeface="Times New Roman" panose="02020603050405020304" pitchFamily="18" charset="0"/>
                <a:cs typeface="Times New Roman" panose="02020603050405020304" pitchFamily="18" charset="0"/>
              </a:rPr>
              <a:t> is higher than 25 µg/m</a:t>
            </a:r>
            <a:r>
              <a:rPr lang="en-US" sz="2400" baseline="30000" dirty="0">
                <a:latin typeface="Times New Roman" panose="02020603050405020304" pitchFamily="18" charset="0"/>
                <a:cs typeface="Times New Roman" panose="02020603050405020304" pitchFamily="18" charset="0"/>
              </a:rPr>
              <a:t>3</a:t>
            </a:r>
            <a:r>
              <a:rPr lang="en-US" sz="2500" dirty="0">
                <a:latin typeface="Times New Roman" panose="02020603050405020304" pitchFamily="18" charset="0"/>
                <a:cs typeface="Times New Roman" panose="02020603050405020304" pitchFamily="18" charset="0"/>
              </a:rPr>
              <a:t>, this employee’s TWA exposure would be above the action level, but below the PEL of 50 µg/m</a:t>
            </a:r>
            <a:r>
              <a:rPr lang="en-US" sz="2400" baseline="30000" dirty="0">
                <a:latin typeface="Times New Roman" panose="02020603050405020304" pitchFamily="18" charset="0"/>
                <a:cs typeface="Times New Roman" panose="02020603050405020304" pitchFamily="18" charset="0"/>
              </a:rPr>
              <a:t>3</a:t>
            </a:r>
            <a:r>
              <a:rPr lang="en-US" sz="2500"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52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3" y="186120"/>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Exposure Assessment Options</a:t>
            </a:r>
          </a:p>
        </p:txBody>
      </p:sp>
      <p:sp>
        <p:nvSpPr>
          <p:cNvPr id="4" name="Content Placeholder 2"/>
          <p:cNvSpPr>
            <a:spLocks noGrp="1"/>
          </p:cNvSpPr>
          <p:nvPr>
            <p:ph idx="1"/>
          </p:nvPr>
        </p:nvSpPr>
        <p:spPr>
          <a:xfrm>
            <a:off x="180974" y="1295089"/>
            <a:ext cx="8963025" cy="4689567"/>
          </a:xfrm>
        </p:spPr>
        <p:txBody>
          <a:bodyPr/>
          <a:lstStyle/>
          <a:p>
            <a:pPr marL="0" indent="0">
              <a:buNone/>
            </a:pPr>
            <a:r>
              <a:rPr lang="en-US" sz="2400" dirty="0">
                <a:latin typeface="Times New Roman" panose="02020603050405020304" pitchFamily="18" charset="0"/>
                <a:cs typeface="Times New Roman" panose="02020603050405020304" pitchFamily="18" charset="0"/>
              </a:rPr>
              <a:t>The standard applies to the three forms of respirable crystalline silica that are covered by the standard </a:t>
            </a:r>
          </a:p>
          <a:p>
            <a:pPr marL="400050" lvl="1" indent="0"/>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Quartz</a:t>
            </a:r>
            <a:r>
              <a:rPr lang="en-US" sz="2400" dirty="0">
                <a:latin typeface="Times New Roman" panose="02020603050405020304" pitchFamily="18" charset="0"/>
                <a:cs typeface="Times New Roman" panose="02020603050405020304" pitchFamily="18" charset="0"/>
              </a:rPr>
              <a:t> - by far the most common form of  silica found in construction          </a:t>
            </a:r>
          </a:p>
          <a:p>
            <a:pPr marL="400050" lvl="1" indent="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Cristobalite</a:t>
            </a:r>
            <a:r>
              <a:rPr lang="en-US" sz="2400" dirty="0">
                <a:latin typeface="Times New Roman" panose="02020603050405020304" pitchFamily="18" charset="0"/>
                <a:cs typeface="Times New Roman" panose="02020603050405020304" pitchFamily="18" charset="0"/>
              </a:rPr>
              <a:t> (less common)</a:t>
            </a:r>
          </a:p>
          <a:p>
            <a:pPr marL="400050" lvl="1" indent="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Trydimite</a:t>
            </a:r>
            <a:r>
              <a:rPr lang="en-US" sz="2400" dirty="0">
                <a:latin typeface="Times New Roman" panose="02020603050405020304" pitchFamily="18" charset="0"/>
                <a:cs typeface="Times New Roman" panose="02020603050405020304" pitchFamily="18" charset="0"/>
              </a:rPr>
              <a:t>  (less common)</a:t>
            </a:r>
          </a:p>
          <a:p>
            <a:pPr marL="0" indent="0">
              <a:buNone/>
            </a:pPr>
            <a:r>
              <a:rPr lang="en-US" sz="2400" dirty="0">
                <a:latin typeface="Times New Roman" panose="02020603050405020304" pitchFamily="18" charset="0"/>
                <a:cs typeface="Times New Roman" panose="02020603050405020304" pitchFamily="18" charset="0"/>
              </a:rPr>
              <a:t>Options for assessing exposures are</a:t>
            </a:r>
          </a:p>
          <a:p>
            <a:pPr marL="400050" lvl="1" indent="0"/>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Performance option </a:t>
            </a:r>
          </a:p>
          <a:p>
            <a:pPr marL="400050" lvl="1" indent="0"/>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Scheduled monitoring option</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6146" name="Picture 2" descr="https://upload.wikimedia.org/wikipedia/commons/thumb/4/4a/Quartz_oisan.jpg/240px-Quartz_oisan.jpg" title="An image of Quartz"/>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1107" y="2647950"/>
            <a:ext cx="2781718" cy="280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7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8847" y="123619"/>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Exposure Assessment – Performance Option</a:t>
            </a:r>
          </a:p>
        </p:txBody>
      </p:sp>
      <p:sp>
        <p:nvSpPr>
          <p:cNvPr id="4" name="Content Placeholder 2"/>
          <p:cNvSpPr>
            <a:spLocks noGrp="1"/>
          </p:cNvSpPr>
          <p:nvPr>
            <p:ph idx="1"/>
          </p:nvPr>
        </p:nvSpPr>
        <p:spPr>
          <a:xfrm>
            <a:off x="0" y="1397727"/>
            <a:ext cx="9144000" cy="5238205"/>
          </a:xfrm>
        </p:spPr>
        <p:txBody>
          <a:bodyPr/>
          <a:lstStyle/>
          <a:p>
            <a:r>
              <a:rPr lang="en-US" sz="2400" b="1" dirty="0">
                <a:latin typeface="Times New Roman" panose="02020603050405020304" pitchFamily="18" charset="0"/>
                <a:cs typeface="Times New Roman" panose="02020603050405020304" pitchFamily="18" charset="0"/>
              </a:rPr>
              <a:t>Performance Option </a:t>
            </a:r>
            <a:r>
              <a:rPr lang="en-US" sz="2400" dirty="0">
                <a:latin typeface="Times New Roman" panose="02020603050405020304" pitchFamily="18" charset="0"/>
                <a:cs typeface="Times New Roman" panose="02020603050405020304" pitchFamily="18" charset="0"/>
              </a:rPr>
              <a:t>gives flexibility to determine silica exposure for each employee based on any combination of </a:t>
            </a:r>
            <a:r>
              <a:rPr lang="en-US" sz="2400" b="1" dirty="0">
                <a:latin typeface="Times New Roman" panose="02020603050405020304" pitchFamily="18" charset="0"/>
                <a:cs typeface="Times New Roman" panose="02020603050405020304" pitchFamily="18" charset="0"/>
              </a:rPr>
              <a:t>air monitoring data </a:t>
            </a:r>
            <a:r>
              <a:rPr lang="en-US" sz="2400" dirty="0">
                <a:latin typeface="Times New Roman" panose="02020603050405020304" pitchFamily="18" charset="0"/>
                <a:cs typeface="Times New Roman" panose="02020603050405020304" pitchFamily="18" charset="0"/>
              </a:rPr>
              <a:t>or </a:t>
            </a:r>
            <a:r>
              <a:rPr lang="en-US" sz="2400" b="1" dirty="0">
                <a:latin typeface="Times New Roman" panose="02020603050405020304" pitchFamily="18" charset="0"/>
                <a:cs typeface="Times New Roman" panose="02020603050405020304" pitchFamily="18" charset="0"/>
              </a:rPr>
              <a:t>objective data (</a:t>
            </a:r>
            <a:r>
              <a:rPr lang="en-US" sz="2400" dirty="0">
                <a:latin typeface="Times New Roman" panose="02020603050405020304" pitchFamily="18" charset="0"/>
                <a:cs typeface="Times New Roman" panose="02020603050405020304" pitchFamily="18" charset="0"/>
              </a:rPr>
              <a:t>must reflect </a:t>
            </a:r>
            <a:r>
              <a:rPr lang="en-US" sz="2400" b="1" dirty="0">
                <a:latin typeface="Times New Roman" panose="02020603050405020304" pitchFamily="18" charset="0"/>
                <a:cs typeface="Times New Roman" panose="02020603050405020304" pitchFamily="18" charset="0"/>
              </a:rPr>
              <a:t>workplace conditions) </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Air monitoring data </a:t>
            </a:r>
            <a:r>
              <a:rPr lang="en-US" sz="2400" dirty="0">
                <a:latin typeface="Times New Roman" panose="02020603050405020304" pitchFamily="18" charset="0"/>
                <a:cs typeface="Times New Roman" panose="02020603050405020304" pitchFamily="18" charset="0"/>
              </a:rPr>
              <a:t>are obtained by following the procedures and requirements in </a:t>
            </a:r>
            <a:r>
              <a:rPr lang="en-US" sz="2400" b="1" dirty="0">
                <a:latin typeface="Times New Roman" panose="02020603050405020304" pitchFamily="18" charset="0"/>
                <a:cs typeface="Times New Roman" panose="02020603050405020304" pitchFamily="18" charset="0"/>
              </a:rPr>
              <a:t>Appendix A of the Standard</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Objective data </a:t>
            </a:r>
            <a:r>
              <a:rPr lang="en-US" sz="2400" dirty="0">
                <a:latin typeface="Times New Roman" panose="02020603050405020304" pitchFamily="18" charset="0"/>
                <a:cs typeface="Times New Roman" panose="02020603050405020304" pitchFamily="18" charset="0"/>
              </a:rPr>
              <a:t>is information that demonstrates </a:t>
            </a:r>
            <a:r>
              <a:rPr lang="en-US" sz="2400" b="1" dirty="0">
                <a:latin typeface="Times New Roman" panose="02020603050405020304" pitchFamily="18" charset="0"/>
                <a:cs typeface="Times New Roman" panose="02020603050405020304" pitchFamily="18" charset="0"/>
              </a:rPr>
              <a:t>employee exposure to silica associated with a particular product or material</a:t>
            </a:r>
            <a:r>
              <a:rPr lang="en-US" sz="2400" dirty="0">
                <a:latin typeface="Times New Roman" panose="02020603050405020304" pitchFamily="18" charset="0"/>
                <a:cs typeface="Times New Roman" panose="02020603050405020304" pitchFamily="18" charset="0"/>
              </a:rPr>
              <a:t>, or a </a:t>
            </a:r>
            <a:r>
              <a:rPr lang="en-US" sz="2400" b="1" dirty="0">
                <a:latin typeface="Times New Roman" panose="02020603050405020304" pitchFamily="18" charset="0"/>
                <a:cs typeface="Times New Roman" panose="02020603050405020304" pitchFamily="18" charset="0"/>
              </a:rPr>
              <a:t>specific process, task, or activity</a:t>
            </a:r>
            <a:r>
              <a:rPr lang="en-US" sz="2400" dirty="0">
                <a:latin typeface="Times New Roman" panose="02020603050405020304" pitchFamily="18" charset="0"/>
                <a:cs typeface="Times New Roman" panose="02020603050405020304" pitchFamily="18" charset="0"/>
              </a:rPr>
              <a:t>. </a:t>
            </a:r>
          </a:p>
          <a:p>
            <a:pPr marL="0" indent="0">
              <a:buNone/>
            </a:pPr>
            <a:r>
              <a:rPr lang="en-US" sz="2400" u="sng" dirty="0">
                <a:latin typeface="Times New Roman" panose="02020603050405020304" pitchFamily="18" charset="0"/>
                <a:cs typeface="Times New Roman" panose="02020603050405020304" pitchFamily="18" charset="0"/>
              </a:rPr>
              <a:t>Examples of objective data</a:t>
            </a:r>
          </a:p>
          <a:p>
            <a:pPr marL="400050" lvl="1" indent="0"/>
            <a:r>
              <a:rPr lang="en-US" sz="2400" dirty="0">
                <a:latin typeface="Times New Roman" panose="02020603050405020304" pitchFamily="18" charset="0"/>
                <a:cs typeface="Times New Roman" panose="02020603050405020304" pitchFamily="18" charset="0"/>
              </a:rPr>
              <a:t>•     Air monitoring data from </a:t>
            </a:r>
            <a:r>
              <a:rPr lang="en-US" sz="2400" b="1" dirty="0">
                <a:latin typeface="Times New Roman" panose="02020603050405020304" pitchFamily="18" charset="0"/>
                <a:cs typeface="Times New Roman" panose="02020603050405020304" pitchFamily="18" charset="0"/>
              </a:rPr>
              <a:t>industry-wide surveys</a:t>
            </a:r>
          </a:p>
          <a:p>
            <a:pPr marL="400050" lvl="1" indent="0"/>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Historic</a:t>
            </a:r>
            <a:r>
              <a:rPr lang="en-US" sz="2400" dirty="0">
                <a:latin typeface="Times New Roman" panose="02020603050405020304" pitchFamily="18" charset="0"/>
                <a:cs typeface="Times New Roman" panose="02020603050405020304" pitchFamily="18" charset="0"/>
              </a:rPr>
              <a:t> air monitoring data</a:t>
            </a:r>
          </a:p>
          <a:p>
            <a:pPr marL="400050" lvl="1" indent="0"/>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Calculations </a:t>
            </a:r>
            <a:r>
              <a:rPr lang="en-US" sz="2400" dirty="0">
                <a:latin typeface="Times New Roman" panose="02020603050405020304" pitchFamily="18" charset="0"/>
                <a:cs typeface="Times New Roman" panose="02020603050405020304" pitchFamily="18" charset="0"/>
              </a:rPr>
              <a:t>based on the </a:t>
            </a:r>
            <a:r>
              <a:rPr lang="en-US" sz="2400" b="1" dirty="0">
                <a:latin typeface="Times New Roman" panose="02020603050405020304" pitchFamily="18" charset="0"/>
                <a:cs typeface="Times New Roman" panose="02020603050405020304" pitchFamily="18" charset="0"/>
              </a:rPr>
              <a:t>composition</a:t>
            </a:r>
            <a:r>
              <a:rPr lang="en-US" sz="2400" dirty="0">
                <a:latin typeface="Times New Roman" panose="02020603050405020304" pitchFamily="18" charset="0"/>
                <a:cs typeface="Times New Roman" panose="02020603050405020304" pitchFamily="18" charset="0"/>
              </a:rPr>
              <a:t> of a substance</a:t>
            </a:r>
          </a:p>
        </p:txBody>
      </p:sp>
    </p:spTree>
    <p:extLst>
      <p:ext uri="{BB962C8B-B14F-4D97-AF65-F5344CB8AC3E}">
        <p14:creationId xmlns:p14="http://schemas.microsoft.com/office/powerpoint/2010/main" val="27972066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94785" y="114383"/>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Performance Option - Employer Responsibilities </a:t>
            </a:r>
            <a:b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4" name="Content Placeholder 2"/>
          <p:cNvSpPr>
            <a:spLocks noGrp="1"/>
          </p:cNvSpPr>
          <p:nvPr>
            <p:ph idx="1"/>
          </p:nvPr>
        </p:nvSpPr>
        <p:spPr>
          <a:xfrm>
            <a:off x="1" y="1306285"/>
            <a:ext cx="9144000" cy="4741817"/>
          </a:xfrm>
        </p:spPr>
        <p:txBody>
          <a:bodyPr/>
          <a:lstStyle/>
          <a:p>
            <a:r>
              <a:rPr lang="en-US" sz="3000" dirty="0">
                <a:latin typeface="Times New Roman" panose="02020603050405020304" pitchFamily="18" charset="0"/>
                <a:cs typeface="Times New Roman" panose="02020603050405020304" pitchFamily="18" charset="0"/>
              </a:rPr>
              <a:t>Employers under the Performance Option must </a:t>
            </a:r>
          </a:p>
          <a:p>
            <a:pPr marL="800100" lvl="1" indent="-342900">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Conduct</a:t>
            </a:r>
            <a:r>
              <a:rPr lang="en-US" sz="2600" dirty="0">
                <a:latin typeface="Times New Roman" panose="02020603050405020304" pitchFamily="18" charset="0"/>
                <a:cs typeface="Times New Roman" panose="02020603050405020304" pitchFamily="18" charset="0"/>
              </a:rPr>
              <a:t> the </a:t>
            </a:r>
            <a:r>
              <a:rPr lang="en-US" sz="2600" b="1" dirty="0">
                <a:latin typeface="Times New Roman" panose="02020603050405020304" pitchFamily="18" charset="0"/>
                <a:cs typeface="Times New Roman" panose="02020603050405020304" pitchFamily="18" charset="0"/>
              </a:rPr>
              <a:t>exposure assessment before work begins</a:t>
            </a:r>
          </a:p>
          <a:p>
            <a:pPr marL="800100" lvl="1" indent="-342900">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Reassess</a:t>
            </a:r>
            <a:r>
              <a:rPr lang="en-US" sz="2600" dirty="0">
                <a:latin typeface="Times New Roman" panose="02020603050405020304" pitchFamily="18" charset="0"/>
                <a:cs typeface="Times New Roman" panose="02020603050405020304" pitchFamily="18" charset="0"/>
              </a:rPr>
              <a:t> exposures whenever a </a:t>
            </a:r>
            <a:r>
              <a:rPr lang="en-US" sz="2600" b="1" dirty="0">
                <a:latin typeface="Times New Roman" panose="02020603050405020304" pitchFamily="18" charset="0"/>
                <a:cs typeface="Times New Roman" panose="02020603050405020304" pitchFamily="18" charset="0"/>
              </a:rPr>
              <a:t>change in production</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process, control equipment, personnel</a:t>
            </a:r>
            <a:r>
              <a:rPr lang="en-US" sz="2600" dirty="0">
                <a:latin typeface="Times New Roman" panose="02020603050405020304" pitchFamily="18" charset="0"/>
                <a:cs typeface="Times New Roman" panose="02020603050405020304" pitchFamily="18" charset="0"/>
              </a:rPr>
              <a:t>, or </a:t>
            </a:r>
            <a:r>
              <a:rPr lang="en-US" sz="2600" b="1" dirty="0">
                <a:latin typeface="Times New Roman" panose="02020603050405020304" pitchFamily="18" charset="0"/>
                <a:cs typeface="Times New Roman" panose="02020603050405020304" pitchFamily="18" charset="0"/>
              </a:rPr>
              <a:t>work practices </a:t>
            </a:r>
            <a:r>
              <a:rPr lang="en-US" sz="2600" dirty="0">
                <a:latin typeface="Times New Roman" panose="02020603050405020304" pitchFamily="18" charset="0"/>
                <a:cs typeface="Times New Roman" panose="02020603050405020304" pitchFamily="18" charset="0"/>
              </a:rPr>
              <a:t>may reasonably be expected </a:t>
            </a:r>
          </a:p>
          <a:p>
            <a:pPr marL="800100" lvl="1"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Be able to demonstrate that employee </a:t>
            </a:r>
            <a:r>
              <a:rPr lang="en-US" sz="2600" b="1" dirty="0">
                <a:latin typeface="Times New Roman" panose="02020603050405020304" pitchFamily="18" charset="0"/>
                <a:cs typeface="Times New Roman" panose="02020603050405020304" pitchFamily="18" charset="0"/>
              </a:rPr>
              <a:t>exposures</a:t>
            </a:r>
            <a:r>
              <a:rPr lang="en-US" sz="2600" dirty="0">
                <a:latin typeface="Times New Roman" panose="02020603050405020304" pitchFamily="18" charset="0"/>
                <a:cs typeface="Times New Roman" panose="02020603050405020304" pitchFamily="18" charset="0"/>
              </a:rPr>
              <a:t> have been </a:t>
            </a:r>
            <a:r>
              <a:rPr lang="en-US" sz="2600" b="1" dirty="0">
                <a:latin typeface="Times New Roman" panose="02020603050405020304" pitchFamily="18" charset="0"/>
                <a:cs typeface="Times New Roman" panose="02020603050405020304" pitchFamily="18" charset="0"/>
              </a:rPr>
              <a:t>accurately characterized</a:t>
            </a:r>
          </a:p>
          <a:p>
            <a:pPr marL="800100" lvl="1"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Make sure that the </a:t>
            </a:r>
            <a:r>
              <a:rPr lang="en-US" sz="2600" b="1" dirty="0">
                <a:latin typeface="Times New Roman" panose="02020603050405020304" pitchFamily="18" charset="0"/>
                <a:cs typeface="Times New Roman" panose="02020603050405020304" pitchFamily="18" charset="0"/>
              </a:rPr>
              <a:t>exposure assessment reflects </a:t>
            </a:r>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exposures </a:t>
            </a:r>
            <a:r>
              <a:rPr lang="en-US" sz="2600" dirty="0">
                <a:latin typeface="Times New Roman" panose="02020603050405020304" pitchFamily="18" charset="0"/>
                <a:cs typeface="Times New Roman" panose="02020603050405020304" pitchFamily="18" charset="0"/>
              </a:rPr>
              <a:t>of employees on </a:t>
            </a:r>
            <a:r>
              <a:rPr lang="en-US" sz="2600" b="1" dirty="0">
                <a:latin typeface="Times New Roman" panose="02020603050405020304" pitchFamily="18" charset="0"/>
                <a:cs typeface="Times New Roman" panose="02020603050405020304" pitchFamily="18" charset="0"/>
              </a:rPr>
              <a:t>each shift</a:t>
            </a:r>
            <a:r>
              <a:rPr lang="en-US" sz="2600" dirty="0">
                <a:latin typeface="Times New Roman" panose="02020603050405020304" pitchFamily="18" charset="0"/>
                <a:cs typeface="Times New Roman" panose="02020603050405020304" pitchFamily="18" charset="0"/>
              </a:rPr>
              <a:t>, for </a:t>
            </a:r>
            <a:r>
              <a:rPr lang="en-US" sz="2600" b="1" dirty="0">
                <a:latin typeface="Times New Roman" panose="02020603050405020304" pitchFamily="18" charset="0"/>
                <a:cs typeface="Times New Roman" panose="02020603050405020304" pitchFamily="18" charset="0"/>
              </a:rPr>
              <a:t>each job classification</a:t>
            </a:r>
            <a:r>
              <a:rPr lang="en-US" sz="2600" dirty="0">
                <a:latin typeface="Times New Roman" panose="02020603050405020304" pitchFamily="18" charset="0"/>
                <a:cs typeface="Times New Roman" panose="02020603050405020304" pitchFamily="18" charset="0"/>
              </a:rPr>
              <a:t>, in </a:t>
            </a:r>
            <a:r>
              <a:rPr lang="en-US" sz="2600" b="1" dirty="0">
                <a:latin typeface="Times New Roman" panose="02020603050405020304" pitchFamily="18" charset="0"/>
                <a:cs typeface="Times New Roman" panose="02020603050405020304" pitchFamily="18" charset="0"/>
              </a:rPr>
              <a:t>each work area</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46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62593" y="133842"/>
            <a:ext cx="6887980" cy="1143000"/>
          </a:xfrm>
        </p:spPr>
        <p:txBody>
          <a:bodyPr>
            <a:normAutofit fontScale="90000"/>
          </a:bodyPr>
          <a:lstStyle/>
          <a:p>
            <a:r>
              <a:rPr lang="en-US" alt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The Training Process – Step by Step</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altLang="en-US" sz="2900" dirty="0">
              <a:solidFill>
                <a:schemeClr val="bg1"/>
              </a:solidFill>
              <a:latin typeface="Times New Roman" panose="02020603050405020304" pitchFamily="18" charset="0"/>
              <a:cs typeface="Times New Roman" panose="02020603050405020304" pitchFamily="18" charset="0"/>
            </a:endParaRPr>
          </a:p>
        </p:txBody>
      </p:sp>
      <p:grpSp>
        <p:nvGrpSpPr>
          <p:cNvPr id="39" name="Group 38" descr="First step is sign-up." title="The Training Process Steps"/>
          <p:cNvGrpSpPr/>
          <p:nvPr/>
        </p:nvGrpSpPr>
        <p:grpSpPr>
          <a:xfrm>
            <a:off x="2935882" y="1441101"/>
            <a:ext cx="2744633" cy="836776"/>
            <a:chOff x="7517406" y="1409836"/>
            <a:chExt cx="2744633" cy="836776"/>
          </a:xfrm>
        </p:grpSpPr>
        <p:sp>
          <p:nvSpPr>
            <p:cNvPr id="40" name="Up Arrow Callout 39"/>
            <p:cNvSpPr/>
            <p:nvPr/>
          </p:nvSpPr>
          <p:spPr>
            <a:xfrm rot="10800000">
              <a:off x="7564110" y="1428341"/>
              <a:ext cx="2697929" cy="818271"/>
            </a:xfrm>
            <a:prstGeom prst="upArrowCallou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Up Arrow Callout 14"/>
            <p:cNvSpPr txBox="1"/>
            <p:nvPr/>
          </p:nvSpPr>
          <p:spPr>
            <a:xfrm>
              <a:off x="7517406" y="1409836"/>
              <a:ext cx="2744632" cy="505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1600" b="1" dirty="0"/>
                <a:t>SIGN-UP</a:t>
              </a:r>
            </a:p>
          </p:txBody>
        </p:sp>
      </p:grpSp>
      <p:grpSp>
        <p:nvGrpSpPr>
          <p:cNvPr id="42" name="Group 41" descr="Second step is the pretest. It will help us to measure the trainee's existing knowledge on the training subject." title="The Training Process Steps"/>
          <p:cNvGrpSpPr/>
          <p:nvPr/>
        </p:nvGrpSpPr>
        <p:grpSpPr>
          <a:xfrm>
            <a:off x="2982585" y="2335429"/>
            <a:ext cx="2803484" cy="1120961"/>
            <a:chOff x="4556833" y="2494893"/>
            <a:chExt cx="2803484" cy="1120961"/>
          </a:xfrm>
        </p:grpSpPr>
        <p:sp>
          <p:nvSpPr>
            <p:cNvPr id="43" name="Up Arrow Callout 42"/>
            <p:cNvSpPr/>
            <p:nvPr/>
          </p:nvSpPr>
          <p:spPr>
            <a:xfrm rot="10800000">
              <a:off x="4556833" y="2494893"/>
              <a:ext cx="2744632" cy="1120961"/>
            </a:xfrm>
            <a:prstGeom prst="upArrowCallou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Up Arrow Callout 12"/>
            <p:cNvSpPr txBox="1"/>
            <p:nvPr/>
          </p:nvSpPr>
          <p:spPr>
            <a:xfrm>
              <a:off x="4615685" y="2495361"/>
              <a:ext cx="2744632" cy="7283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b="1" dirty="0"/>
                <a:t>PRETEST </a:t>
              </a:r>
            </a:p>
            <a:p>
              <a:pPr algn="ctr" defTabSz="800100">
                <a:lnSpc>
                  <a:spcPct val="90000"/>
                </a:lnSpc>
                <a:spcBef>
                  <a:spcPct val="0"/>
                </a:spcBef>
                <a:spcAft>
                  <a:spcPct val="35000"/>
                </a:spcAft>
              </a:pPr>
              <a:r>
                <a:rPr lang="en-US" sz="1400" b="1" dirty="0"/>
                <a:t>to measure trainee's existing knowledge</a:t>
              </a:r>
            </a:p>
          </p:txBody>
        </p:sp>
      </p:grpSp>
      <p:grpSp>
        <p:nvGrpSpPr>
          <p:cNvPr id="45" name="Group 3" descr="Third step is the presentation.Trainees are introduced the new OSHA respirable crystalline silica standard." title="The Training Process Steps"/>
          <p:cNvGrpSpPr/>
          <p:nvPr/>
        </p:nvGrpSpPr>
        <p:grpSpPr>
          <a:xfrm>
            <a:off x="3012009" y="3405638"/>
            <a:ext cx="2803484" cy="1120961"/>
            <a:chOff x="4556833" y="2494893"/>
            <a:chExt cx="2803484" cy="1120961"/>
          </a:xfrm>
        </p:grpSpPr>
        <p:sp>
          <p:nvSpPr>
            <p:cNvPr id="46" name="Up Arrow Callout 45"/>
            <p:cNvSpPr/>
            <p:nvPr/>
          </p:nvSpPr>
          <p:spPr>
            <a:xfrm rot="10800000">
              <a:off x="4556833" y="2494893"/>
              <a:ext cx="2744632" cy="1120961"/>
            </a:xfrm>
            <a:prstGeom prst="upArrowCallou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Up Arrow Callout 12"/>
            <p:cNvSpPr txBox="1"/>
            <p:nvPr/>
          </p:nvSpPr>
          <p:spPr>
            <a:xfrm>
              <a:off x="4615685" y="2495361"/>
              <a:ext cx="2744632" cy="7283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1400" b="1" dirty="0"/>
                <a:t>SILICA TRAINING MODULE COVERAGE</a:t>
              </a:r>
            </a:p>
          </p:txBody>
        </p:sp>
      </p:grpSp>
      <p:grpSp>
        <p:nvGrpSpPr>
          <p:cNvPr id="48" name="Group 4" descr="Fourth step is the posttest. It will help us to measure the trainee's  knowledge gain on the training subject. It will also be used to evaluate the training effectiveness." title="The Training Process Steps"/>
          <p:cNvGrpSpPr/>
          <p:nvPr/>
        </p:nvGrpSpPr>
        <p:grpSpPr>
          <a:xfrm>
            <a:off x="3041436" y="4500001"/>
            <a:ext cx="2854118" cy="1224503"/>
            <a:chOff x="4586260" y="5523737"/>
            <a:chExt cx="2854118" cy="1224503"/>
          </a:xfrm>
        </p:grpSpPr>
        <p:sp>
          <p:nvSpPr>
            <p:cNvPr id="49" name="Up Arrow Callout 48"/>
            <p:cNvSpPr/>
            <p:nvPr/>
          </p:nvSpPr>
          <p:spPr>
            <a:xfrm rot="10800000">
              <a:off x="4586260" y="5528036"/>
              <a:ext cx="2744632" cy="1220204"/>
            </a:xfrm>
            <a:prstGeom prst="upArrowCallout">
              <a:avLst/>
            </a:prstGeom>
            <a:solidFill>
              <a:srgbClr val="23594B"/>
            </a:solidFill>
            <a:ln>
              <a:solidFill>
                <a:srgbClr val="23594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Up Arrow Callout 6"/>
            <p:cNvSpPr txBox="1"/>
            <p:nvPr/>
          </p:nvSpPr>
          <p:spPr>
            <a:xfrm>
              <a:off x="4695746" y="5523737"/>
              <a:ext cx="2744632" cy="792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b="1" dirty="0"/>
                <a:t>POSTTEST</a:t>
              </a:r>
            </a:p>
            <a:p>
              <a:pPr algn="ctr" defTabSz="800100">
                <a:lnSpc>
                  <a:spcPct val="90000"/>
                </a:lnSpc>
                <a:spcBef>
                  <a:spcPct val="0"/>
                </a:spcBef>
                <a:spcAft>
                  <a:spcPct val="35000"/>
                </a:spcAft>
              </a:pPr>
              <a:r>
                <a:rPr lang="en-US" sz="1500" dirty="0"/>
                <a:t>to measure the knowledge gain</a:t>
              </a:r>
            </a:p>
          </p:txBody>
        </p:sp>
      </p:grpSp>
      <p:grpSp>
        <p:nvGrpSpPr>
          <p:cNvPr id="51" name="Group 5" descr="Last step of this training. Trainee opinion survey will help us to improve the training as necessary based on the feedback we recevie through this step." title="The Training Process Steps"/>
          <p:cNvGrpSpPr/>
          <p:nvPr/>
        </p:nvGrpSpPr>
        <p:grpSpPr>
          <a:xfrm>
            <a:off x="3041435" y="5686196"/>
            <a:ext cx="2744633" cy="1188873"/>
            <a:chOff x="7936602" y="6029614"/>
            <a:chExt cx="2178050" cy="842554"/>
          </a:xfrm>
        </p:grpSpPr>
        <p:sp>
          <p:nvSpPr>
            <p:cNvPr id="52" name="Rectangle 51"/>
            <p:cNvSpPr/>
            <p:nvPr/>
          </p:nvSpPr>
          <p:spPr>
            <a:xfrm>
              <a:off x="7936602" y="6047062"/>
              <a:ext cx="2178050" cy="734063"/>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TextBox 52"/>
            <p:cNvSpPr txBox="1"/>
            <p:nvPr/>
          </p:nvSpPr>
          <p:spPr>
            <a:xfrm>
              <a:off x="7936602" y="6029614"/>
              <a:ext cx="2178050" cy="842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b="1" dirty="0"/>
                <a:t>OPINION SURVEY</a:t>
              </a:r>
            </a:p>
            <a:p>
              <a:pPr algn="ctr" defTabSz="800100">
                <a:lnSpc>
                  <a:spcPct val="90000"/>
                </a:lnSpc>
                <a:spcBef>
                  <a:spcPct val="0"/>
                </a:spcBef>
                <a:spcAft>
                  <a:spcPct val="35000"/>
                </a:spcAft>
              </a:pPr>
              <a:r>
                <a:rPr lang="en-US" sz="1400" dirty="0"/>
                <a:t>to give feedback for improvement</a:t>
              </a:r>
            </a:p>
          </p:txBody>
        </p:sp>
      </p:grpSp>
    </p:spTree>
    <p:extLst>
      <p:ext uri="{BB962C8B-B14F-4D97-AF65-F5344CB8AC3E}">
        <p14:creationId xmlns:p14="http://schemas.microsoft.com/office/powerpoint/2010/main" val="1162046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53842" y="114384"/>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Exposure Assessment – Scheduled Monitoring Option</a:t>
            </a:r>
            <a:r>
              <a:rPr lang="en-US" sz="2800" spc="150" dirty="0">
                <a:solidFill>
                  <a:srgbClr val="FFFFFF"/>
                </a:solidFill>
                <a:latin typeface="Times New Roman" panose="02020603050405020304" pitchFamily="18" charset="0"/>
                <a:cs typeface="Times New Roman" panose="02020603050405020304" pitchFamily="18" charset="0"/>
              </a:rPr>
              <a:t/>
            </a:r>
            <a:br>
              <a:rPr lang="en-US" sz="2800" spc="150" dirty="0">
                <a:solidFill>
                  <a:srgbClr val="FFFFFF"/>
                </a:solidFill>
                <a:latin typeface="Times New Roman" panose="02020603050405020304" pitchFamily="18" charset="0"/>
                <a:cs typeface="Times New Roman" panose="02020603050405020304" pitchFamily="18" charset="0"/>
              </a:rPr>
            </a:br>
            <a:endParaRPr lang="en-US" sz="2800" spc="150"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0" y="1358538"/>
            <a:ext cx="9078686" cy="5277394"/>
          </a:xfrm>
        </p:spPr>
        <p:txBody>
          <a:bodyPr/>
          <a:lstStyle/>
          <a:p>
            <a:r>
              <a:rPr lang="en-US" sz="2000" dirty="0">
                <a:latin typeface="Times New Roman" panose="02020603050405020304" pitchFamily="18" charset="0"/>
                <a:cs typeface="Times New Roman" panose="02020603050405020304" pitchFamily="18" charset="0"/>
              </a:rPr>
              <a:t>This option guides employers as to </a:t>
            </a:r>
            <a:r>
              <a:rPr lang="en-US" sz="2000" b="1" dirty="0">
                <a:latin typeface="Times New Roman" panose="02020603050405020304" pitchFamily="18" charset="0"/>
                <a:cs typeface="Times New Roman" panose="02020603050405020304" pitchFamily="18" charset="0"/>
              </a:rPr>
              <a:t>when and how often they must perform exposure monitoring t</a:t>
            </a:r>
            <a:r>
              <a:rPr lang="en-US" sz="2000" dirty="0">
                <a:latin typeface="Times New Roman" panose="02020603050405020304" pitchFamily="18" charset="0"/>
                <a:cs typeface="Times New Roman" panose="02020603050405020304" pitchFamily="18" charset="0"/>
              </a:rPr>
              <a:t>o measure employee exposures. </a:t>
            </a:r>
          </a:p>
          <a:p>
            <a:r>
              <a:rPr lang="en-US" sz="2000" dirty="0">
                <a:latin typeface="Times New Roman" panose="02020603050405020304" pitchFamily="18" charset="0"/>
                <a:cs typeface="Times New Roman" panose="02020603050405020304" pitchFamily="18" charset="0"/>
              </a:rPr>
              <a:t>Under this option, employers must make sure that </a:t>
            </a:r>
          </a:p>
          <a:p>
            <a:pPr marL="800100" lvl="1"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Results represent </a:t>
            </a:r>
            <a:r>
              <a:rPr lang="en-US" sz="2000" dirty="0">
                <a:latin typeface="Times New Roman" panose="02020603050405020304" pitchFamily="18" charset="0"/>
                <a:cs typeface="Times New Roman" panose="02020603050405020304" pitchFamily="18" charset="0"/>
              </a:rPr>
              <a:t>the employee’s TWA exposure to silica over an </a:t>
            </a:r>
            <a:r>
              <a:rPr lang="en-US" sz="2000" b="1" dirty="0">
                <a:latin typeface="Times New Roman" panose="02020603050405020304" pitchFamily="18" charset="0"/>
                <a:cs typeface="Times New Roman" panose="02020603050405020304" pitchFamily="18" charset="0"/>
              </a:rPr>
              <a:t>eight-hour workday </a:t>
            </a:r>
          </a:p>
          <a:p>
            <a:pPr marL="800100" lvl="1"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Samples </a:t>
            </a:r>
            <a:r>
              <a:rPr lang="en-US" sz="2000" dirty="0">
                <a:latin typeface="Times New Roman" panose="02020603050405020304" pitchFamily="18" charset="0"/>
                <a:cs typeface="Times New Roman" panose="02020603050405020304" pitchFamily="18" charset="0"/>
              </a:rPr>
              <a:t>are </a:t>
            </a:r>
            <a:r>
              <a:rPr lang="en-US" sz="2000" b="1" dirty="0">
                <a:latin typeface="Times New Roman" panose="02020603050405020304" pitchFamily="18" charset="0"/>
                <a:cs typeface="Times New Roman" panose="02020603050405020304" pitchFamily="18" charset="0"/>
              </a:rPr>
              <a:t>collected f</a:t>
            </a:r>
            <a:r>
              <a:rPr lang="en-US" sz="2000" dirty="0">
                <a:latin typeface="Times New Roman" panose="02020603050405020304" pitchFamily="18" charset="0"/>
                <a:cs typeface="Times New Roman" panose="02020603050405020304" pitchFamily="18" charset="0"/>
              </a:rPr>
              <a:t>rom the </a:t>
            </a:r>
            <a:r>
              <a:rPr lang="en-US" sz="2000" b="1" dirty="0">
                <a:latin typeface="Times New Roman" panose="02020603050405020304" pitchFamily="18" charset="0"/>
                <a:cs typeface="Times New Roman" panose="02020603050405020304" pitchFamily="18" charset="0"/>
              </a:rPr>
              <a:t>employee’s breathing zone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Samples are collected </a:t>
            </a:r>
            <a:r>
              <a:rPr lang="en-US" sz="2000" b="1" dirty="0">
                <a:latin typeface="Times New Roman" panose="02020603050405020304" pitchFamily="18" charset="0"/>
                <a:cs typeface="Times New Roman" panose="02020603050405020304" pitchFamily="18" charset="0"/>
              </a:rPr>
              <a:t>outside respirators </a:t>
            </a:r>
            <a:r>
              <a:rPr lang="en-US" sz="2000" dirty="0">
                <a:latin typeface="Times New Roman" panose="02020603050405020304" pitchFamily="18" charset="0"/>
                <a:cs typeface="Times New Roman" panose="02020603050405020304" pitchFamily="18" charset="0"/>
              </a:rPr>
              <a:t>so that they represent the </a:t>
            </a:r>
            <a:r>
              <a:rPr lang="en-US" sz="2000" b="1" dirty="0">
                <a:latin typeface="Times New Roman" panose="02020603050405020304" pitchFamily="18" charset="0"/>
                <a:cs typeface="Times New Roman" panose="02020603050405020304" pitchFamily="18" charset="0"/>
              </a:rPr>
              <a:t>exposure that would occur without the use of the respirator</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Initial monitoring is conducted </a:t>
            </a:r>
            <a:r>
              <a:rPr lang="en-US" sz="2000" b="1" dirty="0">
                <a:latin typeface="Times New Roman" panose="02020603050405020304" pitchFamily="18" charset="0"/>
                <a:cs typeface="Times New Roman" panose="02020603050405020304" pitchFamily="18" charset="0"/>
              </a:rPr>
              <a:t>as soon as work begins</a:t>
            </a:r>
            <a:r>
              <a:rPr lang="en-US" sz="2000" dirty="0">
                <a:latin typeface="Times New Roman" panose="02020603050405020304" pitchFamily="18" charset="0"/>
                <a:cs typeface="Times New Roman" panose="02020603050405020304" pitchFamily="18" charset="0"/>
              </a:rPr>
              <a:t>, so exposure levels and control measures can be determined  </a:t>
            </a:r>
          </a:p>
          <a:p>
            <a:pPr marL="800100" lvl="1"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Exposure monitoring </a:t>
            </a:r>
            <a:r>
              <a:rPr lang="en-US" sz="2000" dirty="0">
                <a:latin typeface="Times New Roman" panose="02020603050405020304" pitchFamily="18" charset="0"/>
                <a:cs typeface="Times New Roman" panose="02020603050405020304" pitchFamily="18" charset="0"/>
              </a:rPr>
              <a:t>includes, at a minimum, </a:t>
            </a:r>
            <a:r>
              <a:rPr lang="en-US" sz="2000" b="1" dirty="0">
                <a:latin typeface="Times New Roman" panose="02020603050405020304" pitchFamily="18" charset="0"/>
                <a:cs typeface="Times New Roman" panose="02020603050405020304" pitchFamily="18" charset="0"/>
              </a:rPr>
              <a:t>one full-shift sample </a:t>
            </a:r>
            <a:r>
              <a:rPr lang="en-US" sz="2000" dirty="0">
                <a:latin typeface="Times New Roman" panose="02020603050405020304" pitchFamily="18" charset="0"/>
                <a:cs typeface="Times New Roman" panose="02020603050405020304" pitchFamily="18" charset="0"/>
              </a:rPr>
              <a:t>taken for </a:t>
            </a:r>
            <a:r>
              <a:rPr lang="en-US" sz="2000" b="1" dirty="0">
                <a:latin typeface="Times New Roman" panose="02020603050405020304" pitchFamily="18" charset="0"/>
                <a:cs typeface="Times New Roman" panose="02020603050405020304" pitchFamily="18" charset="0"/>
              </a:rPr>
              <a:t>each job function </a:t>
            </a:r>
            <a:r>
              <a:rPr lang="en-US" sz="2000" dirty="0">
                <a:latin typeface="Times New Roman" panose="02020603050405020304" pitchFamily="18" charset="0"/>
                <a:cs typeface="Times New Roman" panose="02020603050405020304" pitchFamily="18" charset="0"/>
              </a:rPr>
              <a:t>in </a:t>
            </a:r>
            <a:r>
              <a:rPr lang="en-US" sz="2000" b="1" dirty="0">
                <a:latin typeface="Times New Roman" panose="02020603050405020304" pitchFamily="18" charset="0"/>
                <a:cs typeface="Times New Roman" panose="02020603050405020304" pitchFamily="18" charset="0"/>
              </a:rPr>
              <a:t>each job classification</a:t>
            </a:r>
            <a:r>
              <a:rPr lang="en-US" sz="2000" dirty="0">
                <a:latin typeface="Times New Roman" panose="02020603050405020304" pitchFamily="18" charset="0"/>
                <a:cs typeface="Times New Roman" panose="02020603050405020304" pitchFamily="18" charset="0"/>
              </a:rPr>
              <a:t>, in </a:t>
            </a:r>
            <a:r>
              <a:rPr lang="en-US" sz="2000" b="1" dirty="0">
                <a:latin typeface="Times New Roman" panose="02020603050405020304" pitchFamily="18" charset="0"/>
                <a:cs typeface="Times New Roman" panose="02020603050405020304" pitchFamily="18" charset="0"/>
              </a:rPr>
              <a:t>each work </a:t>
            </a:r>
            <a:r>
              <a:rPr lang="en-US" sz="2000" dirty="0">
                <a:latin typeface="Times New Roman" panose="02020603050405020304" pitchFamily="18" charset="0"/>
                <a:cs typeface="Times New Roman" panose="02020603050405020304" pitchFamily="18" charset="0"/>
              </a:rPr>
              <a:t>area, and on </a:t>
            </a:r>
            <a:r>
              <a:rPr lang="en-US" sz="2000" b="1" dirty="0">
                <a:latin typeface="Times New Roman" panose="02020603050405020304" pitchFamily="18" charset="0"/>
                <a:cs typeface="Times New Roman" panose="02020603050405020304" pitchFamily="18" charset="0"/>
              </a:rPr>
              <a:t>each shift.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Characterizing each employee’s exposure may involve </a:t>
            </a:r>
            <a:r>
              <a:rPr lang="en-US" sz="2000" b="1" dirty="0">
                <a:latin typeface="Times New Roman" panose="02020603050405020304" pitchFamily="18" charset="0"/>
                <a:cs typeface="Times New Roman" panose="02020603050405020304" pitchFamily="18" charset="0"/>
              </a:rPr>
              <a:t>monitoring all exposed employees, </a:t>
            </a:r>
            <a:r>
              <a:rPr lang="en-US" sz="2000" dirty="0">
                <a:latin typeface="Times New Roman" panose="02020603050405020304" pitchFamily="18" charset="0"/>
                <a:cs typeface="Times New Roman" panose="02020603050405020304" pitchFamily="18" charset="0"/>
              </a:rPr>
              <a:t>or a </a:t>
            </a:r>
            <a:r>
              <a:rPr lang="en-US" sz="2000" b="1" dirty="0">
                <a:latin typeface="Times New Roman" panose="02020603050405020304" pitchFamily="18" charset="0"/>
                <a:cs typeface="Times New Roman" panose="02020603050405020304" pitchFamily="18" charset="0"/>
              </a:rPr>
              <a:t>smaller number </a:t>
            </a:r>
            <a:r>
              <a:rPr lang="en-US" sz="2000" dirty="0">
                <a:latin typeface="Times New Roman" panose="02020603050405020304" pitchFamily="18" charset="0"/>
                <a:cs typeface="Times New Roman" panose="02020603050405020304" pitchFamily="18" charset="0"/>
              </a:rPr>
              <a:t>of employees (using </a:t>
            </a:r>
            <a:r>
              <a:rPr lang="en-US" sz="2000" b="1" dirty="0">
                <a:latin typeface="Times New Roman" panose="02020603050405020304" pitchFamily="18" charset="0"/>
                <a:cs typeface="Times New Roman" panose="02020603050405020304" pitchFamily="18" charset="0"/>
              </a:rPr>
              <a:t>representative sampling</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32307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26546" y="114383"/>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Scheduling Option - Monitoring Frequency</a:t>
            </a:r>
            <a:b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4" name="Content Placeholder 2"/>
          <p:cNvSpPr>
            <a:spLocks noGrp="1"/>
          </p:cNvSpPr>
          <p:nvPr>
            <p:ph idx="1"/>
          </p:nvPr>
        </p:nvSpPr>
        <p:spPr>
          <a:xfrm>
            <a:off x="0" y="1658983"/>
            <a:ext cx="9144000" cy="4689567"/>
          </a:xfrm>
        </p:spPr>
        <p:txBody>
          <a:bodyPr/>
          <a:lstStyle/>
          <a:p>
            <a:pPr marL="0" indent="0">
              <a:buNone/>
            </a:pPr>
            <a:r>
              <a:rPr lang="en-US" sz="2400" dirty="0">
                <a:latin typeface="Times New Roman" panose="02020603050405020304" pitchFamily="18" charset="0"/>
                <a:cs typeface="Times New Roman" panose="02020603050405020304" pitchFamily="18" charset="0"/>
              </a:rPr>
              <a:t>Under the scheduled monitoring option, </a:t>
            </a:r>
            <a:r>
              <a:rPr lang="en-US" sz="2400" b="1" dirty="0">
                <a:latin typeface="Times New Roman" panose="02020603050405020304" pitchFamily="18" charset="0"/>
                <a:cs typeface="Times New Roman" panose="02020603050405020304" pitchFamily="18" charset="0"/>
              </a:rPr>
              <a:t>decision on the frequency of monitoring depends</a:t>
            </a:r>
            <a:r>
              <a:rPr lang="en-US" sz="2400" dirty="0">
                <a:latin typeface="Times New Roman" panose="02020603050405020304" pitchFamily="18" charset="0"/>
                <a:cs typeface="Times New Roman" panose="02020603050405020304" pitchFamily="18" charset="0"/>
              </a:rPr>
              <a:t> on the </a:t>
            </a:r>
            <a:r>
              <a:rPr lang="en-US" sz="2400" b="1" dirty="0">
                <a:latin typeface="Times New Roman" panose="02020603050405020304" pitchFamily="18" charset="0"/>
                <a:cs typeface="Times New Roman" panose="02020603050405020304" pitchFamily="18" charset="0"/>
              </a:rPr>
              <a:t>results of initial monitoring</a:t>
            </a:r>
          </a:p>
          <a:p>
            <a:r>
              <a:rPr lang="en-US" sz="2400" dirty="0">
                <a:latin typeface="Times New Roman" panose="02020603050405020304" pitchFamily="18" charset="0"/>
                <a:cs typeface="Times New Roman" panose="02020603050405020304" pitchFamily="18" charset="0"/>
              </a:rPr>
              <a:t>If the initial monitoring shows exposures are </a:t>
            </a:r>
            <a:r>
              <a:rPr lang="en-US" sz="2400" b="1" dirty="0">
                <a:latin typeface="Times New Roman" panose="02020603050405020304" pitchFamily="18" charset="0"/>
                <a:cs typeface="Times New Roman" panose="02020603050405020304" pitchFamily="18" charset="0"/>
              </a:rPr>
              <a:t>below the action level, no further monitoring is required </a:t>
            </a:r>
          </a:p>
          <a:p>
            <a:r>
              <a:rPr lang="en-US" sz="2400" b="1" dirty="0">
                <a:latin typeface="Times New Roman" panose="02020603050405020304" pitchFamily="18" charset="0"/>
                <a:cs typeface="Times New Roman" panose="02020603050405020304" pitchFamily="18" charset="0"/>
              </a:rPr>
              <a:t>Between AL and PEL</a:t>
            </a:r>
            <a:r>
              <a:rPr lang="en-US" sz="2400" dirty="0">
                <a:latin typeface="Times New Roman" panose="02020603050405020304" pitchFamily="18" charset="0"/>
                <a:cs typeface="Times New Roman" panose="02020603050405020304" pitchFamily="18" charset="0"/>
              </a:rPr>
              <a:t>, the employer must </a:t>
            </a:r>
            <a:r>
              <a:rPr lang="en-US" sz="2400" b="1" dirty="0">
                <a:latin typeface="Times New Roman" panose="02020603050405020304" pitchFamily="18" charset="0"/>
                <a:cs typeface="Times New Roman" panose="02020603050405020304" pitchFamily="18" charset="0"/>
              </a:rPr>
              <a:t>repeat monitoring within six months of the most recent monitoring </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Above the PEL</a:t>
            </a:r>
            <a:r>
              <a:rPr lang="en-US" sz="2400" dirty="0">
                <a:latin typeface="Times New Roman" panose="02020603050405020304" pitchFamily="18" charset="0"/>
                <a:cs typeface="Times New Roman" panose="02020603050405020304" pitchFamily="18" charset="0"/>
              </a:rPr>
              <a:t>, the employer must </a:t>
            </a:r>
            <a:r>
              <a:rPr lang="en-US" sz="2400" b="1" dirty="0">
                <a:latin typeface="Times New Roman" panose="02020603050405020304" pitchFamily="18" charset="0"/>
                <a:cs typeface="Times New Roman" panose="02020603050405020304" pitchFamily="18" charset="0"/>
              </a:rPr>
              <a:t>repeat monitoring within three months of the most recent monitoring</a:t>
            </a:r>
            <a:r>
              <a:rPr lang="en-US" sz="24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906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17615" y="360043"/>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Reassessment of Exposures</a:t>
            </a:r>
            <a:r>
              <a:rPr lang="en-US" sz="2800" spc="150" dirty="0">
                <a:solidFill>
                  <a:srgbClr val="FFFFFF"/>
                </a:solidFill>
                <a:latin typeface="Times New Roman" panose="02020603050405020304" pitchFamily="18" charset="0"/>
                <a:cs typeface="Times New Roman" panose="02020603050405020304" pitchFamily="18" charset="0"/>
              </a:rPr>
              <a:t/>
            </a:r>
            <a:br>
              <a:rPr lang="en-US" sz="2800" spc="150" dirty="0">
                <a:solidFill>
                  <a:srgbClr val="FFFFFF"/>
                </a:solidFill>
                <a:latin typeface="Times New Roman" panose="02020603050405020304" pitchFamily="18" charset="0"/>
                <a:cs typeface="Times New Roman" panose="02020603050405020304" pitchFamily="18" charset="0"/>
              </a:rPr>
            </a:br>
            <a:endParaRPr lang="en-US" sz="2800" spc="150"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0" y="1308152"/>
            <a:ext cx="9144000" cy="5303520"/>
          </a:xfrm>
        </p:spPr>
        <p:txBody>
          <a:bodyPr/>
          <a:lstStyle/>
          <a:p>
            <a:r>
              <a:rPr lang="en-US" sz="2400" dirty="0">
                <a:latin typeface="Times New Roman" panose="02020603050405020304" pitchFamily="18" charset="0"/>
                <a:cs typeface="Times New Roman" panose="02020603050405020304" pitchFamily="18" charset="0"/>
              </a:rPr>
              <a:t>Employer must reassess exposures whenever a </a:t>
            </a:r>
            <a:r>
              <a:rPr lang="en-US" sz="2400" b="1" dirty="0">
                <a:latin typeface="Times New Roman" panose="02020603050405020304" pitchFamily="18" charset="0"/>
                <a:cs typeface="Times New Roman" panose="02020603050405020304" pitchFamily="18" charset="0"/>
              </a:rPr>
              <a:t>change in production, process, control equipment, personnel, or work practices </a:t>
            </a:r>
            <a:r>
              <a:rPr lang="en-US" sz="2400" dirty="0">
                <a:latin typeface="Times New Roman" panose="02020603050405020304" pitchFamily="18" charset="0"/>
                <a:cs typeface="Times New Roman" panose="02020603050405020304" pitchFamily="18" charset="0"/>
              </a:rPr>
              <a:t>may occur, potentially resulting in increased exposure to silica </a:t>
            </a:r>
            <a:r>
              <a:rPr lang="en-US" sz="2400" b="1" dirty="0">
                <a:latin typeface="Times New Roman" panose="02020603050405020304" pitchFamily="18" charset="0"/>
                <a:cs typeface="Times New Roman" panose="02020603050405020304" pitchFamily="18" charset="0"/>
              </a:rPr>
              <a:t>at or above the action level (AL). </a:t>
            </a:r>
          </a:p>
          <a:p>
            <a:r>
              <a:rPr lang="en-US" sz="2400" dirty="0">
                <a:latin typeface="Times New Roman" panose="02020603050405020304" pitchFamily="18" charset="0"/>
                <a:cs typeface="Times New Roman" panose="02020603050405020304" pitchFamily="18" charset="0"/>
              </a:rPr>
              <a:t>Employers do not have to conduct additional monitoring simply because a change has occurred, unless the AL threshold is exceeded. </a:t>
            </a:r>
          </a:p>
          <a:p>
            <a:pPr marL="0" indent="0">
              <a:buNone/>
            </a:pPr>
            <a:r>
              <a:rPr lang="en-US" sz="2400" u="sng" dirty="0">
                <a:latin typeface="Times New Roman" panose="02020603050405020304" pitchFamily="18" charset="0"/>
                <a:cs typeface="Times New Roman" panose="02020603050405020304" pitchFamily="18" charset="0"/>
              </a:rPr>
              <a:t>Example - </a:t>
            </a:r>
            <a:r>
              <a:rPr lang="en-US" sz="2400" b="1" dirty="0">
                <a:latin typeface="Times New Roman" panose="02020603050405020304" pitchFamily="18" charset="0"/>
                <a:cs typeface="Times New Roman" panose="02020603050405020304" pitchFamily="18" charset="0"/>
              </a:rPr>
              <a:t>Reassessment is not required when a task is moved from an indoor to an outdoor location, </a:t>
            </a:r>
            <a:r>
              <a:rPr lang="en-US" sz="2400" dirty="0">
                <a:latin typeface="Times New Roman" panose="02020603050405020304" pitchFamily="18" charset="0"/>
                <a:cs typeface="Times New Roman" panose="02020603050405020304" pitchFamily="18" charset="0"/>
              </a:rPr>
              <a:t>or when a </a:t>
            </a:r>
            <a:r>
              <a:rPr lang="en-US" sz="2400" b="1" dirty="0">
                <a:latin typeface="Times New Roman" panose="02020603050405020304" pitchFamily="18" charset="0"/>
                <a:cs typeface="Times New Roman" panose="02020603050405020304" pitchFamily="18" charset="0"/>
              </a:rPr>
              <a:t>product is replaced with that has lower silica content </a:t>
            </a:r>
            <a:r>
              <a:rPr lang="en-US" sz="2400" dirty="0">
                <a:latin typeface="Times New Roman" panose="02020603050405020304" pitchFamily="18" charset="0"/>
                <a:cs typeface="Times New Roman" panose="02020603050405020304" pitchFamily="18" charset="0"/>
              </a:rPr>
              <a:t>(check SDS to determine % silica) keeping the same process. </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Note that the </a:t>
            </a:r>
            <a:r>
              <a:rPr lang="en-US" sz="2400" b="1" dirty="0">
                <a:latin typeface="Times New Roman" panose="02020603050405020304" pitchFamily="18" charset="0"/>
                <a:cs typeface="Times New Roman" panose="02020603050405020304" pitchFamily="18" charset="0"/>
              </a:rPr>
              <a:t>reverse </a:t>
            </a:r>
            <a:r>
              <a:rPr lang="en-US" sz="2400" dirty="0">
                <a:latin typeface="Times New Roman" panose="02020603050405020304" pitchFamily="18" charset="0"/>
                <a:cs typeface="Times New Roman" panose="02020603050405020304" pitchFamily="18" charset="0"/>
              </a:rPr>
              <a:t>is not true! </a:t>
            </a:r>
            <a:r>
              <a:rPr lang="en-US" sz="2400" b="1" dirty="0">
                <a:latin typeface="Times New Roman" panose="02020603050405020304" pitchFamily="18" charset="0"/>
                <a:cs typeface="Times New Roman" panose="02020603050405020304" pitchFamily="18" charset="0"/>
              </a:rPr>
              <a:t>Moving from outdoor to indoor location, </a:t>
            </a:r>
            <a:r>
              <a:rPr lang="en-US" sz="2400" dirty="0">
                <a:latin typeface="Times New Roman" panose="02020603050405020304" pitchFamily="18" charset="0"/>
                <a:cs typeface="Times New Roman" panose="02020603050405020304" pitchFamily="18" charset="0"/>
              </a:rPr>
              <a:t>or a </a:t>
            </a:r>
            <a:r>
              <a:rPr lang="en-US" sz="2400" b="1" dirty="0">
                <a:latin typeface="Times New Roman" panose="02020603050405020304" pitchFamily="18" charset="0"/>
                <a:cs typeface="Times New Roman" panose="02020603050405020304" pitchFamily="18" charset="0"/>
              </a:rPr>
              <a:t>new product with higher silica concentration </a:t>
            </a:r>
            <a:r>
              <a:rPr lang="en-US" sz="2400" dirty="0">
                <a:latin typeface="Times New Roman" panose="02020603050405020304" pitchFamily="18" charset="0"/>
                <a:cs typeface="Times New Roman" panose="02020603050405020304" pitchFamily="18" charset="0"/>
              </a:rPr>
              <a:t>may critically change employee exposure </a:t>
            </a:r>
            <a:r>
              <a:rPr lang="en-US" sz="2400" b="1" dirty="0">
                <a:latin typeface="Times New Roman" panose="02020603050405020304" pitchFamily="18" charset="0"/>
                <a:cs typeface="Times New Roman" panose="02020603050405020304" pitchFamily="18" charset="0"/>
              </a:rPr>
              <a:t>requiring reassessment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59590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05986" y="213931"/>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Methods of Sample Analysis</a:t>
            </a:r>
            <a:r>
              <a:rPr lang="en-US" sz="2800" spc="150" dirty="0">
                <a:solidFill>
                  <a:srgbClr val="FFFFFF"/>
                </a:solidFill>
                <a:latin typeface="Times New Roman" panose="02020603050405020304" pitchFamily="18" charset="0"/>
                <a:cs typeface="Times New Roman" panose="02020603050405020304" pitchFamily="18" charset="0"/>
              </a:rPr>
              <a:t/>
            </a:r>
            <a:br>
              <a:rPr lang="en-US" sz="2800" spc="150" dirty="0">
                <a:solidFill>
                  <a:srgbClr val="FFFFFF"/>
                </a:solidFill>
                <a:latin typeface="Times New Roman" panose="02020603050405020304" pitchFamily="18" charset="0"/>
                <a:cs typeface="Times New Roman" panose="02020603050405020304" pitchFamily="18" charset="0"/>
              </a:rPr>
            </a:br>
            <a:endParaRPr lang="en-US" sz="2800" spc="150"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0" y="1439908"/>
            <a:ext cx="9004663" cy="4689567"/>
          </a:xfrm>
        </p:spPr>
        <p:txBody>
          <a:bodyPr/>
          <a:lstStyle/>
          <a:p>
            <a:r>
              <a:rPr lang="en-US" sz="2400" dirty="0">
                <a:latin typeface="Times New Roman" panose="02020603050405020304" pitchFamily="18" charset="0"/>
                <a:cs typeface="Times New Roman" panose="02020603050405020304" pitchFamily="18" charset="0"/>
              </a:rPr>
              <a:t>Employers must make sure that all </a:t>
            </a:r>
            <a:r>
              <a:rPr lang="en-US" sz="2400" b="1" dirty="0">
                <a:latin typeface="Times New Roman" panose="02020603050405020304" pitchFamily="18" charset="0"/>
                <a:cs typeface="Times New Roman" panose="02020603050405020304" pitchFamily="18" charset="0"/>
              </a:rPr>
              <a:t>air samples taken to meet the requirements of the Silica Standard are analyzed by a laboratory </a:t>
            </a:r>
            <a:r>
              <a:rPr lang="en-US" sz="2400" dirty="0">
                <a:latin typeface="Times New Roman" panose="02020603050405020304" pitchFamily="18" charset="0"/>
                <a:cs typeface="Times New Roman" panose="02020603050405020304" pitchFamily="18" charset="0"/>
              </a:rPr>
              <a:t>that follows the procedures given in </a:t>
            </a:r>
            <a:r>
              <a:rPr lang="en-US" sz="2400" b="1" dirty="0">
                <a:latin typeface="Times New Roman" panose="02020603050405020304" pitchFamily="18" charset="0"/>
                <a:cs typeface="Times New Roman" panose="02020603050405020304" pitchFamily="18" charset="0"/>
              </a:rPr>
              <a:t>Appendix A </a:t>
            </a:r>
            <a:r>
              <a:rPr lang="en-US" sz="2400" dirty="0">
                <a:latin typeface="Times New Roman" panose="02020603050405020304" pitchFamily="18" charset="0"/>
                <a:cs typeface="Times New Roman" panose="02020603050405020304" pitchFamily="18" charset="0"/>
              </a:rPr>
              <a:t>of the Standard. </a:t>
            </a:r>
          </a:p>
        </p:txBody>
      </p:sp>
      <p:pic>
        <p:nvPicPr>
          <p:cNvPr id="7170" name="Picture 2" descr="Image result for cyclone silica air sa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57157" y="3600450"/>
            <a:ext cx="29527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yclone silica air sampl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465"/>
          <a:stretch/>
        </p:blipFill>
        <p:spPr bwMode="auto">
          <a:xfrm>
            <a:off x="400050" y="3190875"/>
            <a:ext cx="3900488"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46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17615" y="360043"/>
            <a:ext cx="6998677" cy="700987"/>
          </a:xfrm>
        </p:spPr>
        <p:txBody>
          <a:bodyPr/>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Employee Notification</a:t>
            </a:r>
            <a:r>
              <a:rPr lang="en-US" sz="2800" spc="150" dirty="0">
                <a:solidFill>
                  <a:srgbClr val="FFFFFF"/>
                </a:solidFill>
                <a:latin typeface="Times New Roman" panose="02020603050405020304" pitchFamily="18" charset="0"/>
                <a:cs typeface="Times New Roman" panose="02020603050405020304" pitchFamily="18" charset="0"/>
              </a:rPr>
              <a:t/>
            </a:r>
            <a:br>
              <a:rPr lang="en-US" sz="2800" spc="150" dirty="0">
                <a:solidFill>
                  <a:srgbClr val="FFFFFF"/>
                </a:solidFill>
                <a:latin typeface="Times New Roman" panose="02020603050405020304" pitchFamily="18" charset="0"/>
                <a:cs typeface="Times New Roman" panose="02020603050405020304" pitchFamily="18" charset="0"/>
              </a:rPr>
            </a:br>
            <a:endParaRPr lang="en-US" sz="2800" spc="150"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0" y="1711234"/>
            <a:ext cx="9004663" cy="4637316"/>
          </a:xfrm>
        </p:spPr>
        <p:txBody>
          <a:bodyPr/>
          <a:lstStyle/>
          <a:p>
            <a:r>
              <a:rPr lang="en-US" sz="2800" dirty="0">
                <a:latin typeface="Times New Roman" panose="02020603050405020304" pitchFamily="18" charset="0"/>
                <a:cs typeface="Times New Roman" panose="02020603050405020304" pitchFamily="18" charset="0"/>
              </a:rPr>
              <a:t>Employers must </a:t>
            </a:r>
            <a:r>
              <a:rPr lang="en-US" sz="2800" b="1" dirty="0">
                <a:latin typeface="Times New Roman" panose="02020603050405020304" pitchFamily="18" charset="0"/>
                <a:cs typeface="Times New Roman" panose="02020603050405020304" pitchFamily="18" charset="0"/>
              </a:rPr>
              <a:t>notify each affected employee </a:t>
            </a:r>
            <a:r>
              <a:rPr lang="en-US" sz="2800" dirty="0">
                <a:latin typeface="Times New Roman" panose="02020603050405020304" pitchFamily="18" charset="0"/>
                <a:cs typeface="Times New Roman" panose="02020603050405020304" pitchFamily="18" charset="0"/>
              </a:rPr>
              <a:t>of the results of the exposure assessment within </a:t>
            </a:r>
            <a:r>
              <a:rPr lang="en-US" sz="2800" b="1" dirty="0">
                <a:latin typeface="Times New Roman" panose="02020603050405020304" pitchFamily="18" charset="0"/>
                <a:cs typeface="Times New Roman" panose="02020603050405020304" pitchFamily="18" charset="0"/>
              </a:rPr>
              <a:t>5 working days </a:t>
            </a:r>
            <a:r>
              <a:rPr lang="en-US" sz="2800" dirty="0">
                <a:latin typeface="Times New Roman" panose="02020603050405020304" pitchFamily="18" charset="0"/>
                <a:cs typeface="Times New Roman" panose="02020603050405020304" pitchFamily="18" charset="0"/>
              </a:rPr>
              <a:t>of completing it. </a:t>
            </a:r>
          </a:p>
          <a:p>
            <a:pPr marL="914400" lvl="1"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“Affected” </a:t>
            </a:r>
            <a:r>
              <a:rPr lang="en-US" sz="2400" dirty="0">
                <a:latin typeface="Times New Roman" panose="02020603050405020304" pitchFamily="18" charset="0"/>
                <a:cs typeface="Times New Roman" panose="02020603050405020304" pitchFamily="18" charset="0"/>
              </a:rPr>
              <a:t>means </a:t>
            </a:r>
            <a:r>
              <a:rPr lang="en-US" sz="2400" b="1" dirty="0">
                <a:latin typeface="Times New Roman" panose="02020603050405020304" pitchFamily="18" charset="0"/>
                <a:cs typeface="Times New Roman" panose="02020603050405020304" pitchFamily="18" charset="0"/>
              </a:rPr>
              <a:t>all employees whose exposures were assessed, i</a:t>
            </a:r>
            <a:r>
              <a:rPr lang="en-US" sz="2400" dirty="0">
                <a:latin typeface="Times New Roman" panose="02020603050405020304" pitchFamily="18" charset="0"/>
                <a:cs typeface="Times New Roman" panose="02020603050405020304" pitchFamily="18" charset="0"/>
              </a:rPr>
              <a:t>ncluding employees whose </a:t>
            </a:r>
            <a:r>
              <a:rPr lang="en-US" sz="2400" b="1" dirty="0">
                <a:latin typeface="Times New Roman" panose="02020603050405020304" pitchFamily="18" charset="0"/>
                <a:cs typeface="Times New Roman" panose="02020603050405020304" pitchFamily="18" charset="0"/>
              </a:rPr>
              <a:t>exposures were represented by other employees’ exposure measurements</a:t>
            </a:r>
            <a:r>
              <a:rPr lang="en-US" sz="2400" dirty="0">
                <a:latin typeface="Times New Roman" panose="02020603050405020304" pitchFamily="18" charset="0"/>
                <a:cs typeface="Times New Roman" panose="02020603050405020304" pitchFamily="18" charset="0"/>
              </a:rPr>
              <a:t>, and those whose exposure assessments were based on </a:t>
            </a:r>
            <a:r>
              <a:rPr lang="en-US" sz="2400" b="1" dirty="0">
                <a:latin typeface="Times New Roman" panose="02020603050405020304" pitchFamily="18" charset="0"/>
                <a:cs typeface="Times New Roman" panose="02020603050405020304" pitchFamily="18" charset="0"/>
              </a:rPr>
              <a:t>objective data. </a:t>
            </a:r>
          </a:p>
          <a:p>
            <a:pPr marL="51435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Employers must either </a:t>
            </a:r>
            <a:r>
              <a:rPr lang="en-US" sz="2800" b="1" dirty="0">
                <a:latin typeface="Times New Roman" panose="02020603050405020304" pitchFamily="18" charset="0"/>
                <a:cs typeface="Times New Roman" panose="02020603050405020304" pitchFamily="18" charset="0"/>
              </a:rPr>
              <a:t>notify each employee in writing </a:t>
            </a:r>
            <a:r>
              <a:rPr lang="en-US" sz="2800" dirty="0">
                <a:latin typeface="Times New Roman" panose="02020603050405020304" pitchFamily="18" charset="0"/>
                <a:cs typeface="Times New Roman" panose="02020603050405020304" pitchFamily="18" charset="0"/>
              </a:rPr>
              <a:t>or </a:t>
            </a:r>
            <a:r>
              <a:rPr lang="en-US" sz="2800" b="1" dirty="0">
                <a:latin typeface="Times New Roman" panose="02020603050405020304" pitchFamily="18" charset="0"/>
                <a:cs typeface="Times New Roman" panose="02020603050405020304" pitchFamily="18" charset="0"/>
              </a:rPr>
              <a:t>post the results in a location accessible to  all affected employees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633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67490" y="196270"/>
            <a:ext cx="6998677" cy="700987"/>
          </a:xfrm>
        </p:spPr>
        <p:txBody>
          <a:bodyPr/>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Employee Notification with Corrective Action</a:t>
            </a:r>
          </a:p>
        </p:txBody>
      </p:sp>
      <p:sp>
        <p:nvSpPr>
          <p:cNvPr id="4" name="Content Placeholder 2"/>
          <p:cNvSpPr>
            <a:spLocks noGrp="1"/>
          </p:cNvSpPr>
          <p:nvPr>
            <p:ph idx="1"/>
          </p:nvPr>
        </p:nvSpPr>
        <p:spPr>
          <a:xfrm>
            <a:off x="0" y="1463040"/>
            <a:ext cx="9144000" cy="4950824"/>
          </a:xfrm>
        </p:spPr>
        <p:txBody>
          <a:bodyPr/>
          <a:lstStyle/>
          <a:p>
            <a:r>
              <a:rPr lang="en-US" sz="2400" dirty="0">
                <a:latin typeface="Times New Roman" panose="02020603050405020304" pitchFamily="18" charset="0"/>
                <a:cs typeface="Times New Roman" panose="02020603050405020304" pitchFamily="18" charset="0"/>
              </a:rPr>
              <a:t>When an exposure assessment reveals exposures </a:t>
            </a:r>
            <a:r>
              <a:rPr lang="en-US" sz="2400" b="1" dirty="0">
                <a:latin typeface="Times New Roman" panose="02020603050405020304" pitchFamily="18" charset="0"/>
                <a:cs typeface="Times New Roman" panose="02020603050405020304" pitchFamily="18" charset="0"/>
              </a:rPr>
              <a:t>above the  PEL</a:t>
            </a:r>
            <a:r>
              <a:rPr lang="en-US" sz="24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written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notification must also describe the corrective action </a:t>
            </a:r>
            <a:r>
              <a:rPr lang="en-US" sz="2400" dirty="0">
                <a:latin typeface="Times New Roman" panose="02020603050405020304" pitchFamily="18" charset="0"/>
                <a:cs typeface="Times New Roman" panose="02020603050405020304" pitchFamily="18" charset="0"/>
              </a:rPr>
              <a:t>the employer is taking to </a:t>
            </a:r>
            <a:r>
              <a:rPr lang="en-US" sz="2400" b="1" dirty="0">
                <a:latin typeface="Times New Roman" panose="02020603050405020304" pitchFamily="18" charset="0"/>
                <a:cs typeface="Times New Roman" panose="02020603050405020304" pitchFamily="18" charset="0"/>
              </a:rPr>
              <a:t>reduce employee exposures to or below the PEL.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Corrective actions include </a:t>
            </a:r>
            <a:r>
              <a:rPr lang="en-US" sz="2400" b="1" dirty="0">
                <a:latin typeface="Times New Roman" panose="02020603050405020304" pitchFamily="18" charset="0"/>
                <a:cs typeface="Times New Roman" panose="02020603050405020304" pitchFamily="18" charset="0"/>
              </a:rPr>
              <a:t>engineering controls</a:t>
            </a:r>
            <a:r>
              <a:rPr lang="en-US" sz="2400" dirty="0">
                <a:latin typeface="Times New Roman" panose="02020603050405020304" pitchFamily="18" charset="0"/>
                <a:cs typeface="Times New Roman" panose="02020603050405020304" pitchFamily="18" charset="0"/>
              </a:rPr>
              <a:t>. However, </a:t>
            </a:r>
            <a:r>
              <a:rPr lang="en-US" sz="2400" b="1" dirty="0">
                <a:latin typeface="Times New Roman" panose="02020603050405020304" pitchFamily="18" charset="0"/>
                <a:cs typeface="Times New Roman" panose="02020603050405020304" pitchFamily="18" charset="0"/>
              </a:rPr>
              <a:t>if engineering controls are not feasible </a:t>
            </a:r>
            <a:r>
              <a:rPr lang="en-US" sz="2400" dirty="0">
                <a:latin typeface="Times New Roman" panose="02020603050405020304" pitchFamily="18" charset="0"/>
                <a:cs typeface="Times New Roman" panose="02020603050405020304" pitchFamily="18" charset="0"/>
              </a:rPr>
              <a:t>or the employer needs </a:t>
            </a:r>
            <a:r>
              <a:rPr lang="en-US" sz="2400" b="1" dirty="0">
                <a:latin typeface="Times New Roman" panose="02020603050405020304" pitchFamily="18" charset="0"/>
                <a:cs typeface="Times New Roman" panose="02020603050405020304" pitchFamily="18" charset="0"/>
              </a:rPr>
              <a:t>more than 5 days to identify the right engineering controls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respiratory protection i</a:t>
            </a:r>
            <a:r>
              <a:rPr lang="en-US" sz="2400" dirty="0">
                <a:latin typeface="Times New Roman" panose="02020603050405020304" pitchFamily="18" charset="0"/>
                <a:cs typeface="Times New Roman" panose="02020603050405020304" pitchFamily="18" charset="0"/>
              </a:rPr>
              <a:t>s the </a:t>
            </a:r>
            <a:r>
              <a:rPr lang="en-US" sz="2400" b="1" dirty="0">
                <a:latin typeface="Times New Roman" panose="02020603050405020304" pitchFamily="18" charset="0"/>
                <a:cs typeface="Times New Roman" panose="02020603050405020304" pitchFamily="18" charset="0"/>
              </a:rPr>
              <a:t>corrective action </a:t>
            </a:r>
            <a:r>
              <a:rPr lang="en-US" sz="2400" dirty="0">
                <a:latin typeface="Times New Roman" panose="02020603050405020304" pitchFamily="18" charset="0"/>
                <a:cs typeface="Times New Roman" panose="02020603050405020304" pitchFamily="18" charset="0"/>
              </a:rPr>
              <a:t>that would be described in the written notification.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938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95198" y="0"/>
            <a:ext cx="6998677" cy="700987"/>
          </a:xfrm>
        </p:spPr>
        <p:txBody>
          <a:bodyPr/>
          <a:lstStyle/>
          <a:p>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Observation of Monitoring</a:t>
            </a:r>
            <a:r>
              <a:rPr lang="en-US" sz="2800" spc="150" dirty="0">
                <a:solidFill>
                  <a:srgbClr val="FFFFFF"/>
                </a:solidFill>
                <a:latin typeface="Times New Roman" panose="02020603050405020304" pitchFamily="18" charset="0"/>
                <a:cs typeface="Times New Roman" panose="02020603050405020304" pitchFamily="18" charset="0"/>
              </a:rPr>
              <a:t/>
            </a:r>
            <a:br>
              <a:rPr lang="en-US" sz="2800" spc="150" dirty="0">
                <a:solidFill>
                  <a:srgbClr val="FFFFFF"/>
                </a:solidFill>
                <a:latin typeface="Times New Roman" panose="02020603050405020304" pitchFamily="18" charset="0"/>
                <a:cs typeface="Times New Roman" panose="02020603050405020304" pitchFamily="18" charset="0"/>
              </a:rPr>
            </a:br>
            <a:endParaRPr lang="en-US" sz="2800" spc="150"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0" y="1463040"/>
            <a:ext cx="9144000" cy="4950824"/>
          </a:xfrm>
        </p:spPr>
        <p:txBody>
          <a:bodyPr/>
          <a:lstStyle/>
          <a:p>
            <a:r>
              <a:rPr lang="en-US" sz="2600" dirty="0">
                <a:latin typeface="Times New Roman" panose="02020603050405020304" pitchFamily="18" charset="0"/>
                <a:cs typeface="Times New Roman" panose="02020603050405020304" pitchFamily="18" charset="0"/>
              </a:rPr>
              <a:t>The employer must let </a:t>
            </a:r>
            <a:r>
              <a:rPr lang="en-US" sz="2600" b="1" dirty="0">
                <a:latin typeface="Times New Roman" panose="02020603050405020304" pitchFamily="18" charset="0"/>
                <a:cs typeface="Times New Roman" panose="02020603050405020304" pitchFamily="18" charset="0"/>
              </a:rPr>
              <a:t>affected employees or their designated representatives observe any air monitoring </a:t>
            </a:r>
            <a:r>
              <a:rPr lang="en-US" sz="2600" dirty="0">
                <a:latin typeface="Times New Roman" panose="02020603050405020304" pitchFamily="18" charset="0"/>
                <a:cs typeface="Times New Roman" panose="02020603050405020304" pitchFamily="18" charset="0"/>
              </a:rPr>
              <a:t>of employee exposure to silica. </a:t>
            </a:r>
          </a:p>
          <a:p>
            <a:r>
              <a:rPr lang="en-US" sz="2600" dirty="0">
                <a:latin typeface="Times New Roman" panose="02020603050405020304" pitchFamily="18" charset="0"/>
                <a:cs typeface="Times New Roman" panose="02020603050405020304" pitchFamily="18" charset="0"/>
              </a:rPr>
              <a:t>When needed, </a:t>
            </a:r>
            <a:r>
              <a:rPr lang="en-US" sz="2600" b="1" dirty="0">
                <a:latin typeface="Times New Roman" panose="02020603050405020304" pitchFamily="18" charset="0"/>
                <a:cs typeface="Times New Roman" panose="02020603050405020304" pitchFamily="18" charset="0"/>
              </a:rPr>
              <a:t>employer must provide protective clothing and/or equipment (i.e. respirator) at no cost to the observer</a:t>
            </a:r>
            <a:r>
              <a:rPr lang="en-US" sz="2600" dirty="0">
                <a:latin typeface="Times New Roman" panose="02020603050405020304" pitchFamily="18" charset="0"/>
                <a:cs typeface="Times New Roman" panose="02020603050405020304" pitchFamily="18" charset="0"/>
              </a:rPr>
              <a:t>, and </a:t>
            </a:r>
            <a:r>
              <a:rPr lang="en-US" sz="2600" b="1" dirty="0">
                <a:latin typeface="Times New Roman" panose="02020603050405020304" pitchFamily="18" charset="0"/>
                <a:cs typeface="Times New Roman" panose="02020603050405020304" pitchFamily="18" charset="0"/>
              </a:rPr>
              <a:t>make sure that the observer uses such clothing or equipment.</a:t>
            </a:r>
          </a:p>
          <a:p>
            <a:pPr lvl="1"/>
            <a:r>
              <a:rPr lang="en-US" sz="2200" dirty="0">
                <a:latin typeface="Times New Roman" panose="02020603050405020304" pitchFamily="18" charset="0"/>
                <a:cs typeface="Times New Roman" panose="02020603050405020304" pitchFamily="18" charset="0"/>
              </a:rPr>
              <a:t>If observation can be done from </a:t>
            </a:r>
            <a:r>
              <a:rPr lang="en-US" sz="2200" b="1" dirty="0">
                <a:latin typeface="Times New Roman" panose="02020603050405020304" pitchFamily="18" charset="0"/>
                <a:cs typeface="Times New Roman" panose="02020603050405020304" pitchFamily="18" charset="0"/>
              </a:rPr>
              <a:t>outside the hazardous areas</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no protective clothing or equipment </a:t>
            </a:r>
            <a:r>
              <a:rPr lang="en-US" sz="2200" dirty="0">
                <a:latin typeface="Times New Roman" panose="02020603050405020304" pitchFamily="18" charset="0"/>
                <a:cs typeface="Times New Roman" panose="02020603050405020304" pitchFamily="18" charset="0"/>
              </a:rPr>
              <a:t>would be needed. </a:t>
            </a:r>
          </a:p>
        </p:txBody>
      </p:sp>
    </p:spTree>
    <p:extLst>
      <p:ext uri="{BB962C8B-B14F-4D97-AF65-F5344CB8AC3E}">
        <p14:creationId xmlns:p14="http://schemas.microsoft.com/office/powerpoint/2010/main" val="79664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3" y="554007"/>
            <a:ext cx="6998677" cy="700987"/>
          </a:xfrm>
        </p:spPr>
        <p:txBody>
          <a:bodyPr/>
          <a:lstStyle/>
          <a:p>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Methods of Compliance</a:t>
            </a:r>
          </a:p>
        </p:txBody>
      </p:sp>
      <p:sp>
        <p:nvSpPr>
          <p:cNvPr id="4" name="Content Placeholder 2"/>
          <p:cNvSpPr>
            <a:spLocks noGrp="1"/>
          </p:cNvSpPr>
          <p:nvPr>
            <p:ph idx="1"/>
          </p:nvPr>
        </p:nvSpPr>
        <p:spPr>
          <a:xfrm>
            <a:off x="0" y="1463040"/>
            <a:ext cx="9144000" cy="5120640"/>
          </a:xfrm>
        </p:spPr>
        <p:txBody>
          <a:bodyPr/>
          <a:lstStyle/>
          <a:p>
            <a:r>
              <a:rPr lang="en-US" sz="2400" dirty="0">
                <a:latin typeface="Times New Roman" panose="02020603050405020304" pitchFamily="18" charset="0"/>
                <a:cs typeface="Times New Roman" panose="02020603050405020304" pitchFamily="18" charset="0"/>
              </a:rPr>
              <a:t>The methods of compliance section of the standard requires employers to protect employees following the </a:t>
            </a:r>
            <a:r>
              <a:rPr lang="en-US" sz="2400" b="1" dirty="0">
                <a:latin typeface="Times New Roman" panose="02020603050405020304" pitchFamily="18" charset="0"/>
                <a:cs typeface="Times New Roman" panose="02020603050405020304" pitchFamily="18" charset="0"/>
              </a:rPr>
              <a:t>hierarchy of controls,</a:t>
            </a:r>
            <a:r>
              <a:rPr lang="en-US" sz="2400" dirty="0">
                <a:latin typeface="Times New Roman" panose="02020603050405020304" pitchFamily="18" charset="0"/>
                <a:cs typeface="Times New Roman" panose="02020603050405020304" pitchFamily="18" charset="0"/>
              </a:rPr>
              <a:t> which relies 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Engineering and work practice controls for reducing exposures, and only allows for </a:t>
            </a:r>
            <a:r>
              <a:rPr lang="en-US" sz="2400" b="1" dirty="0">
                <a:latin typeface="Times New Roman" panose="02020603050405020304" pitchFamily="18" charset="0"/>
                <a:cs typeface="Times New Roman" panose="02020603050405020304" pitchFamily="18" charset="0"/>
              </a:rPr>
              <a:t>respirator use, in addition to those controls, when feasible engineering controls cannot reduce employee exposures to levels below PEL</a:t>
            </a:r>
          </a:p>
          <a:p>
            <a:pPr marL="914400" lvl="1"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Even when employers demonstrate the infeasibility of engineering and workplace controls,</a:t>
            </a:r>
            <a:r>
              <a:rPr lang="en-US" sz="2400" dirty="0">
                <a:latin typeface="Times New Roman" panose="02020603050405020304" pitchFamily="18" charset="0"/>
                <a:cs typeface="Times New Roman" panose="02020603050405020304" pitchFamily="18" charset="0"/>
              </a:rPr>
              <a:t> they must </a:t>
            </a:r>
            <a:r>
              <a:rPr lang="en-US" sz="2400" b="1" dirty="0">
                <a:latin typeface="Times New Roman" panose="02020603050405020304" pitchFamily="18" charset="0"/>
                <a:cs typeface="Times New Roman" panose="02020603050405020304" pitchFamily="18" charset="0"/>
              </a:rPr>
              <a:t>still</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use feasible controls </a:t>
            </a:r>
            <a:r>
              <a:rPr lang="en-US" sz="2400" dirty="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reduce exposures to the lowest possible level</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then use respiratory protection along with those controls. </a:t>
            </a:r>
          </a:p>
        </p:txBody>
      </p:sp>
    </p:spTree>
    <p:extLst>
      <p:ext uri="{BB962C8B-B14F-4D97-AF65-F5344CB8AC3E}">
        <p14:creationId xmlns:p14="http://schemas.microsoft.com/office/powerpoint/2010/main" val="17307902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45323" y="0"/>
            <a:ext cx="6998677" cy="700987"/>
          </a:xfrm>
        </p:spPr>
        <p:txBody>
          <a:bodyPr/>
          <a:lstStyle/>
          <a:p>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Methods of Compliance – cont.</a:t>
            </a:r>
          </a:p>
        </p:txBody>
      </p:sp>
      <p:sp>
        <p:nvSpPr>
          <p:cNvPr id="3" name="Content Placeholder 2"/>
          <p:cNvSpPr>
            <a:spLocks noGrp="1"/>
          </p:cNvSpPr>
          <p:nvPr>
            <p:ph idx="1"/>
          </p:nvPr>
        </p:nvSpPr>
        <p:spPr>
          <a:xfrm>
            <a:off x="0" y="1328398"/>
            <a:ext cx="9144000" cy="5529602"/>
          </a:xfrm>
        </p:spPr>
        <p:txBody>
          <a:bodyPr/>
          <a:lstStyle/>
          <a:p>
            <a:pPr>
              <a:lnSpc>
                <a:spcPct val="150000"/>
              </a:lnSpc>
              <a:spcBef>
                <a:spcPts val="0"/>
              </a:spcBef>
              <a:spcAft>
                <a:spcPts val="600"/>
              </a:spcAft>
            </a:pPr>
            <a:r>
              <a:rPr lang="en-US" sz="2400" dirty="0">
                <a:latin typeface="Times New Roman" panose="02020603050405020304" pitchFamily="18" charset="0"/>
                <a:cs typeface="Times New Roman" panose="02020603050405020304" pitchFamily="18" charset="0"/>
              </a:rPr>
              <a:t>Employers who follow </a:t>
            </a:r>
            <a:r>
              <a:rPr lang="en-US" sz="2400" b="1" dirty="0">
                <a:latin typeface="Times New Roman" panose="02020603050405020304" pitchFamily="18" charset="0"/>
                <a:cs typeface="Times New Roman" panose="02020603050405020304" pitchFamily="18" charset="0"/>
              </a:rPr>
              <a:t>either of the exposure control methods </a:t>
            </a:r>
            <a:r>
              <a:rPr lang="en-US" sz="2400" dirty="0">
                <a:latin typeface="Times New Roman" panose="02020603050405020304" pitchFamily="18" charset="0"/>
                <a:cs typeface="Times New Roman" panose="02020603050405020304" pitchFamily="18" charset="0"/>
              </a:rPr>
              <a:t>(Table 1 or alternative) must provide respiratory protection.</a:t>
            </a:r>
          </a:p>
          <a:p>
            <a:pPr>
              <a:lnSpc>
                <a:spcPct val="150000"/>
              </a:lnSpc>
              <a:spcBef>
                <a:spcPts val="0"/>
              </a:spcBef>
              <a:spcAft>
                <a:spcPts val="600"/>
              </a:spcAft>
            </a:pPr>
            <a:r>
              <a:rPr lang="en-US" sz="2400" dirty="0">
                <a:latin typeface="Times New Roman" panose="02020603050405020304" pitchFamily="18" charset="0"/>
                <a:cs typeface="Times New Roman" panose="02020603050405020304" pitchFamily="18" charset="0"/>
              </a:rPr>
              <a:t>Respiratory protection is necessary under the following conditions</a:t>
            </a:r>
          </a:p>
          <a:p>
            <a:pPr marL="800100" lvl="1" indent="-342900">
              <a:lnSpc>
                <a:spcPct val="150000"/>
              </a:lnSpc>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 exposures exceed the PEL </a:t>
            </a:r>
            <a:r>
              <a:rPr lang="en-US" sz="2400" b="1" dirty="0">
                <a:latin typeface="Times New Roman" panose="02020603050405020304" pitchFamily="18" charset="0"/>
                <a:cs typeface="Times New Roman" panose="02020603050405020304" pitchFamily="18" charset="0"/>
              </a:rPr>
              <a:t>during periods necessary to implement </a:t>
            </a:r>
            <a:r>
              <a:rPr lang="en-US" sz="2400" dirty="0">
                <a:latin typeface="Times New Roman" panose="02020603050405020304" pitchFamily="18" charset="0"/>
                <a:cs typeface="Times New Roman" panose="02020603050405020304" pitchFamily="18" charset="0"/>
              </a:rPr>
              <a:t>feasible</a:t>
            </a:r>
            <a:r>
              <a:rPr lang="en-US" sz="2400" b="1" dirty="0">
                <a:latin typeface="Times New Roman" panose="02020603050405020304" pitchFamily="18" charset="0"/>
                <a:cs typeface="Times New Roman" panose="02020603050405020304" pitchFamily="18" charset="0"/>
              </a:rPr>
              <a:t> engineering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work practice controls </a:t>
            </a:r>
          </a:p>
          <a:p>
            <a:pPr marL="800100" lvl="1" indent="-342900">
              <a:lnSpc>
                <a:spcPct val="150000"/>
              </a:lnSpc>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 exposures exceed the PEL </a:t>
            </a:r>
            <a:r>
              <a:rPr lang="en-US" sz="2400" b="1" dirty="0">
                <a:latin typeface="Times New Roman" panose="02020603050405020304" pitchFamily="18" charset="0"/>
                <a:cs typeface="Times New Roman" panose="02020603050405020304" pitchFamily="18" charset="0"/>
              </a:rPr>
              <a:t>during </a:t>
            </a:r>
            <a:r>
              <a:rPr lang="en-US" sz="2400" dirty="0">
                <a:latin typeface="Times New Roman" panose="02020603050405020304" pitchFamily="18" charset="0"/>
                <a:cs typeface="Times New Roman" panose="02020603050405020304" pitchFamily="18" charset="0"/>
              </a:rPr>
              <a:t>tasks, such as some </a:t>
            </a:r>
            <a:r>
              <a:rPr lang="en-US" sz="2400" b="1" dirty="0">
                <a:latin typeface="Times New Roman" panose="02020603050405020304" pitchFamily="18" charset="0"/>
                <a:cs typeface="Times New Roman" panose="02020603050405020304" pitchFamily="18" charset="0"/>
              </a:rPr>
              <a:t>maintenance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repair</a:t>
            </a:r>
            <a:r>
              <a:rPr lang="en-US" sz="2400" dirty="0">
                <a:latin typeface="Times New Roman" panose="02020603050405020304" pitchFamily="18" charset="0"/>
                <a:cs typeface="Times New Roman" panose="02020603050405020304" pitchFamily="18" charset="0"/>
              </a:rPr>
              <a:t> tasks, for which engineering and work practice controls are not feasible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408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21229" y="554007"/>
            <a:ext cx="7500258" cy="700987"/>
          </a:xfrm>
        </p:spPr>
        <p:txBody>
          <a:bodyPr/>
          <a:lstStyle/>
          <a:p>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Abrasive</a:t>
            </a:r>
            <a:r>
              <a:rPr lang="en-US" sz="2800" spc="150" dirty="0">
                <a:solidFill>
                  <a:srgbClr val="FFFFFF"/>
                </a:solidFill>
                <a:latin typeface="Times New Roman" panose="02020603050405020304" pitchFamily="18" charset="0"/>
                <a:cs typeface="Times New Roman" panose="02020603050405020304" pitchFamily="18" charset="0"/>
              </a:rPr>
              <a:t> </a:t>
            </a:r>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Blasting</a:t>
            </a:r>
          </a:p>
        </p:txBody>
      </p:sp>
      <p:sp>
        <p:nvSpPr>
          <p:cNvPr id="4" name="Content Placeholder 2"/>
          <p:cNvSpPr>
            <a:spLocks noGrp="1"/>
          </p:cNvSpPr>
          <p:nvPr>
            <p:ph idx="1"/>
          </p:nvPr>
        </p:nvSpPr>
        <p:spPr>
          <a:xfrm>
            <a:off x="0" y="1384663"/>
            <a:ext cx="9060024" cy="5159828"/>
          </a:xfrm>
        </p:spPr>
        <p:txBody>
          <a:bodyPr/>
          <a:lstStyle/>
          <a:p>
            <a:r>
              <a:rPr lang="en-US" sz="2400" dirty="0">
                <a:latin typeface="Times New Roman" panose="02020603050405020304" pitchFamily="18" charset="0"/>
                <a:cs typeface="Times New Roman" panose="02020603050405020304" pitchFamily="18" charset="0"/>
              </a:rPr>
              <a:t>The Methods of Compliance section also cross-references other OSHA standards that apply to abrasive blasting.</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addition to complying with requirements to use engineering controls and work practices according to the hierarchy of controls, construction employers that conduct abrasive blasting operations using silica-containing blasting agents or conduct abrasive blasting on structures that contain silica must also comply with other relevant standards, such as </a:t>
            </a:r>
            <a:r>
              <a:rPr lang="en-US" sz="2400" b="1" dirty="0">
                <a:latin typeface="Times New Roman" panose="02020603050405020304" pitchFamily="18" charset="0"/>
                <a:cs typeface="Times New Roman" panose="02020603050405020304" pitchFamily="18" charset="0"/>
              </a:rPr>
              <a:t>the ventilation standard for construction (29 CFR 1926.57), </a:t>
            </a:r>
            <a:r>
              <a:rPr lang="en-US" sz="2400" dirty="0">
                <a:latin typeface="Times New Roman" panose="02020603050405020304" pitchFamily="18" charset="0"/>
                <a:cs typeface="Times New Roman" panose="02020603050405020304" pitchFamily="18" charset="0"/>
              </a:rPr>
              <a:t>which contains requirements for ventilation and personal protective equipment, including respirators. </a:t>
            </a:r>
          </a:p>
        </p:txBody>
      </p:sp>
    </p:spTree>
    <p:extLst>
      <p:ext uri="{BB962C8B-B14F-4D97-AF65-F5344CB8AC3E}">
        <p14:creationId xmlns:p14="http://schemas.microsoft.com/office/powerpoint/2010/main" val="122867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2884" y="422447"/>
            <a:ext cx="6117408" cy="692983"/>
          </a:xfrm>
        </p:spPr>
        <p:txBody>
          <a:bodyPr>
            <a:normAutofit/>
          </a:bodyPr>
          <a:lstStyle/>
          <a:p>
            <a:pPr>
              <a:defRPr/>
            </a:pPr>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SIGN-UP</a:t>
            </a:r>
            <a:endParaRPr lang="tr-TR" sz="3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grpSp>
        <p:nvGrpSpPr>
          <p:cNvPr id="11" name="Group 10" descr="First step can be initiated when this slide is shown." title="Sign-up Step"/>
          <p:cNvGrpSpPr/>
          <p:nvPr/>
        </p:nvGrpSpPr>
        <p:grpSpPr>
          <a:xfrm>
            <a:off x="2409185" y="2202646"/>
            <a:ext cx="4904874" cy="2917595"/>
            <a:chOff x="7936602" y="6029614"/>
            <a:chExt cx="2178050" cy="751511"/>
          </a:xfrm>
        </p:grpSpPr>
        <p:sp>
          <p:nvSpPr>
            <p:cNvPr id="19" name="Rectangle 18"/>
            <p:cNvSpPr/>
            <p:nvPr/>
          </p:nvSpPr>
          <p:spPr>
            <a:xfrm>
              <a:off x="7936602" y="6047062"/>
              <a:ext cx="2178050" cy="734063"/>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751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endParaRPr lang="en-US" sz="3200" b="1" dirty="0"/>
            </a:p>
            <a:p>
              <a:pPr algn="ctr" defTabSz="800100">
                <a:lnSpc>
                  <a:spcPct val="90000"/>
                </a:lnSpc>
                <a:spcBef>
                  <a:spcPct val="0"/>
                </a:spcBef>
                <a:spcAft>
                  <a:spcPct val="35000"/>
                </a:spcAft>
              </a:pPr>
              <a:r>
                <a:rPr lang="en-US" sz="3200" b="1" dirty="0"/>
                <a:t>PLEASE FILL OUT THE SIGN-UP SHEET</a:t>
              </a:r>
            </a:p>
            <a:p>
              <a:pPr algn="ctr" defTabSz="800100">
                <a:lnSpc>
                  <a:spcPct val="90000"/>
                </a:lnSpc>
                <a:spcBef>
                  <a:spcPct val="0"/>
                </a:spcBef>
                <a:spcAft>
                  <a:spcPct val="35000"/>
                </a:spcAft>
              </a:pPr>
              <a:endParaRPr lang="en-US" sz="3200" b="1" dirty="0"/>
            </a:p>
          </p:txBody>
        </p:sp>
      </p:grpSp>
    </p:spTree>
    <p:extLst>
      <p:ext uri="{BB962C8B-B14F-4D97-AF65-F5344CB8AC3E}">
        <p14:creationId xmlns:p14="http://schemas.microsoft.com/office/powerpoint/2010/main" val="28111364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92573" y="173874"/>
            <a:ext cx="7151427" cy="928048"/>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COMPLIANCE WITH THE STANDARD - A SUMMARY</a:t>
            </a:r>
          </a:p>
        </p:txBody>
      </p:sp>
      <p:pic>
        <p:nvPicPr>
          <p:cNvPr id="7" name="Picture 6" descr="A summary table displaying the requirements to be in compliance with the respirable crystalline silica standard." title="Summary table"/>
          <p:cNvPicPr>
            <a:picLocks noChangeAspect="1"/>
          </p:cNvPicPr>
          <p:nvPr/>
        </p:nvPicPr>
        <p:blipFill>
          <a:blip r:embed="rId3"/>
          <a:stretch>
            <a:fillRect/>
          </a:stretch>
        </p:blipFill>
        <p:spPr>
          <a:xfrm>
            <a:off x="801665" y="1255810"/>
            <a:ext cx="7575375" cy="5448300"/>
          </a:xfrm>
          <a:prstGeom prst="rect">
            <a:avLst/>
          </a:prstGeom>
        </p:spPr>
      </p:pic>
      <p:sp>
        <p:nvSpPr>
          <p:cNvPr id="6" name="Text Box 19"/>
          <p:cNvSpPr txBox="1">
            <a:spLocks noChangeArrowheads="1"/>
          </p:cNvSpPr>
          <p:nvPr/>
        </p:nvSpPr>
        <p:spPr bwMode="auto">
          <a:xfrm>
            <a:off x="2605413" y="6550221"/>
            <a:ext cx="67014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Source: </a:t>
            </a:r>
            <a:r>
              <a:rPr lang="en-US" sz="1400" b="1" dirty="0"/>
              <a:t>OSHA Small Entity Compliance Guide for the  Construction Silica Standard</a:t>
            </a:r>
            <a:endParaRPr lang="en-US" altLang="en-US" sz="1400" b="1" dirty="0"/>
          </a:p>
        </p:txBody>
      </p:sp>
    </p:spTree>
    <p:extLst>
      <p:ext uri="{BB962C8B-B14F-4D97-AF65-F5344CB8AC3E}">
        <p14:creationId xmlns:p14="http://schemas.microsoft.com/office/powerpoint/2010/main" val="33867347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97038" y="274638"/>
            <a:ext cx="6789761" cy="980956"/>
          </a:xfrm>
        </p:spPr>
        <p:txBody>
          <a:bodyPr vert="horz"/>
          <a:lstStyle/>
          <a:p>
            <a:r>
              <a:rPr lang="en-US" alt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Additional Resources</a:t>
            </a:r>
          </a:p>
        </p:txBody>
      </p:sp>
      <p:sp>
        <p:nvSpPr>
          <p:cNvPr id="2" name="Content Placeholder 1"/>
          <p:cNvSpPr>
            <a:spLocks noGrp="1"/>
          </p:cNvSpPr>
          <p:nvPr>
            <p:ph sz="half" idx="1"/>
          </p:nvPr>
        </p:nvSpPr>
        <p:spPr>
          <a:xfrm>
            <a:off x="250521" y="1600202"/>
            <a:ext cx="8436279" cy="4525963"/>
          </a:xfrm>
        </p:spPr>
        <p:txBody>
          <a:bodyPr/>
          <a:lstStyle/>
          <a:p>
            <a:pPr marL="228600" indent="-228600" algn="just"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Additional resources for trainees:	</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OSHA Silica Website  &lt;https://www.osha.gov/silica/&gt;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OSHA silica exposure brochure &lt;https://www.osha.gov/dte/library/silicosis/si_gi.pdf&gt;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OSHA Safety and Health Topics Page</a:t>
            </a:r>
            <a:br>
              <a:rPr lang="en-US" altLang="en-US" sz="2200" dirty="0">
                <a:solidFill>
                  <a:srgbClr val="000000"/>
                </a:solidFill>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&lt;https://www.osha.gov/dsg/topics/silicacrystalline/index.html&gt;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OSHA Small Business Compliance Guide</a:t>
            </a:r>
          </a:p>
          <a:p>
            <a:pPr marL="914400" lvl="2" indent="0" defTabSz="685800" eaLnBrk="1" fontAlgn="auto" hangingPunct="1">
              <a:lnSpc>
                <a:spcPct val="110000"/>
              </a:lnSpc>
              <a:spcBef>
                <a:spcPts val="700"/>
              </a:spcBef>
              <a:spcAft>
                <a:spcPts val="0"/>
              </a:spcAft>
              <a:buClr>
                <a:srgbClr val="2A1A00"/>
              </a:buClr>
              <a:buNone/>
            </a:pPr>
            <a:r>
              <a:rPr lang="en-US" altLang="en-US" sz="2200" dirty="0">
                <a:solidFill>
                  <a:srgbClr val="000000"/>
                </a:solidFill>
                <a:latin typeface="Times New Roman" panose="02020603050405020304" pitchFamily="18" charset="0"/>
                <a:cs typeface="Times New Roman" panose="02020603050405020304" pitchFamily="18" charset="0"/>
              </a:rPr>
              <a:t>    &lt;https://www.osha.gov/Publications/OSHA3902.pdf&gt;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CPWR Silica Website &lt;https://www.silica-safe.org&gt;</a:t>
            </a:r>
          </a:p>
        </p:txBody>
      </p:sp>
    </p:spTree>
    <p:extLst>
      <p:ext uri="{BB962C8B-B14F-4D97-AF65-F5344CB8AC3E}">
        <p14:creationId xmlns:p14="http://schemas.microsoft.com/office/powerpoint/2010/main" val="33883798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62251"/>
            <a:ext cx="9144001" cy="3256165"/>
          </a:xfrm>
        </p:spPr>
        <p:txBody>
          <a:bodyPr/>
          <a:lstStyle/>
          <a:p>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ANY QUESTIONS?</a:t>
            </a:r>
          </a:p>
        </p:txBody>
      </p:sp>
    </p:spTree>
    <p:extLst>
      <p:ext uri="{BB962C8B-B14F-4D97-AF65-F5344CB8AC3E}">
        <p14:creationId xmlns:p14="http://schemas.microsoft.com/office/powerpoint/2010/main" val="13824799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45324" y="493279"/>
            <a:ext cx="6472204" cy="700987"/>
          </a:xfrm>
        </p:spPr>
        <p:txBody>
          <a:bodyPr/>
          <a:lstStyle/>
          <a:p>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POSTTEST</a:t>
            </a:r>
          </a:p>
        </p:txBody>
      </p:sp>
      <p:sp>
        <p:nvSpPr>
          <p:cNvPr id="14" name="Up Arrow Callout 10"/>
          <p:cNvSpPr txBox="1"/>
          <p:nvPr/>
        </p:nvSpPr>
        <p:spPr>
          <a:xfrm>
            <a:off x="3041437" y="3527740"/>
            <a:ext cx="2744632" cy="521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1600" b="1" dirty="0"/>
              <a:t>SILICA TRAINING</a:t>
            </a:r>
          </a:p>
        </p:txBody>
      </p:sp>
      <p:grpSp>
        <p:nvGrpSpPr>
          <p:cNvPr id="11" name="Group 10" descr="Fourth step can be initiated when this slide is shown." title="POSTTEST"/>
          <p:cNvGrpSpPr/>
          <p:nvPr/>
        </p:nvGrpSpPr>
        <p:grpSpPr>
          <a:xfrm>
            <a:off x="2269226" y="2183987"/>
            <a:ext cx="4904874" cy="3153173"/>
            <a:chOff x="7936602" y="6029614"/>
            <a:chExt cx="2178050" cy="842554"/>
          </a:xfrm>
        </p:grpSpPr>
        <p:sp>
          <p:nvSpPr>
            <p:cNvPr id="19" name="Rectangle 18"/>
            <p:cNvSpPr/>
            <p:nvPr/>
          </p:nvSpPr>
          <p:spPr>
            <a:xfrm>
              <a:off x="7936602" y="6047062"/>
              <a:ext cx="2178050" cy="734063"/>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842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3200" b="1" dirty="0"/>
                <a:t>PLEASE START THE POSTTEST</a:t>
              </a:r>
            </a:p>
            <a:p>
              <a:pPr algn="ctr" defTabSz="800100">
                <a:lnSpc>
                  <a:spcPct val="90000"/>
                </a:lnSpc>
                <a:spcBef>
                  <a:spcPct val="0"/>
                </a:spcBef>
                <a:spcAft>
                  <a:spcPct val="35000"/>
                </a:spcAft>
              </a:pPr>
              <a:r>
                <a:rPr lang="en-US" sz="3200" b="1" dirty="0"/>
                <a:t>(15 MIN)</a:t>
              </a:r>
            </a:p>
          </p:txBody>
        </p:sp>
      </p:grpSp>
    </p:spTree>
    <p:extLst>
      <p:ext uri="{BB962C8B-B14F-4D97-AF65-F5344CB8AC3E}">
        <p14:creationId xmlns:p14="http://schemas.microsoft.com/office/powerpoint/2010/main" val="4100269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45323" y="276916"/>
            <a:ext cx="5855677" cy="700987"/>
          </a:xfrm>
        </p:spPr>
        <p:txBody>
          <a:bodyPr/>
          <a:lstStyle/>
          <a:p>
            <a:r>
              <a:rPr lang="en-US" sz="4000" b="1" spc="150" dirty="0">
                <a:solidFill>
                  <a:srgbClr val="FFFFFF"/>
                </a:solidFill>
                <a:latin typeface="Times New Roman" panose="02020603050405020304" pitchFamily="18" charset="0"/>
                <a:cs typeface="Times New Roman" panose="02020603050405020304" pitchFamily="18" charset="0"/>
              </a:rPr>
              <a:t>Q/A </a:t>
            </a:r>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SESSION</a:t>
            </a:r>
          </a:p>
        </p:txBody>
      </p:sp>
      <p:sp>
        <p:nvSpPr>
          <p:cNvPr id="14" name="Up Arrow Callout 10"/>
          <p:cNvSpPr txBox="1"/>
          <p:nvPr/>
        </p:nvSpPr>
        <p:spPr>
          <a:xfrm>
            <a:off x="3041437" y="3527740"/>
            <a:ext cx="2744632" cy="521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1600" b="1" dirty="0"/>
              <a:t>SILICA TRAINING</a:t>
            </a:r>
          </a:p>
        </p:txBody>
      </p:sp>
      <p:grpSp>
        <p:nvGrpSpPr>
          <p:cNvPr id="11" name="Group 10" descr="Questions and answers step can be initiated when this slide is shown." title="Q/A Session"/>
          <p:cNvGrpSpPr/>
          <p:nvPr/>
        </p:nvGrpSpPr>
        <p:grpSpPr>
          <a:xfrm>
            <a:off x="1851891" y="2250081"/>
            <a:ext cx="5710052" cy="2812454"/>
            <a:chOff x="7936602" y="6029614"/>
            <a:chExt cx="2178050" cy="751511"/>
          </a:xfrm>
        </p:grpSpPr>
        <p:sp>
          <p:nvSpPr>
            <p:cNvPr id="19" name="Rectangle 18"/>
            <p:cNvSpPr/>
            <p:nvPr/>
          </p:nvSpPr>
          <p:spPr>
            <a:xfrm>
              <a:off x="7936602" y="6047062"/>
              <a:ext cx="2178050" cy="734063"/>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751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3200" b="1" dirty="0"/>
                <a:t>INTERACTIVE </a:t>
              </a:r>
            </a:p>
            <a:p>
              <a:pPr algn="ctr" defTabSz="800100">
                <a:lnSpc>
                  <a:spcPct val="90000"/>
                </a:lnSpc>
                <a:spcBef>
                  <a:spcPct val="0"/>
                </a:spcBef>
                <a:spcAft>
                  <a:spcPct val="35000"/>
                </a:spcAft>
              </a:pPr>
              <a:r>
                <a:rPr lang="en-US" sz="3200" b="1" dirty="0"/>
                <a:t>POSTTEST Q/A</a:t>
              </a:r>
              <a:br>
                <a:rPr lang="en-US" sz="3200" b="1" dirty="0"/>
              </a:br>
              <a:r>
                <a:rPr lang="en-US" sz="3200" b="1" dirty="0"/>
                <a:t>(PLEASE GRADE YOUR </a:t>
              </a:r>
            </a:p>
            <a:p>
              <a:pPr algn="ctr" defTabSz="800100">
                <a:lnSpc>
                  <a:spcPct val="90000"/>
                </a:lnSpc>
                <a:spcBef>
                  <a:spcPct val="0"/>
                </a:spcBef>
                <a:spcAft>
                  <a:spcPct val="35000"/>
                </a:spcAft>
              </a:pPr>
              <a:r>
                <a:rPr lang="en-US" sz="3200" b="1" dirty="0"/>
                <a:t>PRETEST AND POSTTEST)</a:t>
              </a:r>
            </a:p>
          </p:txBody>
        </p:sp>
      </p:grpSp>
    </p:spTree>
    <p:extLst>
      <p:ext uri="{BB962C8B-B14F-4D97-AF65-F5344CB8AC3E}">
        <p14:creationId xmlns:p14="http://schemas.microsoft.com/office/powerpoint/2010/main" val="41030877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45323" y="276916"/>
            <a:ext cx="6346547" cy="700987"/>
          </a:xfrm>
        </p:spPr>
        <p:txBody>
          <a:bodyPr/>
          <a:lstStyle/>
          <a:p>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OPINION</a:t>
            </a:r>
            <a:r>
              <a:rPr lang="en-US" sz="2800" spc="150" dirty="0">
                <a:solidFill>
                  <a:srgbClr val="FFFFFF"/>
                </a:solidFill>
                <a:latin typeface="Times New Roman" panose="02020603050405020304" pitchFamily="18" charset="0"/>
                <a:cs typeface="Times New Roman" panose="02020603050405020304" pitchFamily="18" charset="0"/>
              </a:rPr>
              <a:t> </a:t>
            </a:r>
            <a:r>
              <a:rPr 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SURVEY</a:t>
            </a:r>
          </a:p>
        </p:txBody>
      </p:sp>
      <p:sp>
        <p:nvSpPr>
          <p:cNvPr id="14" name="Up Arrow Callout 10"/>
          <p:cNvSpPr txBox="1"/>
          <p:nvPr/>
        </p:nvSpPr>
        <p:spPr>
          <a:xfrm>
            <a:off x="3041437" y="3527740"/>
            <a:ext cx="2744632" cy="521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1600" b="1" dirty="0"/>
              <a:t>SILICA TRAINING</a:t>
            </a:r>
          </a:p>
        </p:txBody>
      </p:sp>
      <p:grpSp>
        <p:nvGrpSpPr>
          <p:cNvPr id="11" name="Group 10" descr="Last step can be initiated when this slide is shown." title="Opinion Survey"/>
          <p:cNvGrpSpPr/>
          <p:nvPr/>
        </p:nvGrpSpPr>
        <p:grpSpPr>
          <a:xfrm>
            <a:off x="940591" y="1914266"/>
            <a:ext cx="7551279" cy="3657195"/>
            <a:chOff x="7936602" y="6029614"/>
            <a:chExt cx="2178050" cy="832336"/>
          </a:xfrm>
        </p:grpSpPr>
        <p:sp>
          <p:nvSpPr>
            <p:cNvPr id="19" name="Rectangle 18"/>
            <p:cNvSpPr/>
            <p:nvPr/>
          </p:nvSpPr>
          <p:spPr>
            <a:xfrm>
              <a:off x="7936602" y="6047062"/>
              <a:ext cx="2178050" cy="734063"/>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832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3200" b="1" dirty="0"/>
                <a:t>PLEASE FILLOUT THE OPINION SURVEY</a:t>
              </a:r>
              <a:br>
                <a:rPr lang="en-US" sz="3200" b="1" dirty="0"/>
              </a:br>
              <a:r>
                <a:rPr lang="en-US" sz="3200" b="1" i="1" dirty="0"/>
                <a:t>AND</a:t>
              </a:r>
              <a:r>
                <a:rPr lang="en-US" sz="3200" b="1" dirty="0"/>
                <a:t> </a:t>
              </a:r>
            </a:p>
            <a:p>
              <a:pPr algn="ctr" defTabSz="800100">
                <a:lnSpc>
                  <a:spcPct val="90000"/>
                </a:lnSpc>
                <a:spcBef>
                  <a:spcPct val="0"/>
                </a:spcBef>
                <a:spcAft>
                  <a:spcPct val="35000"/>
                </a:spcAft>
              </a:pPr>
              <a:r>
                <a:rPr lang="en-US" sz="3200" b="1" dirty="0"/>
                <a:t>HAND IN THE TRAINING PACKAGE TO THE TRAINING COORDINATOR</a:t>
              </a:r>
            </a:p>
          </p:txBody>
        </p:sp>
      </p:grpSp>
    </p:spTree>
    <p:extLst>
      <p:ext uri="{BB962C8B-B14F-4D97-AF65-F5344CB8AC3E}">
        <p14:creationId xmlns:p14="http://schemas.microsoft.com/office/powerpoint/2010/main" val="279651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051"/>
            <a:ext cx="9144000" cy="1184108"/>
          </a:xfrm>
        </p:spPr>
        <p:txBody>
          <a:bodyPr/>
          <a:lstStyle/>
          <a:p>
            <a:r>
              <a:rPr lang="en-US" b="1" dirty="0">
                <a:latin typeface="Times New Roman" panose="02020603050405020304" pitchFamily="18" charset="0"/>
                <a:cs typeface="Times New Roman" panose="02020603050405020304" pitchFamily="18" charset="0"/>
              </a:rPr>
              <a:t>THANK YOU!</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19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2884" y="422447"/>
            <a:ext cx="6061990" cy="692983"/>
          </a:xfrm>
        </p:spPr>
        <p:txBody>
          <a:bodyPr>
            <a:normAutofit/>
          </a:bodyPr>
          <a:lstStyle/>
          <a:p>
            <a:pPr>
              <a:defRPr/>
            </a:pPr>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PRETEST</a:t>
            </a:r>
            <a:endParaRPr lang="tr-TR" sz="3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grpSp>
        <p:nvGrpSpPr>
          <p:cNvPr id="11" name="Group 10" descr="Second step can be initiated when this slide is shown." title="PRETEST Step"/>
          <p:cNvGrpSpPr/>
          <p:nvPr/>
        </p:nvGrpSpPr>
        <p:grpSpPr>
          <a:xfrm>
            <a:off x="2306549" y="2221310"/>
            <a:ext cx="4904874" cy="3153173"/>
            <a:chOff x="7936602" y="6029614"/>
            <a:chExt cx="2178050" cy="842554"/>
          </a:xfrm>
        </p:grpSpPr>
        <p:sp>
          <p:nvSpPr>
            <p:cNvPr id="19" name="Rectangle 18"/>
            <p:cNvSpPr/>
            <p:nvPr/>
          </p:nvSpPr>
          <p:spPr>
            <a:xfrm>
              <a:off x="7936602" y="6047062"/>
              <a:ext cx="2178050" cy="734063"/>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842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3200" b="1" dirty="0"/>
                <a:t>PLEASE START THE PRETEST</a:t>
              </a:r>
            </a:p>
            <a:p>
              <a:pPr algn="ctr" defTabSz="800100">
                <a:lnSpc>
                  <a:spcPct val="90000"/>
                </a:lnSpc>
                <a:spcBef>
                  <a:spcPct val="0"/>
                </a:spcBef>
                <a:spcAft>
                  <a:spcPct val="35000"/>
                </a:spcAft>
              </a:pPr>
              <a:r>
                <a:rPr lang="en-US" sz="3200" b="1" dirty="0"/>
                <a:t>( maximum 15 MIN)</a:t>
              </a:r>
            </a:p>
          </p:txBody>
        </p:sp>
      </p:grpSp>
    </p:spTree>
    <p:extLst>
      <p:ext uri="{BB962C8B-B14F-4D97-AF65-F5344CB8AC3E}">
        <p14:creationId xmlns:p14="http://schemas.microsoft.com/office/powerpoint/2010/main" val="12931230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16209</Words>
  <Application>Microsoft Office PowerPoint</Application>
  <PresentationFormat>On-screen Show (4:3)</PresentationFormat>
  <Paragraphs>1114</Paragraphs>
  <Slides>86</Slides>
  <Notes>86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86</vt:i4>
      </vt:variant>
    </vt:vector>
  </HeadingPairs>
  <TitlesOfParts>
    <vt:vector size="101" baseType="lpstr">
      <vt:lpstr>ＭＳ Ｐゴシック</vt:lpstr>
      <vt:lpstr>Arial</vt:lpstr>
      <vt:lpstr>Arial Narrow</vt:lpstr>
      <vt:lpstr>Calibri</vt:lpstr>
      <vt:lpstr>Courier New</vt:lpstr>
      <vt:lpstr>Gill Sans Ultra Bold Condensed</vt:lpstr>
      <vt:lpstr>Impact</vt:lpstr>
      <vt:lpstr>Tahoma</vt:lpstr>
      <vt:lpstr>Times</vt:lpstr>
      <vt:lpstr>Times New Roman</vt:lpstr>
      <vt:lpstr>Univers 47 CondensedLight</vt:lpstr>
      <vt:lpstr>Verdana</vt:lpstr>
      <vt:lpstr>Wingdings</vt:lpstr>
      <vt:lpstr>Blank Presentation</vt:lpstr>
      <vt:lpstr>1_Blank Presentation</vt:lpstr>
      <vt:lpstr>RESPIRABLE CRYSTALLINE  SILICA</vt:lpstr>
      <vt:lpstr>Acknowledgement</vt:lpstr>
      <vt:lpstr>Disclaimer</vt:lpstr>
      <vt:lpstr>Overview</vt:lpstr>
      <vt:lpstr>Overview – cont.</vt:lpstr>
      <vt:lpstr>Purpose of This Training</vt:lpstr>
      <vt:lpstr>The Training Process – Step by Step </vt:lpstr>
      <vt:lpstr>SIGN-UP</vt:lpstr>
      <vt:lpstr>PRETEST</vt:lpstr>
      <vt:lpstr>Worker Rights under OSH Act</vt:lpstr>
      <vt:lpstr>Worker Rights under OSH Act – cont.</vt:lpstr>
      <vt:lpstr>Right to Know</vt:lpstr>
      <vt:lpstr>What is Respirable Crystalline Silica? </vt:lpstr>
      <vt:lpstr>What is Respirable Crystalline Silica? – cont. </vt:lpstr>
      <vt:lpstr>Silica Exposure Industries, Occupations And Materials</vt:lpstr>
      <vt:lpstr>Construction Activities Likely to Cause Silica Exposure</vt:lpstr>
      <vt:lpstr>Warning!!!</vt:lpstr>
      <vt:lpstr>Health Risks Associated with Silica Exposure</vt:lpstr>
      <vt:lpstr>Types of Silicosis</vt:lpstr>
      <vt:lpstr>Symptoms of Silicosis</vt:lpstr>
      <vt:lpstr>Silicosis Mortality Rate</vt:lpstr>
      <vt:lpstr>Silicosis Statistics</vt:lpstr>
      <vt:lpstr>Authorities on Silica Regulation</vt:lpstr>
      <vt:lpstr>Silica Related OSHA Standards and Directive Applicable to Construction Industry</vt:lpstr>
      <vt:lpstr>OSHA’s New Respirable Crystalline Silica Standard</vt:lpstr>
      <vt:lpstr>New OSHA Standard - Permissible  Exposure Limit and Action Level for Construction Industry</vt:lpstr>
      <vt:lpstr>How Much Silica Dust is Too Much? </vt:lpstr>
      <vt:lpstr>OSHA Silica Standard  Scope and Application</vt:lpstr>
      <vt:lpstr>OSHA Silica Standard  Definitions  </vt:lpstr>
      <vt:lpstr>OSHA’s Silica Standard  Definitions  </vt:lpstr>
      <vt:lpstr>OSHA’s Silica Standard  Definitions – cont. </vt:lpstr>
      <vt:lpstr>When are Employers Required to Comply with the New Standard?  </vt:lpstr>
      <vt:lpstr>Silica Exposure Control Methods for Construction  </vt:lpstr>
      <vt:lpstr>OSHA’s Silica Standard Specified Exposure Control Methods</vt:lpstr>
      <vt:lpstr>OSHA’s Silica Standard Specified Exposure Control Methods – cont.</vt:lpstr>
      <vt:lpstr>Engineering Controls for Silica Exposure</vt:lpstr>
      <vt:lpstr>Engineering Controls  for Silica Exposure – cont.</vt:lpstr>
      <vt:lpstr>Engineering Controls  for Silica Exposure - Integrated Water Delivery Systems</vt:lpstr>
      <vt:lpstr>Engineering Controls  for Silica Exposure  Integrated Water Delivery Systems – cont.</vt:lpstr>
      <vt:lpstr>Engineering Controls for Silica Exposure  Integrated Water Delivery Systems – cont.</vt:lpstr>
      <vt:lpstr>Engineering Controls  for Silica Exposure - Vacuum Dust Collection Systems</vt:lpstr>
      <vt:lpstr>Engineering Controls  for Silica Exposure - Vacuum Dust Collection Systems – cont.</vt:lpstr>
      <vt:lpstr>Workplace Controls  for Silica Exposure</vt:lpstr>
      <vt:lpstr>Workplace Controls  for Silica Exposure – cont.</vt:lpstr>
      <vt:lpstr>TABLE  1 Summary - Silica Control Compliance for Construction</vt:lpstr>
      <vt:lpstr>TABLE  1 Summary - Silica Control Compliance for Construction – cont.</vt:lpstr>
      <vt:lpstr>TABLE  1 Summary -  Silica Control Compliance for Construction – cont.</vt:lpstr>
      <vt:lpstr>TABLE  1 Summary - Silica Control Compliance for  Construction – cont.</vt:lpstr>
      <vt:lpstr>TABLE  1 Summary - Silica Control Compliance for Construction – cont. </vt:lpstr>
      <vt:lpstr>Mandatory Requirements for Silica Exposure Control – Detailed Summary</vt:lpstr>
      <vt:lpstr>Respiratory Protection</vt:lpstr>
      <vt:lpstr>Compliance with OSHA 29 CFR 1910.134 – Respiratory Protection Standard</vt:lpstr>
      <vt:lpstr>Respiratory Protection – cont.</vt:lpstr>
      <vt:lpstr>Respiratory Protection – cont. </vt:lpstr>
      <vt:lpstr>Written Exposure Control Plan</vt:lpstr>
      <vt:lpstr>Written Exposure Control Plan – Competent Person</vt:lpstr>
      <vt:lpstr>Medical Surveillance</vt:lpstr>
      <vt:lpstr>Medical Surveillance – cont.</vt:lpstr>
      <vt:lpstr>Medical Surveillance - Requirements</vt:lpstr>
      <vt:lpstr>Communication of Silica Hazards</vt:lpstr>
      <vt:lpstr>Communication of Silica Hazards – cont.</vt:lpstr>
      <vt:lpstr>Communication of Silica Hazards -   Safety Data Sheets (SDS) </vt:lpstr>
      <vt:lpstr>Recordkeeping</vt:lpstr>
      <vt:lpstr>Alternative Silica Exposure Controls </vt:lpstr>
      <vt:lpstr> Exposure Assessment</vt:lpstr>
      <vt:lpstr>TWA Exposure Calculation</vt:lpstr>
      <vt:lpstr> Exposure Assessment Options</vt:lpstr>
      <vt:lpstr>  Exposure Assessment – Performance Option</vt:lpstr>
      <vt:lpstr>  Performance Option - Employer Responsibilities  </vt:lpstr>
      <vt:lpstr>   Exposure Assessment – Scheduled Monitoring Option </vt:lpstr>
      <vt:lpstr>    Scheduling Option - Monitoring Frequency </vt:lpstr>
      <vt:lpstr> Reassessment of Exposures </vt:lpstr>
      <vt:lpstr>  Methods of Sample Analysis </vt:lpstr>
      <vt:lpstr>Employee Notification </vt:lpstr>
      <vt:lpstr>Employee Notification with Corrective Action</vt:lpstr>
      <vt:lpstr>Observation of Monitoring </vt:lpstr>
      <vt:lpstr>Methods of Compliance</vt:lpstr>
      <vt:lpstr>Methods of Compliance – cont.</vt:lpstr>
      <vt:lpstr>Abrasive Blasting</vt:lpstr>
      <vt:lpstr>COMPLIANCE WITH THE STANDARD - A SUMMARY</vt:lpstr>
      <vt:lpstr>Additional Resources</vt:lpstr>
      <vt:lpstr> ANY QUESTIONS?</vt:lpstr>
      <vt:lpstr>POSTTEST</vt:lpstr>
      <vt:lpstr>Q/A SESSION</vt:lpstr>
      <vt:lpstr>OPINION SURVEY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2018-07-19T14:03:29Z</dcterms:created>
  <dcterms:modified xsi:type="dcterms:W3CDTF">2018-07-19T14:11:04Z</dcterms:modified>
</cp:coreProperties>
</file>