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9" r:id="rId2"/>
  </p:sldMasterIdLst>
  <p:notesMasterIdLst>
    <p:notesMasterId r:id="rId4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380" autoAdjust="0"/>
  </p:normalViewPr>
  <p:slideViewPr>
    <p:cSldViewPr>
      <p:cViewPr varScale="1">
        <p:scale>
          <a:sx n="75" d="100"/>
          <a:sy n="75" d="100"/>
        </p:scale>
        <p:origin x="1218" y="60"/>
      </p:cViewPr>
      <p:guideLst>
        <p:guide orient="horz" pos="2160"/>
        <p:guide pos="2880"/>
      </p:guideLst>
    </p:cSldViewPr>
  </p:slideViewPr>
  <p:outlineViewPr>
    <p:cViewPr>
      <p:scale>
        <a:sx n="33" d="100"/>
        <a:sy n="33" d="100"/>
      </p:scale>
      <p:origin x="0" y="-528"/>
    </p:cViewPr>
  </p:outlin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48645-DB56-4220-AD6D-2D1C8F280A8C}" type="datetimeFigureOut">
              <a:rPr lang="en-US" smtClean="0"/>
              <a:t>4/15/2019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0BC9D-6871-42C9-A1DA-D591F00EBD09}" type="slidenum">
              <a:rPr lang="en-US" smtClean="0"/>
              <a:t>‹#›</a:t>
            </a:fld>
            <a:endParaRPr lang="en-US"/>
          </a:p>
        </p:txBody>
      </p:sp>
    </p:spTree>
    <p:extLst>
      <p:ext uri="{BB962C8B-B14F-4D97-AF65-F5344CB8AC3E}">
        <p14:creationId xmlns:p14="http://schemas.microsoft.com/office/powerpoint/2010/main" val="309142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Publications/OSHA366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laddersafety.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addersafety.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walking-working-surfaces/RegTextWWSFinalRul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ol.gov/whd/regs/compliance/childlabor101_text.htm" TargetMode="External"/><Relationship Id="rId4" Type="http://schemas.openxmlformats.org/officeDocument/2006/relationships/hyperlink" Target="http://www.youthrules.gov/know-the-limits/agriculture/hazards.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1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ginjurynews.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aem.org/safety-and-technical/safety/pictorial-database/"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hss.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em.org/safety-and-technical/safety/pictorial-databas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osha.gov/SLTC/electrical/standards.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ighvoltageconnection.com/articles/ElectricShockQuestions.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ls.gov/news.release/cfoi.nr0.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dailykos.com/story/2011/7/31/1001138/-"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image" Target="../media/image19.png"/><Relationship Id="rId4" Type="http://schemas.openxmlformats.org/officeDocument/2006/relationships/hyperlink" Target="http://www.nagcat.org/"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grainsafety.or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osha.gov/SLTC/controlhazardousenergy/index.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osha.asu.edu/Resources/Pictures/lockout-tagout2.jp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niosh/topics/fall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grainsafety.org/young-worker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mericanladderinstitute.org/?page=BasicLadderSafe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sha.gov/Publications/OSHA3660.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mericanladderinstitute.org/?page=BasicLadderSafe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osha.gov/Publications/OSHA3660.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Publications/OSHA366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lcosh.org/record/document/3721/2.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588" y="9525"/>
            <a:ext cx="4273551" cy="3205163"/>
          </a:xfr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r>
              <a:rPr lang="en-US" dirty="0" smtClean="0"/>
              <a:t>Engulfment and Entrapment</a:t>
            </a:r>
          </a:p>
          <a:p>
            <a:pPr lvl="1"/>
            <a:r>
              <a:rPr lang="en-US" dirty="0" smtClean="0"/>
              <a:t>Entanglement</a:t>
            </a:r>
          </a:p>
          <a:p>
            <a:pPr lvl="1"/>
            <a:r>
              <a:rPr lang="en-US" dirty="0" smtClean="0"/>
              <a:t>Falls</a:t>
            </a:r>
          </a:p>
          <a:p>
            <a:pPr lvl="2"/>
            <a:r>
              <a:rPr lang="en-US" dirty="0">
                <a:solidFill>
                  <a:prstClr val="black"/>
                </a:solidFill>
              </a:rPr>
              <a:t>Slips and trips in the workplace </a:t>
            </a:r>
            <a:endParaRPr lang="en-US" dirty="0" smtClean="0">
              <a:solidFill>
                <a:prstClr val="black"/>
              </a:solidFill>
            </a:endParaRPr>
          </a:p>
          <a:p>
            <a:pPr lvl="2"/>
            <a:r>
              <a:rPr lang="en-US" dirty="0" smtClean="0"/>
              <a:t>Includes falls from ladders or work platforms on bins and silos as well as other height</a:t>
            </a:r>
          </a:p>
          <a:p>
            <a:pPr lvl="1"/>
            <a:r>
              <a:rPr lang="en-US" dirty="0" smtClean="0"/>
              <a:t>Electrical</a:t>
            </a:r>
          </a:p>
          <a:p>
            <a:pPr lvl="2">
              <a:buSzPct val="100000"/>
            </a:pPr>
            <a:r>
              <a:rPr lang="en-US" dirty="0" smtClean="0">
                <a:solidFill>
                  <a:prstClr val="black"/>
                </a:solidFill>
              </a:rPr>
              <a:t>electrocution </a:t>
            </a:r>
            <a:r>
              <a:rPr lang="en-US" dirty="0">
                <a:solidFill>
                  <a:prstClr val="black"/>
                </a:solidFill>
              </a:rPr>
              <a:t>or shock from overhead power lines or electric sources a person comes in contact with during </a:t>
            </a:r>
            <a:r>
              <a:rPr lang="en-US" dirty="0" smtClean="0">
                <a:solidFill>
                  <a:prstClr val="black"/>
                </a:solidFill>
              </a:rPr>
              <a:t>work</a:t>
            </a:r>
          </a:p>
          <a:p>
            <a:pPr lvl="1"/>
            <a:r>
              <a:rPr lang="en-US" dirty="0" smtClean="0"/>
              <a:t>Other hazards: dust, struck by, noise exposure </a:t>
            </a:r>
          </a:p>
          <a:p>
            <a:pPr lvl="2"/>
            <a:r>
              <a:rPr lang="en-US" dirty="0"/>
              <a:t>Identified or known hazards in the workplace such as chemicals &amp; fumigants; </a:t>
            </a:r>
            <a:r>
              <a:rPr lang="en-US" dirty="0" smtClean="0"/>
              <a:t>ergonomic; </a:t>
            </a:r>
            <a:r>
              <a:rPr lang="en-US" dirty="0"/>
              <a:t>confined spaces, etc. </a:t>
            </a:r>
            <a:endParaRPr lang="en-US" dirty="0" smtClean="0"/>
          </a:p>
          <a:p>
            <a:pPr>
              <a:buSzPct val="100000"/>
            </a:pPr>
            <a:r>
              <a:rPr lang="en-US" dirty="0" smtClean="0"/>
              <a:t>Explain – today’s lesson will talk about the hazards of:</a:t>
            </a:r>
          </a:p>
          <a:p>
            <a:pPr lvl="1"/>
            <a:r>
              <a:rPr lang="en-US" dirty="0" smtClean="0"/>
              <a:t>Falls – or height work</a:t>
            </a:r>
          </a:p>
          <a:p>
            <a:pPr lvl="1"/>
            <a:r>
              <a:rPr lang="en-US" dirty="0" smtClean="0"/>
              <a:t>Electrical hazards</a:t>
            </a:r>
          </a:p>
          <a:p>
            <a:pPr>
              <a:buSzPct val="100000"/>
            </a:pPr>
            <a:r>
              <a:rPr lang="en-US" dirty="0"/>
              <a:t>Other modules include </a:t>
            </a:r>
            <a:r>
              <a:rPr lang="en-US" u="sng" dirty="0" smtClean="0"/>
              <a:t>Entrapment/Engulfment &amp; Entanglement </a:t>
            </a:r>
            <a:r>
              <a:rPr lang="en-US" dirty="0"/>
              <a:t>and </a:t>
            </a:r>
            <a:r>
              <a:rPr lang="en-US" u="sng" dirty="0" smtClean="0"/>
              <a:t>Other </a:t>
            </a:r>
            <a:r>
              <a:rPr lang="en-US" u="sng" dirty="0"/>
              <a:t>hazards</a:t>
            </a:r>
            <a:r>
              <a:rPr lang="en-US" u="sng" dirty="0" smtClean="0"/>
              <a:t>, PPE &amp; Federal </a:t>
            </a:r>
            <a:r>
              <a:rPr lang="en-US" u="sng" dirty="0"/>
              <a:t>C</a:t>
            </a:r>
            <a:r>
              <a:rPr lang="en-US" u="sng" dirty="0" smtClean="0"/>
              <a:t>hild </a:t>
            </a:r>
            <a:r>
              <a:rPr lang="en-US" u="sng" dirty="0"/>
              <a:t>L</a:t>
            </a:r>
            <a:r>
              <a:rPr lang="en-US" u="sng" dirty="0" smtClean="0"/>
              <a:t>abor </a:t>
            </a:r>
            <a:r>
              <a:rPr lang="en-US" u="sng" dirty="0"/>
              <a:t>L</a:t>
            </a:r>
            <a:r>
              <a:rPr lang="en-US" u="sng" dirty="0" smtClean="0"/>
              <a:t>aws</a:t>
            </a:r>
            <a:r>
              <a:rPr lang="en-US" dirty="0" smtClean="0"/>
              <a:t>.</a:t>
            </a:r>
            <a:endParaRPr lang="en-US" dirty="0"/>
          </a:p>
          <a:p>
            <a:pPr>
              <a:buSzPct val="100000"/>
            </a:pPr>
            <a:endParaRPr lang="en-US" dirty="0"/>
          </a:p>
          <a:p>
            <a:endParaRPr lang="en-US" dirty="0"/>
          </a:p>
          <a:p>
            <a:endParaRPr lang="en-US" dirty="0" smtClean="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373264" y="3767325"/>
            <a:ext cx="2486025" cy="525298"/>
          </a:xfrm>
          <a:prstGeom prst="rect">
            <a:avLst/>
          </a:prstGeom>
          <a:noFill/>
        </p:spPr>
        <p:txBody>
          <a:bodyPr wrap="square" lIns="44522" tIns="8649" rIns="44522" bIns="8649"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major hazards are based on types of injuries &amp;  OSHA violations recorded in the grain industry.</a:t>
            </a:r>
          </a:p>
        </p:txBody>
      </p:sp>
      <p:sp>
        <p:nvSpPr>
          <p:cNvPr id="7" name="TextBox 6"/>
          <p:cNvSpPr txBox="1"/>
          <p:nvPr/>
        </p:nvSpPr>
        <p:spPr>
          <a:xfrm>
            <a:off x="4371438" y="914382"/>
            <a:ext cx="2486025"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hazards.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lesson.</a:t>
            </a:r>
          </a:p>
        </p:txBody>
      </p:sp>
      <p:sp>
        <p:nvSpPr>
          <p:cNvPr id="2" name="Rectangle 1"/>
          <p:cNvSpPr/>
          <p:nvPr/>
        </p:nvSpPr>
        <p:spPr>
          <a:xfrm>
            <a:off x="4369332" y="5925999"/>
            <a:ext cx="2486025" cy="18674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6004" y="8352982"/>
            <a:ext cx="4202343" cy="595164"/>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26988" y="34925"/>
            <a:ext cx="4294188" cy="3222625"/>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Discuss these common UNSAFE practices of ladder use and possible results.</a:t>
            </a:r>
          </a:p>
          <a:p>
            <a:pPr marL="432442" indent="-216221">
              <a:buSzPct val="150000"/>
              <a:buFont typeface="Arial" panose="020B0604020202020204" pitchFamily="34" charset="0"/>
              <a:buChar char="•"/>
            </a:pPr>
            <a:r>
              <a:rPr lang="en-US" dirty="0" smtClean="0"/>
              <a:t>Do </a:t>
            </a:r>
            <a:r>
              <a:rPr lang="en-US" dirty="0"/>
              <a:t>not set-up an extension ladder upside-down </a:t>
            </a:r>
            <a:r>
              <a:rPr lang="en-US" dirty="0" smtClean="0"/>
              <a:t> - that  </a:t>
            </a:r>
            <a:r>
              <a:rPr lang="en-US" dirty="0"/>
              <a:t>is, with the Fly Section at the bottom and the Base Section at the </a:t>
            </a:r>
            <a:r>
              <a:rPr lang="en-US" dirty="0" smtClean="0"/>
              <a:t>top.  The Base section has feet and should be at the bottom. </a:t>
            </a:r>
            <a:endParaRPr lang="en-US" dirty="0"/>
          </a:p>
          <a:p>
            <a:pPr marL="432442" indent="-216221">
              <a:buSzPct val="150000"/>
              <a:buFont typeface="Arial" panose="020B0604020202020204" pitchFamily="34" charset="0"/>
              <a:buChar char="•"/>
            </a:pPr>
            <a:r>
              <a:rPr lang="en-US" dirty="0"/>
              <a:t>Do not tie or fasten </a:t>
            </a:r>
            <a:r>
              <a:rPr lang="en-US" dirty="0" smtClean="0"/>
              <a:t>two ladders together or </a:t>
            </a:r>
            <a:r>
              <a:rPr lang="en-US" dirty="0"/>
              <a:t>sections of the ladder together to provide a longer </a:t>
            </a:r>
            <a:r>
              <a:rPr lang="en-US" dirty="0" smtClean="0"/>
              <a:t>length. </a:t>
            </a:r>
          </a:p>
          <a:p>
            <a:pPr marL="648663" lvl="1" indent="-216221">
              <a:buFont typeface="Courier New" panose="02070309020205020404" pitchFamily="49" charset="0"/>
              <a:buChar char="o"/>
            </a:pPr>
            <a:r>
              <a:rPr lang="en-US" dirty="0" smtClean="0"/>
              <a:t>Use the proper size extension ladder.</a:t>
            </a:r>
          </a:p>
          <a:p>
            <a:pPr marL="648663" lvl="1" indent="-216221">
              <a:buFont typeface="Courier New" panose="02070309020205020404" pitchFamily="49" charset="0"/>
              <a:buChar char="o"/>
            </a:pPr>
            <a:r>
              <a:rPr lang="en-US" dirty="0" smtClean="0"/>
              <a:t>An extension ladder that has frayed ropes, the sections do not properly align, slide, and lock, should not be used.</a:t>
            </a:r>
          </a:p>
          <a:p>
            <a:pPr marL="648663" lvl="1" indent="-216221">
              <a:buFont typeface="Courier New" panose="02070309020205020404" pitchFamily="49" charset="0"/>
              <a:buChar char="o"/>
            </a:pPr>
            <a:r>
              <a:rPr lang="en-US" dirty="0" smtClean="0"/>
              <a:t>As stated previously, ladders should never be placed on other objects and/or vehicles to extend their length either. </a:t>
            </a:r>
          </a:p>
          <a:p>
            <a:pPr lvl="0">
              <a:buFont typeface="+mj-lt"/>
              <a:buAutoNum type="arabicPeriod" startAt="2"/>
            </a:pPr>
            <a:r>
              <a:rPr lang="en-US" dirty="0">
                <a:solidFill>
                  <a:prstClr val="black"/>
                </a:solidFill>
              </a:rPr>
              <a:t>“Safety standards require a label on the ladder to indicate the highest standing level.”  Never stand above the step specified on the label.  When standing on a ladder the upper thigh/hip area should be </a:t>
            </a:r>
            <a:r>
              <a:rPr lang="en-US" dirty="0" smtClean="0">
                <a:solidFill>
                  <a:prstClr val="black"/>
                </a:solidFill>
              </a:rPr>
              <a:t>supported.</a:t>
            </a:r>
            <a:endParaRPr lang="en-US" dirty="0">
              <a:solidFill>
                <a:prstClr val="black"/>
              </a:solidFill>
            </a:endParaRPr>
          </a:p>
        </p:txBody>
      </p:sp>
      <p:sp>
        <p:nvSpPr>
          <p:cNvPr id="7" name="TextBox 6"/>
          <p:cNvSpPr txBox="1"/>
          <p:nvPr/>
        </p:nvSpPr>
        <p:spPr>
          <a:xfrm>
            <a:off x="4383165" y="9143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these are unsafe practices when using a ladder.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to stand safely  on a ladder. </a:t>
            </a:r>
          </a:p>
        </p:txBody>
      </p:sp>
      <p:sp>
        <p:nvSpPr>
          <p:cNvPr id="4" name="Rectangle 3"/>
          <p:cNvSpPr/>
          <p:nvPr/>
        </p:nvSpPr>
        <p:spPr>
          <a:xfrm>
            <a:off x="44560" y="8584547"/>
            <a:ext cx="4200525" cy="525298"/>
          </a:xfrm>
          <a:prstGeom prst="rect">
            <a:avLst/>
          </a:prstGeom>
        </p:spPr>
        <p:txBody>
          <a:bodyPr lIns="43244" tIns="8649" rIns="43244" bIns="8649">
            <a:spAutoFit/>
          </a:bodyPr>
          <a:lstStyle/>
          <a:p>
            <a:pPr defTabSz="915972">
              <a:spcBef>
                <a:spcPct val="0"/>
              </a:spcBef>
            </a:pPr>
            <a:r>
              <a:rPr lang="en-US" sz="1100" b="1" dirty="0">
                <a:solidFill>
                  <a:prstClr val="black"/>
                </a:solidFill>
                <a:latin typeface="Humnst777 Cn BT"/>
                <a:ea typeface="Tahoma" panose="020B0604030504040204" pitchFamily="34" charset="0"/>
                <a:cs typeface="Tahoma" panose="020B0604030504040204" pitchFamily="34" charset="0"/>
              </a:rPr>
              <a:t>Content Source: </a:t>
            </a:r>
            <a:r>
              <a:rPr lang="en-US" sz="1100" dirty="0">
                <a:solidFill>
                  <a:prstClr val="black"/>
                </a:solidFill>
                <a:latin typeface="Humnst777 Cn BT"/>
                <a:ea typeface="Tahoma" panose="020B0604030504040204" pitchFamily="34" charset="0"/>
                <a:cs typeface="Tahoma" panose="020B0604030504040204" pitchFamily="34" charset="0"/>
                <a:hlinkClick r:id="rId3"/>
              </a:rPr>
              <a:t>https://www.osha.gov/Publications/OSHA3660.pdf</a:t>
            </a:r>
            <a:r>
              <a:rPr lang="en-US" sz="1100" dirty="0">
                <a:solidFill>
                  <a:prstClr val="black"/>
                </a:solidFill>
                <a:latin typeface="Humnst777 Cn BT"/>
                <a:ea typeface="Tahoma" panose="020B0604030504040204" pitchFamily="34" charset="0"/>
                <a:cs typeface="Tahoma" panose="020B0604030504040204" pitchFamily="34" charset="0"/>
              </a:rPr>
              <a:t> and American Ladder Institute.</a:t>
            </a:r>
          </a:p>
        </p:txBody>
      </p:sp>
      <p:sp>
        <p:nvSpPr>
          <p:cNvPr id="8" name="Rectangle 7"/>
          <p:cNvSpPr/>
          <p:nvPr/>
        </p:nvSpPr>
        <p:spPr>
          <a:xfrm>
            <a:off x="4391699" y="5955983"/>
            <a:ext cx="2486025" cy="186744"/>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Elcosh</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6470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175" y="34925"/>
            <a:ext cx="4295775" cy="3222625"/>
          </a:xfr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Identify (point to them) and explain the different parts of the step ladder.</a:t>
            </a:r>
          </a:p>
          <a:p>
            <a:r>
              <a:rPr lang="en-US" dirty="0" smtClean="0"/>
              <a:t>Safety strategies</a:t>
            </a:r>
            <a:r>
              <a:rPr lang="en-US" baseline="0" dirty="0" smtClean="0"/>
              <a:t> specific for s</a:t>
            </a:r>
            <a:r>
              <a:rPr lang="en-US" dirty="0" smtClean="0"/>
              <a:t>tep ladders:</a:t>
            </a:r>
          </a:p>
          <a:p>
            <a:pPr marL="432442" lvl="1" indent="-216221"/>
            <a:r>
              <a:rPr lang="en-US" dirty="0" smtClean="0"/>
              <a:t>Level ground support for all four of the ladder feet.</a:t>
            </a:r>
          </a:p>
          <a:p>
            <a:pPr marL="432442" lvl="1" indent="-216221"/>
            <a:r>
              <a:rPr lang="en-US" dirty="0" smtClean="0"/>
              <a:t>Spread base fully open and lock the spreaders.</a:t>
            </a:r>
          </a:p>
          <a:p>
            <a:pPr marL="648663" lvl="2" indent="-216221"/>
            <a:r>
              <a:rPr lang="en-US" dirty="0" smtClean="0"/>
              <a:t>The spreaders when locked should be level and straight.</a:t>
            </a:r>
            <a:r>
              <a:rPr lang="en-US" dirty="0"/>
              <a:t> Use a level to </a:t>
            </a:r>
            <a:r>
              <a:rPr lang="en-US" dirty="0" smtClean="0"/>
              <a:t>check.</a:t>
            </a:r>
          </a:p>
          <a:p>
            <a:pPr marL="648663" lvl="2" indent="-216221"/>
            <a:r>
              <a:rPr lang="en-US" dirty="0" smtClean="0"/>
              <a:t>The work tray should also be fully extended. </a:t>
            </a:r>
          </a:p>
          <a:p>
            <a:pPr marL="432442" lvl="1" indent="-216221"/>
            <a:r>
              <a:rPr lang="en-US" dirty="0" smtClean="0"/>
              <a:t>Set up close to the work area so it can be comfortably reached while worker stays centered between the rails and on the rungs. </a:t>
            </a:r>
          </a:p>
          <a:p>
            <a:pPr marL="225098" lvl="1"/>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pPr>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a:p>
            <a:endParaRPr lang="en-US" dirty="0" smtClean="0">
              <a:latin typeface="Humnst777 Cn BT"/>
            </a:endParaRPr>
          </a:p>
          <a:p>
            <a:pPr>
              <a:spcBef>
                <a:spcPct val="0"/>
              </a:spcBef>
            </a:pPr>
            <a:endParaRPr lang="en-US" dirty="0" smtClean="0">
              <a:solidFill>
                <a:schemeClr val="tx1"/>
              </a:solidFill>
              <a:latin typeface="Humnst777 Cn BT"/>
            </a:endParaRPr>
          </a:p>
          <a:p>
            <a:pPr eaLnBrk="1" hangingPunct="1">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p:txBody>
      </p:sp>
      <p:sp>
        <p:nvSpPr>
          <p:cNvPr id="5" name="TextBox 4"/>
          <p:cNvSpPr txBox="1"/>
          <p:nvPr/>
        </p:nvSpPr>
        <p:spPr>
          <a:xfrm>
            <a:off x="4356072" y="6656844"/>
            <a:ext cx="2486025" cy="694575"/>
          </a:xfrm>
          <a:prstGeom prst="rect">
            <a:avLst/>
          </a:prstGeom>
          <a:noFill/>
        </p:spPr>
        <p:txBody>
          <a:bodyPr wrap="square" lIns="44522" tIns="8649" rIns="44522" bIns="8649" rtlCol="0">
            <a:spAutoFit/>
          </a:bodyPr>
          <a:lstStyle/>
          <a:p>
            <a:pPr marL="178086" indent="-17808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a:t>
            </a:r>
          </a:p>
          <a:p>
            <a:pPr marL="178086" indent="-17808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you didn’t follow these strategies?</a:t>
            </a:r>
          </a:p>
        </p:txBody>
      </p:sp>
      <p:sp>
        <p:nvSpPr>
          <p:cNvPr id="7" name="TextBox 6"/>
          <p:cNvSpPr txBox="1"/>
          <p:nvPr/>
        </p:nvSpPr>
        <p:spPr>
          <a:xfrm>
            <a:off x="4380621" y="914383"/>
            <a:ext cx="2472191" cy="525815"/>
          </a:xfrm>
          <a:prstGeom prst="rect">
            <a:avLst/>
          </a:prstGeom>
          <a:noFill/>
        </p:spPr>
        <p:txBody>
          <a:bodyPr wrap="square" lIns="44522" tIns="8905" rIns="44522" bIns="8905"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using step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step ladder parts. </a:t>
            </a:r>
          </a:p>
        </p:txBody>
      </p:sp>
      <p:sp>
        <p:nvSpPr>
          <p:cNvPr id="2" name="TextBox 1"/>
          <p:cNvSpPr txBox="1"/>
          <p:nvPr/>
        </p:nvSpPr>
        <p:spPr>
          <a:xfrm>
            <a:off x="4384342" y="3771538"/>
            <a:ext cx="2486025" cy="356021"/>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point will appear on a click – total 3 clicks.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6" y="23792"/>
            <a:ext cx="882925" cy="890589"/>
          </a:xfrm>
          <a:prstGeom prst="rect">
            <a:avLst/>
          </a:prstGeom>
        </p:spPr>
      </p:pic>
      <p:sp>
        <p:nvSpPr>
          <p:cNvPr id="3" name="Rectangle 2"/>
          <p:cNvSpPr/>
          <p:nvPr/>
        </p:nvSpPr>
        <p:spPr>
          <a:xfrm>
            <a:off x="4391699" y="5775292"/>
            <a:ext cx="2486025"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a:t>
            </a:r>
          </a:p>
        </p:txBody>
      </p:sp>
      <p:sp>
        <p:nvSpPr>
          <p:cNvPr id="4" name="Rectangle 3"/>
          <p:cNvSpPr/>
          <p:nvPr/>
        </p:nvSpPr>
        <p:spPr>
          <a:xfrm>
            <a:off x="44560" y="8745764"/>
            <a:ext cx="4200525" cy="356021"/>
          </a:xfrm>
          <a:prstGeom prst="rect">
            <a:avLst/>
          </a:prstGeom>
        </p:spPr>
        <p:txBody>
          <a:bodyPr lIns="43244" tIns="8649" rIns="43244" bIns="8649">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www.laddersafety.org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272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763" y="23813"/>
            <a:ext cx="4275137" cy="3206750"/>
          </a:xfr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 these common UNSAFE practices when using a step ladder and possible consequences if done.</a:t>
            </a:r>
          </a:p>
          <a:p>
            <a:pPr marL="432442" lvl="1" indent="-216221"/>
            <a:r>
              <a:rPr lang="en-US" dirty="0" smtClean="0"/>
              <a:t>Never engage in side</a:t>
            </a:r>
            <a:r>
              <a:rPr lang="en-US" baseline="0" dirty="0" smtClean="0"/>
              <a:t> or rear climbing of a step-ladder.  </a:t>
            </a:r>
          </a:p>
          <a:p>
            <a:pPr marL="648663" lvl="2" indent="-216221"/>
            <a:r>
              <a:rPr lang="en-US" dirty="0" smtClean="0"/>
              <a:t>Side climbing does not allow the person to stay centered between the rails on the rungs which could tip the ladder.</a:t>
            </a:r>
          </a:p>
          <a:p>
            <a:pPr marL="648663" lvl="2" indent="-216221"/>
            <a:r>
              <a:rPr lang="en-US" baseline="0" dirty="0" smtClean="0"/>
              <a:t>The</a:t>
            </a:r>
            <a:r>
              <a:rPr lang="en-US" dirty="0" smtClean="0"/>
              <a:t> back of a step ladder is not meant for climbing. It is usually bars instead of rungs which have a smaller surface that does not allow firm placement of the feet. Additionally, climbing from the rear can act like a lever pulling the front up and causing the ladder to tip.</a:t>
            </a:r>
            <a:endParaRPr lang="en-US" baseline="0" dirty="0" smtClean="0"/>
          </a:p>
          <a:p>
            <a:pPr marL="432442" lvl="1" indent="-216221"/>
            <a:r>
              <a:rPr lang="en-US" dirty="0" smtClean="0"/>
              <a:t>Do not step or stand on the top cap, top step or bucket/pail shelf.  </a:t>
            </a:r>
          </a:p>
          <a:p>
            <a:pPr marL="648663" lvl="2" indent="-216221"/>
            <a:r>
              <a:rPr lang="en-US" dirty="0" smtClean="0"/>
              <a:t>Standing </a:t>
            </a:r>
            <a:r>
              <a:rPr lang="en-US" dirty="0"/>
              <a:t>on the top </a:t>
            </a:r>
            <a:r>
              <a:rPr lang="en-US" dirty="0" smtClean="0"/>
              <a:t>cap or </a:t>
            </a:r>
            <a:r>
              <a:rPr lang="en-US" dirty="0"/>
              <a:t>the step below the top </a:t>
            </a:r>
            <a:r>
              <a:rPr lang="en-US" dirty="0" smtClean="0"/>
              <a:t>cap (top step) increases the likelihood </a:t>
            </a:r>
            <a:r>
              <a:rPr lang="en-US" dirty="0"/>
              <a:t>of losing </a:t>
            </a:r>
            <a:r>
              <a:rPr lang="en-US" dirty="0" smtClean="0"/>
              <a:t>balance. </a:t>
            </a:r>
          </a:p>
          <a:p>
            <a:pPr marL="648663" lvl="2" indent="-216221"/>
            <a:r>
              <a:rPr lang="en-US" dirty="0" smtClean="0"/>
              <a:t>The bucket/pail shelf is not meant to be a step and cannot support the weight of a person.  These are generally attached by some sort of bracket which can easily bend or become disengaged. </a:t>
            </a:r>
          </a:p>
          <a:p>
            <a:pPr marL="216251" indent="-216221"/>
            <a:r>
              <a:rPr lang="en-US" dirty="0"/>
              <a:t>Stepladders are not to be used as </a:t>
            </a:r>
            <a:r>
              <a:rPr lang="en-US" dirty="0" smtClean="0"/>
              <a:t>single ladders </a:t>
            </a:r>
            <a:r>
              <a:rPr lang="en-US" dirty="0"/>
              <a:t>or in the partially open </a:t>
            </a:r>
            <a:r>
              <a:rPr lang="en-US" dirty="0" smtClean="0"/>
              <a:t>position. This is a common misuse of ladders as shown in the picture.  </a:t>
            </a:r>
          </a:p>
          <a:p>
            <a:pPr marL="432473" lvl="1" indent="-216221"/>
            <a:r>
              <a:rPr lang="en-US" dirty="0" smtClean="0"/>
              <a:t>When used as a single ladder, only 2 feet are on the ground and do not provide the ladder stability. </a:t>
            </a:r>
          </a:p>
          <a:p>
            <a:pPr marL="432473" lvl="1" indent="-216221"/>
            <a:r>
              <a:rPr lang="en-US" dirty="0" smtClean="0"/>
              <a:t>In a partially open position, the ladder could collapse (fold), causing the person to lose balance as well as the ladder to become dislodged. </a:t>
            </a:r>
            <a:endParaRPr lang="en-US" dirty="0"/>
          </a:p>
          <a:p>
            <a:pPr marL="225098" lvl="1"/>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r>
              <a:rPr lang="en-US" b="1" dirty="0" smtClean="0"/>
              <a:t>Content Source: </a:t>
            </a:r>
            <a:r>
              <a:rPr lang="en-US" dirty="0" smtClean="0"/>
              <a:t>American Ladder Institute - </a:t>
            </a:r>
            <a:r>
              <a:rPr lang="en-US" dirty="0" smtClean="0">
                <a:hlinkClick r:id="rId3"/>
              </a:rPr>
              <a:t>www.laddersafety.org</a:t>
            </a:r>
            <a:r>
              <a:rPr lang="en-US" dirty="0" smtClean="0"/>
              <a:t> </a:t>
            </a:r>
          </a:p>
          <a:p>
            <a:pPr>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a:p>
            <a:endParaRPr lang="en-US" dirty="0" smtClean="0">
              <a:latin typeface="Humnst777 Cn BT"/>
            </a:endParaRPr>
          </a:p>
          <a:p>
            <a:pPr>
              <a:spcBef>
                <a:spcPct val="0"/>
              </a:spcBef>
            </a:pPr>
            <a:endParaRPr lang="en-US" dirty="0" smtClean="0">
              <a:solidFill>
                <a:schemeClr val="tx1"/>
              </a:solidFill>
              <a:latin typeface="Humnst777 Cn BT"/>
            </a:endParaRPr>
          </a:p>
          <a:p>
            <a:pPr eaLnBrk="1" hangingPunct="1">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p:txBody>
      </p:sp>
      <p:sp>
        <p:nvSpPr>
          <p:cNvPr id="5" name="TextBox 4"/>
          <p:cNvSpPr txBox="1"/>
          <p:nvPr/>
        </p:nvSpPr>
        <p:spPr>
          <a:xfrm>
            <a:off x="4391699" y="6674427"/>
            <a:ext cx="2486025" cy="1202407"/>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These are unsafe practices and do not use the ladder properly.</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you didn’t follow these strategies?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risk of a fall is increased. </a:t>
            </a:r>
          </a:p>
        </p:txBody>
      </p:sp>
      <p:sp>
        <p:nvSpPr>
          <p:cNvPr id="7" name="TextBox 6"/>
          <p:cNvSpPr txBox="1"/>
          <p:nvPr/>
        </p:nvSpPr>
        <p:spPr>
          <a:xfrm>
            <a:off x="4375808" y="914381"/>
            <a:ext cx="2472191" cy="695092"/>
          </a:xfrm>
          <a:prstGeom prst="rect">
            <a:avLst/>
          </a:prstGeom>
          <a:noFill/>
        </p:spPr>
        <p:txBody>
          <a:bodyPr wrap="square" lIns="44522" tIns="8905" rIns="44522" bIns="8905"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these common UNSAFE stepladder practices.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possible consequences of these unsafe practices. </a:t>
            </a:r>
          </a:p>
        </p:txBody>
      </p:sp>
      <p:sp>
        <p:nvSpPr>
          <p:cNvPr id="3" name="Rectangle 2"/>
          <p:cNvSpPr/>
          <p:nvPr/>
        </p:nvSpPr>
        <p:spPr>
          <a:xfrm>
            <a:off x="4378444" y="5923200"/>
            <a:ext cx="1518815" cy="186744"/>
          </a:xfrm>
          <a:prstGeom prst="rect">
            <a:avLst/>
          </a:prstGeom>
        </p:spPr>
        <p:txBody>
          <a:bodyPr wrap="non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42272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9050"/>
            <a:ext cx="4273550" cy="3206750"/>
          </a:xfrm>
        </p:spPr>
      </p:sp>
      <p:sp>
        <p:nvSpPr>
          <p:cNvPr id="3" name="Notes Placeholder 2"/>
          <p:cNvSpPr>
            <a:spLocks noGrp="1"/>
          </p:cNvSpPr>
          <p:nvPr>
            <p:ph type="body" idx="1"/>
          </p:nvPr>
        </p:nvSpPr>
        <p:spPr/>
        <p:txBody>
          <a:bodyPr/>
          <a:lstStyle/>
          <a:p>
            <a:r>
              <a:rPr lang="en-US" dirty="0"/>
              <a:t>Fixed </a:t>
            </a:r>
            <a:r>
              <a:rPr lang="en-US" dirty="0" smtClean="0"/>
              <a:t>ladders are common on grain bins, silos, and other structures. Farm bins may have stairs instead of a ladder.</a:t>
            </a:r>
          </a:p>
          <a:p>
            <a:r>
              <a:rPr lang="en-US" dirty="0" smtClean="0"/>
              <a:t>A fixed ladder has rails &amp; rungs </a:t>
            </a:r>
            <a:r>
              <a:rPr lang="en-US" dirty="0"/>
              <a:t>or individual rungs </a:t>
            </a:r>
            <a:r>
              <a:rPr lang="en-US" dirty="0" smtClean="0"/>
              <a:t>permanently </a:t>
            </a:r>
            <a:r>
              <a:rPr lang="en-US" dirty="0"/>
              <a:t>attached to a structure, building, or </a:t>
            </a:r>
            <a:r>
              <a:rPr lang="en-US" dirty="0" smtClean="0"/>
              <a:t>equipment.</a:t>
            </a:r>
          </a:p>
          <a:p>
            <a:r>
              <a:rPr lang="en-US" dirty="0" smtClean="0"/>
              <a:t>Fixed ladders should have ladder grab rails and/or cages which extend 42 inches above landing surfaces.</a:t>
            </a:r>
          </a:p>
          <a:p>
            <a:r>
              <a:rPr lang="en-US" dirty="0"/>
              <a:t>Unlike portable ladders, fixed ladders can have different types of fall protection in place for the user. </a:t>
            </a:r>
            <a:r>
              <a:rPr lang="en-US" dirty="0" smtClean="0"/>
              <a:t>Look for:</a:t>
            </a:r>
          </a:p>
          <a:p>
            <a:pPr lvl="1"/>
            <a:r>
              <a:rPr lang="en-US" dirty="0" smtClean="0"/>
              <a:t>Cages, or a personal fall arrest or a ladder safety system or some combination.</a:t>
            </a:r>
          </a:p>
          <a:p>
            <a:pPr lvl="2"/>
            <a:r>
              <a:rPr lang="en-US" dirty="0" smtClean="0"/>
              <a:t>At a minimum, fall protection is needed for a continuous ladder length ≥ 24 feet that protects the worker during a fall for the entire length of the ladder section.</a:t>
            </a:r>
          </a:p>
          <a:p>
            <a:pPr lvl="2"/>
            <a:r>
              <a:rPr lang="en-US" dirty="0" smtClean="0"/>
              <a:t>Cages should begin 7-8 feet from the access point; typically the ground. </a:t>
            </a:r>
          </a:p>
          <a:p>
            <a:pPr lvl="1"/>
            <a:r>
              <a:rPr lang="en-US" dirty="0" smtClean="0"/>
              <a:t>Ladder sections should be offset with rest (landing platforms) at each offset and/or maximum 50 feet apart. Platforms need railings and toe boards.</a:t>
            </a:r>
          </a:p>
          <a:p>
            <a:r>
              <a:rPr lang="en-US" b="1" dirty="0" smtClean="0"/>
              <a:t>NOTE:</a:t>
            </a:r>
            <a:r>
              <a:rPr lang="en-US" dirty="0" smtClean="0"/>
              <a:t> A new general industry walking/working surface standard finalized November 2016 requires installation of personal fall arrest or ladder safety systems on fixed ladders ≥ 24 feet.</a:t>
            </a:r>
          </a:p>
          <a:p>
            <a:r>
              <a:rPr lang="en-US" dirty="0" smtClean="0"/>
              <a:t>Farm grain bins may not have ladder cages. Young workers should speak with the employer and/or family about using fall protection like a personal fall arrest or ladder rail safety system. </a:t>
            </a:r>
          </a:p>
          <a:p>
            <a:endParaRPr lang="en-US" dirty="0" smtClean="0"/>
          </a:p>
          <a:p>
            <a:endParaRPr lang="en-US" dirty="0"/>
          </a:p>
          <a:p>
            <a:endParaRPr lang="en-US" dirty="0" smtClean="0"/>
          </a:p>
          <a:p>
            <a:endParaRPr lang="en-US" dirty="0" smtClean="0"/>
          </a:p>
          <a:p>
            <a:endParaRPr lang="en-US" b="1" dirty="0" smtClean="0"/>
          </a:p>
          <a:p>
            <a:endParaRPr lang="en-US" b="1" dirty="0"/>
          </a:p>
          <a:p>
            <a:endParaRPr lang="en-US" b="1" dirty="0" smtClean="0"/>
          </a:p>
          <a:p>
            <a:endParaRPr lang="en-US" b="1" dirty="0"/>
          </a:p>
          <a:p>
            <a:pPr marL="225098" lvl="1"/>
            <a:endParaRPr lang="en-US" dirty="0" smtClean="0"/>
          </a:p>
        </p:txBody>
      </p:sp>
      <p:sp>
        <p:nvSpPr>
          <p:cNvPr id="5" name="TextBox 4"/>
          <p:cNvSpPr txBox="1"/>
          <p:nvPr/>
        </p:nvSpPr>
        <p:spPr>
          <a:xfrm>
            <a:off x="4376983" y="914381"/>
            <a:ext cx="2472191" cy="1540961"/>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using fixed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Encourage young workers to ask about fall protection when using fixed ladders with no cages.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Inform students about limitations regarding ladder work in non-agriculture work and agricultural work.</a:t>
            </a:r>
          </a:p>
        </p:txBody>
      </p:sp>
      <p:sp>
        <p:nvSpPr>
          <p:cNvPr id="7" name="TextBox 6"/>
          <p:cNvSpPr txBox="1"/>
          <p:nvPr/>
        </p:nvSpPr>
        <p:spPr>
          <a:xfrm>
            <a:off x="4384358" y="3764154"/>
            <a:ext cx="2472191" cy="2269882"/>
          </a:xfrm>
          <a:prstGeom prst="rect">
            <a:avLst/>
          </a:prstGeom>
          <a:noFill/>
        </p:spPr>
        <p:txBody>
          <a:bodyPr wrap="square" lIns="43244" tIns="8905" rIns="43244" bIns="8905" rtlCol="0">
            <a:spAutoFit/>
          </a:bodyPr>
          <a:lstStyle/>
          <a:p>
            <a:pPr defTabSz="887115">
              <a:spcAft>
                <a:spcPts val="388"/>
              </a:spcAft>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Refer to current OSHA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regulations for specific information about fixed ladder fall protection including cages and ladder safety &amp; personal fall arrest systems.</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Federal Child labor laws prohibits youth under 16 in non-agricultural jobs from engaging in work requiring the use of ladders, scaffolds, or their substitutes. In agriculture workers under 16 are prohibited from working from a ladder or scaffold at a height over 20 feet.</a:t>
            </a:r>
          </a:p>
        </p:txBody>
      </p:sp>
      <p:sp>
        <p:nvSpPr>
          <p:cNvPr id="8" name="Rectangle 7"/>
          <p:cNvSpPr/>
          <p:nvPr/>
        </p:nvSpPr>
        <p:spPr>
          <a:xfrm>
            <a:off x="4374947" y="5936111"/>
            <a:ext cx="2458115" cy="18674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GFAI</a:t>
            </a:r>
          </a:p>
        </p:txBody>
      </p:sp>
      <p:sp>
        <p:nvSpPr>
          <p:cNvPr id="10" name="Rectangle 9"/>
          <p:cNvSpPr/>
          <p:nvPr/>
        </p:nvSpPr>
        <p:spPr>
          <a:xfrm>
            <a:off x="41848" y="7863635"/>
            <a:ext cx="4326334" cy="1371684"/>
          </a:xfrm>
          <a:prstGeom prst="rect">
            <a:avLst/>
          </a:prstGeom>
        </p:spPr>
        <p:txBody>
          <a:bodyPr wrap="square" lIns="43244" tIns="8649" rIns="43244" bIns="8649">
            <a:spAutoFit/>
          </a:bodyPr>
          <a:lstStyle/>
          <a:p>
            <a:pPr marL="177448" indent="-177448"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fixed ladder standard 1910.27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https://www.osha.gov/walking-working-surfaces/RegTextWWSFinalRule.pdf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http://www.youthrules.gov/know-the-limits/agriculture/hazards.htm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https://www.dol.gov/whd/regs/compliance/childlabor101_text.htm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9542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763" y="20638"/>
            <a:ext cx="4271962" cy="3205162"/>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baseline="0" dirty="0" smtClean="0"/>
              <a:t>Discuss </a:t>
            </a:r>
            <a:r>
              <a:rPr lang="en-US" dirty="0" smtClean="0"/>
              <a:t>the correct ladder use being demonstrated in the pictures.</a:t>
            </a:r>
          </a:p>
          <a:p>
            <a:r>
              <a:rPr lang="en-US" baseline="0" dirty="0" smtClean="0"/>
              <a:t>Picture A shows proper use of </a:t>
            </a:r>
            <a:r>
              <a:rPr lang="en-US" dirty="0" smtClean="0"/>
              <a:t>a </a:t>
            </a:r>
            <a:r>
              <a:rPr lang="en-US" baseline="0" dirty="0" smtClean="0"/>
              <a:t>stepladder. </a:t>
            </a:r>
          </a:p>
          <a:p>
            <a:pPr lvl="1"/>
            <a:r>
              <a:rPr lang="en-US" baseline="0" dirty="0" smtClean="0"/>
              <a:t>The spreader bars are locked.</a:t>
            </a:r>
          </a:p>
          <a:p>
            <a:pPr lvl="1"/>
            <a:r>
              <a:rPr lang="en-US" dirty="0" smtClean="0"/>
              <a:t>He</a:t>
            </a:r>
            <a:r>
              <a:rPr lang="en-US" baseline="0" dirty="0" smtClean="0"/>
              <a:t> is facing his job site</a:t>
            </a:r>
            <a:r>
              <a:rPr lang="en-US" dirty="0" smtClean="0"/>
              <a:t> and not leaning off the side of the ladder as he performs work.</a:t>
            </a:r>
          </a:p>
          <a:p>
            <a:pPr lvl="1"/>
            <a:r>
              <a:rPr lang="en-US" baseline="0" dirty="0" smtClean="0"/>
              <a:t>He</a:t>
            </a:r>
            <a:r>
              <a:rPr lang="en-US" dirty="0" smtClean="0"/>
              <a:t> is</a:t>
            </a:r>
            <a:r>
              <a:rPr lang="en-US" baseline="0" dirty="0" smtClean="0"/>
              <a:t> maintaining</a:t>
            </a:r>
            <a:r>
              <a:rPr lang="en-US" dirty="0" smtClean="0"/>
              <a:t> 3 points of contact. </a:t>
            </a:r>
          </a:p>
          <a:p>
            <a:pPr lvl="1"/>
            <a:r>
              <a:rPr lang="en-US" baseline="0" dirty="0" smtClean="0"/>
              <a:t>He is not exceeding the load limit of the ladder.</a:t>
            </a:r>
            <a:endParaRPr lang="en-US" dirty="0"/>
          </a:p>
          <a:p>
            <a:r>
              <a:rPr lang="en-US" baseline="0" dirty="0" smtClean="0"/>
              <a:t>Picture </a:t>
            </a:r>
            <a:r>
              <a:rPr lang="en-US" dirty="0" smtClean="0"/>
              <a:t>B shows proper use of an extension ladder.</a:t>
            </a:r>
          </a:p>
          <a:p>
            <a:pPr lvl="1"/>
            <a:r>
              <a:rPr lang="en-US" baseline="0" dirty="0" smtClean="0"/>
              <a:t>The</a:t>
            </a:r>
            <a:r>
              <a:rPr lang="en-US" dirty="0" smtClean="0"/>
              <a:t> ladder is p</a:t>
            </a:r>
            <a:r>
              <a:rPr lang="en-US" baseline="0" dirty="0" smtClean="0"/>
              <a:t>roperly “footed” on a firm flat surface. </a:t>
            </a:r>
          </a:p>
          <a:p>
            <a:pPr lvl="1"/>
            <a:r>
              <a:rPr lang="en-US" dirty="0" smtClean="0"/>
              <a:t>A s</a:t>
            </a:r>
            <a:r>
              <a:rPr lang="en-US" baseline="0" dirty="0" smtClean="0"/>
              <a:t>econd person is steadying ladder but not on the ladder. </a:t>
            </a:r>
          </a:p>
          <a:p>
            <a:pPr lvl="1"/>
            <a:r>
              <a:rPr lang="en-US" dirty="0" smtClean="0"/>
              <a:t>The ladder user is maintaining a m</a:t>
            </a:r>
            <a:r>
              <a:rPr lang="en-US" baseline="0" dirty="0" smtClean="0"/>
              <a:t>inimum 3 points of contact</a:t>
            </a:r>
            <a:r>
              <a:rPr lang="en-US" dirty="0" smtClean="0"/>
              <a:t> and</a:t>
            </a:r>
            <a:r>
              <a:rPr lang="en-US" baseline="0" dirty="0" smtClean="0"/>
              <a:t> facing </a:t>
            </a:r>
            <a:r>
              <a:rPr lang="en-US" dirty="0" smtClean="0"/>
              <a:t>the job.</a:t>
            </a:r>
            <a:endParaRPr lang="en-US" baseline="0" dirty="0" smtClean="0"/>
          </a:p>
          <a:p>
            <a:pPr marL="450259" indent="-225129"/>
            <a:endParaRPr lang="en-US" baseline="0" dirty="0" smtClean="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smtClean="0"/>
          </a:p>
          <a:p>
            <a:pPr marL="450259" indent="-225129"/>
            <a:endParaRPr lang="en-US" baseline="0" dirty="0"/>
          </a:p>
          <a:p>
            <a:pPr marL="450259" indent="-225129"/>
            <a:endParaRPr lang="en-US" dirty="0" smtClean="0"/>
          </a:p>
          <a:p>
            <a:endParaRPr lang="en-US" b="1" dirty="0" smtClean="0"/>
          </a:p>
        </p:txBody>
      </p:sp>
      <p:sp>
        <p:nvSpPr>
          <p:cNvPr id="7" name="TextBox 6"/>
          <p:cNvSpPr txBox="1"/>
          <p:nvPr/>
        </p:nvSpPr>
        <p:spPr>
          <a:xfrm>
            <a:off x="4375808" y="914382"/>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correct ladder use.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possible, demonstrate correct ladder use.  </a:t>
            </a:r>
          </a:p>
        </p:txBody>
      </p:sp>
      <p:sp>
        <p:nvSpPr>
          <p:cNvPr id="2" name="Rectangle 1"/>
          <p:cNvSpPr/>
          <p:nvPr/>
        </p:nvSpPr>
        <p:spPr>
          <a:xfrm>
            <a:off x="4375808" y="5938043"/>
            <a:ext cx="2472191" cy="186744"/>
          </a:xfrm>
          <a:prstGeom prst="rect">
            <a:avLst/>
          </a:prstGeom>
        </p:spPr>
        <p:txBody>
          <a:bodyPr lIns="43244" tIns="8649" rIns="0"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Discuss what is incorrect with the ladder use in the pictures.</a:t>
            </a:r>
          </a:p>
          <a:p>
            <a:pPr lvl="1"/>
            <a:r>
              <a:rPr lang="en-US" b="1" baseline="0" dirty="0" smtClean="0"/>
              <a:t>A</a:t>
            </a:r>
            <a:r>
              <a:rPr lang="en-US" dirty="0" smtClean="0"/>
              <a:t> </a:t>
            </a:r>
            <a:r>
              <a:rPr lang="en-US" dirty="0"/>
              <a:t>– Worker is facing the wrong way while descending</a:t>
            </a:r>
            <a:endParaRPr lang="en-US" baseline="0" dirty="0" smtClean="0"/>
          </a:p>
          <a:p>
            <a:pPr lvl="1"/>
            <a:r>
              <a:rPr lang="en-US" b="1" baseline="0" dirty="0" smtClean="0"/>
              <a:t>B</a:t>
            </a:r>
            <a:r>
              <a:rPr lang="en-US" baseline="0" dirty="0" smtClean="0"/>
              <a:t> –</a:t>
            </a:r>
            <a:r>
              <a:rPr lang="en-US" dirty="0" smtClean="0"/>
              <a:t> Worker is carrying something in his hand while climbing, not maintaining 3 points of contact.</a:t>
            </a:r>
            <a:endParaRPr lang="en-US" baseline="0" dirty="0" smtClean="0"/>
          </a:p>
          <a:p>
            <a:pPr lvl="1"/>
            <a:r>
              <a:rPr lang="en-US" b="1" baseline="0" dirty="0" smtClean="0"/>
              <a:t>C</a:t>
            </a:r>
            <a:r>
              <a:rPr lang="en-US" b="1" dirty="0" smtClean="0"/>
              <a:t> </a:t>
            </a:r>
            <a:r>
              <a:rPr lang="en-US" dirty="0" smtClean="0"/>
              <a:t>– </a:t>
            </a:r>
            <a:r>
              <a:rPr lang="en-US" dirty="0"/>
              <a:t>Worker is standing on top </a:t>
            </a:r>
            <a:r>
              <a:rPr lang="en-US" dirty="0" smtClean="0"/>
              <a:t>rungs, straddling the ladder.  </a:t>
            </a:r>
          </a:p>
          <a:p>
            <a:pPr lvl="1"/>
            <a:r>
              <a:rPr lang="en-US" b="1" dirty="0" smtClean="0"/>
              <a:t>D – </a:t>
            </a:r>
            <a:r>
              <a:rPr lang="en-US" dirty="0" smtClean="0"/>
              <a:t>Ladder is placed on unstable work surface </a:t>
            </a:r>
          </a:p>
          <a:p>
            <a:r>
              <a:rPr lang="en-US" baseline="0" dirty="0" smtClean="0"/>
              <a:t>Identify and discuss the correct safety strategy to use.</a:t>
            </a:r>
          </a:p>
          <a:p>
            <a:pPr lvl="1"/>
            <a:r>
              <a:rPr lang="en-US" b="1" dirty="0" smtClean="0"/>
              <a:t>A</a:t>
            </a:r>
            <a:r>
              <a:rPr lang="en-US" dirty="0" smtClean="0"/>
              <a:t> – Worker should descend while facing the ladder rungs.</a:t>
            </a:r>
          </a:p>
          <a:p>
            <a:pPr lvl="1"/>
            <a:r>
              <a:rPr lang="en-US" b="1" dirty="0" smtClean="0"/>
              <a:t>B - </a:t>
            </a:r>
            <a:r>
              <a:rPr lang="en-US" dirty="0" smtClean="0"/>
              <a:t>Worker should not be carrying something while climbing. A hand line tied to the cooler could be used to raise it after the worker is in position allowing  him to maintain 3 points of contact while climbing.</a:t>
            </a:r>
          </a:p>
          <a:p>
            <a:pPr lvl="1"/>
            <a:r>
              <a:rPr lang="en-US" b="1" dirty="0" smtClean="0"/>
              <a:t>C</a:t>
            </a:r>
            <a:r>
              <a:rPr lang="en-US" dirty="0" smtClean="0"/>
              <a:t> - reposition the ladder to face the work directly and/or use a longer ladder and/or use a different type of ladder (extension ladder). Stay below the top step. </a:t>
            </a:r>
          </a:p>
          <a:p>
            <a:pPr lvl="1"/>
            <a:r>
              <a:rPr lang="en-US" b="1" dirty="0" smtClean="0"/>
              <a:t>D –</a:t>
            </a:r>
            <a:r>
              <a:rPr lang="en-US" dirty="0" smtClean="0"/>
              <a:t> The ladder needs to be repositioned on a solid, stable surface.  A different type of ladder and/or different length of ladder may be needed.  </a:t>
            </a:r>
          </a:p>
          <a:p>
            <a:pPr marL="216191" lvl="1"/>
            <a:r>
              <a:rPr lang="en-US" dirty="0" smtClean="0"/>
              <a:t> </a:t>
            </a:r>
            <a:endParaRPr lang="en-US" baseline="0" dirty="0" smtClean="0"/>
          </a:p>
          <a:p>
            <a:endParaRPr lang="en-US" dirty="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pPr>
              <a:tabLst>
                <a:tab pos="168847" algn="l"/>
              </a:tabLst>
            </a:pPr>
            <a:endParaRPr lang="en-US" dirty="0"/>
          </a:p>
          <a:p>
            <a:endParaRPr lang="en-US" b="1" dirty="0" smtClean="0"/>
          </a:p>
        </p:txBody>
      </p:sp>
      <p:sp>
        <p:nvSpPr>
          <p:cNvPr id="6" name="TextBox 5"/>
          <p:cNvSpPr txBox="1"/>
          <p:nvPr/>
        </p:nvSpPr>
        <p:spPr>
          <a:xfrm>
            <a:off x="4385801" y="5432314"/>
            <a:ext cx="2472191" cy="694575"/>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 - GFAI </a:t>
            </a:r>
          </a:p>
          <a:p>
            <a:pPr marL="0" lvl="1" defTabSz="887115">
              <a:tabLst>
                <a:tab pos="168847"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 &amp; D - GHSC</a:t>
            </a:r>
          </a:p>
        </p:txBody>
      </p:sp>
      <p:sp>
        <p:nvSpPr>
          <p:cNvPr id="7" name="TextBox 6"/>
          <p:cNvSpPr txBox="1"/>
          <p:nvPr/>
        </p:nvSpPr>
        <p:spPr>
          <a:xfrm>
            <a:off x="4378145" y="906960"/>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and evaluate the incorrect ladder use depicted in photos.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correct strategy to use.</a:t>
            </a:r>
          </a:p>
        </p:txBody>
      </p:sp>
      <p:sp>
        <p:nvSpPr>
          <p:cNvPr id="2" name="TextBox 1"/>
          <p:cNvSpPr txBox="1"/>
          <p:nvPr/>
        </p:nvSpPr>
        <p:spPr>
          <a:xfrm>
            <a:off x="4375808" y="6656843"/>
            <a:ext cx="2472191" cy="2048792"/>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possible consequences of this kind of incorrect use?</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worker can easily miss a step or handhold and slip or fall.</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Worker can lose stability and fall particularly if another limb slips.</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Worker can lose balance and fall or the ladder can become unbalanced.</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ladder can easily tip when worker is climbing. </a:t>
            </a:r>
          </a:p>
          <a:p>
            <a:pPr marL="172976" lvl="1" defTabSz="887115"/>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t>Discuss when fall protection is needed around the </a:t>
            </a:r>
            <a:r>
              <a:rPr lang="en-US" dirty="0" smtClean="0"/>
              <a:t>workplace</a:t>
            </a:r>
          </a:p>
          <a:p>
            <a:r>
              <a:rPr lang="en-US" dirty="0" smtClean="0"/>
              <a:t>Fall prevention strategies must be in place for height work 4 feet and more from the nearest walking/working surface.  </a:t>
            </a:r>
          </a:p>
          <a:p>
            <a:r>
              <a:rPr lang="en-US" dirty="0" smtClean="0"/>
              <a:t>Fall prevention strategies are also needed whenever there is a difference of 4 feet or more between levels where a worker could fall. </a:t>
            </a:r>
          </a:p>
          <a:p>
            <a:r>
              <a:rPr lang="en-US" dirty="0" smtClean="0"/>
              <a:t>More simply, fall protection is needed when the fall potential is equal to or greater than 4 feet such as:</a:t>
            </a:r>
          </a:p>
          <a:p>
            <a:pPr lvl="1"/>
            <a:r>
              <a:rPr lang="en-US" dirty="0" smtClean="0"/>
              <a:t>Floor openings and other openings</a:t>
            </a:r>
          </a:p>
          <a:p>
            <a:pPr lvl="2"/>
            <a:r>
              <a:rPr lang="en-US" dirty="0" smtClean="0"/>
              <a:t>Stairway openings</a:t>
            </a:r>
          </a:p>
          <a:p>
            <a:pPr lvl="2"/>
            <a:r>
              <a:rPr lang="en-US" dirty="0" smtClean="0"/>
              <a:t>dump pit openings, chute openings, hatchways, access </a:t>
            </a:r>
            <a:r>
              <a:rPr lang="en-US" dirty="0"/>
              <a:t>holes, </a:t>
            </a:r>
            <a:r>
              <a:rPr lang="en-US" dirty="0" smtClean="0"/>
              <a:t>and </a:t>
            </a:r>
            <a:r>
              <a:rPr lang="en-US" dirty="0"/>
              <a:t>openings for floor </a:t>
            </a:r>
            <a:r>
              <a:rPr lang="en-US" dirty="0" smtClean="0"/>
              <a:t>machinery</a:t>
            </a:r>
          </a:p>
          <a:p>
            <a:pPr lvl="2"/>
            <a:r>
              <a:rPr lang="en-US" dirty="0" smtClean="0"/>
              <a:t>Ladder way and work platform openings, including walkways (sometimes called runways or catwalks)</a:t>
            </a:r>
          </a:p>
          <a:p>
            <a:pPr lvl="1"/>
            <a:r>
              <a:rPr lang="en-US" dirty="0" smtClean="0"/>
              <a:t>Above or next to dangerous equipment</a:t>
            </a:r>
          </a:p>
          <a:p>
            <a:pPr lvl="1"/>
            <a:r>
              <a:rPr lang="en-US" dirty="0" smtClean="0"/>
              <a:t>Around work platforms, including </a:t>
            </a:r>
            <a:r>
              <a:rPr lang="en-US" dirty="0"/>
              <a:t>walkways (sometimes called runways or catwalks</a:t>
            </a:r>
            <a:r>
              <a:rPr lang="en-US" dirty="0" smtClean="0"/>
              <a:t>)</a:t>
            </a:r>
          </a:p>
          <a:p>
            <a:pPr lvl="1"/>
            <a:r>
              <a:rPr lang="en-US" dirty="0" smtClean="0"/>
              <a:t>Around stairs.</a:t>
            </a:r>
          </a:p>
          <a:p>
            <a:endParaRPr lang="en-US" baseline="0" dirty="0" smtClean="0"/>
          </a:p>
          <a:p>
            <a:endParaRPr lang="en-US" baseline="0" dirty="0" smtClean="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pPr marL="540727" indent="-554324"/>
            <a:endParaRPr lang="en-US" b="1" dirty="0" smtClean="0"/>
          </a:p>
        </p:txBody>
      </p:sp>
      <p:sp>
        <p:nvSpPr>
          <p:cNvPr id="6" name="TextBox 5"/>
          <p:cNvSpPr txBox="1"/>
          <p:nvPr/>
        </p:nvSpPr>
        <p:spPr>
          <a:xfrm>
            <a:off x="4376690" y="3770564"/>
            <a:ext cx="2486025" cy="356021"/>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Click once for each main line to appear – total 5 clicks.</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6" y="60368"/>
            <a:ext cx="882925" cy="890589"/>
          </a:xfrm>
          <a:prstGeom prst="rect">
            <a:avLst/>
          </a:prstGeom>
        </p:spPr>
      </p:pic>
      <p:sp>
        <p:nvSpPr>
          <p:cNvPr id="2" name="Rectangle 1"/>
          <p:cNvSpPr/>
          <p:nvPr/>
        </p:nvSpPr>
        <p:spPr>
          <a:xfrm>
            <a:off x="4384342" y="5938043"/>
            <a:ext cx="2486025" cy="186744"/>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7" name="Rectangle 6"/>
          <p:cNvSpPr/>
          <p:nvPr/>
        </p:nvSpPr>
        <p:spPr>
          <a:xfrm>
            <a:off x="4383165" y="906960"/>
            <a:ext cx="2472191" cy="1540961"/>
          </a:xfrm>
          <a:prstGeom prst="rect">
            <a:avLst/>
          </a:prstGeom>
        </p:spPr>
        <p:txBody>
          <a:bodyPr lIns="43244" tIns="8649" rIns="43244" bIns="8649">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fall protection is needed when working at heights equal or greater than 4 feet from the walking/working surface or when there is a difference of 4 feet or more between levels.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situations fall protection is required.</a:t>
            </a:r>
          </a:p>
          <a:p>
            <a:pPr defTabSz="887115">
              <a:buSzPct val="150000"/>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375808" y="6675163"/>
            <a:ext cx="2472191" cy="863852"/>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 about your workplace or family farm.  What work areas would possibly fall under this broad definition of fall hazard and require some type of fall protection?</a:t>
            </a:r>
          </a:p>
        </p:txBody>
      </p:sp>
    </p:spTree>
    <p:extLst>
      <p:ext uri="{BB962C8B-B14F-4D97-AF65-F5344CB8AC3E}">
        <p14:creationId xmlns:p14="http://schemas.microsoft.com/office/powerpoint/2010/main" val="156525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113" y="20638"/>
            <a:ext cx="4275137"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There are two basic two basic ways to provide fall protection and two basic types of fall protection.</a:t>
            </a:r>
          </a:p>
          <a:p>
            <a:r>
              <a:rPr lang="en-US" dirty="0" smtClean="0"/>
              <a:t>Fall protection systems can protect by “Restraint” or “Arrest” AND be structural versus personal.  </a:t>
            </a:r>
          </a:p>
          <a:p>
            <a:r>
              <a:rPr lang="en-US" baseline="0" dirty="0" smtClean="0"/>
              <a:t>Fall Restraint</a:t>
            </a:r>
            <a:r>
              <a:rPr lang="en-US" dirty="0" smtClean="0"/>
              <a:t> – keeps the fall from happening.</a:t>
            </a:r>
          </a:p>
          <a:p>
            <a:pPr lvl="1"/>
            <a:r>
              <a:rPr lang="en-US" dirty="0" smtClean="0"/>
              <a:t>Structural – a physical or other structure that prevents a fall.  Examples include railings, safety nets, floor guards, barriers, etc.  It could also include a person “guarding” the fall zone.  Structural fall protection is for restraint only.</a:t>
            </a:r>
          </a:p>
          <a:p>
            <a:pPr lvl="1"/>
            <a:r>
              <a:rPr lang="en-US" dirty="0" smtClean="0"/>
              <a:t>Personal fall restraint (protection) system is a type of PPE that the worker wears which prevents a fall. </a:t>
            </a:r>
          </a:p>
          <a:p>
            <a:r>
              <a:rPr lang="en-US" baseline="0" dirty="0" smtClean="0"/>
              <a:t>Fall Arrest - </a:t>
            </a:r>
            <a:r>
              <a:rPr lang="en-US" dirty="0" smtClean="0"/>
              <a:t>stops a fall when it occurs and prevents the person from contact with a lower surface.  </a:t>
            </a:r>
          </a:p>
          <a:p>
            <a:pPr lvl="1"/>
            <a:r>
              <a:rPr lang="en-US" baseline="0" dirty="0" smtClean="0"/>
              <a:t>Only personal fall protection is used for arrest.</a:t>
            </a:r>
          </a:p>
          <a:p>
            <a:pPr lvl="1"/>
            <a:r>
              <a:rPr lang="en-US" dirty="0" smtClean="0"/>
              <a:t>A personal fall arrest system is a type of PPE worn by the worker. It is commonly called PFAS.</a:t>
            </a:r>
            <a:endParaRPr lang="en-US" baseline="0" dirty="0" smtClean="0"/>
          </a:p>
          <a:p>
            <a:pPr lvl="1"/>
            <a:r>
              <a:rPr lang="en-US" dirty="0" smtClean="0"/>
              <a:t>The worker MUST be trained to use this type of fall protection.</a:t>
            </a:r>
          </a:p>
          <a:p>
            <a:r>
              <a:rPr lang="en-US" dirty="0" smtClean="0"/>
              <a:t>It is always better to use a structural restraint whenever possible. </a:t>
            </a:r>
            <a:endParaRPr lang="en-US" baseline="0" dirty="0" smtClean="0"/>
          </a:p>
          <a:p>
            <a:endParaRPr lang="en-US" baseline="0" dirty="0" smtClean="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pPr marL="540727" indent="-554324"/>
            <a:endParaRPr lang="en-US" b="1" dirty="0" smtClean="0"/>
          </a:p>
        </p:txBody>
      </p:sp>
      <p:sp>
        <p:nvSpPr>
          <p:cNvPr id="6" name="TextBox 5"/>
          <p:cNvSpPr txBox="1"/>
          <p:nvPr/>
        </p:nvSpPr>
        <p:spPr>
          <a:xfrm>
            <a:off x="4329117" y="3767325"/>
            <a:ext cx="2486025" cy="186744"/>
          </a:xfrm>
          <a:prstGeom prst="rect">
            <a:avLst/>
          </a:prstGeom>
          <a:noFill/>
        </p:spPr>
        <p:txBody>
          <a:bodyPr wrap="square" lIns="44522" tIns="8649" rIns="44522" bIns="8649" rtlCol="0">
            <a:spAutoFit/>
          </a:bodyPr>
          <a:lstStyle/>
          <a:p>
            <a:pPr defTabSz="887115"/>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378136" y="5930622"/>
            <a:ext cx="2486025" cy="186744"/>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75808" y="914381"/>
            <a:ext cx="2472191" cy="1371684"/>
          </a:xfrm>
          <a:prstGeom prst="rect">
            <a:avLst/>
          </a:prstGeom>
          <a:noFill/>
        </p:spPr>
        <p:txBody>
          <a:bodyPr wrap="square" lIns="43244" tIns="8649" rIns="43244"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there are 2 ways fall protection can protect workers.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Restraint – keeps a person from falling</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Arrest -  works after a fall has occurred to stop the person before impact with a lower lever.</a:t>
            </a:r>
          </a:p>
          <a:p>
            <a:pPr marL="129733" indent="-129733" defTabSz="887115">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6350" y="14288"/>
            <a:ext cx="4271963" cy="3205162"/>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There are different types of structural restraints which offer varying levels of protection against falls. The type of structural restraint used depends on the area requiring fall protection.</a:t>
            </a:r>
          </a:p>
          <a:p>
            <a:pPr lvl="0"/>
            <a:r>
              <a:rPr lang="en-US" dirty="0">
                <a:solidFill>
                  <a:prstClr val="black"/>
                </a:solidFill>
              </a:rPr>
              <a:t>A railing, guard or barrier is needed:</a:t>
            </a:r>
          </a:p>
          <a:p>
            <a:pPr lvl="1"/>
            <a:r>
              <a:rPr lang="en-US" dirty="0" smtClean="0">
                <a:solidFill>
                  <a:prstClr val="black"/>
                </a:solidFill>
              </a:rPr>
              <a:t>when there is a height difference of at least 4 feet</a:t>
            </a:r>
          </a:p>
          <a:p>
            <a:pPr lvl="1"/>
            <a:r>
              <a:rPr lang="en-US" dirty="0" smtClean="0">
                <a:solidFill>
                  <a:prstClr val="black"/>
                </a:solidFill>
              </a:rPr>
              <a:t>the work area is above or next to dangerous equipment</a:t>
            </a:r>
          </a:p>
          <a:p>
            <a:pPr lvl="1"/>
            <a:r>
              <a:rPr lang="en-US" dirty="0" smtClean="0">
                <a:solidFill>
                  <a:prstClr val="black"/>
                </a:solidFill>
              </a:rPr>
              <a:t>floor openings </a:t>
            </a:r>
            <a:r>
              <a:rPr lang="en-US" b="1" dirty="0">
                <a:solidFill>
                  <a:prstClr val="black"/>
                </a:solidFill>
              </a:rPr>
              <a:t>including stairway, ladder way, work platform openings</a:t>
            </a:r>
          </a:p>
          <a:p>
            <a:pPr lvl="1"/>
            <a:r>
              <a:rPr lang="en-US" dirty="0">
                <a:solidFill>
                  <a:prstClr val="black"/>
                </a:solidFill>
              </a:rPr>
              <a:t>a</a:t>
            </a:r>
            <a:r>
              <a:rPr lang="en-US" dirty="0" smtClean="0">
                <a:solidFill>
                  <a:prstClr val="black"/>
                </a:solidFill>
              </a:rPr>
              <a:t>round open-sided </a:t>
            </a:r>
            <a:r>
              <a:rPr lang="en-US" dirty="0">
                <a:solidFill>
                  <a:prstClr val="black"/>
                </a:solidFill>
              </a:rPr>
              <a:t>floors, work platforms, walkways </a:t>
            </a:r>
          </a:p>
          <a:p>
            <a:pPr lvl="1"/>
            <a:r>
              <a:rPr lang="en-US" dirty="0" smtClean="0">
                <a:solidFill>
                  <a:prstClr val="black"/>
                </a:solidFill>
              </a:rPr>
              <a:t>around stairways </a:t>
            </a:r>
            <a:r>
              <a:rPr lang="en-US" dirty="0">
                <a:solidFill>
                  <a:prstClr val="black"/>
                </a:solidFill>
              </a:rPr>
              <a:t>and stair </a:t>
            </a:r>
            <a:r>
              <a:rPr lang="en-US" dirty="0" smtClean="0">
                <a:solidFill>
                  <a:prstClr val="black"/>
                </a:solidFill>
              </a:rPr>
              <a:t>landings</a:t>
            </a:r>
          </a:p>
          <a:p>
            <a:pPr lvl="1"/>
            <a:r>
              <a:rPr lang="en-US" dirty="0" smtClean="0">
                <a:solidFill>
                  <a:prstClr val="black"/>
                </a:solidFill>
              </a:rPr>
              <a:t>at entrances to ladder ways, work platforms, etc.</a:t>
            </a:r>
          </a:p>
          <a:p>
            <a:r>
              <a:rPr lang="en-US" dirty="0" smtClean="0"/>
              <a:t>Floor hole openings (pits, chutes, hatchways, manholes, trapdoors, etc.) must have a cover (can be a grate) and/or railings around it. When a cover is open, the opening must have railings around it or a barricade or must be constantly attended. These can be temporary (but not easily removed).</a:t>
            </a:r>
          </a:p>
          <a:p>
            <a:r>
              <a:rPr lang="en-US" dirty="0" smtClean="0"/>
              <a:t>Railings are the most common type of structural restraint. They are generally constructed of structural steel, pipe, or 2X4 wood.</a:t>
            </a:r>
          </a:p>
          <a:p>
            <a:r>
              <a:rPr lang="en-US" dirty="0" smtClean="0"/>
              <a:t>A standard railing consists of  the following:</a:t>
            </a:r>
          </a:p>
          <a:p>
            <a:pPr lvl="1">
              <a:buFont typeface="Arial" panose="020B0604020202020204" pitchFamily="34" charset="0"/>
              <a:buChar char="•"/>
            </a:pPr>
            <a:r>
              <a:rPr lang="en-US" dirty="0" smtClean="0"/>
              <a:t>Railing is present on all exposed sides except entrance to a ramp, stairway, or ladder. </a:t>
            </a:r>
          </a:p>
          <a:p>
            <a:pPr lvl="1">
              <a:buFont typeface="Arial" panose="020B0604020202020204" pitchFamily="34" charset="0"/>
              <a:buChar char="•"/>
            </a:pPr>
            <a:r>
              <a:rPr lang="en-US" dirty="0" smtClean="0"/>
              <a:t>Top rail is 42” high; Mid-rail half way between floor &amp; top rail; and a </a:t>
            </a:r>
            <a:r>
              <a:rPr lang="en-US" dirty="0"/>
              <a:t>4” toe </a:t>
            </a:r>
            <a:r>
              <a:rPr lang="en-US" dirty="0" smtClean="0"/>
              <a:t>board.  </a:t>
            </a:r>
          </a:p>
          <a:p>
            <a:pPr lvl="1">
              <a:buFont typeface="Arial" panose="020B0604020202020204" pitchFamily="34" charset="0"/>
              <a:buChar char="•"/>
            </a:pPr>
            <a:r>
              <a:rPr lang="en-US" dirty="0" smtClean="0"/>
              <a:t>Posts at appropriate intervals according to material used.</a:t>
            </a:r>
          </a:p>
          <a:p>
            <a:pPr lvl="1">
              <a:buFont typeface="Arial" panose="020B0604020202020204" pitchFamily="34" charset="0"/>
              <a:buChar char="•"/>
            </a:pPr>
            <a:r>
              <a:rPr lang="en-US" dirty="0" smtClean="0"/>
              <a:t>Railings withstand a minimum of 200 pounds of pressure applied at any point on the rail – downward or outward.</a:t>
            </a:r>
          </a:p>
          <a:p>
            <a:pPr lvl="1">
              <a:buFont typeface="Arial" panose="020B0604020202020204" pitchFamily="34" charset="0"/>
              <a:buChar char="•"/>
            </a:pPr>
            <a:r>
              <a:rPr lang="en-US" dirty="0" smtClean="0"/>
              <a:t>Ends of railings/handrails do not have a projection hazard.</a:t>
            </a:r>
          </a:p>
          <a:p>
            <a:r>
              <a:rPr lang="en-US" dirty="0" smtClean="0"/>
              <a:t>Entrances to ladder ways, work platforms, etc. must be protected by a swing gate, offset or barrier such as a chain.</a:t>
            </a:r>
          </a:p>
          <a:p>
            <a:r>
              <a:rPr lang="en-US" dirty="0" smtClean="0"/>
              <a:t>Enclosed stairways have a wall on one or both sides. They require handrails -30-34</a:t>
            </a:r>
            <a:r>
              <a:rPr lang="en-US" dirty="0"/>
              <a:t>” </a:t>
            </a:r>
            <a:r>
              <a:rPr lang="en-US" dirty="0" smtClean="0"/>
              <a:t>high. (A combined stair </a:t>
            </a:r>
            <a:r>
              <a:rPr lang="en-US" dirty="0"/>
              <a:t>top &amp; </a:t>
            </a:r>
            <a:r>
              <a:rPr lang="en-US" dirty="0" smtClean="0"/>
              <a:t>handrail is </a:t>
            </a:r>
            <a:r>
              <a:rPr lang="en-US" dirty="0"/>
              <a:t>36-38”). </a:t>
            </a:r>
            <a:endParaRPr lang="en-US" dirty="0" smtClean="0"/>
          </a:p>
          <a:p>
            <a:pPr lvl="1">
              <a:buFont typeface="Arial" panose="020B0604020202020204" pitchFamily="34" charset="0"/>
              <a:buChar char="•"/>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buFont typeface="Arial" panose="020B0604020202020204" pitchFamily="34" charset="0"/>
              <a:buChar char="•"/>
            </a:pPr>
            <a:endParaRPr lang="en-US" dirty="0" smtClean="0"/>
          </a:p>
          <a:p>
            <a:pPr marL="540727" indent="-554324"/>
            <a:endParaRPr lang="en-US" b="1" dirty="0" smtClean="0"/>
          </a:p>
        </p:txBody>
      </p:sp>
      <p:sp>
        <p:nvSpPr>
          <p:cNvPr id="6" name="TextBox 5"/>
          <p:cNvSpPr txBox="1"/>
          <p:nvPr/>
        </p:nvSpPr>
        <p:spPr>
          <a:xfrm>
            <a:off x="4375808" y="3767325"/>
            <a:ext cx="2472191" cy="1202857"/>
          </a:xfrm>
          <a:prstGeom prst="rect">
            <a:avLst/>
          </a:prstGeom>
          <a:noFill/>
        </p:spPr>
        <p:txBody>
          <a:bodyPr wrap="square" lIns="44522" tIns="8872" rIns="44522" bIns="8872"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For more information, see OSHA Standard 1910 Subpart D Walking - Working Surfaces 1910.23; 1910.25, 1910.28 &amp;1910.29</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https://www.osha.gov/pls/oshaweb/owadisp.show_document?p_table=STANDARDS&amp;p_id=9715</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380621" y="914382"/>
            <a:ext cx="2472191" cy="1540961"/>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There are different types of structural restraints depending on the area requiring fall protection.</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it is necessary to have a structural restraint.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different types of restraints and their uses.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railings are the most common type of structural restraint.</a:t>
            </a:r>
          </a:p>
        </p:txBody>
      </p:sp>
      <p:sp>
        <p:nvSpPr>
          <p:cNvPr id="2" name="Rectangle 1"/>
          <p:cNvSpPr/>
          <p:nvPr/>
        </p:nvSpPr>
        <p:spPr>
          <a:xfrm>
            <a:off x="4383165" y="5608305"/>
            <a:ext cx="2472192" cy="525298"/>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GFAI</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Others:</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156525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763" y="20638"/>
            <a:ext cx="4275137"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dirty="0" smtClean="0"/>
              <a:t>Personal fall protection systems are considered PPE – personal protective equipment for the user.</a:t>
            </a:r>
          </a:p>
          <a:p>
            <a:pPr eaLnBrk="1" hangingPunct="1">
              <a:spcBef>
                <a:spcPct val="0"/>
              </a:spcBef>
            </a:pPr>
            <a:r>
              <a:rPr lang="en-US" dirty="0" smtClean="0"/>
              <a:t>Personal fall protection systems are used when structural restraints are not feasible or cannot fully protect a worker. </a:t>
            </a:r>
          </a:p>
          <a:p>
            <a:pPr eaLnBrk="1" hangingPunct="1">
              <a:spcBef>
                <a:spcPct val="0"/>
              </a:spcBef>
            </a:pPr>
            <a:r>
              <a:rPr lang="en-US" dirty="0" smtClean="0"/>
              <a:t>There are two main categories of personal fall protection systems - Fall Restraint and Fall Arrest.</a:t>
            </a:r>
          </a:p>
          <a:p>
            <a:pPr lvl="1">
              <a:spcBef>
                <a:spcPct val="0"/>
              </a:spcBef>
            </a:pPr>
            <a:r>
              <a:rPr lang="en-US" dirty="0" smtClean="0"/>
              <a:t>Different types of personal fall protection systems have different functions but generally provide either protection from a fall occurring (restraint) or protection when a fall occurs by stopping it (arrest).</a:t>
            </a:r>
          </a:p>
          <a:p>
            <a:pPr eaLnBrk="1" hangingPunct="1">
              <a:spcBef>
                <a:spcPct val="0"/>
              </a:spcBef>
            </a:pPr>
            <a:r>
              <a:rPr lang="en-US" dirty="0" smtClean="0"/>
              <a:t>All personal fall protection systems require components A, B, C, :</a:t>
            </a:r>
          </a:p>
          <a:p>
            <a:pPr marL="432411" lvl="1" indent="-216221">
              <a:spcBef>
                <a:spcPct val="0"/>
              </a:spcBef>
              <a:buSzPct val="100000"/>
              <a:buFont typeface="+mj-lt"/>
              <a:buAutoNum type="alphaUcPeriod"/>
            </a:pPr>
            <a:r>
              <a:rPr lang="en-US" b="1" dirty="0" smtClean="0">
                <a:solidFill>
                  <a:prstClr val="black"/>
                </a:solidFill>
              </a:rPr>
              <a:t>Anchor </a:t>
            </a:r>
            <a:r>
              <a:rPr lang="en-US" b="1" dirty="0">
                <a:solidFill>
                  <a:prstClr val="black"/>
                </a:solidFill>
              </a:rPr>
              <a:t>point and anchorage connector </a:t>
            </a:r>
            <a:r>
              <a:rPr lang="en-US" dirty="0">
                <a:solidFill>
                  <a:prstClr val="black"/>
                </a:solidFill>
              </a:rPr>
              <a:t>– Referred to as anchor point or tie off </a:t>
            </a:r>
            <a:r>
              <a:rPr lang="en-US" dirty="0" smtClean="0">
                <a:solidFill>
                  <a:prstClr val="black"/>
                </a:solidFill>
              </a:rPr>
              <a:t>point.</a:t>
            </a:r>
          </a:p>
          <a:p>
            <a:pPr marL="432411" lvl="1" indent="-216221">
              <a:spcBef>
                <a:spcPct val="0"/>
              </a:spcBef>
              <a:buSzPct val="100000"/>
              <a:buFont typeface="+mj-lt"/>
              <a:buAutoNum type="alphaUcPeriod"/>
            </a:pPr>
            <a:r>
              <a:rPr lang="en-US" b="1" dirty="0" smtClean="0">
                <a:solidFill>
                  <a:prstClr val="black"/>
                </a:solidFill>
              </a:rPr>
              <a:t>Body </a:t>
            </a:r>
            <a:r>
              <a:rPr lang="en-US" b="1" dirty="0">
                <a:solidFill>
                  <a:prstClr val="black"/>
                </a:solidFill>
              </a:rPr>
              <a:t>harness </a:t>
            </a:r>
            <a:r>
              <a:rPr lang="en-US" dirty="0" smtClean="0">
                <a:solidFill>
                  <a:prstClr val="black"/>
                </a:solidFill>
              </a:rPr>
              <a:t>–a full body harness that distributes fall forces evenly</a:t>
            </a:r>
            <a:r>
              <a:rPr lang="en-US" dirty="0">
                <a:solidFill>
                  <a:prstClr val="black"/>
                </a:solidFill>
              </a:rPr>
              <a:t>. </a:t>
            </a:r>
            <a:endParaRPr lang="en-US" dirty="0" smtClean="0">
              <a:solidFill>
                <a:prstClr val="black"/>
              </a:solidFill>
            </a:endParaRPr>
          </a:p>
          <a:p>
            <a:pPr lvl="2">
              <a:spcBef>
                <a:spcPct val="0"/>
              </a:spcBef>
            </a:pPr>
            <a:r>
              <a:rPr lang="en-US" dirty="0" smtClean="0">
                <a:solidFill>
                  <a:prstClr val="black"/>
                </a:solidFill>
              </a:rPr>
              <a:t>The harness </a:t>
            </a:r>
            <a:r>
              <a:rPr lang="en-US" dirty="0">
                <a:solidFill>
                  <a:prstClr val="black"/>
                </a:solidFill>
              </a:rPr>
              <a:t>goes over the shoulders, across the chest area, and has loops for the </a:t>
            </a:r>
            <a:r>
              <a:rPr lang="en-US" dirty="0" smtClean="0">
                <a:solidFill>
                  <a:prstClr val="black"/>
                </a:solidFill>
              </a:rPr>
              <a:t>legs to fully support a worker.</a:t>
            </a:r>
          </a:p>
          <a:p>
            <a:pPr lvl="2">
              <a:spcBef>
                <a:spcPct val="0"/>
              </a:spcBef>
            </a:pPr>
            <a:r>
              <a:rPr lang="en-US" dirty="0" smtClean="0">
                <a:solidFill>
                  <a:prstClr val="black"/>
                </a:solidFill>
              </a:rPr>
              <a:t>A D-ring on the front (can also be on the back) attaches the worker to the connecting device.</a:t>
            </a:r>
          </a:p>
          <a:p>
            <a:pPr marL="432411" lvl="1" indent="-216221">
              <a:spcBef>
                <a:spcPct val="0"/>
              </a:spcBef>
              <a:buSzPct val="100000"/>
              <a:buFont typeface="+mj-lt"/>
              <a:buAutoNum type="alphaUcPeriod" startAt="3"/>
            </a:pPr>
            <a:r>
              <a:rPr lang="en-US" b="1" dirty="0" smtClean="0">
                <a:solidFill>
                  <a:prstClr val="black"/>
                </a:solidFill>
              </a:rPr>
              <a:t>Connecting device </a:t>
            </a:r>
            <a:r>
              <a:rPr lang="en-US" dirty="0" smtClean="0">
                <a:solidFill>
                  <a:prstClr val="black"/>
                </a:solidFill>
              </a:rPr>
              <a:t>- joins </a:t>
            </a:r>
            <a:r>
              <a:rPr lang="en-US" dirty="0">
                <a:solidFill>
                  <a:prstClr val="black"/>
                </a:solidFill>
              </a:rPr>
              <a:t>the body harness to the </a:t>
            </a:r>
            <a:r>
              <a:rPr lang="en-US" dirty="0" smtClean="0">
                <a:solidFill>
                  <a:prstClr val="black"/>
                </a:solidFill>
              </a:rPr>
              <a:t>anchor.</a:t>
            </a:r>
          </a:p>
          <a:p>
            <a:pPr lvl="2">
              <a:spcBef>
                <a:spcPct val="0"/>
              </a:spcBef>
            </a:pPr>
            <a:r>
              <a:rPr lang="en-US" dirty="0" smtClean="0">
                <a:solidFill>
                  <a:prstClr val="black"/>
                </a:solidFill>
              </a:rPr>
              <a:t>There are many types of connecting devices including lanyards &amp; shock absorbing lanyards, self-retracting lifelines, rope </a:t>
            </a:r>
            <a:r>
              <a:rPr lang="en-US" dirty="0">
                <a:solidFill>
                  <a:prstClr val="black"/>
                </a:solidFill>
              </a:rPr>
              <a:t>grabs, </a:t>
            </a:r>
            <a:r>
              <a:rPr lang="en-US" dirty="0" smtClean="0">
                <a:solidFill>
                  <a:prstClr val="black"/>
                </a:solidFill>
              </a:rPr>
              <a:t>ascenders &amp; descenders.</a:t>
            </a:r>
          </a:p>
          <a:p>
            <a:pPr marL="432411" lvl="1" indent="-216221">
              <a:spcBef>
                <a:spcPct val="0"/>
              </a:spcBef>
              <a:buSzPct val="100000"/>
              <a:buFont typeface="+mj-lt"/>
              <a:buAutoNum type="alphaUcPeriod" startAt="4"/>
            </a:pPr>
            <a:r>
              <a:rPr lang="en-US" b="1" dirty="0" smtClean="0">
                <a:solidFill>
                  <a:prstClr val="black"/>
                </a:solidFill>
              </a:rPr>
              <a:t>Deceleration Device </a:t>
            </a:r>
            <a:r>
              <a:rPr lang="en-US" dirty="0" smtClean="0">
                <a:solidFill>
                  <a:prstClr val="black"/>
                </a:solidFill>
              </a:rPr>
              <a:t>-  is used </a:t>
            </a:r>
            <a:r>
              <a:rPr lang="en-US" b="1" dirty="0" smtClean="0">
                <a:solidFill>
                  <a:prstClr val="black"/>
                </a:solidFill>
              </a:rPr>
              <a:t>ONLY</a:t>
            </a:r>
            <a:r>
              <a:rPr lang="en-US" dirty="0" smtClean="0">
                <a:solidFill>
                  <a:prstClr val="black"/>
                </a:solidFill>
              </a:rPr>
              <a:t> in fall arrest systems. These devices dissipate the energy during the fall to limit the forces imposed on a person and stop the fall.  </a:t>
            </a:r>
          </a:p>
          <a:p>
            <a:pPr lvl="2">
              <a:spcBef>
                <a:spcPct val="0"/>
              </a:spcBef>
            </a:pPr>
            <a:r>
              <a:rPr lang="en-US" dirty="0" smtClean="0">
                <a:solidFill>
                  <a:prstClr val="black"/>
                </a:solidFill>
              </a:rPr>
              <a:t>Examples of deceleration devices include shock absorbing lanyards, self-retracting lifelines, and rope grabs.</a:t>
            </a:r>
          </a:p>
          <a:p>
            <a:pPr>
              <a:spcBef>
                <a:spcPct val="0"/>
              </a:spcBef>
            </a:pPr>
            <a:r>
              <a:rPr lang="en-US" dirty="0" smtClean="0">
                <a:solidFill>
                  <a:prstClr val="black"/>
                </a:solidFill>
              </a:rPr>
              <a:t>Workers </a:t>
            </a:r>
            <a:r>
              <a:rPr lang="en-US" b="1" dirty="0" smtClean="0">
                <a:solidFill>
                  <a:prstClr val="black"/>
                </a:solidFill>
              </a:rPr>
              <a:t>MUST BE TRAINED BEFORE</a:t>
            </a:r>
            <a:r>
              <a:rPr lang="en-US" dirty="0" smtClean="0">
                <a:solidFill>
                  <a:prstClr val="black"/>
                </a:solidFill>
              </a:rPr>
              <a:t> using a personal fall protection system by a qualified person. Workers need to be fully competent in the use of all the components and understand the protections and limitations before using personal fall protection. </a:t>
            </a:r>
            <a:endParaRPr lang="en-US" dirty="0">
              <a:solidFill>
                <a:prstClr val="black"/>
              </a:solidFill>
            </a:endParaRPr>
          </a:p>
          <a:p>
            <a:pPr eaLnBrk="1" hangingPunct="1">
              <a:spcBef>
                <a:spcPct val="0"/>
              </a:spcBef>
            </a:pPr>
            <a:endParaRPr lang="en-US" dirty="0" smtClean="0"/>
          </a:p>
          <a:p>
            <a:pPr eaLnBrk="1" hangingPunct="1">
              <a:spcBef>
                <a:spcPct val="0"/>
              </a:spcBef>
            </a:pPr>
            <a:endParaRPr lang="en-US" dirty="0" smtClean="0"/>
          </a:p>
          <a:p>
            <a:pPr>
              <a:spcBef>
                <a:spcPct val="0"/>
              </a:spcBef>
            </a:pPr>
            <a:endParaRPr lang="en-US" dirty="0"/>
          </a:p>
          <a:p>
            <a:pPr>
              <a:spcBef>
                <a:spcPct val="0"/>
              </a:spcBef>
            </a:pPr>
            <a:endParaRPr lang="en-US" dirty="0" smtClean="0"/>
          </a:p>
          <a:p>
            <a:pPr marL="540727" indent="-554324"/>
            <a:endParaRPr lang="en-US" b="1" dirty="0" smtClean="0"/>
          </a:p>
        </p:txBody>
      </p:sp>
      <p:sp>
        <p:nvSpPr>
          <p:cNvPr id="7" name="TextBox 6"/>
          <p:cNvSpPr txBox="1"/>
          <p:nvPr/>
        </p:nvSpPr>
        <p:spPr>
          <a:xfrm>
            <a:off x="4368450" y="914381"/>
            <a:ext cx="2472191" cy="2387346"/>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personal fall protection systems (PFPS) are a type of PPE – personal protective equipment.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personal fall protection is used when structural restraints are not feasible.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There are two main types – fall restraint and fall arrest.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main components of the personal fall protection systems.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this type of PPE might be used.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 Workers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MUST BE TRAINED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before using. </a:t>
            </a:r>
          </a:p>
        </p:txBody>
      </p:sp>
      <p:sp>
        <p:nvSpPr>
          <p:cNvPr id="2" name="TextBox 1"/>
          <p:cNvSpPr txBox="1"/>
          <p:nvPr/>
        </p:nvSpPr>
        <p:spPr>
          <a:xfrm>
            <a:off x="4375808" y="6664265"/>
            <a:ext cx="2472191" cy="694575"/>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would personal fall protection be used?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Often used in grain bins (lifeline) to prevent submersion in grain.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83165" y="5776379"/>
            <a:ext cx="2472191" cy="356021"/>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Honeywell Safety Products</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83165" y="3767325"/>
            <a:ext cx="2472191" cy="933718"/>
          </a:xfrm>
          <a:prstGeom prst="rect">
            <a:avLst/>
          </a:prstGeom>
          <a:noFill/>
        </p:spPr>
        <p:txBody>
          <a:bodyPr wrap="square" lIns="86489" tIns="43244" rIns="86489" bIns="43244"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Refer to OSHA standard 1910.30 for fall protection training requirements  including training on fall hazards and fall protection and personal fall protection.</a:t>
            </a:r>
          </a:p>
        </p:txBody>
      </p:sp>
    </p:spTree>
    <p:extLst>
      <p:ext uri="{BB962C8B-B14F-4D97-AF65-F5344CB8AC3E}">
        <p14:creationId xmlns:p14="http://schemas.microsoft.com/office/powerpoint/2010/main" val="156525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7539">
              <a:spcBef>
                <a:spcPct val="0"/>
              </a:spcBef>
              <a:defRPr/>
            </a:pPr>
            <a:r>
              <a:rPr lang="en-US" dirty="0" smtClean="0"/>
              <a:t>Transition into the section on fall hazards by discussing news clippings of real life fall incidents in the grain handling “environment”. </a:t>
            </a:r>
          </a:p>
          <a:p>
            <a:pPr defTabSz="917539">
              <a:spcBef>
                <a:spcPct val="0"/>
              </a:spcBef>
              <a:defRPr/>
            </a:pPr>
            <a:r>
              <a:rPr lang="en-US" dirty="0" smtClean="0"/>
              <a:t>Point out the news headlines which show falls in this environment not only cause injuries, but sometimes result in death.</a:t>
            </a:r>
          </a:p>
          <a:p>
            <a:pPr defTabSz="917539">
              <a:spcBef>
                <a:spcPct val="0"/>
              </a:spcBef>
              <a:defRPr/>
            </a:pPr>
            <a:r>
              <a:rPr lang="en-US" dirty="0" smtClean="0"/>
              <a:t>Note some of these injuries are to young children who are not working, but are just in the worksite. Remember, young children and non-working youth should not be in grain handling areas.</a:t>
            </a:r>
          </a:p>
          <a:p>
            <a:pPr defTabSz="917539">
              <a:spcBef>
                <a:spcPct val="0"/>
              </a:spcBef>
              <a:defRPr/>
            </a:pPr>
            <a:r>
              <a:rPr lang="en-US" dirty="0" smtClean="0"/>
              <a:t>After discussing the news clippings, share the following information.</a:t>
            </a:r>
            <a:endParaRPr lang="en-US" dirty="0"/>
          </a:p>
          <a:p>
            <a:pPr lvl="1" defTabSz="917539">
              <a:spcBef>
                <a:spcPct val="0"/>
              </a:spcBef>
              <a:defRPr/>
            </a:pPr>
            <a:r>
              <a:rPr lang="en-US" dirty="0"/>
              <a:t>Falls are one of the most commonly encountered hazards in the grain industry.</a:t>
            </a:r>
          </a:p>
          <a:p>
            <a:pPr lvl="1" defTabSz="917539">
              <a:spcBef>
                <a:spcPct val="0"/>
              </a:spcBef>
              <a:defRPr/>
            </a:pPr>
            <a:r>
              <a:rPr lang="en-US" dirty="0"/>
              <a:t>Falls account for a large number of injuries – both minor and severe – as well as deaths annually.</a:t>
            </a:r>
          </a:p>
          <a:p>
            <a:pPr lvl="1" defTabSz="917539">
              <a:spcBef>
                <a:spcPct val="0"/>
              </a:spcBef>
              <a:defRPr/>
            </a:pPr>
            <a:r>
              <a:rPr lang="en-US" dirty="0"/>
              <a:t>Falls hazards and the injuries and deaths caused by them are very preventable. </a:t>
            </a: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p:txBody>
      </p:sp>
      <p:sp>
        <p:nvSpPr>
          <p:cNvPr id="6" name="TextBox 5"/>
          <p:cNvSpPr txBox="1"/>
          <p:nvPr/>
        </p:nvSpPr>
        <p:spPr>
          <a:xfrm>
            <a:off x="4380621" y="3767325"/>
            <a:ext cx="2472191" cy="1879515"/>
          </a:xfrm>
          <a:prstGeom prst="rect">
            <a:avLst/>
          </a:prstGeom>
          <a:noFill/>
        </p:spPr>
        <p:txBody>
          <a:bodyPr wrap="square" lIns="44522" tIns="8649" rIns="44522" bIns="8649" rtlCol="0">
            <a:spAutoFit/>
          </a:bodyPr>
          <a:lstStyle/>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news clippings can help students understand falls, which can cause injuries and deaths, really do happen.</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can use the news clippings provided or look for others.</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To find more examples of these types of injuries, visit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aginjurynews.org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78086" indent="-178086" defTabSz="887115">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93159" y="908064"/>
            <a:ext cx="2472191" cy="187951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Transition into Falls section</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Illustrate falls can have serious consequences – injuries &amp; even death.</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why young children need to be kept out of the worksite.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frequency of injuries and fatalities as a result of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Describe the types of injuries commonly caused by falls.</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375808" y="6656843"/>
            <a:ext cx="2472191" cy="356021"/>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know of any other incidents they may want to share?</a:t>
            </a:r>
          </a:p>
        </p:txBody>
      </p:sp>
      <p:sp>
        <p:nvSpPr>
          <p:cNvPr id="8" name="TextBox 7"/>
          <p:cNvSpPr txBox="1"/>
          <p:nvPr/>
        </p:nvSpPr>
        <p:spPr>
          <a:xfrm>
            <a:off x="4370765" y="5446812"/>
            <a:ext cx="2472191" cy="694575"/>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 retrieved from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http://www.aem.org/safety-and-technical/safety/pictorial-database/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 name="Rectangle 2"/>
          <p:cNvSpPr/>
          <p:nvPr/>
        </p:nvSpPr>
        <p:spPr>
          <a:xfrm>
            <a:off x="22842" y="8015000"/>
            <a:ext cx="4200525" cy="933718"/>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News Clip Source: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aginjurynews.org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“Teen Falls into Machinery During Harvest”:  KCCI.COM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“2 Teens Injured in Grain Elevator Accident”: NewsOK.com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“5 Year Old Killed After Fall in Grain Cart”: WCTI12.com</a:t>
            </a:r>
          </a:p>
        </p:txBody>
      </p:sp>
    </p:spTree>
    <p:extLst>
      <p:ext uri="{BB962C8B-B14F-4D97-AF65-F5344CB8AC3E}">
        <p14:creationId xmlns:p14="http://schemas.microsoft.com/office/powerpoint/2010/main" val="3529850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dirty="0" smtClean="0"/>
              <a:t>Photos shows examples of different personal fall protection using the basic components shown on the previous slide.</a:t>
            </a:r>
          </a:p>
          <a:p>
            <a:pPr eaLnBrk="1" hangingPunct="1">
              <a:spcBef>
                <a:spcPct val="0"/>
              </a:spcBef>
            </a:pPr>
            <a:r>
              <a:rPr lang="en-US" b="1" dirty="0" smtClean="0"/>
              <a:t>LEFT  </a:t>
            </a:r>
            <a:r>
              <a:rPr lang="en-US" dirty="0" smtClean="0"/>
              <a:t>– Personal Fall </a:t>
            </a:r>
            <a:r>
              <a:rPr lang="en-US" b="1" dirty="0"/>
              <a:t>R</a:t>
            </a:r>
            <a:r>
              <a:rPr lang="en-US" b="1" dirty="0" smtClean="0"/>
              <a:t>estraint</a:t>
            </a:r>
            <a:r>
              <a:rPr lang="en-US" dirty="0" smtClean="0"/>
              <a:t> System prevents the worker from falling.</a:t>
            </a:r>
          </a:p>
          <a:p>
            <a:pPr lvl="1">
              <a:spcBef>
                <a:spcPct val="0"/>
              </a:spcBef>
            </a:pPr>
            <a:r>
              <a:rPr lang="en-US" dirty="0" smtClean="0"/>
              <a:t>Top picture - worker is connecting to the anchor.</a:t>
            </a:r>
          </a:p>
          <a:p>
            <a:pPr lvl="1">
              <a:spcBef>
                <a:spcPct val="0"/>
              </a:spcBef>
            </a:pPr>
            <a:r>
              <a:rPr lang="en-US" dirty="0" smtClean="0"/>
              <a:t>Bottom picture shows the lifeline connected to the worker. The lifeline is short enough to keep him away from the edge.</a:t>
            </a:r>
          </a:p>
          <a:p>
            <a:pPr lvl="1">
              <a:spcBef>
                <a:spcPct val="0"/>
              </a:spcBef>
            </a:pPr>
            <a:r>
              <a:rPr lang="en-US" dirty="0" smtClean="0"/>
              <a:t>This photo is on top a commercial elevator with cement bins.</a:t>
            </a:r>
          </a:p>
          <a:p>
            <a:pPr eaLnBrk="1" hangingPunct="1">
              <a:spcBef>
                <a:spcPct val="0"/>
              </a:spcBef>
            </a:pPr>
            <a:r>
              <a:rPr lang="en-US" b="1" dirty="0" smtClean="0"/>
              <a:t>MIDDLE</a:t>
            </a:r>
            <a:r>
              <a:rPr lang="en-US" dirty="0" smtClean="0"/>
              <a:t> – Personal Fall </a:t>
            </a:r>
            <a:r>
              <a:rPr lang="en-US" b="1" dirty="0"/>
              <a:t>A</a:t>
            </a:r>
            <a:r>
              <a:rPr lang="en-US" b="1" dirty="0" smtClean="0"/>
              <a:t>rrest</a:t>
            </a:r>
            <a:r>
              <a:rPr lang="en-US" dirty="0" smtClean="0"/>
              <a:t> </a:t>
            </a:r>
            <a:r>
              <a:rPr lang="en-US" dirty="0"/>
              <a:t>S</a:t>
            </a:r>
            <a:r>
              <a:rPr lang="en-US" dirty="0" smtClean="0"/>
              <a:t>ystem which decelerates and stops a free fall after it occurs. </a:t>
            </a:r>
          </a:p>
          <a:p>
            <a:pPr lvl="1">
              <a:spcBef>
                <a:spcPct val="0"/>
              </a:spcBef>
            </a:pPr>
            <a:r>
              <a:rPr lang="en-US" dirty="0" smtClean="0"/>
              <a:t>The anchor connector (yellow strap) is connected to the anchor (beam).</a:t>
            </a:r>
          </a:p>
          <a:p>
            <a:pPr lvl="1">
              <a:spcBef>
                <a:spcPct val="0"/>
              </a:spcBef>
            </a:pPr>
            <a:r>
              <a:rPr lang="en-US" dirty="0" smtClean="0"/>
              <a:t>The roundish red/white device under the beam is a retractable lifeline – one type of fall arrest device.  </a:t>
            </a:r>
          </a:p>
          <a:p>
            <a:pPr lvl="1">
              <a:spcBef>
                <a:spcPct val="0"/>
              </a:spcBef>
            </a:pPr>
            <a:r>
              <a:rPr lang="en-US" dirty="0" smtClean="0"/>
              <a:t>If the worker falls, the device dissipates the energy from the fall, limiting the forces on the worker when the fall is stopped.  </a:t>
            </a:r>
          </a:p>
          <a:p>
            <a:pPr lvl="1">
              <a:spcBef>
                <a:spcPct val="0"/>
              </a:spcBef>
            </a:pPr>
            <a:r>
              <a:rPr lang="en-US" dirty="0" smtClean="0"/>
              <a:t>The device “grabs” and “locks” the lifeline, holding the worker in place to prevent contact with a lower surface.</a:t>
            </a:r>
          </a:p>
          <a:p>
            <a:pPr lvl="1">
              <a:spcBef>
                <a:spcPct val="0"/>
              </a:spcBef>
            </a:pPr>
            <a:r>
              <a:rPr lang="en-US" dirty="0" smtClean="0"/>
              <a:t>The free fall distance of a fall must be less than 6 feet.</a:t>
            </a:r>
          </a:p>
          <a:p>
            <a:pPr lvl="1">
              <a:spcBef>
                <a:spcPct val="0"/>
              </a:spcBef>
            </a:pPr>
            <a:r>
              <a:rPr lang="en-US" dirty="0" smtClean="0"/>
              <a:t>Arrest systems are used </a:t>
            </a:r>
            <a:r>
              <a:rPr lang="en-US" baseline="0" dirty="0" smtClean="0"/>
              <a:t>for workers who could lose their balance </a:t>
            </a:r>
            <a:r>
              <a:rPr lang="en-US" dirty="0" smtClean="0"/>
              <a:t>while working at heights and fall to a lower level.</a:t>
            </a:r>
            <a:endParaRPr lang="en-US" baseline="0" dirty="0" smtClean="0"/>
          </a:p>
          <a:p>
            <a:pPr eaLnBrk="1" hangingPunct="1">
              <a:spcBef>
                <a:spcPct val="0"/>
              </a:spcBef>
            </a:pPr>
            <a:r>
              <a:rPr lang="en-US" b="1" baseline="0" dirty="0" smtClean="0"/>
              <a:t>RIGHT</a:t>
            </a:r>
            <a:r>
              <a:rPr lang="en-US" baseline="0" dirty="0" smtClean="0"/>
              <a:t> – </a:t>
            </a:r>
            <a:r>
              <a:rPr lang="en-US" dirty="0" smtClean="0"/>
              <a:t>Ladder </a:t>
            </a:r>
            <a:r>
              <a:rPr lang="en-US" dirty="0"/>
              <a:t>P</a:t>
            </a:r>
            <a:r>
              <a:rPr lang="en-US" dirty="0" smtClean="0"/>
              <a:t>rotection </a:t>
            </a:r>
            <a:r>
              <a:rPr lang="en-US" dirty="0"/>
              <a:t>S</a:t>
            </a:r>
            <a:r>
              <a:rPr lang="en-US" dirty="0" smtClean="0"/>
              <a:t>ystem. These systems prevent a worker from falling off a fixed ladder. </a:t>
            </a:r>
          </a:p>
          <a:p>
            <a:pPr lvl="1">
              <a:spcBef>
                <a:spcPct val="0"/>
              </a:spcBef>
            </a:pPr>
            <a:r>
              <a:rPr lang="en-US" dirty="0" smtClean="0"/>
              <a:t>The</a:t>
            </a:r>
            <a:r>
              <a:rPr lang="en-US" baseline="0" dirty="0" smtClean="0"/>
              <a:t> large picture shows the cable running the length</a:t>
            </a:r>
            <a:r>
              <a:rPr lang="en-US" dirty="0" smtClean="0"/>
              <a:t> of the ladder. </a:t>
            </a:r>
          </a:p>
          <a:p>
            <a:pPr lvl="1">
              <a:spcBef>
                <a:spcPct val="0"/>
              </a:spcBef>
            </a:pPr>
            <a:r>
              <a:rPr lang="en-US" dirty="0" smtClean="0"/>
              <a:t>The inset shows the fall arrest device. The worker is attached to the device with a connector. </a:t>
            </a:r>
          </a:p>
          <a:p>
            <a:pPr lvl="1">
              <a:spcBef>
                <a:spcPct val="0"/>
              </a:spcBef>
            </a:pPr>
            <a:r>
              <a:rPr lang="en-US" dirty="0" smtClean="0"/>
              <a:t>As the worker moves up the ladder the device moves along the cable so the worker is always connected. </a:t>
            </a:r>
          </a:p>
          <a:p>
            <a:pPr lvl="1">
              <a:spcBef>
                <a:spcPct val="0"/>
              </a:spcBef>
            </a:pPr>
            <a:r>
              <a:rPr lang="en-US" dirty="0" smtClean="0"/>
              <a:t>If the worker slips &amp; falls, the device locks, keeping the worker attached to the ladder, minimizing fall distance and preventing impact with a lower level.  </a:t>
            </a:r>
          </a:p>
          <a:p>
            <a:pPr marL="540727" indent="-554324"/>
            <a:endParaRPr lang="en-US" b="1" dirty="0" smtClean="0"/>
          </a:p>
        </p:txBody>
      </p:sp>
      <p:sp>
        <p:nvSpPr>
          <p:cNvPr id="7" name="TextBox 6"/>
          <p:cNvSpPr txBox="1"/>
          <p:nvPr/>
        </p:nvSpPr>
        <p:spPr>
          <a:xfrm>
            <a:off x="4375808" y="906236"/>
            <a:ext cx="2472191" cy="1202407"/>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these different types of personal fall protection systems.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how these systems differ and how they would be used.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 Workers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MUST BE TRAINED BEFORE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using a personal fall protection system</a:t>
            </a:r>
          </a:p>
        </p:txBody>
      </p:sp>
      <p:sp>
        <p:nvSpPr>
          <p:cNvPr id="2" name="TextBox 1"/>
          <p:cNvSpPr txBox="1"/>
          <p:nvPr/>
        </p:nvSpPr>
        <p:spPr>
          <a:xfrm>
            <a:off x="4376690" y="6664863"/>
            <a:ext cx="2486025" cy="2387346"/>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would these types of fall protection be used? </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Restraint – generally on a working surface with open edge like a roof.</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Arrest - Often used in grain bins (lifeline) to prevent submersion in grain.</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Ladder – on  fixed ladders or other climbing structure with long length. Will be required on all ladders 24 feet or more in length. </a:t>
            </a:r>
          </a:p>
          <a:p>
            <a:pPr marL="225129" indent="-225129" defTabSz="887115">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77813" y="5278173"/>
            <a:ext cx="2486025" cy="863852"/>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Left: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Middle: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Virginia Tech Environmental Health &amp; Safety.</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www.ehss.edu</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Right: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763" y="15875"/>
            <a:ext cx="4273550" cy="3206750"/>
          </a:xfr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solidFill>
                  <a:srgbClr val="000000"/>
                </a:solidFill>
              </a:rPr>
              <a:t>Falls </a:t>
            </a:r>
            <a:r>
              <a:rPr lang="en-US" dirty="0">
                <a:solidFill>
                  <a:srgbClr val="000000"/>
                </a:solidFill>
              </a:rPr>
              <a:t>are one of the major hazards encountered when working in agriculture and around grain</a:t>
            </a:r>
          </a:p>
          <a:p>
            <a:pPr>
              <a:buSzPct val="100000"/>
            </a:pPr>
            <a:r>
              <a:rPr lang="en-US" dirty="0">
                <a:solidFill>
                  <a:srgbClr val="000000"/>
                </a:solidFill>
              </a:rPr>
              <a:t>Falls can result in severe injury and even death</a:t>
            </a:r>
          </a:p>
          <a:p>
            <a:pPr>
              <a:buSzPct val="100000"/>
            </a:pPr>
            <a:r>
              <a:rPr lang="en-US" dirty="0">
                <a:solidFill>
                  <a:srgbClr val="000000"/>
                </a:solidFill>
              </a:rPr>
              <a:t>There are several strategies for preventing injuries from falls</a:t>
            </a:r>
          </a:p>
          <a:p>
            <a:pPr lvl="1">
              <a:buFont typeface="Arial" panose="020B0604020202020204" pitchFamily="34" charset="0"/>
              <a:buChar char="•"/>
            </a:pPr>
            <a:r>
              <a:rPr lang="en-US" dirty="0">
                <a:solidFill>
                  <a:srgbClr val="000000"/>
                </a:solidFill>
              </a:rPr>
              <a:t>Always use ladders properly</a:t>
            </a:r>
          </a:p>
          <a:p>
            <a:pPr lvl="1">
              <a:buFont typeface="Arial" panose="020B0604020202020204" pitchFamily="34" charset="0"/>
              <a:buChar char="•"/>
            </a:pPr>
            <a:r>
              <a:rPr lang="en-US" dirty="0">
                <a:solidFill>
                  <a:srgbClr val="000000"/>
                </a:solidFill>
              </a:rPr>
              <a:t>Ensure guards are in place (e.g. floor openings, machinery)</a:t>
            </a:r>
          </a:p>
          <a:p>
            <a:pPr lvl="1">
              <a:buFont typeface="Arial" panose="020B0604020202020204" pitchFamily="34" charset="0"/>
              <a:buChar char="•"/>
            </a:pPr>
            <a:r>
              <a:rPr lang="en-US" dirty="0">
                <a:solidFill>
                  <a:srgbClr val="000000"/>
                </a:solidFill>
              </a:rPr>
              <a:t>Ensure railings are in place and use handrails on steps</a:t>
            </a:r>
          </a:p>
          <a:p>
            <a:pPr lvl="1">
              <a:buFont typeface="Arial" panose="020B0604020202020204" pitchFamily="34" charset="0"/>
              <a:buChar char="•"/>
            </a:pPr>
            <a:r>
              <a:rPr lang="en-US" dirty="0">
                <a:solidFill>
                  <a:srgbClr val="000000"/>
                </a:solidFill>
              </a:rPr>
              <a:t>Use personal protection systems whenever needed</a:t>
            </a:r>
          </a:p>
          <a:p>
            <a:pPr lvl="1">
              <a:buClr>
                <a:srgbClr val="FFC000"/>
              </a:buClr>
              <a:buSzPct val="150000"/>
              <a:buFont typeface="Wingdings" pitchFamily="2" charset="2"/>
              <a:buChar char="§"/>
            </a:pPr>
            <a:endParaRPr lang="en-US" dirty="0">
              <a:solidFill>
                <a:srgbClr val="000000"/>
              </a:solidFill>
            </a:endParaRPr>
          </a:p>
          <a:p>
            <a:pPr lvl="1">
              <a:buClr>
                <a:srgbClr val="FFC000"/>
              </a:buClr>
              <a:buSzPct val="150000"/>
              <a:buFont typeface="Wingdings" pitchFamily="2" charset="2"/>
              <a:buChar char="§"/>
            </a:pPr>
            <a:endParaRPr lang="en-US" dirty="0">
              <a:solidFill>
                <a:srgbClr val="000000"/>
              </a:solidFill>
            </a:endParaRPr>
          </a:p>
          <a:p>
            <a:endParaRPr lang="en-US" dirty="0" smtClean="0"/>
          </a:p>
        </p:txBody>
      </p:sp>
      <p:sp>
        <p:nvSpPr>
          <p:cNvPr id="7" name="TextBox 6"/>
          <p:cNvSpPr txBox="1"/>
          <p:nvPr/>
        </p:nvSpPr>
        <p:spPr>
          <a:xfrm>
            <a:off x="4393159" y="906315"/>
            <a:ext cx="2472191" cy="2218069"/>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main points of Fall Safety.</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fall protection should be used whenever a person is working at heights ≥ 4 feet.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ladders are a cause of falls largely due to misuse.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personal fall protection systems are a last resort of protection and workers should NEVER use it without proper training.</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384341" y="3777754"/>
            <a:ext cx="2472191" cy="1033130"/>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“Tips on Slips, Trips, and Falls” is a training sheet summarizing falls and safety. It is available in the appendix of the Instructor  Manual. Useful  for a handout or for a review sheet.</a:t>
            </a:r>
          </a:p>
        </p:txBody>
      </p:sp>
    </p:spTree>
    <p:extLst>
      <p:ext uri="{BB962C8B-B14F-4D97-AF65-F5344CB8AC3E}">
        <p14:creationId xmlns:p14="http://schemas.microsoft.com/office/powerpoint/2010/main" val="50113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28575"/>
            <a:ext cx="4273550"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0575" y="3773384"/>
            <a:ext cx="4238042" cy="5254476"/>
          </a:xfrm>
          <a:prstGeom prst="rect">
            <a:avLst/>
          </a:prstGeom>
        </p:spPr>
        <p:txBody>
          <a:bodyPr wrap="square" numCol="1" anchor="t" anchorCtr="0" compatLnSpc="1">
            <a:prstTxWarp prst="textNoShape">
              <a:avLst/>
            </a:prstTxWarp>
          </a:bodyPr>
          <a:lstStyle/>
          <a:p>
            <a:r>
              <a:rPr lang="en-US" dirty="0" smtClean="0"/>
              <a:t>This section will talk about electricity and some hazards that might be encountered around grain environments.</a:t>
            </a:r>
          </a:p>
        </p:txBody>
      </p:sp>
      <p:sp>
        <p:nvSpPr>
          <p:cNvPr id="6" name="TextBox 5"/>
          <p:cNvSpPr txBox="1"/>
          <p:nvPr/>
        </p:nvSpPr>
        <p:spPr>
          <a:xfrm>
            <a:off x="4356685" y="4231269"/>
            <a:ext cx="2472191" cy="458898"/>
          </a:xfrm>
          <a:prstGeom prst="rect">
            <a:avLst/>
          </a:prstGeom>
          <a:noFill/>
        </p:spPr>
        <p:txBody>
          <a:bodyPr wrap="square" lIns="44350" tIns="44350" rIns="44350" bIns="44350" rtlCol="0">
            <a:spAutoFit/>
          </a:bodyPr>
          <a:lstStyle/>
          <a:p>
            <a:pPr defTabSz="864884"/>
            <a:r>
              <a:rPr lang="en-US" sz="1200" b="1" dirty="0">
                <a:solidFill>
                  <a:prstClr val="black"/>
                </a:solidFill>
                <a:latin typeface="Humnst777 Cn BT"/>
              </a:rPr>
              <a:t> </a:t>
            </a:r>
            <a:r>
              <a:rPr lang="en-US" sz="1200" dirty="0">
                <a:solidFill>
                  <a:prstClr val="black"/>
                </a:solidFill>
                <a:latin typeface="Humnst777 Cn BT"/>
              </a:rPr>
              <a:t>  </a:t>
            </a:r>
          </a:p>
          <a:p>
            <a:pPr defTabSz="864884"/>
            <a:endParaRPr lang="en-US" sz="1200" dirty="0">
              <a:solidFill>
                <a:prstClr val="black"/>
              </a:solidFill>
              <a:latin typeface="Humnst777 Cn BT"/>
            </a:endParaRPr>
          </a:p>
        </p:txBody>
      </p:sp>
      <p:sp>
        <p:nvSpPr>
          <p:cNvPr id="7" name="TextBox 6"/>
          <p:cNvSpPr txBox="1"/>
          <p:nvPr/>
        </p:nvSpPr>
        <p:spPr>
          <a:xfrm>
            <a:off x="4343400" y="914381"/>
            <a:ext cx="2486025"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Electrical Hazard Section.  </a:t>
            </a:r>
          </a:p>
        </p:txBody>
      </p:sp>
      <p:sp>
        <p:nvSpPr>
          <p:cNvPr id="2" name="Rectangle 1"/>
          <p:cNvSpPr/>
          <p:nvPr/>
        </p:nvSpPr>
        <p:spPr>
          <a:xfrm>
            <a:off x="4372497" y="5623149"/>
            <a:ext cx="2472191" cy="694575"/>
          </a:xfrm>
          <a:prstGeom prst="rect">
            <a:avLst/>
          </a:prstGeom>
        </p:spPr>
        <p:txBody>
          <a:bodyPr wrap="square" lIns="43244" tIns="8649" rIns="43244" bIns="8649">
            <a:spAutoFit/>
          </a:bodyPr>
          <a:lstStyle/>
          <a:p>
            <a:pPr defTabSz="864884">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http://www.aem.org/safety-and-technical/safety/pictorial-database/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4376416" y="3771910"/>
            <a:ext cx="2472191" cy="187951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Electrical safety standards for the workplace can be found under OSHA 1910 Subpart S.  Most of the information contained in this section corresponds to 1910.303-308. A brief overview can be found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https://www.osha.gov/SLTC/electrical/standards.html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electrical safety checklist is included in the Appendix of the Instructor Manual.   </a:t>
            </a:r>
          </a:p>
        </p:txBody>
      </p:sp>
    </p:spTree>
    <p:extLst>
      <p:ext uri="{BB962C8B-B14F-4D97-AF65-F5344CB8AC3E}">
        <p14:creationId xmlns:p14="http://schemas.microsoft.com/office/powerpoint/2010/main" val="4113180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17358" y="3773384"/>
            <a:ext cx="4238042" cy="5254476"/>
          </a:xfrm>
          <a:prstGeom prst="rect">
            <a:avLst/>
          </a:prstGeom>
        </p:spPr>
        <p:txBody>
          <a:bodyPr wrap="square" numCol="1" anchor="t" anchorCtr="0" compatLnSpc="1">
            <a:prstTxWarp prst="textNoShape">
              <a:avLst/>
            </a:prstTxWarp>
          </a:bodyPr>
          <a:lstStyle/>
          <a:p>
            <a:pPr>
              <a:buSzPct val="100000"/>
              <a:buFont typeface="+mj-lt"/>
              <a:buAutoNum type="arabicPeriod"/>
            </a:pPr>
            <a:r>
              <a:rPr lang="en-US" dirty="0" smtClean="0">
                <a:solidFill>
                  <a:prstClr val="black"/>
                </a:solidFill>
              </a:rPr>
              <a:t>Electricity </a:t>
            </a:r>
            <a:r>
              <a:rPr lang="en-US" dirty="0">
                <a:solidFill>
                  <a:prstClr val="black"/>
                </a:solidFill>
              </a:rPr>
              <a:t>is always looking for a path to the </a:t>
            </a:r>
            <a:r>
              <a:rPr lang="en-US" dirty="0" smtClean="0">
                <a:solidFill>
                  <a:prstClr val="black"/>
                </a:solidFill>
              </a:rPr>
              <a:t>ground.</a:t>
            </a:r>
            <a:endParaRPr lang="en-US" dirty="0">
              <a:solidFill>
                <a:prstClr val="black"/>
              </a:solidFill>
            </a:endParaRPr>
          </a:p>
          <a:p>
            <a:pPr>
              <a:buSzPct val="100000"/>
              <a:buFont typeface="+mj-lt"/>
              <a:buAutoNum type="arabicPeriod"/>
            </a:pPr>
            <a:r>
              <a:rPr lang="en-US" dirty="0" smtClean="0">
                <a:solidFill>
                  <a:prstClr val="black"/>
                </a:solidFill>
              </a:rPr>
              <a:t>It will take the fastest</a:t>
            </a:r>
            <a:r>
              <a:rPr lang="en-US" dirty="0">
                <a:solidFill>
                  <a:prstClr val="black"/>
                </a:solidFill>
              </a:rPr>
              <a:t>, most </a:t>
            </a:r>
            <a:r>
              <a:rPr lang="en-US" dirty="0" smtClean="0">
                <a:solidFill>
                  <a:prstClr val="black"/>
                </a:solidFill>
              </a:rPr>
              <a:t>uninterrupted route to get to the ground – passing through whatever is in its way unless the obstacle interrupts its path.</a:t>
            </a:r>
          </a:p>
          <a:p>
            <a:pPr>
              <a:buSzPct val="100000"/>
              <a:buFont typeface="+mj-lt"/>
              <a:buAutoNum type="arabicPeriod"/>
            </a:pPr>
            <a:r>
              <a:rPr lang="en-US" dirty="0" smtClean="0">
                <a:solidFill>
                  <a:prstClr val="black"/>
                </a:solidFill>
              </a:rPr>
              <a:t>Electricity will pass through a person to find the ground causing electrocution unless the person is ‘insulated’ against the electrical current.</a:t>
            </a:r>
          </a:p>
          <a:p>
            <a:pPr lvl="1"/>
            <a:endParaRPr lang="en-US" dirty="0">
              <a:solidFill>
                <a:prstClr val="black"/>
              </a:solidFill>
            </a:endParaRPr>
          </a:p>
          <a:p>
            <a:pPr>
              <a:buSzPct val="100000"/>
              <a:buFont typeface="+mj-lt"/>
              <a:buAutoNum type="arabicPeriod"/>
            </a:pPr>
            <a:endParaRPr lang="en-US" dirty="0" smtClean="0">
              <a:solidFill>
                <a:prstClr val="black"/>
              </a:solidFill>
            </a:endParaRPr>
          </a:p>
        </p:txBody>
      </p:sp>
      <p:sp>
        <p:nvSpPr>
          <p:cNvPr id="9" name="TextBox 8"/>
          <p:cNvSpPr txBox="1"/>
          <p:nvPr/>
        </p:nvSpPr>
        <p:spPr>
          <a:xfrm>
            <a:off x="4368450" y="6669315"/>
            <a:ext cx="2472191" cy="1033130"/>
          </a:xfrm>
          <a:prstGeom prst="rect">
            <a:avLst/>
          </a:prstGeom>
          <a:noFill/>
        </p:spPr>
        <p:txBody>
          <a:bodyPr wrap="square" lIns="44350" tIns="8649" rIns="44350"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received an electrical shock? </a:t>
            </a: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Would you like to share what happened?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Examples might include contact with an electrical fence or frayed cord.</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393159" y="4946049"/>
            <a:ext cx="2472191" cy="1202407"/>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Wikimedia.org</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Lightening over Las Cruces, NM</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4 March 2004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Source United States Air Force, VIRIN 040304-F-0000S-002 or unbroken-link (or VIRIN 060822-F-1111A-001)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photo by Edward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Aspera</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Jr. </a:t>
            </a:r>
          </a:p>
        </p:txBody>
      </p:sp>
      <p:sp>
        <p:nvSpPr>
          <p:cNvPr id="10" name="TextBox 9"/>
          <p:cNvSpPr txBox="1"/>
          <p:nvPr/>
        </p:nvSpPr>
        <p:spPr>
          <a:xfrm>
            <a:off x="4368450" y="914381"/>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electricity flows.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electricity will pass through whatever is in its way to get to the ground unless the obstacle interrupts its path.</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Electricity will pass through people to find the ground and can cause electrocution.</a:t>
            </a:r>
          </a:p>
        </p:txBody>
      </p:sp>
    </p:spTree>
    <p:extLst>
      <p:ext uri="{BB962C8B-B14F-4D97-AF65-F5344CB8AC3E}">
        <p14:creationId xmlns:p14="http://schemas.microsoft.com/office/powerpoint/2010/main" val="70934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9050"/>
            <a:ext cx="4273550"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0364" y="3773549"/>
            <a:ext cx="4238042" cy="5254476"/>
          </a:xfrm>
          <a:prstGeom prst="rect">
            <a:avLst/>
          </a:prstGeom>
        </p:spPr>
        <p:txBody>
          <a:bodyPr wrap="square" numCol="1" anchor="t" anchorCtr="0" compatLnSpc="1">
            <a:prstTxWarp prst="textNoShape">
              <a:avLst/>
            </a:prstTxWarp>
          </a:bodyPr>
          <a:lstStyle/>
          <a:p>
            <a:pPr>
              <a:spcBef>
                <a:spcPct val="0"/>
              </a:spcBef>
              <a:buFont typeface="+mj-lt"/>
              <a:buAutoNum type="arabicPeriod"/>
            </a:pPr>
            <a:r>
              <a:rPr lang="en-US" dirty="0" smtClean="0"/>
              <a:t>Electric shocks/electrocution occur when a body part comes into contact with some type of “live” electricity such as a wire, a damaged outlet, or even a bolt of lightning.</a:t>
            </a:r>
          </a:p>
          <a:p>
            <a:pPr>
              <a:spcBef>
                <a:spcPct val="0"/>
              </a:spcBef>
              <a:buFont typeface="+mj-lt"/>
              <a:buAutoNum type="arabicPeriod"/>
            </a:pPr>
            <a:r>
              <a:rPr lang="en-US" dirty="0" smtClean="0"/>
              <a:t>The body serves as a conduit (receptor) for the electricity which causes the current to flow through the body.</a:t>
            </a:r>
          </a:p>
          <a:p>
            <a:pPr>
              <a:spcBef>
                <a:spcPct val="0"/>
              </a:spcBef>
              <a:buFont typeface="+mj-lt"/>
              <a:buAutoNum type="arabicPeriod"/>
            </a:pPr>
            <a:r>
              <a:rPr lang="en-US" dirty="0" smtClean="0"/>
              <a:t>The severity of the injury and the amount of damage caused depends upon: </a:t>
            </a:r>
          </a:p>
          <a:p>
            <a:pPr lvl="1">
              <a:spcBef>
                <a:spcPct val="0"/>
              </a:spcBef>
              <a:buFont typeface="Arial" panose="020B0604020202020204" pitchFamily="34" charset="0"/>
              <a:buChar char="•"/>
            </a:pPr>
            <a:r>
              <a:rPr lang="en-US" dirty="0" smtClean="0"/>
              <a:t>the amount of electricity in the current</a:t>
            </a:r>
          </a:p>
          <a:p>
            <a:pPr lvl="1">
              <a:spcBef>
                <a:spcPct val="0"/>
              </a:spcBef>
              <a:buFont typeface="Arial" panose="020B0604020202020204" pitchFamily="34" charset="0"/>
              <a:buChar char="•"/>
            </a:pPr>
            <a:r>
              <a:rPr lang="en-US" dirty="0" smtClean="0"/>
              <a:t>the path the current takes</a:t>
            </a:r>
          </a:p>
          <a:p>
            <a:pPr lvl="1">
              <a:spcBef>
                <a:spcPct val="0"/>
              </a:spcBef>
              <a:buFont typeface="Arial" panose="020B0604020202020204" pitchFamily="34" charset="0"/>
              <a:buChar char="•"/>
            </a:pPr>
            <a:r>
              <a:rPr lang="en-US" dirty="0" smtClean="0"/>
              <a:t>how long the body is exposed to the current.</a:t>
            </a:r>
          </a:p>
          <a:p>
            <a:pPr>
              <a:spcBef>
                <a:spcPct val="0"/>
              </a:spcBef>
              <a:buFont typeface="+mj-lt"/>
              <a:buAutoNum type="arabicPeriod"/>
            </a:pPr>
            <a:r>
              <a:rPr lang="en-US" dirty="0" smtClean="0"/>
              <a:t>The lesser the amount of electrical current, the faster/easier it is to “pull back” from the source - disconnecting the body part which ends the exposure and lessens the damage.</a:t>
            </a:r>
          </a:p>
          <a:p>
            <a:pPr marL="228539" indent="-228539">
              <a:spcBef>
                <a:spcPct val="0"/>
              </a:spcBef>
            </a:pPr>
            <a:r>
              <a:rPr lang="en-US" dirty="0" smtClean="0"/>
              <a:t>Burns may result from electrocution or contact with an electrical source such as an arc blast or hot conductor. Types of burns include thermal or electrical.</a:t>
            </a:r>
          </a:p>
          <a:p>
            <a:pPr marL="628482" lvl="1" indent="-171403">
              <a:spcBef>
                <a:spcPct val="0"/>
              </a:spcBef>
            </a:pPr>
            <a:r>
              <a:rPr lang="en-US" dirty="0" smtClean="0"/>
              <a:t>Electrical burns are caused by electrical current.</a:t>
            </a:r>
          </a:p>
          <a:p>
            <a:pPr marL="628482" lvl="1" indent="-171403">
              <a:spcBef>
                <a:spcPct val="0"/>
              </a:spcBef>
            </a:pPr>
            <a:r>
              <a:rPr lang="en-US" dirty="0" smtClean="0"/>
              <a:t>Thermal burns  are caused by a heat source.</a:t>
            </a:r>
          </a:p>
          <a:p>
            <a:pPr marL="1085560" lvl="2" indent="-171403">
              <a:spcBef>
                <a:spcPct val="0"/>
              </a:spcBef>
            </a:pPr>
            <a:r>
              <a:rPr lang="en-US" dirty="0" smtClean="0"/>
              <a:t>The type of burn and the severity of the burn depend on the number of layers of skin affected</a:t>
            </a:r>
          </a:p>
          <a:p>
            <a:pPr marL="1085560" lvl="2" indent="-171403">
              <a:spcBef>
                <a:spcPct val="0"/>
              </a:spcBef>
            </a:pPr>
            <a:r>
              <a:rPr lang="en-US" dirty="0" smtClean="0"/>
              <a:t>Most burns are mild, but some may be severe.</a:t>
            </a:r>
          </a:p>
          <a:p>
            <a:pPr marL="1085560" lvl="2" indent="-171403">
              <a:spcBef>
                <a:spcPct val="0"/>
              </a:spcBef>
            </a:pPr>
            <a:r>
              <a:rPr lang="en-US" dirty="0" smtClean="0"/>
              <a:t>Burns, such as those to internal organs, may not always be visible. </a:t>
            </a:r>
          </a:p>
          <a:p>
            <a:pPr marL="1085560" lvl="2" indent="-171403">
              <a:spcBef>
                <a:spcPct val="0"/>
              </a:spcBef>
            </a:pPr>
            <a:r>
              <a:rPr lang="en-US" dirty="0" smtClean="0"/>
              <a:t>A person who experienced a prolonged electrical shock should seek medical attention.</a:t>
            </a:r>
          </a:p>
          <a:p>
            <a:pPr marL="228539" indent="-228539">
              <a:spcBef>
                <a:spcPct val="0"/>
              </a:spcBef>
            </a:pPr>
            <a:r>
              <a:rPr lang="en-US" dirty="0" smtClean="0"/>
              <a:t>Electric shock can also cause a person to </a:t>
            </a:r>
          </a:p>
          <a:p>
            <a:pPr marL="628482" lvl="1" indent="-171403">
              <a:spcBef>
                <a:spcPct val="0"/>
              </a:spcBef>
            </a:pPr>
            <a:r>
              <a:rPr lang="en-US" dirty="0" smtClean="0"/>
              <a:t>Fall</a:t>
            </a:r>
          </a:p>
          <a:p>
            <a:pPr marL="628482" lvl="1" indent="-171403">
              <a:spcBef>
                <a:spcPct val="0"/>
              </a:spcBef>
            </a:pPr>
            <a:r>
              <a:rPr lang="en-US" dirty="0" smtClean="0"/>
              <a:t>Drop tools</a:t>
            </a:r>
          </a:p>
          <a:p>
            <a:pPr>
              <a:spcBef>
                <a:spcPct val="0"/>
              </a:spcBef>
            </a:pPr>
            <a:r>
              <a:rPr lang="en-US" b="1" dirty="0" smtClean="0"/>
              <a:t>Ask participants discussion questions. </a:t>
            </a:r>
          </a:p>
          <a:p>
            <a:pPr eaLnBrk="1" hangingPunct="1">
              <a:spcBef>
                <a:spcPct val="0"/>
              </a:spcBef>
            </a:pPr>
            <a:endParaRPr lang="en-US" dirty="0" smtClean="0"/>
          </a:p>
        </p:txBody>
      </p:sp>
      <p:sp>
        <p:nvSpPr>
          <p:cNvPr id="7" name="TextBox 6"/>
          <p:cNvSpPr txBox="1"/>
          <p:nvPr/>
        </p:nvSpPr>
        <p:spPr>
          <a:xfrm>
            <a:off x="4368450" y="910854"/>
            <a:ext cx="2472191" cy="69457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effects the severity of electrical shock a person receives.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some of the injuries that can be caused by electrical shock.</a:t>
            </a:r>
          </a:p>
        </p:txBody>
      </p:sp>
      <p:sp>
        <p:nvSpPr>
          <p:cNvPr id="2" name="TextBox 1"/>
          <p:cNvSpPr txBox="1"/>
          <p:nvPr/>
        </p:nvSpPr>
        <p:spPr>
          <a:xfrm>
            <a:off x="4372617" y="6660151"/>
            <a:ext cx="2472191" cy="1710238"/>
          </a:xfrm>
          <a:prstGeom prst="rect">
            <a:avLst/>
          </a:prstGeom>
          <a:noFill/>
        </p:spPr>
        <p:txBody>
          <a:bodyPr wrap="square" lIns="43244" tIns="8649" rIns="43244" bIns="8649" rtlCol="0">
            <a:spAutoFit/>
          </a:bodyPr>
          <a:lstStyle/>
          <a:p>
            <a:pPr marL="172976" indent="-172976" defTabSz="86488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could an electric shock cause a fall?</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(Electric shock causes the muscles to spasm and/or seize, person will fall. If on a ladder, roof, etc., injuries can be severe.)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would dropping tools or other objects cause injury?</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(Could drop tool on your own foot, or if up high, could drop objects on people below.)</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175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30163"/>
            <a:ext cx="4273550" cy="3205162"/>
          </a:xfrm>
          <a:noFill/>
          <a:ln>
            <a:solidFill>
              <a:schemeClr val="bg1">
                <a:lumMod val="65000"/>
              </a:schemeClr>
            </a:solidFill>
            <a:miter lim="800000"/>
            <a:headEnd/>
            <a:tailEnd/>
          </a:ln>
        </p:spPr>
      </p:sp>
      <p:sp>
        <p:nvSpPr>
          <p:cNvPr id="3" name="Notes Placeholder 2"/>
          <p:cNvSpPr>
            <a:spLocks noGrp="1"/>
          </p:cNvSpPr>
          <p:nvPr>
            <p:ph type="body" idx="1"/>
          </p:nvPr>
        </p:nvSpPr>
        <p:spPr>
          <a:xfrm>
            <a:off x="22914" y="3773549"/>
            <a:ext cx="4238042" cy="5254476"/>
          </a:xfrm>
          <a:prstGeom prst="rect">
            <a:avLst/>
          </a:prstGeom>
        </p:spPr>
        <p:txBody>
          <a:bodyPr wrap="square" numCol="1" anchor="t" anchorCtr="0" compatLnSpc="1">
            <a:prstTxWarp prst="textNoShape">
              <a:avLst/>
            </a:prstTxWarp>
          </a:bodyPr>
          <a:lstStyle/>
          <a:p>
            <a:pPr marL="224264" indent="-224264">
              <a:spcBef>
                <a:spcPct val="0"/>
              </a:spcBef>
              <a:defRPr/>
            </a:pPr>
            <a:r>
              <a:rPr lang="en-US" dirty="0"/>
              <a:t>The level/amount of current will determine the effect on the </a:t>
            </a:r>
            <a:r>
              <a:rPr lang="en-US" dirty="0" smtClean="0"/>
              <a:t>body.</a:t>
            </a:r>
            <a:endParaRPr lang="en-US" dirty="0"/>
          </a:p>
          <a:p>
            <a:pPr marL="172976" indent="-172976">
              <a:spcBef>
                <a:spcPct val="0"/>
              </a:spcBef>
              <a:defRPr/>
            </a:pPr>
            <a:r>
              <a:rPr lang="en-US" dirty="0">
                <a:solidFill>
                  <a:prstClr val="black"/>
                </a:solidFill>
              </a:rPr>
              <a:t>The chart lists </a:t>
            </a:r>
            <a:r>
              <a:rPr lang="en-US" dirty="0" err="1" smtClean="0">
                <a:solidFill>
                  <a:prstClr val="black"/>
                </a:solidFill>
              </a:rPr>
              <a:t>milliamperes</a:t>
            </a:r>
            <a:r>
              <a:rPr lang="en-US" dirty="0" smtClean="0">
                <a:solidFill>
                  <a:prstClr val="black"/>
                </a:solidFill>
              </a:rPr>
              <a:t> </a:t>
            </a:r>
            <a:r>
              <a:rPr lang="en-US" dirty="0">
                <a:solidFill>
                  <a:prstClr val="black"/>
                </a:solidFill>
              </a:rPr>
              <a:t>of current on the left and the corresponding effects on the human </a:t>
            </a:r>
            <a:r>
              <a:rPr lang="en-US" dirty="0" smtClean="0">
                <a:solidFill>
                  <a:prstClr val="black"/>
                </a:solidFill>
              </a:rPr>
              <a:t>body </a:t>
            </a:r>
            <a:r>
              <a:rPr lang="en-US" dirty="0">
                <a:solidFill>
                  <a:prstClr val="black"/>
                </a:solidFill>
              </a:rPr>
              <a:t>on the </a:t>
            </a:r>
            <a:r>
              <a:rPr lang="en-US" dirty="0" smtClean="0">
                <a:solidFill>
                  <a:prstClr val="black"/>
                </a:solidFill>
              </a:rPr>
              <a:t>right.</a:t>
            </a:r>
            <a:endParaRPr lang="en-US" dirty="0">
              <a:solidFill>
                <a:prstClr val="black"/>
              </a:solidFill>
            </a:endParaRPr>
          </a:p>
          <a:p>
            <a:pPr marL="224264" indent="-224264">
              <a:spcBef>
                <a:spcPct val="0"/>
              </a:spcBef>
              <a:defRPr/>
            </a:pPr>
            <a:r>
              <a:rPr lang="en-US" dirty="0">
                <a:solidFill>
                  <a:prstClr val="black"/>
                </a:solidFill>
              </a:rPr>
              <a:t>Levels:</a:t>
            </a:r>
          </a:p>
          <a:p>
            <a:pPr marL="448499" lvl="1" indent="-224264">
              <a:spcBef>
                <a:spcPct val="0"/>
              </a:spcBef>
              <a:defRPr/>
            </a:pPr>
            <a:r>
              <a:rPr lang="en-US" dirty="0" smtClean="0">
                <a:solidFill>
                  <a:prstClr val="black"/>
                </a:solidFill>
              </a:rPr>
              <a:t>Perception is the initial “tingling” sensation or slight jolt one may receive which </a:t>
            </a:r>
            <a:r>
              <a:rPr lang="en-US" dirty="0">
                <a:solidFill>
                  <a:prstClr val="black"/>
                </a:solidFill>
              </a:rPr>
              <a:t>isn’t painful but </a:t>
            </a:r>
            <a:r>
              <a:rPr lang="en-US" dirty="0" smtClean="0">
                <a:solidFill>
                  <a:prstClr val="black"/>
                </a:solidFill>
              </a:rPr>
              <a:t>disturbing. </a:t>
            </a:r>
            <a:r>
              <a:rPr lang="en-US" dirty="0">
                <a:solidFill>
                  <a:prstClr val="black"/>
                </a:solidFill>
              </a:rPr>
              <a:t>Person may  feel weak. </a:t>
            </a:r>
            <a:endParaRPr lang="en-US" dirty="0" smtClean="0">
              <a:solidFill>
                <a:prstClr val="black"/>
              </a:solidFill>
            </a:endParaRPr>
          </a:p>
          <a:p>
            <a:pPr marL="448499" lvl="1" indent="-224264">
              <a:spcBef>
                <a:spcPct val="0"/>
              </a:spcBef>
              <a:defRPr/>
            </a:pPr>
            <a:r>
              <a:rPr lang="en-US" dirty="0" smtClean="0">
                <a:solidFill>
                  <a:prstClr val="black"/>
                </a:solidFill>
              </a:rPr>
              <a:t>5 </a:t>
            </a:r>
            <a:r>
              <a:rPr lang="en-US" dirty="0" err="1" smtClean="0">
                <a:solidFill>
                  <a:prstClr val="black"/>
                </a:solidFill>
              </a:rPr>
              <a:t>milliamperes</a:t>
            </a:r>
            <a:r>
              <a:rPr lang="en-US" dirty="0" smtClean="0">
                <a:solidFill>
                  <a:prstClr val="black"/>
                </a:solidFill>
              </a:rPr>
              <a:t> is the “Let Go” threshold. This is the point where a person cannot voluntarily release himself from the source of the electric current. </a:t>
            </a:r>
          </a:p>
          <a:p>
            <a:pPr marL="448499" lvl="1" indent="-224264">
              <a:spcBef>
                <a:spcPct val="0"/>
              </a:spcBef>
              <a:defRPr/>
            </a:pPr>
            <a:r>
              <a:rPr lang="en-US" dirty="0" smtClean="0">
                <a:solidFill>
                  <a:prstClr val="black"/>
                </a:solidFill>
              </a:rPr>
              <a:t>Around 25 </a:t>
            </a:r>
            <a:r>
              <a:rPr lang="en-US" dirty="0" err="1" smtClean="0">
                <a:solidFill>
                  <a:prstClr val="black"/>
                </a:solidFill>
              </a:rPr>
              <a:t>milliamperes</a:t>
            </a:r>
            <a:r>
              <a:rPr lang="en-US" dirty="0" smtClean="0">
                <a:solidFill>
                  <a:prstClr val="black"/>
                </a:solidFill>
              </a:rPr>
              <a:t> a person experiences loss of muscular control – severe muscle contractions; convulsions.</a:t>
            </a:r>
          </a:p>
          <a:p>
            <a:pPr marL="448499" lvl="1" indent="-224264">
              <a:spcBef>
                <a:spcPct val="0"/>
              </a:spcBef>
              <a:defRPr/>
            </a:pPr>
            <a:r>
              <a:rPr lang="en-US" dirty="0" smtClean="0">
                <a:solidFill>
                  <a:prstClr val="black"/>
                </a:solidFill>
              </a:rPr>
              <a:t>Respiratory paralysis accompanied by extreme pain and difficulty breathing begins around 30 </a:t>
            </a:r>
            <a:r>
              <a:rPr lang="en-US" dirty="0" err="1" smtClean="0">
                <a:solidFill>
                  <a:prstClr val="black"/>
                </a:solidFill>
              </a:rPr>
              <a:t>milliamperes</a:t>
            </a:r>
            <a:r>
              <a:rPr lang="en-US" dirty="0" smtClean="0">
                <a:solidFill>
                  <a:prstClr val="black"/>
                </a:solidFill>
              </a:rPr>
              <a:t>.</a:t>
            </a:r>
          </a:p>
          <a:p>
            <a:pPr marL="448499" lvl="1" indent="-224264">
              <a:spcBef>
                <a:spcPct val="0"/>
              </a:spcBef>
              <a:defRPr/>
            </a:pPr>
            <a:r>
              <a:rPr lang="en-US" dirty="0" smtClean="0">
                <a:solidFill>
                  <a:prstClr val="black"/>
                </a:solidFill>
              </a:rPr>
              <a:t>Ventricular fibrillation (75 </a:t>
            </a:r>
            <a:r>
              <a:rPr lang="en-US" dirty="0" err="1" smtClean="0">
                <a:solidFill>
                  <a:prstClr val="black"/>
                </a:solidFill>
              </a:rPr>
              <a:t>milliamperes</a:t>
            </a:r>
            <a:r>
              <a:rPr lang="en-US" dirty="0" smtClean="0">
                <a:solidFill>
                  <a:prstClr val="black"/>
                </a:solidFill>
              </a:rPr>
              <a:t>) – the heart begins to beat fast/unevenly and no longer beats at a steady rate. This can create more severe problems for some.</a:t>
            </a:r>
          </a:p>
          <a:p>
            <a:pPr marL="448499" lvl="1" indent="-224264">
              <a:spcBef>
                <a:spcPct val="0"/>
              </a:spcBef>
              <a:defRPr/>
            </a:pPr>
            <a:r>
              <a:rPr lang="en-US" dirty="0" smtClean="0">
                <a:solidFill>
                  <a:prstClr val="black"/>
                </a:solidFill>
              </a:rPr>
              <a:t>Cardiac arrest – heart muscles clamp and heart stops beating; </a:t>
            </a:r>
          </a:p>
          <a:p>
            <a:pPr marL="448499" lvl="1" indent="-224264">
              <a:spcBef>
                <a:spcPct val="0"/>
              </a:spcBef>
              <a:defRPr/>
            </a:pPr>
            <a:r>
              <a:rPr lang="en-US" dirty="0" smtClean="0">
                <a:solidFill>
                  <a:prstClr val="black"/>
                </a:solidFill>
              </a:rPr>
              <a:t>Breathing stops</a:t>
            </a:r>
          </a:p>
          <a:p>
            <a:pPr marL="448499" lvl="1" indent="-224264">
              <a:spcBef>
                <a:spcPct val="0"/>
              </a:spcBef>
              <a:defRPr/>
            </a:pPr>
            <a:r>
              <a:rPr lang="en-US" dirty="0" smtClean="0">
                <a:solidFill>
                  <a:prstClr val="black"/>
                </a:solidFill>
              </a:rPr>
              <a:t>Body tissues/organs burn</a:t>
            </a:r>
          </a:p>
          <a:p>
            <a:pPr marL="172976" indent="-172976">
              <a:spcBef>
                <a:spcPct val="0"/>
              </a:spcBef>
              <a:defRPr/>
            </a:pPr>
            <a:r>
              <a:rPr lang="en-US" dirty="0">
                <a:solidFill>
                  <a:prstClr val="black"/>
                </a:solidFill>
              </a:rPr>
              <a:t>For a typical female, 50 milliamps for 2/10 of a second, and for a typical male, 75 </a:t>
            </a:r>
            <a:r>
              <a:rPr lang="en-US" dirty="0" smtClean="0">
                <a:solidFill>
                  <a:prstClr val="black"/>
                </a:solidFill>
              </a:rPr>
              <a:t>milliamps </a:t>
            </a:r>
            <a:r>
              <a:rPr lang="en-US" dirty="0">
                <a:solidFill>
                  <a:prstClr val="black"/>
                </a:solidFill>
              </a:rPr>
              <a:t>for 1/2 of a second will send the heart into ventricular </a:t>
            </a:r>
            <a:r>
              <a:rPr lang="en-US" dirty="0" err="1">
                <a:solidFill>
                  <a:prstClr val="black"/>
                </a:solidFill>
              </a:rPr>
              <a:t>fibrilation</a:t>
            </a:r>
            <a:r>
              <a:rPr lang="en-US" dirty="0">
                <a:solidFill>
                  <a:prstClr val="black"/>
                </a:solidFill>
              </a:rPr>
              <a:t>. </a:t>
            </a:r>
          </a:p>
          <a:p>
            <a:pPr>
              <a:spcBef>
                <a:spcPct val="0"/>
              </a:spcBef>
              <a:defRPr/>
            </a:pPr>
            <a:r>
              <a:rPr lang="en-US" dirty="0" smtClean="0">
                <a:solidFill>
                  <a:prstClr val="black"/>
                </a:solidFill>
              </a:rPr>
              <a:t>The </a:t>
            </a:r>
            <a:r>
              <a:rPr lang="en-US" dirty="0">
                <a:solidFill>
                  <a:prstClr val="black"/>
                </a:solidFill>
              </a:rPr>
              <a:t>threshold for women is approximately 2/3 that of </a:t>
            </a:r>
            <a:r>
              <a:rPr lang="en-US" dirty="0" smtClean="0">
                <a:solidFill>
                  <a:prstClr val="black"/>
                </a:solidFill>
              </a:rPr>
              <a:t>men</a:t>
            </a:r>
          </a:p>
          <a:p>
            <a:pPr>
              <a:spcBef>
                <a:spcPct val="0"/>
              </a:spcBef>
              <a:defRPr/>
            </a:pPr>
            <a:r>
              <a:rPr lang="en-US" b="1" dirty="0" smtClean="0">
                <a:solidFill>
                  <a:prstClr val="black"/>
                </a:solidFill>
              </a:rPr>
              <a:t>Statistic source: </a:t>
            </a:r>
            <a:r>
              <a:rPr lang="en-US" dirty="0" smtClean="0">
                <a:solidFill>
                  <a:prstClr val="black"/>
                </a:solidFill>
                <a:hlinkClick r:id="rId3"/>
              </a:rPr>
              <a:t>http</a:t>
            </a:r>
            <a:r>
              <a:rPr lang="en-US" dirty="0">
                <a:solidFill>
                  <a:prstClr val="black"/>
                </a:solidFill>
                <a:hlinkClick r:id="rId3"/>
              </a:rPr>
              <a:t>://www.highvoltageconnection.com/articles/ElectricShockQuestions.htm</a:t>
            </a:r>
            <a:endParaRPr lang="en-US" dirty="0">
              <a:solidFill>
                <a:prstClr val="black"/>
              </a:solidFill>
            </a:endParaRPr>
          </a:p>
          <a:p>
            <a:pPr marL="538651" indent="-552197"/>
            <a:endParaRPr lang="en-US" b="1" dirty="0" smtClean="0"/>
          </a:p>
        </p:txBody>
      </p:sp>
      <p:sp>
        <p:nvSpPr>
          <p:cNvPr id="6" name="TextBox 5"/>
          <p:cNvSpPr txBox="1"/>
          <p:nvPr/>
        </p:nvSpPr>
        <p:spPr>
          <a:xfrm>
            <a:off x="4356685" y="3713883"/>
            <a:ext cx="2472191" cy="458898"/>
          </a:xfrm>
          <a:prstGeom prst="rect">
            <a:avLst/>
          </a:prstGeom>
          <a:noFill/>
        </p:spPr>
        <p:txBody>
          <a:bodyPr wrap="square" lIns="44350" tIns="44350" rIns="44350" bIns="44350" rtlCol="0">
            <a:spAutoFit/>
          </a:bodyPr>
          <a:lstStyle/>
          <a:p>
            <a:pPr defTabSz="864884"/>
            <a:r>
              <a:rPr lang="en-US" sz="1200" b="1" dirty="0">
                <a:solidFill>
                  <a:prstClr val="black"/>
                </a:solidFill>
                <a:latin typeface="Humnst777 Cn BT"/>
              </a:rPr>
              <a:t> </a:t>
            </a:r>
            <a:r>
              <a:rPr lang="en-US" sz="1200" dirty="0">
                <a:solidFill>
                  <a:prstClr val="black"/>
                </a:solidFill>
                <a:latin typeface="Humnst777 Cn BT"/>
              </a:rPr>
              <a:t>  </a:t>
            </a:r>
          </a:p>
          <a:p>
            <a:pPr marL="177403" indent="-177403" defTabSz="864884">
              <a:buFont typeface="+mj-lt"/>
              <a:buAutoNum type="arabicPeriod"/>
            </a:pPr>
            <a:endParaRPr lang="en-US" sz="1200" dirty="0">
              <a:solidFill>
                <a:prstClr val="black"/>
              </a:solidFill>
              <a:latin typeface="Humnst777 Cn BT"/>
            </a:endParaRPr>
          </a:p>
        </p:txBody>
      </p:sp>
      <p:sp>
        <p:nvSpPr>
          <p:cNvPr id="7" name="TextBox 6"/>
          <p:cNvSpPr txBox="1"/>
          <p:nvPr/>
        </p:nvSpPr>
        <p:spPr>
          <a:xfrm>
            <a:off x="4384341" y="906316"/>
            <a:ext cx="2472191" cy="69457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effects of varying amounts of electricity on the body.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women feel effects at lower thresholds than men.  </a:t>
            </a:r>
          </a:p>
        </p:txBody>
      </p:sp>
      <p:sp>
        <p:nvSpPr>
          <p:cNvPr id="2" name="Rectangle 1"/>
          <p:cNvSpPr/>
          <p:nvPr/>
        </p:nvSpPr>
        <p:spPr>
          <a:xfrm>
            <a:off x="4391699" y="5867913"/>
            <a:ext cx="2486025" cy="256610"/>
          </a:xfrm>
          <a:prstGeom prst="rect">
            <a:avLst/>
          </a:prstGeom>
        </p:spPr>
        <p:txBody>
          <a:bodyPr lIns="86489" tIns="43244" rIns="86489" bIns="43244">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238673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525" y="42863"/>
            <a:ext cx="4294188" cy="3222625"/>
          </a:xfrm>
          <a:noFill/>
          <a:ln>
            <a:solidFill>
              <a:schemeClr val="bg1">
                <a:lumMod val="65000"/>
              </a:schemeClr>
            </a:solidFill>
            <a:miter lim="800000"/>
            <a:headEnd/>
            <a:tailEnd/>
          </a:ln>
        </p:spPr>
      </p:sp>
      <p:sp>
        <p:nvSpPr>
          <p:cNvPr id="3" name="Notes Placeholder 2"/>
          <p:cNvSpPr>
            <a:spLocks noGrp="1"/>
          </p:cNvSpPr>
          <p:nvPr>
            <p:ph type="body" idx="1"/>
          </p:nvPr>
        </p:nvSpPr>
        <p:spPr>
          <a:xfrm>
            <a:off x="21003" y="3773549"/>
            <a:ext cx="4238042" cy="5254476"/>
          </a:xfrm>
          <a:prstGeom prst="rect">
            <a:avLst/>
          </a:prstGeom>
        </p:spPr>
        <p:txBody>
          <a:bodyPr wrap="square" numCol="1" anchor="t" anchorCtr="0" compatLnSpc="1">
            <a:prstTxWarp prst="textNoShape">
              <a:avLst/>
            </a:prstTxWarp>
          </a:bodyPr>
          <a:lstStyle/>
          <a:p>
            <a:r>
              <a:rPr lang="en-US" dirty="0" smtClean="0"/>
              <a:t>To help you understand how very little electricity is required to cause an injury or death:</a:t>
            </a:r>
          </a:p>
          <a:p>
            <a:pPr lvl="1">
              <a:spcBef>
                <a:spcPct val="0"/>
              </a:spcBef>
            </a:pPr>
            <a:r>
              <a:rPr lang="en-US" dirty="0" smtClean="0"/>
              <a:t>A </a:t>
            </a:r>
            <a:r>
              <a:rPr lang="en-US" dirty="0"/>
              <a:t>60 watt light bulb </a:t>
            </a:r>
            <a:r>
              <a:rPr lang="en-US" dirty="0" smtClean="0"/>
              <a:t>draws ½ amp of electrical current  </a:t>
            </a:r>
          </a:p>
          <a:p>
            <a:pPr lvl="1">
              <a:spcBef>
                <a:spcPct val="0"/>
              </a:spcBef>
            </a:pPr>
            <a:r>
              <a:rPr lang="en-US" dirty="0" smtClean="0"/>
              <a:t>½ amp is equal to 500 </a:t>
            </a:r>
            <a:r>
              <a:rPr lang="en-US" dirty="0" err="1" smtClean="0"/>
              <a:t>milliamperes</a:t>
            </a:r>
            <a:endParaRPr lang="en-US" dirty="0" smtClean="0"/>
          </a:p>
          <a:p>
            <a:pPr>
              <a:spcBef>
                <a:spcPct val="0"/>
              </a:spcBef>
              <a:buFont typeface="+mj-lt"/>
              <a:buAutoNum type="arabicPeriod"/>
            </a:pPr>
            <a:r>
              <a:rPr lang="en-US" dirty="0" smtClean="0"/>
              <a:t>The previous slide showed 500 </a:t>
            </a:r>
            <a:r>
              <a:rPr lang="en-US" dirty="0" err="1" smtClean="0"/>
              <a:t>milliamperes</a:t>
            </a:r>
            <a:r>
              <a:rPr lang="en-US" dirty="0" smtClean="0"/>
              <a:t> is enough to stop the heart and cause death.</a:t>
            </a:r>
          </a:p>
        </p:txBody>
      </p:sp>
      <p:sp>
        <p:nvSpPr>
          <p:cNvPr id="7" name="TextBox 6"/>
          <p:cNvSpPr txBox="1"/>
          <p:nvPr/>
        </p:nvSpPr>
        <p:spPr>
          <a:xfrm>
            <a:off x="4387974" y="914237"/>
            <a:ext cx="2472191" cy="525298"/>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amount of electricity needed to cause death using a household item.</a:t>
            </a:r>
          </a:p>
        </p:txBody>
      </p:sp>
      <p:sp>
        <p:nvSpPr>
          <p:cNvPr id="9" name="TextBox 8"/>
          <p:cNvSpPr txBox="1"/>
          <p:nvPr/>
        </p:nvSpPr>
        <p:spPr>
          <a:xfrm>
            <a:off x="4383460" y="5618839"/>
            <a:ext cx="2472191" cy="525298"/>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Arthur’s Clipart</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Right: Ryan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07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4288"/>
            <a:ext cx="4273550" cy="3205162"/>
          </a:xfrm>
          <a:noFill/>
          <a:ln>
            <a:solidFill>
              <a:schemeClr val="bg1">
                <a:lumMod val="65000"/>
              </a:schemeClr>
            </a:solidFill>
            <a:miter lim="800000"/>
            <a:headEnd/>
            <a:tailEnd/>
          </a:ln>
        </p:spPr>
      </p:sp>
      <p:sp>
        <p:nvSpPr>
          <p:cNvPr id="3" name="Notes Placeholder 2"/>
          <p:cNvSpPr>
            <a:spLocks noGrp="1"/>
          </p:cNvSpPr>
          <p:nvPr>
            <p:ph type="body" idx="1"/>
          </p:nvPr>
        </p:nvSpPr>
        <p:spPr>
          <a:xfrm>
            <a:off x="18835" y="3769920"/>
            <a:ext cx="4238042" cy="5254476"/>
          </a:xfrm>
          <a:prstGeom prst="rect">
            <a:avLst/>
          </a:prstGeom>
        </p:spPr>
        <p:txBody>
          <a:bodyPr wrap="square" numCol="1" anchor="t" anchorCtr="0" compatLnSpc="1">
            <a:prstTxWarp prst="textNoShape">
              <a:avLst/>
            </a:prstTxWarp>
          </a:bodyPr>
          <a:lstStyle/>
          <a:p>
            <a:pPr>
              <a:spcBef>
                <a:spcPct val="0"/>
              </a:spcBef>
              <a:buFont typeface="+mj-lt"/>
              <a:buAutoNum type="arabicPeriod"/>
            </a:pPr>
            <a:r>
              <a:rPr lang="en-US" baseline="0" dirty="0" smtClean="0"/>
              <a:t>Electrocution occurs when a person comes into contact with an electric current and </a:t>
            </a:r>
            <a:r>
              <a:rPr lang="en-US" dirty="0" smtClean="0"/>
              <a:t>is injured. Contact is made</a:t>
            </a:r>
          </a:p>
          <a:p>
            <a:pPr lvl="1">
              <a:spcBef>
                <a:spcPct val="0"/>
              </a:spcBef>
            </a:pPr>
            <a:r>
              <a:rPr lang="en-US" dirty="0" smtClean="0"/>
              <a:t>Directly with the electrical source – such as touching a bare wire.</a:t>
            </a:r>
          </a:p>
          <a:p>
            <a:pPr lvl="1">
              <a:spcBef>
                <a:spcPct val="0"/>
              </a:spcBef>
            </a:pPr>
            <a:r>
              <a:rPr lang="en-US" baseline="0" dirty="0" smtClean="0"/>
              <a:t>Indirectly through</a:t>
            </a:r>
            <a:r>
              <a:rPr lang="en-US" dirty="0" smtClean="0"/>
              <a:t> equipment – such as hitting overhead power lines with equipment.</a:t>
            </a:r>
            <a:endParaRPr lang="en-US" baseline="0" dirty="0" smtClean="0"/>
          </a:p>
          <a:p>
            <a:pPr>
              <a:spcBef>
                <a:spcPct val="0"/>
              </a:spcBef>
              <a:buFont typeface="+mj-lt"/>
              <a:buAutoNum type="arabicPeriod"/>
            </a:pPr>
            <a:r>
              <a:rPr lang="en-US" dirty="0" smtClean="0"/>
              <a:t>Explosions are caused when electricity provides a spark or heat as a source of ignition for an explosive mixture in the atmosphere.</a:t>
            </a:r>
          </a:p>
          <a:p>
            <a:pPr>
              <a:spcBef>
                <a:spcPct val="0"/>
              </a:spcBef>
              <a:buFont typeface="+mj-lt"/>
              <a:buAutoNum type="arabicPeriod"/>
            </a:pPr>
            <a:r>
              <a:rPr lang="en-US" dirty="0" smtClean="0"/>
              <a:t>Fires are caused by overloading circuits or excessive current flowing through faulty wiring which sets insulation and/or surrounding materials on fire.</a:t>
            </a:r>
          </a:p>
          <a:p>
            <a:pPr>
              <a:spcBef>
                <a:spcPct val="0"/>
              </a:spcBef>
            </a:pPr>
            <a:r>
              <a:rPr lang="en-US" dirty="0" smtClean="0"/>
              <a:t>The next slides will show examples of electrical hazards which can result in direct/indirect contact, explosions, and fires. </a:t>
            </a:r>
          </a:p>
          <a:p>
            <a:pPr marL="538651" indent="-552197"/>
            <a:endParaRPr lang="en-US" b="1" dirty="0" smtClean="0"/>
          </a:p>
        </p:txBody>
      </p:sp>
      <p:sp>
        <p:nvSpPr>
          <p:cNvPr id="6" name="TextBox 5"/>
          <p:cNvSpPr txBox="1"/>
          <p:nvPr/>
        </p:nvSpPr>
        <p:spPr>
          <a:xfrm>
            <a:off x="4372617" y="3773715"/>
            <a:ext cx="2472191" cy="356021"/>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Click once for each category to appear – total 3 clicks.</a:t>
            </a:r>
          </a:p>
        </p:txBody>
      </p:sp>
      <p:sp>
        <p:nvSpPr>
          <p:cNvPr id="7" name="TextBox 6"/>
          <p:cNvSpPr txBox="1"/>
          <p:nvPr/>
        </p:nvSpPr>
        <p:spPr>
          <a:xfrm>
            <a:off x="4379975" y="915673"/>
            <a:ext cx="2472191" cy="863852"/>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consequences of electrical hazards.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some causes of types of electrical incidents. </a:t>
            </a:r>
          </a:p>
          <a:p>
            <a:pPr marL="177403" indent="-177403" defTabSz="864884">
              <a:buClr>
                <a:srgbClr val="3DBC1A"/>
              </a:buClr>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4" name="Rectangle 3"/>
          <p:cNvSpPr/>
          <p:nvPr/>
        </p:nvSpPr>
        <p:spPr>
          <a:xfrm>
            <a:off x="4391699" y="5926383"/>
            <a:ext cx="2486025" cy="186744"/>
          </a:xfrm>
          <a:prstGeom prst="rect">
            <a:avLst/>
          </a:prstGeom>
        </p:spPr>
        <p:txBody>
          <a:bodyPr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iStock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046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p:txBody>
          <a:bodyPr/>
          <a:lstStyle/>
          <a:p>
            <a:pPr lvl="0"/>
            <a:r>
              <a:rPr lang="en-US" dirty="0">
                <a:solidFill>
                  <a:prstClr val="black"/>
                </a:solidFill>
              </a:rPr>
              <a:t>Direct contact with a live electrical wire/circuit can cause electrical shock or electrocution. </a:t>
            </a:r>
          </a:p>
          <a:p>
            <a:pPr lvl="0"/>
            <a:r>
              <a:rPr lang="en-US" dirty="0">
                <a:solidFill>
                  <a:prstClr val="black"/>
                </a:solidFill>
              </a:rPr>
              <a:t>Many common hazards expose a person to direct contact but are simple &amp; inexpensive to fix, when compared costs of an injury. </a:t>
            </a:r>
          </a:p>
          <a:p>
            <a:pPr lvl="1"/>
            <a:r>
              <a:rPr lang="en-US" dirty="0">
                <a:solidFill>
                  <a:prstClr val="black"/>
                </a:solidFill>
              </a:rPr>
              <a:t>Insulation integrity - anything compromising the protective coatings or features of an electrical component such as worn or damaged coating covering electrical cords.  </a:t>
            </a:r>
          </a:p>
          <a:p>
            <a:pPr lvl="1"/>
            <a:r>
              <a:rPr lang="en-US" dirty="0">
                <a:solidFill>
                  <a:prstClr val="black"/>
                </a:solidFill>
              </a:rPr>
              <a:t>Broken, damaged or faulty equipment can include broken outlet covers, damaged cords, damaged receptacles/casings, etc.  These hazards are easily overlooked and often not fixed.</a:t>
            </a:r>
          </a:p>
          <a:p>
            <a:pPr lvl="0"/>
            <a:r>
              <a:rPr lang="en-US" dirty="0">
                <a:solidFill>
                  <a:prstClr val="black"/>
                </a:solidFill>
              </a:rPr>
              <a:t>Ask participants if the pictures shown have hazards. </a:t>
            </a:r>
          </a:p>
          <a:p>
            <a:pPr lvl="0"/>
            <a:r>
              <a:rPr lang="en-US" dirty="0">
                <a:solidFill>
                  <a:prstClr val="black"/>
                </a:solidFill>
              </a:rPr>
              <a:t>After participants answer, </a:t>
            </a:r>
            <a:r>
              <a:rPr lang="en-US" b="1" dirty="0">
                <a:solidFill>
                  <a:prstClr val="black"/>
                </a:solidFill>
              </a:rPr>
              <a:t>click </a:t>
            </a:r>
            <a:r>
              <a:rPr lang="en-US" b="1" dirty="0" smtClean="0">
                <a:solidFill>
                  <a:prstClr val="black"/>
                </a:solidFill>
              </a:rPr>
              <a:t>once</a:t>
            </a:r>
            <a:r>
              <a:rPr lang="en-US" dirty="0">
                <a:solidFill>
                  <a:prstClr val="black"/>
                </a:solidFill>
              </a:rPr>
              <a:t> </a:t>
            </a:r>
            <a:r>
              <a:rPr lang="en-US" dirty="0" smtClean="0">
                <a:solidFill>
                  <a:prstClr val="black"/>
                </a:solidFill>
              </a:rPr>
              <a:t>for ‘no’ symbol to appear. </a:t>
            </a:r>
            <a:r>
              <a:rPr lang="en-US" dirty="0">
                <a:solidFill>
                  <a:prstClr val="black"/>
                </a:solidFill>
              </a:rPr>
              <a:t>Discuss hazards shown which can lead to direct contact and how </a:t>
            </a:r>
            <a:r>
              <a:rPr lang="en-US" dirty="0" smtClean="0">
                <a:solidFill>
                  <a:prstClr val="black"/>
                </a:solidFill>
              </a:rPr>
              <a:t>contact </a:t>
            </a:r>
            <a:r>
              <a:rPr lang="en-US" dirty="0">
                <a:solidFill>
                  <a:prstClr val="black"/>
                </a:solidFill>
              </a:rPr>
              <a:t>could occur. </a:t>
            </a:r>
          </a:p>
          <a:p>
            <a:pPr lvl="1"/>
            <a:r>
              <a:rPr lang="en-US" b="1" dirty="0" smtClean="0">
                <a:solidFill>
                  <a:prstClr val="black"/>
                </a:solidFill>
              </a:rPr>
              <a:t>A</a:t>
            </a:r>
            <a:r>
              <a:rPr lang="en-US" b="1" dirty="0">
                <a:solidFill>
                  <a:prstClr val="black"/>
                </a:solidFill>
              </a:rPr>
              <a:t>:</a:t>
            </a:r>
            <a:r>
              <a:rPr lang="en-US" dirty="0">
                <a:solidFill>
                  <a:prstClr val="black"/>
                </a:solidFill>
              </a:rPr>
              <a:t>  Missing ground prong – the third prong (ground prong) is cut off from this plug. If a short develops in the item this plug is attached to, the user may become the ground in the system and electricity will travel through the person.</a:t>
            </a:r>
          </a:p>
          <a:p>
            <a:pPr lvl="1"/>
            <a:r>
              <a:rPr lang="en-US" b="1" dirty="0" smtClean="0">
                <a:solidFill>
                  <a:prstClr val="black"/>
                </a:solidFill>
              </a:rPr>
              <a:t>B</a:t>
            </a:r>
            <a:r>
              <a:rPr lang="en-US" b="1" dirty="0">
                <a:solidFill>
                  <a:prstClr val="black"/>
                </a:solidFill>
              </a:rPr>
              <a:t>:</a:t>
            </a:r>
            <a:r>
              <a:rPr lang="en-US" dirty="0">
                <a:solidFill>
                  <a:prstClr val="black"/>
                </a:solidFill>
              </a:rPr>
              <a:t>  Exposed wires – the light switch cover does not completely conceal electrical wires. Accidental direct contact with live electrical current could occur.</a:t>
            </a:r>
          </a:p>
          <a:p>
            <a:pPr lvl="1"/>
            <a:r>
              <a:rPr lang="en-US" b="1" dirty="0" smtClean="0">
                <a:solidFill>
                  <a:prstClr val="black"/>
                </a:solidFill>
              </a:rPr>
              <a:t>C</a:t>
            </a:r>
            <a:r>
              <a:rPr lang="en-US" b="1" dirty="0">
                <a:solidFill>
                  <a:prstClr val="black"/>
                </a:solidFill>
              </a:rPr>
              <a:t>:</a:t>
            </a:r>
            <a:r>
              <a:rPr lang="en-US" dirty="0">
                <a:solidFill>
                  <a:prstClr val="black"/>
                </a:solidFill>
              </a:rPr>
              <a:t>  Broken outlet leaves person vulnerable to accidental contact with live wires through the plug or other objects</a:t>
            </a:r>
          </a:p>
          <a:p>
            <a:pPr lvl="1"/>
            <a:r>
              <a:rPr lang="en-US" b="1" dirty="0" smtClean="0">
                <a:solidFill>
                  <a:prstClr val="black"/>
                </a:solidFill>
              </a:rPr>
              <a:t>D</a:t>
            </a:r>
            <a:r>
              <a:rPr lang="en-US" b="1" dirty="0">
                <a:solidFill>
                  <a:prstClr val="black"/>
                </a:solidFill>
              </a:rPr>
              <a:t>:</a:t>
            </a:r>
            <a:r>
              <a:rPr lang="en-US" dirty="0">
                <a:solidFill>
                  <a:prstClr val="black"/>
                </a:solidFill>
              </a:rPr>
              <a:t>  Damaged power cord – the insulation is missing around the power cord leaving the wires exposed. This tool should be taken out of service.</a:t>
            </a:r>
          </a:p>
          <a:p>
            <a:pPr lvl="0"/>
            <a:r>
              <a:rPr lang="en-US" dirty="0">
                <a:solidFill>
                  <a:prstClr val="black"/>
                </a:solidFill>
              </a:rPr>
              <a:t>In all the examples, replacing the equipment is the best way to correct the hazard. When these hazards are identified in the workplace, the equipment should not be used. Prevent hazards by developing a schedule to check cords, outlet covers, etc.  </a:t>
            </a:r>
          </a:p>
          <a:p>
            <a:pPr lvl="0"/>
            <a:r>
              <a:rPr lang="en-US" dirty="0">
                <a:solidFill>
                  <a:prstClr val="black"/>
                </a:solidFill>
              </a:rPr>
              <a:t>“Fixing” a damaged cord with electrical tape is not an appropriate means of hazard correction.  </a:t>
            </a:r>
          </a:p>
          <a:p>
            <a:endParaRPr lang="en-US" dirty="0" smtClean="0"/>
          </a:p>
        </p:txBody>
      </p:sp>
      <p:sp>
        <p:nvSpPr>
          <p:cNvPr id="4" name="TextBox 3"/>
          <p:cNvSpPr txBox="1"/>
          <p:nvPr/>
        </p:nvSpPr>
        <p:spPr>
          <a:xfrm>
            <a:off x="4368450" y="914380"/>
            <a:ext cx="2472191" cy="187023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some of the most common electrical hazards which can result in direct contact with an electric current.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Insulation Integrity is anything compromising the protective coating and/or features of an electrical component.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Broken or faulty equipment is easily overlooked but can expose people to electrical currents. </a:t>
            </a:r>
          </a:p>
        </p:txBody>
      </p:sp>
      <p:sp>
        <p:nvSpPr>
          <p:cNvPr id="5" name="Rectangle 4"/>
          <p:cNvSpPr/>
          <p:nvPr/>
        </p:nvSpPr>
        <p:spPr>
          <a:xfrm>
            <a:off x="4379975" y="5612041"/>
            <a:ext cx="2472191" cy="525298"/>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Top Left: 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others GHSC</a:t>
            </a:r>
          </a:p>
        </p:txBody>
      </p:sp>
      <p:sp>
        <p:nvSpPr>
          <p:cNvPr id="6" name="TextBox 5"/>
          <p:cNvSpPr txBox="1"/>
          <p:nvPr/>
        </p:nvSpPr>
        <p:spPr>
          <a:xfrm>
            <a:off x="4372617" y="6669315"/>
            <a:ext cx="2472191" cy="1540961"/>
          </a:xfrm>
          <a:prstGeom prst="rect">
            <a:avLst/>
          </a:prstGeom>
          <a:noFill/>
        </p:spPr>
        <p:txBody>
          <a:bodyPr wrap="square" lIns="43244" tIns="8649" rIns="43244" bIns="8649" rtlCol="0">
            <a:spAutoFit/>
          </a:bodyPr>
          <a:lstStyle/>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seen similar examples in your workplace or home?</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thought of these as potential electrical hazards before?</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some other ways a person could come into direct contact with an electrical current?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(Sticking finger or object into a plug is an example).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8" name="Rectangle 7"/>
          <p:cNvSpPr/>
          <p:nvPr/>
        </p:nvSpPr>
        <p:spPr>
          <a:xfrm>
            <a:off x="4376618" y="3767325"/>
            <a:ext cx="2472191" cy="1033130"/>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After participants have identified if a hazard exists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CLICK ONCE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 circle around the hazard will appear first in each picture and then a slash line will appear in each circle.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333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p:txBody>
          <a:bodyPr/>
          <a:lstStyle/>
          <a:p>
            <a:r>
              <a:rPr lang="en-US" dirty="0" smtClean="0"/>
              <a:t>Potential fire hazards are generally the result of </a:t>
            </a:r>
            <a:r>
              <a:rPr lang="en-US" dirty="0"/>
              <a:t>i</a:t>
            </a:r>
            <a:r>
              <a:rPr lang="en-US" dirty="0" smtClean="0"/>
              <a:t>mproper </a:t>
            </a:r>
            <a:r>
              <a:rPr lang="en-US" dirty="0"/>
              <a:t>u</a:t>
            </a:r>
            <a:r>
              <a:rPr lang="en-US" dirty="0" smtClean="0"/>
              <a:t>se and installation of electrical equipment resulting in overloaded circuits and wiring.  </a:t>
            </a:r>
          </a:p>
          <a:p>
            <a:r>
              <a:rPr lang="en-US" dirty="0" smtClean="0"/>
              <a:t>Improper use and installation are common hazards found on many farms, elevators, and homes as people attempt to fix or install their own wiring. While many electrical jobs can be done, they need to be done correctly and the proper components used.  A certified electrician should be used for wiring installation and should be called to check work done.</a:t>
            </a:r>
          </a:p>
          <a:p>
            <a:r>
              <a:rPr lang="en-US" dirty="0" smtClean="0"/>
              <a:t>An overloaded circuit occurs when more current is put through the electrical wire or circuit than it was designed to handle. This causes the wire/circuit to heat up which could lead to a fire.</a:t>
            </a:r>
          </a:p>
          <a:p>
            <a:pPr lvl="1"/>
            <a:r>
              <a:rPr lang="en-US" dirty="0" smtClean="0"/>
              <a:t>An example of overloaded circuits is plugging too many things into one outlet.</a:t>
            </a:r>
          </a:p>
          <a:p>
            <a:r>
              <a:rPr lang="en-US" dirty="0" smtClean="0"/>
              <a:t>Incorrect wiring can allow too much current to pass through and cause excessive heating, also leading to fires.  </a:t>
            </a:r>
            <a:endParaRPr lang="en-US" dirty="0"/>
          </a:p>
          <a:p>
            <a:pPr lvl="1"/>
            <a:r>
              <a:rPr lang="en-US" dirty="0" smtClean="0"/>
              <a:t>Examples include not using the correct size electrical wire, putting too much on one circuit, and not splicing wires correctly.</a:t>
            </a:r>
          </a:p>
          <a:p>
            <a:r>
              <a:rPr lang="en-US" dirty="0" smtClean="0"/>
              <a:t>The following pictures show examples of potential fire hazards:</a:t>
            </a:r>
          </a:p>
          <a:p>
            <a:pPr lvl="1"/>
            <a:r>
              <a:rPr lang="en-US" dirty="0" smtClean="0"/>
              <a:t>Bad </a:t>
            </a:r>
            <a:r>
              <a:rPr lang="en-US" dirty="0"/>
              <a:t>s</a:t>
            </a:r>
            <a:r>
              <a:rPr lang="en-US" dirty="0" smtClean="0"/>
              <a:t>plice – The splice was not completed or capped correctly and has also left wires exposed to the weather and direct contact. </a:t>
            </a:r>
          </a:p>
          <a:p>
            <a:pPr lvl="1"/>
            <a:r>
              <a:rPr lang="en-US" dirty="0" smtClean="0"/>
              <a:t>Burnt </a:t>
            </a:r>
            <a:r>
              <a:rPr lang="en-US" dirty="0"/>
              <a:t>o</a:t>
            </a:r>
            <a:r>
              <a:rPr lang="en-US" dirty="0" smtClean="0"/>
              <a:t>utlet indicates the circuit was overloaded and excessive heat generated. The inside wiring should be checked to ensure it was not damaged.</a:t>
            </a:r>
          </a:p>
          <a:p>
            <a:pPr lvl="1"/>
            <a:r>
              <a:rPr lang="en-US" dirty="0" smtClean="0"/>
              <a:t>Poor wiring – this is an example of a very bad wiring job. Electrical wiring should be done neatly so the wiring is unobstructed and can be followed from its beginning to end source.  Wires should be properly secured/fastened or contained in conduit, etc.  The correct size wiring for the application is necessary. </a:t>
            </a:r>
            <a:endParaRPr lang="en-US" dirty="0"/>
          </a:p>
        </p:txBody>
      </p:sp>
      <p:sp>
        <p:nvSpPr>
          <p:cNvPr id="4" name="TextBox 3"/>
          <p:cNvSpPr txBox="1"/>
          <p:nvPr/>
        </p:nvSpPr>
        <p:spPr>
          <a:xfrm>
            <a:off x="4384342" y="909210"/>
            <a:ext cx="2486025" cy="1033130"/>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Potential fire hazards are generally the result of improper use and installation of electrical equipment.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Overloading a circuit means more amperage is put on it than the circuit was designed to handle. </a:t>
            </a:r>
          </a:p>
        </p:txBody>
      </p:sp>
      <p:sp>
        <p:nvSpPr>
          <p:cNvPr id="5" name="Rectangle 4"/>
          <p:cNvSpPr/>
          <p:nvPr/>
        </p:nvSpPr>
        <p:spPr>
          <a:xfrm>
            <a:off x="4375808" y="5923078"/>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8" name="Rectangle 7"/>
          <p:cNvSpPr/>
          <p:nvPr/>
        </p:nvSpPr>
        <p:spPr>
          <a:xfrm>
            <a:off x="4375808" y="6666676"/>
            <a:ext cx="2472191" cy="1879515"/>
          </a:xfrm>
          <a:prstGeom prst="rect">
            <a:avLst/>
          </a:prstGeom>
        </p:spPr>
        <p:txBody>
          <a:bodyPr lIns="43244" tIns="8649" rIns="43244" bIns="8649">
            <a:spAutoFit/>
          </a:bodyPr>
          <a:lstStyle/>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many of you know someone who does their own electrical work?  </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this present any risk?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Overloading a circuit, bare wire exposed, improper use or installation of equipment, etc</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solution?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Have a certified electrician check your work, or even better, have an electrician do the work.</a:t>
            </a:r>
          </a:p>
        </p:txBody>
      </p:sp>
    </p:spTree>
    <p:extLst>
      <p:ext uri="{BB962C8B-B14F-4D97-AF65-F5344CB8AC3E}">
        <p14:creationId xmlns:p14="http://schemas.microsoft.com/office/powerpoint/2010/main" val="420909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44454" y="3768056"/>
            <a:ext cx="4193895" cy="5156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i="1" dirty="0">
                <a:solidFill>
                  <a:prstClr val="black"/>
                </a:solidFill>
              </a:rPr>
              <a:t>Same level falls</a:t>
            </a:r>
            <a:r>
              <a:rPr lang="en-US" dirty="0">
                <a:solidFill>
                  <a:prstClr val="black"/>
                </a:solidFill>
              </a:rPr>
              <a:t> are the most common type of </a:t>
            </a:r>
            <a:r>
              <a:rPr lang="en-US" dirty="0" smtClean="0">
                <a:solidFill>
                  <a:prstClr val="black"/>
                </a:solidFill>
              </a:rPr>
              <a:t>fall and include</a:t>
            </a:r>
          </a:p>
          <a:p>
            <a:pPr lvl="1"/>
            <a:r>
              <a:rPr lang="en-US" dirty="0" smtClean="0">
                <a:solidFill>
                  <a:prstClr val="black"/>
                </a:solidFill>
              </a:rPr>
              <a:t>slips, trips, and falls to the same surface a person is walking, standing or working on.</a:t>
            </a:r>
          </a:p>
          <a:p>
            <a:pPr lvl="1"/>
            <a:r>
              <a:rPr lang="en-US" dirty="0" smtClean="0">
                <a:solidFill>
                  <a:prstClr val="black"/>
                </a:solidFill>
              </a:rPr>
              <a:t>a fall into/against objects above the walking/working surface.</a:t>
            </a:r>
          </a:p>
          <a:p>
            <a:pPr lvl="0"/>
            <a:r>
              <a:rPr lang="en-US" dirty="0" smtClean="0">
                <a:solidFill>
                  <a:prstClr val="black"/>
                </a:solidFill>
              </a:rPr>
              <a:t>Falls occur when a person is too far off  his/her center of gravity. A disruption of the normal or expected walking gain results in a sudden loss of balance. </a:t>
            </a:r>
            <a:endParaRPr lang="en-US" dirty="0">
              <a:solidFill>
                <a:prstClr val="black"/>
              </a:solidFill>
            </a:endParaRPr>
          </a:p>
          <a:p>
            <a:pPr lvl="0"/>
            <a:r>
              <a:rPr lang="en-US" dirty="0" smtClean="0">
                <a:solidFill>
                  <a:prstClr val="black"/>
                </a:solidFill>
              </a:rPr>
              <a:t>Photos A-C show examples of slip/trip hazards:</a:t>
            </a:r>
            <a:endParaRPr lang="en-US" dirty="0">
              <a:solidFill>
                <a:prstClr val="black"/>
              </a:solidFill>
            </a:endParaRPr>
          </a:p>
          <a:p>
            <a:pPr lvl="1"/>
            <a:r>
              <a:rPr lang="en-US" b="1" dirty="0" smtClean="0">
                <a:solidFill>
                  <a:prstClr val="black"/>
                </a:solidFill>
              </a:rPr>
              <a:t>A </a:t>
            </a:r>
            <a:r>
              <a:rPr lang="en-US" dirty="0" smtClean="0">
                <a:solidFill>
                  <a:prstClr val="black"/>
                </a:solidFill>
              </a:rPr>
              <a:t>- Cords</a:t>
            </a:r>
            <a:r>
              <a:rPr lang="en-US" dirty="0">
                <a:solidFill>
                  <a:prstClr val="black"/>
                </a:solidFill>
              </a:rPr>
              <a:t>, ropes </a:t>
            </a:r>
            <a:r>
              <a:rPr lang="en-US" dirty="0" smtClean="0">
                <a:solidFill>
                  <a:prstClr val="black"/>
                </a:solidFill>
              </a:rPr>
              <a:t>other objects, and debris/trash on </a:t>
            </a:r>
            <a:r>
              <a:rPr lang="en-US" dirty="0">
                <a:solidFill>
                  <a:prstClr val="black"/>
                </a:solidFill>
              </a:rPr>
              <a:t>the ground </a:t>
            </a:r>
            <a:r>
              <a:rPr lang="en-US" dirty="0" smtClean="0">
                <a:solidFill>
                  <a:prstClr val="black"/>
                </a:solidFill>
              </a:rPr>
              <a:t>are </a:t>
            </a:r>
            <a:r>
              <a:rPr lang="en-US" dirty="0">
                <a:solidFill>
                  <a:prstClr val="black"/>
                </a:solidFill>
              </a:rPr>
              <a:t>trip hazards</a:t>
            </a:r>
            <a:r>
              <a:rPr lang="en-US" dirty="0" smtClean="0">
                <a:solidFill>
                  <a:prstClr val="black"/>
                </a:solidFill>
              </a:rPr>
              <a:t>.</a:t>
            </a:r>
          </a:p>
          <a:p>
            <a:pPr lvl="1"/>
            <a:r>
              <a:rPr lang="en-US" b="1" dirty="0" smtClean="0">
                <a:solidFill>
                  <a:prstClr val="black"/>
                </a:solidFill>
              </a:rPr>
              <a:t>B </a:t>
            </a:r>
            <a:r>
              <a:rPr lang="en-US" dirty="0" smtClean="0">
                <a:solidFill>
                  <a:prstClr val="black"/>
                </a:solidFill>
              </a:rPr>
              <a:t>- Corn </a:t>
            </a:r>
            <a:r>
              <a:rPr lang="en-US" dirty="0">
                <a:solidFill>
                  <a:prstClr val="black"/>
                </a:solidFill>
              </a:rPr>
              <a:t>stubble and uneven ground </a:t>
            </a:r>
            <a:r>
              <a:rPr lang="en-US" dirty="0" smtClean="0">
                <a:solidFill>
                  <a:prstClr val="black"/>
                </a:solidFill>
              </a:rPr>
              <a:t>can </a:t>
            </a:r>
            <a:r>
              <a:rPr lang="en-US" dirty="0">
                <a:solidFill>
                  <a:prstClr val="black"/>
                </a:solidFill>
              </a:rPr>
              <a:t>pose a trip hazard</a:t>
            </a:r>
            <a:r>
              <a:rPr lang="en-US" dirty="0" smtClean="0">
                <a:solidFill>
                  <a:prstClr val="black"/>
                </a:solidFill>
              </a:rPr>
              <a:t>.</a:t>
            </a:r>
            <a:endParaRPr lang="en-US" dirty="0">
              <a:solidFill>
                <a:prstClr val="black"/>
              </a:solidFill>
            </a:endParaRPr>
          </a:p>
          <a:p>
            <a:pPr lvl="1"/>
            <a:r>
              <a:rPr lang="en-US" b="1" dirty="0" smtClean="0">
                <a:solidFill>
                  <a:prstClr val="black"/>
                </a:solidFill>
              </a:rPr>
              <a:t>C</a:t>
            </a:r>
            <a:r>
              <a:rPr lang="en-US" dirty="0" smtClean="0">
                <a:solidFill>
                  <a:prstClr val="black"/>
                </a:solidFill>
              </a:rPr>
              <a:t> - Water </a:t>
            </a:r>
            <a:r>
              <a:rPr lang="en-US" dirty="0">
                <a:solidFill>
                  <a:prstClr val="black"/>
                </a:solidFill>
              </a:rPr>
              <a:t>and liquids on the floor can cause someone to </a:t>
            </a:r>
            <a:r>
              <a:rPr lang="en-US" dirty="0" smtClean="0">
                <a:solidFill>
                  <a:prstClr val="black"/>
                </a:solidFill>
              </a:rPr>
              <a:t>slip, as well as, ice</a:t>
            </a:r>
            <a:r>
              <a:rPr lang="en-US" dirty="0">
                <a:solidFill>
                  <a:prstClr val="black"/>
                </a:solidFill>
              </a:rPr>
              <a:t>, oil, mud, and similar slippery </a:t>
            </a:r>
            <a:r>
              <a:rPr lang="en-US" dirty="0" smtClean="0">
                <a:solidFill>
                  <a:prstClr val="black"/>
                </a:solidFill>
              </a:rPr>
              <a:t>substances.</a:t>
            </a:r>
          </a:p>
          <a:p>
            <a:pPr lvl="1"/>
            <a:r>
              <a:rPr lang="en-US" dirty="0" smtClean="0">
                <a:solidFill>
                  <a:prstClr val="black"/>
                </a:solidFill>
              </a:rPr>
              <a:t>Other common slip hazards include leftover product such as corn kernels, soybeans, spilled feed or wet leaves, grass, etc.</a:t>
            </a:r>
          </a:p>
          <a:p>
            <a:pPr lvl="2"/>
            <a:r>
              <a:rPr lang="en-US" dirty="0" smtClean="0">
                <a:solidFill>
                  <a:prstClr val="black"/>
                </a:solidFill>
              </a:rPr>
              <a:t>Soybeans </a:t>
            </a:r>
            <a:r>
              <a:rPr lang="en-US" dirty="0">
                <a:solidFill>
                  <a:prstClr val="black"/>
                </a:solidFill>
              </a:rPr>
              <a:t>(especially on concrete) are like marbles when they move </a:t>
            </a:r>
            <a:r>
              <a:rPr lang="en-US" dirty="0" smtClean="0">
                <a:solidFill>
                  <a:prstClr val="black"/>
                </a:solidFill>
              </a:rPr>
              <a:t>underfoot.</a:t>
            </a:r>
          </a:p>
          <a:p>
            <a:pPr lvl="0"/>
            <a:r>
              <a:rPr lang="en-US" dirty="0" smtClean="0">
                <a:solidFill>
                  <a:prstClr val="black"/>
                </a:solidFill>
              </a:rPr>
              <a:t>Keep walking/working surfaces clear of trash, debris, spilled product, spills of liquid or oils, ice, mud, etc. to prevent slips, trips same level falls. </a:t>
            </a:r>
          </a:p>
          <a:p>
            <a:pPr lvl="0"/>
            <a:r>
              <a:rPr lang="en-US" dirty="0" smtClean="0">
                <a:solidFill>
                  <a:prstClr val="black"/>
                </a:solidFill>
              </a:rPr>
              <a:t>While walking/working on uneven ground keep distractions (cell phone use, </a:t>
            </a:r>
            <a:r>
              <a:rPr lang="en-US" dirty="0">
                <a:solidFill>
                  <a:prstClr val="black"/>
                </a:solidFill>
              </a:rPr>
              <a:t>listening to music, etc.) to a </a:t>
            </a:r>
            <a:r>
              <a:rPr lang="en-US" dirty="0" smtClean="0">
                <a:solidFill>
                  <a:prstClr val="black"/>
                </a:solidFill>
              </a:rPr>
              <a:t>minimum.  </a:t>
            </a:r>
            <a:endParaRPr lang="en-US" dirty="0">
              <a:solidFill>
                <a:prstClr val="black"/>
              </a:solidFill>
            </a:endParaRPr>
          </a:p>
          <a:p>
            <a:r>
              <a:rPr lang="en-US" b="1" i="1" dirty="0" smtClean="0"/>
              <a:t>Elevated falls are </a:t>
            </a:r>
            <a:r>
              <a:rPr lang="en-US" dirty="0" smtClean="0"/>
              <a:t>falls from a higher to a lower level. Falls from ladders and work platforms are common sources. </a:t>
            </a:r>
          </a:p>
          <a:p>
            <a:pPr lvl="1"/>
            <a:r>
              <a:rPr lang="en-US" dirty="0" smtClean="0"/>
              <a:t>D - an example of a fall hazard</a:t>
            </a:r>
            <a:r>
              <a:rPr lang="en-US" baseline="0" dirty="0" smtClean="0"/>
              <a:t> through an existing floor opening or other opening such as stairway or ladder way openings; pits; uncovered holes</a:t>
            </a:r>
            <a:r>
              <a:rPr lang="en-US" dirty="0" smtClean="0"/>
              <a:t>; and unprotected windows.</a:t>
            </a:r>
          </a:p>
          <a:p>
            <a:r>
              <a:rPr lang="en-US" dirty="0" smtClean="0"/>
              <a:t>Although </a:t>
            </a:r>
            <a:r>
              <a:rPr lang="en-US" dirty="0"/>
              <a:t>less common than same level </a:t>
            </a:r>
            <a:r>
              <a:rPr lang="en-US" dirty="0" smtClean="0"/>
              <a:t>falls, </a:t>
            </a:r>
            <a:r>
              <a:rPr lang="en-US" b="1" dirty="0" smtClean="0"/>
              <a:t>elevated falls </a:t>
            </a:r>
            <a:r>
              <a:rPr lang="en-US" b="1" dirty="0"/>
              <a:t>produce greater injury. </a:t>
            </a:r>
          </a:p>
          <a:p>
            <a:r>
              <a:rPr lang="en-US" baseline="0" dirty="0" smtClean="0"/>
              <a:t>In 2014, of 532 fatal worksite falls where the height was known, across all industries over 65%</a:t>
            </a:r>
            <a:r>
              <a:rPr lang="en-US" dirty="0" smtClean="0"/>
              <a:t> involved falls of 20 ft. or less.</a:t>
            </a:r>
          </a:p>
          <a:p>
            <a:endParaRPr lang="en-US" baseline="0" dirty="0" smtClean="0"/>
          </a:p>
          <a:p>
            <a:pPr lvl="0"/>
            <a:endParaRPr lang="en-US" dirty="0" smtClean="0">
              <a:solidFill>
                <a:prstClr val="black"/>
              </a:solidFill>
            </a:endParaRP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a:p>
            <a:pPr lvl="0"/>
            <a:endParaRPr lang="en-US" dirty="0" smtClean="0">
              <a:solidFill>
                <a:prstClr val="black"/>
              </a:solidFill>
            </a:endParaRPr>
          </a:p>
          <a:p>
            <a:pPr lvl="0"/>
            <a:endParaRPr lang="en-US" dirty="0" smtClean="0">
              <a:solidFill>
                <a:prstClr val="black"/>
              </a:solidFill>
            </a:endParaRPr>
          </a:p>
          <a:p>
            <a:endParaRPr lang="en-US" dirty="0" smtClean="0"/>
          </a:p>
          <a:p>
            <a:pPr>
              <a:spcBef>
                <a:spcPct val="0"/>
              </a:spcBef>
            </a:pPr>
            <a:endParaRPr lang="en-US" dirty="0">
              <a:latin typeface="Humnst777 Cn BT"/>
            </a:endParaRPr>
          </a:p>
          <a:p>
            <a:pPr>
              <a:spcBef>
                <a:spcPct val="0"/>
              </a:spcBef>
            </a:pPr>
            <a:endParaRPr lang="en-US" dirty="0" smtClean="0">
              <a:latin typeface="Humnst777 Cn BT"/>
            </a:endParaRPr>
          </a:p>
          <a:p>
            <a:pPr>
              <a:spcBef>
                <a:spcPct val="0"/>
              </a:spcBef>
            </a:pPr>
            <a:endParaRPr lang="en-US" dirty="0">
              <a:latin typeface="Humnst777 Cn BT"/>
            </a:endParaRPr>
          </a:p>
        </p:txBody>
      </p:sp>
      <p:sp>
        <p:nvSpPr>
          <p:cNvPr id="7" name="TextBox 6"/>
          <p:cNvSpPr txBox="1"/>
          <p:nvPr/>
        </p:nvSpPr>
        <p:spPr>
          <a:xfrm>
            <a:off x="4368450" y="914382"/>
            <a:ext cx="2472191" cy="187951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same level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Illustrate some common causes of this type of fall:</a:t>
            </a:r>
          </a:p>
          <a:p>
            <a:pPr marL="259465" lvl="1" indent="-129733"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Slips caused by slick surfaces, debris (such as leaves), product (such as soybeans), etc.</a:t>
            </a:r>
          </a:p>
          <a:p>
            <a:pPr marL="259465" lvl="1" indent="-129733"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Trips caused by uneven surfaces, cords, debris, trash, etc.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elevated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frequency and severity of these types of falls.</a:t>
            </a:r>
          </a:p>
        </p:txBody>
      </p:sp>
      <p:sp>
        <p:nvSpPr>
          <p:cNvPr id="2" name="TextBox 1"/>
          <p:cNvSpPr txBox="1"/>
          <p:nvPr/>
        </p:nvSpPr>
        <p:spPr>
          <a:xfrm>
            <a:off x="4368621" y="6671728"/>
            <a:ext cx="2472191" cy="2387346"/>
          </a:xfrm>
          <a:prstGeom prst="rect">
            <a:avLst/>
          </a:prstGeom>
          <a:noFill/>
        </p:spPr>
        <p:txBody>
          <a:bodyPr wrap="square" lIns="43244" tIns="8649" rIns="43244" bIns="8649" rtlCol="0">
            <a:spAutoFit/>
          </a:bodyPr>
          <a:lstStyle/>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other same level fall hazards can you think of?</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Looking at the pictures, what are the hazards? How could this be addressed? Could these be addressed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Can you think of a type of elevated fall that is from a higher level?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from a grain bin ladder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about a fall through a hole?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bin opening, hay hole, uncovered unloading pit, “man holes” – entrances to underground tunnels, pits, equipment, etc.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391699" y="3763935"/>
            <a:ext cx="2486025" cy="695026"/>
          </a:xfrm>
          <a:prstGeom prst="rect">
            <a:avLst/>
          </a:prstGeom>
        </p:spPr>
        <p:txBody>
          <a:bodyPr wrap="square" lIns="44362" tIns="8872" rIns="44362" bIns="8872">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Statistic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Retrieved on 3/5/16 from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http://www.bls.gov/news.release/cfoi.nr0.htm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13" name="Rectangle 12"/>
          <p:cNvSpPr/>
          <p:nvPr/>
        </p:nvSpPr>
        <p:spPr>
          <a:xfrm>
            <a:off x="4384341" y="5113994"/>
            <a:ext cx="2472191" cy="1033130"/>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Extension cords –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LaMarr</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Grafft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Corn stubble – Amy Rademaker</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Washing cattle - Abs.net.au - Credit: Chris Kick and Farm and Dairy</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Floor opening in barn – Austin Rinker</a:t>
            </a:r>
          </a:p>
        </p:txBody>
      </p:sp>
    </p:spTree>
    <p:extLst>
      <p:ext uri="{BB962C8B-B14F-4D97-AF65-F5344CB8AC3E}">
        <p14:creationId xmlns:p14="http://schemas.microsoft.com/office/powerpoint/2010/main" val="2024613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5400"/>
            <a:ext cx="4273550" cy="3205163"/>
          </a:xfrm>
        </p:spPr>
      </p:sp>
      <p:sp>
        <p:nvSpPr>
          <p:cNvPr id="3" name="Notes Placeholder 2"/>
          <p:cNvSpPr>
            <a:spLocks noGrp="1"/>
          </p:cNvSpPr>
          <p:nvPr>
            <p:ph type="body" idx="1"/>
          </p:nvPr>
        </p:nvSpPr>
        <p:spPr/>
        <p:txBody>
          <a:bodyPr/>
          <a:lstStyle/>
          <a:p>
            <a:r>
              <a:rPr lang="en-US" dirty="0" smtClean="0"/>
              <a:t>Explosions occur when an electric spark is created. Once ignited the spark can be fed by oxygen or other combustible agents.</a:t>
            </a:r>
          </a:p>
          <a:p>
            <a:r>
              <a:rPr lang="en-US" dirty="0" smtClean="0"/>
              <a:t>An ignition source is anything that can produce an electrical spark. </a:t>
            </a:r>
          </a:p>
          <a:p>
            <a:r>
              <a:rPr lang="en-US" dirty="0" smtClean="0"/>
              <a:t>There are several types of electrical hazards which can be considered ignition sources.</a:t>
            </a:r>
          </a:p>
          <a:p>
            <a:r>
              <a:rPr lang="en-US" dirty="0"/>
              <a:t>Ask participants if the pictures shown have hazards. </a:t>
            </a:r>
          </a:p>
          <a:p>
            <a:r>
              <a:rPr lang="en-US" b="1" dirty="0"/>
              <a:t>After participants answer, click once and a circle around the hazard will appear followed by a slash line. </a:t>
            </a:r>
            <a:endParaRPr lang="en-US" b="1" dirty="0" smtClean="0"/>
          </a:p>
          <a:p>
            <a:r>
              <a:rPr lang="en-US" dirty="0" smtClean="0"/>
              <a:t>Discuss </a:t>
            </a:r>
            <a:r>
              <a:rPr lang="en-US" dirty="0"/>
              <a:t>the </a:t>
            </a:r>
            <a:r>
              <a:rPr lang="en-US" dirty="0" smtClean="0"/>
              <a:t>examples </a:t>
            </a:r>
            <a:r>
              <a:rPr lang="en-US" dirty="0"/>
              <a:t>shown of </a:t>
            </a:r>
            <a:r>
              <a:rPr lang="en-US" dirty="0" smtClean="0"/>
              <a:t>electrical hazards which could be ignition sources and produce sparks.  </a:t>
            </a:r>
          </a:p>
          <a:p>
            <a:pPr lvl="1"/>
            <a:r>
              <a:rPr lang="en-US" dirty="0" smtClean="0"/>
              <a:t>Photo A - No GFCI. A ground fault circuit interrupter is needed in areas where an electrical outlet is exposed to moisture – such as outside (shown) or by water sources (sink). Moisture can create as short which could spark. Also outlets outside should have covers that are kept closed when not in use. </a:t>
            </a:r>
          </a:p>
          <a:p>
            <a:pPr lvl="1"/>
            <a:r>
              <a:rPr lang="en-US" dirty="0" smtClean="0"/>
              <a:t>Photo B - Blocked access and flammables. Areas around electrical access panels (such as a breaker box) need to be kept clear of debris, chemicals, objects, etc. </a:t>
            </a:r>
          </a:p>
          <a:p>
            <a:pPr lvl="2"/>
            <a:r>
              <a:rPr lang="en-US" dirty="0" smtClean="0"/>
              <a:t>Blocked access impairs a person’s ability to quickly access and cut off power supplies when needed.</a:t>
            </a:r>
          </a:p>
          <a:p>
            <a:pPr lvl="2"/>
            <a:r>
              <a:rPr lang="en-US" dirty="0" smtClean="0"/>
              <a:t>Items stored near wires, panels, etc. could catch fire if the wiring is faulty, becomes hot, etc.</a:t>
            </a:r>
          </a:p>
          <a:p>
            <a:pPr lvl="2"/>
            <a:r>
              <a:rPr lang="en-US" dirty="0" smtClean="0"/>
              <a:t>Storing any type of chemical, especially flammable agents, near electrical wires and/or access panels, can lead to fires, explosions or toxic fumes.</a:t>
            </a:r>
          </a:p>
          <a:p>
            <a:pPr lvl="1"/>
            <a:r>
              <a:rPr lang="en-US" dirty="0" smtClean="0"/>
              <a:t>Photo C - Screwdriver in light switch. This is dangerous as the metal could contact a live wire creating a spark.</a:t>
            </a:r>
          </a:p>
          <a:p>
            <a:r>
              <a:rPr lang="en-US" dirty="0" smtClean="0"/>
              <a:t>Excessive heat in the wiring/circuits (discussed in previous slide), as well as ungrounded electricity could also potentially spark and produce an explosion.</a:t>
            </a:r>
          </a:p>
          <a:p>
            <a:endParaRPr lang="en-US" dirty="0" smtClean="0"/>
          </a:p>
          <a:p>
            <a:pPr lvl="1"/>
            <a:endParaRPr lang="en-US" dirty="0" smtClean="0"/>
          </a:p>
          <a:p>
            <a:pPr lvl="1"/>
            <a:endParaRPr lang="en-US" dirty="0" smtClean="0"/>
          </a:p>
          <a:p>
            <a:endParaRPr lang="en-US" dirty="0" smtClean="0"/>
          </a:p>
          <a:p>
            <a:pPr marL="216221" lvl="1"/>
            <a:endParaRPr lang="en-US" dirty="0"/>
          </a:p>
        </p:txBody>
      </p:sp>
      <p:sp>
        <p:nvSpPr>
          <p:cNvPr id="4" name="TextBox 3"/>
          <p:cNvSpPr txBox="1"/>
          <p:nvPr/>
        </p:nvSpPr>
        <p:spPr>
          <a:xfrm>
            <a:off x="4368450" y="906316"/>
            <a:ext cx="2472191" cy="2387346"/>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ignition source is something that could produce an electrical spark.</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electrical spark could create an explosion when exposed to oxygen and/or other combustible agents.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Poor housekeeping is a common hazard and involves not properly maintaining areas where electrical equipment is located.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Poor workmanship consists of sloppy electrical work.</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Corrosive agents (chemicals) and weather can deteriorate electrical boxes, panels, circuits, etc. .</a:t>
            </a:r>
          </a:p>
        </p:txBody>
      </p:sp>
      <p:sp>
        <p:nvSpPr>
          <p:cNvPr id="5" name="Rectangle 4"/>
          <p:cNvSpPr/>
          <p:nvPr/>
        </p:nvSpPr>
        <p:spPr>
          <a:xfrm>
            <a:off x="4383460" y="5930325"/>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7" name="Rectangle 6"/>
          <p:cNvSpPr/>
          <p:nvPr/>
        </p:nvSpPr>
        <p:spPr>
          <a:xfrm>
            <a:off x="4370791" y="3767525"/>
            <a:ext cx="2472191" cy="1033130"/>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After participants have identified if a hazard exists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CLICK ONCE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 circle around the hazard will appear first in each picture and then a slash line will appear in each circle.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5432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8575"/>
            <a:ext cx="4273550" cy="3206750"/>
          </a:xfrm>
        </p:spPr>
      </p:sp>
      <p:sp>
        <p:nvSpPr>
          <p:cNvPr id="4" name="TextBox 3"/>
          <p:cNvSpPr txBox="1"/>
          <p:nvPr/>
        </p:nvSpPr>
        <p:spPr>
          <a:xfrm>
            <a:off x="4391699" y="906315"/>
            <a:ext cx="2472191" cy="1710238"/>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Common electrical hazards include  missing plugs and knockouts as well as unlabeled panels, equipment, boxes.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hazards because they can lead to more serious problems and exposure to injury.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are easily identified and fixed. </a:t>
            </a:r>
          </a:p>
          <a:p>
            <a:pPr marL="129733" indent="-129733" defTabSz="864884">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384914" y="5938043"/>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6" name="Notes Placeholder 5"/>
          <p:cNvSpPr>
            <a:spLocks noGrp="1"/>
          </p:cNvSpPr>
          <p:nvPr>
            <p:ph type="body" sz="quarter" idx="10"/>
          </p:nvPr>
        </p:nvSpPr>
        <p:spPr/>
        <p:txBody>
          <a:bodyPr/>
          <a:lstStyle/>
          <a:p>
            <a:r>
              <a:rPr lang="en-US" dirty="0" smtClean="0"/>
              <a:t>Discuss the examples of other common electrical hazards shown in the pictures and why these are considered hazards.</a:t>
            </a:r>
          </a:p>
          <a:p>
            <a:pPr lvl="1"/>
            <a:r>
              <a:rPr lang="en-US" dirty="0" smtClean="0"/>
              <a:t>Unlabeled panel – Unlabeled or incorrectly labeled electrical panels, boxes, control boards, equipment, etc. create a dangerous situation when energy needs to be shut off (especially quickly) or a breaker needs to be reset. A worker could accidently turn on or turn off the wrong equipment putting someone else in danger.</a:t>
            </a:r>
          </a:p>
          <a:p>
            <a:pPr lvl="1"/>
            <a:r>
              <a:rPr lang="en-US" dirty="0" smtClean="0"/>
              <a:t>Unplugged knockouts and holes </a:t>
            </a:r>
            <a:r>
              <a:rPr lang="en-US" dirty="0"/>
              <a:t>in </a:t>
            </a:r>
            <a:r>
              <a:rPr lang="en-US" dirty="0" smtClean="0"/>
              <a:t>electrical </a:t>
            </a:r>
            <a:r>
              <a:rPr lang="en-US" dirty="0"/>
              <a:t>panel </a:t>
            </a:r>
            <a:r>
              <a:rPr lang="en-US" dirty="0" smtClean="0"/>
              <a:t>boxes, casings, etc. Openings to electrical wiring allow moisture</a:t>
            </a:r>
            <a:r>
              <a:rPr lang="en-US" dirty="0"/>
              <a:t>, dust/debris, rodents/insects/birds/animals </a:t>
            </a:r>
            <a:r>
              <a:rPr lang="en-US" dirty="0" smtClean="0"/>
              <a:t>to get inside which could cause short circuits, overheating, damage to wires (rodents chewing through them or urinating on them), nests being built, etc. </a:t>
            </a:r>
          </a:p>
          <a:p>
            <a:pPr lvl="1"/>
            <a:r>
              <a:rPr lang="en-US" dirty="0" smtClean="0"/>
              <a:t>Deterioration, as shown  by the rust on the electrical boxes in the middle picture, is  </a:t>
            </a:r>
            <a:r>
              <a:rPr lang="en-US" dirty="0"/>
              <a:t>when weather or corrosive agents have caused rust, holes, or other damage to occur to electrical boxes/panels, housing units/casings, circuits, wire insulation, </a:t>
            </a:r>
            <a:r>
              <a:rPr lang="en-US" dirty="0" smtClean="0"/>
              <a:t>etc.  Deterioration indicates the electrical component was not placed in the correct environment.  Deterioration creates </a:t>
            </a:r>
            <a:r>
              <a:rPr lang="en-US" dirty="0"/>
              <a:t>the potential for moisture to enter, short circuits, excessive current, </a:t>
            </a:r>
            <a:r>
              <a:rPr lang="en-US" dirty="0" smtClean="0"/>
              <a:t>etc. </a:t>
            </a:r>
            <a:endParaRPr lang="en-US" dirty="0"/>
          </a:p>
          <a:p>
            <a:pPr lvl="1"/>
            <a:endParaRPr lang="en-US" dirty="0"/>
          </a:p>
          <a:p>
            <a:endParaRPr lang="en-US" dirty="0"/>
          </a:p>
        </p:txBody>
      </p:sp>
    </p:spTree>
    <p:extLst>
      <p:ext uri="{BB962C8B-B14F-4D97-AF65-F5344CB8AC3E}">
        <p14:creationId xmlns:p14="http://schemas.microsoft.com/office/powerpoint/2010/main" val="86966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30163"/>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31706" y="3766830"/>
            <a:ext cx="4238042" cy="5254476"/>
          </a:xfrm>
          <a:prstGeom prst="rect">
            <a:avLst/>
          </a:prstGeom>
        </p:spPr>
        <p:txBody>
          <a:bodyPr wrap="square" numCol="1" anchor="t" anchorCtr="0" compatLnSpc="1">
            <a:prstTxWarp prst="textNoShape">
              <a:avLst/>
            </a:prstTxWarp>
          </a:bodyPr>
          <a:lstStyle/>
          <a:p>
            <a:pPr>
              <a:spcBef>
                <a:spcPct val="0"/>
              </a:spcBef>
            </a:pPr>
            <a:r>
              <a:rPr lang="en-US" dirty="0"/>
              <a:t>Ask </a:t>
            </a:r>
            <a:r>
              <a:rPr lang="en-US" dirty="0" smtClean="0"/>
              <a:t>participants to identify </a:t>
            </a:r>
            <a:r>
              <a:rPr lang="en-US" dirty="0"/>
              <a:t>the electrical hazard in </a:t>
            </a:r>
            <a:r>
              <a:rPr lang="en-US" dirty="0" smtClean="0"/>
              <a:t>this photo:</a:t>
            </a:r>
            <a:endParaRPr lang="en-US" dirty="0"/>
          </a:p>
          <a:p>
            <a:pPr lvl="1">
              <a:spcBef>
                <a:spcPct val="0"/>
              </a:spcBef>
            </a:pPr>
            <a:r>
              <a:rPr lang="en-US" dirty="0"/>
              <a:t>P</a:t>
            </a:r>
            <a:r>
              <a:rPr lang="en-US" dirty="0" smtClean="0"/>
              <a:t>ortable grain auger coming in contact with power transmission lines are one of the leading causes of electrocution deaths on farms. </a:t>
            </a:r>
          </a:p>
          <a:p>
            <a:pPr marL="538651" indent="-552197"/>
            <a:endParaRPr lang="en-US" b="1" dirty="0" smtClean="0"/>
          </a:p>
        </p:txBody>
      </p:sp>
      <p:sp>
        <p:nvSpPr>
          <p:cNvPr id="6" name="TextBox 5"/>
          <p:cNvSpPr txBox="1"/>
          <p:nvPr/>
        </p:nvSpPr>
        <p:spPr>
          <a:xfrm>
            <a:off x="4386130" y="5918578"/>
            <a:ext cx="2472191" cy="186744"/>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Safe Electricity </a:t>
            </a:r>
          </a:p>
        </p:txBody>
      </p:sp>
      <p:sp>
        <p:nvSpPr>
          <p:cNvPr id="7" name="TextBox 6"/>
          <p:cNvSpPr txBox="1"/>
          <p:nvPr/>
        </p:nvSpPr>
        <p:spPr>
          <a:xfrm>
            <a:off x="4384047" y="914381"/>
            <a:ext cx="2472191"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electrical hazard in this picture.</a:t>
            </a:r>
          </a:p>
        </p:txBody>
      </p:sp>
    </p:spTree>
    <p:extLst>
      <p:ext uri="{BB962C8B-B14F-4D97-AF65-F5344CB8AC3E}">
        <p14:creationId xmlns:p14="http://schemas.microsoft.com/office/powerpoint/2010/main" val="2605630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4288"/>
            <a:ext cx="4271963" cy="3205162"/>
          </a:xfrm>
          <a:noFill/>
          <a:ln>
            <a:solidFill>
              <a:schemeClr val="bg1">
                <a:lumMod val="65000"/>
              </a:schemeClr>
            </a:solidFill>
            <a:miter lim="800000"/>
            <a:headEnd/>
            <a:tailEnd/>
          </a:ln>
        </p:spPr>
      </p:sp>
      <p:sp>
        <p:nvSpPr>
          <p:cNvPr id="3" name="Notes Placeholder 2"/>
          <p:cNvSpPr>
            <a:spLocks noGrp="1"/>
          </p:cNvSpPr>
          <p:nvPr>
            <p:ph type="body" idx="1"/>
          </p:nvPr>
        </p:nvSpPr>
        <p:spPr>
          <a:xfrm>
            <a:off x="30272" y="3766995"/>
            <a:ext cx="4238042" cy="5254476"/>
          </a:xfrm>
          <a:prstGeom prst="rect">
            <a:avLst/>
          </a:prstGeom>
        </p:spPr>
        <p:txBody>
          <a:bodyPr wrap="square" numCol="1" anchor="t" anchorCtr="0" compatLnSpc="1">
            <a:prstTxWarp prst="textNoShape">
              <a:avLst/>
            </a:prstTxWarp>
          </a:bodyPr>
          <a:lstStyle/>
          <a:p>
            <a:pPr marL="228539" indent="-228539" defTabSz="432442">
              <a:spcBef>
                <a:spcPct val="0"/>
              </a:spcBef>
            </a:pPr>
            <a:r>
              <a:rPr lang="en-US" kern="1100" dirty="0" smtClean="0">
                <a:solidFill>
                  <a:prstClr val="black"/>
                </a:solidFill>
              </a:rPr>
              <a:t>Overhead powerlines </a:t>
            </a:r>
            <a:r>
              <a:rPr lang="en-US" kern="1100" dirty="0">
                <a:solidFill>
                  <a:prstClr val="black"/>
                </a:solidFill>
              </a:rPr>
              <a:t>are extremely dangerous. </a:t>
            </a:r>
            <a:r>
              <a:rPr lang="en-US" kern="1100" dirty="0" smtClean="0">
                <a:solidFill>
                  <a:prstClr val="black"/>
                </a:solidFill>
              </a:rPr>
              <a:t>Contact with them may cause severe injury or death.</a:t>
            </a:r>
            <a:endParaRPr lang="en-US" kern="1100" dirty="0">
              <a:solidFill>
                <a:prstClr val="black"/>
              </a:solidFill>
            </a:endParaRPr>
          </a:p>
          <a:p>
            <a:pPr marL="228539" indent="-228539" defTabSz="432442">
              <a:spcBef>
                <a:spcPct val="0"/>
              </a:spcBef>
            </a:pPr>
            <a:r>
              <a:rPr lang="en-US" kern="1100" dirty="0">
                <a:solidFill>
                  <a:prstClr val="black"/>
                </a:solidFill>
              </a:rPr>
              <a:t>To avoid contact with power </a:t>
            </a:r>
            <a:r>
              <a:rPr lang="en-US" kern="1100" dirty="0" smtClean="0">
                <a:solidFill>
                  <a:prstClr val="black"/>
                </a:solidFill>
              </a:rPr>
              <a:t>lines always </a:t>
            </a:r>
            <a:r>
              <a:rPr lang="en-US" kern="1100" dirty="0">
                <a:solidFill>
                  <a:prstClr val="black"/>
                </a:solidFill>
              </a:rPr>
              <a:t>lower and secure augers before moving </a:t>
            </a:r>
            <a:r>
              <a:rPr lang="en-US" kern="1100" dirty="0" smtClean="0">
                <a:solidFill>
                  <a:prstClr val="black"/>
                </a:solidFill>
              </a:rPr>
              <a:t>them, even </a:t>
            </a:r>
            <a:r>
              <a:rPr lang="en-US" kern="1100" dirty="0">
                <a:solidFill>
                  <a:prstClr val="black"/>
                </a:solidFill>
              </a:rPr>
              <a:t>for short distances. </a:t>
            </a:r>
            <a:r>
              <a:rPr lang="en-US" kern="1100" dirty="0" smtClean="0">
                <a:solidFill>
                  <a:prstClr val="black"/>
                </a:solidFill>
              </a:rPr>
              <a:t>Lower any tall equipment when transporting &amp; avoid </a:t>
            </a:r>
            <a:r>
              <a:rPr lang="en-US" kern="1100" dirty="0">
                <a:solidFill>
                  <a:prstClr val="black"/>
                </a:solidFill>
              </a:rPr>
              <a:t>areas with power lines.</a:t>
            </a:r>
          </a:p>
          <a:p>
            <a:pPr marL="228539" indent="-228539" defTabSz="432442">
              <a:spcBef>
                <a:spcPct val="0"/>
              </a:spcBef>
            </a:pPr>
            <a:r>
              <a:rPr lang="en-US" kern="1100" dirty="0">
                <a:solidFill>
                  <a:prstClr val="black"/>
                </a:solidFill>
              </a:rPr>
              <a:t>Disconnect the </a:t>
            </a:r>
            <a:r>
              <a:rPr lang="en-US" kern="1100" dirty="0" smtClean="0">
                <a:solidFill>
                  <a:prstClr val="black"/>
                </a:solidFill>
              </a:rPr>
              <a:t>electricity to power lines if </a:t>
            </a:r>
            <a:r>
              <a:rPr lang="en-US" kern="1100" dirty="0">
                <a:solidFill>
                  <a:prstClr val="black"/>
                </a:solidFill>
              </a:rPr>
              <a:t>working </a:t>
            </a:r>
            <a:r>
              <a:rPr lang="en-US" kern="1100" dirty="0" smtClean="0">
                <a:solidFill>
                  <a:prstClr val="black"/>
                </a:solidFill>
              </a:rPr>
              <a:t>near them. </a:t>
            </a:r>
            <a:endParaRPr lang="en-US" kern="1100" dirty="0">
              <a:solidFill>
                <a:prstClr val="black"/>
              </a:solidFill>
            </a:endParaRPr>
          </a:p>
          <a:p>
            <a:pPr marL="395669" lvl="1" indent="-171403" defTabSz="432442">
              <a:spcBef>
                <a:spcPct val="0"/>
              </a:spcBef>
            </a:pPr>
            <a:r>
              <a:rPr lang="en-US" kern="1100" dirty="0">
                <a:solidFill>
                  <a:prstClr val="black"/>
                </a:solidFill>
              </a:rPr>
              <a:t>If it is not possible to disconnect the power,  contact the utility company. </a:t>
            </a:r>
            <a:r>
              <a:rPr lang="en-US" kern="1100" dirty="0" smtClean="0">
                <a:solidFill>
                  <a:prstClr val="black"/>
                </a:solidFill>
              </a:rPr>
              <a:t>The </a:t>
            </a:r>
            <a:r>
              <a:rPr lang="en-US" kern="1100" dirty="0">
                <a:solidFill>
                  <a:prstClr val="black"/>
                </a:solidFill>
              </a:rPr>
              <a:t>power company may be able to disconnect the power or put a “blanket” over the lines to prevent contact.</a:t>
            </a:r>
          </a:p>
          <a:p>
            <a:pPr marL="228539" indent="-228539" defTabSz="432442">
              <a:spcBef>
                <a:spcPct val="0"/>
              </a:spcBef>
            </a:pPr>
            <a:r>
              <a:rPr lang="en-US" kern="1100" dirty="0">
                <a:solidFill>
                  <a:prstClr val="black"/>
                </a:solidFill>
              </a:rPr>
              <a:t>Contact with a power line may result from long tools or a ladder being used. </a:t>
            </a:r>
          </a:p>
          <a:p>
            <a:pPr marL="395669" lvl="1" indent="-171403" defTabSz="432442">
              <a:spcBef>
                <a:spcPct val="0"/>
              </a:spcBef>
            </a:pPr>
            <a:r>
              <a:rPr lang="en-US" kern="1100" dirty="0">
                <a:solidFill>
                  <a:prstClr val="black"/>
                </a:solidFill>
              </a:rPr>
              <a:t>Be aware of tools being used.  Avoid using long tools which could touch the power line. Use tools with non-conductive materials and/or insulated </a:t>
            </a:r>
            <a:r>
              <a:rPr lang="en-US" kern="1100" dirty="0" smtClean="0">
                <a:solidFill>
                  <a:prstClr val="black"/>
                </a:solidFill>
              </a:rPr>
              <a:t>handles</a:t>
            </a:r>
          </a:p>
          <a:p>
            <a:pPr marL="395669" lvl="1" indent="-171403" defTabSz="432442">
              <a:spcBef>
                <a:spcPct val="0"/>
              </a:spcBef>
            </a:pPr>
            <a:r>
              <a:rPr lang="en-US" kern="1100" dirty="0" smtClean="0">
                <a:solidFill>
                  <a:prstClr val="black"/>
                </a:solidFill>
              </a:rPr>
              <a:t>Do </a:t>
            </a:r>
            <a:r>
              <a:rPr lang="en-US" kern="1100" dirty="0">
                <a:solidFill>
                  <a:prstClr val="black"/>
                </a:solidFill>
              </a:rPr>
              <a:t>not use metal ladders. When working around electrical lines or sources, always use fiberglass ladders or other types made for use around electricity.</a:t>
            </a:r>
          </a:p>
          <a:p>
            <a:pPr marL="395669" lvl="1" indent="-171403" defTabSz="432442">
              <a:spcBef>
                <a:spcPct val="0"/>
              </a:spcBef>
            </a:pPr>
            <a:r>
              <a:rPr lang="en-US" kern="1100" dirty="0">
                <a:solidFill>
                  <a:prstClr val="black"/>
                </a:solidFill>
              </a:rPr>
              <a:t>Use fall protection as appropriate.</a:t>
            </a:r>
          </a:p>
          <a:p>
            <a:pPr marL="228539" indent="-228539" defTabSz="897061" fontAlgn="base">
              <a:spcBef>
                <a:spcPct val="0"/>
              </a:spcBef>
              <a:spcAft>
                <a:spcPct val="0"/>
              </a:spcAft>
              <a:defRPr/>
            </a:pPr>
            <a:r>
              <a:rPr lang="en-US" kern="1100" dirty="0" smtClean="0">
                <a:solidFill>
                  <a:prstClr val="black"/>
                </a:solidFill>
              </a:rPr>
              <a:t>If an auger or other equipment comes </a:t>
            </a:r>
            <a:r>
              <a:rPr lang="en-US" kern="1100" dirty="0">
                <a:solidFill>
                  <a:prstClr val="black"/>
                </a:solidFill>
              </a:rPr>
              <a:t>in contact with </a:t>
            </a:r>
            <a:r>
              <a:rPr lang="en-US" kern="1100" dirty="0" smtClean="0">
                <a:solidFill>
                  <a:prstClr val="black"/>
                </a:solidFill>
              </a:rPr>
              <a:t>power lines: </a:t>
            </a:r>
            <a:endParaRPr lang="en-US" kern="1100" dirty="0">
              <a:solidFill>
                <a:prstClr val="black"/>
              </a:solidFill>
            </a:endParaRPr>
          </a:p>
          <a:p>
            <a:pPr marL="685616" lvl="1" indent="-228539" defTabSz="897061" fontAlgn="base">
              <a:spcBef>
                <a:spcPct val="0"/>
              </a:spcBef>
              <a:spcAft>
                <a:spcPct val="0"/>
              </a:spcAft>
              <a:defRPr/>
            </a:pPr>
            <a:r>
              <a:rPr lang="en-US" kern="1100" dirty="0">
                <a:solidFill>
                  <a:prstClr val="black"/>
                </a:solidFill>
              </a:rPr>
              <a:t>The operator should be protected from electrocution if they stay on the </a:t>
            </a:r>
            <a:r>
              <a:rPr lang="en-US" kern="1100" dirty="0" smtClean="0">
                <a:solidFill>
                  <a:prstClr val="black"/>
                </a:solidFill>
              </a:rPr>
              <a:t>tractor or in the vehicle.</a:t>
            </a:r>
            <a:endParaRPr lang="en-US" kern="1100" dirty="0">
              <a:solidFill>
                <a:prstClr val="black"/>
              </a:solidFill>
            </a:endParaRPr>
          </a:p>
          <a:p>
            <a:pPr marL="685616" lvl="1" indent="-228539" defTabSz="897061" fontAlgn="base">
              <a:spcBef>
                <a:spcPct val="0"/>
              </a:spcBef>
              <a:spcAft>
                <a:spcPct val="0"/>
              </a:spcAft>
              <a:defRPr/>
            </a:pPr>
            <a:r>
              <a:rPr lang="en-US" kern="1100" dirty="0">
                <a:solidFill>
                  <a:prstClr val="black"/>
                </a:solidFill>
              </a:rPr>
              <a:t>The rubber tires on the </a:t>
            </a:r>
            <a:r>
              <a:rPr lang="en-US" kern="1100" dirty="0" smtClean="0">
                <a:solidFill>
                  <a:prstClr val="black"/>
                </a:solidFill>
              </a:rPr>
              <a:t>tractor/vehicle act </a:t>
            </a:r>
            <a:r>
              <a:rPr lang="en-US" kern="1100" dirty="0">
                <a:solidFill>
                  <a:prstClr val="black"/>
                </a:solidFill>
              </a:rPr>
              <a:t>as natural insulation and </a:t>
            </a:r>
            <a:r>
              <a:rPr lang="en-US" kern="1100" dirty="0" smtClean="0">
                <a:solidFill>
                  <a:prstClr val="black"/>
                </a:solidFill>
              </a:rPr>
              <a:t>direct </a:t>
            </a:r>
            <a:r>
              <a:rPr lang="en-US" kern="1100" dirty="0">
                <a:solidFill>
                  <a:prstClr val="black"/>
                </a:solidFill>
              </a:rPr>
              <a:t>the electrical energy to the ground and not through the operator.</a:t>
            </a:r>
          </a:p>
          <a:p>
            <a:pPr marL="685616" lvl="1" indent="-228539" defTabSz="897061" fontAlgn="base">
              <a:spcBef>
                <a:spcPct val="0"/>
              </a:spcBef>
              <a:spcAft>
                <a:spcPct val="0"/>
              </a:spcAft>
              <a:defRPr/>
            </a:pPr>
            <a:r>
              <a:rPr lang="en-US" kern="1100" dirty="0" smtClean="0">
                <a:solidFill>
                  <a:prstClr val="black"/>
                </a:solidFill>
              </a:rPr>
              <a:t>If </a:t>
            </a:r>
            <a:r>
              <a:rPr lang="en-US" kern="1100" dirty="0">
                <a:solidFill>
                  <a:prstClr val="black"/>
                </a:solidFill>
              </a:rPr>
              <a:t>the operator would step off the tractor and make contact with the ground at the same time they have contact with the tractor, their body will be the path of least resistance for the electrical current to pass.</a:t>
            </a:r>
          </a:p>
          <a:p>
            <a:pPr marL="685616" lvl="1" indent="-228539" defTabSz="897061" fontAlgn="base">
              <a:spcBef>
                <a:spcPct val="0"/>
              </a:spcBef>
              <a:spcAft>
                <a:spcPct val="0"/>
              </a:spcAft>
              <a:defRPr/>
            </a:pPr>
            <a:r>
              <a:rPr lang="en-US" kern="1100" dirty="0">
                <a:solidFill>
                  <a:prstClr val="black"/>
                </a:solidFill>
              </a:rPr>
              <a:t>This would result in the operator being electrocuted.</a:t>
            </a:r>
          </a:p>
          <a:p>
            <a:pPr marL="216221" indent="-216221" defTabSz="897061" fontAlgn="base">
              <a:spcBef>
                <a:spcPct val="0"/>
              </a:spcBef>
              <a:spcAft>
                <a:spcPct val="0"/>
              </a:spcAft>
              <a:defRPr/>
            </a:pPr>
            <a:r>
              <a:rPr lang="en-US" kern="1100" dirty="0">
                <a:solidFill>
                  <a:prstClr val="black"/>
                </a:solidFill>
              </a:rPr>
              <a:t>If contact is made with a power line or a power line is broken, immediately call 911.  </a:t>
            </a:r>
          </a:p>
          <a:p>
            <a:endParaRPr lang="en-US" b="1" dirty="0" smtClean="0"/>
          </a:p>
        </p:txBody>
      </p:sp>
      <p:sp>
        <p:nvSpPr>
          <p:cNvPr id="7" name="TextBox 6"/>
          <p:cNvSpPr txBox="1"/>
          <p:nvPr/>
        </p:nvSpPr>
        <p:spPr>
          <a:xfrm>
            <a:off x="4375808" y="914381"/>
            <a:ext cx="2472191"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safety strategies for working around overhead power lines.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if contact is made while on a tractor or in a vehicle, the operator should stay inside until help arrives to avoid becoming electrocuted.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6" name="Rectangle 5"/>
          <p:cNvSpPr/>
          <p:nvPr/>
        </p:nvSpPr>
        <p:spPr>
          <a:xfrm>
            <a:off x="4377838" y="3775761"/>
            <a:ext cx="2472191" cy="525298"/>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bullet point to appear.  Total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6 clicks.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05755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19050"/>
            <a:ext cx="4273550" cy="3206750"/>
          </a:xfrm>
        </p:spPr>
      </p:sp>
      <p:sp>
        <p:nvSpPr>
          <p:cNvPr id="3" name="Notes Placeholder 2"/>
          <p:cNvSpPr>
            <a:spLocks noGrp="1"/>
          </p:cNvSpPr>
          <p:nvPr>
            <p:ph type="body" idx="1"/>
          </p:nvPr>
        </p:nvSpPr>
        <p:spPr>
          <a:xfrm>
            <a:off x="21383" y="3771830"/>
            <a:ext cx="4238042" cy="5254476"/>
          </a:xfrm>
          <a:prstGeom prst="rect">
            <a:avLst/>
          </a:prstGeom>
        </p:spPr>
        <p:txBody>
          <a:bodyPr/>
          <a:lstStyle/>
          <a:p>
            <a:pPr marL="228539" indent="-228539"/>
            <a:r>
              <a:rPr lang="en-US" dirty="0" smtClean="0"/>
              <a:t>Supervisors must inspect daily for any hazards in the area and address these hazards before youth enter the worksite. Workers should not enter the worksite until the supervisor indicates it is safe to do so.</a:t>
            </a:r>
          </a:p>
          <a:p>
            <a:pPr marL="228539" indent="-228539"/>
            <a:r>
              <a:rPr lang="en-US" dirty="0" smtClean="0"/>
              <a:t>Some examples of hazards which may need to be addressed:</a:t>
            </a:r>
          </a:p>
          <a:p>
            <a:pPr marL="628482" lvl="1" indent="-171403"/>
            <a:r>
              <a:rPr lang="en-US" dirty="0" smtClean="0"/>
              <a:t>Uneven ground (enough to present a hazard)</a:t>
            </a:r>
          </a:p>
          <a:p>
            <a:pPr marL="628482" lvl="1" indent="-171403"/>
            <a:r>
              <a:rPr lang="en-US" dirty="0" smtClean="0"/>
              <a:t>Damage from recent storms or lightening strikes</a:t>
            </a:r>
          </a:p>
          <a:p>
            <a:pPr marL="628482" lvl="1" indent="-171403"/>
            <a:r>
              <a:rPr lang="en-US" dirty="0" smtClean="0"/>
              <a:t>Irrigation system operating (producing water)</a:t>
            </a:r>
          </a:p>
          <a:p>
            <a:pPr marL="628482" lvl="1" indent="-171403"/>
            <a:r>
              <a:rPr lang="en-US" dirty="0"/>
              <a:t>S</a:t>
            </a:r>
            <a:r>
              <a:rPr lang="en-US" dirty="0" smtClean="0"/>
              <a:t>tanding water in the field</a:t>
            </a:r>
          </a:p>
          <a:p>
            <a:pPr marL="228539" indent="-228539"/>
            <a:r>
              <a:rPr lang="en-US" dirty="0" smtClean="0"/>
              <a:t>Workers need to be properly supervised (see notes). This includes checking their location at regular intervals to ensure other hazards are not present. </a:t>
            </a:r>
          </a:p>
          <a:p>
            <a:pPr marL="228539" indent="-228539"/>
            <a:r>
              <a:rPr lang="en-US" dirty="0" smtClean="0"/>
              <a:t>Youth must remain a minimum of 20 feet away form irrigation equipment. Irrigation equipment should not be operating when workers are in the worksite.  Workers should only enter the field when directed by the supervisor after the worksite has been properly checked and hazards eliminated or mitigated.</a:t>
            </a:r>
          </a:p>
          <a:p>
            <a:r>
              <a:rPr lang="en-US" dirty="0" smtClean="0">
                <a:hlinkClick r:id="rId3"/>
              </a:rPr>
              <a:t>http</a:t>
            </a:r>
            <a:r>
              <a:rPr lang="en-US" dirty="0">
                <a:hlinkClick r:id="rId3"/>
              </a:rPr>
              <a:t>://www.dailykos.com/story/2011/7/31/1001138</a:t>
            </a:r>
            <a:r>
              <a:rPr lang="en-US" dirty="0" smtClean="0">
                <a:hlinkClick r:id="rId3"/>
              </a:rPr>
              <a:t>/-</a:t>
            </a:r>
            <a:r>
              <a:rPr lang="en-US" dirty="0" smtClean="0"/>
              <a:t> Why Regulation comes to be: Death in the cornfield, July 31, 2011 D. </a:t>
            </a:r>
            <a:r>
              <a:rPr lang="en-US" dirty="0" err="1" smtClean="0"/>
              <a:t>Steffan</a:t>
            </a:r>
            <a:endParaRPr lang="en-US" dirty="0" smtClean="0"/>
          </a:p>
        </p:txBody>
      </p:sp>
      <p:sp>
        <p:nvSpPr>
          <p:cNvPr id="4" name="Rectangle 3"/>
          <p:cNvSpPr/>
          <p:nvPr/>
        </p:nvSpPr>
        <p:spPr>
          <a:xfrm>
            <a:off x="4387338" y="3767790"/>
            <a:ext cx="2472191" cy="525298"/>
          </a:xfrm>
          <a:prstGeom prst="rect">
            <a:avLst/>
          </a:prstGeom>
        </p:spPr>
        <p:txBody>
          <a:bodyPr wrap="square" lIns="43244" tIns="8649" rIns="43244" bIns="8649">
            <a:spAutoFit/>
          </a:bodyPr>
          <a:lstStyle/>
          <a:p>
            <a:pPr marL="0" lvl="1"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See NAGCAT guideline for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detasseling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corn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http://www.nagcat.org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p:cNvSpPr txBox="1"/>
          <p:nvPr/>
        </p:nvSpPr>
        <p:spPr>
          <a:xfrm>
            <a:off x="4384341" y="914381"/>
            <a:ext cx="2472191"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steps to avoid electrocution while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detasseling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corn.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96887" y="-58045"/>
            <a:ext cx="882925" cy="890588"/>
          </a:xfrm>
          <a:prstGeom prst="rect">
            <a:avLst/>
          </a:prstGeom>
        </p:spPr>
      </p:pic>
      <p:sp>
        <p:nvSpPr>
          <p:cNvPr id="5" name="Rectangle 4"/>
          <p:cNvSpPr/>
          <p:nvPr/>
        </p:nvSpPr>
        <p:spPr>
          <a:xfrm>
            <a:off x="4376710" y="5918281"/>
            <a:ext cx="2472191" cy="186744"/>
          </a:xfrm>
          <a:prstGeom prst="rect">
            <a:avLst/>
          </a:prstGeom>
        </p:spPr>
        <p:txBody>
          <a:bodyPr wrap="square" lIns="43244" tIns="8649" rIns="43244" bIns="8649">
            <a:spAutoFit/>
          </a:bodyPr>
          <a:lstStyle/>
          <a:p>
            <a:pPr marL="0" lvl="1"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NAGCAT Guidelines </a:t>
            </a:r>
          </a:p>
        </p:txBody>
      </p:sp>
    </p:spTree>
    <p:extLst>
      <p:ext uri="{BB962C8B-B14F-4D97-AF65-F5344CB8AC3E}">
        <p14:creationId xmlns:p14="http://schemas.microsoft.com/office/powerpoint/2010/main" val="3087422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4288"/>
            <a:ext cx="4271962" cy="3205162"/>
          </a:xfrm>
        </p:spPr>
      </p:sp>
      <p:sp>
        <p:nvSpPr>
          <p:cNvPr id="4" name="Rectangle 3"/>
          <p:cNvSpPr txBox="1">
            <a:spLocks noChangeArrowheads="1"/>
          </p:cNvSpPr>
          <p:nvPr/>
        </p:nvSpPr>
        <p:spPr bwMode="auto">
          <a:xfrm>
            <a:off x="23372" y="3761404"/>
            <a:ext cx="4238042" cy="5254476"/>
          </a:xfrm>
          <a:prstGeom prst="rect">
            <a:avLst/>
          </a:prstGeom>
          <a:noFill/>
          <a:ln w="19050">
            <a:solidFill>
              <a:srgbClr val="8ACB59"/>
            </a:solidFill>
          </a:ln>
        </p:spPr>
        <p:txBody>
          <a:bodyPr vert="horz" wrap="square" lIns="47059" tIns="9413" rIns="47059" bIns="9413" numCol="1" rtlCol="0" anchor="t" anchorCtr="0" compatLnSpc="1">
            <a:prstTxWarp prst="textNoShape">
              <a:avLst/>
            </a:prstTxWarp>
          </a:bodyPr>
          <a:lstStyle>
            <a:lvl1pPr marL="228600" indent="-228600" algn="l" defTabSz="457200" rtl="0" eaLnBrk="1" latinLnBrk="0" hangingPunct="1">
              <a:buFont typeface="+mj-lt"/>
              <a:buAutoNum type="arabicPeriod"/>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457200" rtl="0" eaLnBrk="1" latinLnBrk="0" hangingPunct="1">
              <a:buFont typeface="Arial" panose="020B0604020202020204" pitchFamily="34" charset="0"/>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228600" algn="l" defTabSz="457200" rtl="0" eaLnBrk="1" latinLnBrk="0" hangingPunct="1">
              <a:buFont typeface="Courier New" panose="02070309020205020404" pitchFamily="49" charset="0"/>
              <a:buChar char="o"/>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b="1" dirty="0" smtClean="0">
                <a:solidFill>
                  <a:prstClr val="black"/>
                </a:solidFill>
              </a:rPr>
              <a:t>Before beginning discussion</a:t>
            </a:r>
            <a:r>
              <a:rPr lang="en-US" dirty="0" smtClean="0">
                <a:solidFill>
                  <a:prstClr val="black"/>
                </a:solidFill>
              </a:rPr>
              <a:t>, ask participants if they know what Lock Out – Tag Out (LOTO) is and wait for their answers.</a:t>
            </a:r>
          </a:p>
          <a:p>
            <a:pPr marL="228539" indent="-228539">
              <a:spcBef>
                <a:spcPct val="0"/>
              </a:spcBef>
            </a:pPr>
            <a:r>
              <a:rPr lang="en-US" dirty="0" smtClean="0">
                <a:solidFill>
                  <a:prstClr val="black"/>
                </a:solidFill>
              </a:rPr>
              <a:t>Lock out/Tag out is a critical safety measure to protect workers against injury by controlling all energy sources.</a:t>
            </a:r>
          </a:p>
          <a:p>
            <a:pPr marL="228539" indent="-228539">
              <a:spcBef>
                <a:spcPct val="0"/>
              </a:spcBef>
            </a:pPr>
            <a:r>
              <a:rPr lang="en-US" dirty="0" smtClean="0">
                <a:solidFill>
                  <a:prstClr val="black"/>
                </a:solidFill>
              </a:rPr>
              <a:t>Lock out/Tag out de-energizes all energy sources, including stored energy; isolates the energy source; and makes the energy source inoperable. </a:t>
            </a:r>
          </a:p>
          <a:p>
            <a:pPr lvl="1">
              <a:spcBef>
                <a:spcPct val="0"/>
              </a:spcBef>
              <a:buSzPct val="150000"/>
            </a:pPr>
            <a:r>
              <a:rPr lang="en-US" dirty="0" smtClean="0">
                <a:solidFill>
                  <a:prstClr val="black"/>
                </a:solidFill>
              </a:rPr>
              <a:t>Energy sources </a:t>
            </a:r>
            <a:r>
              <a:rPr lang="en-US" dirty="0">
                <a:solidFill>
                  <a:prstClr val="black"/>
                </a:solidFill>
              </a:rPr>
              <a:t>include electrical, mechanical, hydraulic, pneumatic, chemical, thermal, </a:t>
            </a:r>
            <a:r>
              <a:rPr lang="en-US" dirty="0" smtClean="0">
                <a:solidFill>
                  <a:prstClr val="black"/>
                </a:solidFill>
              </a:rPr>
              <a:t>gravitational, kinetic &amp; </a:t>
            </a:r>
            <a:r>
              <a:rPr lang="en-US" dirty="0">
                <a:solidFill>
                  <a:prstClr val="black"/>
                </a:solidFill>
              </a:rPr>
              <a:t>others</a:t>
            </a:r>
            <a:r>
              <a:rPr lang="en-US" dirty="0" smtClean="0">
                <a:solidFill>
                  <a:prstClr val="black"/>
                </a:solidFill>
              </a:rPr>
              <a:t>.</a:t>
            </a:r>
          </a:p>
          <a:p>
            <a:pPr lvl="1">
              <a:spcBef>
                <a:spcPct val="0"/>
              </a:spcBef>
              <a:buSzPct val="150000"/>
            </a:pPr>
            <a:r>
              <a:rPr lang="en-US" dirty="0" smtClean="0">
                <a:solidFill>
                  <a:prstClr val="black"/>
                </a:solidFill>
              </a:rPr>
              <a:t>Stored energy is residual energy left in a piece of equipment which may enable it to work for a short time even after it is disconnected from the energy source.</a:t>
            </a:r>
          </a:p>
          <a:p>
            <a:pPr lvl="2">
              <a:spcBef>
                <a:spcPct val="0"/>
              </a:spcBef>
              <a:buSzPct val="100000"/>
            </a:pPr>
            <a:r>
              <a:rPr lang="en-US" i="1" dirty="0" smtClean="0">
                <a:solidFill>
                  <a:prstClr val="black"/>
                </a:solidFill>
              </a:rPr>
              <a:t>An example </a:t>
            </a:r>
            <a:r>
              <a:rPr lang="en-US" dirty="0" smtClean="0">
                <a:solidFill>
                  <a:prstClr val="black"/>
                </a:solidFill>
              </a:rPr>
              <a:t>is a coiled spring or a pneumatic line still containing air.</a:t>
            </a:r>
            <a:endParaRPr lang="en-US" dirty="0">
              <a:solidFill>
                <a:prstClr val="black"/>
              </a:solidFill>
            </a:endParaRPr>
          </a:p>
          <a:p>
            <a:pPr marL="228539" indent="-228539">
              <a:spcBef>
                <a:spcPct val="0"/>
              </a:spcBef>
            </a:pPr>
            <a:r>
              <a:rPr lang="en-US" dirty="0">
                <a:solidFill>
                  <a:prstClr val="black"/>
                </a:solidFill>
              </a:rPr>
              <a:t>Before </a:t>
            </a:r>
            <a:r>
              <a:rPr lang="en-US" dirty="0" smtClean="0">
                <a:solidFill>
                  <a:prstClr val="black"/>
                </a:solidFill>
              </a:rPr>
              <a:t>LOTO is performed, ALL </a:t>
            </a:r>
            <a:r>
              <a:rPr lang="en-US" dirty="0">
                <a:solidFill>
                  <a:prstClr val="black"/>
                </a:solidFill>
              </a:rPr>
              <a:t>energy </a:t>
            </a:r>
            <a:r>
              <a:rPr lang="en-US" dirty="0" smtClean="0">
                <a:solidFill>
                  <a:prstClr val="black"/>
                </a:solidFill>
              </a:rPr>
              <a:t>sources are identified.</a:t>
            </a:r>
          </a:p>
          <a:p>
            <a:pPr lvl="1">
              <a:spcBef>
                <a:spcPct val="0"/>
              </a:spcBef>
              <a:buSzPct val="150000"/>
            </a:pPr>
            <a:r>
              <a:rPr lang="en-US" i="1" dirty="0" smtClean="0">
                <a:solidFill>
                  <a:prstClr val="black"/>
                </a:solidFill>
              </a:rPr>
              <a:t>Example</a:t>
            </a:r>
            <a:r>
              <a:rPr lang="en-US" i="1" dirty="0">
                <a:solidFill>
                  <a:prstClr val="black"/>
                </a:solidFill>
              </a:rPr>
              <a:t>:</a:t>
            </a:r>
            <a:r>
              <a:rPr lang="en-US" dirty="0">
                <a:solidFill>
                  <a:prstClr val="black"/>
                </a:solidFill>
              </a:rPr>
              <a:t> b</a:t>
            </a:r>
            <a:r>
              <a:rPr lang="en-US" dirty="0" smtClean="0">
                <a:solidFill>
                  <a:prstClr val="black"/>
                </a:solidFill>
              </a:rPr>
              <a:t>efore entering a bin , </a:t>
            </a:r>
            <a:r>
              <a:rPr lang="en-US" b="1" i="1" dirty="0" smtClean="0">
                <a:solidFill>
                  <a:prstClr val="black"/>
                </a:solidFill>
              </a:rPr>
              <a:t>ALL</a:t>
            </a:r>
            <a:r>
              <a:rPr lang="en-US" dirty="0" smtClean="0">
                <a:solidFill>
                  <a:prstClr val="black"/>
                </a:solidFill>
              </a:rPr>
              <a:t> </a:t>
            </a:r>
            <a:r>
              <a:rPr lang="en-US" dirty="0">
                <a:solidFill>
                  <a:prstClr val="black"/>
                </a:solidFill>
              </a:rPr>
              <a:t>unloading equipment including augers, sump gates, and conveying systems </a:t>
            </a:r>
            <a:r>
              <a:rPr lang="en-US" dirty="0" smtClean="0">
                <a:solidFill>
                  <a:prstClr val="black"/>
                </a:solidFill>
              </a:rPr>
              <a:t>are identified in order to lock them out. </a:t>
            </a:r>
            <a:endParaRPr lang="en-US" dirty="0">
              <a:solidFill>
                <a:prstClr val="black"/>
              </a:solidFill>
            </a:endParaRPr>
          </a:p>
          <a:p>
            <a:pPr marL="228539" indent="-228539">
              <a:spcBef>
                <a:spcPct val="0"/>
              </a:spcBef>
            </a:pPr>
            <a:r>
              <a:rPr lang="en-US" dirty="0" smtClean="0">
                <a:solidFill>
                  <a:prstClr val="black"/>
                </a:solidFill>
              </a:rPr>
              <a:t>Lock out/tag out consists of 3 basic steps.</a:t>
            </a:r>
          </a:p>
          <a:p>
            <a:pPr lvl="1" indent="-181626">
              <a:spcBef>
                <a:spcPct val="0"/>
              </a:spcBef>
              <a:buSzPct val="150000"/>
            </a:pPr>
            <a:r>
              <a:rPr lang="en-US" b="1" dirty="0" smtClean="0">
                <a:solidFill>
                  <a:prstClr val="black"/>
                </a:solidFill>
              </a:rPr>
              <a:t>Lock out </a:t>
            </a:r>
            <a:r>
              <a:rPr lang="en-US" dirty="0" smtClean="0">
                <a:solidFill>
                  <a:prstClr val="black"/>
                </a:solidFill>
              </a:rPr>
              <a:t>– Follows established procedures to de-energize or disconnect and lock the energy source from being turned on. </a:t>
            </a:r>
          </a:p>
          <a:p>
            <a:pPr lvl="2">
              <a:spcBef>
                <a:spcPct val="0"/>
              </a:spcBef>
            </a:pPr>
            <a:r>
              <a:rPr lang="en-US" dirty="0" smtClean="0">
                <a:solidFill>
                  <a:prstClr val="black"/>
                </a:solidFill>
              </a:rPr>
              <a:t>A lockout device is placed on the energy-isolating device – such as a breaker panel. </a:t>
            </a:r>
          </a:p>
          <a:p>
            <a:pPr lvl="2">
              <a:spcBef>
                <a:spcPct val="0"/>
              </a:spcBef>
            </a:pPr>
            <a:r>
              <a:rPr lang="en-US" dirty="0" smtClean="0">
                <a:solidFill>
                  <a:prstClr val="black"/>
                </a:solidFill>
              </a:rPr>
              <a:t>The equipment </a:t>
            </a:r>
            <a:r>
              <a:rPr lang="en-US" dirty="0">
                <a:solidFill>
                  <a:prstClr val="black"/>
                </a:solidFill>
              </a:rPr>
              <a:t>being controlled cannot be turned on until the lockout device is </a:t>
            </a:r>
            <a:r>
              <a:rPr lang="en-US" dirty="0" smtClean="0">
                <a:solidFill>
                  <a:prstClr val="black"/>
                </a:solidFill>
              </a:rPr>
              <a:t>removed.</a:t>
            </a:r>
          </a:p>
          <a:p>
            <a:pPr lvl="1">
              <a:spcBef>
                <a:spcPct val="0"/>
              </a:spcBef>
              <a:buSzPct val="150000"/>
            </a:pPr>
            <a:r>
              <a:rPr lang="en-US" b="1" dirty="0" smtClean="0">
                <a:solidFill>
                  <a:prstClr val="black"/>
                </a:solidFill>
              </a:rPr>
              <a:t>Tag out </a:t>
            </a:r>
            <a:r>
              <a:rPr lang="en-US" dirty="0" smtClean="0">
                <a:solidFill>
                  <a:prstClr val="black"/>
                </a:solidFill>
              </a:rPr>
              <a:t>- A tag is placed on the lock to let others know the energy source is locked out, not to turn it on and who locked the energy out. </a:t>
            </a:r>
          </a:p>
          <a:p>
            <a:pPr lvl="1">
              <a:spcBef>
                <a:spcPct val="0"/>
              </a:spcBef>
              <a:buSzPct val="150000"/>
            </a:pPr>
            <a:r>
              <a:rPr lang="en-US" b="1" dirty="0" smtClean="0">
                <a:solidFill>
                  <a:prstClr val="black"/>
                </a:solidFill>
              </a:rPr>
              <a:t>Try out </a:t>
            </a:r>
            <a:r>
              <a:rPr lang="en-US" dirty="0" smtClean="0">
                <a:solidFill>
                  <a:prstClr val="black"/>
                </a:solidFill>
              </a:rPr>
              <a:t>– Safely try to turn on the equipment to ensure it has been fully locked out</a:t>
            </a:r>
            <a:r>
              <a:rPr lang="en-US" dirty="0">
                <a:solidFill>
                  <a:prstClr val="black"/>
                </a:solidFill>
              </a:rPr>
              <a:t> </a:t>
            </a:r>
            <a:r>
              <a:rPr lang="en-US" b="1" i="1" dirty="0" smtClean="0">
                <a:solidFill>
                  <a:prstClr val="black"/>
                </a:solidFill>
              </a:rPr>
              <a:t>BEFORE</a:t>
            </a:r>
            <a:r>
              <a:rPr lang="en-US" dirty="0" smtClean="0">
                <a:solidFill>
                  <a:prstClr val="black"/>
                </a:solidFill>
              </a:rPr>
              <a:t> beginning work.</a:t>
            </a:r>
          </a:p>
          <a:p>
            <a:pPr marL="228539" indent="-228539"/>
            <a:r>
              <a:rPr lang="en-US" dirty="0" smtClean="0">
                <a:solidFill>
                  <a:prstClr val="black"/>
                </a:solidFill>
              </a:rPr>
              <a:t>LOTO ensures the equipment cannot be turned on until the lockout device is removed by the person who put it on.</a:t>
            </a:r>
          </a:p>
          <a:p>
            <a:pPr marL="0" indent="0">
              <a:spcBef>
                <a:spcPct val="0"/>
              </a:spcBef>
              <a:buNone/>
            </a:pPr>
            <a:endParaRPr lang="en-US" b="1" dirty="0" smtClean="0">
              <a:solidFill>
                <a:prstClr val="black"/>
              </a:solidFill>
            </a:endParaRPr>
          </a:p>
          <a:p>
            <a:pPr>
              <a:spcBef>
                <a:spcPct val="0"/>
              </a:spcBef>
            </a:pPr>
            <a:endParaRPr lang="en-US" b="1" dirty="0" smtClean="0">
              <a:solidFill>
                <a:prstClr val="black"/>
              </a:solidFill>
            </a:endParaRPr>
          </a:p>
          <a:p>
            <a:pPr>
              <a:spcBef>
                <a:spcPct val="0"/>
              </a:spcBef>
            </a:pPr>
            <a:endParaRPr lang="en-US" b="1" dirty="0" smtClean="0">
              <a:solidFill>
                <a:prstClr val="black"/>
              </a:solidFill>
            </a:endParaRPr>
          </a:p>
        </p:txBody>
      </p:sp>
      <p:sp>
        <p:nvSpPr>
          <p:cNvPr id="5" name="Rectangle 4"/>
          <p:cNvSpPr/>
          <p:nvPr/>
        </p:nvSpPr>
        <p:spPr>
          <a:xfrm>
            <a:off x="4391699" y="5923200"/>
            <a:ext cx="2486025"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6" name="TextBox 5"/>
          <p:cNvSpPr txBox="1"/>
          <p:nvPr/>
        </p:nvSpPr>
        <p:spPr>
          <a:xfrm>
            <a:off x="4368450" y="6664264"/>
            <a:ext cx="2472191" cy="2048792"/>
          </a:xfrm>
          <a:prstGeom prst="rect">
            <a:avLst/>
          </a:prstGeom>
          <a:noFill/>
        </p:spPr>
        <p:txBody>
          <a:bodyPr wrap="square" lIns="44763" tIns="8649" rIns="44763"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is turning off equipment not enough?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Others may turn it on and/or stored energy may be present.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is it important to “Try Out”?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To ensure no energy source was missed and there is no stored energy.</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tag out?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Let’s others know the energy source is disabled and not to turn it on &amp; who is responsible for locking it out and unlocking it.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368450" y="914382"/>
            <a:ext cx="2472191" cy="2048792"/>
          </a:xfrm>
          <a:prstGeom prst="rect">
            <a:avLst/>
          </a:prstGeom>
          <a:noFill/>
        </p:spPr>
        <p:txBody>
          <a:bodyPr wrap="square" lIns="43244" tIns="8649" rIns="43244"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is a critical safety measure.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LOTO controls energy sources and protects workers.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LOTO has 3 steps:</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 - De-energize all energy sources and make them inoperable.</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TAG OUT – put a tag on the equipment to inform others</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TRY OUT – Check to ensure the lockout is performed correctly.</a:t>
            </a:r>
          </a:p>
        </p:txBody>
      </p:sp>
      <p:sp>
        <p:nvSpPr>
          <p:cNvPr id="7" name="Rectangle 6"/>
          <p:cNvSpPr/>
          <p:nvPr/>
        </p:nvSpPr>
        <p:spPr>
          <a:xfrm>
            <a:off x="4368450" y="3776465"/>
            <a:ext cx="2472191" cy="204879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 (GHSC) video,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 Each Time, Every Time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is a 7 minute video explaining the steps of LOTO. It can be viewed on the GHSC website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www.grainsafety.org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 </a:t>
            </a: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Additional information on LOTO can be found under the OSHA standard 1910.147 or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https://www.osha.gov/SLTC/controlhazardousenergy/index.html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25160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4288"/>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3321" y="3766994"/>
            <a:ext cx="4238042" cy="5254476"/>
          </a:xfrm>
          <a:prstGeom prst="rect">
            <a:avLst/>
          </a:prstGeom>
        </p:spPr>
        <p:txBody>
          <a:bodyPr wrap="square" numCol="1" anchor="t" anchorCtr="0" compatLnSpc="1">
            <a:prstTxWarp prst="textNoShape">
              <a:avLst/>
            </a:prstTxWarp>
          </a:bodyPr>
          <a:lstStyle/>
          <a:p>
            <a:pPr marL="228539" indent="-228539"/>
            <a:r>
              <a:rPr lang="en-US" dirty="0" smtClean="0"/>
              <a:t>Lock out/Tag out must be done in situations where the operation of equipment could harm a person</a:t>
            </a:r>
            <a:r>
              <a:rPr lang="en-US" dirty="0"/>
              <a:t> </a:t>
            </a:r>
            <a:r>
              <a:rPr lang="en-US" dirty="0" smtClean="0"/>
              <a:t>if it is unexpectedly started.</a:t>
            </a:r>
          </a:p>
          <a:p>
            <a:pPr lvl="1"/>
            <a:r>
              <a:rPr lang="en-US" dirty="0" smtClean="0"/>
              <a:t>Before the </a:t>
            </a:r>
            <a:r>
              <a:rPr lang="en-US" dirty="0"/>
              <a:t>servicing/maintenance of </a:t>
            </a:r>
            <a:r>
              <a:rPr lang="en-US" dirty="0" smtClean="0"/>
              <a:t>equipment</a:t>
            </a:r>
          </a:p>
          <a:p>
            <a:pPr lvl="2"/>
            <a:r>
              <a:rPr lang="en-US" dirty="0" smtClean="0"/>
              <a:t>While </a:t>
            </a:r>
            <a:r>
              <a:rPr lang="en-US" dirty="0"/>
              <a:t>performing tasks near </a:t>
            </a:r>
            <a:r>
              <a:rPr lang="en-US" dirty="0" smtClean="0"/>
              <a:t>equipment that could harm a worker if the equipment is operational </a:t>
            </a:r>
          </a:p>
          <a:p>
            <a:pPr lvl="2"/>
            <a:r>
              <a:rPr lang="en-US" dirty="0" smtClean="0"/>
              <a:t>When any body point is exposed to the point of operation for the equipment during servicing/maintenance</a:t>
            </a:r>
          </a:p>
          <a:p>
            <a:pPr lvl="3"/>
            <a:r>
              <a:rPr lang="en-US" dirty="0"/>
              <a:t>The point of operation is the area on a machine where work is </a:t>
            </a:r>
            <a:r>
              <a:rPr lang="en-US" dirty="0" smtClean="0"/>
              <a:t>performed.</a:t>
            </a:r>
          </a:p>
          <a:p>
            <a:pPr lvl="2"/>
            <a:r>
              <a:rPr lang="en-US" dirty="0"/>
              <a:t>Whenever a guard protecting contact with the point of operation is by-passed or removed</a:t>
            </a:r>
          </a:p>
          <a:p>
            <a:pPr lvl="1"/>
            <a:r>
              <a:rPr lang="en-US" dirty="0" smtClean="0"/>
              <a:t>Before entry into storage structures like bins or silos and confined spaces.</a:t>
            </a:r>
          </a:p>
          <a:p>
            <a:pPr lvl="2"/>
            <a:r>
              <a:rPr lang="en-US" dirty="0" smtClean="0"/>
              <a:t>For bins &amp; silos all unloading/conveying equipment must be locked out before entry to prevent engulfment hazards.</a:t>
            </a:r>
          </a:p>
          <a:p>
            <a:pPr marL="228539" indent="-228539"/>
            <a:r>
              <a:rPr lang="en-US" dirty="0" smtClean="0"/>
              <a:t>LOTO is used when the power source is capable of accepting a lock and when locked it isolates the energy source. </a:t>
            </a:r>
          </a:p>
          <a:p>
            <a:pPr lvl="1"/>
            <a:r>
              <a:rPr lang="en-US" dirty="0" smtClean="0"/>
              <a:t>When the power source cannot accept a lock alternative measures must be in place that offer the same level of protection. </a:t>
            </a:r>
          </a:p>
          <a:p>
            <a:pPr marL="216191" lvl="1"/>
            <a:r>
              <a:rPr lang="en-US" dirty="0" smtClean="0"/>
              <a:t>                                                                                        </a:t>
            </a:r>
          </a:p>
        </p:txBody>
      </p:sp>
      <p:sp>
        <p:nvSpPr>
          <p:cNvPr id="7" name="TextBox 6"/>
          <p:cNvSpPr txBox="1"/>
          <p:nvPr/>
        </p:nvSpPr>
        <p:spPr>
          <a:xfrm>
            <a:off x="4378949" y="920169"/>
            <a:ext cx="2472191"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LOTO prevents others from turning on equipment or machines unexpectedly.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Lock Out/Tag Out is used.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Describe the conditions needed to use Lock Out/Tag Out.</a:t>
            </a:r>
          </a:p>
        </p:txBody>
      </p:sp>
      <p:sp>
        <p:nvSpPr>
          <p:cNvPr id="2" name="Rectangle 1"/>
          <p:cNvSpPr/>
          <p:nvPr/>
        </p:nvSpPr>
        <p:spPr>
          <a:xfrm>
            <a:off x="4368450" y="3767324"/>
            <a:ext cx="2472191" cy="1710238"/>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1910.147(c)(2)(iii) After January 2, 1990, whenever replacement or major repair, renovation or modification of a machine or equipment is performed, and whenever new machines or equipment are installed, energy isolating devices for such machine or equipment shall be designed to accept a lockout device. </a:t>
            </a:r>
          </a:p>
        </p:txBody>
      </p:sp>
      <p:sp>
        <p:nvSpPr>
          <p:cNvPr id="4" name="Rectangle 3"/>
          <p:cNvSpPr/>
          <p:nvPr/>
        </p:nvSpPr>
        <p:spPr>
          <a:xfrm>
            <a:off x="4375808" y="5611619"/>
            <a:ext cx="2472191" cy="525749"/>
          </a:xfrm>
          <a:prstGeom prst="rect">
            <a:avLst/>
          </a:prstGeom>
        </p:spPr>
        <p:txBody>
          <a:bodyPr wrap="square" lIns="44362" tIns="8872" rIns="44362" bIns="8872">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OSHA </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http://osha.asu.edu/Resources/Pictures/lockout-tagout2.jpg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3575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28575"/>
            <a:ext cx="4275138" cy="3206750"/>
          </a:xfrm>
        </p:spPr>
      </p:sp>
      <p:sp>
        <p:nvSpPr>
          <p:cNvPr id="4" name="Notes Placeholder 2"/>
          <p:cNvSpPr>
            <a:spLocks noGrp="1"/>
          </p:cNvSpPr>
          <p:nvPr>
            <p:ph type="body" idx="3"/>
          </p:nvPr>
        </p:nvSpPr>
        <p:spPr>
          <a:xfrm>
            <a:off x="22914" y="3769073"/>
            <a:ext cx="4238042" cy="5254476"/>
          </a:xfrm>
          <a:prstGeom prst="rect">
            <a:avLst/>
          </a:prstGeom>
        </p:spPr>
        <p:txBody>
          <a:bodyPr/>
          <a:lstStyle/>
          <a:p>
            <a:pPr marL="228539" indent="-228539"/>
            <a:r>
              <a:rPr lang="en-US" dirty="0" smtClean="0"/>
              <a:t>Lock out/Tag out protects workers.</a:t>
            </a:r>
          </a:p>
          <a:p>
            <a:pPr marL="228539" indent="-228539"/>
            <a:r>
              <a:rPr lang="en-US" dirty="0" smtClean="0"/>
              <a:t>Performing Lock out/Tag out is the act of identifying, disconnecting, isolating, and making energy sources non-operational and </a:t>
            </a:r>
            <a:r>
              <a:rPr lang="en-US" b="1" i="1" dirty="0" smtClean="0"/>
              <a:t>must be completed by an experienced adult</a:t>
            </a:r>
            <a:r>
              <a:rPr lang="en-US" dirty="0" smtClean="0"/>
              <a:t>  – the authorized person.</a:t>
            </a:r>
          </a:p>
          <a:p>
            <a:pPr lvl="1"/>
            <a:r>
              <a:rPr lang="en-US" dirty="0" smtClean="0"/>
              <a:t>Person is trained on the correct procedures to shut down, disconnect, isolate, and lock out the equipment or machine.</a:t>
            </a:r>
          </a:p>
          <a:p>
            <a:r>
              <a:rPr lang="en-US" dirty="0" smtClean="0"/>
              <a:t>Each piece of equipment/machinery has written procedures specifying where every </a:t>
            </a:r>
            <a:r>
              <a:rPr lang="en-US" dirty="0"/>
              <a:t>power source is </a:t>
            </a:r>
            <a:r>
              <a:rPr lang="en-US" dirty="0" smtClean="0"/>
              <a:t>located; type </a:t>
            </a:r>
            <a:r>
              <a:rPr lang="en-US" dirty="0"/>
              <a:t>of </a:t>
            </a:r>
            <a:r>
              <a:rPr lang="en-US" dirty="0" smtClean="0"/>
              <a:t>power; how to shutdown, disconnect </a:t>
            </a:r>
            <a:r>
              <a:rPr lang="en-US" dirty="0"/>
              <a:t>&amp; </a:t>
            </a:r>
            <a:r>
              <a:rPr lang="en-US" dirty="0" smtClean="0"/>
              <a:t>lockout the equipment; and how to </a:t>
            </a:r>
            <a:r>
              <a:rPr lang="en-US" dirty="0"/>
              <a:t>start-up </a:t>
            </a:r>
            <a:r>
              <a:rPr lang="en-US" dirty="0" smtClean="0"/>
              <a:t>the equipment. </a:t>
            </a:r>
          </a:p>
          <a:p>
            <a:pPr marL="228539" indent="-228539"/>
            <a:r>
              <a:rPr lang="en-US" b="1" dirty="0" smtClean="0">
                <a:solidFill>
                  <a:prstClr val="black"/>
                </a:solidFill>
              </a:rPr>
              <a:t>There </a:t>
            </a:r>
            <a:r>
              <a:rPr lang="en-US" b="1" dirty="0">
                <a:solidFill>
                  <a:prstClr val="black"/>
                </a:solidFill>
              </a:rPr>
              <a:t>is one lock and one key per person </a:t>
            </a:r>
          </a:p>
          <a:p>
            <a:pPr marL="432442" lvl="1" indent="-216221"/>
            <a:r>
              <a:rPr lang="en-US" dirty="0">
                <a:solidFill>
                  <a:prstClr val="black"/>
                </a:solidFill>
              </a:rPr>
              <a:t>No one has a key to someone else’s </a:t>
            </a:r>
            <a:r>
              <a:rPr lang="en-US" dirty="0" smtClean="0">
                <a:solidFill>
                  <a:prstClr val="black"/>
                </a:solidFill>
              </a:rPr>
              <a:t>lock.</a:t>
            </a:r>
            <a:endParaRPr lang="en-US" dirty="0">
              <a:solidFill>
                <a:prstClr val="black"/>
              </a:solidFill>
            </a:endParaRPr>
          </a:p>
          <a:p>
            <a:pPr marL="432442" lvl="1" indent="-216221"/>
            <a:r>
              <a:rPr lang="en-US" dirty="0" smtClean="0">
                <a:solidFill>
                  <a:prstClr val="black"/>
                </a:solidFill>
              </a:rPr>
              <a:t>Ensures </a:t>
            </a:r>
            <a:r>
              <a:rPr lang="en-US" dirty="0">
                <a:solidFill>
                  <a:prstClr val="black"/>
                </a:solidFill>
              </a:rPr>
              <a:t>no one can remove a lock another person put </a:t>
            </a:r>
            <a:r>
              <a:rPr lang="en-US" dirty="0" smtClean="0">
                <a:solidFill>
                  <a:prstClr val="black"/>
                </a:solidFill>
              </a:rPr>
              <a:t>on.</a:t>
            </a:r>
          </a:p>
          <a:p>
            <a:pPr marL="432442" lvl="1" indent="-216221"/>
            <a:r>
              <a:rPr lang="en-US" dirty="0" smtClean="0">
                <a:solidFill>
                  <a:prstClr val="black"/>
                </a:solidFill>
              </a:rPr>
              <a:t>Prevents </a:t>
            </a:r>
            <a:r>
              <a:rPr lang="en-US" dirty="0">
                <a:solidFill>
                  <a:prstClr val="black"/>
                </a:solidFill>
              </a:rPr>
              <a:t>others from turning on a power source when someone else may be </a:t>
            </a:r>
            <a:r>
              <a:rPr lang="en-US" dirty="0" smtClean="0">
                <a:solidFill>
                  <a:prstClr val="black"/>
                </a:solidFill>
              </a:rPr>
              <a:t>working.</a:t>
            </a:r>
            <a:endParaRPr lang="en-US" dirty="0">
              <a:solidFill>
                <a:prstClr val="black"/>
              </a:solidFill>
            </a:endParaRPr>
          </a:p>
          <a:p>
            <a:pPr marL="228539" indent="-228539"/>
            <a:r>
              <a:rPr lang="en-US" b="1" i="1" dirty="0" smtClean="0"/>
              <a:t>Lock out/Tag out protects by ensuring only the person who placed a lock can take the lock off</a:t>
            </a:r>
            <a:r>
              <a:rPr lang="en-US" dirty="0" smtClean="0"/>
              <a:t>. </a:t>
            </a:r>
          </a:p>
          <a:p>
            <a:pPr marL="228539" indent="-228539"/>
            <a:r>
              <a:rPr lang="en-US" dirty="0"/>
              <a:t>EACH person who is to work where Lock out/Tag out is done MUST also place their own lock on &amp; keep their key.</a:t>
            </a:r>
          </a:p>
          <a:p>
            <a:pPr marL="228539" indent="-228539"/>
            <a:r>
              <a:rPr lang="en-US" dirty="0" smtClean="0"/>
              <a:t>ONLY the person/persons assigned the task notify the supervisor when the work is completed and remove their own locks. The authorized person/supervisor is responsible for ensuring no one is in harm‘s way; ends LOTO, and restarts the equipment. </a:t>
            </a:r>
            <a:endParaRPr lang="en-US" dirty="0"/>
          </a:p>
          <a:p>
            <a:pPr marL="228539" indent="-228539"/>
            <a:r>
              <a:rPr lang="en-US" dirty="0" smtClean="0"/>
              <a:t>Workers should </a:t>
            </a:r>
            <a:r>
              <a:rPr lang="en-US" b="1" dirty="0" smtClean="0"/>
              <a:t>NEVER</a:t>
            </a:r>
            <a:r>
              <a:rPr lang="en-US" dirty="0" smtClean="0"/>
              <a:t> </a:t>
            </a:r>
            <a:r>
              <a:rPr lang="en-US" dirty="0"/>
              <a:t>go back to an area and work once they have removed their lock. </a:t>
            </a:r>
            <a:r>
              <a:rPr lang="en-US" b="1" i="1" dirty="0"/>
              <a:t>Removing a lock means the worker is done and the machine can be turned on</a:t>
            </a:r>
            <a:r>
              <a:rPr lang="en-US" dirty="0"/>
              <a:t>. </a:t>
            </a:r>
          </a:p>
          <a:p>
            <a:pPr defTabSz="914017">
              <a:defRPr/>
            </a:pPr>
            <a:r>
              <a:rPr lang="en-US" dirty="0"/>
              <a:t>All workers must know who is authorized to perform </a:t>
            </a:r>
            <a:r>
              <a:rPr lang="en-US" dirty="0" smtClean="0"/>
              <a:t>LOTO at the worksite </a:t>
            </a:r>
            <a:r>
              <a:rPr lang="en-US" dirty="0"/>
              <a:t>and be trained on the procedures for </a:t>
            </a:r>
            <a:r>
              <a:rPr lang="en-US" dirty="0" smtClean="0"/>
              <a:t>placing and removing their lock.</a:t>
            </a:r>
            <a:endParaRPr lang="en-US" dirty="0"/>
          </a:p>
          <a:p>
            <a:pPr defTabSz="914017">
              <a:defRPr/>
            </a:pPr>
            <a:r>
              <a:rPr lang="en-US" dirty="0" smtClean="0"/>
              <a:t>The employer is responsible for providing appropriate locks &amp; tags.</a:t>
            </a:r>
          </a:p>
        </p:txBody>
      </p:sp>
      <p:sp>
        <p:nvSpPr>
          <p:cNvPr id="5" name="TextBox 4"/>
          <p:cNvSpPr txBox="1"/>
          <p:nvPr/>
        </p:nvSpPr>
        <p:spPr>
          <a:xfrm>
            <a:off x="4379341" y="5282396"/>
            <a:ext cx="2472191" cy="863852"/>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&amp; Key -Master Lock®</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Person – Clkr.com</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“Reducing Grain Bin Entry Risks” video</a:t>
            </a:r>
          </a:p>
        </p:txBody>
      </p:sp>
      <p:sp>
        <p:nvSpPr>
          <p:cNvPr id="6" name="TextBox 5"/>
          <p:cNvSpPr txBox="1"/>
          <p:nvPr/>
        </p:nvSpPr>
        <p:spPr>
          <a:xfrm>
            <a:off x="4368450" y="6664265"/>
            <a:ext cx="2472191" cy="863852"/>
          </a:xfrm>
          <a:prstGeom prst="rect">
            <a:avLst/>
          </a:prstGeom>
          <a:noFill/>
        </p:spPr>
        <p:txBody>
          <a:bodyPr wrap="square" lIns="44350" tIns="8649" rIns="44350"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you are asked to use another person’s key and remove a lock; what should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Never remove someone else’s lock. Ask key owner to remove the lock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79341" y="913494"/>
            <a:ext cx="2472191" cy="187951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how Lock out/Tag out protects a worker and the requirements of LOTO.</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person controls his/her own lock and key.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the significance of removing a lock.  When a lock is removed the owner is saying his/her work is done, he/she is has left the work area and the machine can be turned on. </a:t>
            </a:r>
          </a:p>
        </p:txBody>
      </p:sp>
    </p:spTree>
    <p:extLst>
      <p:ext uri="{BB962C8B-B14F-4D97-AF65-F5344CB8AC3E}">
        <p14:creationId xmlns:p14="http://schemas.microsoft.com/office/powerpoint/2010/main" val="2317841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0638"/>
            <a:ext cx="4273550" cy="3206750"/>
          </a:xfrm>
        </p:spPr>
      </p:sp>
      <p:sp>
        <p:nvSpPr>
          <p:cNvPr id="3" name="Notes Placeholder 2"/>
          <p:cNvSpPr>
            <a:spLocks noGrp="1"/>
          </p:cNvSpPr>
          <p:nvPr>
            <p:ph type="body" idx="1"/>
          </p:nvPr>
        </p:nvSpPr>
        <p:spPr>
          <a:xfrm>
            <a:off x="22486" y="3771830"/>
            <a:ext cx="4238042" cy="5254476"/>
          </a:xfrm>
        </p:spPr>
        <p:txBody>
          <a:bodyPr/>
          <a:lstStyle/>
          <a:p>
            <a:pPr marL="228539" indent="-228539"/>
            <a:r>
              <a:rPr lang="en-US" dirty="0"/>
              <a:t>Young workers </a:t>
            </a:r>
          </a:p>
          <a:p>
            <a:pPr marL="628482" lvl="1" indent="-171403"/>
            <a:r>
              <a:rPr lang="en-US" dirty="0"/>
              <a:t>Are NEVER responsible </a:t>
            </a:r>
            <a:r>
              <a:rPr lang="en-US" dirty="0" smtClean="0"/>
              <a:t>for performing </a:t>
            </a:r>
            <a:r>
              <a:rPr lang="en-US" dirty="0"/>
              <a:t>Lock Out/Tag </a:t>
            </a:r>
            <a:r>
              <a:rPr lang="en-US" dirty="0" smtClean="0"/>
              <a:t>Out – the process of identifying, disconnecting, and locking out energy sources.</a:t>
            </a:r>
          </a:p>
          <a:p>
            <a:pPr marL="628482" lvl="1" indent="-171403"/>
            <a:r>
              <a:rPr lang="en-US" dirty="0" smtClean="0"/>
              <a:t>Only authorized and trained adults should perform LOTO.</a:t>
            </a:r>
          </a:p>
          <a:p>
            <a:r>
              <a:rPr lang="en-US" dirty="0" smtClean="0"/>
              <a:t>ALL workers, including young workers </a:t>
            </a:r>
            <a:r>
              <a:rPr lang="en-US" b="1" dirty="0" smtClean="0"/>
              <a:t>MUST BE TRAINED </a:t>
            </a:r>
            <a:r>
              <a:rPr lang="en-US" dirty="0" smtClean="0"/>
              <a:t>in Lock out/Tag out policies &amp; procedures. The training must be done by an adult competent in LOTO and include:</a:t>
            </a:r>
          </a:p>
          <a:p>
            <a:pPr lvl="1"/>
            <a:r>
              <a:rPr lang="en-US" dirty="0"/>
              <a:t>W</a:t>
            </a:r>
            <a:r>
              <a:rPr lang="en-US" dirty="0" smtClean="0"/>
              <a:t>ho is authorized at the workplace to perform LOTO</a:t>
            </a:r>
          </a:p>
          <a:p>
            <a:pPr lvl="1"/>
            <a:r>
              <a:rPr lang="en-US" dirty="0" smtClean="0"/>
              <a:t>When workers are to place their own lock</a:t>
            </a:r>
          </a:p>
          <a:p>
            <a:pPr lvl="1"/>
            <a:r>
              <a:rPr lang="en-US" dirty="0"/>
              <a:t>H</a:t>
            </a:r>
            <a:r>
              <a:rPr lang="en-US" dirty="0" smtClean="0"/>
              <a:t>ow to place and remove their own lock</a:t>
            </a:r>
          </a:p>
          <a:p>
            <a:r>
              <a:rPr lang="en-US" dirty="0" smtClean="0"/>
              <a:t>When the energy sources have been den-energized and locked out, </a:t>
            </a:r>
            <a:r>
              <a:rPr lang="en-US" b="1" i="1" dirty="0" smtClean="0"/>
              <a:t>EVERY worker, including young workers</a:t>
            </a:r>
            <a:r>
              <a:rPr lang="en-US" dirty="0" smtClean="0"/>
              <a:t>, </a:t>
            </a:r>
            <a:r>
              <a:rPr lang="en-US" b="1" i="1" dirty="0" smtClean="0"/>
              <a:t>who will be working where the energy has been locked out MUST place their own lock and hold possession of their key.</a:t>
            </a:r>
          </a:p>
          <a:p>
            <a:pPr lvl="1"/>
            <a:r>
              <a:rPr lang="en-US" dirty="0" smtClean="0"/>
              <a:t>Young workers should be supervised by an adult when placing and removing their lock. </a:t>
            </a:r>
          </a:p>
          <a:p>
            <a:r>
              <a:rPr lang="en-US" dirty="0" smtClean="0"/>
              <a:t>Before beginning ANY work around equipment, entering any bin, or removing any guard young workers should verify LOTO has been done.</a:t>
            </a:r>
          </a:p>
          <a:p>
            <a:pPr lvl="1"/>
            <a:r>
              <a:rPr lang="en-US" dirty="0" smtClean="0"/>
              <a:t>ASK the supervisor.</a:t>
            </a:r>
          </a:p>
          <a:p>
            <a:pPr lvl="1"/>
            <a:r>
              <a:rPr lang="en-US" dirty="0" smtClean="0"/>
              <a:t>Physically view the tag.</a:t>
            </a:r>
          </a:p>
          <a:p>
            <a:pPr lvl="1"/>
            <a:r>
              <a:rPr lang="en-US" dirty="0" smtClean="0"/>
              <a:t>If trained, and can be done safely, test the equipment</a:t>
            </a:r>
            <a:r>
              <a:rPr lang="en-US" dirty="0"/>
              <a:t> </a:t>
            </a:r>
            <a:r>
              <a:rPr lang="en-US" dirty="0" smtClean="0"/>
              <a:t>to ensure the energy is locked out. </a:t>
            </a:r>
          </a:p>
          <a:p>
            <a:pPr lvl="1"/>
            <a:r>
              <a:rPr lang="en-US" dirty="0" smtClean="0"/>
              <a:t>If young workers do not know how to test to ensure LOTO is done,  they should ask the supervisor to test it and observe.</a:t>
            </a:r>
          </a:p>
          <a:p>
            <a:pPr lvl="1"/>
            <a:r>
              <a:rPr lang="en-US" dirty="0"/>
              <a:t>Ensure they have placed their own </a:t>
            </a:r>
            <a:r>
              <a:rPr lang="en-US" dirty="0" smtClean="0"/>
              <a:t>lock on the lockout device.</a:t>
            </a:r>
            <a:endParaRPr lang="en-US" dirty="0"/>
          </a:p>
          <a:p>
            <a:pPr lvl="1"/>
            <a:r>
              <a:rPr lang="en-US" dirty="0" smtClean="0"/>
              <a:t>If in ANY doubt, GET a supervisor and/or insist LOTO is done before working.  </a:t>
            </a:r>
          </a:p>
          <a:p>
            <a:r>
              <a:rPr lang="en-US" dirty="0" smtClean="0"/>
              <a:t>Note:  workers are responsible for ensuring equipment is locked out and they have placed their own lock before beginning work. </a:t>
            </a:r>
          </a:p>
          <a:p>
            <a:endParaRPr lang="en-US" dirty="0"/>
          </a:p>
        </p:txBody>
      </p:sp>
      <p:sp>
        <p:nvSpPr>
          <p:cNvPr id="4" name="Rectangle 3"/>
          <p:cNvSpPr/>
          <p:nvPr/>
        </p:nvSpPr>
        <p:spPr>
          <a:xfrm>
            <a:off x="4371769" y="6678905"/>
            <a:ext cx="2472191" cy="86385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told LOTO was done but did not see the tag nor did you place your lock. What do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Ask your supervisor to see the lock out and insist your lock be added.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68450" y="920750"/>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young worker’s role and responsibilities for LOTO.</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a young worker needs to participate in Lock out/Tag out and how to verify it has been done by an authorized person.</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what to do in the event that LOTO has not been done.</a:t>
            </a:r>
          </a:p>
        </p:txBody>
      </p:sp>
      <p:sp>
        <p:nvSpPr>
          <p:cNvPr id="6" name="TextBox 5"/>
          <p:cNvSpPr txBox="1"/>
          <p:nvPr/>
        </p:nvSpPr>
        <p:spPr>
          <a:xfrm>
            <a:off x="4386211" y="5918281"/>
            <a:ext cx="2472191" cy="186744"/>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1829961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a:xfrm>
            <a:off x="15556" y="3779251"/>
            <a:ext cx="4238042" cy="5254476"/>
          </a:xfrm>
        </p:spPr>
        <p:txBody>
          <a:bodyPr/>
          <a:lstStyle/>
          <a:p>
            <a:pPr marL="228539" indent="-228539"/>
            <a:r>
              <a:rPr lang="en-US" dirty="0" smtClean="0"/>
              <a:t>STAND </a:t>
            </a:r>
            <a:r>
              <a:rPr lang="en-US" dirty="0"/>
              <a:t>TALL! </a:t>
            </a:r>
            <a:endParaRPr lang="en-US" dirty="0" smtClean="0"/>
          </a:p>
          <a:p>
            <a:pPr marL="432442" lvl="1" indent="-216221"/>
            <a:r>
              <a:rPr lang="en-US" dirty="0" smtClean="0"/>
              <a:t>Talk to your employer and make sure you are trained on the LOTO procedures at the workplace.</a:t>
            </a:r>
          </a:p>
          <a:p>
            <a:pPr marL="432442" lvl="1" indent="-216221"/>
            <a:r>
              <a:rPr lang="en-US" dirty="0" smtClean="0"/>
              <a:t>Know who is authorized to perform LOTO</a:t>
            </a:r>
            <a:r>
              <a:rPr lang="en-US" dirty="0"/>
              <a:t> </a:t>
            </a:r>
            <a:r>
              <a:rPr lang="en-US" dirty="0" smtClean="0"/>
              <a:t>at the workplace.</a:t>
            </a:r>
          </a:p>
          <a:p>
            <a:pPr marL="432442" lvl="1" indent="-216221"/>
            <a:r>
              <a:rPr lang="en-US" dirty="0" smtClean="0"/>
              <a:t>Verify LOTO has been done by physically viewing the lock out device and tag and testing the LOTO if able to do so safely.</a:t>
            </a:r>
          </a:p>
          <a:p>
            <a:pPr marL="432442" lvl="1" indent="-216221"/>
            <a:r>
              <a:rPr lang="en-US" dirty="0" smtClean="0"/>
              <a:t>Know when and how to place/remove your lock. </a:t>
            </a:r>
          </a:p>
          <a:p>
            <a:pPr marL="432442" lvl="1" indent="-216221"/>
            <a:r>
              <a:rPr lang="en-US" dirty="0" smtClean="0"/>
              <a:t>If </a:t>
            </a:r>
            <a:r>
              <a:rPr lang="en-US" dirty="0"/>
              <a:t>you are unsure LOTO has been done, check </a:t>
            </a:r>
            <a:r>
              <a:rPr lang="en-US" dirty="0" smtClean="0"/>
              <a:t>with </a:t>
            </a:r>
            <a:r>
              <a:rPr lang="en-US" dirty="0"/>
              <a:t>your  </a:t>
            </a:r>
            <a:r>
              <a:rPr lang="en-US" dirty="0" smtClean="0"/>
              <a:t>supervisor.</a:t>
            </a:r>
          </a:p>
          <a:p>
            <a:pPr marL="432442" lvl="1" indent="-216221"/>
            <a:r>
              <a:rPr lang="en-US" b="1" dirty="0" smtClean="0"/>
              <a:t>If </a:t>
            </a:r>
            <a:r>
              <a:rPr lang="en-US" b="1" dirty="0"/>
              <a:t>an employer doesn’t do LOTO, you have the right to refuse to do the </a:t>
            </a:r>
            <a:r>
              <a:rPr lang="en-US" b="1" dirty="0" smtClean="0"/>
              <a:t>task.</a:t>
            </a:r>
          </a:p>
          <a:p>
            <a:pPr lvl="0"/>
            <a:r>
              <a:rPr lang="en-US" dirty="0" smtClean="0"/>
              <a:t>Lack of Lock out/Tag out is one of the leading causes of entanglements, electrocutions, crush injuries and </a:t>
            </a:r>
            <a:r>
              <a:rPr lang="en-US" dirty="0" err="1" smtClean="0"/>
              <a:t>engulfments</a:t>
            </a:r>
            <a:r>
              <a:rPr lang="en-US" dirty="0" smtClean="0"/>
              <a:t>.</a:t>
            </a:r>
          </a:p>
          <a:p>
            <a:pPr lvl="0"/>
            <a:r>
              <a:rPr lang="en-US" b="1" dirty="0" smtClean="0"/>
              <a:t>NEVER perform work or enter a bin if LOTO is not done.</a:t>
            </a:r>
          </a:p>
          <a:p>
            <a:pPr lvl="0"/>
            <a:r>
              <a:rPr lang="en-US" i="1" dirty="0" smtClean="0"/>
              <a:t>See </a:t>
            </a:r>
            <a:r>
              <a:rPr lang="en-US" i="1" dirty="0"/>
              <a:t>Questions</a:t>
            </a:r>
            <a:endParaRPr lang="en-US" dirty="0"/>
          </a:p>
          <a:p>
            <a:endParaRPr lang="en-US" dirty="0"/>
          </a:p>
        </p:txBody>
      </p:sp>
      <p:sp>
        <p:nvSpPr>
          <p:cNvPr id="4" name="Rectangle 3"/>
          <p:cNvSpPr/>
          <p:nvPr/>
        </p:nvSpPr>
        <p:spPr>
          <a:xfrm>
            <a:off x="4391699" y="6668987"/>
            <a:ext cx="2472191" cy="86385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told to LOTO equipment and you have not been trained, what do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 you have not been trained and cannot perform this task.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29117" y="914381"/>
            <a:ext cx="2486025"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young workers can Stand TALL to ensure LOTO is done.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what to do in the event that LOTO has not been done.</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lack of LOTO is one of the leading causes of injuries and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engulfments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93171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5875"/>
            <a:ext cx="4275138" cy="3206750"/>
          </a:xfrm>
        </p:spPr>
      </p:sp>
      <p:sp>
        <p:nvSpPr>
          <p:cNvPr id="3" name="Notes Placeholder 2"/>
          <p:cNvSpPr>
            <a:spLocks noGrp="1"/>
          </p:cNvSpPr>
          <p:nvPr>
            <p:ph type="body" idx="1"/>
          </p:nvPr>
        </p:nvSpPr>
        <p:spPr/>
        <p:txBody>
          <a:bodyPr/>
          <a:lstStyle/>
          <a:p>
            <a:r>
              <a:rPr lang="en-US" dirty="0" smtClean="0"/>
              <a:t>Explain while there are many causes for falls, improper use of ladders is one of the most common – as well the most easily preventable.</a:t>
            </a:r>
          </a:p>
          <a:p>
            <a:r>
              <a:rPr lang="en-US" dirty="0" smtClean="0"/>
              <a:t>There are many types of ladders but today’s talk will focus on those used most commonly in grain handling.</a:t>
            </a:r>
          </a:p>
          <a:p>
            <a:r>
              <a:rPr lang="en-US" dirty="0" smtClean="0"/>
              <a:t>Ladders are categorized as either portable or fixed.</a:t>
            </a:r>
          </a:p>
          <a:p>
            <a:pPr lvl="1"/>
            <a:r>
              <a:rPr lang="en-US" dirty="0" smtClean="0"/>
              <a:t>Portable ladders can be carried to the worksite.</a:t>
            </a:r>
          </a:p>
          <a:p>
            <a:pPr lvl="1"/>
            <a:r>
              <a:rPr lang="en-US" dirty="0" smtClean="0"/>
              <a:t>Fixed ladders are permanently attached to a structure. It could be a ladder with rails &amp; rungs or consist of just rungs attached to the surface.</a:t>
            </a:r>
          </a:p>
          <a:p>
            <a:r>
              <a:rPr lang="en-US" dirty="0" smtClean="0"/>
              <a:t>While each of these ladders are different, there are safety strategies common to all types of ladders which will be discussed in the upcoming slides.</a:t>
            </a:r>
          </a:p>
          <a:p>
            <a:r>
              <a:rPr lang="en-US" dirty="0" smtClean="0"/>
              <a:t>NIOSH has a ladder safety app, available free in both iOS and Android formats. </a:t>
            </a:r>
            <a:r>
              <a:rPr lang="en-US" dirty="0"/>
              <a:t>Visit </a:t>
            </a:r>
            <a:r>
              <a:rPr lang="en-US" dirty="0">
                <a:hlinkClick r:id="rId3"/>
              </a:rPr>
              <a:t>http://www.cdc.gov/niosh/topics/falls</a:t>
            </a:r>
            <a:r>
              <a:rPr lang="en-US" dirty="0" smtClean="0">
                <a:hlinkClick r:id="rId3"/>
              </a:rPr>
              <a:t>/</a:t>
            </a:r>
            <a:r>
              <a:rPr lang="en-US" dirty="0" smtClean="0"/>
              <a:t> for more information and to download the free app.</a:t>
            </a:r>
          </a:p>
          <a:p>
            <a:r>
              <a:rPr lang="en-US" dirty="0" smtClean="0"/>
              <a:t>Discuss the picture.  This is an example of improper use.  </a:t>
            </a:r>
          </a:p>
          <a:p>
            <a:pPr lvl="1"/>
            <a:r>
              <a:rPr lang="en-US" dirty="0" smtClean="0"/>
              <a:t>This  ladder is not properly set up – not at a 4:1 incline nor are the ladder feet flat and firm on the surface.</a:t>
            </a:r>
          </a:p>
          <a:p>
            <a:pPr lvl="1"/>
            <a:r>
              <a:rPr lang="en-US" dirty="0" smtClean="0"/>
              <a:t>The worker is climbing the wrong side.</a:t>
            </a:r>
            <a:endParaRPr lang="en-US" dirty="0"/>
          </a:p>
        </p:txBody>
      </p:sp>
      <p:sp>
        <p:nvSpPr>
          <p:cNvPr id="4" name="TextBox 3"/>
          <p:cNvSpPr txBox="1"/>
          <p:nvPr/>
        </p:nvSpPr>
        <p:spPr>
          <a:xfrm>
            <a:off x="4373263" y="914381"/>
            <a:ext cx="2472191" cy="1202407"/>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improper ladder use is one of the main causes of elevated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different types of ladders that will be discussed.</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safety strategies on the upcoming slides.</a:t>
            </a:r>
          </a:p>
        </p:txBody>
      </p:sp>
      <p:sp>
        <p:nvSpPr>
          <p:cNvPr id="5" name="TextBox 4"/>
          <p:cNvSpPr txBox="1"/>
          <p:nvPr/>
        </p:nvSpPr>
        <p:spPr>
          <a:xfrm>
            <a:off x="4368450" y="37745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NIOSH ladder app provides “user-friendly guides and tools for extension and step ladder selection and safe use.”</a:t>
            </a:r>
          </a:p>
        </p:txBody>
      </p:sp>
      <p:sp>
        <p:nvSpPr>
          <p:cNvPr id="7" name="TextBox 6"/>
          <p:cNvSpPr txBox="1"/>
          <p:nvPr/>
        </p:nvSpPr>
        <p:spPr>
          <a:xfrm>
            <a:off x="4375808" y="5867913"/>
            <a:ext cx="2472191" cy="256610"/>
          </a:xfrm>
          <a:prstGeom prst="rect">
            <a:avLst/>
          </a:prstGeom>
          <a:noFill/>
        </p:spPr>
        <p:txBody>
          <a:bodyPr wrap="square" lIns="86489" tIns="43244" rIns="86489" bIns="43244"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GHSC</a:t>
            </a:r>
          </a:p>
        </p:txBody>
      </p:sp>
    </p:spTree>
    <p:extLst>
      <p:ext uri="{BB962C8B-B14F-4D97-AF65-F5344CB8AC3E}">
        <p14:creationId xmlns:p14="http://schemas.microsoft.com/office/powerpoint/2010/main" val="3519417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23813"/>
            <a:ext cx="4275137" cy="3206750"/>
          </a:xfrm>
        </p:spPr>
      </p:sp>
      <p:sp>
        <p:nvSpPr>
          <p:cNvPr id="3" name="Notes Placeholder 2"/>
          <p:cNvSpPr>
            <a:spLocks noGrp="1"/>
          </p:cNvSpPr>
          <p:nvPr>
            <p:ph type="body" idx="1"/>
          </p:nvPr>
        </p:nvSpPr>
        <p:spPr>
          <a:xfrm>
            <a:off x="22914" y="3764408"/>
            <a:ext cx="4238042" cy="5254476"/>
          </a:xfrm>
          <a:prstGeom prst="rect">
            <a:avLst/>
          </a:prstGeom>
        </p:spPr>
        <p:txBody>
          <a:bodyPr/>
          <a:lstStyle/>
          <a:p>
            <a:pPr marL="228539" indent="-228539"/>
            <a:r>
              <a:rPr lang="en-US" dirty="0" smtClean="0"/>
              <a:t>If someone is electrocuted do NOT approach the victim.  Assume the power is live.</a:t>
            </a:r>
          </a:p>
          <a:p>
            <a:pPr marL="228539" indent="-228539"/>
            <a:r>
              <a:rPr lang="en-US" dirty="0" smtClean="0"/>
              <a:t>Shut off the power by disconnecting the appropriate breaker or hitting the disconnect switch. This should be done only if you have been trained, are knowledgeable about the power source and how to disconnect it, and can do it safely.</a:t>
            </a:r>
          </a:p>
          <a:p>
            <a:pPr marL="228539" indent="-228539"/>
            <a:r>
              <a:rPr lang="en-US" dirty="0" smtClean="0"/>
              <a:t>Immediately call for emergency services.</a:t>
            </a:r>
          </a:p>
          <a:p>
            <a:pPr marL="228539" indent="-228539"/>
            <a:r>
              <a:rPr lang="en-US" dirty="0" smtClean="0"/>
              <a:t>Do not physically touch the victim until it is verified the energy source is disconnected or you could be electrocuted also. </a:t>
            </a:r>
          </a:p>
          <a:p>
            <a:pPr lvl="1"/>
            <a:r>
              <a:rPr lang="en-US" dirty="0" smtClean="0"/>
              <a:t>If there is still power to the area, you can be electrocuted by standing water, metal or other conducting materials in contact with the power source.</a:t>
            </a:r>
          </a:p>
          <a:p>
            <a:r>
              <a:rPr lang="en-US" dirty="0" smtClean="0"/>
              <a:t>Encourage the victim to stay calm</a:t>
            </a:r>
            <a:r>
              <a:rPr lang="en-US" dirty="0"/>
              <a:t> </a:t>
            </a:r>
            <a:r>
              <a:rPr lang="en-US" dirty="0" smtClean="0"/>
              <a:t>and not to move.  </a:t>
            </a:r>
          </a:p>
          <a:p>
            <a:r>
              <a:rPr lang="en-US" dirty="0" smtClean="0"/>
              <a:t>Only if trained to respond, and it is verified the power supply is disconnected and not live, should you give a victim aid.</a:t>
            </a:r>
            <a:endParaRPr lang="en-US" dirty="0"/>
          </a:p>
          <a:p>
            <a:pPr lvl="1"/>
            <a:r>
              <a:rPr lang="en-US" dirty="0" smtClean="0"/>
              <a:t>Check respiration and heartbeat.</a:t>
            </a:r>
          </a:p>
          <a:p>
            <a:pPr lvl="1"/>
            <a:r>
              <a:rPr lang="en-US" dirty="0" smtClean="0"/>
              <a:t>If trained in CPR, begin immediately, if needed and it is safe to do so.</a:t>
            </a:r>
          </a:p>
          <a:p>
            <a:pPr marL="228539" indent="-228539"/>
            <a:r>
              <a:rPr lang="en-US" dirty="0" smtClean="0"/>
              <a:t>Insist the victim receive medical attention.</a:t>
            </a:r>
          </a:p>
          <a:p>
            <a:pPr marL="628482" lvl="1" indent="-171403"/>
            <a:r>
              <a:rPr lang="en-US" dirty="0" smtClean="0"/>
              <a:t>Electrical shock can cause heart irregularities or a heart attack several hours later, even if the person appears fine at the time of the incident.</a:t>
            </a:r>
            <a:endParaRPr lang="en-US" dirty="0"/>
          </a:p>
          <a:p>
            <a:pPr marL="216221" indent="-216221"/>
            <a:r>
              <a:rPr lang="en-US" dirty="0" smtClean="0"/>
              <a:t>If you are unsure about the power source or how to aid the victim, wait for emergency/rescue crew. </a:t>
            </a:r>
          </a:p>
        </p:txBody>
      </p:sp>
      <p:sp>
        <p:nvSpPr>
          <p:cNvPr id="4" name="TextBox 3"/>
          <p:cNvSpPr txBox="1"/>
          <p:nvPr/>
        </p:nvSpPr>
        <p:spPr>
          <a:xfrm>
            <a:off x="4376984" y="914381"/>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to do if someone is electrocuted.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importance of assuming the power is still live and not approaching the victim.</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why a person should not physically touch an electrocution victim.</a:t>
            </a:r>
          </a:p>
        </p:txBody>
      </p:sp>
    </p:spTree>
    <p:extLst>
      <p:ext uri="{BB962C8B-B14F-4D97-AF65-F5344CB8AC3E}">
        <p14:creationId xmlns:p14="http://schemas.microsoft.com/office/powerpoint/2010/main" val="1132149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763" y="25400"/>
            <a:ext cx="4273550" cy="3206750"/>
          </a:xfrm>
          <a:noFill/>
          <a:ln>
            <a:solidFill>
              <a:schemeClr val="bg1">
                <a:lumMod val="65000"/>
              </a:schemeClr>
            </a:solidFill>
            <a:miter lim="800000"/>
            <a:headEnd/>
            <a:tailEnd/>
          </a:ln>
        </p:spPr>
      </p:sp>
      <p:sp>
        <p:nvSpPr>
          <p:cNvPr id="83971" name="Notes Placeholder 2"/>
          <p:cNvSpPr>
            <a:spLocks noGrp="1"/>
          </p:cNvSpPr>
          <p:nvPr>
            <p:ph type="body" idx="1"/>
          </p:nvPr>
        </p:nvSpPr>
        <p:spPr bwMode="auto">
          <a:xfrm>
            <a:off x="19892" y="3773715"/>
            <a:ext cx="4238042" cy="5254476"/>
          </a:xfrm>
          <a:prstGeom prst="rect">
            <a:avLst/>
          </a:prstGeom>
          <a:noFill/>
        </p:spPr>
        <p:txBody>
          <a:bodyPr wrap="square" numCol="1" anchor="t" anchorCtr="0" compatLnSpc="1">
            <a:prstTxWarp prst="textNoShape">
              <a:avLst/>
            </a:prstTxWarp>
          </a:bodyPr>
          <a:lstStyle/>
          <a:p>
            <a:pPr marL="228539" indent="-228539">
              <a:buSzPct val="100000"/>
            </a:pPr>
            <a:r>
              <a:rPr lang="en-US" dirty="0" smtClean="0"/>
              <a:t>The severity of an electrical injury and/or if it is fatal is dependent on 3 factors:</a:t>
            </a:r>
          </a:p>
          <a:p>
            <a:pPr lvl="1"/>
            <a:r>
              <a:rPr lang="en-US" dirty="0" smtClean="0"/>
              <a:t>The </a:t>
            </a:r>
            <a:r>
              <a:rPr lang="en-US" dirty="0"/>
              <a:t>amount of electricity you are exposed </a:t>
            </a:r>
            <a:r>
              <a:rPr lang="en-US" dirty="0" smtClean="0"/>
              <a:t>to</a:t>
            </a:r>
          </a:p>
          <a:p>
            <a:pPr lvl="1"/>
            <a:r>
              <a:rPr lang="en-US" dirty="0" smtClean="0"/>
              <a:t>the path it travels through the body </a:t>
            </a:r>
          </a:p>
          <a:p>
            <a:pPr lvl="1"/>
            <a:r>
              <a:rPr lang="en-US" dirty="0" smtClean="0"/>
              <a:t>and the duration of exposure  </a:t>
            </a:r>
            <a:endParaRPr lang="en-US" dirty="0"/>
          </a:p>
          <a:p>
            <a:pPr marL="228539" indent="-228539">
              <a:buSzPct val="100000"/>
            </a:pPr>
            <a:r>
              <a:rPr lang="en-US" dirty="0">
                <a:solidFill>
                  <a:srgbClr val="000000"/>
                </a:solidFill>
              </a:rPr>
              <a:t>It is important to be able to recognize electrical </a:t>
            </a:r>
            <a:r>
              <a:rPr lang="en-US" dirty="0" smtClean="0">
                <a:solidFill>
                  <a:srgbClr val="000000"/>
                </a:solidFill>
              </a:rPr>
              <a:t>hazards.</a:t>
            </a:r>
          </a:p>
          <a:p>
            <a:pPr marL="228539" indent="-228539">
              <a:buSzPct val="100000"/>
            </a:pPr>
            <a:r>
              <a:rPr lang="en-US" dirty="0" smtClean="0">
                <a:solidFill>
                  <a:srgbClr val="000000"/>
                </a:solidFill>
              </a:rPr>
              <a:t>Follow safe procedures to avoid the electrical hazard if possible or remove the hazard. </a:t>
            </a:r>
            <a:endParaRPr lang="en-US" dirty="0">
              <a:solidFill>
                <a:srgbClr val="000000"/>
              </a:solidFill>
            </a:endParaRPr>
          </a:p>
          <a:p>
            <a:pPr marL="228539" indent="-228539">
              <a:buSzPct val="100000"/>
            </a:pPr>
            <a:r>
              <a:rPr lang="en-US" dirty="0">
                <a:solidFill>
                  <a:srgbClr val="000000"/>
                </a:solidFill>
              </a:rPr>
              <a:t>Lock Out/Tag Out must be used whenever equipment is being serviced or someone is working around hazardous equipment that may cause </a:t>
            </a:r>
            <a:r>
              <a:rPr lang="en-US" dirty="0" smtClean="0">
                <a:solidFill>
                  <a:srgbClr val="000000"/>
                </a:solidFill>
              </a:rPr>
              <a:t>injury.</a:t>
            </a:r>
            <a:endParaRPr lang="en-US" dirty="0">
              <a:solidFill>
                <a:srgbClr val="000000"/>
              </a:solidFill>
            </a:endParaRPr>
          </a:p>
          <a:p>
            <a:pPr marL="228539" indent="-228539">
              <a:buSzPct val="100000"/>
            </a:pPr>
            <a:r>
              <a:rPr lang="en-US" dirty="0" smtClean="0">
                <a:solidFill>
                  <a:srgbClr val="000000"/>
                </a:solidFill>
              </a:rPr>
              <a:t>Every person who is working on servicing equipment, entering a bin, or doing any task where lock out/tag out is needed must place their own lock and hold their own key. </a:t>
            </a:r>
            <a:endParaRPr lang="en-US" dirty="0">
              <a:solidFill>
                <a:srgbClr val="000000"/>
              </a:solidFill>
            </a:endParaRPr>
          </a:p>
        </p:txBody>
      </p:sp>
      <p:sp>
        <p:nvSpPr>
          <p:cNvPr id="7" name="TextBox 6"/>
          <p:cNvSpPr txBox="1"/>
          <p:nvPr/>
        </p:nvSpPr>
        <p:spPr>
          <a:xfrm>
            <a:off x="4375808" y="914381"/>
            <a:ext cx="2472191" cy="154096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main points of the electrical section.</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Young workers need to know how to recognize potential electrical hazards.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is a way to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avoic</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and eliminate an electrical hazard before servicing &amp; maintenance of equipment.</a:t>
            </a:r>
          </a:p>
        </p:txBody>
      </p:sp>
    </p:spTree>
    <p:extLst>
      <p:ext uri="{BB962C8B-B14F-4D97-AF65-F5344CB8AC3E}">
        <p14:creationId xmlns:p14="http://schemas.microsoft.com/office/powerpoint/2010/main" val="3195876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9050"/>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b="1" dirty="0" smtClean="0"/>
              <a:t>Purpose:</a:t>
            </a:r>
            <a:r>
              <a:rPr lang="en-US" dirty="0" smtClean="0"/>
              <a:t> To test student</a:t>
            </a:r>
            <a:r>
              <a:rPr lang="en-US" baseline="0" dirty="0" smtClean="0"/>
              <a:t> knowledge on fall and electrical hazards and prevention.</a:t>
            </a:r>
          </a:p>
          <a:p>
            <a:pPr>
              <a:spcBef>
                <a:spcPct val="0"/>
              </a:spcBef>
            </a:pPr>
            <a:endParaRPr lang="en-US" baseline="0" dirty="0" smtClean="0"/>
          </a:p>
          <a:p>
            <a:pPr>
              <a:spcBef>
                <a:spcPct val="0"/>
              </a:spcBef>
            </a:pPr>
            <a:r>
              <a:rPr lang="en-US" b="1" baseline="0" dirty="0" smtClean="0"/>
              <a:t>Debriefing Questions:</a:t>
            </a:r>
          </a:p>
          <a:p>
            <a:pPr eaLnBrk="1" hangingPunct="1">
              <a:spcBef>
                <a:spcPct val="0"/>
              </a:spcBef>
            </a:pPr>
            <a:r>
              <a:rPr lang="en-US" baseline="0" dirty="0" smtClean="0"/>
              <a:t>Ask the students if they are surprised with how they did in the game.</a:t>
            </a:r>
          </a:p>
          <a:p>
            <a:pPr eaLnBrk="1" hangingPunct="1">
              <a:spcBef>
                <a:spcPct val="0"/>
              </a:spcBef>
            </a:pPr>
            <a:r>
              <a:rPr lang="en-US" baseline="0" dirty="0" smtClean="0"/>
              <a:t>Ask if there are any topics they want any more clarification on, or if there was a question they didn’t understand.</a:t>
            </a:r>
          </a:p>
          <a:p>
            <a:pPr eaLnBrk="1" hangingPunct="1">
              <a:spcBef>
                <a:spcPct val="0"/>
              </a:spcBef>
            </a:pPr>
            <a:endParaRPr lang="en-US" baseline="0" dirty="0" smtClean="0"/>
          </a:p>
          <a:p>
            <a:pPr eaLnBrk="1" hangingPunct="1">
              <a:spcBef>
                <a:spcPct val="0"/>
              </a:spcBef>
            </a:pPr>
            <a:endParaRPr lang="en-US" dirty="0"/>
          </a:p>
          <a:p>
            <a:pPr eaLnBrk="1" hangingPunct="1">
              <a:spcBef>
                <a:spcPct val="0"/>
              </a:spcBef>
            </a:pPr>
            <a:endParaRPr lang="en-US" baseline="0" dirty="0" smtClean="0"/>
          </a:p>
          <a:p>
            <a:pPr eaLnBrk="1" hangingPunct="1">
              <a:spcBef>
                <a:spcPct val="0"/>
              </a:spcBef>
            </a:pPr>
            <a:endParaRPr lang="en-US" dirty="0"/>
          </a:p>
          <a:p>
            <a:pPr eaLnBrk="1" hangingPunct="1">
              <a:spcBef>
                <a:spcPct val="0"/>
              </a:spcBef>
            </a:pPr>
            <a:endParaRPr lang="en-US" baseline="0" dirty="0" smtClean="0"/>
          </a:p>
          <a:p>
            <a:pPr>
              <a:spcBef>
                <a:spcPct val="0"/>
              </a:spcBef>
            </a:pPr>
            <a:r>
              <a:rPr lang="en-US" b="1" dirty="0" smtClean="0"/>
              <a:t>Supplies:</a:t>
            </a:r>
          </a:p>
          <a:p>
            <a:pPr>
              <a:spcBef>
                <a:spcPct val="0"/>
              </a:spcBef>
            </a:pPr>
            <a:r>
              <a:rPr lang="en-US" dirty="0"/>
              <a:t>Falls and Dust Hazards Jeopardy </a:t>
            </a:r>
            <a:r>
              <a:rPr lang="en-US" dirty="0" smtClean="0"/>
              <a:t>PowerPoint</a:t>
            </a:r>
          </a:p>
          <a:p>
            <a:pPr>
              <a:spcBef>
                <a:spcPct val="0"/>
              </a:spcBef>
            </a:pPr>
            <a:r>
              <a:rPr lang="en-US" dirty="0" smtClean="0"/>
              <a:t>Directions for game </a:t>
            </a:r>
          </a:p>
          <a:p>
            <a:pPr>
              <a:spcBef>
                <a:spcPct val="0"/>
              </a:spcBef>
            </a:pPr>
            <a:r>
              <a:rPr lang="en-US" dirty="0" smtClean="0"/>
              <a:t>Key for questions/answers</a:t>
            </a:r>
            <a:endParaRPr lang="en-US" dirty="0"/>
          </a:p>
          <a:p>
            <a:pPr eaLnBrk="1" hangingPunct="1">
              <a:spcBef>
                <a:spcPct val="0"/>
              </a:spcBef>
            </a:pPr>
            <a:endParaRPr lang="en-US" dirty="0" smtClean="0"/>
          </a:p>
          <a:p>
            <a:pPr marL="540727" indent="-554324"/>
            <a:endParaRPr lang="en-US" b="1" dirty="0" smtClean="0"/>
          </a:p>
        </p:txBody>
      </p:sp>
      <p:sp>
        <p:nvSpPr>
          <p:cNvPr id="6" name="TextBox 5"/>
          <p:cNvSpPr txBox="1"/>
          <p:nvPr/>
        </p:nvSpPr>
        <p:spPr>
          <a:xfrm>
            <a:off x="4369332" y="3767324"/>
            <a:ext cx="2486025" cy="171023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Jeopardy game PowerPoint is downloadable from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http://grainsafety.org/young-workers/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It is in the Young Worker Curriculum section under “Falls and Electrical Hazards”.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Directions for the game are found in this Instructor’s Manual.</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Key for questions/answers is also in this Instructor’s Manual.</a:t>
            </a:r>
          </a:p>
        </p:txBody>
      </p:sp>
      <p:sp>
        <p:nvSpPr>
          <p:cNvPr id="7" name="TextBox 6"/>
          <p:cNvSpPr txBox="1"/>
          <p:nvPr/>
        </p:nvSpPr>
        <p:spPr>
          <a:xfrm>
            <a:off x="4375808" y="9143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Use the jeopardy game to evaluate your knowledge of falls and electrical hazards.</a:t>
            </a:r>
          </a:p>
          <a:p>
            <a:pPr marL="129733" indent="-129733" defTabSz="887115">
              <a:buClr>
                <a:srgbClr val="3DBC1A"/>
              </a:buClr>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9840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9525"/>
            <a:ext cx="4273550" cy="3205163"/>
          </a:xfrm>
        </p:spPr>
      </p:sp>
      <p:sp>
        <p:nvSpPr>
          <p:cNvPr id="3" name="Notes Placeholder 2"/>
          <p:cNvSpPr>
            <a:spLocks noGrp="1"/>
          </p:cNvSpPr>
          <p:nvPr>
            <p:ph type="body" idx="1"/>
          </p:nvPr>
        </p:nvSpPr>
        <p:spPr/>
        <p:txBody>
          <a:bodyPr>
            <a:normAutofit/>
          </a:bodyPr>
          <a:lstStyle/>
          <a:p>
            <a:pPr marL="225097" indent="-225097" defTabSz="450195">
              <a:defRPr/>
            </a:pPr>
            <a:r>
              <a:rPr lang="en-US" dirty="0" smtClean="0"/>
              <a:t>American </a:t>
            </a:r>
            <a:r>
              <a:rPr lang="en-US" dirty="0"/>
              <a:t>Ladder Institute</a:t>
            </a:r>
          </a:p>
          <a:p>
            <a:pPr marL="225097" indent="-225097" defTabSz="450195">
              <a:defRPr/>
            </a:pPr>
            <a:r>
              <a:rPr lang="en-US" dirty="0" smtClean="0"/>
              <a:t>Bureau of Labor and Statistics</a:t>
            </a:r>
          </a:p>
          <a:p>
            <a:pPr marL="225097" indent="-225097" defTabSz="450195">
              <a:defRPr/>
            </a:pPr>
            <a:r>
              <a:rPr lang="en-US" dirty="0"/>
              <a:t>Center for Disease Control</a:t>
            </a:r>
          </a:p>
          <a:p>
            <a:pPr>
              <a:defRPr/>
            </a:pPr>
            <a:r>
              <a:rPr lang="en-US" dirty="0">
                <a:solidFill>
                  <a:prstClr val="black"/>
                </a:solidFill>
                <a:latin typeface="Humnst777 Cn BT"/>
                <a:cs typeface="Arial" pitchFamily="34" charset="0"/>
              </a:rPr>
              <a:t>Kake.com</a:t>
            </a:r>
            <a:endParaRPr lang="en-US" dirty="0"/>
          </a:p>
          <a:p>
            <a:pPr marL="225097" indent="-225097" defTabSz="450195">
              <a:defRPr/>
            </a:pPr>
            <a:r>
              <a:rPr lang="en-US" dirty="0" smtClean="0"/>
              <a:t>Occupational Safety and Health Administration</a:t>
            </a:r>
            <a:endParaRPr lang="en-US" dirty="0"/>
          </a:p>
          <a:p>
            <a:endParaRPr lang="en-US" dirty="0"/>
          </a:p>
        </p:txBody>
      </p:sp>
    </p:spTree>
    <p:extLst>
      <p:ext uri="{BB962C8B-B14F-4D97-AF65-F5344CB8AC3E}">
        <p14:creationId xmlns:p14="http://schemas.microsoft.com/office/powerpoint/2010/main" val="2282615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26988"/>
            <a:ext cx="4273550" cy="3206750"/>
          </a:xfrm>
        </p:spPr>
      </p:sp>
      <p:sp>
        <p:nvSpPr>
          <p:cNvPr id="3" name="Notes Placeholder 2"/>
          <p:cNvSpPr>
            <a:spLocks noGrp="1"/>
          </p:cNvSpPr>
          <p:nvPr>
            <p:ph type="body" idx="1"/>
          </p:nvPr>
        </p:nvSpPr>
        <p:spPr/>
        <p:txBody>
          <a:bodyPr/>
          <a:lstStyle/>
          <a:p>
            <a:r>
              <a:rPr lang="en-US" dirty="0"/>
              <a:t>Abs.net.au - Chris Kick and Farm and </a:t>
            </a:r>
            <a:r>
              <a:rPr lang="en-US" dirty="0" smtClean="0"/>
              <a:t>Dairy</a:t>
            </a:r>
          </a:p>
          <a:p>
            <a:pPr lvl="1"/>
            <a:r>
              <a:rPr lang="en-US" dirty="0" smtClean="0"/>
              <a:t>Slide # 10</a:t>
            </a:r>
            <a:endParaRPr lang="en-US" dirty="0"/>
          </a:p>
          <a:p>
            <a:r>
              <a:rPr lang="en-US" dirty="0"/>
              <a:t>aginjurynews.org. </a:t>
            </a:r>
            <a:endParaRPr lang="en-US" dirty="0" smtClean="0"/>
          </a:p>
          <a:p>
            <a:pPr lvl="1"/>
            <a:r>
              <a:rPr lang="en-US" dirty="0" smtClean="0"/>
              <a:t>Slide #9</a:t>
            </a:r>
            <a:endParaRPr lang="en-US" dirty="0"/>
          </a:p>
          <a:p>
            <a:r>
              <a:rPr lang="en-US" dirty="0" smtClean="0"/>
              <a:t>American Ladder Institute</a:t>
            </a:r>
          </a:p>
          <a:p>
            <a:pPr lvl="1"/>
            <a:r>
              <a:rPr lang="en-US" dirty="0" smtClean="0"/>
              <a:t>Slide # 15, 18</a:t>
            </a:r>
          </a:p>
          <a:p>
            <a:r>
              <a:rPr lang="en-US" dirty="0" smtClean="0"/>
              <a:t>Arthur’s Clipart</a:t>
            </a:r>
          </a:p>
          <a:p>
            <a:pPr lvl="1"/>
            <a:r>
              <a:rPr lang="en-US" dirty="0" smtClean="0"/>
              <a:t>Slide #33</a:t>
            </a:r>
            <a:endParaRPr lang="en-US" dirty="0"/>
          </a:p>
          <a:p>
            <a:r>
              <a:rPr lang="en-US" dirty="0"/>
              <a:t>Association of Equipment Manufacturers (AEM</a:t>
            </a:r>
            <a:r>
              <a:rPr lang="en-US" dirty="0" smtClean="0"/>
              <a:t>)</a:t>
            </a:r>
          </a:p>
          <a:p>
            <a:pPr lvl="1"/>
            <a:r>
              <a:rPr lang="en-US" dirty="0" smtClean="0"/>
              <a:t>Slide #9, 29</a:t>
            </a:r>
            <a:endParaRPr lang="en-US" dirty="0"/>
          </a:p>
          <a:p>
            <a:r>
              <a:rPr lang="en-US" dirty="0"/>
              <a:t>Mac Bailey, Marshfield </a:t>
            </a:r>
            <a:r>
              <a:rPr lang="en-US" dirty="0" smtClean="0"/>
              <a:t>Clinic</a:t>
            </a:r>
          </a:p>
          <a:p>
            <a:pPr lvl="1"/>
            <a:r>
              <a:rPr lang="en-US" dirty="0" smtClean="0"/>
              <a:t>Slide #6</a:t>
            </a:r>
            <a:endParaRPr lang="en-US" dirty="0"/>
          </a:p>
          <a:p>
            <a:r>
              <a:rPr lang="en-US" dirty="0"/>
              <a:t>Clker.com Red Person Outline clip Art Sara Moe </a:t>
            </a:r>
            <a:r>
              <a:rPr lang="en-US" dirty="0" smtClean="0"/>
              <a:t>10/5/2011</a:t>
            </a:r>
          </a:p>
          <a:p>
            <a:pPr lvl="1"/>
            <a:r>
              <a:rPr lang="en-US" dirty="0" smtClean="0"/>
              <a:t>Slide #46</a:t>
            </a:r>
            <a:endParaRPr lang="en-US" dirty="0"/>
          </a:p>
          <a:p>
            <a:r>
              <a:rPr lang="en-US" dirty="0" err="1" smtClean="0"/>
              <a:t>eLCOSH</a:t>
            </a:r>
            <a:r>
              <a:rPr lang="en-US" dirty="0" smtClean="0"/>
              <a:t> </a:t>
            </a:r>
            <a:r>
              <a:rPr lang="en-US" dirty="0"/>
              <a:t>– Electronic Library of Construction Occupational Safety &amp; </a:t>
            </a:r>
            <a:r>
              <a:rPr lang="en-US" dirty="0" smtClean="0"/>
              <a:t>Health</a:t>
            </a:r>
          </a:p>
          <a:p>
            <a:pPr lvl="1"/>
            <a:r>
              <a:rPr lang="en-US" dirty="0" smtClean="0"/>
              <a:t>Slide # 16, 17</a:t>
            </a:r>
            <a:endParaRPr lang="en-US" dirty="0"/>
          </a:p>
          <a:p>
            <a:r>
              <a:rPr lang="en-US" dirty="0" err="1" smtClean="0"/>
              <a:t>LaMarr</a:t>
            </a:r>
            <a:r>
              <a:rPr lang="en-US" dirty="0" smtClean="0"/>
              <a:t> </a:t>
            </a:r>
            <a:r>
              <a:rPr lang="en-US" dirty="0" err="1" smtClean="0"/>
              <a:t>Grafft</a:t>
            </a:r>
            <a:endParaRPr lang="en-US" dirty="0" smtClean="0"/>
          </a:p>
          <a:p>
            <a:pPr lvl="1"/>
            <a:r>
              <a:rPr lang="en-US" dirty="0" smtClean="0"/>
              <a:t>Slide # 10</a:t>
            </a:r>
            <a:endParaRPr lang="en-US" dirty="0"/>
          </a:p>
          <a:p>
            <a:pPr lvl="0"/>
            <a:r>
              <a:rPr lang="en-US" dirty="0">
                <a:solidFill>
                  <a:prstClr val="black"/>
                </a:solidFill>
              </a:rPr>
              <a:t>Grain and Feed Association of Illinois</a:t>
            </a:r>
          </a:p>
          <a:p>
            <a:pPr lvl="1"/>
            <a:r>
              <a:rPr lang="en-US" dirty="0">
                <a:solidFill>
                  <a:prstClr val="black"/>
                </a:solidFill>
              </a:rPr>
              <a:t>Slide # 20, 22, 25, </a:t>
            </a:r>
          </a:p>
          <a:p>
            <a:r>
              <a:rPr lang="en-US" dirty="0" smtClean="0"/>
              <a:t>Grain </a:t>
            </a:r>
            <a:r>
              <a:rPr lang="en-US" dirty="0"/>
              <a:t>Handling Safety </a:t>
            </a:r>
            <a:r>
              <a:rPr lang="en-US" dirty="0" smtClean="0"/>
              <a:t>Coalition</a:t>
            </a:r>
          </a:p>
          <a:p>
            <a:pPr lvl="1"/>
            <a:r>
              <a:rPr lang="en-US" dirty="0" smtClean="0"/>
              <a:t>Slide # 6, 11, 12, 19, 23, 24, 25, 27, 32, 35, 36, 37, 38, 42, 44</a:t>
            </a:r>
            <a:endParaRPr lang="en-US" dirty="0"/>
          </a:p>
          <a:p>
            <a:r>
              <a:rPr lang="en-US" dirty="0" smtClean="0"/>
              <a:t>Honeywell </a:t>
            </a:r>
            <a:r>
              <a:rPr lang="en-US" dirty="0"/>
              <a:t>Safety </a:t>
            </a:r>
            <a:r>
              <a:rPr lang="en-US" dirty="0" smtClean="0"/>
              <a:t>Products</a:t>
            </a:r>
          </a:p>
          <a:p>
            <a:pPr lvl="1"/>
            <a:r>
              <a:rPr lang="en-US" dirty="0" smtClean="0"/>
              <a:t>Slide # 26</a:t>
            </a:r>
            <a:endParaRPr lang="en-US" dirty="0"/>
          </a:p>
          <a:p>
            <a:r>
              <a:rPr lang="en-US" dirty="0" err="1" smtClean="0"/>
              <a:t>iStock</a:t>
            </a:r>
            <a:endParaRPr lang="en-US" dirty="0" smtClean="0"/>
          </a:p>
          <a:p>
            <a:pPr lvl="1"/>
            <a:r>
              <a:rPr lang="en-US" dirty="0" smtClean="0"/>
              <a:t>Slide # 34</a:t>
            </a:r>
            <a:endParaRPr lang="en-US" dirty="0"/>
          </a:p>
        </p:txBody>
      </p:sp>
    </p:spTree>
    <p:extLst>
      <p:ext uri="{BB962C8B-B14F-4D97-AF65-F5344CB8AC3E}">
        <p14:creationId xmlns:p14="http://schemas.microsoft.com/office/powerpoint/2010/main" val="2460316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9050"/>
            <a:ext cx="4273550" cy="3206750"/>
          </a:xfrm>
        </p:spPr>
      </p:sp>
      <p:sp>
        <p:nvSpPr>
          <p:cNvPr id="3" name="Notes Placeholder 2"/>
          <p:cNvSpPr>
            <a:spLocks noGrp="1"/>
          </p:cNvSpPr>
          <p:nvPr>
            <p:ph type="body" idx="1"/>
          </p:nvPr>
        </p:nvSpPr>
        <p:spPr/>
        <p:txBody>
          <a:bodyPr/>
          <a:lstStyle/>
          <a:p>
            <a:pPr lvl="0"/>
            <a:r>
              <a:rPr lang="en-US" dirty="0" err="1">
                <a:solidFill>
                  <a:prstClr val="black"/>
                </a:solidFill>
              </a:rPr>
              <a:t>Masterlock</a:t>
            </a:r>
            <a:r>
              <a:rPr lang="en-US" dirty="0">
                <a:solidFill>
                  <a:prstClr val="black"/>
                </a:solidFill>
              </a:rPr>
              <a:t>® Image Library</a:t>
            </a:r>
          </a:p>
          <a:p>
            <a:pPr lvl="1"/>
            <a:r>
              <a:rPr lang="en-US" dirty="0">
                <a:solidFill>
                  <a:prstClr val="black"/>
                </a:solidFill>
              </a:rPr>
              <a:t>Slide # 43, 44</a:t>
            </a:r>
          </a:p>
          <a:p>
            <a:r>
              <a:rPr lang="en-US" dirty="0" smtClean="0"/>
              <a:t>Occupational </a:t>
            </a:r>
            <a:r>
              <a:rPr lang="en-US" dirty="0"/>
              <a:t>Safety and Health </a:t>
            </a:r>
            <a:r>
              <a:rPr lang="en-US" dirty="0" smtClean="0"/>
              <a:t>Administration</a:t>
            </a:r>
          </a:p>
          <a:p>
            <a:pPr lvl="1"/>
            <a:r>
              <a:rPr lang="en-US" dirty="0" smtClean="0"/>
              <a:t>Slide #15, 45</a:t>
            </a:r>
            <a:endParaRPr lang="en-US" dirty="0"/>
          </a:p>
          <a:p>
            <a:r>
              <a:rPr lang="en-US" dirty="0" err="1"/>
              <a:t>Pacas</a:t>
            </a:r>
            <a:r>
              <a:rPr lang="en-US" dirty="0"/>
              <a:t> </a:t>
            </a:r>
            <a:r>
              <a:rPr lang="en-US" dirty="0" smtClean="0"/>
              <a:t>Family</a:t>
            </a:r>
          </a:p>
          <a:p>
            <a:pPr lvl="1"/>
            <a:r>
              <a:rPr lang="en-US" dirty="0" smtClean="0"/>
              <a:t>Slide # 5</a:t>
            </a:r>
            <a:endParaRPr lang="en-US" dirty="0"/>
          </a:p>
          <a:p>
            <a:r>
              <a:rPr lang="en-US" dirty="0"/>
              <a:t>Alex T. Paschal/Sauk Valley </a:t>
            </a:r>
            <a:r>
              <a:rPr lang="en-US" dirty="0" smtClean="0"/>
              <a:t>Media</a:t>
            </a:r>
          </a:p>
          <a:p>
            <a:pPr lvl="1"/>
            <a:r>
              <a:rPr lang="en-US" dirty="0" smtClean="0"/>
              <a:t>Slide #5</a:t>
            </a:r>
            <a:endParaRPr lang="en-US" dirty="0"/>
          </a:p>
          <a:p>
            <a:r>
              <a:rPr lang="en-US" dirty="0"/>
              <a:t>Ryan and Amy </a:t>
            </a:r>
            <a:r>
              <a:rPr lang="en-US" dirty="0" err="1" smtClean="0"/>
              <a:t>Rademaker</a:t>
            </a:r>
            <a:endParaRPr lang="en-US" dirty="0" smtClean="0"/>
          </a:p>
          <a:p>
            <a:pPr lvl="1"/>
            <a:r>
              <a:rPr lang="en-US" dirty="0" smtClean="0"/>
              <a:t>Slide # 10, 21, 22, 35</a:t>
            </a:r>
            <a:endParaRPr lang="en-US" dirty="0"/>
          </a:p>
          <a:p>
            <a:r>
              <a:rPr lang="en-US" dirty="0"/>
              <a:t>Austin </a:t>
            </a:r>
            <a:r>
              <a:rPr lang="en-US" dirty="0" smtClean="0"/>
              <a:t>Rinker</a:t>
            </a:r>
          </a:p>
          <a:p>
            <a:pPr lvl="1"/>
            <a:r>
              <a:rPr lang="en-US" dirty="0" smtClean="0"/>
              <a:t>Slide # 10</a:t>
            </a:r>
            <a:endParaRPr lang="en-US" dirty="0"/>
          </a:p>
          <a:p>
            <a:r>
              <a:rPr lang="en-US" dirty="0"/>
              <a:t>Marsha </a:t>
            </a:r>
            <a:r>
              <a:rPr lang="en-US" dirty="0" err="1"/>
              <a:t>Salzwedel</a:t>
            </a:r>
            <a:endParaRPr lang="en-US" dirty="0"/>
          </a:p>
          <a:p>
            <a:r>
              <a:rPr lang="en-US" dirty="0"/>
              <a:t>Jessie Starkey </a:t>
            </a:r>
            <a:r>
              <a:rPr lang="en-US" dirty="0" smtClean="0"/>
              <a:t>Photography</a:t>
            </a:r>
          </a:p>
          <a:p>
            <a:pPr lvl="1"/>
            <a:r>
              <a:rPr lang="en-US" dirty="0" smtClean="0"/>
              <a:t>Slide # 5</a:t>
            </a:r>
            <a:endParaRPr lang="en-US" dirty="0"/>
          </a:p>
          <a:p>
            <a:r>
              <a:rPr lang="en-US" dirty="0"/>
              <a:t>Safe </a:t>
            </a:r>
            <a:r>
              <a:rPr lang="en-US" dirty="0" smtClean="0"/>
              <a:t>Electricity</a:t>
            </a:r>
          </a:p>
          <a:p>
            <a:pPr lvl="1"/>
            <a:r>
              <a:rPr lang="en-US" dirty="0" smtClean="0"/>
              <a:t>Slide # 41</a:t>
            </a:r>
            <a:endParaRPr lang="en-US" dirty="0"/>
          </a:p>
          <a:p>
            <a:r>
              <a:rPr lang="en-US" dirty="0" smtClean="0"/>
              <a:t>Thinkstock</a:t>
            </a:r>
          </a:p>
          <a:p>
            <a:pPr lvl="1"/>
            <a:r>
              <a:rPr lang="en-US" dirty="0" smtClean="0"/>
              <a:t>Slide # 8</a:t>
            </a:r>
            <a:endParaRPr lang="en-US" dirty="0"/>
          </a:p>
          <a:p>
            <a:r>
              <a:rPr lang="en-US" dirty="0"/>
              <a:t>United States Department of </a:t>
            </a:r>
            <a:r>
              <a:rPr lang="en-US" dirty="0" smtClean="0"/>
              <a:t>Labor</a:t>
            </a:r>
          </a:p>
          <a:p>
            <a:pPr lvl="1"/>
            <a:r>
              <a:rPr lang="en-US" dirty="0" smtClean="0"/>
              <a:t>Slide # 7</a:t>
            </a:r>
            <a:endParaRPr lang="en-US" dirty="0"/>
          </a:p>
          <a:p>
            <a:r>
              <a:rPr lang="en-US" dirty="0"/>
              <a:t>Virginia Tech Environmental Safety &amp; </a:t>
            </a:r>
            <a:r>
              <a:rPr lang="en-US" dirty="0" smtClean="0"/>
              <a:t>Health</a:t>
            </a:r>
          </a:p>
          <a:p>
            <a:pPr lvl="1"/>
            <a:r>
              <a:rPr lang="en-US" dirty="0" smtClean="0"/>
              <a:t>Slide # 27</a:t>
            </a:r>
            <a:endParaRPr lang="en-US" dirty="0"/>
          </a:p>
          <a:p>
            <a:r>
              <a:rPr lang="en-US" dirty="0"/>
              <a:t>Wikimedia.org – Edward </a:t>
            </a:r>
            <a:r>
              <a:rPr lang="en-US" dirty="0" err="1"/>
              <a:t>Aspera</a:t>
            </a:r>
            <a:r>
              <a:rPr lang="en-US" dirty="0"/>
              <a:t> Jr</a:t>
            </a:r>
            <a:r>
              <a:rPr lang="en-US" dirty="0" smtClean="0"/>
              <a:t>.</a:t>
            </a:r>
          </a:p>
          <a:p>
            <a:pPr lvl="1"/>
            <a:r>
              <a:rPr lang="en-US" dirty="0" smtClean="0"/>
              <a:t>Slide # 30</a:t>
            </a:r>
            <a:endParaRPr lang="en-US" dirty="0"/>
          </a:p>
          <a:p>
            <a:r>
              <a:rPr lang="en-US" dirty="0" err="1"/>
              <a:t>Whitebread</a:t>
            </a:r>
            <a:r>
              <a:rPr lang="en-US" dirty="0"/>
              <a:t> Family </a:t>
            </a:r>
            <a:endParaRPr lang="en-US" dirty="0" smtClean="0"/>
          </a:p>
          <a:p>
            <a:pPr lvl="1"/>
            <a:r>
              <a:rPr lang="en-US" dirty="0" smtClean="0"/>
              <a:t>Slide # 4</a:t>
            </a:r>
            <a:endParaRPr lang="en-US" dirty="0"/>
          </a:p>
          <a:p>
            <a:endParaRPr lang="en-US" dirty="0"/>
          </a:p>
        </p:txBody>
      </p:sp>
    </p:spTree>
    <p:extLst>
      <p:ext uri="{BB962C8B-B14F-4D97-AF65-F5344CB8AC3E}">
        <p14:creationId xmlns:p14="http://schemas.microsoft.com/office/powerpoint/2010/main" val="232878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9050"/>
            <a:ext cx="4275138" cy="3206750"/>
          </a:xfrm>
        </p:spPr>
      </p:sp>
      <p:sp>
        <p:nvSpPr>
          <p:cNvPr id="3" name="Notes Placeholder 2"/>
          <p:cNvSpPr>
            <a:spLocks noGrp="1"/>
          </p:cNvSpPr>
          <p:nvPr>
            <p:ph type="body" idx="1"/>
          </p:nvPr>
        </p:nvSpPr>
        <p:spPr/>
        <p:txBody>
          <a:bodyPr/>
          <a:lstStyle/>
          <a:p>
            <a:r>
              <a:rPr lang="en-US" dirty="0"/>
              <a:t>www.cdc.gov/niosh/topics/falls</a:t>
            </a:r>
          </a:p>
          <a:p>
            <a:r>
              <a:rPr lang="en-US" dirty="0"/>
              <a:t>www.osha.gov </a:t>
            </a:r>
          </a:p>
          <a:p>
            <a:r>
              <a:rPr lang="en-US" dirty="0"/>
              <a:t>www.osha.gov/youngworkers</a:t>
            </a:r>
          </a:p>
          <a:p>
            <a:r>
              <a:rPr lang="en-US" dirty="0"/>
              <a:t>www.whistleblower.gov</a:t>
            </a:r>
          </a:p>
          <a:p>
            <a:r>
              <a:rPr lang="en-US" dirty="0"/>
              <a:t>www.youthrules.dol.gov  </a:t>
            </a:r>
          </a:p>
          <a:p>
            <a:endParaRPr lang="en-US" dirty="0"/>
          </a:p>
        </p:txBody>
      </p:sp>
    </p:spTree>
    <p:extLst>
      <p:ext uri="{BB962C8B-B14F-4D97-AF65-F5344CB8AC3E}">
        <p14:creationId xmlns:p14="http://schemas.microsoft.com/office/powerpoint/2010/main" val="83305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28575"/>
            <a:ext cx="4275138" cy="3206750"/>
          </a:xfrm>
        </p:spPr>
      </p:sp>
      <p:sp>
        <p:nvSpPr>
          <p:cNvPr id="3" name="Notes Placeholder 2"/>
          <p:cNvSpPr>
            <a:spLocks noGrp="1"/>
          </p:cNvSpPr>
          <p:nvPr>
            <p:ph type="body" idx="1"/>
          </p:nvPr>
        </p:nvSpPr>
        <p:spPr/>
        <p:txBody>
          <a:bodyPr/>
          <a:lstStyle/>
          <a:p>
            <a:r>
              <a:rPr lang="en-US" dirty="0" smtClean="0"/>
              <a:t>The first rule for ladder safety is always – only 1 person on the ladder.  </a:t>
            </a:r>
          </a:p>
          <a:p>
            <a:pPr lvl="1"/>
            <a:r>
              <a:rPr lang="en-US" dirty="0" smtClean="0"/>
              <a:t>There are some ladders specifically designed for 2 person use, but most ladders are only meant for one person.</a:t>
            </a:r>
          </a:p>
          <a:p>
            <a:r>
              <a:rPr lang="en-US" dirty="0" smtClean="0"/>
              <a:t>Whenever climbing or working on a ladder, the following safety strategies should be used:</a:t>
            </a:r>
          </a:p>
          <a:p>
            <a:pPr lvl="1"/>
            <a:r>
              <a:rPr lang="en-US" dirty="0" smtClean="0"/>
              <a:t>Always have 3 points of contact on the ladder when climbing.  This is either 2 hands and 1 foot or 2 feet and one </a:t>
            </a:r>
            <a:r>
              <a:rPr lang="en-US" dirty="0"/>
              <a:t>hand. </a:t>
            </a:r>
            <a:r>
              <a:rPr lang="en-US" dirty="0" smtClean="0"/>
              <a:t> This prevents the climber from becoming unstable if one limb slips during the climb. </a:t>
            </a:r>
          </a:p>
          <a:p>
            <a:pPr lvl="1"/>
            <a:r>
              <a:rPr lang="en-US" dirty="0" smtClean="0"/>
              <a:t>Always stay centered between the rails and climb in the middle of the rung</a:t>
            </a:r>
            <a:r>
              <a:rPr lang="en-US" dirty="0"/>
              <a:t>. </a:t>
            </a:r>
            <a:endParaRPr lang="en-US" dirty="0" smtClean="0"/>
          </a:p>
          <a:p>
            <a:pPr lvl="1"/>
            <a:r>
              <a:rPr lang="en-US" dirty="0" smtClean="0"/>
              <a:t>Do not overreach when working.  Overreaching is when the person is no longer centered. It causes a loss of balance and can tip the ladder to the side. </a:t>
            </a:r>
          </a:p>
          <a:p>
            <a:pPr lvl="2"/>
            <a:r>
              <a:rPr lang="en-US" dirty="0" smtClean="0"/>
              <a:t>A good tip to remember is the center </a:t>
            </a:r>
            <a:r>
              <a:rPr lang="en-US" dirty="0"/>
              <a:t>of your belt buckle (stomach) </a:t>
            </a:r>
            <a:r>
              <a:rPr lang="en-US" dirty="0" smtClean="0"/>
              <a:t>should be between </a:t>
            </a:r>
            <a:r>
              <a:rPr lang="en-US" dirty="0"/>
              <a:t>the ladder side rails when climbing and while </a:t>
            </a:r>
            <a:r>
              <a:rPr lang="en-US" dirty="0" smtClean="0"/>
              <a:t>working.</a:t>
            </a:r>
            <a:endParaRPr lang="en-US" dirty="0"/>
          </a:p>
          <a:p>
            <a:pPr lvl="1"/>
            <a:r>
              <a:rPr lang="en-US" dirty="0" smtClean="0"/>
              <a:t>Never carry tools or materials that could cause you to lose balance while climbing.  Hands must be kept free to </a:t>
            </a:r>
            <a:r>
              <a:rPr lang="en-US" dirty="0"/>
              <a:t>climb. </a:t>
            </a:r>
            <a:r>
              <a:rPr lang="en-US" dirty="0" smtClean="0"/>
              <a:t>Carrying objects interferes with having a firm grip on the ladder and maintaining 3 points of contact. The chances of falling increases when a hand or foot slip occurs.</a:t>
            </a:r>
          </a:p>
          <a:p>
            <a:pPr lvl="2"/>
            <a:r>
              <a:rPr lang="en-US" dirty="0" smtClean="0"/>
              <a:t>Use a tool belt securely attached to the body with tools securely attached to prevent them falling out.</a:t>
            </a:r>
          </a:p>
          <a:p>
            <a:pPr lvl="2"/>
            <a:r>
              <a:rPr lang="en-US" dirty="0" smtClean="0"/>
              <a:t>Use a hand line to raise tools when in the work position. </a:t>
            </a:r>
          </a:p>
          <a:p>
            <a:pPr lvl="2"/>
            <a:r>
              <a:rPr lang="en-US" dirty="0" smtClean="0"/>
              <a:t>Use an assistant to hand materials and tools when in the work position. </a:t>
            </a:r>
            <a:endParaRPr lang="en-US" dirty="0"/>
          </a:p>
        </p:txBody>
      </p:sp>
      <p:sp>
        <p:nvSpPr>
          <p:cNvPr id="4" name="TextBox 3"/>
          <p:cNvSpPr txBox="1"/>
          <p:nvPr/>
        </p:nvSpPr>
        <p:spPr>
          <a:xfrm>
            <a:off x="4375808" y="914381"/>
            <a:ext cx="2472191" cy="863852"/>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only one person should be on a ladder.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safety strategies for properly climbing and working on ladders. </a:t>
            </a:r>
          </a:p>
        </p:txBody>
      </p:sp>
      <p:sp>
        <p:nvSpPr>
          <p:cNvPr id="7" name="Rectangle 6"/>
          <p:cNvSpPr/>
          <p:nvPr/>
        </p:nvSpPr>
        <p:spPr>
          <a:xfrm>
            <a:off x="44560" y="8339347"/>
            <a:ext cx="4193787" cy="764441"/>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http://www.americanladderinstitute.org/?page=BasicLadderSafety</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9" name="TextBox 8"/>
          <p:cNvSpPr txBox="1"/>
          <p:nvPr/>
        </p:nvSpPr>
        <p:spPr>
          <a:xfrm>
            <a:off x="4368450" y="3767325"/>
            <a:ext cx="2472191" cy="2387346"/>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Instructor Manual Appendix contains “Tips on Ladder Safety” which provides a good summary on ladder safety. It is useful as a handout or review sheet.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Information on youth climbing safely is available in the Youth Agricultural Work Guidelines (formally NAGCAT) published by the National Children’s Center for Rural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Agiricultural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Health and Safety also available in the Appendix of the Instructor’s Manual</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76690" y="5881172"/>
            <a:ext cx="2486025" cy="256610"/>
          </a:xfrm>
          <a:prstGeom prst="rect">
            <a:avLst/>
          </a:prstGeom>
          <a:noFill/>
        </p:spPr>
        <p:txBody>
          <a:bodyPr wrap="square" lIns="86489" tIns="43244" rIns="86489" bIns="43244"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GHSC</a:t>
            </a:r>
          </a:p>
        </p:txBody>
      </p:sp>
    </p:spTree>
    <p:extLst>
      <p:ext uri="{BB962C8B-B14F-4D97-AF65-F5344CB8AC3E}">
        <p14:creationId xmlns:p14="http://schemas.microsoft.com/office/powerpoint/2010/main" val="351941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9525"/>
            <a:ext cx="4273550" cy="3205163"/>
          </a:xfrm>
        </p:spPr>
      </p:sp>
      <p:sp>
        <p:nvSpPr>
          <p:cNvPr id="3" name="Notes Placeholder 2"/>
          <p:cNvSpPr>
            <a:spLocks noGrp="1"/>
          </p:cNvSpPr>
          <p:nvPr>
            <p:ph type="body" idx="1"/>
          </p:nvPr>
        </p:nvSpPr>
        <p:spPr/>
        <p:txBody>
          <a:bodyPr/>
          <a:lstStyle/>
          <a:p>
            <a:r>
              <a:rPr lang="en-US" dirty="0" smtClean="0"/>
              <a:t>Use these ladder user safety tips with all ladder types. </a:t>
            </a:r>
          </a:p>
          <a:p>
            <a:r>
              <a:rPr lang="en-US" dirty="0" smtClean="0"/>
              <a:t>It is very tempting to take shortcuts when using ladders. A typical shortcut is jumping off or sliding down the ladder. However, these types of actions can have serious consequences.</a:t>
            </a:r>
          </a:p>
          <a:p>
            <a:pPr lvl="1"/>
            <a:r>
              <a:rPr lang="en-US" dirty="0" smtClean="0"/>
              <a:t>A person can misjudge the distance and land wrong causing a strain, sprain, broken bone or worse.</a:t>
            </a:r>
          </a:p>
          <a:p>
            <a:pPr lvl="1"/>
            <a:r>
              <a:rPr lang="en-US" dirty="0" smtClean="0"/>
              <a:t>The person could unintentionally bring the ladder down on top of them or cause it to fall on someone else.</a:t>
            </a:r>
          </a:p>
          <a:p>
            <a:r>
              <a:rPr lang="en-US" dirty="0" smtClean="0"/>
              <a:t>Never use a ladder that is broken, bent, or has missing parts. If unsure, ask an adult or err on the side of caution and do not use.</a:t>
            </a:r>
          </a:p>
          <a:p>
            <a:r>
              <a:rPr lang="en-US" dirty="0" smtClean="0"/>
              <a:t>When using a ladder wear clean, slip resistant footwear. It is also recommended the footwear have heavy soles to prevent foot fatigue. For additional safety, steel toed footwear helps prevent injury in case of falling objects, tripping, etc.</a:t>
            </a:r>
          </a:p>
          <a:p>
            <a:r>
              <a:rPr lang="en-US" dirty="0" smtClean="0"/>
              <a:t>Users should NEVER use a ladder if they are tired, dizzy, prone to imbalance, or fearful of heights.  </a:t>
            </a:r>
          </a:p>
          <a:p>
            <a:pPr lvl="1"/>
            <a:r>
              <a:rPr lang="en-US" dirty="0" smtClean="0"/>
              <a:t>Sinus and ear infections can affect balance.  </a:t>
            </a:r>
          </a:p>
          <a:p>
            <a:pPr marL="216221" indent="-216221"/>
            <a:r>
              <a:rPr lang="en-US" dirty="0" smtClean="0"/>
              <a:t>Users should NEVER use a ladder when under the influence of medication, alcohol or drugs.</a:t>
            </a:r>
          </a:p>
          <a:p>
            <a:pPr marL="432411" lvl="1" indent="-216221"/>
            <a:r>
              <a:rPr lang="en-US" dirty="0" smtClean="0"/>
              <a:t>Over the counter medications are also a concern. Many typical allergy, sinus, and cold medications have side effects which could affect the ability to work safely on a ladder.</a:t>
            </a:r>
          </a:p>
          <a:p>
            <a:pPr marL="432411" lvl="1" indent="-216221"/>
            <a:r>
              <a:rPr lang="en-US" dirty="0" smtClean="0"/>
              <a:t>Certain medications can affect balance, cause drowsiness, slow reactions, and affect judgement. Check the warning labels or with the pharmacist if there are questions about the side affects of medication. </a:t>
            </a:r>
          </a:p>
          <a:p>
            <a:pPr marL="432411" lvl="1" indent="-216221"/>
            <a:r>
              <a:rPr lang="en-US" dirty="0" smtClean="0"/>
              <a:t>Alcohol or drug consumption and ladder use do not mix. Alcohol &amp; drugs can affect depth perception, judgement, reaction time, as well as cause drowsiness. They can reduce inhibitions leading to taking unnecessary risks. </a:t>
            </a:r>
          </a:p>
          <a:p>
            <a:pPr marL="216221" indent="-216221"/>
            <a:r>
              <a:rPr lang="en-US" dirty="0" smtClean="0"/>
              <a:t>Use personal fall protection or a ladder safety rail system on fixed ladders. </a:t>
            </a:r>
          </a:p>
          <a:p>
            <a:endParaRPr lang="en-US" dirty="0"/>
          </a:p>
        </p:txBody>
      </p:sp>
      <p:sp>
        <p:nvSpPr>
          <p:cNvPr id="4" name="TextBox 3"/>
          <p:cNvSpPr txBox="1"/>
          <p:nvPr/>
        </p:nvSpPr>
        <p:spPr>
          <a:xfrm>
            <a:off x="4368450" y="906316"/>
            <a:ext cx="2472191" cy="1371684"/>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these safety tips for ladder use by the climber.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tips are for use with all ladder types.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Many of the tips involve the individual user’s actions and how they affect ladder safety.</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75796" y="6666676"/>
            <a:ext cx="2472191" cy="2556624"/>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inappropriate footwear?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Open-toe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sandles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flipflops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dress shoes (slick soles); slip on shoes like Vans or ‘deck’ shoes (they can fall off); etc.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should you do if asked to use a ladder in the following scenarios?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afraid of heights.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took a double dose of cough/cold medicine before work.</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tackled in last night’s football game and were dazed.</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came straight to work from an all night party. </a:t>
            </a:r>
          </a:p>
        </p:txBody>
      </p:sp>
      <p:sp>
        <p:nvSpPr>
          <p:cNvPr id="6" name="TextBox 5"/>
          <p:cNvSpPr txBox="1"/>
          <p:nvPr/>
        </p:nvSpPr>
        <p:spPr>
          <a:xfrm>
            <a:off x="7545219" y="5367471"/>
            <a:ext cx="2472191" cy="2725901"/>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inappropriate footwear?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Open-toe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sandles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flipflops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dress shoes (slick soles); slip on shoes like Vans or ‘deck’ shoes (they can fall off); etc.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to talk to your employer if asked to use a ladder in the following scenarios: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afraid of heights.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took a double dose of cough/cold medicine before work.</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tackled in last night’s football game and were dazed.</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came straight to work from an all night party. </a:t>
            </a:r>
          </a:p>
        </p:txBody>
      </p:sp>
    </p:spTree>
    <p:extLst>
      <p:ext uri="{BB962C8B-B14F-4D97-AF65-F5344CB8AC3E}">
        <p14:creationId xmlns:p14="http://schemas.microsoft.com/office/powerpoint/2010/main" val="351941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3813"/>
            <a:ext cx="4273550" cy="3206750"/>
          </a:xfrm>
        </p:spPr>
      </p:sp>
      <p:sp>
        <p:nvSpPr>
          <p:cNvPr id="3" name="Notes Placeholder 2"/>
          <p:cNvSpPr>
            <a:spLocks noGrp="1"/>
          </p:cNvSpPr>
          <p:nvPr>
            <p:ph type="body" idx="1"/>
          </p:nvPr>
        </p:nvSpPr>
        <p:spPr/>
        <p:txBody>
          <a:bodyPr/>
          <a:lstStyle/>
          <a:p>
            <a:r>
              <a:rPr lang="en-US" dirty="0" smtClean="0"/>
              <a:t>Discuss safety strategies used with all ladders. </a:t>
            </a:r>
          </a:p>
          <a:p>
            <a:pPr>
              <a:buSzPct val="100000"/>
            </a:pPr>
            <a:r>
              <a:rPr lang="en-US" dirty="0" smtClean="0"/>
              <a:t>Choose the right size ladder for the job. Workers should be able to reach &amp; work facing the job without using the top steps. </a:t>
            </a:r>
            <a:endParaRPr lang="en-US" dirty="0"/>
          </a:p>
          <a:p>
            <a:pPr>
              <a:buSzPct val="100000"/>
            </a:pPr>
            <a:r>
              <a:rPr lang="en-US" dirty="0" smtClean="0"/>
              <a:t>Inspect ladders before use for broken or bent rails/rungs/brackets, missing parts, protrusions, etc.</a:t>
            </a:r>
          </a:p>
          <a:p>
            <a:pPr>
              <a:buSzPct val="100000"/>
            </a:pPr>
            <a:r>
              <a:rPr lang="en-US" dirty="0" smtClean="0"/>
              <a:t>Always place the ladder feet so they are flat on a firm, level surface.</a:t>
            </a:r>
          </a:p>
          <a:p>
            <a:pPr lvl="1"/>
            <a:r>
              <a:rPr lang="en-US" dirty="0" smtClean="0"/>
              <a:t>Never place a ladder on top of other objects to gain height – such as crates, beams, vehicles, etc.</a:t>
            </a:r>
          </a:p>
          <a:p>
            <a:pPr>
              <a:buSzPct val="100000"/>
            </a:pPr>
            <a:r>
              <a:rPr lang="en-US" dirty="0" smtClean="0"/>
              <a:t>Never exceed the maximum load rating for the ladder. This rating tells the </a:t>
            </a:r>
            <a:r>
              <a:rPr lang="en-US" dirty="0"/>
              <a:t>maximum weight capacity the ladder can safely </a:t>
            </a:r>
            <a:r>
              <a:rPr lang="en-US" dirty="0" smtClean="0"/>
              <a:t>carry. Work ladders should be of industrial ratings.</a:t>
            </a:r>
          </a:p>
          <a:p>
            <a:pPr lvl="1"/>
            <a:r>
              <a:rPr lang="en-US" dirty="0" smtClean="0"/>
              <a:t>To </a:t>
            </a:r>
            <a:r>
              <a:rPr lang="en-US" dirty="0"/>
              <a:t>figure </a:t>
            </a:r>
            <a:r>
              <a:rPr lang="en-US" dirty="0" smtClean="0"/>
              <a:t>the </a:t>
            </a:r>
            <a:r>
              <a:rPr lang="en-US" dirty="0"/>
              <a:t>total amount of weight </a:t>
            </a:r>
            <a:r>
              <a:rPr lang="en-US" dirty="0" smtClean="0"/>
              <a:t>the </a:t>
            </a:r>
            <a:r>
              <a:rPr lang="en-US" dirty="0"/>
              <a:t>ladder will be supporting, add</a:t>
            </a:r>
            <a:r>
              <a:rPr lang="en-US" dirty="0" smtClean="0"/>
              <a:t>: </a:t>
            </a:r>
          </a:p>
          <a:p>
            <a:pPr lvl="2">
              <a:buSzPct val="100000"/>
            </a:pPr>
            <a:r>
              <a:rPr lang="en-US" dirty="0" smtClean="0"/>
              <a:t>Person’s weight + weight </a:t>
            </a:r>
            <a:r>
              <a:rPr lang="en-US" dirty="0"/>
              <a:t>of c</a:t>
            </a:r>
            <a:r>
              <a:rPr lang="en-US" dirty="0" smtClean="0"/>
              <a:t>lothing &amp; protective Equipment</a:t>
            </a:r>
            <a:r>
              <a:rPr lang="en-US" dirty="0"/>
              <a:t> </a:t>
            </a:r>
            <a:r>
              <a:rPr lang="en-US" dirty="0" smtClean="0"/>
              <a:t>+ weight </a:t>
            </a:r>
            <a:r>
              <a:rPr lang="en-US" dirty="0"/>
              <a:t>of </a:t>
            </a:r>
            <a:r>
              <a:rPr lang="en-US" dirty="0" smtClean="0"/>
              <a:t>tools &amp; supplies carried on the person + weight </a:t>
            </a:r>
            <a:r>
              <a:rPr lang="en-US" dirty="0"/>
              <a:t>of </a:t>
            </a:r>
            <a:r>
              <a:rPr lang="en-US" dirty="0" smtClean="0"/>
              <a:t>tools &amp; supplies stored </a:t>
            </a:r>
            <a:r>
              <a:rPr lang="en-US" dirty="0"/>
              <a:t>on </a:t>
            </a:r>
            <a:r>
              <a:rPr lang="en-US" dirty="0" smtClean="0"/>
              <a:t>the ladder</a:t>
            </a:r>
          </a:p>
          <a:p>
            <a:pPr>
              <a:buSzPct val="100000"/>
            </a:pPr>
            <a:r>
              <a:rPr lang="en-US" dirty="0" smtClean="0"/>
              <a:t>Do not try to move or reposition a ladder when a person is on it, including yourself.</a:t>
            </a:r>
          </a:p>
          <a:p>
            <a:pPr>
              <a:buSzPct val="100000"/>
            </a:pPr>
            <a:r>
              <a:rPr lang="en-US" dirty="0" smtClean="0"/>
              <a:t>Never use a ladder within 10 feet of power lines and be extra careful when using metal ladders </a:t>
            </a:r>
            <a:r>
              <a:rPr lang="en-US" dirty="0"/>
              <a:t>near electricity. </a:t>
            </a:r>
            <a:r>
              <a:rPr lang="en-US" dirty="0" smtClean="0"/>
              <a:t>The body </a:t>
            </a:r>
            <a:r>
              <a:rPr lang="en-US" dirty="0"/>
              <a:t>can complete an electrical circuit between the electrical power source, the ladder, and then to the ground in the event of a live wire contact incident. An electrical shock while working from a ladder can trigger a fall or cause your heart to stop leading to serious injury or </a:t>
            </a:r>
            <a:r>
              <a:rPr lang="en-US" dirty="0" smtClean="0"/>
              <a:t>death.</a:t>
            </a:r>
          </a:p>
          <a:p>
            <a:pPr>
              <a:buSzPct val="100000"/>
            </a:pPr>
            <a:r>
              <a:rPr lang="en-US" dirty="0" smtClean="0"/>
              <a:t>Do not use in bad weather - rain/snow storms, high wind, etc.</a:t>
            </a:r>
          </a:p>
          <a:p>
            <a:pPr>
              <a:buSzPct val="100000"/>
            </a:pPr>
            <a:r>
              <a:rPr lang="en-US" dirty="0" smtClean="0"/>
              <a:t>Keep rungs clean from slippery substances such as oil &amp; grease and clear of debris.</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p:txBody>
      </p:sp>
      <p:sp>
        <p:nvSpPr>
          <p:cNvPr id="4" name="TextBox 3"/>
          <p:cNvSpPr txBox="1"/>
          <p:nvPr/>
        </p:nvSpPr>
        <p:spPr>
          <a:xfrm>
            <a:off x="4378145" y="914382"/>
            <a:ext cx="2472191" cy="767022"/>
          </a:xfrm>
          <a:prstGeom prst="rect">
            <a:avLst/>
          </a:prstGeom>
          <a:noFill/>
        </p:spPr>
        <p:txBody>
          <a:bodyPr wrap="square" lIns="44522" tIns="44522" rIns="44522" bIns="44522"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safety precautions that should be taken with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tips involve the safe set-up and use of ladders. </a:t>
            </a:r>
          </a:p>
        </p:txBody>
      </p:sp>
      <p:sp>
        <p:nvSpPr>
          <p:cNvPr id="5" name="TextBox 4"/>
          <p:cNvSpPr txBox="1"/>
          <p:nvPr/>
        </p:nvSpPr>
        <p:spPr>
          <a:xfrm>
            <a:off x="4385801" y="3772478"/>
            <a:ext cx="2472191" cy="2556624"/>
          </a:xfrm>
          <a:prstGeom prst="rect">
            <a:avLst/>
          </a:prstGeom>
          <a:noFill/>
        </p:spPr>
        <p:txBody>
          <a:bodyPr wrap="square" lIns="44522" tIns="8649" rIns="44522" bIns="8649" rtlCol="0">
            <a:spAutoFit/>
          </a:bodyPr>
          <a:lstStyle/>
          <a:p>
            <a:pPr defTabSz="887115"/>
            <a:r>
              <a:rPr lang="en-US" sz="1100" b="1" i="1" dirty="0">
                <a:solidFill>
                  <a:prstClr val="black"/>
                </a:solidFill>
                <a:latin typeface="Tahoma" panose="020B0604030504040204" pitchFamily="34" charset="0"/>
                <a:ea typeface="Tahoma" panose="020B0604030504040204" pitchFamily="34" charset="0"/>
                <a:cs typeface="Tahoma" panose="020B0604030504040204" pitchFamily="34" charset="0"/>
              </a:rPr>
              <a:t>5 Categories of Ladder Duty Ratings: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IAA (Extra Heavy Duty) 375 lbs. pounds </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IA (Extra Heavy Duty) 300 lbs.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 (Heavy Duty) 250 lbs.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II (Medium Duty) 225 lbs. </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III (Light Duty) 200 lbs. </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ladders require a Duty Rating sticker on the side. “A longer ladder does not always have a higher weight capacity. There is no relationship between ladder length &amp; weight capacity.”</a:t>
            </a:r>
          </a:p>
        </p:txBody>
      </p:sp>
      <p:sp>
        <p:nvSpPr>
          <p:cNvPr id="6" name="Rectangle 5"/>
          <p:cNvSpPr/>
          <p:nvPr/>
        </p:nvSpPr>
        <p:spPr>
          <a:xfrm>
            <a:off x="44560" y="8514362"/>
            <a:ext cx="4200525" cy="525298"/>
          </a:xfrm>
          <a:prstGeom prst="rect">
            <a:avLst/>
          </a:prstGeom>
        </p:spPr>
        <p:txBody>
          <a:bodyPr wrap="square" lIns="43244" tIns="8649" rIns="43244" bIns="8649">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http://www.americanladderinstitute.org/?page=BasicLadderSafety</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7775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9050" y="44450"/>
            <a:ext cx="4295775" cy="3222625"/>
          </a:xfrm>
          <a:noFill/>
          <a:ln>
            <a:solidFill>
              <a:schemeClr val="bg1">
                <a:lumMod val="65000"/>
              </a:schemeClr>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229385" indent="-229385">
              <a:spcBef>
                <a:spcPct val="0"/>
              </a:spcBef>
            </a:pPr>
            <a:r>
              <a:rPr lang="en-US" dirty="0" smtClean="0"/>
              <a:t>Portable ladders can be a single ladder, a step ladder,</a:t>
            </a:r>
            <a:r>
              <a:rPr lang="en-US" baseline="0" dirty="0" smtClean="0"/>
              <a:t> an extension ladder or any other type of ladder that can be picked up and moved.</a:t>
            </a:r>
          </a:p>
          <a:p>
            <a:pPr marL="229385" indent="-229385">
              <a:spcBef>
                <a:spcPct val="0"/>
              </a:spcBef>
            </a:pPr>
            <a:r>
              <a:rPr lang="en-US" dirty="0" smtClean="0"/>
              <a:t>Single and extension ladders have the same safety strategies.</a:t>
            </a:r>
          </a:p>
          <a:p>
            <a:pPr marL="229385" indent="-229385">
              <a:spcBef>
                <a:spcPct val="0"/>
              </a:spcBef>
            </a:pPr>
            <a:r>
              <a:rPr lang="en-US" dirty="0" smtClean="0"/>
              <a:t>Identify the main parts of the ladders (point to them) – rails, rungs, feet.  </a:t>
            </a:r>
          </a:p>
          <a:p>
            <a:pPr marL="445575" lvl="1" indent="-229385">
              <a:spcBef>
                <a:spcPct val="0"/>
              </a:spcBef>
            </a:pPr>
            <a:r>
              <a:rPr lang="en-US" dirty="0" smtClean="0"/>
              <a:t>Explain the rungs and feet should be anti-slip.  If the anti-sleep feature of the feet is missing, the ladder should not be used.</a:t>
            </a:r>
            <a:endParaRPr lang="en-US" dirty="0"/>
          </a:p>
          <a:p>
            <a:pPr marL="229385" indent="-229385">
              <a:spcBef>
                <a:spcPct val="0"/>
              </a:spcBef>
            </a:pPr>
            <a:r>
              <a:rPr lang="en-US" dirty="0" smtClean="0"/>
              <a:t>Point out the differences between the single ladder and extension ladder.</a:t>
            </a:r>
          </a:p>
          <a:p>
            <a:pPr marL="445575" lvl="1" indent="-229385">
              <a:spcBef>
                <a:spcPct val="0"/>
              </a:spcBef>
            </a:pPr>
            <a:r>
              <a:rPr lang="en-US" dirty="0" smtClean="0"/>
              <a:t>Stress the importance of remembering the base of the extension ladder has the  feet which should be on the surface.</a:t>
            </a:r>
          </a:p>
          <a:p>
            <a:pPr marL="445575" lvl="1" indent="-229385">
              <a:spcBef>
                <a:spcPct val="0"/>
              </a:spcBef>
            </a:pPr>
            <a:r>
              <a:rPr lang="en-US" dirty="0" smtClean="0">
                <a:cs typeface="Arial" pitchFamily="34" charset="0"/>
              </a:rPr>
              <a:t>Emphasize the user should understand how the locks on the extension ladder work and know how to ensure they are securely locked.</a:t>
            </a: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eaLnBrk="1" hangingPunct="1">
              <a:spcBef>
                <a:spcPct val="0"/>
              </a:spcBef>
            </a:pPr>
            <a:endParaRPr lang="en-US" dirty="0" smtClean="0"/>
          </a:p>
        </p:txBody>
      </p:sp>
      <p:sp>
        <p:nvSpPr>
          <p:cNvPr id="7" name="TextBox 6"/>
          <p:cNvSpPr txBox="1"/>
          <p:nvPr/>
        </p:nvSpPr>
        <p:spPr>
          <a:xfrm>
            <a:off x="4368450" y="914382"/>
            <a:ext cx="2472191" cy="1033130"/>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single &amp; extension ladders are two common types of portable ladders that share the same safety strategies.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different parts of the ladder.</a:t>
            </a:r>
          </a:p>
        </p:txBody>
      </p:sp>
      <p:sp>
        <p:nvSpPr>
          <p:cNvPr id="3" name="Rectangle 2"/>
          <p:cNvSpPr/>
          <p:nvPr/>
        </p:nvSpPr>
        <p:spPr>
          <a:xfrm>
            <a:off x="4368450" y="4796429"/>
            <a:ext cx="2472191" cy="137168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Single ladder – American Ladder Institute. Extension ladder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Fact Sheet, Reducing Falls in Construction: Safe Use of Extension Ladders. Retrieved 3/5/16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297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700" y="15875"/>
            <a:ext cx="4273550" cy="3206750"/>
          </a:xfrm>
          <a:noFill/>
          <a:ln>
            <a:solidFill>
              <a:schemeClr val="bg1">
                <a:lumMod val="65000"/>
              </a:schemeClr>
            </a:solidFill>
            <a:miter lim="800000"/>
            <a:headEnd/>
            <a:tailEnd/>
          </a:ln>
        </p:spPr>
      </p:sp>
      <p:sp>
        <p:nvSpPr>
          <p:cNvPr id="8" name="TextBox 7"/>
          <p:cNvSpPr txBox="1"/>
          <p:nvPr/>
        </p:nvSpPr>
        <p:spPr>
          <a:xfrm>
            <a:off x="4378145" y="6670639"/>
            <a:ext cx="2472191" cy="694575"/>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they weren’t?</a:t>
            </a:r>
          </a:p>
        </p:txBody>
      </p:sp>
      <p:sp>
        <p:nvSpPr>
          <p:cNvPr id="2" name="Rectangle 1"/>
          <p:cNvSpPr/>
          <p:nvPr/>
        </p:nvSpPr>
        <p:spPr>
          <a:xfrm>
            <a:off x="4378145" y="3770146"/>
            <a:ext cx="2472191"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point, appears with a click – total 5 clicks. </a:t>
            </a:r>
          </a:p>
        </p:txBody>
      </p:sp>
      <p:sp>
        <p:nvSpPr>
          <p:cNvPr id="3" name="Rectangle 2"/>
          <p:cNvSpPr/>
          <p:nvPr/>
        </p:nvSpPr>
        <p:spPr>
          <a:xfrm>
            <a:off x="4384342" y="5428592"/>
            <a:ext cx="2486025" cy="694575"/>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7539">
              <a:spcBef>
                <a:spcPct val="0"/>
              </a:spcBef>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Elcosh – Retrieved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http://www.elcosh.org/record/document/3721/2.jpg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96886" y="60368"/>
            <a:ext cx="882925" cy="890589"/>
          </a:xfrm>
          <a:prstGeom prst="rect">
            <a:avLst/>
          </a:prstGeom>
        </p:spPr>
      </p:pic>
      <p:sp>
        <p:nvSpPr>
          <p:cNvPr id="10" name="TextBox 9"/>
          <p:cNvSpPr txBox="1"/>
          <p:nvPr/>
        </p:nvSpPr>
        <p:spPr>
          <a:xfrm>
            <a:off x="4385801" y="914382"/>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setting up single or extension ladders. </a:t>
            </a:r>
          </a:p>
        </p:txBody>
      </p:sp>
      <p:sp>
        <p:nvSpPr>
          <p:cNvPr id="11" name="Notes Placeholder 2"/>
          <p:cNvSpPr>
            <a:spLocks noGrp="1"/>
          </p:cNvSpPr>
          <p:nvPr>
            <p:ph type="body" sz="quarter" idx="10"/>
          </p:nvPr>
        </p:nvSpPr>
        <p:spPr bwMode="auto">
          <a:noFill/>
        </p:spPr>
        <p:txBody>
          <a:bodyPr wrap="square" numCol="1" anchor="t" anchorCtr="0" compatLnSpc="1">
            <a:prstTxWarp prst="textNoShape">
              <a:avLst/>
            </a:prstTxWarp>
          </a:bodyPr>
          <a:lstStyle/>
          <a:p>
            <a:pPr marL="229385" indent="-229385">
              <a:spcBef>
                <a:spcPct val="0"/>
              </a:spcBef>
            </a:pPr>
            <a:r>
              <a:rPr lang="en-US" dirty="0" smtClean="0"/>
              <a:t>The set-up of a single or extension ladder is very similar.</a:t>
            </a:r>
          </a:p>
          <a:p>
            <a:pPr marL="229385" indent="-229385">
              <a:spcBef>
                <a:spcPct val="0"/>
              </a:spcBef>
            </a:pPr>
            <a:r>
              <a:rPr lang="en-US" dirty="0" smtClean="0"/>
              <a:t>Follow these safety strategies when </a:t>
            </a:r>
            <a:r>
              <a:rPr lang="en-US" dirty="0"/>
              <a:t>using portable </a:t>
            </a:r>
            <a:r>
              <a:rPr lang="en-US" dirty="0" smtClean="0"/>
              <a:t>ladders:</a:t>
            </a:r>
          </a:p>
          <a:p>
            <a:pPr lvl="1"/>
            <a:r>
              <a:rPr lang="en-US" dirty="0">
                <a:cs typeface="Arial" pitchFamily="34" charset="0"/>
              </a:rPr>
              <a:t>Incline ladder in </a:t>
            </a:r>
            <a:r>
              <a:rPr lang="en-US" dirty="0" smtClean="0">
                <a:cs typeface="Arial" pitchFamily="34" charset="0"/>
              </a:rPr>
              <a:t>a 4:1 </a:t>
            </a:r>
            <a:r>
              <a:rPr lang="en-US" dirty="0">
                <a:cs typeface="Arial" pitchFamily="34" charset="0"/>
              </a:rPr>
              <a:t>ratio – for each 4 ft. in height, ladder must be 1 </a:t>
            </a:r>
            <a:r>
              <a:rPr lang="en-US" dirty="0" smtClean="0">
                <a:cs typeface="Arial" pitchFamily="34" charset="0"/>
              </a:rPr>
              <a:t>foot </a:t>
            </a:r>
            <a:r>
              <a:rPr lang="en-US" dirty="0">
                <a:cs typeface="Arial" pitchFamily="34" charset="0"/>
              </a:rPr>
              <a:t>away from </a:t>
            </a:r>
            <a:r>
              <a:rPr lang="en-US" dirty="0" smtClean="0">
                <a:cs typeface="Arial" pitchFamily="34" charset="0"/>
              </a:rPr>
              <a:t>structure.</a:t>
            </a:r>
            <a:endParaRPr lang="en-US" dirty="0">
              <a:cs typeface="Arial" pitchFamily="34" charset="0"/>
            </a:endParaRPr>
          </a:p>
          <a:p>
            <a:pPr lvl="1">
              <a:buFont typeface="Arial" panose="020B0604020202020204" pitchFamily="34" charset="0"/>
              <a:buChar char="•"/>
            </a:pPr>
            <a:r>
              <a:rPr lang="en-US" dirty="0" smtClean="0">
                <a:cs typeface="Arial" pitchFamily="34" charset="0"/>
              </a:rPr>
              <a:t>Extend </a:t>
            </a:r>
            <a:r>
              <a:rPr lang="en-US" dirty="0">
                <a:cs typeface="Arial" pitchFamily="34" charset="0"/>
              </a:rPr>
              <a:t>ladder </a:t>
            </a:r>
            <a:r>
              <a:rPr lang="en-US" dirty="0" smtClean="0">
                <a:cs typeface="Arial" pitchFamily="34" charset="0"/>
              </a:rPr>
              <a:t>3 ft. </a:t>
            </a:r>
            <a:r>
              <a:rPr lang="en-US" dirty="0">
                <a:cs typeface="Arial" pitchFamily="34" charset="0"/>
              </a:rPr>
              <a:t>above the </a:t>
            </a:r>
            <a:r>
              <a:rPr lang="en-US" dirty="0" smtClean="0">
                <a:cs typeface="Arial" pitchFamily="34" charset="0"/>
              </a:rPr>
              <a:t>landing surface.</a:t>
            </a:r>
          </a:p>
          <a:p>
            <a:pPr lvl="2"/>
            <a:r>
              <a:rPr lang="en-US" dirty="0" smtClean="0">
                <a:cs typeface="Arial" pitchFamily="34" charset="0"/>
              </a:rPr>
              <a:t>This allows for proper support and transitioning.</a:t>
            </a:r>
          </a:p>
          <a:p>
            <a:pPr lvl="1">
              <a:buFont typeface="Arial" panose="020B0604020202020204" pitchFamily="34" charset="0"/>
              <a:buChar char="•"/>
            </a:pPr>
            <a:r>
              <a:rPr lang="en-US" dirty="0" smtClean="0">
                <a:cs typeface="Arial" pitchFamily="34" charset="0"/>
              </a:rPr>
              <a:t>Tie off ladder at top for stability and secure ladder at bottom.</a:t>
            </a:r>
          </a:p>
          <a:p>
            <a:pPr lvl="2"/>
            <a:r>
              <a:rPr lang="en-US" dirty="0" smtClean="0">
                <a:cs typeface="Arial" pitchFamily="34" charset="0"/>
              </a:rPr>
              <a:t>A stake can be driven into the ground by the side or back of the ladder feet and tied to the ladder.</a:t>
            </a:r>
          </a:p>
          <a:p>
            <a:pPr lvl="1">
              <a:buFont typeface="Arial" panose="020B0604020202020204" pitchFamily="34" charset="0"/>
              <a:buChar char="•"/>
            </a:pPr>
            <a:r>
              <a:rPr lang="en-US" dirty="0" smtClean="0">
                <a:cs typeface="Arial" pitchFamily="34" charset="0"/>
              </a:rPr>
              <a:t>Ensure the rungs locks on an extension ladder are secure before climbing. </a:t>
            </a:r>
          </a:p>
          <a:p>
            <a:r>
              <a:rPr lang="en-US" dirty="0" smtClean="0">
                <a:cs typeface="Arial" pitchFamily="34" charset="0"/>
              </a:rPr>
              <a:t>Support the ladder at any openings it may lean </a:t>
            </a:r>
            <a:r>
              <a:rPr lang="en-US" dirty="0">
                <a:cs typeface="Arial" pitchFamily="34" charset="0"/>
              </a:rPr>
              <a:t>against. When it is necessary to support the top of the ladder at a window opening, a device should be attached across the back of the ladder and </a:t>
            </a:r>
            <a:r>
              <a:rPr lang="en-US" dirty="0" smtClean="0">
                <a:cs typeface="Arial" pitchFamily="34" charset="0"/>
              </a:rPr>
              <a:t>extend </a:t>
            </a:r>
            <a:r>
              <a:rPr lang="en-US" dirty="0">
                <a:cs typeface="Arial" pitchFamily="34" charset="0"/>
              </a:rPr>
              <a:t>across the window to provide firm support against the building walls or window </a:t>
            </a:r>
            <a:r>
              <a:rPr lang="en-US" dirty="0" smtClean="0">
                <a:cs typeface="Arial" pitchFamily="34" charset="0"/>
              </a:rPr>
              <a:t>frames.</a:t>
            </a:r>
          </a:p>
          <a:p>
            <a:r>
              <a:rPr lang="en-US" dirty="0">
                <a:cs typeface="Arial" pitchFamily="34" charset="0"/>
              </a:rPr>
              <a:t>There are only two level ground support points in addition to a top </a:t>
            </a:r>
            <a:r>
              <a:rPr lang="en-US" dirty="0" smtClean="0">
                <a:cs typeface="Arial" pitchFamily="34" charset="0"/>
              </a:rPr>
              <a:t>support. Use  </a:t>
            </a:r>
            <a:r>
              <a:rPr lang="en-US" dirty="0">
                <a:cs typeface="Arial" pitchFamily="34" charset="0"/>
              </a:rPr>
              <a:t>ladder levelers to achieve equal rail support on uneven </a:t>
            </a:r>
            <a:r>
              <a:rPr lang="en-US" dirty="0" smtClean="0">
                <a:cs typeface="Arial" pitchFamily="34" charset="0"/>
              </a:rPr>
              <a:t>surfaces.</a:t>
            </a:r>
          </a:p>
          <a:p>
            <a:r>
              <a:rPr lang="en-US" dirty="0" smtClean="0">
                <a:cs typeface="Arial" pitchFamily="34" charset="0"/>
              </a:rPr>
              <a:t>The correct ladder length is essential to ensuring safety. A ladder that is too long for the job poses safety hazards.</a:t>
            </a:r>
          </a:p>
          <a:p>
            <a:pPr lvl="1"/>
            <a:r>
              <a:rPr lang="en-US" dirty="0" smtClean="0">
                <a:cs typeface="Arial" pitchFamily="34" charset="0"/>
              </a:rPr>
              <a:t>If </a:t>
            </a:r>
            <a:r>
              <a:rPr lang="en-US" dirty="0">
                <a:cs typeface="Arial" pitchFamily="34" charset="0"/>
              </a:rPr>
              <a:t>ceiling height </a:t>
            </a:r>
            <a:r>
              <a:rPr lang="en-US" dirty="0" smtClean="0">
                <a:cs typeface="Arial" pitchFamily="34" charset="0"/>
              </a:rPr>
              <a:t>prevents a ladder </a:t>
            </a:r>
            <a:r>
              <a:rPr lang="en-US" dirty="0">
                <a:cs typeface="Arial" pitchFamily="34" charset="0"/>
              </a:rPr>
              <a:t>from being set-up at the proper </a:t>
            </a:r>
            <a:r>
              <a:rPr lang="en-US" dirty="0" smtClean="0">
                <a:cs typeface="Arial" pitchFamily="34" charset="0"/>
              </a:rPr>
              <a:t>angle, it is too long. </a:t>
            </a:r>
          </a:p>
          <a:p>
            <a:pPr lvl="1"/>
            <a:r>
              <a:rPr lang="en-US" dirty="0" smtClean="0">
                <a:cs typeface="Arial" pitchFamily="34" charset="0"/>
              </a:rPr>
              <a:t>It is advised to not extend a ladder more than three (3) feet past the upper support.</a:t>
            </a:r>
          </a:p>
          <a:p>
            <a:pPr lvl="1"/>
            <a:r>
              <a:rPr lang="en-US" b="1" dirty="0" smtClean="0">
                <a:cs typeface="Arial" pitchFamily="34" charset="0"/>
              </a:rPr>
              <a:t>No one should climb on rungs past the upper support point of the extension ladder.</a:t>
            </a:r>
            <a:r>
              <a:rPr lang="en-US" dirty="0" smtClean="0">
                <a:cs typeface="Arial" pitchFamily="34" charset="0"/>
              </a:rPr>
              <a:t>  “The </a:t>
            </a:r>
            <a:r>
              <a:rPr lang="en-US" dirty="0">
                <a:cs typeface="Arial" pitchFamily="34" charset="0"/>
              </a:rPr>
              <a:t>portion of the ladder that extends above the upper support point can act like a lever and cause the base of the ladder to move or slide out. </a:t>
            </a:r>
            <a:endParaRPr lang="en-US" dirty="0" smtClean="0">
              <a:cs typeface="Arial" pitchFamily="34" charset="0"/>
            </a:endParaRPr>
          </a:p>
          <a:p>
            <a:pPr lvl="1"/>
            <a:endParaRPr lang="en-US" dirty="0" smtClean="0">
              <a:cs typeface="Arial" pitchFamily="34" charset="0"/>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eaLnBrk="1" hangingPunct="1">
              <a:spcBef>
                <a:spcPct val="0"/>
              </a:spcBef>
            </a:pPr>
            <a:endParaRPr lang="en-US" dirty="0" smtClean="0"/>
          </a:p>
        </p:txBody>
      </p:sp>
      <p:sp>
        <p:nvSpPr>
          <p:cNvPr id="12" name="Rectangle 11"/>
          <p:cNvSpPr/>
          <p:nvPr/>
        </p:nvSpPr>
        <p:spPr>
          <a:xfrm>
            <a:off x="44560" y="8745764"/>
            <a:ext cx="4193788" cy="186744"/>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and the American Ladder Institute.</a:t>
            </a:r>
          </a:p>
        </p:txBody>
      </p:sp>
    </p:spTree>
    <p:extLst>
      <p:ext uri="{BB962C8B-B14F-4D97-AF65-F5344CB8AC3E}">
        <p14:creationId xmlns:p14="http://schemas.microsoft.com/office/powerpoint/2010/main" val="314297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a:prstGeom prst="rect">
            <a:avLst/>
          </a:prstGeom>
        </p:spPr>
        <p:txBody>
          <a:bodyPr>
            <a:normAutofit/>
          </a:bodyPr>
          <a:lstStyle>
            <a:lvl1pPr>
              <a:defRPr sz="5400" baseline="0">
                <a:solidFill>
                  <a:srgbClr val="1A4656"/>
                </a:solidFill>
                <a:latin typeface="Tahoma" panose="020B0604030504040204" pitchFamily="34" charset="0"/>
                <a:ea typeface="Tahoma" panose="020B0604030504040204" pitchFamily="34" charset="0"/>
                <a:cs typeface="Tahoma" panose="020B0604030504040204" pitchFamily="34" charset="0"/>
              </a:defRPr>
            </a:lvl1pPr>
          </a:lstStyle>
          <a:p>
            <a:r>
              <a:rPr kumimoji="0" lang="en-US" sz="4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Click to edit Master 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9A868EB-90D5-4EF0-B93A-0250B96381FD}"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5954D2A3-57AF-44C6-B772-6D9B6CC6C2C3}"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54773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BC6A8E4F-20FC-4D2B-A731-8B9DBD051EDF}" type="datetime1">
              <a:rPr lang="en-US" smtClean="0">
                <a:solidFill>
                  <a:prstClr val="black">
                    <a:tint val="75000"/>
                  </a:prstClr>
                </a:solidFill>
              </a:rPr>
              <a:p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11"/>
          <p:cNvSpPr>
            <a:spLocks noGrp="1"/>
          </p:cNvSpPr>
          <p:nvPr>
            <p:ph sz="quarter" idx="13"/>
          </p:nvPr>
        </p:nvSpPr>
        <p:spPr>
          <a:xfrm>
            <a:off x="462665" y="1588719"/>
            <a:ext cx="8229600" cy="914400"/>
          </a:xfrm>
        </p:spPr>
        <p:txBody>
          <a:bodyPr/>
          <a:lstStyle>
            <a:lvl1pPr marL="0" indent="0">
              <a:buNone/>
              <a:defRPr/>
            </a:lvl1pPr>
          </a:lstStyle>
          <a:p>
            <a:pPr lvl="0"/>
            <a:r>
              <a:rPr lang="en-US" dirty="0" smtClean="0"/>
              <a:t>Click to edit Master text styles</a:t>
            </a:r>
          </a:p>
        </p:txBody>
      </p:sp>
      <p:sp>
        <p:nvSpPr>
          <p:cNvPr id="14" name="Text Placeholder 13"/>
          <p:cNvSpPr>
            <a:spLocks noGrp="1"/>
          </p:cNvSpPr>
          <p:nvPr>
            <p:ph type="body" sz="quarter" idx="14"/>
          </p:nvPr>
        </p:nvSpPr>
        <p:spPr>
          <a:xfrm>
            <a:off x="452274" y="2660900"/>
            <a:ext cx="4041648" cy="1097280"/>
          </a:xfrm>
        </p:spPr>
        <p:txBody>
          <a:bodyPr>
            <a:noAutofit/>
          </a:bodyPr>
          <a:lstStyle>
            <a:lvl1pPr marL="0" indent="0">
              <a:buNone/>
              <a:defRPr sz="3200" b="1"/>
            </a:lvl1pPr>
          </a:lstStyle>
          <a:p>
            <a:pPr lvl="0"/>
            <a:r>
              <a:rPr lang="en-US" dirty="0" smtClean="0"/>
              <a:t>Click to edit Master text styles</a:t>
            </a:r>
          </a:p>
        </p:txBody>
      </p:sp>
      <p:sp>
        <p:nvSpPr>
          <p:cNvPr id="16" name="Content Placeholder 15"/>
          <p:cNvSpPr>
            <a:spLocks noGrp="1"/>
          </p:cNvSpPr>
          <p:nvPr>
            <p:ph sz="quarter" idx="15"/>
          </p:nvPr>
        </p:nvSpPr>
        <p:spPr>
          <a:xfrm>
            <a:off x="445042" y="3889860"/>
            <a:ext cx="4041648" cy="2743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13"/>
          <p:cNvSpPr>
            <a:spLocks noGrp="1"/>
          </p:cNvSpPr>
          <p:nvPr>
            <p:ph type="body" sz="quarter" idx="16"/>
          </p:nvPr>
        </p:nvSpPr>
        <p:spPr>
          <a:xfrm>
            <a:off x="4641578" y="2660900"/>
            <a:ext cx="4041648" cy="1097280"/>
          </a:xfrm>
        </p:spPr>
        <p:txBody>
          <a:bodyPr>
            <a:noAutofit/>
          </a:bodyPr>
          <a:lstStyle>
            <a:lvl1pPr marL="0" indent="0">
              <a:buNone/>
              <a:defRPr sz="3200" b="1"/>
            </a:lvl1pPr>
          </a:lstStyle>
          <a:p>
            <a:pPr lvl="0"/>
            <a:r>
              <a:rPr lang="en-US" dirty="0" smtClean="0"/>
              <a:t>Click to edit Master text styles</a:t>
            </a:r>
          </a:p>
        </p:txBody>
      </p:sp>
      <p:sp>
        <p:nvSpPr>
          <p:cNvPr id="18" name="Content Placeholder 15"/>
          <p:cNvSpPr>
            <a:spLocks noGrp="1"/>
          </p:cNvSpPr>
          <p:nvPr>
            <p:ph sz="quarter" idx="17"/>
          </p:nvPr>
        </p:nvSpPr>
        <p:spPr>
          <a:xfrm>
            <a:off x="4648810" y="3873415"/>
            <a:ext cx="4041648" cy="2743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244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EAEB62E-7B6D-4EB9-939F-342CB34A38FE}" type="datetime1">
              <a:rPr lang="en-US" smtClean="0">
                <a:solidFill>
                  <a:prstClr val="black">
                    <a:tint val="75000"/>
                  </a:prstClr>
                </a:solidFill>
              </a:rPr>
              <a:p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60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01B46-3742-4B16-B974-AFD8D19E994C}" type="datetime1">
              <a:rPr lang="en-US" smtClean="0">
                <a:solidFill>
                  <a:prstClr val="black">
                    <a:tint val="75000"/>
                  </a:prstClr>
                </a:solidFill>
              </a:rPr>
              <a:p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23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06B30-B665-45F1-8B6F-827B147C1CEA}"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592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DEB0F-1319-4EB4-8596-9B994C81493B}"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712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7B5B5-89EC-4267-958E-64C1A6D8F6CB}"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62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E049C-54F2-439A-B6E8-5D2771BEB38E}"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069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924F8A1E-8453-4F4F-9444-63009AE83716}" type="datetime1">
              <a:rPr lang="en-US" smtClean="0">
                <a:solidFill>
                  <a:prstClr val="black">
                    <a:tint val="75000"/>
                  </a:prstClr>
                </a:solidFill>
              </a:rPr>
              <a:pPr>
                <a:defRPr/>
              </a:p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538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F36FD-59B0-4222-AFDE-FC907A47F25B}" type="datetime1">
              <a:rPr lang="en-US" smtClean="0">
                <a:solidFill>
                  <a:prstClr val="black">
                    <a:tint val="75000"/>
                  </a:prstClr>
                </a:solidFill>
              </a:rPr>
              <a:p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59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0" name="Content Placeholder 9"/>
          <p:cNvSpPr>
            <a:spLocks noGrp="1"/>
          </p:cNvSpPr>
          <p:nvPr>
            <p:ph sz="quarter" idx="13"/>
          </p:nvPr>
        </p:nvSpPr>
        <p:spPr>
          <a:xfrm>
            <a:off x="361914" y="1585560"/>
            <a:ext cx="4041648" cy="219456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9"/>
          <p:cNvSpPr>
            <a:spLocks noGrp="1"/>
          </p:cNvSpPr>
          <p:nvPr>
            <p:ph sz="quarter" idx="14"/>
          </p:nvPr>
        </p:nvSpPr>
        <p:spPr>
          <a:xfrm>
            <a:off x="368232" y="3966670"/>
            <a:ext cx="4041648" cy="219456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quarter" idx="15"/>
          </p:nvPr>
        </p:nvSpPr>
        <p:spPr>
          <a:xfrm>
            <a:off x="4725988" y="1596304"/>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36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Autofit/>
          </a:bodyPr>
          <a:lstStyle>
            <a:lvl1pPr>
              <a:defRPr sz="4000">
                <a:solidFill>
                  <a:srgbClr val="1A4656"/>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ED8148-2AD6-43A9-A342-41173EDECAFB}"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3293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9"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83061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01076-F857-4A90-A3B0-30C3972DDDA7}"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8777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1BEB9B-A6C2-4B38-B618-FEEEE6DD1664}"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921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9DA09-7B8C-4F6F-9030-F9D89777EB85}"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B2F43-41FA-400F-9A6D-B9D97407CEED}" type="datetime1">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7980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59A41-C8B9-4472-B97F-96F7C937C20E}" type="datetime1">
              <a:rPr lang="en-US" smtClean="0">
                <a:solidFill>
                  <a:prstClr val="black">
                    <a:tint val="75000"/>
                  </a:prstClr>
                </a:solidFill>
              </a:rPr>
              <a:p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03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78CF6E-F0AD-4D9C-864F-4C0EEB45752F}" type="datetime1">
              <a:rPr lang="en-US" smtClean="0">
                <a:solidFill>
                  <a:prstClr val="black">
                    <a:tint val="75000"/>
                  </a:prstClr>
                </a:solidFill>
              </a:rPr>
              <a:p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7319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3ED9E-3C45-4DAC-A86F-1CE8F0B006C5}" type="datetime1">
              <a:rPr lang="en-US" smtClean="0">
                <a:solidFill>
                  <a:prstClr val="black">
                    <a:tint val="75000"/>
                  </a:prstClr>
                </a:solidFill>
              </a:rPr>
              <a:p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101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C1029-E672-4939-82F1-65BF6350AC4D}" type="datetime1">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85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43819-753D-4BA6-A953-63C4D7CCA0BA}" type="datetime1">
              <a:rPr lang="en-US" smtClean="0">
                <a:solidFill>
                  <a:prstClr val="black">
                    <a:tint val="75000"/>
                  </a:prstClr>
                </a:solidFill>
              </a:rPr>
              <a:p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8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a:prstGeom prst="rect">
            <a:avLst/>
          </a:prstGeo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2D414-73C1-4FDC-A000-DDC3316E1524}" type="datetime1">
              <a:rPr lang="en-US" smtClean="0">
                <a:solidFill>
                  <a:prstClr val="black">
                    <a:tint val="75000"/>
                  </a:prstClr>
                </a:solidFill>
              </a:rPr>
              <a:p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143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A56-9C00-4EE4-8D73-E30AFD9E9B77}"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159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C6A09-290B-4DAF-91D2-69572007029A}"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558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D1DEA2D1-ABB1-41DE-8892-99FDE73DBE56}" type="datetime1">
              <a:rPr lang="en-US" smtClean="0">
                <a:solidFill>
                  <a:prstClr val="black">
                    <a:tint val="75000"/>
                  </a:prstClr>
                </a:solidFill>
              </a:rPr>
              <a:pPr>
                <a:defRPr/>
              </a:p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96583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60881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6" name="Content Placeholder 2"/>
          <p:cNvSpPr>
            <a:spLocks noGrp="1"/>
          </p:cNvSpPr>
          <p:nvPr>
            <p:ph sz="half" idx="1"/>
          </p:nvPr>
        </p:nvSpPr>
        <p:spPr>
          <a:xfrm>
            <a:off x="457200" y="1600200"/>
            <a:ext cx="4038600" cy="45259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quarter" idx="2"/>
          </p:nvPr>
        </p:nvSpPr>
        <p:spPr>
          <a:xfrm>
            <a:off x="4648200" y="1600200"/>
            <a:ext cx="4038600" cy="21859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8" name="Content Placeholder 4"/>
          <p:cNvSpPr>
            <a:spLocks noGrp="1"/>
          </p:cNvSpPr>
          <p:nvPr>
            <p:ph sz="quarter" idx="3"/>
          </p:nvPr>
        </p:nvSpPr>
        <p:spPr>
          <a:xfrm>
            <a:off x="4648200" y="3938588"/>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68406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0" name="Content Placeholder 9"/>
          <p:cNvSpPr>
            <a:spLocks noGrp="1"/>
          </p:cNvSpPr>
          <p:nvPr>
            <p:ph sz="quarter" idx="13"/>
          </p:nvPr>
        </p:nvSpPr>
        <p:spPr>
          <a:xfrm>
            <a:off x="361914" y="1585560"/>
            <a:ext cx="4041648" cy="219456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9"/>
          <p:cNvSpPr>
            <a:spLocks noGrp="1"/>
          </p:cNvSpPr>
          <p:nvPr>
            <p:ph sz="quarter" idx="14"/>
          </p:nvPr>
        </p:nvSpPr>
        <p:spPr>
          <a:xfrm>
            <a:off x="368232" y="3966670"/>
            <a:ext cx="4041648" cy="219456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quarter" idx="15"/>
          </p:nvPr>
        </p:nvSpPr>
        <p:spPr>
          <a:xfrm>
            <a:off x="4725988" y="1596304"/>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77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9"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9602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3" name="Content Placeholder 2"/>
          <p:cNvSpPr>
            <a:spLocks noGrp="1"/>
          </p:cNvSpPr>
          <p:nvPr>
            <p:ph sz="half" idx="1"/>
          </p:nvPr>
        </p:nvSpPr>
        <p:spPr>
          <a:xfrm>
            <a:off x="4648810" y="1596534"/>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4" name="Content Placeholder 3"/>
          <p:cNvSpPr>
            <a:spLocks noGrp="1"/>
          </p:cNvSpPr>
          <p:nvPr>
            <p:ph sz="quarter" idx="2"/>
          </p:nvPr>
        </p:nvSpPr>
        <p:spPr>
          <a:xfrm>
            <a:off x="444643" y="15944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5" name="Content Placeholder 4"/>
          <p:cNvSpPr>
            <a:spLocks noGrp="1"/>
          </p:cNvSpPr>
          <p:nvPr>
            <p:ph sz="quarter" idx="3"/>
          </p:nvPr>
        </p:nvSpPr>
        <p:spPr>
          <a:xfrm>
            <a:off x="444909"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16" name="Content Placeholder 4"/>
          <p:cNvSpPr>
            <a:spLocks noGrp="1"/>
          </p:cNvSpPr>
          <p:nvPr>
            <p:ph sz="quarter" idx="13"/>
          </p:nvPr>
        </p:nvSpPr>
        <p:spPr>
          <a:xfrm>
            <a:off x="4651703"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p:txBody>
      </p:sp>
      <p:sp>
        <p:nvSpPr>
          <p:cNvPr id="17" name="Content Placeholder 3"/>
          <p:cNvSpPr>
            <a:spLocks noGrp="1"/>
          </p:cNvSpPr>
          <p:nvPr>
            <p:ph sz="quarter" idx="14"/>
          </p:nvPr>
        </p:nvSpPr>
        <p:spPr>
          <a:xfrm>
            <a:off x="441727" y="5189446"/>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18" name="Content Placeholder 3"/>
          <p:cNvSpPr>
            <a:spLocks noGrp="1"/>
          </p:cNvSpPr>
          <p:nvPr>
            <p:ph sz="quarter" idx="15"/>
          </p:nvPr>
        </p:nvSpPr>
        <p:spPr>
          <a:xfrm>
            <a:off x="4654795" y="51925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Tree>
    <p:extLst>
      <p:ext uri="{BB962C8B-B14F-4D97-AF65-F5344CB8AC3E}">
        <p14:creationId xmlns:p14="http://schemas.microsoft.com/office/powerpoint/2010/main" val="4250876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5560"/>
            <a:ext cx="2752344" cy="2267712"/>
          </a:xfrm>
        </p:spPr>
        <p:txBody>
          <a:bodyPr/>
          <a:lstStyle/>
          <a:p>
            <a:pPr lvl="0"/>
            <a:r>
              <a:rPr lang="en-US" dirty="0" smtClean="0"/>
              <a:t>Click to edit Master text styles</a:t>
            </a:r>
          </a:p>
        </p:txBody>
      </p:sp>
      <p:sp>
        <p:nvSpPr>
          <p:cNvPr id="19" name="Content Placeholder 6"/>
          <p:cNvSpPr>
            <a:spLocks noGrp="1"/>
          </p:cNvSpPr>
          <p:nvPr>
            <p:ph sz="quarter" idx="14"/>
          </p:nvPr>
        </p:nvSpPr>
        <p:spPr>
          <a:xfrm>
            <a:off x="3189420" y="1585560"/>
            <a:ext cx="2752344" cy="2267712"/>
          </a:xfrm>
        </p:spPr>
        <p:txBody>
          <a:bodyPr/>
          <a:lstStyle/>
          <a:p>
            <a:pPr lvl="0"/>
            <a:r>
              <a:rPr lang="en-US" dirty="0" smtClean="0"/>
              <a:t>Click to edit Master text styles</a:t>
            </a:r>
          </a:p>
        </p:txBody>
      </p:sp>
      <p:sp>
        <p:nvSpPr>
          <p:cNvPr id="20" name="Content Placeholder 6"/>
          <p:cNvSpPr>
            <a:spLocks noGrp="1"/>
          </p:cNvSpPr>
          <p:nvPr>
            <p:ph sz="quarter" idx="15"/>
          </p:nvPr>
        </p:nvSpPr>
        <p:spPr>
          <a:xfrm>
            <a:off x="6082611" y="1603183"/>
            <a:ext cx="2752344" cy="2267712"/>
          </a:xfrm>
        </p:spPr>
        <p:txBody>
          <a:bodyPr/>
          <a:lstStyle/>
          <a:p>
            <a:pPr lvl="0"/>
            <a:r>
              <a:rPr lang="en-US" dirty="0" smtClean="0"/>
              <a:t>Click to edit Master text styles</a:t>
            </a:r>
          </a:p>
        </p:txBody>
      </p:sp>
      <p:sp>
        <p:nvSpPr>
          <p:cNvPr id="21" name="Content Placeholder 6"/>
          <p:cNvSpPr>
            <a:spLocks noGrp="1"/>
          </p:cNvSpPr>
          <p:nvPr>
            <p:ph sz="quarter" idx="16"/>
          </p:nvPr>
        </p:nvSpPr>
        <p:spPr>
          <a:xfrm>
            <a:off x="301079" y="4036248"/>
            <a:ext cx="2752344" cy="2267712"/>
          </a:xfrm>
        </p:spPr>
        <p:txBody>
          <a:bodyPr/>
          <a:lstStyle/>
          <a:p>
            <a:pPr lvl="0"/>
            <a:r>
              <a:rPr lang="en-US" dirty="0" smtClean="0"/>
              <a:t>Click to edit Master text styles</a:t>
            </a:r>
          </a:p>
        </p:txBody>
      </p:sp>
      <p:sp>
        <p:nvSpPr>
          <p:cNvPr id="22" name="Content Placeholder 6"/>
          <p:cNvSpPr>
            <a:spLocks noGrp="1"/>
          </p:cNvSpPr>
          <p:nvPr>
            <p:ph sz="quarter" idx="17"/>
          </p:nvPr>
        </p:nvSpPr>
        <p:spPr>
          <a:xfrm>
            <a:off x="3189420" y="4040321"/>
            <a:ext cx="2752344" cy="2267712"/>
          </a:xfrm>
        </p:spPr>
        <p:txBody>
          <a:bodyPr/>
          <a:lstStyle/>
          <a:p>
            <a:pPr lvl="0"/>
            <a:r>
              <a:rPr lang="en-US" dirty="0" smtClean="0"/>
              <a:t>Click to edit Master text styles</a:t>
            </a:r>
          </a:p>
        </p:txBody>
      </p:sp>
      <p:sp>
        <p:nvSpPr>
          <p:cNvPr id="23" name="Content Placeholder 6"/>
          <p:cNvSpPr>
            <a:spLocks noGrp="1"/>
          </p:cNvSpPr>
          <p:nvPr>
            <p:ph sz="quarter" idx="18"/>
          </p:nvPr>
        </p:nvSpPr>
        <p:spPr>
          <a:xfrm>
            <a:off x="6084259" y="4043480"/>
            <a:ext cx="2752344" cy="2267712"/>
          </a:xfrm>
        </p:spPr>
        <p:txBody>
          <a:bodyPr/>
          <a:lstStyle/>
          <a:p>
            <a:pPr lvl="0"/>
            <a:r>
              <a:rPr lang="en-US" dirty="0" smtClean="0"/>
              <a:t>Click to edit Master text styles</a:t>
            </a:r>
          </a:p>
        </p:txBody>
      </p:sp>
    </p:spTree>
    <p:extLst>
      <p:ext uri="{BB962C8B-B14F-4D97-AF65-F5344CB8AC3E}">
        <p14:creationId xmlns:p14="http://schemas.microsoft.com/office/powerpoint/2010/main" val="3880079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8719"/>
            <a:ext cx="2743200" cy="1463040"/>
          </a:xfrm>
        </p:spPr>
        <p:txBody>
          <a:bodyPr>
            <a:normAutofit/>
          </a:bodyPr>
          <a:lstStyle>
            <a:lvl1pPr>
              <a:defRPr sz="2800"/>
            </a:lvl1pPr>
          </a:lstStyle>
          <a:p>
            <a:pPr lvl="0"/>
            <a:r>
              <a:rPr lang="en-US" dirty="0" smtClean="0"/>
              <a:t>Click to edit Master text styles</a:t>
            </a:r>
          </a:p>
        </p:txBody>
      </p:sp>
      <p:sp>
        <p:nvSpPr>
          <p:cNvPr id="19" name="Content Placeholder 6"/>
          <p:cNvSpPr>
            <a:spLocks noGrp="1"/>
          </p:cNvSpPr>
          <p:nvPr>
            <p:ph sz="quarter" idx="14"/>
          </p:nvPr>
        </p:nvSpPr>
        <p:spPr>
          <a:xfrm>
            <a:off x="3189420" y="1588719"/>
            <a:ext cx="2743200" cy="1463040"/>
          </a:xfrm>
        </p:spPr>
        <p:txBody>
          <a:bodyPr>
            <a:normAutofit/>
          </a:bodyPr>
          <a:lstStyle>
            <a:lvl1pPr>
              <a:defRPr sz="2800"/>
            </a:lvl1pPr>
          </a:lstStyle>
          <a:p>
            <a:pPr lvl="0"/>
            <a:r>
              <a:rPr lang="en-US" dirty="0" smtClean="0"/>
              <a:t>Click to edit Master text styles</a:t>
            </a:r>
          </a:p>
        </p:txBody>
      </p:sp>
      <p:sp>
        <p:nvSpPr>
          <p:cNvPr id="20" name="Content Placeholder 6"/>
          <p:cNvSpPr>
            <a:spLocks noGrp="1"/>
          </p:cNvSpPr>
          <p:nvPr>
            <p:ph sz="quarter" idx="15"/>
          </p:nvPr>
        </p:nvSpPr>
        <p:spPr>
          <a:xfrm>
            <a:off x="6082611" y="1585560"/>
            <a:ext cx="2743200" cy="1463040"/>
          </a:xfrm>
        </p:spPr>
        <p:txBody>
          <a:bodyPr>
            <a:normAutofit/>
          </a:bodyPr>
          <a:lstStyle>
            <a:lvl1pPr>
              <a:defRPr sz="2800"/>
            </a:lvl1pPr>
          </a:lstStyle>
          <a:p>
            <a:pPr lvl="0"/>
            <a:r>
              <a:rPr lang="en-US" dirty="0" smtClean="0"/>
              <a:t>Click to edit Master text styles</a:t>
            </a:r>
          </a:p>
        </p:txBody>
      </p:sp>
      <p:sp>
        <p:nvSpPr>
          <p:cNvPr id="21" name="Content Placeholder 6"/>
          <p:cNvSpPr>
            <a:spLocks noGrp="1"/>
          </p:cNvSpPr>
          <p:nvPr>
            <p:ph sz="quarter" idx="16"/>
          </p:nvPr>
        </p:nvSpPr>
        <p:spPr>
          <a:xfrm>
            <a:off x="301079" y="3226093"/>
            <a:ext cx="2743200" cy="1463040"/>
          </a:xfrm>
        </p:spPr>
        <p:txBody>
          <a:bodyPr>
            <a:normAutofit/>
          </a:bodyPr>
          <a:lstStyle>
            <a:lvl1pPr>
              <a:defRPr sz="2800"/>
            </a:lvl1pPr>
          </a:lstStyle>
          <a:p>
            <a:pPr lvl="0"/>
            <a:r>
              <a:rPr lang="en-US" dirty="0" smtClean="0"/>
              <a:t>Click to edit Master text styles</a:t>
            </a:r>
          </a:p>
        </p:txBody>
      </p:sp>
      <p:sp>
        <p:nvSpPr>
          <p:cNvPr id="22" name="Content Placeholder 6"/>
          <p:cNvSpPr>
            <a:spLocks noGrp="1"/>
          </p:cNvSpPr>
          <p:nvPr>
            <p:ph sz="quarter" idx="17"/>
          </p:nvPr>
        </p:nvSpPr>
        <p:spPr>
          <a:xfrm>
            <a:off x="3189420" y="3230166"/>
            <a:ext cx="2743200" cy="1463040"/>
          </a:xfrm>
        </p:spPr>
        <p:txBody>
          <a:bodyPr>
            <a:normAutofit/>
          </a:bodyPr>
          <a:lstStyle>
            <a:lvl1pPr>
              <a:defRPr sz="2800"/>
            </a:lvl1pPr>
          </a:lstStyle>
          <a:p>
            <a:pPr lvl="0"/>
            <a:r>
              <a:rPr lang="en-US" dirty="0" smtClean="0"/>
              <a:t>Click to edit Master text styles</a:t>
            </a:r>
          </a:p>
        </p:txBody>
      </p:sp>
      <p:sp>
        <p:nvSpPr>
          <p:cNvPr id="23" name="Content Placeholder 6"/>
          <p:cNvSpPr>
            <a:spLocks noGrp="1"/>
          </p:cNvSpPr>
          <p:nvPr>
            <p:ph sz="quarter" idx="18"/>
          </p:nvPr>
        </p:nvSpPr>
        <p:spPr>
          <a:xfrm>
            <a:off x="6084259" y="3233325"/>
            <a:ext cx="2743200" cy="1463040"/>
          </a:xfrm>
        </p:spPr>
        <p:txBody>
          <a:bodyPr>
            <a:normAutofit/>
          </a:bodyPr>
          <a:lstStyle>
            <a:lvl1pPr>
              <a:defRPr sz="2800"/>
            </a:lvl1pPr>
          </a:lstStyle>
          <a:p>
            <a:pPr lvl="0"/>
            <a:r>
              <a:rPr lang="en-US" dirty="0" smtClean="0"/>
              <a:t>Click to edit Master text styles</a:t>
            </a:r>
          </a:p>
        </p:txBody>
      </p:sp>
      <p:sp>
        <p:nvSpPr>
          <p:cNvPr id="13" name="Content Placeholder 6"/>
          <p:cNvSpPr>
            <a:spLocks noGrp="1"/>
          </p:cNvSpPr>
          <p:nvPr>
            <p:ph sz="quarter" idx="19"/>
          </p:nvPr>
        </p:nvSpPr>
        <p:spPr>
          <a:xfrm>
            <a:off x="309045" y="4849985"/>
            <a:ext cx="2743200" cy="1463040"/>
          </a:xfrm>
        </p:spPr>
        <p:txBody>
          <a:bodyPr>
            <a:normAutofit/>
          </a:bodyPr>
          <a:lstStyle>
            <a:lvl1pPr>
              <a:defRPr sz="2800"/>
            </a:lvl1pPr>
          </a:lstStyle>
          <a:p>
            <a:pPr lvl="0"/>
            <a:r>
              <a:rPr lang="en-US" dirty="0" smtClean="0"/>
              <a:t>Click to edit Master text styles</a:t>
            </a:r>
          </a:p>
        </p:txBody>
      </p:sp>
      <p:sp>
        <p:nvSpPr>
          <p:cNvPr id="14" name="Content Placeholder 6"/>
          <p:cNvSpPr>
            <a:spLocks noGrp="1"/>
          </p:cNvSpPr>
          <p:nvPr>
            <p:ph sz="quarter" idx="20"/>
          </p:nvPr>
        </p:nvSpPr>
        <p:spPr>
          <a:xfrm>
            <a:off x="3217434" y="4867608"/>
            <a:ext cx="2743200" cy="1463040"/>
          </a:xfrm>
        </p:spPr>
        <p:txBody>
          <a:bodyPr>
            <a:normAutofit/>
          </a:bodyPr>
          <a:lstStyle>
            <a:lvl1pPr>
              <a:defRPr sz="2800"/>
            </a:lvl1pPr>
          </a:lstStyle>
          <a:p>
            <a:pPr lvl="0"/>
            <a:r>
              <a:rPr lang="en-US" dirty="0" smtClean="0"/>
              <a:t>Click to edit Master text styles</a:t>
            </a:r>
          </a:p>
        </p:txBody>
      </p:sp>
      <p:sp>
        <p:nvSpPr>
          <p:cNvPr id="15" name="Content Placeholder 6"/>
          <p:cNvSpPr>
            <a:spLocks noGrp="1"/>
          </p:cNvSpPr>
          <p:nvPr>
            <p:ph sz="quarter" idx="21"/>
          </p:nvPr>
        </p:nvSpPr>
        <p:spPr>
          <a:xfrm>
            <a:off x="6097809" y="4877999"/>
            <a:ext cx="2743200" cy="1463040"/>
          </a:xfrm>
        </p:spPr>
        <p:txBody>
          <a:bodyPr>
            <a:normAutofit/>
          </a:bodyPr>
          <a:lstStyle>
            <a:lvl1pPr>
              <a:defRPr sz="2800"/>
            </a:lvl1pPr>
          </a:lstStyle>
          <a:p>
            <a:pPr lvl="0"/>
            <a:r>
              <a:rPr lang="en-US" dirty="0" smtClean="0"/>
              <a:t>Click to edit Master text styles</a:t>
            </a:r>
          </a:p>
        </p:txBody>
      </p:sp>
    </p:spTree>
    <p:extLst>
      <p:ext uri="{BB962C8B-B14F-4D97-AF65-F5344CB8AC3E}">
        <p14:creationId xmlns:p14="http://schemas.microsoft.com/office/powerpoint/2010/main" val="156990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18B67-21DB-4CF8-931B-BAF08B6904CB}"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4940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F68ADF-CA00-4C9F-B6F1-E8FF710EAC7A}" type="datetime1">
              <a:rPr lang="en-US" smtClean="0">
                <a:solidFill>
                  <a:prstClr val="black">
                    <a:tint val="75000"/>
                  </a:prstClr>
                </a:solidFill>
              </a:rPr>
              <a:pPr defTabSz="914400"/>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2" name="Content Placeholder 2"/>
          <p:cNvSpPr>
            <a:spLocks noGrp="1"/>
          </p:cNvSpPr>
          <p:nvPr>
            <p:ph sz="half" idx="1"/>
          </p:nvPr>
        </p:nvSpPr>
        <p:spPr>
          <a:xfrm>
            <a:off x="4648810" y="1587656"/>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9" name="Content Placeholder 3"/>
          <p:cNvSpPr>
            <a:spLocks noGrp="1"/>
          </p:cNvSpPr>
          <p:nvPr>
            <p:ph sz="quarter" idx="2"/>
          </p:nvPr>
        </p:nvSpPr>
        <p:spPr>
          <a:xfrm>
            <a:off x="444643" y="159443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20" name="Content Placeholder 4"/>
          <p:cNvSpPr>
            <a:spLocks noGrp="1"/>
          </p:cNvSpPr>
          <p:nvPr>
            <p:ph sz="quarter" idx="3"/>
          </p:nvPr>
        </p:nvSpPr>
        <p:spPr>
          <a:xfrm>
            <a:off x="444909" y="2823199"/>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21" name="Content Placeholder 4"/>
          <p:cNvSpPr>
            <a:spLocks noGrp="1"/>
          </p:cNvSpPr>
          <p:nvPr>
            <p:ph sz="quarter" idx="13"/>
          </p:nvPr>
        </p:nvSpPr>
        <p:spPr>
          <a:xfrm>
            <a:off x="4651703" y="2814520"/>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22" name="Content Placeholder 3"/>
          <p:cNvSpPr>
            <a:spLocks noGrp="1"/>
          </p:cNvSpPr>
          <p:nvPr>
            <p:ph sz="quarter" idx="14"/>
          </p:nvPr>
        </p:nvSpPr>
        <p:spPr>
          <a:xfrm>
            <a:off x="441727" y="5254684"/>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23" name="Content Placeholder 3"/>
          <p:cNvSpPr>
            <a:spLocks noGrp="1"/>
          </p:cNvSpPr>
          <p:nvPr>
            <p:ph sz="quarter" idx="15"/>
          </p:nvPr>
        </p:nvSpPr>
        <p:spPr>
          <a:xfrm>
            <a:off x="4654795" y="5252063"/>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dirty="0" smtClean="0"/>
              <a:t>Click to edit Master text styles</a:t>
            </a:r>
          </a:p>
        </p:txBody>
      </p:sp>
      <p:sp>
        <p:nvSpPr>
          <p:cNvPr id="24" name="Content Placeholder 4"/>
          <p:cNvSpPr>
            <a:spLocks noGrp="1"/>
          </p:cNvSpPr>
          <p:nvPr>
            <p:ph sz="quarter" idx="16"/>
          </p:nvPr>
        </p:nvSpPr>
        <p:spPr>
          <a:xfrm>
            <a:off x="453787" y="403689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25" name="Content Placeholder 4"/>
          <p:cNvSpPr>
            <a:spLocks noGrp="1"/>
          </p:cNvSpPr>
          <p:nvPr>
            <p:ph sz="quarter" idx="17"/>
          </p:nvPr>
        </p:nvSpPr>
        <p:spPr>
          <a:xfrm>
            <a:off x="4651613" y="4037495"/>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77377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07280"/>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07280"/>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E26F30C-7023-4A61-9186-7AA547A473C8}"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461963" y="1470025"/>
            <a:ext cx="8220075" cy="998538"/>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7482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286000"/>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9" name="Content Placeholder 8"/>
          <p:cNvSpPr>
            <a:spLocks noGrp="1"/>
          </p:cNvSpPr>
          <p:nvPr>
            <p:ph sz="quarter" idx="13"/>
          </p:nvPr>
        </p:nvSpPr>
        <p:spPr>
          <a:xfrm>
            <a:off x="461963" y="4061780"/>
            <a:ext cx="3994150" cy="2286000"/>
          </a:xfrm>
        </p:spPr>
        <p:txBody>
          <a:bodyPr/>
          <a:lstStyle>
            <a:lvl1pPr marL="342851" indent="-342851">
              <a:buClr>
                <a:srgbClr val="FFC000"/>
              </a:buClr>
              <a:buSzPct val="150000"/>
              <a:buFont typeface="Wingdings" panose="05000000000000000000" pitchFamily="2" charset="2"/>
              <a:buChar char="§"/>
              <a:defRPr/>
            </a:lvl1pPr>
            <a:lvl2pPr marL="742844" indent="-285709">
              <a:buClr>
                <a:srgbClr val="FFC000"/>
              </a:buClr>
              <a:buSzPct val="150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1"/>
            <a:ext cx="4038600" cy="4525963"/>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2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87D1866D-CE43-4ACF-9D37-AEAB7AA567E5}"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90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43114" y="1605111"/>
            <a:ext cx="4038600" cy="4525963"/>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2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Content Placeholder 2"/>
          <p:cNvSpPr>
            <a:spLocks noGrp="1"/>
          </p:cNvSpPr>
          <p:nvPr>
            <p:ph sz="half" idx="1"/>
          </p:nvPr>
        </p:nvSpPr>
        <p:spPr>
          <a:xfrm>
            <a:off x="4648810" y="1605111"/>
            <a:ext cx="4038600" cy="2286000"/>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9" name="Content Placeholder 8"/>
          <p:cNvSpPr>
            <a:spLocks noGrp="1"/>
          </p:cNvSpPr>
          <p:nvPr>
            <p:ph sz="quarter" idx="13"/>
          </p:nvPr>
        </p:nvSpPr>
        <p:spPr>
          <a:xfrm>
            <a:off x="4648810" y="4023375"/>
            <a:ext cx="4041648" cy="2286000"/>
          </a:xfrm>
        </p:spPr>
        <p:txBody>
          <a:bodyPr/>
          <a:lstStyle>
            <a:lvl1pPr marL="342851" indent="-342851">
              <a:buClr>
                <a:srgbClr val="FFC000"/>
              </a:buClr>
              <a:buSzPct val="150000"/>
              <a:buFont typeface="Wingdings" panose="05000000000000000000" pitchFamily="2" charset="2"/>
              <a:buChar char="§"/>
              <a:defRPr/>
            </a:lvl1pPr>
            <a:lvl2pPr marL="742844" indent="-285709">
              <a:buClr>
                <a:srgbClr val="FFC000"/>
              </a:buClr>
              <a:buSzPct val="150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3F6337E2-6A15-4876-BF6F-7020DF11AC1D}" type="datetime1">
              <a:rPr lang="en-US" smtClean="0">
                <a:solidFill>
                  <a:prstClr val="black">
                    <a:tint val="75000"/>
                  </a:prstClr>
                </a:solidFill>
              </a:rPr>
              <a:p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5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C6158-CF53-4596-9BEA-C7B03CCAB1DA}" type="datetime1">
              <a:rPr lang="en-US" smtClean="0">
                <a:solidFill>
                  <a:prstClr val="black">
                    <a:tint val="75000"/>
                  </a:prstClr>
                </a:solidFill>
              </a:rPr>
              <a:p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25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851" indent="-342851">
              <a:buClr>
                <a:srgbClr val="FFC000"/>
              </a:buClr>
              <a:buSzPct val="150000"/>
              <a:buFont typeface="Wingdings" panose="05000000000000000000" pitchFamily="2" charset="2"/>
              <a:buChar char="§"/>
              <a:defRPr sz="24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marL="342851" indent="-342851">
              <a:buClr>
                <a:srgbClr val="FFC000"/>
              </a:buClr>
              <a:buSzPct val="150000"/>
              <a:buFont typeface="Wingdings" panose="05000000000000000000" pitchFamily="2" charset="2"/>
              <a:buChar char="§"/>
              <a:defRPr sz="24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fld id="{6EB164ED-C77D-4CC1-9EA3-B3B8C464EFF0}" type="datetime1">
              <a:rPr lang="en-US" smtClean="0">
                <a:solidFill>
                  <a:prstClr val="black">
                    <a:tint val="75000"/>
                  </a:prstClr>
                </a:solidFill>
              </a:rPr>
              <a:p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18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10" name="Picture 9"/>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DB98AFA2-112B-42F6-A1BD-757087CFAC13}" type="datetime1">
              <a:rPr lang="en-US" smtClean="0">
                <a:solidFill>
                  <a:prstClr val="black">
                    <a:tint val="75000"/>
                  </a:prstClr>
                </a:solidFill>
              </a:rPr>
              <a:pPr defTabSz="914269"/>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7"/>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Tree>
    <p:extLst>
      <p:ext uri="{BB962C8B-B14F-4D97-AF65-F5344CB8AC3E}">
        <p14:creationId xmlns:p14="http://schemas.microsoft.com/office/powerpoint/2010/main" val="309441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00" r:id="rId19"/>
    <p:sldLayoutId id="2147483701" r:id="rId20"/>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68ADF-CA00-4C9F-B6F1-E8FF710EAC7A}" type="datetime1">
              <a:rPr lang="en-US" smtClean="0">
                <a:solidFill>
                  <a:prstClr val="black">
                    <a:tint val="75000"/>
                  </a:prstClr>
                </a:solidFill>
              </a:rPr>
              <a:pPr/>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7" name="Picture 6"/>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5930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microsoft.com/office/2007/relationships/hdphoto" Target="../media/hdphoto4.wdp"/><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52.jpe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55.jpe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iosh/topics/fal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250535"/>
            <a:ext cx="9026980" cy="1143000"/>
          </a:xfrm>
        </p:spPr>
        <p:txBody>
          <a:bodyPr>
            <a:noAutofit/>
          </a:bodyPr>
          <a:lstStyle/>
          <a:p>
            <a:pPr eaLnBrk="1" hangingPunct="1">
              <a:defRPr/>
            </a:pPr>
            <a:r>
              <a:rPr lang="es-HN" b="1" dirty="0" smtClean="0">
                <a:latin typeface="Tahoma" panose="020B0604030504040204" pitchFamily="34" charset="0"/>
                <a:ea typeface="Tahoma" panose="020B0604030504040204" pitchFamily="34" charset="0"/>
                <a:cs typeface="Tahoma" panose="020B0604030504040204" pitchFamily="34" charset="0"/>
              </a:rPr>
              <a:t>Principales peligros </a:t>
            </a:r>
            <a:br>
              <a:rPr lang="es-HN" b="1" dirty="0" smtClean="0">
                <a:latin typeface="Tahoma" panose="020B0604030504040204" pitchFamily="34" charset="0"/>
                <a:ea typeface="Tahoma" panose="020B0604030504040204" pitchFamily="34" charset="0"/>
                <a:cs typeface="Tahoma" panose="020B0604030504040204" pitchFamily="34" charset="0"/>
              </a:rPr>
            </a:br>
            <a:r>
              <a:rPr lang="es-HN" b="1" dirty="0" smtClean="0">
                <a:latin typeface="Tahoma" panose="020B0604030504040204" pitchFamily="34" charset="0"/>
                <a:ea typeface="Tahoma" panose="020B0604030504040204" pitchFamily="34" charset="0"/>
                <a:cs typeface="Tahoma" panose="020B0604030504040204" pitchFamily="34" charset="0"/>
              </a:rPr>
              <a:t>del Grano</a:t>
            </a:r>
          </a:p>
        </p:txBody>
      </p:sp>
      <p:sp>
        <p:nvSpPr>
          <p:cNvPr id="8" name="Text Placeholder 2"/>
          <p:cNvSpPr>
            <a:spLocks noGrp="1"/>
          </p:cNvSpPr>
          <p:nvPr>
            <p:ph type="body" sz="half" idx="1"/>
          </p:nvPr>
        </p:nvSpPr>
        <p:spPr>
          <a:xfrm>
            <a:off x="455370" y="1662209"/>
            <a:ext cx="8224110" cy="4608761"/>
          </a:xfrm>
        </p:spPr>
        <p:txBody>
          <a:bodyPr rtlCol="0">
            <a:normAutofit/>
          </a:bodyPr>
          <a:lstStyle/>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Atrapamiento/Inmersi</a:t>
            </a:r>
            <a:r>
              <a:rPr lang="es-HN" dirty="0" smtClean="0">
                <a:latin typeface="Arial" panose="020B0604020202020204" pitchFamily="34" charset="0"/>
                <a:ea typeface="Tahoma" panose="020B0604030504040204" pitchFamily="34" charset="0"/>
                <a:cs typeface="Arial" panose="020B0604020202020204" pitchFamily="34" charset="0"/>
              </a:rPr>
              <a:t>ó</a:t>
            </a:r>
            <a:r>
              <a:rPr lang="es-HN" dirty="0" smtClean="0">
                <a:latin typeface="Tahoma" panose="020B0604030504040204" pitchFamily="34" charset="0"/>
                <a:ea typeface="Tahoma" panose="020B0604030504040204" pitchFamily="34" charset="0"/>
                <a:cs typeface="Tahoma" panose="020B0604030504040204" pitchFamily="34" charset="0"/>
              </a:rPr>
              <a:t>n</a:t>
            </a:r>
          </a:p>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Enredo</a:t>
            </a:r>
          </a:p>
          <a:p>
            <a:pPr marL="457200" indent="-457200">
              <a:spcBef>
                <a:spcPts val="600"/>
              </a:spcBef>
              <a:buClr>
                <a:srgbClr val="FFC000"/>
              </a:buClr>
              <a:buSzPct val="150000"/>
              <a:buFont typeface="Wingdings" pitchFamily="2" charset="2"/>
              <a:buChar char="§"/>
              <a:defRPr/>
            </a:pPr>
            <a:r>
              <a:rPr lang="es-HN" b="1" dirty="0" smtClean="0">
                <a:latin typeface="Tahoma" panose="020B0604030504040204" pitchFamily="34" charset="0"/>
                <a:ea typeface="Tahoma" panose="020B0604030504040204" pitchFamily="34" charset="0"/>
                <a:cs typeface="Tahoma" panose="020B0604030504040204" pitchFamily="34" charset="0"/>
              </a:rPr>
              <a:t>Caídas</a:t>
            </a:r>
          </a:p>
          <a:p>
            <a:pPr marL="457200" indent="-457200">
              <a:spcBef>
                <a:spcPts val="600"/>
              </a:spcBef>
              <a:buClr>
                <a:srgbClr val="FFC000"/>
              </a:buClr>
              <a:buSzPct val="150000"/>
              <a:buFont typeface="Wingdings" pitchFamily="2" charset="2"/>
              <a:buChar char="§"/>
              <a:defRPr/>
            </a:pPr>
            <a:r>
              <a:rPr lang="es-HN" b="1" dirty="0" smtClean="0">
                <a:latin typeface="Tahoma" panose="020B0604030504040204" pitchFamily="34" charset="0"/>
                <a:ea typeface="Tahoma" panose="020B0604030504040204" pitchFamily="34" charset="0"/>
                <a:cs typeface="Tahoma" panose="020B0604030504040204" pitchFamily="34" charset="0"/>
              </a:rPr>
              <a:t>Electricidad  </a:t>
            </a:r>
          </a:p>
          <a:p>
            <a:pPr marL="457200" indent="-457200">
              <a:spcBef>
                <a:spcPts val="600"/>
              </a:spcBef>
              <a:buClr>
                <a:srgbClr val="FFC000"/>
              </a:buClr>
              <a:buSzPct val="150000"/>
              <a:buFont typeface="Wingdings" pitchFamily="2" charset="2"/>
              <a:buChar char="§"/>
              <a:defRPr/>
            </a:pPr>
            <a:r>
              <a:rPr lang="es-HN" dirty="0" smtClean="0">
                <a:latin typeface="Tahoma" panose="020B0604030504040204" pitchFamily="34" charset="0"/>
                <a:ea typeface="Tahoma" panose="020B0604030504040204" pitchFamily="34" charset="0"/>
                <a:cs typeface="Tahoma" panose="020B0604030504040204" pitchFamily="34" charset="0"/>
              </a:rPr>
              <a:t>Otros peligros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Polvo</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Golpes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Exposición al ruido</a:t>
            </a:r>
          </a:p>
        </p:txBody>
      </p:sp>
      <p:sp>
        <p:nvSpPr>
          <p:cNvPr id="2" name="Slide Number Placeholder 1"/>
          <p:cNvSpPr>
            <a:spLocks noGrp="1"/>
          </p:cNvSpPr>
          <p:nvPr>
            <p:ph type="sldNum" sz="quarter" idx="12"/>
          </p:nvPr>
        </p:nvSpPr>
        <p:spPr/>
        <p:txBody>
          <a:bodyPr/>
          <a:lstStyle/>
          <a:p>
            <a:pPr>
              <a:defRPr/>
            </a:pPr>
            <a:fld id="{3AD734E2-22F9-4500-B7BC-C5CCA22E0AF4}" type="slidenum">
              <a:rPr lang="en-US" smtClean="0">
                <a:solidFill>
                  <a:prstClr val="black">
                    <a:tint val="75000"/>
                  </a:prstClr>
                </a:solidFill>
              </a:rPr>
              <a:pPr>
                <a:defRPr/>
              </a:pPr>
              <a:t>1</a:t>
            </a:fld>
            <a:endParaRPr lang="en-US" dirty="0">
              <a:solidFill>
                <a:prstClr val="black">
                  <a:tint val="75000"/>
                </a:prstClr>
              </a:solidFill>
            </a:endParaRPr>
          </a:p>
        </p:txBody>
      </p:sp>
      <p:pic>
        <p:nvPicPr>
          <p:cNvPr id="5" name="Picture 4" title="Cajas de gr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0280" y="2516111"/>
            <a:ext cx="5029200" cy="2347026"/>
          </a:xfrm>
          <a:prstGeom prst="rect">
            <a:avLst/>
          </a:prstGeom>
          <a:ln w="12700">
            <a:solidFill>
              <a:srgbClr val="1A4656"/>
            </a:solidFill>
          </a:ln>
        </p:spPr>
      </p:pic>
    </p:spTree>
    <p:extLst>
      <p:ext uri="{BB962C8B-B14F-4D97-AF65-F5344CB8AC3E}">
        <p14:creationId xmlns:p14="http://schemas.microsoft.com/office/powerpoint/2010/main" val="201116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HN" dirty="0" smtClean="0"/>
              <a:t>Seguridad en Escalera</a:t>
            </a:r>
            <a:br>
              <a:rPr lang="es-HN" dirty="0" smtClean="0"/>
            </a:br>
            <a:r>
              <a:rPr lang="es-HN" dirty="0" smtClean="0"/>
              <a:t> Simple/Extensión</a:t>
            </a:r>
            <a:endParaRPr lang="es-HN" dirty="0"/>
          </a:p>
        </p:txBody>
      </p:sp>
      <p:sp>
        <p:nvSpPr>
          <p:cNvPr id="5" name="Content Placeholder 4"/>
          <p:cNvSpPr>
            <a:spLocks noGrp="1"/>
          </p:cNvSpPr>
          <p:nvPr>
            <p:ph idx="1"/>
          </p:nvPr>
        </p:nvSpPr>
        <p:spPr>
          <a:xfrm>
            <a:off x="424260" y="1883784"/>
            <a:ext cx="6380695" cy="4525963"/>
          </a:xfrm>
        </p:spPr>
        <p:txBody>
          <a:bodyPr/>
          <a:lstStyle/>
          <a:p>
            <a:pPr marL="0" lvl="0" indent="0">
              <a:spcBef>
                <a:spcPts val="600"/>
              </a:spcBef>
              <a:buNone/>
            </a:pPr>
            <a:r>
              <a:rPr lang="en-US" sz="3600" b="1" dirty="0">
                <a:solidFill>
                  <a:srgbClr val="FF0000"/>
                </a:solidFill>
              </a:rPr>
              <a:t>No HACER </a:t>
            </a:r>
            <a:endParaRPr lang="en-US" sz="1200" b="1" dirty="0">
              <a:solidFill>
                <a:prstClr val="black"/>
              </a:solidFill>
            </a:endParaRPr>
          </a:p>
          <a:p>
            <a:pPr marL="457200" lvl="0" indent="-457200">
              <a:spcBef>
                <a:spcPts val="600"/>
              </a:spcBef>
            </a:pPr>
            <a:r>
              <a:rPr lang="es-HN" dirty="0">
                <a:solidFill>
                  <a:prstClr val="black"/>
                </a:solidFill>
              </a:rPr>
              <a:t>Colocar escalera hacia abajo </a:t>
            </a:r>
          </a:p>
          <a:p>
            <a:pPr marL="457200" lvl="0" indent="-457200">
              <a:spcBef>
                <a:spcPts val="600"/>
              </a:spcBef>
            </a:pPr>
            <a:r>
              <a:rPr lang="es-HN" dirty="0">
                <a:solidFill>
                  <a:prstClr val="black"/>
                </a:solidFill>
              </a:rPr>
              <a:t>Extender longitud</a:t>
            </a:r>
          </a:p>
          <a:p>
            <a:pPr marL="914400" lvl="1" indent="-457200">
              <a:spcBef>
                <a:spcPts val="600"/>
              </a:spcBef>
            </a:pPr>
            <a:r>
              <a:rPr lang="es-HN" sz="3000" dirty="0">
                <a:solidFill>
                  <a:prstClr val="black"/>
                </a:solidFill>
              </a:rPr>
              <a:t>Amarrar dos escaleras juntas</a:t>
            </a:r>
          </a:p>
          <a:p>
            <a:pPr marL="914400" lvl="1" indent="-457200">
              <a:spcBef>
                <a:spcPts val="600"/>
              </a:spcBef>
            </a:pPr>
            <a:r>
              <a:rPr lang="es-HN" sz="3000" dirty="0">
                <a:solidFill>
                  <a:prstClr val="black"/>
                </a:solidFill>
              </a:rPr>
              <a:t>Amarrar dos secciones de la escalera</a:t>
            </a:r>
          </a:p>
          <a:p>
            <a:pPr marL="457200" lvl="0" indent="-457200">
              <a:spcBef>
                <a:spcPts val="600"/>
              </a:spcBef>
            </a:pPr>
            <a:r>
              <a:rPr lang="es-HN" dirty="0">
                <a:solidFill>
                  <a:prstClr val="black"/>
                </a:solidFill>
              </a:rPr>
              <a:t>Pararse por encima del escalón indicado en la </a:t>
            </a:r>
            <a:r>
              <a:rPr lang="es-HN" dirty="0" smtClean="0">
                <a:solidFill>
                  <a:prstClr val="black"/>
                </a:solidFill>
              </a:rPr>
              <a:t>etiqueta</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10</a:t>
            </a:fld>
            <a:endParaRPr lang="en-US" dirty="0">
              <a:solidFill>
                <a:prstClr val="black">
                  <a:tint val="75000"/>
                </a:prstClr>
              </a:solidFill>
            </a:endParaRPr>
          </a:p>
        </p:txBody>
      </p:sp>
      <p:grpSp>
        <p:nvGrpSpPr>
          <p:cNvPr id="4" name="Group 3" title="Mala seguridad en las escaleras"/>
          <p:cNvGrpSpPr/>
          <p:nvPr/>
        </p:nvGrpSpPr>
        <p:grpSpPr>
          <a:xfrm>
            <a:off x="6722680" y="1892562"/>
            <a:ext cx="1959685" cy="3657600"/>
            <a:chOff x="6721650" y="1677915"/>
            <a:chExt cx="1959685" cy="3657600"/>
          </a:xfrm>
        </p:grpSpPr>
        <p:pic>
          <p:nvPicPr>
            <p:cNvPr id="4099" name="Picture 3" title="Mala seguridad en las escalera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21650" y="1677915"/>
              <a:ext cx="1959685" cy="36576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quot;No&quot; Symbol 9" title="no simbolo"/>
            <p:cNvSpPr/>
            <p:nvPr/>
          </p:nvSpPr>
          <p:spPr>
            <a:xfrm>
              <a:off x="7951640" y="17465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grpSp>
    </p:spTree>
    <p:extLst>
      <p:ext uri="{BB962C8B-B14F-4D97-AF65-F5344CB8AC3E}">
        <p14:creationId xmlns:p14="http://schemas.microsoft.com/office/powerpoint/2010/main" val="335526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11</a:t>
            </a:fld>
            <a:endParaRPr lang="en-US" dirty="0">
              <a:solidFill>
                <a:prstClr val="black">
                  <a:tint val="75000"/>
                </a:prstClr>
              </a:solidFill>
            </a:endParaRPr>
          </a:p>
        </p:txBody>
      </p:sp>
      <p:sp>
        <p:nvSpPr>
          <p:cNvPr id="3" name="Title 2"/>
          <p:cNvSpPr>
            <a:spLocks noGrp="1"/>
          </p:cNvSpPr>
          <p:nvPr>
            <p:ph type="title"/>
          </p:nvPr>
        </p:nvSpPr>
        <p:spPr/>
        <p:txBody>
          <a:bodyPr>
            <a:norm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Montaje de Escalera de Mano</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idx="1"/>
          </p:nvPr>
        </p:nvSpPr>
        <p:spPr>
          <a:xfrm>
            <a:off x="309045" y="1600200"/>
            <a:ext cx="4882900" cy="4525963"/>
          </a:xfrm>
        </p:spPr>
        <p:txBody>
          <a:bodyPr/>
          <a:lstStyle/>
          <a:p>
            <a:pPr marL="0" lvl="0" indent="0" defTabSz="914269">
              <a:spcBef>
                <a:spcPts val="400"/>
              </a:spcBef>
              <a:spcAft>
                <a:spcPts val="600"/>
              </a:spcAft>
              <a:buClr>
                <a:srgbClr val="FFC000"/>
              </a:buClr>
              <a:buSzPct val="150000"/>
              <a:buNone/>
            </a:pPr>
            <a:r>
              <a:rPr lang="es-HN" sz="3600" b="1" dirty="0">
                <a:solidFill>
                  <a:srgbClr val="226637"/>
                </a:solidFill>
              </a:rPr>
              <a:t>HACER</a:t>
            </a:r>
            <a:endParaRPr lang="es-HN" sz="1200" b="1" dirty="0">
              <a:solidFill>
                <a:srgbClr val="226637"/>
              </a:solidFill>
            </a:endParaRPr>
          </a:p>
          <a:p>
            <a:pPr marL="457200" lvl="0" indent="-457200" defTabSz="914269">
              <a:spcBef>
                <a:spcPts val="600"/>
              </a:spcBef>
              <a:buClr>
                <a:srgbClr val="FFC000"/>
              </a:buClr>
              <a:buSzPct val="150000"/>
              <a:buFont typeface="Wingdings" panose="05000000000000000000" pitchFamily="2" charset="2"/>
              <a:buChar char="§"/>
            </a:pPr>
            <a:r>
              <a:rPr lang="es-HN" dirty="0">
                <a:solidFill>
                  <a:prstClr val="black"/>
                </a:solidFill>
              </a:rPr>
              <a:t>Nivelar soporte para las patas</a:t>
            </a:r>
          </a:p>
          <a:p>
            <a:pPr marL="457200" lvl="0" indent="-457200" defTabSz="914269">
              <a:spcBef>
                <a:spcPts val="600"/>
              </a:spcBef>
              <a:buClr>
                <a:srgbClr val="FFC000"/>
              </a:buClr>
              <a:buSzPct val="150000"/>
              <a:buFont typeface="Wingdings" panose="05000000000000000000" pitchFamily="2" charset="2"/>
              <a:buChar char="§"/>
            </a:pPr>
            <a:r>
              <a:rPr lang="es-HN" dirty="0">
                <a:solidFill>
                  <a:prstClr val="black"/>
                </a:solidFill>
              </a:rPr>
              <a:t>Abrir toda la base y bloquear espaciadores </a:t>
            </a:r>
          </a:p>
          <a:p>
            <a:pPr marL="457200" lvl="0" indent="-457200" defTabSz="914269">
              <a:spcBef>
                <a:spcPts val="600"/>
              </a:spcBef>
              <a:buClr>
                <a:srgbClr val="FFC000"/>
              </a:buClr>
              <a:buSzPct val="150000"/>
              <a:buFont typeface="Wingdings" panose="05000000000000000000" pitchFamily="2" charset="2"/>
              <a:buChar char="§"/>
            </a:pPr>
            <a:r>
              <a:rPr lang="es-HN" dirty="0">
                <a:solidFill>
                  <a:prstClr val="black"/>
                </a:solidFill>
              </a:rPr>
              <a:t>Colocar cerca del área de </a:t>
            </a:r>
            <a:r>
              <a:rPr lang="es-HN" dirty="0" smtClean="0">
                <a:solidFill>
                  <a:prstClr val="black"/>
                </a:solidFill>
              </a:rPr>
              <a:t>trabajo</a:t>
            </a:r>
            <a:endParaRPr lang="es-HN" dirty="0">
              <a:solidFill>
                <a:prstClr val="black"/>
              </a:solidFill>
            </a:endParaRPr>
          </a:p>
        </p:txBody>
      </p:sp>
      <p:grpSp>
        <p:nvGrpSpPr>
          <p:cNvPr id="4" name="Group 3" title="Montaje de Escalera de Mano"/>
          <p:cNvGrpSpPr/>
          <p:nvPr/>
        </p:nvGrpSpPr>
        <p:grpSpPr>
          <a:xfrm>
            <a:off x="5224885" y="1596312"/>
            <a:ext cx="3602330" cy="3906558"/>
            <a:chOff x="5340100" y="1470346"/>
            <a:chExt cx="3602330" cy="3906558"/>
          </a:xfrm>
        </p:grpSpPr>
        <p:pic>
          <p:nvPicPr>
            <p:cNvPr id="2" name="Picture 1" title="Montaje de Escalera de Ma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0100" y="1470346"/>
              <a:ext cx="3602330" cy="3906558"/>
            </a:xfrm>
            <a:prstGeom prst="rect">
              <a:avLst/>
            </a:prstGeom>
            <a:ln w="15875">
              <a:solidFill>
                <a:srgbClr val="1A4656"/>
              </a:solidFill>
            </a:ln>
          </p:spPr>
        </p:pic>
        <p:sp>
          <p:nvSpPr>
            <p:cNvPr id="9" name="TextBox 8"/>
            <p:cNvSpPr txBox="1"/>
            <p:nvPr/>
          </p:nvSpPr>
          <p:spPr>
            <a:xfrm>
              <a:off x="7291014" y="1491529"/>
              <a:ext cx="1651416" cy="400110"/>
            </a:xfrm>
            <a:prstGeom prst="rect">
              <a:avLst/>
            </a:prstGeom>
            <a:noFill/>
          </p:spPr>
          <p:txBody>
            <a:bodyPr wrap="square" rtlCol="0">
              <a:spAutoFit/>
            </a:bodyPr>
            <a:lstStyle/>
            <a:p>
              <a:pPr defTabSz="914269"/>
              <a:r>
                <a:rPr lang="es-HN" sz="1000" dirty="0" err="1">
                  <a:solidFill>
                    <a:prstClr val="black"/>
                  </a:solidFill>
                  <a:latin typeface="Candara" panose="020E0502030303020204" pitchFamily="34" charset="0"/>
                </a:rPr>
                <a:t>Property</a:t>
              </a:r>
              <a:r>
                <a:rPr lang="es-HN" sz="1000" dirty="0">
                  <a:solidFill>
                    <a:prstClr val="black"/>
                  </a:solidFill>
                  <a:latin typeface="Candara" panose="020E0502030303020204" pitchFamily="34" charset="0"/>
                </a:rPr>
                <a:t>:</a:t>
              </a:r>
            </a:p>
            <a:p>
              <a:pPr defTabSz="914269"/>
              <a:r>
                <a:rPr lang="es-HN" sz="1000" dirty="0">
                  <a:solidFill>
                    <a:prstClr val="black"/>
                  </a:solidFill>
                  <a:latin typeface="Candara" panose="020E0502030303020204" pitchFamily="34" charset="0"/>
                </a:rPr>
                <a:t>American </a:t>
              </a:r>
              <a:r>
                <a:rPr lang="es-HN" sz="1000" dirty="0" err="1">
                  <a:solidFill>
                    <a:prstClr val="black"/>
                  </a:solidFill>
                  <a:latin typeface="Candara" panose="020E0502030303020204" pitchFamily="34" charset="0"/>
                </a:rPr>
                <a:t>Ladder</a:t>
              </a:r>
              <a:r>
                <a:rPr lang="es-HN" sz="1000" dirty="0">
                  <a:solidFill>
                    <a:prstClr val="black"/>
                  </a:solidFill>
                  <a:latin typeface="Candara" panose="020E0502030303020204" pitchFamily="34" charset="0"/>
                </a:rPr>
                <a:t> </a:t>
              </a:r>
              <a:r>
                <a:rPr lang="es-HN" sz="1000" dirty="0" err="1">
                  <a:solidFill>
                    <a:prstClr val="black"/>
                  </a:solidFill>
                  <a:latin typeface="Candara" panose="020E0502030303020204" pitchFamily="34" charset="0"/>
                </a:rPr>
                <a:t>Institute</a:t>
              </a:r>
              <a:endParaRPr lang="es-HN" sz="1000" dirty="0">
                <a:solidFill>
                  <a:prstClr val="black"/>
                </a:solidFill>
                <a:latin typeface="Candara" panose="020E0502030303020204" pitchFamily="34" charset="0"/>
              </a:endParaRPr>
            </a:p>
          </p:txBody>
        </p:sp>
      </p:grpSp>
    </p:spTree>
    <p:extLst>
      <p:ext uri="{BB962C8B-B14F-4D97-AF65-F5344CB8AC3E}">
        <p14:creationId xmlns:p14="http://schemas.microsoft.com/office/powerpoint/2010/main" val="47858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HN" dirty="0" smtClean="0"/>
              <a:t>Seguridad en Escalera de Mano</a:t>
            </a:r>
            <a:endParaRPr lang="es-HN" dirty="0"/>
          </a:p>
        </p:txBody>
      </p:sp>
      <p:sp>
        <p:nvSpPr>
          <p:cNvPr id="4" name="Content Placeholder 3"/>
          <p:cNvSpPr>
            <a:spLocks noGrp="1"/>
          </p:cNvSpPr>
          <p:nvPr>
            <p:ph idx="1"/>
          </p:nvPr>
        </p:nvSpPr>
        <p:spPr>
          <a:xfrm>
            <a:off x="309045" y="1600289"/>
            <a:ext cx="7450570" cy="4785896"/>
          </a:xfrm>
        </p:spPr>
        <p:txBody>
          <a:bodyPr/>
          <a:lstStyle/>
          <a:p>
            <a:pPr marL="0" lvl="0" indent="0">
              <a:spcBef>
                <a:spcPts val="400"/>
              </a:spcBef>
              <a:buNone/>
            </a:pPr>
            <a:r>
              <a:rPr lang="es-HN" sz="3600" b="1" dirty="0">
                <a:solidFill>
                  <a:srgbClr val="FF0000"/>
                </a:solidFill>
              </a:rPr>
              <a:t>NO Hacer</a:t>
            </a:r>
            <a:endParaRPr lang="es-HN" sz="1200" dirty="0">
              <a:solidFill>
                <a:prstClr val="black"/>
              </a:solidFill>
            </a:endParaRPr>
          </a:p>
          <a:p>
            <a:pPr marL="457200" lvl="0" indent="-457200">
              <a:spcBef>
                <a:spcPts val="600"/>
              </a:spcBef>
            </a:pPr>
            <a:r>
              <a:rPr lang="es-HN" dirty="0">
                <a:solidFill>
                  <a:prstClr val="black"/>
                </a:solidFill>
              </a:rPr>
              <a:t>Subir por el lado o atrás</a:t>
            </a:r>
          </a:p>
          <a:p>
            <a:pPr marL="457200" lvl="0" indent="-457200">
              <a:spcBef>
                <a:spcPts val="600"/>
              </a:spcBef>
            </a:pPr>
            <a:r>
              <a:rPr lang="es-HN" dirty="0">
                <a:solidFill>
                  <a:prstClr val="black"/>
                </a:solidFill>
              </a:rPr>
              <a:t>Pisar o pararse en: </a:t>
            </a:r>
          </a:p>
          <a:p>
            <a:pPr marL="914400" lvl="1" indent="-457200">
              <a:spcBef>
                <a:spcPts val="600"/>
              </a:spcBef>
            </a:pPr>
            <a:r>
              <a:rPr lang="es-HN" sz="3000" dirty="0">
                <a:solidFill>
                  <a:prstClr val="black"/>
                </a:solidFill>
              </a:rPr>
              <a:t>Tapadera superior</a:t>
            </a:r>
          </a:p>
          <a:p>
            <a:pPr marL="914400" lvl="1" indent="-457200">
              <a:spcBef>
                <a:spcPts val="600"/>
              </a:spcBef>
            </a:pPr>
            <a:r>
              <a:rPr lang="es-HN" sz="3000" dirty="0">
                <a:solidFill>
                  <a:prstClr val="black"/>
                </a:solidFill>
              </a:rPr>
              <a:t>Escalón superior </a:t>
            </a:r>
          </a:p>
          <a:p>
            <a:pPr marL="914400" lvl="1" indent="-457200">
              <a:spcBef>
                <a:spcPts val="600"/>
              </a:spcBef>
            </a:pPr>
            <a:r>
              <a:rPr lang="es-HN" sz="3000" dirty="0">
                <a:solidFill>
                  <a:prstClr val="black"/>
                </a:solidFill>
              </a:rPr>
              <a:t>Estante del balde/cubo</a:t>
            </a:r>
          </a:p>
          <a:p>
            <a:pPr marL="457200" lvl="0" indent="-457200">
              <a:spcBef>
                <a:spcPts val="600"/>
              </a:spcBef>
            </a:pPr>
            <a:r>
              <a:rPr lang="es-HN" dirty="0">
                <a:solidFill>
                  <a:prstClr val="black"/>
                </a:solidFill>
              </a:rPr>
              <a:t>Usar una escalera simple</a:t>
            </a:r>
          </a:p>
          <a:p>
            <a:pPr marL="457200" lvl="0" indent="-457200">
              <a:spcBef>
                <a:spcPts val="600"/>
              </a:spcBef>
            </a:pPr>
            <a:r>
              <a:rPr lang="es-HN" dirty="0">
                <a:solidFill>
                  <a:prstClr val="black"/>
                </a:solidFill>
              </a:rPr>
              <a:t>Usar en posición parcialmente </a:t>
            </a:r>
            <a:r>
              <a:rPr lang="es-HN" dirty="0" smtClean="0">
                <a:solidFill>
                  <a:prstClr val="black"/>
                </a:solidFill>
              </a:rPr>
              <a:t>abierta</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12</a:t>
            </a:fld>
            <a:endParaRPr lang="en-US" dirty="0">
              <a:solidFill>
                <a:prstClr val="black">
                  <a:tint val="75000"/>
                </a:prstClr>
              </a:solidFill>
            </a:endParaRPr>
          </a:p>
        </p:txBody>
      </p:sp>
      <p:pic>
        <p:nvPicPr>
          <p:cNvPr id="7" name="Picture 6" title="Mala seguridad en las escalera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1695" y="1569116"/>
            <a:ext cx="3434490" cy="3434490"/>
          </a:xfrm>
          <a:prstGeom prst="rect">
            <a:avLst/>
          </a:prstGeom>
          <a:ln w="12700">
            <a:solidFill>
              <a:srgbClr val="1A4656"/>
            </a:solidFill>
          </a:ln>
        </p:spPr>
      </p:pic>
      <p:sp>
        <p:nvSpPr>
          <p:cNvPr id="10" name="&quot;No&quot; Symbol 9" title="no simbolo"/>
          <p:cNvSpPr/>
          <p:nvPr/>
        </p:nvSpPr>
        <p:spPr>
          <a:xfrm>
            <a:off x="6645870" y="388986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spTree>
    <p:extLst>
      <p:ext uri="{BB962C8B-B14F-4D97-AF65-F5344CB8AC3E}">
        <p14:creationId xmlns:p14="http://schemas.microsoft.com/office/powerpoint/2010/main" val="280582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s-HN" b="1" dirty="0" smtClean="0"/>
              <a:t>Seguridad en Escalera </a:t>
            </a:r>
            <a:r>
              <a:rPr lang="es-HN" dirty="0" smtClean="0"/>
              <a:t>Fija</a:t>
            </a:r>
            <a:endParaRPr lang="es-HN" b="1" dirty="0"/>
          </a:p>
        </p:txBody>
      </p:sp>
      <p:sp>
        <p:nvSpPr>
          <p:cNvPr id="4" name="Content Placeholder 3"/>
          <p:cNvSpPr>
            <a:spLocks noGrp="1"/>
          </p:cNvSpPr>
          <p:nvPr>
            <p:ph idx="1"/>
          </p:nvPr>
        </p:nvSpPr>
        <p:spPr>
          <a:xfrm>
            <a:off x="309046" y="1271653"/>
            <a:ext cx="6067989" cy="5592489"/>
          </a:xfrm>
        </p:spPr>
        <p:txBody>
          <a:bodyPr>
            <a:normAutofit/>
          </a:bodyPr>
          <a:lstStyle/>
          <a:p>
            <a:pPr marL="457200" lvl="0" indent="-457200">
              <a:spcBef>
                <a:spcPts val="0"/>
              </a:spcBef>
              <a:spcAft>
                <a:spcPts val="400"/>
              </a:spcAft>
            </a:pPr>
            <a:r>
              <a:rPr lang="es-HN" dirty="0">
                <a:solidFill>
                  <a:prstClr val="black"/>
                </a:solidFill>
              </a:rPr>
              <a:t>Extienda 42” sobre la superficie de aterrizaje</a:t>
            </a:r>
          </a:p>
          <a:p>
            <a:pPr marL="457200" lvl="0" indent="-457200">
              <a:spcBef>
                <a:spcPts val="0"/>
              </a:spcBef>
              <a:spcAft>
                <a:spcPts val="400"/>
              </a:spcAft>
            </a:pPr>
            <a:r>
              <a:rPr lang="es-HN" dirty="0">
                <a:solidFill>
                  <a:prstClr val="black"/>
                </a:solidFill>
              </a:rPr>
              <a:t>Longitud total ≥ 24 pies</a:t>
            </a:r>
          </a:p>
          <a:p>
            <a:pPr marL="914400" lvl="1" indent="-457200">
              <a:spcBef>
                <a:spcPts val="0"/>
              </a:spcBef>
              <a:spcAft>
                <a:spcPts val="400"/>
              </a:spcAft>
            </a:pPr>
            <a:r>
              <a:rPr lang="es-HN" sz="3000" dirty="0">
                <a:solidFill>
                  <a:prstClr val="black"/>
                </a:solidFill>
              </a:rPr>
              <a:t>Jaula de escalera</a:t>
            </a:r>
          </a:p>
          <a:p>
            <a:pPr marL="914400" lvl="1" indent="-457200">
              <a:spcBef>
                <a:spcPts val="0"/>
              </a:spcBef>
              <a:spcAft>
                <a:spcPts val="400"/>
              </a:spcAft>
            </a:pPr>
            <a:r>
              <a:rPr lang="es-HN" sz="3000" dirty="0">
                <a:solidFill>
                  <a:prstClr val="black"/>
                </a:solidFill>
              </a:rPr>
              <a:t>Sistema personal de detención de caídas</a:t>
            </a:r>
          </a:p>
          <a:p>
            <a:pPr marL="914400" lvl="1" indent="-457200">
              <a:spcBef>
                <a:spcPts val="0"/>
              </a:spcBef>
              <a:spcAft>
                <a:spcPts val="400"/>
              </a:spcAft>
            </a:pPr>
            <a:r>
              <a:rPr lang="es-HN" sz="3000" dirty="0">
                <a:solidFill>
                  <a:prstClr val="black"/>
                </a:solidFill>
              </a:rPr>
              <a:t>Sistema de seguridad de </a:t>
            </a:r>
            <a:r>
              <a:rPr lang="es-HN" sz="3000" dirty="0" smtClean="0">
                <a:solidFill>
                  <a:prstClr val="black"/>
                </a:solidFill>
              </a:rPr>
              <a:t>escaleras</a:t>
            </a:r>
          </a:p>
          <a:p>
            <a:pPr marL="457200" lvl="0" indent="-457200">
              <a:spcBef>
                <a:spcPts val="0"/>
              </a:spcBef>
              <a:spcAft>
                <a:spcPts val="400"/>
              </a:spcAft>
            </a:pPr>
            <a:r>
              <a:rPr lang="es-HN" dirty="0" smtClean="0">
                <a:solidFill>
                  <a:prstClr val="black"/>
                </a:solidFill>
              </a:rPr>
              <a:t>Plataformas </a:t>
            </a:r>
          </a:p>
          <a:p>
            <a:pPr marL="914400" lvl="1" indent="-457200">
              <a:spcBef>
                <a:spcPts val="0"/>
              </a:spcBef>
              <a:spcAft>
                <a:spcPts val="400"/>
              </a:spcAft>
            </a:pPr>
            <a:r>
              <a:rPr lang="es-HN" sz="3000" dirty="0" smtClean="0">
                <a:solidFill>
                  <a:prstClr val="black"/>
                </a:solidFill>
              </a:rPr>
              <a:t>Desplazamiento ≤ 50 pies</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13</a:t>
            </a:fld>
            <a:endParaRPr lang="en-US" dirty="0">
              <a:solidFill>
                <a:prstClr val="black">
                  <a:tint val="75000"/>
                </a:prstClr>
              </a:solidFill>
            </a:endParaRPr>
          </a:p>
        </p:txBody>
      </p:sp>
      <p:pic>
        <p:nvPicPr>
          <p:cNvPr id="18" name="Picture 17" title="Seguridad en Escalera Fij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7801" y="1431940"/>
            <a:ext cx="2954576" cy="4114800"/>
          </a:xfrm>
          <a:prstGeom prst="rect">
            <a:avLst/>
          </a:prstGeom>
          <a:ln w="15875">
            <a:solidFill>
              <a:srgbClr val="1A4656"/>
            </a:solidFill>
          </a:ln>
        </p:spPr>
      </p:pic>
    </p:spTree>
    <p:extLst>
      <p:ext uri="{BB962C8B-B14F-4D97-AF65-F5344CB8AC3E}">
        <p14:creationId xmlns:p14="http://schemas.microsoft.com/office/powerpoint/2010/main" val="413935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pPr lvl="0">
              <a:spcBef>
                <a:spcPts val="0"/>
              </a:spcBef>
            </a:pPr>
            <a:r>
              <a:rPr lang="es-HN" dirty="0">
                <a:latin typeface="Tahoma" panose="020B0604030504040204" pitchFamily="34" charset="0"/>
                <a:ea typeface="Tahoma" panose="020B0604030504040204" pitchFamily="34" charset="0"/>
                <a:cs typeface="Tahoma" panose="020B0604030504040204" pitchFamily="34" charset="0"/>
              </a:rPr>
              <a:t>Uso Correcto de </a:t>
            </a:r>
            <a:r>
              <a:rPr lang="es-HN" dirty="0" smtClean="0"/>
              <a:t>Escaleras</a:t>
            </a:r>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14</a:t>
            </a:fld>
            <a:endParaRPr lang="en-US" dirty="0">
              <a:solidFill>
                <a:prstClr val="black">
                  <a:tint val="75000"/>
                </a:prstClr>
              </a:solidFill>
            </a:endParaRPr>
          </a:p>
        </p:txBody>
      </p:sp>
      <p:grpSp>
        <p:nvGrpSpPr>
          <p:cNvPr id="2" name="Group 1" title="Uso Correcto de Escaleras"/>
          <p:cNvGrpSpPr/>
          <p:nvPr/>
        </p:nvGrpSpPr>
        <p:grpSpPr>
          <a:xfrm>
            <a:off x="457200" y="1227542"/>
            <a:ext cx="3659683" cy="5089011"/>
            <a:chOff x="457200" y="1227542"/>
            <a:chExt cx="3659683" cy="5089011"/>
          </a:xfrm>
        </p:grpSpPr>
        <p:pic>
          <p:nvPicPr>
            <p:cNvPr id="1027" name="Picture 3" title="Uso Correcto de Escalera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252942" y="1946728"/>
              <a:ext cx="5082050" cy="3657600"/>
            </a:xfrm>
            <a:prstGeom prst="rect">
              <a:avLst/>
            </a:prstGeom>
            <a:noFill/>
            <a:ln w="15875">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1227542"/>
              <a:ext cx="464783" cy="461665"/>
            </a:xfrm>
            <a:prstGeom prst="rect">
              <a:avLst/>
            </a:prstGeom>
            <a:noFill/>
            <a:ln w="15875">
              <a:noFill/>
            </a:ln>
          </p:spPr>
          <p:txBody>
            <a:bodyPr wrap="square" rtlCol="0">
              <a:spAutoFit/>
            </a:bodyPr>
            <a:lstStyle/>
            <a:p>
              <a:pPr defTabSz="914269"/>
              <a:r>
                <a:rPr lang="es-HN" sz="2400" b="1">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 name="Group 3" title="Uso Correcto de Escaleras"/>
          <p:cNvGrpSpPr/>
          <p:nvPr/>
        </p:nvGrpSpPr>
        <p:grpSpPr>
          <a:xfrm>
            <a:off x="5021401" y="1227541"/>
            <a:ext cx="3657600" cy="5078325"/>
            <a:chOff x="5021401" y="1227541"/>
            <a:chExt cx="3657600" cy="5078325"/>
          </a:xfrm>
        </p:grpSpPr>
        <p:pic>
          <p:nvPicPr>
            <p:cNvPr id="1026" name="Picture 2" descr="C:\Users\arademaker\Desktop\2016 Grain Curriculum Work\Images\IMG_5935.JPG" title="Uso Correcto de Escalera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4311039" y="1937904"/>
              <a:ext cx="5078324" cy="36576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21401" y="1227541"/>
              <a:ext cx="552559" cy="461665"/>
            </a:xfrm>
            <a:prstGeom prst="rect">
              <a:avLst/>
            </a:prstGeom>
            <a:noFill/>
            <a:ln w="15875">
              <a:noFill/>
            </a:ln>
          </p:spPr>
          <p:txBody>
            <a:bodyPr wrap="square" rtlCol="0">
              <a:spAutoFit/>
            </a:bodyPr>
            <a:lstStyle/>
            <a:p>
              <a:pPr defTabSz="914269"/>
              <a:r>
                <a:rPr lang="es-HN" sz="2400" b="1">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grpSp>
    </p:spTree>
    <p:extLst>
      <p:ext uri="{BB962C8B-B14F-4D97-AF65-F5344CB8AC3E}">
        <p14:creationId xmlns:p14="http://schemas.microsoft.com/office/powerpoint/2010/main" val="3559207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0"/>
          <p:cNvSpPr>
            <a:spLocks noGrp="1"/>
          </p:cNvSpPr>
          <p:nvPr>
            <p:ph type="title"/>
          </p:nvPr>
        </p:nvSpPr>
        <p:spPr>
          <a:xfrm>
            <a:off x="521029" y="257416"/>
            <a:ext cx="8229600" cy="1143000"/>
          </a:xfrm>
        </p:spPr>
        <p:txBody>
          <a:bodyPr>
            <a:normAutofit fontScale="90000"/>
          </a:bodyPr>
          <a:lstStyle/>
          <a:p>
            <a:r>
              <a:rPr lang="es-HN" dirty="0" smtClean="0">
                <a:latin typeface="Tahoma" panose="020B0604030504040204" pitchFamily="34" charset="0"/>
                <a:ea typeface="Tahoma" panose="020B0604030504040204" pitchFamily="34" charset="0"/>
                <a:cs typeface="Tahoma" panose="020B0604030504040204" pitchFamily="34" charset="0"/>
              </a:rPr>
              <a:t>Identificar Seguridad de Escaleras</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15</a:t>
            </a:fld>
            <a:endParaRPr lang="en-US" dirty="0">
              <a:solidFill>
                <a:prstClr val="black">
                  <a:tint val="75000"/>
                </a:prstClr>
              </a:solidFill>
            </a:endParaRPr>
          </a:p>
        </p:txBody>
      </p:sp>
      <p:sp>
        <p:nvSpPr>
          <p:cNvPr id="18" name="TextBox 17"/>
          <p:cNvSpPr txBox="1"/>
          <p:nvPr/>
        </p:nvSpPr>
        <p:spPr>
          <a:xfrm>
            <a:off x="1179570" y="1500050"/>
            <a:ext cx="6772070" cy="707886"/>
          </a:xfrm>
          <a:prstGeom prst="rect">
            <a:avLst/>
          </a:prstGeom>
          <a:noFill/>
        </p:spPr>
        <p:txBody>
          <a:bodyPr wrap="square" rtlCol="0">
            <a:spAutoFit/>
          </a:bodyPr>
          <a:lstStyle/>
          <a:p>
            <a:pPr algn="ctr" defTabSz="914269"/>
            <a:r>
              <a:rPr lang="es-HN" sz="4000" b="1" dirty="0">
                <a:solidFill>
                  <a:srgbClr val="226637"/>
                </a:solidFill>
                <a:latin typeface="Tahoma" panose="020B0604030504040204" pitchFamily="34" charset="0"/>
                <a:ea typeface="Tahoma" panose="020B0604030504040204" pitchFamily="34" charset="0"/>
                <a:cs typeface="Tahoma" panose="020B0604030504040204" pitchFamily="34" charset="0"/>
              </a:rPr>
              <a:t>¿Hay algo mal?</a:t>
            </a:r>
          </a:p>
        </p:txBody>
      </p:sp>
      <p:grpSp>
        <p:nvGrpSpPr>
          <p:cNvPr id="3" name="Group 2" title="Mala seguridad en las escaleras - Siempre mirar hacia los escalones"/>
          <p:cNvGrpSpPr/>
          <p:nvPr/>
        </p:nvGrpSpPr>
        <p:grpSpPr>
          <a:xfrm>
            <a:off x="213955" y="2257670"/>
            <a:ext cx="2252780" cy="3200400"/>
            <a:chOff x="213955" y="2062386"/>
            <a:chExt cx="2252780" cy="3200400"/>
          </a:xfrm>
        </p:grpSpPr>
        <p:sp>
          <p:nvSpPr>
            <p:cNvPr id="15" name="TextBox 14"/>
            <p:cNvSpPr txBox="1"/>
            <p:nvPr/>
          </p:nvSpPr>
          <p:spPr>
            <a:xfrm>
              <a:off x="213955" y="2068781"/>
              <a:ext cx="417286" cy="461665"/>
            </a:xfrm>
            <a:prstGeom prst="rect">
              <a:avLst/>
            </a:prstGeom>
            <a:noFill/>
            <a:ln w="15875">
              <a:noFill/>
            </a:ln>
          </p:spPr>
          <p:txBody>
            <a:bodyPr wrap="square" rtlCol="0">
              <a:spAutoFit/>
            </a:bodyPr>
            <a:lstStyle/>
            <a:p>
              <a:pPr defTabSz="914269"/>
              <a:r>
                <a:rPr lang="es-HN"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pic>
          <p:nvPicPr>
            <p:cNvPr id="10" name="Picture 9" title="Mala seguridad en las escaler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52843" y="2543208"/>
              <a:ext cx="3200400" cy="2238756"/>
            </a:xfrm>
            <a:prstGeom prst="rect">
              <a:avLst/>
            </a:prstGeom>
            <a:ln w="12700">
              <a:solidFill>
                <a:srgbClr val="1A4656"/>
              </a:solidFill>
            </a:ln>
          </p:spPr>
        </p:pic>
        <p:sp>
          <p:nvSpPr>
            <p:cNvPr id="12" name="&quot;No&quot; Symbol 11" title="no simbolo"/>
            <p:cNvSpPr/>
            <p:nvPr/>
          </p:nvSpPr>
          <p:spPr>
            <a:xfrm>
              <a:off x="288341" y="45427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grpSp>
      <p:sp>
        <p:nvSpPr>
          <p:cNvPr id="22" name="&quot;No&quot; Symbol 21" title="no simbolo"/>
          <p:cNvSpPr/>
          <p:nvPr/>
        </p:nvSpPr>
        <p:spPr>
          <a:xfrm>
            <a:off x="4495190" y="45427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grpSp>
        <p:nvGrpSpPr>
          <p:cNvPr id="4" name="Group 3" title="Mala seguridad en las escaleras -Nunca cargue herramientas o materiales"/>
          <p:cNvGrpSpPr/>
          <p:nvPr/>
        </p:nvGrpSpPr>
        <p:grpSpPr>
          <a:xfrm>
            <a:off x="2162860" y="2262240"/>
            <a:ext cx="2240280" cy="3200400"/>
            <a:chOff x="2162860" y="2066956"/>
            <a:chExt cx="2240280" cy="3200400"/>
          </a:xfrm>
        </p:grpSpPr>
        <p:sp>
          <p:nvSpPr>
            <p:cNvPr id="24" name="TextBox 23"/>
            <p:cNvSpPr txBox="1"/>
            <p:nvPr/>
          </p:nvSpPr>
          <p:spPr>
            <a:xfrm>
              <a:off x="2163140" y="2068781"/>
              <a:ext cx="417286" cy="461665"/>
            </a:xfrm>
            <a:prstGeom prst="rect">
              <a:avLst/>
            </a:prstGeom>
            <a:noFill/>
            <a:ln w="15875">
              <a:noFill/>
            </a:ln>
          </p:spPr>
          <p:txBody>
            <a:bodyPr wrap="square" rtlCol="0">
              <a:spAutoFit/>
            </a:bodyPr>
            <a:lstStyle/>
            <a:p>
              <a:pPr defTabSz="914269"/>
              <a:r>
                <a:rPr lang="es-HN"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pic>
          <p:nvPicPr>
            <p:cNvPr id="16" name="Picture 2" descr="C:\Users\arademaker\Desktop\2016 Grain Curriculum Work\Images\IMG_5939.JPG" title="Mala seguridad en las escalera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1682800" y="2547016"/>
              <a:ext cx="3200400" cy="224028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19" name="&quot;No&quot; Symbol 18" title="no simbolo"/>
            <p:cNvSpPr/>
            <p:nvPr/>
          </p:nvSpPr>
          <p:spPr>
            <a:xfrm>
              <a:off x="2466735" y="45427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grpSp>
      <p:grpSp>
        <p:nvGrpSpPr>
          <p:cNvPr id="5" name="Group 4" title="Mala seguridad en las escaleras - Pisar o pararse en escalón superior "/>
          <p:cNvGrpSpPr/>
          <p:nvPr/>
        </p:nvGrpSpPr>
        <p:grpSpPr>
          <a:xfrm>
            <a:off x="4427186" y="2264065"/>
            <a:ext cx="2243418" cy="3200400"/>
            <a:chOff x="4427186" y="2068781"/>
            <a:chExt cx="2243418" cy="3200400"/>
          </a:xfrm>
        </p:grpSpPr>
        <p:sp>
          <p:nvSpPr>
            <p:cNvPr id="11" name="TextBox 10"/>
            <p:cNvSpPr txBox="1"/>
            <p:nvPr/>
          </p:nvSpPr>
          <p:spPr>
            <a:xfrm>
              <a:off x="4427186" y="2068781"/>
              <a:ext cx="417286" cy="461665"/>
            </a:xfrm>
            <a:prstGeom prst="rect">
              <a:avLst/>
            </a:prstGeom>
            <a:noFill/>
            <a:ln w="15875">
              <a:noFill/>
            </a:ln>
          </p:spPr>
          <p:txBody>
            <a:bodyPr wrap="square" rtlCol="0">
              <a:spAutoFit/>
            </a:bodyPr>
            <a:lstStyle/>
            <a:p>
              <a:pPr defTabSz="914269"/>
              <a:r>
                <a:rPr lang="es-HN" sz="2400" b="1">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pic>
          <p:nvPicPr>
            <p:cNvPr id="20" name="Picture 19" title="Mala seguridad en las escaleras"/>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4427186" y="2068781"/>
              <a:ext cx="2243418" cy="3200400"/>
            </a:xfrm>
            <a:prstGeom prst="rect">
              <a:avLst/>
            </a:prstGeom>
            <a:ln w="12700">
              <a:solidFill>
                <a:srgbClr val="1A4656"/>
              </a:solidFill>
            </a:ln>
          </p:spPr>
        </p:pic>
        <p:sp>
          <p:nvSpPr>
            <p:cNvPr id="2" name="&quot;No&quot; Symbol 1" title="no simbolo"/>
            <p:cNvSpPr/>
            <p:nvPr/>
          </p:nvSpPr>
          <p:spPr>
            <a:xfrm>
              <a:off x="4565605" y="4477021"/>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grpSp>
      <p:grpSp>
        <p:nvGrpSpPr>
          <p:cNvPr id="6" name="Group 5" title="Mala seguridad en las escaleras - Nunca colocarla encima de otros objetos"/>
          <p:cNvGrpSpPr/>
          <p:nvPr/>
        </p:nvGrpSpPr>
        <p:grpSpPr>
          <a:xfrm>
            <a:off x="6648930" y="2257670"/>
            <a:ext cx="2240280" cy="3204970"/>
            <a:chOff x="6648930" y="2062386"/>
            <a:chExt cx="2240280" cy="3204970"/>
          </a:xfrm>
        </p:grpSpPr>
        <p:sp>
          <p:nvSpPr>
            <p:cNvPr id="23" name="TextBox 22"/>
            <p:cNvSpPr txBox="1"/>
            <p:nvPr/>
          </p:nvSpPr>
          <p:spPr>
            <a:xfrm>
              <a:off x="6670604" y="2062386"/>
              <a:ext cx="417286" cy="461665"/>
            </a:xfrm>
            <a:prstGeom prst="rect">
              <a:avLst/>
            </a:prstGeom>
            <a:noFill/>
            <a:ln w="15875">
              <a:noFill/>
            </a:ln>
          </p:spPr>
          <p:txBody>
            <a:bodyPr wrap="square" rtlCol="0">
              <a:spAutoFit/>
            </a:bodyPr>
            <a:lstStyle/>
            <a:p>
              <a:pPr defTabSz="914269"/>
              <a:r>
                <a:rPr lang="es-HN" sz="2400" b="1">
                  <a:solidFill>
                    <a:prstClr val="black"/>
                  </a:solidFill>
                  <a:latin typeface="Tahoma" panose="020B0604030504040204" pitchFamily="34" charset="0"/>
                  <a:ea typeface="Tahoma" panose="020B0604030504040204" pitchFamily="34" charset="0"/>
                  <a:cs typeface="Tahoma" panose="020B0604030504040204" pitchFamily="34" charset="0"/>
                </a:rPr>
                <a:t>D</a:t>
              </a:r>
            </a:p>
          </p:txBody>
        </p:sp>
        <p:pic>
          <p:nvPicPr>
            <p:cNvPr id="17" name="Picture 16" title="Mala seguridad en las escalera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48930" y="2066956"/>
              <a:ext cx="2240280" cy="3200400"/>
            </a:xfrm>
            <a:prstGeom prst="rect">
              <a:avLst/>
            </a:prstGeom>
            <a:ln w="12700">
              <a:solidFill>
                <a:srgbClr val="1A4656"/>
              </a:solidFill>
            </a:ln>
          </p:spPr>
        </p:pic>
        <p:sp>
          <p:nvSpPr>
            <p:cNvPr id="13" name="&quot;No&quot; Symbol 12" title="no simbolo"/>
            <p:cNvSpPr/>
            <p:nvPr/>
          </p:nvSpPr>
          <p:spPr>
            <a:xfrm>
              <a:off x="6804980" y="45427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grpSp>
    </p:spTree>
    <p:extLst>
      <p:ext uri="{BB962C8B-B14F-4D97-AF65-F5344CB8AC3E}">
        <p14:creationId xmlns:p14="http://schemas.microsoft.com/office/powerpoint/2010/main" val="2980855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35"/>
            <a:ext cx="8229600" cy="1143000"/>
          </a:xfrm>
        </p:spPr>
        <p:txBody>
          <a:bodyPr/>
          <a:lstStyle/>
          <a:p>
            <a:pPr eaLnBrk="1" hangingPunct="1">
              <a:defRPr/>
            </a:pPr>
            <a:r>
              <a:rPr lang="es-HN" b="1" dirty="0" smtClean="0"/>
              <a:t>Protección contra Caídas Requerida</a:t>
            </a:r>
          </a:p>
        </p:txBody>
      </p:sp>
      <p:sp>
        <p:nvSpPr>
          <p:cNvPr id="3" name="Content Placeholder 2"/>
          <p:cNvSpPr>
            <a:spLocks noGrp="1"/>
          </p:cNvSpPr>
          <p:nvPr>
            <p:ph idx="1"/>
          </p:nvPr>
        </p:nvSpPr>
        <p:spPr>
          <a:xfrm>
            <a:off x="385856" y="1759655"/>
            <a:ext cx="4954244" cy="5164200"/>
          </a:xfrm>
        </p:spPr>
        <p:txBody>
          <a:bodyPr>
            <a:normAutofit/>
          </a:bodyPr>
          <a:lstStyle/>
          <a:p>
            <a:pPr marL="0" indent="0">
              <a:spcBef>
                <a:spcPts val="0"/>
              </a:spcBef>
              <a:spcAft>
                <a:spcPts val="600"/>
              </a:spcAft>
              <a:buClr>
                <a:srgbClr val="FFC000"/>
              </a:buClr>
              <a:buSzPct val="150000"/>
              <a:buNone/>
            </a:pP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Alturas ≥4 pies</a:t>
            </a:r>
          </a:p>
          <a:p>
            <a:pPr marL="457200" lvl="0" indent="-457200">
              <a:spcBef>
                <a:spcPts val="600"/>
              </a:spcBef>
              <a:spcAft>
                <a:spcPts val="600"/>
              </a:spcAft>
              <a:buClr>
                <a:srgbClr val="FFC000"/>
              </a:buClr>
              <a:buSzPct val="150000"/>
              <a:buFont typeface="Wingdings" panose="05000000000000000000" pitchFamily="2" charset="2"/>
              <a:buChar char="§"/>
            </a:pPr>
            <a:r>
              <a:rPr lang="es-HN" dirty="0" smtClean="0">
                <a:solidFill>
                  <a:prstClr val="black"/>
                </a:solidFill>
              </a:rPr>
              <a:t>Por encima o junto a equipo peligroso</a:t>
            </a:r>
          </a:p>
          <a:p>
            <a:pPr marL="457200" indent="-457200">
              <a:spcBef>
                <a:spcPts val="600"/>
              </a:spcBef>
              <a:buClr>
                <a:srgbClr val="FFC000"/>
              </a:buClr>
              <a:buSzPct val="150000"/>
              <a:buFont typeface="Wingdings" panose="05000000000000000000" pitchFamily="2" charset="2"/>
              <a:buChar char="§"/>
            </a:pPr>
            <a:r>
              <a:rPr lang="es-HN" dirty="0" smtClean="0"/>
              <a:t>Aberturas de piso y pozo</a:t>
            </a:r>
          </a:p>
          <a:p>
            <a:pPr marL="457200" indent="-457200">
              <a:spcBef>
                <a:spcPts val="600"/>
              </a:spcBef>
              <a:buClr>
                <a:srgbClr val="FFC000"/>
              </a:buClr>
              <a:buSzPct val="150000"/>
              <a:buFont typeface="Wingdings" panose="05000000000000000000" pitchFamily="2" charset="2"/>
              <a:buChar char="§"/>
            </a:pPr>
            <a:r>
              <a:rPr lang="es-HN" dirty="0" smtClean="0"/>
              <a:t>Aberturas de gradas y escaleras</a:t>
            </a:r>
          </a:p>
          <a:p>
            <a:pPr marL="457200" indent="-457200">
              <a:spcBef>
                <a:spcPts val="600"/>
              </a:spcBef>
              <a:buClr>
                <a:srgbClr val="FFC000"/>
              </a:buClr>
              <a:buSzPct val="150000"/>
              <a:buFont typeface="Wingdings" panose="05000000000000000000" pitchFamily="2" charset="2"/>
              <a:buChar char="§"/>
            </a:pPr>
            <a:r>
              <a:rPr lang="es-HN" dirty="0" smtClean="0"/>
              <a:t>Plataformas de trabajo</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16</a:t>
            </a:fld>
            <a:endParaRPr lang="en-US" dirty="0">
              <a:solidFill>
                <a:prstClr val="black">
                  <a:tint val="75000"/>
                </a:prstClr>
              </a:solidFill>
            </a:endParaRPr>
          </a:p>
        </p:txBody>
      </p:sp>
      <p:pic>
        <p:nvPicPr>
          <p:cNvPr id="6" name="Picture 5" title="Protección contra Caídas Requerida - Por encima o junto a equipo peligroso"/>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094711" y="1883675"/>
            <a:ext cx="3666529" cy="3657600"/>
          </a:xfrm>
          <a:prstGeom prst="rect">
            <a:avLst/>
          </a:prstGeom>
          <a:ln w="12700">
            <a:solidFill>
              <a:srgbClr val="1A4656"/>
            </a:solidFill>
          </a:ln>
        </p:spPr>
      </p:pic>
    </p:spTree>
    <p:extLst>
      <p:ext uri="{BB962C8B-B14F-4D97-AF65-F5344CB8AC3E}">
        <p14:creationId xmlns:p14="http://schemas.microsoft.com/office/powerpoint/2010/main" val="40902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5855" y="288940"/>
            <a:ext cx="8403463" cy="1143000"/>
          </a:xfrm>
        </p:spPr>
        <p:txBody>
          <a:bodyPr/>
          <a:lstStyle/>
          <a:p>
            <a:pPr eaLnBrk="1" hangingPunct="1">
              <a:defRPr/>
            </a:pPr>
            <a:r>
              <a:rPr lang="es-HN" b="1" dirty="0" smtClean="0"/>
              <a:t>Proteger contra Caídas: </a:t>
            </a:r>
            <a:br>
              <a:rPr lang="es-HN" b="1" dirty="0" smtClean="0"/>
            </a:br>
            <a:r>
              <a:rPr lang="es-HN" b="1" dirty="0" smtClean="0"/>
              <a:t>2 maneras</a:t>
            </a:r>
          </a:p>
        </p:txBody>
      </p:sp>
      <p:sp>
        <p:nvSpPr>
          <p:cNvPr id="3" name="Content Placeholder 2"/>
          <p:cNvSpPr>
            <a:spLocks noGrp="1"/>
          </p:cNvSpPr>
          <p:nvPr>
            <p:ph idx="1"/>
          </p:nvPr>
        </p:nvSpPr>
        <p:spPr>
          <a:xfrm>
            <a:off x="232235" y="1585560"/>
            <a:ext cx="7296949" cy="5223080"/>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dirty="0" smtClean="0"/>
              <a:t>Retención: Evita que la persona caiga</a:t>
            </a:r>
          </a:p>
          <a:p>
            <a:pPr marL="731520" lvl="1" indent="-365760">
              <a:spcBef>
                <a:spcPts val="0"/>
              </a:spcBef>
              <a:buClr>
                <a:srgbClr val="FFC000"/>
              </a:buClr>
              <a:buSzPct val="150000"/>
              <a:buFont typeface="Arial" panose="020B0604020202020204" pitchFamily="34" charset="0"/>
              <a:buChar char="•"/>
            </a:pPr>
            <a:r>
              <a:rPr lang="es-HN" sz="3000" dirty="0" smtClean="0"/>
              <a:t>Estructural - barandas, barreras, etc.</a:t>
            </a:r>
          </a:p>
          <a:p>
            <a:pPr marL="731520" lvl="1" indent="-365760">
              <a:spcBef>
                <a:spcPts val="0"/>
              </a:spcBef>
              <a:buClr>
                <a:srgbClr val="FFC000"/>
              </a:buClr>
              <a:buSzPct val="150000"/>
              <a:buFont typeface="Arial" panose="020B0604020202020204" pitchFamily="34" charset="0"/>
              <a:buChar char="•"/>
            </a:pPr>
            <a:r>
              <a:rPr lang="es-HN" sz="3000" dirty="0" smtClean="0"/>
              <a:t>Sistema de protección personal (retención) contra caídas </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t>Detención – Detiene la caída cuando esta ocurre</a:t>
            </a:r>
          </a:p>
          <a:p>
            <a:pPr marL="731520" lvl="1" indent="-365760">
              <a:spcBef>
                <a:spcPts val="0"/>
              </a:spcBef>
              <a:buClr>
                <a:srgbClr val="FFC000"/>
              </a:buClr>
              <a:buSzPct val="150000"/>
              <a:buFont typeface="Arial" panose="020B0604020202020204" pitchFamily="34" charset="0"/>
              <a:buChar char="•"/>
            </a:pPr>
            <a:r>
              <a:rPr lang="es-HN" sz="3000" dirty="0" smtClean="0"/>
              <a:t>Sistema personal de detención de caídas – PFAS (</a:t>
            </a:r>
            <a:r>
              <a:rPr lang="es-HN" sz="2400" dirty="0" smtClean="0"/>
              <a:t>siglas en inglés: Personal </a:t>
            </a:r>
            <a:r>
              <a:rPr lang="en-AU" sz="2400" dirty="0" smtClean="0"/>
              <a:t>Fall Arrest System</a:t>
            </a:r>
            <a:r>
              <a:rPr lang="es-HN" sz="2400" dirty="0" smtClean="0"/>
              <a:t>)</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17</a:t>
            </a:fld>
            <a:endParaRPr lang="en-US" dirty="0">
              <a:solidFill>
                <a:prstClr val="black">
                  <a:tint val="75000"/>
                </a:prstClr>
              </a:solidFill>
            </a:endParaRPr>
          </a:p>
        </p:txBody>
      </p:sp>
      <p:pic>
        <p:nvPicPr>
          <p:cNvPr id="8" name="Picture 7" title="Chico llevando arnés de segurid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224019" y="3067992"/>
            <a:ext cx="3657600" cy="1537647"/>
          </a:xfrm>
          <a:prstGeom prst="rect">
            <a:avLst/>
          </a:prstGeom>
          <a:noFill/>
          <a:ln w="12700">
            <a:solidFill>
              <a:srgbClr val="1A4656"/>
            </a:solidFill>
          </a:ln>
        </p:spPr>
      </p:pic>
    </p:spTree>
    <p:extLst>
      <p:ext uri="{BB962C8B-B14F-4D97-AF65-F5344CB8AC3E}">
        <p14:creationId xmlns:p14="http://schemas.microsoft.com/office/powerpoint/2010/main" val="2801565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nchor="t">
            <a:noAutofit/>
          </a:bodyPr>
          <a:lstStyle/>
          <a:p>
            <a:r>
              <a:rPr lang="es-HN" b="1" dirty="0" smtClean="0"/>
              <a:t>Retenciones Estructurales</a:t>
            </a:r>
            <a:endParaRPr lang="es-HN" b="1" dirty="0"/>
          </a:p>
        </p:txBody>
      </p:sp>
      <p:sp>
        <p:nvSpPr>
          <p:cNvPr id="4" name="Content Placeholder 3"/>
          <p:cNvSpPr>
            <a:spLocks noGrp="1"/>
          </p:cNvSpPr>
          <p:nvPr>
            <p:ph idx="1"/>
          </p:nvPr>
        </p:nvSpPr>
        <p:spPr>
          <a:xfrm>
            <a:off x="301023" y="1204669"/>
            <a:ext cx="8536301" cy="4525963"/>
          </a:xfrm>
        </p:spPr>
        <p:txBody>
          <a:bodyPr/>
          <a:lstStyle/>
          <a:p>
            <a:pPr marL="457200" lvl="0" indent="-457200">
              <a:spcBef>
                <a:spcPts val="0"/>
              </a:spcBef>
              <a:spcAft>
                <a:spcPts val="600"/>
              </a:spcAft>
            </a:pPr>
            <a:r>
              <a:rPr lang="es-HN" dirty="0">
                <a:solidFill>
                  <a:prstClr val="black"/>
                </a:solidFill>
              </a:rPr>
              <a:t>Aberturas de suelo – rejas, revestimiento</a:t>
            </a:r>
            <a:endParaRPr lang="es-HN" sz="3000" dirty="0">
              <a:solidFill>
                <a:prstClr val="black"/>
              </a:solidFill>
            </a:endParaRPr>
          </a:p>
          <a:p>
            <a:pPr marL="457200" lvl="0" indent="-457200">
              <a:spcBef>
                <a:spcPts val="0"/>
              </a:spcBef>
              <a:spcAft>
                <a:spcPts val="300"/>
              </a:spcAft>
            </a:pPr>
            <a:r>
              <a:rPr lang="es-HN" dirty="0">
                <a:solidFill>
                  <a:prstClr val="black"/>
                </a:solidFill>
              </a:rPr>
              <a:t>Barandillas – lados expuestos</a:t>
            </a:r>
          </a:p>
          <a:p>
            <a:pPr marL="914335" lvl="1" indent="-457200">
              <a:spcBef>
                <a:spcPts val="0"/>
              </a:spcBef>
              <a:spcAft>
                <a:spcPts val="600"/>
              </a:spcAft>
            </a:pPr>
            <a:r>
              <a:rPr lang="es-HN" sz="3000" dirty="0">
                <a:solidFill>
                  <a:prstClr val="black"/>
                </a:solidFill>
              </a:rPr>
              <a:t>Riel superior, riel central y rodapiés</a:t>
            </a:r>
          </a:p>
          <a:p>
            <a:pPr marL="457200" lvl="0" indent="-457200">
              <a:spcBef>
                <a:spcPts val="0"/>
              </a:spcBef>
              <a:spcAft>
                <a:spcPts val="300"/>
              </a:spcAft>
            </a:pPr>
            <a:r>
              <a:rPr lang="es-HN" dirty="0">
                <a:solidFill>
                  <a:prstClr val="black"/>
                </a:solidFill>
              </a:rPr>
              <a:t>Entrada de escalera/plataforma</a:t>
            </a:r>
          </a:p>
          <a:p>
            <a:pPr marL="914335" lvl="1" indent="-457200">
              <a:spcBef>
                <a:spcPts val="0"/>
              </a:spcBef>
              <a:spcAft>
                <a:spcPts val="600"/>
              </a:spcAft>
            </a:pPr>
            <a:r>
              <a:rPr lang="es-HN" sz="3000" dirty="0">
                <a:solidFill>
                  <a:prstClr val="black"/>
                </a:solidFill>
              </a:rPr>
              <a:t>Puerta oscilante, barrera, offset </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18</a:t>
            </a:fld>
            <a:endParaRPr lang="en-US" dirty="0">
              <a:solidFill>
                <a:prstClr val="black">
                  <a:tint val="75000"/>
                </a:prstClr>
              </a:solidFill>
            </a:endParaRPr>
          </a:p>
        </p:txBody>
      </p:sp>
      <p:grpSp>
        <p:nvGrpSpPr>
          <p:cNvPr id="3" name="Group 2" title="Abertura de suelo cubierta"/>
          <p:cNvGrpSpPr/>
          <p:nvPr/>
        </p:nvGrpSpPr>
        <p:grpSpPr>
          <a:xfrm>
            <a:off x="259076" y="3873415"/>
            <a:ext cx="3017545" cy="2743200"/>
            <a:chOff x="5924700" y="1608420"/>
            <a:chExt cx="3017545" cy="2743200"/>
          </a:xfrm>
        </p:grpSpPr>
        <p:pic>
          <p:nvPicPr>
            <p:cNvPr id="11" name="Picture 3" descr="f1" title="Abertura de suelo descubiert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70445" y="1608420"/>
              <a:ext cx="2971800" cy="2743200"/>
            </a:xfrm>
            <a:prstGeom prst="rect">
              <a:avLst/>
            </a:prstGeom>
            <a:noFill/>
            <a:ln w="12700">
              <a:solidFill>
                <a:srgbClr val="1A4656"/>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54580" y="1706793"/>
              <a:ext cx="2941320" cy="830997"/>
            </a:xfrm>
            <a:prstGeom prst="rect">
              <a:avLst/>
            </a:prstGeom>
            <a:noFill/>
            <a:ln w="19050">
              <a:noFill/>
            </a:ln>
          </p:spPr>
          <p:txBody>
            <a:bodyPr wrap="square" rtlCol="0">
              <a:spAutoFit/>
            </a:bodyPr>
            <a:lstStyle/>
            <a:p>
              <a:pPr algn="r" defTabSz="914269"/>
              <a:r>
                <a:rPr lang="es-HN" sz="2400" b="1" dirty="0">
                  <a:solidFill>
                    <a:prstClr val="white"/>
                  </a:solidFill>
                  <a:latin typeface="Tahoma" panose="020B0604030504040204" pitchFamily="34" charset="0"/>
                  <a:ea typeface="Tahoma" panose="020B0604030504040204" pitchFamily="34" charset="0"/>
                  <a:cs typeface="Tahoma" panose="020B0604030504040204" pitchFamily="34" charset="0"/>
                </a:rPr>
                <a:t>Abertura de suelo descubierta</a:t>
              </a:r>
            </a:p>
          </p:txBody>
        </p:sp>
        <p:cxnSp>
          <p:nvCxnSpPr>
            <p:cNvPr id="13" name="Straight Arrow Connector 12"/>
            <p:cNvCxnSpPr/>
            <p:nvPr/>
          </p:nvCxnSpPr>
          <p:spPr>
            <a:xfrm>
              <a:off x="7682805" y="2527112"/>
              <a:ext cx="1" cy="499265"/>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5924700" y="3193371"/>
              <a:ext cx="2971200" cy="830997"/>
            </a:xfrm>
            <a:prstGeom prst="rect">
              <a:avLst/>
            </a:prstGeom>
            <a:noFill/>
            <a:ln w="19050">
              <a:noFill/>
            </a:ln>
          </p:spPr>
          <p:txBody>
            <a:bodyPr wrap="square" rtlCol="0">
              <a:spAutoFit/>
            </a:bodyPr>
            <a:lstStyle/>
            <a:p>
              <a:pPr algn="r" defTabSz="914269"/>
              <a:r>
                <a:rPr lang="es-HN" sz="2400" b="1" dirty="0">
                  <a:solidFill>
                    <a:prstClr val="white"/>
                  </a:solidFill>
                  <a:latin typeface="Tahoma" panose="020B0604030504040204" pitchFamily="34" charset="0"/>
                  <a:ea typeface="Tahoma" panose="020B0604030504040204" pitchFamily="34" charset="0"/>
                  <a:cs typeface="Tahoma" panose="020B0604030504040204" pitchFamily="34" charset="0"/>
                </a:rPr>
                <a:t>Abertura de suelo cubierta</a:t>
              </a:r>
            </a:p>
          </p:txBody>
        </p:sp>
        <p:cxnSp>
          <p:nvCxnSpPr>
            <p:cNvPr id="19" name="Straight Arrow Connector 18"/>
            <p:cNvCxnSpPr/>
            <p:nvPr/>
          </p:nvCxnSpPr>
          <p:spPr>
            <a:xfrm flipH="1">
              <a:off x="6992465" y="3670425"/>
              <a:ext cx="115215" cy="447524"/>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pic>
        <p:nvPicPr>
          <p:cNvPr id="20" name="Picture 19" title="Puerta batient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52745" y="3871900"/>
            <a:ext cx="1828800" cy="2743200"/>
          </a:xfrm>
          <a:prstGeom prst="rect">
            <a:avLst/>
          </a:prstGeom>
          <a:ln w="12700">
            <a:solidFill>
              <a:srgbClr val="1A4656"/>
            </a:solidFill>
          </a:ln>
        </p:spPr>
      </p:pic>
      <p:pic>
        <p:nvPicPr>
          <p:cNvPr id="9" name="Picture 8" title="Buenas barandilla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40108" y="3873415"/>
            <a:ext cx="3197216" cy="2743200"/>
          </a:xfrm>
          <a:prstGeom prst="rect">
            <a:avLst/>
          </a:prstGeom>
          <a:ln w="12700">
            <a:solidFill>
              <a:srgbClr val="1A4656"/>
            </a:solidFill>
          </a:ln>
        </p:spPr>
      </p:pic>
    </p:spTree>
    <p:extLst>
      <p:ext uri="{BB962C8B-B14F-4D97-AF65-F5344CB8AC3E}">
        <p14:creationId xmlns:p14="http://schemas.microsoft.com/office/powerpoint/2010/main" val="69599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19</a:t>
            </a:fld>
            <a:endParaRPr lang="en-US" dirty="0">
              <a:solidFill>
                <a:prstClr val="black">
                  <a:tint val="75000"/>
                </a:prstClr>
              </a:solidFill>
            </a:endParaRPr>
          </a:p>
        </p:txBody>
      </p:sp>
      <p:sp>
        <p:nvSpPr>
          <p:cNvPr id="2" name="Title 3" title="hombre llevando arnés de seguridad"/>
          <p:cNvSpPr>
            <a:spLocks noGrp="1"/>
          </p:cNvSpPr>
          <p:nvPr>
            <p:ph type="title"/>
          </p:nvPr>
        </p:nvSpPr>
        <p:spPr/>
        <p:txBody>
          <a:bodyPr>
            <a:noAutofit/>
          </a:bodyPr>
          <a:lstStyle/>
          <a:p>
            <a:r>
              <a:rPr lang="es-HN" sz="3800" b="1" dirty="0" smtClean="0"/>
              <a:t>Sistema de Protección Personal contra Caídas:  </a:t>
            </a:r>
            <a:r>
              <a:rPr lang="es-HN" sz="3400" b="0" dirty="0" smtClean="0"/>
              <a:t>Retención o Detención</a:t>
            </a:r>
            <a:endParaRPr lang="es-HN" sz="3400" b="1" dirty="0"/>
          </a:p>
        </p:txBody>
      </p:sp>
      <p:sp>
        <p:nvSpPr>
          <p:cNvPr id="7" name="Content Placeholder 6"/>
          <p:cNvSpPr>
            <a:spLocks noGrp="1"/>
          </p:cNvSpPr>
          <p:nvPr>
            <p:ph sz="quarter" idx="13"/>
          </p:nvPr>
        </p:nvSpPr>
        <p:spPr>
          <a:xfrm>
            <a:off x="3087835" y="1585560"/>
            <a:ext cx="5670310" cy="1267365"/>
          </a:xfrm>
        </p:spPr>
        <p:txBody>
          <a:bodyPr/>
          <a:lstStyle/>
          <a:p>
            <a:pPr marL="0" indent="0" algn="ctr">
              <a:buNone/>
            </a:pPr>
            <a:r>
              <a:rPr lang="es-ES" sz="3600" b="1" dirty="0">
                <a:solidFill>
                  <a:srgbClr val="226637"/>
                </a:solidFill>
              </a:rPr>
              <a:t>Debe estar entrenado para usar</a:t>
            </a:r>
            <a:r>
              <a:rPr lang="es-ES" sz="3600" b="1" dirty="0" smtClean="0">
                <a:solidFill>
                  <a:srgbClr val="226637"/>
                </a:solidFill>
              </a:rPr>
              <a:t>!</a:t>
            </a:r>
            <a:endParaRPr lang="en-US" dirty="0"/>
          </a:p>
        </p:txBody>
      </p:sp>
      <p:sp>
        <p:nvSpPr>
          <p:cNvPr id="16" name="Content Placeholder 15"/>
          <p:cNvSpPr>
            <a:spLocks noGrp="1"/>
          </p:cNvSpPr>
          <p:nvPr>
            <p:ph sz="quarter" idx="15"/>
          </p:nvPr>
        </p:nvSpPr>
        <p:spPr>
          <a:xfrm>
            <a:off x="3189419" y="2622495"/>
            <a:ext cx="5568725" cy="3610070"/>
          </a:xfrm>
        </p:spPr>
        <p:txBody>
          <a:bodyPr>
            <a:normAutofit/>
          </a:bodyPr>
          <a:lstStyle/>
          <a:p>
            <a:pPr marL="0" indent="0">
              <a:buNone/>
            </a:pPr>
            <a:r>
              <a:rPr lang="es-ES" sz="4000" b="1" dirty="0">
                <a:solidFill>
                  <a:srgbClr val="226637"/>
                </a:solidFill>
              </a:rPr>
              <a:t>A</a:t>
            </a:r>
            <a:r>
              <a:rPr lang="es-ES" dirty="0"/>
              <a:t>nclaje y conector de </a:t>
            </a:r>
            <a:r>
              <a:rPr lang="es-ES" dirty="0" smtClean="0"/>
              <a:t>anclaje</a:t>
            </a:r>
          </a:p>
          <a:p>
            <a:pPr marL="0" indent="0">
              <a:buNone/>
            </a:pPr>
            <a:r>
              <a:rPr lang="es-ES" sz="4000" b="1" dirty="0">
                <a:solidFill>
                  <a:srgbClr val="226637"/>
                </a:solidFill>
              </a:rPr>
              <a:t>A</a:t>
            </a:r>
            <a:r>
              <a:rPr lang="es-ES" dirty="0"/>
              <a:t>rnés de </a:t>
            </a:r>
            <a:r>
              <a:rPr lang="es-ES" dirty="0" smtClean="0"/>
              <a:t>cuerpo</a:t>
            </a:r>
          </a:p>
          <a:p>
            <a:pPr marL="0" indent="0">
              <a:buNone/>
            </a:pPr>
            <a:r>
              <a:rPr lang="es-ES" sz="4000" b="1" dirty="0">
                <a:solidFill>
                  <a:srgbClr val="226637"/>
                </a:solidFill>
              </a:rPr>
              <a:t>C</a:t>
            </a:r>
            <a:r>
              <a:rPr lang="es-ES" dirty="0"/>
              <a:t>onector(cuerda salvavidas</a:t>
            </a:r>
            <a:r>
              <a:rPr lang="es-ES" dirty="0" smtClean="0"/>
              <a:t>)</a:t>
            </a:r>
          </a:p>
          <a:p>
            <a:pPr marL="0" indent="0">
              <a:buNone/>
            </a:pPr>
            <a:r>
              <a:rPr lang="es-ES" sz="4000" b="1" dirty="0">
                <a:solidFill>
                  <a:srgbClr val="226637"/>
                </a:solidFill>
              </a:rPr>
              <a:t>D</a:t>
            </a:r>
            <a:r>
              <a:rPr lang="es-ES" dirty="0"/>
              <a:t>ispositivo de desaceleración (detención de caídas</a:t>
            </a:r>
            <a:r>
              <a:rPr lang="es-ES" dirty="0" smtClean="0"/>
              <a:t>)</a:t>
            </a:r>
            <a:endParaRPr lang="en-US" dirty="0"/>
          </a:p>
        </p:txBody>
      </p:sp>
      <p:grpSp>
        <p:nvGrpSpPr>
          <p:cNvPr id="29" name="Group 28" title="hombre llevando arnés de seguridad"/>
          <p:cNvGrpSpPr/>
          <p:nvPr/>
        </p:nvGrpSpPr>
        <p:grpSpPr>
          <a:xfrm>
            <a:off x="232235" y="1744995"/>
            <a:ext cx="2958142" cy="4572000"/>
            <a:chOff x="232235" y="1744995"/>
            <a:chExt cx="2958142" cy="4572000"/>
          </a:xfrm>
        </p:grpSpPr>
        <p:pic>
          <p:nvPicPr>
            <p:cNvPr id="3" name="Picture 2" title="hombre llevando arnés de segurida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2235" y="1744995"/>
              <a:ext cx="2855600" cy="4572000"/>
            </a:xfrm>
            <a:prstGeom prst="rect">
              <a:avLst/>
            </a:prstGeom>
            <a:ln w="12700">
              <a:solidFill>
                <a:srgbClr val="1A4656"/>
              </a:solidFill>
            </a:ln>
          </p:spPr>
        </p:pic>
        <p:cxnSp>
          <p:nvCxnSpPr>
            <p:cNvPr id="23" name="Straight Arrow Connector 22"/>
            <p:cNvCxnSpPr/>
            <p:nvPr/>
          </p:nvCxnSpPr>
          <p:spPr>
            <a:xfrm flipH="1" flipV="1">
              <a:off x="2539100" y="2184321"/>
              <a:ext cx="647919" cy="8217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660035" y="3644005"/>
              <a:ext cx="1445593" cy="514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383393" y="4441875"/>
              <a:ext cx="8069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576410" y="4965200"/>
              <a:ext cx="1613967" cy="2688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994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130"/>
            <a:ext cx="8229600" cy="1143000"/>
          </a:xfrm>
        </p:spPr>
        <p:txBody>
          <a:bodyPr>
            <a:normAutofit/>
          </a:bodyPr>
          <a:lstStyle/>
          <a:p>
            <a:r>
              <a:rPr lang="es-HN" sz="5400" dirty="0" smtClean="0">
                <a:solidFill>
                  <a:srgbClr val="226637"/>
                </a:solidFill>
                <a:latin typeface="Tahoma" panose="020B0604030504040204" pitchFamily="34" charset="0"/>
                <a:ea typeface="Tahoma" panose="020B0604030504040204" pitchFamily="34" charset="0"/>
                <a:cs typeface="Tahoma" panose="020B0604030504040204" pitchFamily="34" charset="0"/>
              </a:rPr>
              <a:t>Peligros de Caída</a:t>
            </a:r>
            <a:endParaRPr lang="es-HN" sz="54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title="otoño simbol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78906" y="1547807"/>
            <a:ext cx="1968433" cy="1842788"/>
          </a:xfrm>
          <a:prstGeom prst="rect">
            <a:avLst/>
          </a:prstGeom>
        </p:spPr>
      </p:pic>
      <p:pic>
        <p:nvPicPr>
          <p:cNvPr id="3075" name="Picture 3" descr="H:\NFMC\Nat'l Children's Programs\NCCRAHS U54\CASN\Grain Coalition\Youth Portion\Curriculum\Falls and Dust Hazards\News Clips\5 Year Old Killed After Fall in Grain Cart.jpg" title="Niño de 5 años muere al caer en carreta"/>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00080" y="1762970"/>
            <a:ext cx="3203892" cy="29718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10733" y="2791159"/>
            <a:ext cx="4164609" cy="369332"/>
          </a:xfrm>
          <a:prstGeom prst="rect">
            <a:avLst/>
          </a:prstGeom>
          <a:noFill/>
        </p:spPr>
        <p:txBody>
          <a:bodyPr wrap="none" rtlCol="0">
            <a:spAutoFit/>
          </a:bodyPr>
          <a:lstStyle/>
          <a:p>
            <a:pPr defTabSz="914269"/>
            <a:r>
              <a:rPr lang="es-HN" b="1" dirty="0">
                <a:solidFill>
                  <a:srgbClr val="F79646">
                    <a:lumMod val="75000"/>
                  </a:srgbClr>
                </a:solidFill>
              </a:rPr>
              <a:t>Niño de 5 años muere al caer en carreta…</a:t>
            </a:r>
          </a:p>
        </p:txBody>
      </p:sp>
      <p:pic>
        <p:nvPicPr>
          <p:cNvPr id="3074" name="Picture 2" descr="H:\NFMC\Nat'l Children's Programs\NCCRAHS U54\CASN\Grain Coalition\Youth Portion\Curriculum\Falls and Dust Hazards\Graphics\Teens Injured in Grain Elevator Accident.jpg" title="2 Adolescentes Heridos en Elevador de Grano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86349" y="1258204"/>
            <a:ext cx="2972959" cy="41148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4847898" y="2123230"/>
            <a:ext cx="4140677" cy="338554"/>
          </a:xfrm>
          <a:prstGeom prst="rect">
            <a:avLst/>
          </a:prstGeom>
          <a:noFill/>
        </p:spPr>
        <p:txBody>
          <a:bodyPr wrap="none" rtlCol="0">
            <a:spAutoFit/>
          </a:bodyPr>
          <a:lstStyle/>
          <a:p>
            <a:pPr defTabSz="914269"/>
            <a:r>
              <a:rPr lang="es-HN" sz="1600" b="1" dirty="0">
                <a:solidFill>
                  <a:srgbClr val="E46C0A"/>
                </a:solidFill>
              </a:rPr>
              <a:t>2 Adolescentes Heridos en Elevador de Granos</a:t>
            </a:r>
          </a:p>
        </p:txBody>
      </p:sp>
      <p:pic>
        <p:nvPicPr>
          <p:cNvPr id="17" name="Picture 16" title="Joven Cae dentro de Maquinaria y Muere"/>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71373" y="3414385"/>
            <a:ext cx="3713302" cy="2971800"/>
          </a:xfrm>
          <a:prstGeom prst="rect">
            <a:avLst/>
          </a:prstGeom>
          <a:ln w="15875">
            <a:solidFill>
              <a:srgbClr val="1A4656"/>
            </a:solidFill>
          </a:ln>
        </p:spPr>
      </p:pic>
      <p:sp>
        <p:nvSpPr>
          <p:cNvPr id="7" name="CuadroTexto 6"/>
          <p:cNvSpPr txBox="1"/>
          <p:nvPr/>
        </p:nvSpPr>
        <p:spPr>
          <a:xfrm>
            <a:off x="1998865" y="4672678"/>
            <a:ext cx="4132157" cy="369332"/>
          </a:xfrm>
          <a:prstGeom prst="rect">
            <a:avLst/>
          </a:prstGeom>
          <a:noFill/>
        </p:spPr>
        <p:txBody>
          <a:bodyPr wrap="none" rtlCol="0">
            <a:spAutoFit/>
          </a:bodyPr>
          <a:lstStyle/>
          <a:p>
            <a:pPr defTabSz="914269"/>
            <a:r>
              <a:rPr lang="es-HN" b="1" dirty="0">
                <a:solidFill>
                  <a:srgbClr val="E46C0A"/>
                </a:solidFill>
              </a:rPr>
              <a:t>Joven Cae dentro de Maquinaria y Muere</a:t>
            </a:r>
          </a:p>
        </p:txBody>
      </p:sp>
    </p:spTree>
    <p:extLst>
      <p:ext uri="{BB962C8B-B14F-4D97-AF65-F5344CB8AC3E}">
        <p14:creationId xmlns:p14="http://schemas.microsoft.com/office/powerpoint/2010/main" val="2747900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title="Sistemas de Protección Personal Contra Caídas - detencio'n"/>
          <p:cNvSpPr>
            <a:spLocks noGrp="1"/>
          </p:cNvSpPr>
          <p:nvPr>
            <p:ph type="title"/>
          </p:nvPr>
        </p:nvSpPr>
        <p:spPr>
          <a:xfrm>
            <a:off x="0" y="226145"/>
            <a:ext cx="9144000" cy="1143000"/>
          </a:xfrm>
        </p:spPr>
        <p:txBody>
          <a:bodyPr>
            <a:noAutofit/>
          </a:bodyPr>
          <a:lstStyle/>
          <a:p>
            <a:r>
              <a:rPr lang="es-HN" b="1" dirty="0" smtClean="0"/>
              <a:t>Sistemas de Protección Personal Contra Caídas</a:t>
            </a:r>
            <a:endParaRPr lang="es-HN" b="1" dirty="0"/>
          </a:p>
        </p:txBody>
      </p:sp>
      <p:pic>
        <p:nvPicPr>
          <p:cNvPr id="19" name="Content Placeholder 4" title="Sistemas de Protección Personal Contra Caídas - Escaler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53845" y="1585560"/>
            <a:ext cx="2319617" cy="4114800"/>
          </a:xfrm>
          <a:ln w="12700">
            <a:solidFill>
              <a:srgbClr val="1A4656"/>
            </a:solidFill>
          </a:ln>
        </p:spPr>
      </p:pic>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20</a:t>
            </a:fld>
            <a:endParaRPr lang="en-US" dirty="0">
              <a:solidFill>
                <a:prstClr val="black">
                  <a:tint val="75000"/>
                </a:prstClr>
              </a:solidFill>
            </a:endParaRPr>
          </a:p>
        </p:txBody>
      </p:sp>
      <p:grpSp>
        <p:nvGrpSpPr>
          <p:cNvPr id="3" name="Group 2" title="Sistemas de Protección Personal Contra Caídas - Retencion "/>
          <p:cNvGrpSpPr/>
          <p:nvPr/>
        </p:nvGrpSpPr>
        <p:grpSpPr>
          <a:xfrm>
            <a:off x="391359" y="1588533"/>
            <a:ext cx="2741368" cy="4729367"/>
            <a:chOff x="391359" y="1588533"/>
            <a:chExt cx="2741368" cy="4729367"/>
          </a:xfrm>
        </p:grpSpPr>
        <p:pic>
          <p:nvPicPr>
            <p:cNvPr id="22" name="Picture 21" title="Sistemas de Protección Personal Contra Caídas - Retencion "/>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391359" y="1593186"/>
              <a:ext cx="2741368" cy="2514600"/>
            </a:xfrm>
            <a:prstGeom prst="rect">
              <a:avLst/>
            </a:prstGeom>
            <a:ln w="12700">
              <a:solidFill>
                <a:srgbClr val="1A4656"/>
              </a:solidFill>
            </a:ln>
          </p:spPr>
        </p:pic>
        <p:pic>
          <p:nvPicPr>
            <p:cNvPr id="21" name="Picture 20" title="Sistemas de Protección Personal Contra Caídas - Retencion "/>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391359" y="4123340"/>
              <a:ext cx="2741368" cy="2194560"/>
            </a:xfrm>
            <a:prstGeom prst="rect">
              <a:avLst/>
            </a:prstGeom>
            <a:ln w="12700">
              <a:solidFill>
                <a:srgbClr val="1A4656"/>
              </a:solidFill>
            </a:ln>
          </p:spPr>
        </p:pic>
        <p:sp>
          <p:nvSpPr>
            <p:cNvPr id="11" name="TextBox 10"/>
            <p:cNvSpPr txBox="1"/>
            <p:nvPr/>
          </p:nvSpPr>
          <p:spPr>
            <a:xfrm>
              <a:off x="391359" y="1588533"/>
              <a:ext cx="2068366" cy="553998"/>
            </a:xfrm>
            <a:prstGeom prst="rect">
              <a:avLst/>
            </a:prstGeom>
            <a:noFill/>
          </p:spPr>
          <p:txBody>
            <a:bodyPr wrap="square" lIns="45720" rIns="45720" rtlCol="0">
              <a:spAutoFit/>
            </a:bodyPr>
            <a:lstStyle/>
            <a:p>
              <a:pPr algn="ctr" defTabSz="914269"/>
              <a:r>
                <a:rPr lang="es-HN" sz="3000" dirty="0">
                  <a:solidFill>
                    <a:prstClr val="black"/>
                  </a:solidFill>
                  <a:latin typeface="Tahoma" panose="020B0604030504040204" pitchFamily="34" charset="0"/>
                  <a:ea typeface="Tahoma" panose="020B0604030504040204" pitchFamily="34" charset="0"/>
                  <a:cs typeface="Tahoma" panose="020B0604030504040204" pitchFamily="34" charset="0"/>
                </a:rPr>
                <a:t>Retención</a:t>
              </a:r>
            </a:p>
          </p:txBody>
        </p:sp>
      </p:grpSp>
      <p:grpSp>
        <p:nvGrpSpPr>
          <p:cNvPr id="4" name="Group 3" title="Sistemas de Protección Personal Contra Caídas - detencio'n"/>
          <p:cNvGrpSpPr/>
          <p:nvPr/>
        </p:nvGrpSpPr>
        <p:grpSpPr>
          <a:xfrm>
            <a:off x="3494358" y="1588533"/>
            <a:ext cx="2613842" cy="4119453"/>
            <a:chOff x="3494358" y="1588533"/>
            <a:chExt cx="2613842" cy="4119453"/>
          </a:xfrm>
        </p:grpSpPr>
        <p:pic>
          <p:nvPicPr>
            <p:cNvPr id="23" name="Picture 22" title="Sistemas de Protección Personal Contra Caídas - detenci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4359" y="1593186"/>
              <a:ext cx="2613841" cy="4114800"/>
            </a:xfrm>
            <a:prstGeom prst="rect">
              <a:avLst/>
            </a:prstGeom>
            <a:ln w="12700">
              <a:solidFill>
                <a:srgbClr val="1A4656"/>
              </a:solidFill>
            </a:ln>
          </p:spPr>
        </p:pic>
        <p:sp>
          <p:nvSpPr>
            <p:cNvPr id="26" name="TextBox 25"/>
            <p:cNvSpPr txBox="1"/>
            <p:nvPr/>
          </p:nvSpPr>
          <p:spPr>
            <a:xfrm>
              <a:off x="3494358" y="1588533"/>
              <a:ext cx="1922551" cy="553998"/>
            </a:xfrm>
            <a:prstGeom prst="rect">
              <a:avLst/>
            </a:prstGeom>
            <a:noFill/>
          </p:spPr>
          <p:txBody>
            <a:bodyPr wrap="square" lIns="45720" rIns="45720" rtlCol="0">
              <a:spAutoFit/>
            </a:bodyPr>
            <a:lstStyle/>
            <a:p>
              <a:pPr defTabSz="914269"/>
              <a:r>
                <a:rPr lang="es-HN" sz="3000" dirty="0">
                  <a:solidFill>
                    <a:prstClr val="white"/>
                  </a:solidFill>
                  <a:latin typeface="Tahoma" panose="020B0604030504040204" pitchFamily="34" charset="0"/>
                  <a:ea typeface="Tahoma" panose="020B0604030504040204" pitchFamily="34" charset="0"/>
                  <a:cs typeface="Tahoma" panose="020B0604030504040204" pitchFamily="34" charset="0"/>
                </a:rPr>
                <a:t>Detención</a:t>
              </a:r>
            </a:p>
          </p:txBody>
        </p:sp>
      </p:grpSp>
      <p:sp>
        <p:nvSpPr>
          <p:cNvPr id="27" name="TextBox 26"/>
          <p:cNvSpPr txBox="1"/>
          <p:nvPr/>
        </p:nvSpPr>
        <p:spPr>
          <a:xfrm>
            <a:off x="6453845" y="1593891"/>
            <a:ext cx="1726420" cy="553998"/>
          </a:xfrm>
          <a:prstGeom prst="rect">
            <a:avLst/>
          </a:prstGeom>
          <a:noFill/>
        </p:spPr>
        <p:txBody>
          <a:bodyPr wrap="square" lIns="45720" rIns="45720" rtlCol="0">
            <a:spAutoFit/>
          </a:bodyPr>
          <a:lstStyle/>
          <a:p>
            <a:pPr defTabSz="914269"/>
            <a:r>
              <a:rPr lang="es-HN" sz="3000" dirty="0">
                <a:solidFill>
                  <a:prstClr val="black"/>
                </a:solidFill>
                <a:latin typeface="Tahoma" panose="020B0604030504040204" pitchFamily="34" charset="0"/>
                <a:ea typeface="Tahoma" panose="020B0604030504040204" pitchFamily="34" charset="0"/>
                <a:cs typeface="Tahoma" panose="020B0604030504040204" pitchFamily="34" charset="0"/>
              </a:rPr>
              <a:t>Escalera</a:t>
            </a:r>
          </a:p>
        </p:txBody>
      </p:sp>
      <p:pic>
        <p:nvPicPr>
          <p:cNvPr id="25" name="Picture 24" title="eSistemas de Protección Personal Contra Caídas - scalera"/>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48735" y="3421986"/>
            <a:ext cx="1316515" cy="2286000"/>
          </a:xfrm>
          <a:prstGeom prst="ellipse">
            <a:avLst/>
          </a:prstGeom>
          <a:noFill/>
          <a:ln w="12700">
            <a:solidFill>
              <a:srgbClr val="1A4656"/>
            </a:solidFill>
          </a:ln>
        </p:spPr>
      </p:pic>
    </p:spTree>
    <p:extLst>
      <p:ext uri="{BB962C8B-B14F-4D97-AF65-F5344CB8AC3E}">
        <p14:creationId xmlns:p14="http://schemas.microsoft.com/office/powerpoint/2010/main" val="953341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735" y="241385"/>
            <a:ext cx="8229600" cy="1143000"/>
          </a:xfrm>
        </p:spPr>
        <p:txBody>
          <a:bodyPr anchor="t"/>
          <a:lstStyle/>
          <a:p>
            <a:pPr marL="0" algn="ctr" rtl="0" eaLnBrk="1" latinLnBrk="0" hangingPunct="1">
              <a:spcBef>
                <a:spcPts val="0"/>
              </a:spcBef>
              <a:spcAft>
                <a:spcPts val="0"/>
              </a:spcAft>
            </a:pPr>
            <a:r>
              <a:rPr lang="es-HN" sz="4400" b="1" kern="1200" dirty="0" smtClean="0">
                <a:effectLst/>
                <a:latin typeface="Tahoma"/>
                <a:ea typeface="Tahoma"/>
                <a:cs typeface="Tahoma"/>
              </a:rPr>
              <a:t>Resumen de Caídas</a:t>
            </a:r>
            <a:endParaRPr lang="en-US" dirty="0"/>
          </a:p>
        </p:txBody>
      </p:sp>
      <p:sp>
        <p:nvSpPr>
          <p:cNvPr id="39938" name="Content Placeholder 2"/>
          <p:cNvSpPr>
            <a:spLocks noGrp="1"/>
          </p:cNvSpPr>
          <p:nvPr>
            <p:ph idx="1"/>
          </p:nvPr>
        </p:nvSpPr>
        <p:spPr>
          <a:xfrm>
            <a:off x="193830" y="971080"/>
            <a:ext cx="8950169" cy="5886920"/>
          </a:xfrm>
        </p:spPr>
        <p:txBody>
          <a:bodyPr>
            <a:normAutofit/>
          </a:bodyPr>
          <a:lstStyle/>
          <a:p>
            <a:pPr marL="457200" indent="-457200">
              <a:lnSpc>
                <a:spcPct val="110000"/>
              </a:lnSpc>
              <a:spcBef>
                <a:spcPts val="0"/>
              </a:spcBef>
              <a:buClr>
                <a:srgbClr val="FFC000"/>
              </a:buClr>
              <a:buSzPct val="150000"/>
              <a:buFont typeface="Wingdings" pitchFamily="2" charset="2"/>
              <a:buChar char="§"/>
            </a:pPr>
            <a:r>
              <a:rPr lang="es-HN" kern="1000" dirty="0" smtClean="0">
                <a:solidFill>
                  <a:srgbClr val="000000"/>
                </a:solidFill>
              </a:rPr>
              <a:t>Las caídas son un peligro importante</a:t>
            </a:r>
          </a:p>
          <a:p>
            <a:pPr marL="457200" indent="-457200">
              <a:lnSpc>
                <a:spcPct val="110000"/>
              </a:lnSpc>
              <a:spcBef>
                <a:spcPts val="0"/>
              </a:spcBef>
              <a:buClr>
                <a:srgbClr val="FFC000"/>
              </a:buClr>
              <a:buSzPct val="150000"/>
              <a:buFont typeface="Wingdings" pitchFamily="2" charset="2"/>
              <a:buChar char="§"/>
            </a:pPr>
            <a:r>
              <a:rPr lang="es-HN" kern="1000" dirty="0" smtClean="0">
                <a:solidFill>
                  <a:srgbClr val="000000"/>
                </a:solidFill>
              </a:rPr>
              <a:t>Pueden resultar en lesiones graves e incluso la muerte</a:t>
            </a:r>
          </a:p>
          <a:p>
            <a:pPr marL="457200" indent="-457200">
              <a:lnSpc>
                <a:spcPct val="110000"/>
              </a:lnSpc>
              <a:spcBef>
                <a:spcPts val="0"/>
              </a:spcBef>
              <a:buClr>
                <a:srgbClr val="FFC000"/>
              </a:buClr>
              <a:buSzPct val="150000"/>
              <a:buFont typeface="Wingdings" pitchFamily="2" charset="2"/>
              <a:buChar char="§"/>
            </a:pPr>
            <a:r>
              <a:rPr lang="es-HN" kern="1000" dirty="0" smtClean="0">
                <a:solidFill>
                  <a:srgbClr val="000000"/>
                </a:solidFill>
              </a:rPr>
              <a:t>Estrategias para prevenir lesiones por caídas:</a:t>
            </a:r>
          </a:p>
          <a:p>
            <a:pPr marL="685800" lvl="1" indent="-228600">
              <a:lnSpc>
                <a:spcPct val="110000"/>
              </a:lnSpc>
              <a:spcBef>
                <a:spcPts val="0"/>
              </a:spcBef>
              <a:buClr>
                <a:srgbClr val="FFC000"/>
              </a:buClr>
              <a:buSzPct val="150000"/>
              <a:buFont typeface="Arial" panose="020B0604020202020204" pitchFamily="34" charset="0"/>
              <a:buChar char="•"/>
            </a:pPr>
            <a:r>
              <a:rPr lang="es-HN" kern="1000" dirty="0" smtClean="0">
                <a:solidFill>
                  <a:srgbClr val="000000"/>
                </a:solidFill>
              </a:rPr>
              <a:t>Siempre use las escaleras correctamente</a:t>
            </a:r>
          </a:p>
          <a:p>
            <a:pPr marL="685800" lvl="1" indent="-228600">
              <a:lnSpc>
                <a:spcPct val="110000"/>
              </a:lnSpc>
              <a:spcBef>
                <a:spcPts val="0"/>
              </a:spcBef>
              <a:buClr>
                <a:srgbClr val="FFC000"/>
              </a:buClr>
              <a:buSzPct val="150000"/>
              <a:buFont typeface="Arial" panose="020B0604020202020204" pitchFamily="34" charset="0"/>
              <a:buChar char="•"/>
            </a:pPr>
            <a:r>
              <a:rPr lang="es-HN" kern="1000" dirty="0" smtClean="0">
                <a:solidFill>
                  <a:srgbClr val="000000"/>
                </a:solidFill>
              </a:rPr>
              <a:t>Resguarde aberturas en el suelo, plataformas y maquinaria </a:t>
            </a:r>
          </a:p>
          <a:p>
            <a:pPr marL="685800" lvl="1" indent="-228600">
              <a:lnSpc>
                <a:spcPct val="110000"/>
              </a:lnSpc>
              <a:spcBef>
                <a:spcPts val="0"/>
              </a:spcBef>
              <a:buClr>
                <a:srgbClr val="FFC000"/>
              </a:buClr>
              <a:buSzPct val="150000"/>
              <a:buFont typeface="Arial" panose="020B0604020202020204" pitchFamily="34" charset="0"/>
              <a:buChar char="•"/>
            </a:pPr>
            <a:r>
              <a:rPr lang="es-HN" kern="1000" dirty="0" smtClean="0">
                <a:solidFill>
                  <a:srgbClr val="000000"/>
                </a:solidFill>
              </a:rPr>
              <a:t>Use barandillas o pasamanos en los escalones</a:t>
            </a:r>
          </a:p>
          <a:p>
            <a:pPr marL="685800" lvl="1" indent="-228600">
              <a:lnSpc>
                <a:spcPct val="110000"/>
              </a:lnSpc>
              <a:spcBef>
                <a:spcPts val="0"/>
              </a:spcBef>
              <a:buClr>
                <a:srgbClr val="FFC000"/>
              </a:buClr>
              <a:buSzPct val="150000"/>
              <a:buFont typeface="Arial" panose="020B0604020202020204" pitchFamily="34" charset="0"/>
              <a:buChar char="•"/>
            </a:pPr>
            <a:r>
              <a:rPr lang="es-HN" kern="1000" dirty="0" smtClean="0">
                <a:solidFill>
                  <a:srgbClr val="000000"/>
                </a:solidFill>
              </a:rPr>
              <a:t>Se requiere protección contra caídas≥ 4 pies de altura - barandillas o protección personal contra caídas</a:t>
            </a: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64418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22</a:t>
            </a:fld>
            <a:endParaRPr lang="en-US">
              <a:solidFill>
                <a:prstClr val="black">
                  <a:tint val="75000"/>
                </a:prstClr>
              </a:solidFill>
            </a:endParaRPr>
          </a:p>
        </p:txBody>
      </p:sp>
      <p:sp>
        <p:nvSpPr>
          <p:cNvPr id="2" name="Title 1"/>
          <p:cNvSpPr>
            <a:spLocks noGrp="1"/>
          </p:cNvSpPr>
          <p:nvPr>
            <p:ph type="title"/>
          </p:nvPr>
        </p:nvSpPr>
        <p:spPr/>
        <p:txBody>
          <a:bodyPr>
            <a:normAutofit/>
          </a:bodyPr>
          <a:lstStyle/>
          <a:p>
            <a:pPr lvl="0" fontAlgn="base">
              <a:spcAft>
                <a:spcPct val="0"/>
              </a:spcAft>
              <a:defRPr/>
            </a:pPr>
            <a:r>
              <a:rPr lang="es-HN" sz="5400" dirty="0">
                <a:solidFill>
                  <a:srgbClr val="226637"/>
                </a:solidFill>
              </a:rPr>
              <a:t>Peligros </a:t>
            </a:r>
            <a:r>
              <a:rPr lang="es-HN" sz="5400" dirty="0" smtClean="0">
                <a:solidFill>
                  <a:srgbClr val="226637"/>
                </a:solidFill>
              </a:rPr>
              <a:t>Eléctricos</a:t>
            </a:r>
            <a:endParaRPr lang="en-US" dirty="0">
              <a:solidFill>
                <a:srgbClr val="226637"/>
              </a:solidFill>
            </a:endParaRPr>
          </a:p>
        </p:txBody>
      </p:sp>
      <p:pic>
        <p:nvPicPr>
          <p:cNvPr id="1026" name="Picture 2" descr="H:\NFMC\Nat'l Children's Programs\NCCRAHS U54\CASN\Grain Coalition\Youth Portion\Curriculum\Falls and Electricity\Graphics\Electricity copy.tif" title="Peligro eléctri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7514" y="1600200"/>
            <a:ext cx="318897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32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HN" dirty="0"/>
              <a:t>Cómo trabaja la Electricidad</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23</a:t>
            </a:fld>
            <a:endParaRPr lang="en-US">
              <a:solidFill>
                <a:prstClr val="black">
                  <a:tint val="75000"/>
                </a:prstClr>
              </a:solidFill>
            </a:endParaRPr>
          </a:p>
        </p:txBody>
      </p:sp>
      <p:sp>
        <p:nvSpPr>
          <p:cNvPr id="3" name="Content Placeholder 4"/>
          <p:cNvSpPr>
            <a:spLocks noGrp="1"/>
          </p:cNvSpPr>
          <p:nvPr>
            <p:ph idx="1"/>
          </p:nvPr>
        </p:nvSpPr>
        <p:spPr>
          <a:xfrm>
            <a:off x="232235" y="1600200"/>
            <a:ext cx="4191000" cy="4114800"/>
          </a:xfrm>
        </p:spPr>
        <p:txBody>
          <a:bodyPr>
            <a:noAutofit/>
          </a:bodyPr>
          <a:lstStyle/>
          <a:p>
            <a:pPr marL="0" indent="0">
              <a:spcBef>
                <a:spcPts val="0"/>
              </a:spcBef>
              <a:spcAft>
                <a:spcPts val="1200"/>
              </a:spcAft>
              <a:buClr>
                <a:srgbClr val="FFC000"/>
              </a:buClr>
              <a:buSzPct val="150000"/>
              <a:buNone/>
            </a:pPr>
            <a:r>
              <a:rPr lang="es-HN" sz="3600" b="1" dirty="0" smtClean="0">
                <a:ln w="1905"/>
                <a:solidFill>
                  <a:srgbClr val="226637"/>
                </a:solidFill>
                <a:effectLst>
                  <a:innerShdw blurRad="69850" dist="43180" dir="5400000">
                    <a:srgbClr val="000000">
                      <a:alpha val="65000"/>
                    </a:srgbClr>
                  </a:innerShdw>
                </a:effectLst>
              </a:rPr>
              <a:t>Electricidad</a:t>
            </a:r>
          </a:p>
          <a:p>
            <a:pPr marL="457200" indent="-457200">
              <a:spcBef>
                <a:spcPts val="0"/>
              </a:spcBef>
              <a:spcAft>
                <a:spcPts val="600"/>
              </a:spcAft>
              <a:buClr>
                <a:srgbClr val="FFC000"/>
              </a:buClr>
              <a:buSzPct val="150000"/>
              <a:buFont typeface="Wingdings" pitchFamily="2" charset="2"/>
              <a:buChar char="§"/>
            </a:pPr>
            <a:r>
              <a:rPr lang="es-HN" dirty="0" smtClean="0">
                <a:solidFill>
                  <a:prstClr val="black"/>
                </a:solidFill>
              </a:rPr>
              <a:t>Busca un camino hacia el suelo</a:t>
            </a:r>
          </a:p>
          <a:p>
            <a:pPr marL="457200" indent="-457200">
              <a:spcBef>
                <a:spcPts val="0"/>
              </a:spcBef>
              <a:spcAft>
                <a:spcPts val="600"/>
              </a:spcAft>
              <a:buClr>
                <a:srgbClr val="FFC000"/>
              </a:buClr>
              <a:buSzPct val="150000"/>
              <a:buFont typeface="Wingdings" pitchFamily="2" charset="2"/>
              <a:buChar char="§"/>
            </a:pPr>
            <a:r>
              <a:rPr lang="es-HN" dirty="0" smtClean="0">
                <a:solidFill>
                  <a:prstClr val="black"/>
                </a:solidFill>
              </a:rPr>
              <a:t>Toma la ruta más rápida e ininterrumpida</a:t>
            </a:r>
          </a:p>
        </p:txBody>
      </p:sp>
      <p:pic>
        <p:nvPicPr>
          <p:cNvPr id="5" name="Picture 4" title="tormenta electric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4689" y="1600200"/>
            <a:ext cx="4330266" cy="3657600"/>
          </a:xfrm>
          <a:prstGeom prst="rect">
            <a:avLst/>
          </a:prstGeom>
        </p:spPr>
      </p:pic>
    </p:spTree>
    <p:extLst>
      <p:ext uri="{BB962C8B-B14F-4D97-AF65-F5344CB8AC3E}">
        <p14:creationId xmlns:p14="http://schemas.microsoft.com/office/powerpoint/2010/main" val="3708355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eaLnBrk="1" hangingPunct="1">
              <a:defRPr/>
            </a:pPr>
            <a:r>
              <a:rPr lang="es-HN" b="1" dirty="0" smtClean="0">
                <a:latin typeface="Tahoma" panose="020B0604030504040204" pitchFamily="34" charset="0"/>
                <a:ea typeface="Tahoma" panose="020B0604030504040204" pitchFamily="34" charset="0"/>
                <a:cs typeface="Tahoma" panose="020B0604030504040204" pitchFamily="34" charset="0"/>
              </a:rPr>
              <a:t>Lesiones Eléctricas</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24</a:t>
            </a:fld>
            <a:endParaRPr lang="en-US" dirty="0">
              <a:solidFill>
                <a:prstClr val="black">
                  <a:tint val="75000"/>
                </a:prstClr>
              </a:solidFill>
            </a:endParaRPr>
          </a:p>
        </p:txBody>
      </p:sp>
      <p:sp>
        <p:nvSpPr>
          <p:cNvPr id="3" name="Content Placeholder 2"/>
          <p:cNvSpPr>
            <a:spLocks noGrp="1"/>
          </p:cNvSpPr>
          <p:nvPr>
            <p:ph sz="quarter" idx="13"/>
          </p:nvPr>
        </p:nvSpPr>
        <p:spPr>
          <a:xfrm>
            <a:off x="313412" y="1163105"/>
            <a:ext cx="8503920" cy="1728226"/>
          </a:xfrm>
        </p:spPr>
        <p:txBody>
          <a:bodyPr>
            <a:normAutofit/>
          </a:bodyPr>
          <a:lstStyle/>
          <a:p>
            <a:pPr>
              <a:spcBef>
                <a:spcPts val="0"/>
              </a:spcBef>
            </a:pPr>
            <a:r>
              <a:rPr lang="es-ES" sz="3600" b="1" dirty="0">
                <a:solidFill>
                  <a:srgbClr val="226637"/>
                </a:solidFill>
              </a:rPr>
              <a:t>Choque eléctrico /electrocución: </a:t>
            </a:r>
          </a:p>
          <a:p>
            <a:pPr>
              <a:spcBef>
                <a:spcPts val="0"/>
              </a:spcBef>
            </a:pPr>
            <a:r>
              <a:rPr lang="es-ES" sz="2800" dirty="0"/>
              <a:t>La corriente fluye a través del cuerpo causando </a:t>
            </a:r>
            <a:r>
              <a:rPr lang="es-ES" sz="2800" dirty="0" smtClean="0"/>
              <a:t>daños</a:t>
            </a:r>
            <a:endParaRPr lang="en-US" dirty="0"/>
          </a:p>
        </p:txBody>
      </p:sp>
      <p:sp>
        <p:nvSpPr>
          <p:cNvPr id="5" name="Text Placeholder 4"/>
          <p:cNvSpPr>
            <a:spLocks noGrp="1"/>
          </p:cNvSpPr>
          <p:nvPr>
            <p:ph type="body" sz="quarter" idx="14"/>
          </p:nvPr>
        </p:nvSpPr>
        <p:spPr>
          <a:xfrm>
            <a:off x="457200" y="2582373"/>
            <a:ext cx="4114800" cy="640080"/>
          </a:xfrm>
        </p:spPr>
        <p:txBody>
          <a:bodyPr/>
          <a:lstStyle/>
          <a:p>
            <a:r>
              <a:rPr lang="en-US" dirty="0" err="1" smtClean="0"/>
              <a:t>Severidad</a:t>
            </a:r>
            <a:endParaRPr lang="en-US" dirty="0"/>
          </a:p>
        </p:txBody>
      </p:sp>
      <p:sp>
        <p:nvSpPr>
          <p:cNvPr id="6" name="Content Placeholder 5"/>
          <p:cNvSpPr>
            <a:spLocks noGrp="1"/>
          </p:cNvSpPr>
          <p:nvPr>
            <p:ph sz="quarter" idx="15"/>
          </p:nvPr>
        </p:nvSpPr>
        <p:spPr>
          <a:xfrm>
            <a:off x="457200" y="3192516"/>
            <a:ext cx="4114800" cy="2743200"/>
          </a:xfrm>
        </p:spPr>
        <p:txBody>
          <a:bodyPr>
            <a:normAutofit/>
          </a:bodyPr>
          <a:lstStyle/>
          <a:p>
            <a:pPr marL="365760" indent="-365760">
              <a:spcBef>
                <a:spcPts val="0"/>
              </a:spcBef>
              <a:buClr>
                <a:srgbClr val="FFC000"/>
              </a:buClr>
              <a:buSzPct val="150000"/>
              <a:buFont typeface="Wingdings" panose="05000000000000000000" pitchFamily="2" charset="2"/>
              <a:buChar char="§"/>
              <a:defRPr/>
            </a:pPr>
            <a:r>
              <a:rPr lang="es-HN" sz="3000" dirty="0">
                <a:solidFill>
                  <a:prstClr val="black"/>
                </a:solidFill>
              </a:rPr>
              <a:t>Cantidad de corriente</a:t>
            </a:r>
          </a:p>
          <a:p>
            <a:pPr marL="365760" indent="-365760">
              <a:spcBef>
                <a:spcPts val="0"/>
              </a:spcBef>
              <a:buClr>
                <a:srgbClr val="FFC000"/>
              </a:buClr>
              <a:buSzPct val="150000"/>
              <a:buFont typeface="Wingdings" panose="05000000000000000000" pitchFamily="2" charset="2"/>
              <a:buChar char="§"/>
              <a:defRPr/>
            </a:pPr>
            <a:r>
              <a:rPr lang="es-HN" sz="3000" dirty="0">
                <a:solidFill>
                  <a:prstClr val="black"/>
                </a:solidFill>
              </a:rPr>
              <a:t>Trayectoria de la corriente</a:t>
            </a:r>
          </a:p>
          <a:p>
            <a:pPr marL="365760" indent="-365760">
              <a:spcBef>
                <a:spcPts val="0"/>
              </a:spcBef>
              <a:buClr>
                <a:srgbClr val="FFC000"/>
              </a:buClr>
              <a:buSzPct val="150000"/>
              <a:buFont typeface="Wingdings" panose="05000000000000000000" pitchFamily="2" charset="2"/>
              <a:buChar char="§"/>
              <a:defRPr/>
            </a:pPr>
            <a:r>
              <a:rPr lang="es-HN" sz="3000" dirty="0" smtClean="0">
                <a:solidFill>
                  <a:prstClr val="black"/>
                </a:solidFill>
              </a:rPr>
              <a:t>Duración</a:t>
            </a:r>
            <a:endParaRPr lang="en-US" sz="3000" dirty="0">
              <a:solidFill>
                <a:prstClr val="black"/>
              </a:solidFill>
            </a:endParaRPr>
          </a:p>
        </p:txBody>
      </p:sp>
      <p:sp>
        <p:nvSpPr>
          <p:cNvPr id="7" name="Text Placeholder 6"/>
          <p:cNvSpPr>
            <a:spLocks noGrp="1"/>
          </p:cNvSpPr>
          <p:nvPr>
            <p:ph type="body" sz="quarter" idx="16"/>
          </p:nvPr>
        </p:nvSpPr>
        <p:spPr>
          <a:xfrm>
            <a:off x="4758560" y="2590408"/>
            <a:ext cx="4114800" cy="640080"/>
          </a:xfrm>
        </p:spPr>
        <p:txBody>
          <a:bodyPr/>
          <a:lstStyle/>
          <a:p>
            <a:r>
              <a:rPr lang="en-US" dirty="0" smtClean="0"/>
              <a:t>Causa</a:t>
            </a:r>
            <a:endParaRPr lang="en-US" dirty="0"/>
          </a:p>
        </p:txBody>
      </p:sp>
      <p:sp>
        <p:nvSpPr>
          <p:cNvPr id="8" name="Content Placeholder 7"/>
          <p:cNvSpPr>
            <a:spLocks noGrp="1"/>
          </p:cNvSpPr>
          <p:nvPr>
            <p:ph sz="quarter" idx="17"/>
          </p:nvPr>
        </p:nvSpPr>
        <p:spPr>
          <a:xfrm>
            <a:off x="4753095" y="3201728"/>
            <a:ext cx="4114800" cy="3030837"/>
          </a:xfrm>
        </p:spPr>
        <p:txBody>
          <a:bodyPr>
            <a:normAutofit/>
          </a:bodyPr>
          <a:lstStyle/>
          <a:p>
            <a:pPr>
              <a:spcBef>
                <a:spcPts val="0"/>
              </a:spcBef>
              <a:buClr>
                <a:srgbClr val="FFC000"/>
              </a:buClr>
              <a:buSzPct val="150000"/>
              <a:buFont typeface="Wingdings" panose="05000000000000000000" pitchFamily="2" charset="2"/>
              <a:buChar char="§"/>
              <a:defRPr/>
            </a:pPr>
            <a:r>
              <a:rPr lang="es-HN" sz="3000" dirty="0">
                <a:solidFill>
                  <a:prstClr val="black"/>
                </a:solidFill>
              </a:rPr>
              <a:t>Caídas</a:t>
            </a:r>
          </a:p>
          <a:p>
            <a:pPr>
              <a:spcBef>
                <a:spcPts val="0"/>
              </a:spcBef>
              <a:buClr>
                <a:srgbClr val="FFC000"/>
              </a:buClr>
              <a:buSzPct val="150000"/>
              <a:buFont typeface="Wingdings" panose="05000000000000000000" pitchFamily="2" charset="2"/>
              <a:buChar char="§"/>
              <a:defRPr/>
            </a:pPr>
            <a:r>
              <a:rPr lang="es-HN" sz="3000" dirty="0">
                <a:solidFill>
                  <a:prstClr val="black"/>
                </a:solidFill>
              </a:rPr>
              <a:t>Soltar herramientas o objetos</a:t>
            </a:r>
          </a:p>
          <a:p>
            <a:pPr>
              <a:spcBef>
                <a:spcPts val="0"/>
              </a:spcBef>
              <a:buClr>
                <a:srgbClr val="FFC000"/>
              </a:buClr>
              <a:buSzPct val="150000"/>
              <a:buFont typeface="Wingdings" panose="05000000000000000000" pitchFamily="2" charset="2"/>
              <a:buChar char="§"/>
              <a:defRPr/>
            </a:pPr>
            <a:r>
              <a:rPr lang="es-HN" sz="3000" dirty="0">
                <a:solidFill>
                  <a:prstClr val="black"/>
                </a:solidFill>
              </a:rPr>
              <a:t>Quemaduras</a:t>
            </a:r>
          </a:p>
          <a:p>
            <a:pPr marL="788727" lvl="1" indent="-457200">
              <a:spcBef>
                <a:spcPts val="0"/>
              </a:spcBef>
              <a:buClr>
                <a:srgbClr val="FFC000"/>
              </a:buClr>
              <a:buSzPct val="150000"/>
              <a:buFont typeface="Arial" panose="020B0604020202020204" pitchFamily="34" charset="0"/>
              <a:buChar char="•"/>
              <a:defRPr/>
            </a:pPr>
            <a:r>
              <a:rPr lang="es-HN" dirty="0">
                <a:solidFill>
                  <a:prstClr val="black"/>
                </a:solidFill>
              </a:rPr>
              <a:t>Eléctrico – corriente</a:t>
            </a:r>
          </a:p>
          <a:p>
            <a:pPr marL="788727" lvl="1" indent="-457200">
              <a:spcBef>
                <a:spcPts val="0"/>
              </a:spcBef>
              <a:buClr>
                <a:srgbClr val="FFC000"/>
              </a:buClr>
              <a:buSzPct val="150000"/>
              <a:buFont typeface="Arial" panose="020B0604020202020204" pitchFamily="34" charset="0"/>
              <a:buChar char="•"/>
              <a:defRPr/>
            </a:pPr>
            <a:r>
              <a:rPr lang="es-HN" dirty="0">
                <a:solidFill>
                  <a:prstClr val="black"/>
                </a:solidFill>
              </a:rPr>
              <a:t>Térmico – </a:t>
            </a:r>
            <a:r>
              <a:rPr lang="es-HN" dirty="0" smtClean="0">
                <a:solidFill>
                  <a:prstClr val="black"/>
                </a:solidFill>
              </a:rPr>
              <a:t>calor</a:t>
            </a:r>
            <a:endParaRPr lang="en-US" dirty="0"/>
          </a:p>
        </p:txBody>
      </p:sp>
    </p:spTree>
    <p:extLst>
      <p:ext uri="{BB962C8B-B14F-4D97-AF65-F5344CB8AC3E}">
        <p14:creationId xmlns:p14="http://schemas.microsoft.com/office/powerpoint/2010/main" val="69732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25</a:t>
            </a:fld>
            <a:endParaRPr lang="en-US">
              <a:solidFill>
                <a:prstClr val="black">
                  <a:tint val="75000"/>
                </a:prstClr>
              </a:solidFill>
            </a:endParaRPr>
          </a:p>
        </p:txBody>
      </p:sp>
      <p:sp>
        <p:nvSpPr>
          <p:cNvPr id="11" name="Title 1"/>
          <p:cNvSpPr>
            <a:spLocks noGrp="1"/>
          </p:cNvSpPr>
          <p:nvPr>
            <p:ph type="title"/>
          </p:nvPr>
        </p:nvSpPr>
        <p:spPr/>
        <p:txBody>
          <a:bodyPr>
            <a:noAutofit/>
          </a:bodyPr>
          <a:lstStyle/>
          <a:p>
            <a:pPr eaLnBrk="1" hangingPunct="1">
              <a:defRPr/>
            </a:pPr>
            <a:r>
              <a:rPr lang="es-HN" b="1" dirty="0" smtClean="0">
                <a:latin typeface="Tahoma" panose="020B0604030504040204" pitchFamily="34" charset="0"/>
                <a:ea typeface="Tahoma" panose="020B0604030504040204" pitchFamily="34" charset="0"/>
                <a:cs typeface="Tahoma" panose="020B0604030504040204" pitchFamily="34" charset="0"/>
              </a:rPr>
              <a:t>Efectos del la Corriente </a:t>
            </a:r>
            <a:r>
              <a:rPr lang="es-HN" b="1" dirty="0" err="1" smtClean="0">
                <a:latin typeface="Tahoma" panose="020B0604030504040204" pitchFamily="34" charset="0"/>
                <a:ea typeface="Tahoma" panose="020B0604030504040204" pitchFamily="34" charset="0"/>
                <a:cs typeface="Tahoma" panose="020B0604030504040204" pitchFamily="34" charset="0"/>
              </a:rPr>
              <a:t>Electrica</a:t>
            </a:r>
            <a:r>
              <a:rPr lang="es-HN" b="1" dirty="0" smtClean="0">
                <a:latin typeface="Tahoma" panose="020B0604030504040204" pitchFamily="34" charset="0"/>
                <a:ea typeface="Tahoma" panose="020B0604030504040204" pitchFamily="34" charset="0"/>
                <a:cs typeface="Tahoma" panose="020B0604030504040204" pitchFamily="34" charset="0"/>
              </a:rPr>
              <a:t> en el Cuerpo Humano</a:t>
            </a:r>
          </a:p>
        </p:txBody>
      </p:sp>
      <p:pic>
        <p:nvPicPr>
          <p:cNvPr id="20" name="Picture 19" title="Efectos del la corriente electrica en el cuerpo Humano"/>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483" y="1622160"/>
            <a:ext cx="5858387" cy="4572000"/>
          </a:xfrm>
          <a:prstGeom prst="rect">
            <a:avLst/>
          </a:prstGeom>
        </p:spPr>
      </p:pic>
      <p:sp>
        <p:nvSpPr>
          <p:cNvPr id="2" name="Content Placeholder 1"/>
          <p:cNvSpPr>
            <a:spLocks noGrp="1"/>
          </p:cNvSpPr>
          <p:nvPr>
            <p:ph idx="1"/>
          </p:nvPr>
        </p:nvSpPr>
        <p:spPr>
          <a:xfrm>
            <a:off x="6088869" y="1814185"/>
            <a:ext cx="2789955" cy="4133099"/>
          </a:xfrm>
        </p:spPr>
        <p:txBody>
          <a:bodyPr>
            <a:normAutofit/>
          </a:bodyPr>
          <a:lstStyle/>
          <a:p>
            <a:pPr lvl="0">
              <a:buClr>
                <a:srgbClr val="FFC000"/>
              </a:buClr>
              <a:buSzPct val="150000"/>
              <a:buFont typeface="Wingdings" panose="05000000000000000000" pitchFamily="2" charset="2"/>
              <a:buChar char="§"/>
            </a:pPr>
            <a:r>
              <a:rPr lang="es-HN" dirty="0">
                <a:solidFill>
                  <a:prstClr val="black"/>
                </a:solidFill>
              </a:rPr>
              <a:t>Las mujeres sienten los efectos más pronto</a:t>
            </a:r>
          </a:p>
          <a:p>
            <a:pPr lvl="0">
              <a:buClr>
                <a:srgbClr val="FFC000"/>
              </a:buClr>
              <a:buSzPct val="150000"/>
              <a:buFont typeface="Wingdings" panose="05000000000000000000" pitchFamily="2" charset="2"/>
              <a:buChar char="§"/>
            </a:pPr>
            <a:r>
              <a:rPr lang="es-HN" dirty="0">
                <a:solidFill>
                  <a:prstClr val="black"/>
                </a:solidFill>
              </a:rPr>
              <a:t>2/3 umbral de los </a:t>
            </a:r>
            <a:r>
              <a:rPr lang="es-HN" dirty="0" smtClean="0">
                <a:solidFill>
                  <a:prstClr val="black"/>
                </a:solidFill>
              </a:rPr>
              <a:t>hombres</a:t>
            </a:r>
            <a:endParaRPr lang="en-US" dirty="0"/>
          </a:p>
        </p:txBody>
      </p:sp>
    </p:spTree>
    <p:extLst>
      <p:ext uri="{BB962C8B-B14F-4D97-AF65-F5344CB8AC3E}">
        <p14:creationId xmlns:p14="http://schemas.microsoft.com/office/powerpoint/2010/main" val="1587047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26</a:t>
            </a:fld>
            <a:endParaRPr lang="en-US">
              <a:solidFill>
                <a:prstClr val="black">
                  <a:tint val="75000"/>
                </a:prstClr>
              </a:solidFill>
            </a:endParaRPr>
          </a:p>
        </p:txBody>
      </p:sp>
      <p:sp>
        <p:nvSpPr>
          <p:cNvPr id="6" name="Title 5"/>
          <p:cNvSpPr>
            <a:spLocks noGrp="1"/>
          </p:cNvSpPr>
          <p:nvPr>
            <p:ph type="title"/>
          </p:nvPr>
        </p:nvSpPr>
        <p:spPr>
          <a:xfrm>
            <a:off x="457200" y="126170"/>
            <a:ext cx="8229600" cy="1143000"/>
          </a:xfrm>
        </p:spPr>
        <p:txBody>
          <a:bodyPr>
            <a:normAutofit/>
          </a:bodyPr>
          <a:lstStyle/>
          <a:p>
            <a:pPr lvl="0">
              <a:spcBef>
                <a:spcPts val="0"/>
              </a:spcBef>
            </a:pPr>
            <a:r>
              <a:rPr lang="es-HN" dirty="0" smtClean="0"/>
              <a:t>Efecto Eléctrico</a:t>
            </a:r>
            <a:endParaRPr lang="es-HN" dirty="0"/>
          </a:p>
        </p:txBody>
      </p:sp>
      <p:pic>
        <p:nvPicPr>
          <p:cNvPr id="5" name="Picture 4" title="Hombre electrocutado"/>
          <p:cNvPicPr>
            <a:picLocks noChangeAspect="1"/>
          </p:cNvPicPr>
          <p:nvPr/>
        </p:nvPicPr>
        <p:blipFill rotWithShape="1">
          <a:blip r:embed="rId3" cstate="email">
            <a:extLst>
              <a:ext uri="{28A0092B-C50C-407E-A947-70E740481C1C}">
                <a14:useLocalDpi xmlns:a14="http://schemas.microsoft.com/office/drawing/2010/main"/>
              </a:ext>
            </a:extLst>
          </a:blip>
          <a:srcRect r="5618"/>
          <a:stretch/>
        </p:blipFill>
        <p:spPr>
          <a:xfrm>
            <a:off x="6338630" y="1369750"/>
            <a:ext cx="2335530" cy="3886200"/>
          </a:xfrm>
          <a:prstGeom prst="rect">
            <a:avLst/>
          </a:prstGeom>
          <a:ln w="15875">
            <a:solidFill>
              <a:srgbClr val="1A4656"/>
            </a:solidFill>
          </a:ln>
        </p:spPr>
      </p:pic>
      <p:sp>
        <p:nvSpPr>
          <p:cNvPr id="4" name="Content Placeholder 4"/>
          <p:cNvSpPr>
            <a:spLocks noGrp="1"/>
          </p:cNvSpPr>
          <p:nvPr>
            <p:ph idx="4294967295"/>
          </p:nvPr>
        </p:nvSpPr>
        <p:spPr>
          <a:xfrm>
            <a:off x="377925" y="3423810"/>
            <a:ext cx="6260015" cy="3192805"/>
          </a:xfrm>
        </p:spPr>
        <p:txBody>
          <a:bodyPr>
            <a:normAutofit/>
          </a:bodyPr>
          <a:lstStyle/>
          <a:p>
            <a:pPr marL="0" lvl="0" indent="0">
              <a:spcBef>
                <a:spcPts val="600"/>
              </a:spcBef>
              <a:spcAft>
                <a:spcPts val="600"/>
              </a:spcAft>
              <a:buClr>
                <a:srgbClr val="FFC000"/>
              </a:buClr>
              <a:buSzPct val="150000"/>
              <a:buNone/>
            </a:pPr>
            <a:r>
              <a:rPr lang="es-HN"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Bombilla de 60 vatios</a:t>
            </a:r>
          </a:p>
          <a:p>
            <a:pPr marL="457200" indent="-457200">
              <a:spcBef>
                <a:spcPts val="600"/>
              </a:spcBef>
              <a:spcAft>
                <a:spcPts val="600"/>
              </a:spcAft>
              <a:buClr>
                <a:srgbClr val="FFC000"/>
              </a:buClr>
              <a:buSzPct val="150000"/>
              <a:buFont typeface="Wingdings" panose="05000000000000000000"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Retiene ½ amperio</a:t>
            </a:r>
          </a:p>
          <a:p>
            <a:pPr marL="457200" indent="-457200">
              <a:spcBef>
                <a:spcPts val="0"/>
              </a:spcBef>
              <a:spcAft>
                <a:spcPts val="600"/>
              </a:spcAft>
              <a:buClr>
                <a:srgbClr val="FFC000"/>
              </a:buClr>
              <a:buSzPct val="150000"/>
              <a:buFont typeface="Wingdings" panose="05000000000000000000"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½ amp = 500 miliamperios</a:t>
            </a:r>
          </a:p>
          <a:p>
            <a:pPr marL="457200" indent="-457200">
              <a:spcBef>
                <a:spcPts val="0"/>
              </a:spcBef>
              <a:spcAft>
                <a:spcPts val="600"/>
              </a:spcAft>
              <a:buClr>
                <a:srgbClr val="FFC000"/>
              </a:buClr>
              <a:buSzPct val="150000"/>
              <a:buFont typeface="Wingdings" panose="05000000000000000000" pitchFamily="2" charset="2"/>
              <a:buChar char="§"/>
            </a:pPr>
            <a:r>
              <a:rPr lang="es-HN" dirty="0" smtClean="0">
                <a:latin typeface="Tahoma" panose="020B0604030504040204" pitchFamily="34" charset="0"/>
                <a:ea typeface="Tahoma" panose="020B0604030504040204" pitchFamily="34" charset="0"/>
                <a:cs typeface="Tahoma" panose="020B0604030504040204" pitchFamily="34" charset="0"/>
              </a:rPr>
              <a:t>500 miliamperios pueden causar la muerte</a:t>
            </a:r>
            <a:endParaRPr lang="es-HN"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title="Bombilla de 60 vatios"/>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462665" y="1378295"/>
            <a:ext cx="3265435" cy="2057400"/>
          </a:xfrm>
          <a:prstGeom prst="rect">
            <a:avLst/>
          </a:prstGeom>
          <a:ln w="12700">
            <a:solidFill>
              <a:schemeClr val="tx1"/>
            </a:solidFill>
          </a:ln>
        </p:spPr>
      </p:pic>
    </p:spTree>
    <p:extLst>
      <p:ext uri="{BB962C8B-B14F-4D97-AF65-F5344CB8AC3E}">
        <p14:creationId xmlns:p14="http://schemas.microsoft.com/office/powerpoint/2010/main" val="3734794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27</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s-HN" b="1" kern="1200" dirty="0" smtClean="0">
                <a:effectLst/>
                <a:latin typeface="Tahoma"/>
                <a:ea typeface="Tahoma"/>
                <a:cs typeface="Tahoma"/>
              </a:rPr>
              <a:t>Consecuencias de Peligros Eléctricos</a:t>
            </a:r>
            <a:endParaRPr lang="en-US" dirty="0"/>
          </a:p>
        </p:txBody>
      </p:sp>
      <p:sp>
        <p:nvSpPr>
          <p:cNvPr id="6" name="Content Placeholder 5"/>
          <p:cNvSpPr>
            <a:spLocks noGrp="1"/>
          </p:cNvSpPr>
          <p:nvPr>
            <p:ph idx="1"/>
          </p:nvPr>
        </p:nvSpPr>
        <p:spPr>
          <a:xfrm>
            <a:off x="457200" y="1600200"/>
            <a:ext cx="6380695" cy="5257800"/>
          </a:xfrm>
        </p:spPr>
        <p:txBody>
          <a:bodyPr>
            <a:normAutofit/>
          </a:bodyPr>
          <a:lstStyle/>
          <a:p>
            <a:pPr marL="457200" lvl="0" indent="-457200">
              <a:lnSpc>
                <a:spcPct val="90000"/>
              </a:lnSpc>
              <a:spcBef>
                <a:spcPts val="0"/>
              </a:spcBef>
              <a:spcAft>
                <a:spcPts val="600"/>
              </a:spcAft>
              <a:buClr>
                <a:srgbClr val="FFC000"/>
              </a:buClr>
              <a:buSzPct val="150000"/>
              <a:buFont typeface="Wingdings" pitchFamily="2" charset="2"/>
              <a:buChar char="§"/>
            </a:pPr>
            <a:r>
              <a:rPr lang="es-HN" dirty="0">
                <a:solidFill>
                  <a:prstClr val="black"/>
                </a:solidFill>
              </a:rPr>
              <a:t>Electrocución</a:t>
            </a:r>
          </a:p>
          <a:p>
            <a:pPr marL="914400" lvl="1" indent="-457200">
              <a:lnSpc>
                <a:spcPct val="90000"/>
              </a:lnSpc>
              <a:spcBef>
                <a:spcPts val="0"/>
              </a:spcBef>
              <a:spcAft>
                <a:spcPts val="400"/>
              </a:spcAft>
              <a:buClr>
                <a:srgbClr val="FFC000"/>
              </a:buClr>
              <a:buSzPct val="150000"/>
              <a:buFont typeface="Arial" pitchFamily="34" charset="0"/>
              <a:buChar char="•"/>
            </a:pPr>
            <a:r>
              <a:rPr lang="es-HN" dirty="0">
                <a:solidFill>
                  <a:prstClr val="black"/>
                </a:solidFill>
              </a:rPr>
              <a:t>Contacto directo</a:t>
            </a:r>
          </a:p>
          <a:p>
            <a:pPr marL="914400" lvl="1" indent="-457200">
              <a:lnSpc>
                <a:spcPct val="90000"/>
              </a:lnSpc>
              <a:spcBef>
                <a:spcPts val="0"/>
              </a:spcBef>
              <a:spcAft>
                <a:spcPts val="400"/>
              </a:spcAft>
              <a:buClr>
                <a:srgbClr val="FFC000"/>
              </a:buClr>
              <a:buSzPct val="150000"/>
              <a:buFont typeface="Arial" pitchFamily="34" charset="0"/>
              <a:buChar char="•"/>
            </a:pPr>
            <a:r>
              <a:rPr lang="es-HN" dirty="0">
                <a:solidFill>
                  <a:prstClr val="black"/>
                </a:solidFill>
              </a:rPr>
              <a:t>Contacto con cables de alta tensión</a:t>
            </a:r>
          </a:p>
          <a:p>
            <a:pPr marL="457200" lvl="0" indent="-457200">
              <a:lnSpc>
                <a:spcPct val="90000"/>
              </a:lnSpc>
              <a:spcBef>
                <a:spcPts val="600"/>
              </a:spcBef>
              <a:spcAft>
                <a:spcPts val="600"/>
              </a:spcAft>
              <a:buClr>
                <a:srgbClr val="FFC000"/>
              </a:buClr>
              <a:buSzPct val="150000"/>
              <a:buFont typeface="Wingdings" pitchFamily="2" charset="2"/>
              <a:buChar char="§"/>
            </a:pPr>
            <a:r>
              <a:rPr lang="es-HN" dirty="0">
                <a:solidFill>
                  <a:prstClr val="black"/>
                </a:solidFill>
              </a:rPr>
              <a:t>Explosiones </a:t>
            </a:r>
            <a:r>
              <a:rPr lang="es-HN" b="1" dirty="0">
                <a:solidFill>
                  <a:prstClr val="black"/>
                </a:solidFill>
              </a:rPr>
              <a:t> </a:t>
            </a:r>
          </a:p>
          <a:p>
            <a:pPr marL="914400" lvl="1" indent="-457200">
              <a:lnSpc>
                <a:spcPct val="90000"/>
              </a:lnSpc>
              <a:spcBef>
                <a:spcPts val="0"/>
              </a:spcBef>
              <a:buClr>
                <a:srgbClr val="FFC000"/>
              </a:buClr>
              <a:buSzPct val="150000"/>
              <a:buFont typeface="Arial" pitchFamily="34" charset="0"/>
              <a:buChar char="•"/>
            </a:pPr>
            <a:r>
              <a:rPr lang="es-HN" dirty="0">
                <a:solidFill>
                  <a:prstClr val="black"/>
                </a:solidFill>
              </a:rPr>
              <a:t>Chispa eléctrica enciende la mezcla explosiva</a:t>
            </a:r>
          </a:p>
          <a:p>
            <a:pPr marL="457200" lvl="0" indent="-457200">
              <a:lnSpc>
                <a:spcPct val="90000"/>
              </a:lnSpc>
              <a:spcBef>
                <a:spcPts val="750"/>
              </a:spcBef>
              <a:spcAft>
                <a:spcPts val="600"/>
              </a:spcAft>
              <a:buClr>
                <a:srgbClr val="FFC000"/>
              </a:buClr>
              <a:buSzPct val="150000"/>
              <a:buFont typeface="Wingdings" pitchFamily="2" charset="2"/>
              <a:buChar char="§"/>
            </a:pPr>
            <a:r>
              <a:rPr lang="es-HN" dirty="0">
                <a:solidFill>
                  <a:prstClr val="black"/>
                </a:solidFill>
              </a:rPr>
              <a:t>Incendios </a:t>
            </a:r>
          </a:p>
          <a:p>
            <a:pPr marL="914400" lvl="1" indent="-457200">
              <a:lnSpc>
                <a:spcPct val="90000"/>
              </a:lnSpc>
              <a:spcBef>
                <a:spcPts val="0"/>
              </a:spcBef>
              <a:spcAft>
                <a:spcPts val="400"/>
              </a:spcAft>
              <a:buClr>
                <a:srgbClr val="FFC000"/>
              </a:buClr>
              <a:buSzPct val="150000"/>
              <a:buFont typeface="Arial" charset="0"/>
              <a:buChar char="•"/>
            </a:pPr>
            <a:r>
              <a:rPr lang="es-HN" dirty="0">
                <a:solidFill>
                  <a:prstClr val="black"/>
                </a:solidFill>
              </a:rPr>
              <a:t>Circuito sobrecargado</a:t>
            </a:r>
          </a:p>
          <a:p>
            <a:pPr marL="914400" lvl="1" indent="-457200">
              <a:lnSpc>
                <a:spcPct val="90000"/>
              </a:lnSpc>
              <a:spcBef>
                <a:spcPts val="0"/>
              </a:spcBef>
              <a:spcAft>
                <a:spcPts val="400"/>
              </a:spcAft>
              <a:buClr>
                <a:srgbClr val="FFC000"/>
              </a:buClr>
              <a:buSzPct val="150000"/>
              <a:buFont typeface="Arial" charset="0"/>
              <a:buChar char="•"/>
            </a:pPr>
            <a:r>
              <a:rPr lang="es-HN" dirty="0">
                <a:solidFill>
                  <a:prstClr val="black"/>
                </a:solidFill>
              </a:rPr>
              <a:t>Cableado defectuoso puede causar exceso de </a:t>
            </a:r>
            <a:r>
              <a:rPr lang="es-HN" dirty="0" smtClean="0">
                <a:solidFill>
                  <a:prstClr val="black"/>
                </a:solidFill>
              </a:rPr>
              <a:t>corriente</a:t>
            </a:r>
            <a:endParaRPr lang="es-HN" dirty="0">
              <a:solidFill>
                <a:prstClr val="black"/>
              </a:solidFill>
            </a:endParaRPr>
          </a:p>
        </p:txBody>
      </p:sp>
      <p:pic>
        <p:nvPicPr>
          <p:cNvPr id="2050" name="Picture 2" descr="C:\Users\arademaker\AppData\Local\Microsoft\Windows\Temporary Internet Files\Content.Outlook\A8UJIUDE\iStock_000002461605_Medium (2).jpg" title="Explosiones - Chispa eléctrica enciende la mezcla explosiv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0300" y="1607220"/>
            <a:ext cx="2117385" cy="36576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36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28</a:t>
            </a:fld>
            <a:endParaRPr lang="en-US">
              <a:solidFill>
                <a:prstClr val="black">
                  <a:tint val="75000"/>
                </a:prstClr>
              </a:solidFill>
            </a:endParaRPr>
          </a:p>
        </p:txBody>
      </p:sp>
      <p:sp>
        <p:nvSpPr>
          <p:cNvPr id="2" name="Title 1"/>
          <p:cNvSpPr>
            <a:spLocks noGrp="1"/>
          </p:cNvSpPr>
          <p:nvPr>
            <p:ph type="title"/>
          </p:nvPr>
        </p:nvSpPr>
        <p:spPr>
          <a:xfrm>
            <a:off x="370123" y="274638"/>
            <a:ext cx="8380790" cy="1143000"/>
          </a:xfrm>
        </p:spPr>
        <p:txBody>
          <a:bodyPr anchor="t">
            <a:no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Electrocución: Contacto Directo</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a:xfrm>
            <a:off x="288078" y="1642265"/>
            <a:ext cx="3038517" cy="4525963"/>
          </a:xfrm>
        </p:spPr>
        <p:txBody>
          <a:bodyPr/>
          <a:lstStyle/>
          <a:p>
            <a:pPr marL="0" lvl="0" indent="0" algn="ctr" defTabSz="914269">
              <a:spcBef>
                <a:spcPts val="0"/>
              </a:spcBef>
              <a:buNone/>
            </a:pPr>
            <a:r>
              <a:rPr lang="es-HN" dirty="0">
                <a:solidFill>
                  <a:prstClr val="black"/>
                </a:solidFill>
              </a:rPr>
              <a:t>¿ Estas fotografías muestran algún peligro</a:t>
            </a:r>
            <a:r>
              <a:rPr lang="es-HN" dirty="0" smtClean="0">
                <a:solidFill>
                  <a:prstClr val="black"/>
                </a:solidFill>
              </a:rPr>
              <a:t>?</a:t>
            </a:r>
            <a:endParaRPr lang="en-US" dirty="0"/>
          </a:p>
        </p:txBody>
      </p:sp>
      <p:grpSp>
        <p:nvGrpSpPr>
          <p:cNvPr id="5" name="Group 4" title="Mal enchufe eléctrico. Falta de la clavija de tierra en el enchufe del cable eléctrico"/>
          <p:cNvGrpSpPr/>
          <p:nvPr/>
        </p:nvGrpSpPr>
        <p:grpSpPr>
          <a:xfrm>
            <a:off x="3322609" y="1223470"/>
            <a:ext cx="2743200" cy="2743200"/>
            <a:chOff x="3285031" y="1223470"/>
            <a:chExt cx="2743200" cy="2743200"/>
          </a:xfrm>
        </p:grpSpPr>
        <p:pic>
          <p:nvPicPr>
            <p:cNvPr id="11" name="Picture 2" title="Mala seguridad en las escalera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85031" y="1223470"/>
              <a:ext cx="2743200" cy="27432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285031" y="1223470"/>
              <a:ext cx="419100" cy="523220"/>
            </a:xfrm>
            <a:prstGeom prst="rect">
              <a:avLst/>
            </a:prstGeom>
            <a:solidFill>
              <a:schemeClr val="bg1">
                <a:lumMod val="95000"/>
              </a:schemeClr>
            </a:solidFill>
            <a:ln>
              <a:noFill/>
            </a:ln>
          </p:spPr>
          <p:txBody>
            <a:bodyPr wrap="square" rtlCol="0">
              <a:spAutoFit/>
            </a:bodyPr>
            <a:lstStyle/>
            <a:p>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6" name="Group 5" title="Tapa del interruptor de la luz mala"/>
          <p:cNvGrpSpPr/>
          <p:nvPr/>
        </p:nvGrpSpPr>
        <p:grpSpPr>
          <a:xfrm>
            <a:off x="6077415" y="1223470"/>
            <a:ext cx="2743200" cy="2743200"/>
            <a:chOff x="6077415" y="1223470"/>
            <a:chExt cx="2743200" cy="2743200"/>
          </a:xfrm>
        </p:grpSpPr>
        <p:pic>
          <p:nvPicPr>
            <p:cNvPr id="22" name="Picture 21" title="Tapa del interruptor de la luz mal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77415" y="1223470"/>
              <a:ext cx="2743200" cy="2743200"/>
            </a:xfrm>
            <a:prstGeom prst="rect">
              <a:avLst/>
            </a:prstGeom>
            <a:ln w="12700">
              <a:solidFill>
                <a:srgbClr val="1A4656"/>
              </a:solidFill>
            </a:ln>
          </p:spPr>
        </p:pic>
        <p:sp>
          <p:nvSpPr>
            <p:cNvPr id="29" name="TextBox 28"/>
            <p:cNvSpPr txBox="1"/>
            <p:nvPr/>
          </p:nvSpPr>
          <p:spPr>
            <a:xfrm>
              <a:off x="6093476" y="1223470"/>
              <a:ext cx="419100" cy="523220"/>
            </a:xfrm>
            <a:prstGeom prst="rect">
              <a:avLst/>
            </a:prstGeom>
            <a:solidFill>
              <a:schemeClr val="bg1">
                <a:lumMod val="95000"/>
              </a:schemeClr>
            </a:solidFill>
          </p:spPr>
          <p:txBody>
            <a:bodyPr wrap="square" rtlCol="0">
              <a:spAutoFit/>
            </a:bodyPr>
            <a:lstStyle/>
            <a:p>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7" name="Group 6" title="Tomacorriente defectuoso"/>
          <p:cNvGrpSpPr/>
          <p:nvPr/>
        </p:nvGrpSpPr>
        <p:grpSpPr>
          <a:xfrm>
            <a:off x="373329" y="3971007"/>
            <a:ext cx="2514600" cy="2743200"/>
            <a:chOff x="524221" y="3971007"/>
            <a:chExt cx="2514600" cy="2743200"/>
          </a:xfrm>
        </p:grpSpPr>
        <p:pic>
          <p:nvPicPr>
            <p:cNvPr id="23" name="Picture 22" title="Tomacorriente defectuoso"/>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4221" y="3971007"/>
              <a:ext cx="2514600" cy="2743200"/>
            </a:xfrm>
            <a:prstGeom prst="rect">
              <a:avLst/>
            </a:prstGeom>
            <a:ln w="12700">
              <a:solidFill>
                <a:srgbClr val="1A4656"/>
              </a:solidFill>
            </a:ln>
          </p:spPr>
        </p:pic>
        <p:sp>
          <p:nvSpPr>
            <p:cNvPr id="25" name="TextBox 24"/>
            <p:cNvSpPr txBox="1"/>
            <p:nvPr/>
          </p:nvSpPr>
          <p:spPr>
            <a:xfrm>
              <a:off x="526000" y="3971007"/>
              <a:ext cx="419100" cy="523220"/>
            </a:xfrm>
            <a:prstGeom prst="rect">
              <a:avLst/>
            </a:prstGeom>
            <a:solidFill>
              <a:schemeClr val="bg1">
                <a:lumMod val="95000"/>
              </a:schemeClr>
            </a:solidFill>
          </p:spPr>
          <p:txBody>
            <a:bodyPr wrap="square" rtlCol="0">
              <a:spAutoFit/>
            </a:bodyPr>
            <a:lstStyle/>
            <a:p>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grpSp>
      <p:cxnSp>
        <p:nvCxnSpPr>
          <p:cNvPr id="36" name="Straight Connector 35" title="conector"/>
          <p:cNvCxnSpPr>
            <a:stCxn id="35" idx="1"/>
            <a:endCxn id="35" idx="5"/>
          </p:cNvCxnSpPr>
          <p:nvPr/>
        </p:nvCxnSpPr>
        <p:spPr>
          <a:xfrm>
            <a:off x="1334418" y="5708385"/>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title="Cable eléctrico defectuoso"/>
          <p:cNvGrpSpPr/>
          <p:nvPr/>
        </p:nvGrpSpPr>
        <p:grpSpPr>
          <a:xfrm>
            <a:off x="2892163" y="3971007"/>
            <a:ext cx="3886200" cy="2743200"/>
            <a:chOff x="3093159" y="3971007"/>
            <a:chExt cx="3886200" cy="2743200"/>
          </a:xfrm>
        </p:grpSpPr>
        <p:pic>
          <p:nvPicPr>
            <p:cNvPr id="28" name="Picture 27" title="Cable eléctrico defectuoso"/>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93159" y="3971007"/>
              <a:ext cx="3886200" cy="2743200"/>
            </a:xfrm>
            <a:prstGeom prst="rect">
              <a:avLst/>
            </a:prstGeom>
            <a:ln w="12700">
              <a:solidFill>
                <a:srgbClr val="1A4656"/>
              </a:solidFill>
            </a:ln>
          </p:spPr>
        </p:pic>
        <p:sp>
          <p:nvSpPr>
            <p:cNvPr id="30" name="TextBox 29"/>
            <p:cNvSpPr txBox="1"/>
            <p:nvPr/>
          </p:nvSpPr>
          <p:spPr>
            <a:xfrm>
              <a:off x="3093159" y="3971007"/>
              <a:ext cx="419100" cy="523220"/>
            </a:xfrm>
            <a:prstGeom prst="rect">
              <a:avLst/>
            </a:prstGeom>
            <a:solidFill>
              <a:schemeClr val="bg1">
                <a:lumMod val="95000"/>
              </a:schemeClr>
            </a:solidFill>
          </p:spPr>
          <p:txBody>
            <a:bodyPr wrap="square" rtlCol="0">
              <a:spAutoFit/>
            </a:bodyPr>
            <a:lstStyle/>
            <a:p>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D</a:t>
              </a:r>
            </a:p>
          </p:txBody>
        </p:sp>
      </p:grpSp>
      <p:sp>
        <p:nvSpPr>
          <p:cNvPr id="38" name="Oval 37" title="no simbolo"/>
          <p:cNvSpPr/>
          <p:nvPr/>
        </p:nvSpPr>
        <p:spPr>
          <a:xfrm>
            <a:off x="4187950" y="1700775"/>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32" name="Oval 31" title="no simbolo"/>
          <p:cNvSpPr/>
          <p:nvPr/>
        </p:nvSpPr>
        <p:spPr>
          <a:xfrm>
            <a:off x="6883620" y="189280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35" name="Oval 34" title="no simbolo"/>
          <p:cNvSpPr/>
          <p:nvPr/>
        </p:nvSpPr>
        <p:spPr>
          <a:xfrm>
            <a:off x="1200507" y="5574474"/>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9" name="Oval 8" title="no simbolo"/>
          <p:cNvSpPr/>
          <p:nvPr/>
        </p:nvSpPr>
        <p:spPr>
          <a:xfrm>
            <a:off x="5724150" y="5080415"/>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12" name="Straight Connector 11" title="Sin símbolo"/>
          <p:cNvCxnSpPr>
            <a:stCxn id="9" idx="1"/>
            <a:endCxn id="9" idx="5"/>
          </p:cNvCxnSpPr>
          <p:nvPr/>
        </p:nvCxnSpPr>
        <p:spPr>
          <a:xfrm>
            <a:off x="5858061" y="5214326"/>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title="Sin símbolo"/>
          <p:cNvCxnSpPr>
            <a:stCxn id="32" idx="1"/>
            <a:endCxn id="32" idx="5"/>
          </p:cNvCxnSpPr>
          <p:nvPr/>
        </p:nvCxnSpPr>
        <p:spPr>
          <a:xfrm>
            <a:off x="7017531" y="202671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title="Sin símbolo"/>
          <p:cNvCxnSpPr>
            <a:stCxn id="38" idx="1"/>
            <a:endCxn id="38" idx="5"/>
          </p:cNvCxnSpPr>
          <p:nvPr/>
        </p:nvCxnSpPr>
        <p:spPr>
          <a:xfrm>
            <a:off x="4321861" y="1834686"/>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0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500"/>
                                        <p:tgtEl>
                                          <p:spTgt spid="3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ircle(in)">
                                      <p:cBhvr>
                                        <p:cTn id="11" dur="500"/>
                                        <p:tgtEl>
                                          <p:spTgt spid="32"/>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500"/>
                                        <p:tgtEl>
                                          <p:spTgt spid="3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500"/>
                                        <p:tgtEl>
                                          <p:spTgt spid="9"/>
                                        </p:tgtEl>
                                      </p:cBhvr>
                                    </p:animEffect>
                                  </p:childTnLst>
                                </p:cTn>
                              </p:par>
                            </p:childTnLst>
                          </p:cTn>
                        </p:par>
                        <p:par>
                          <p:cTn id="20" fill="hold">
                            <p:stCondLst>
                              <p:cond delay="2000"/>
                            </p:stCondLst>
                            <p:childTnLst>
                              <p:par>
                                <p:cTn id="21" presetID="22" presetClass="entr" presetSubtype="1" fill="hold" nodeType="after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2" grpId="0" animBg="1"/>
      <p:bldP spid="3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345"/>
            <a:ext cx="9144000" cy="1143000"/>
          </a:xfrm>
        </p:spPr>
        <p:txBody>
          <a:bodyPr>
            <a:no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Eléctrico – Peligro Potencial de Incendio</a:t>
            </a:r>
            <a:endParaRPr lang="es-HN" dirty="0">
              <a:latin typeface="Tahoma" panose="020B0604030504040204" pitchFamily="34" charset="0"/>
              <a:ea typeface="Tahoma" panose="020B0604030504040204" pitchFamily="34" charset="0"/>
              <a:cs typeface="Tahoma" panose="020B0604030504040204" pitchFamily="34" charset="0"/>
            </a:endParaRPr>
          </a:p>
        </p:txBody>
      </p:sp>
      <p:grpSp>
        <p:nvGrpSpPr>
          <p:cNvPr id="3" name="Group 2" title="mal empalme"/>
          <p:cNvGrpSpPr/>
          <p:nvPr/>
        </p:nvGrpSpPr>
        <p:grpSpPr>
          <a:xfrm>
            <a:off x="259130" y="1606796"/>
            <a:ext cx="3122576" cy="3648247"/>
            <a:chOff x="182355" y="1594503"/>
            <a:chExt cx="3246645" cy="3648247"/>
          </a:xfrm>
        </p:grpSpPr>
        <p:pic>
          <p:nvPicPr>
            <p:cNvPr id="18" name="Picture 17" title="mal empalme"/>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28600" y="1594503"/>
              <a:ext cx="3200400" cy="3200400"/>
            </a:xfrm>
            <a:prstGeom prst="rect">
              <a:avLst/>
            </a:prstGeom>
            <a:ln w="12700">
              <a:solidFill>
                <a:srgbClr val="1A4656"/>
              </a:solidFill>
            </a:ln>
          </p:spPr>
        </p:pic>
        <p:sp>
          <p:nvSpPr>
            <p:cNvPr id="35" name="TextBox 34" title="Mal Empalme"/>
            <p:cNvSpPr txBox="1"/>
            <p:nvPr/>
          </p:nvSpPr>
          <p:spPr>
            <a:xfrm>
              <a:off x="182355" y="4719530"/>
              <a:ext cx="3206496" cy="523220"/>
            </a:xfrm>
            <a:prstGeom prst="rect">
              <a:avLst/>
            </a:prstGeom>
            <a:noFill/>
          </p:spPr>
          <p:txBody>
            <a:bodyPr wrap="square" rtlCol="0">
              <a:spAutoFit/>
            </a:bodyPr>
            <a:lstStyle/>
            <a:p>
              <a:pPr algn="ctr"/>
              <a:r>
                <a:rPr lang="es-HN" sz="2800" dirty="0">
                  <a:solidFill>
                    <a:prstClr val="black"/>
                  </a:solidFill>
                  <a:latin typeface="Tahoma" panose="020B0604030504040204" pitchFamily="34" charset="0"/>
                  <a:ea typeface="Tahoma" panose="020B0604030504040204" pitchFamily="34" charset="0"/>
                  <a:cs typeface="Tahoma" panose="020B0604030504040204" pitchFamily="34" charset="0"/>
                </a:rPr>
                <a:t>Mal Empalme</a:t>
              </a:r>
            </a:p>
          </p:txBody>
        </p:sp>
        <p:sp>
          <p:nvSpPr>
            <p:cNvPr id="38" name="&quot;No&quot; Symbol 37" title="no simbolo"/>
            <p:cNvSpPr/>
            <p:nvPr/>
          </p:nvSpPr>
          <p:spPr>
            <a:xfrm>
              <a:off x="314535" y="4033730"/>
              <a:ext cx="685800" cy="685800"/>
            </a:xfrm>
            <a:prstGeom prst="noSmoking">
              <a:avLst>
                <a:gd name="adj" fmla="val 18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grpSp>
      <p:grpSp>
        <p:nvGrpSpPr>
          <p:cNvPr id="6" name="Group 5" title="Cableado deficiente"/>
          <p:cNvGrpSpPr/>
          <p:nvPr/>
        </p:nvGrpSpPr>
        <p:grpSpPr>
          <a:xfrm>
            <a:off x="6483657" y="1606796"/>
            <a:ext cx="2346992" cy="4070813"/>
            <a:chOff x="6629400" y="1594503"/>
            <a:chExt cx="2286000" cy="4070813"/>
          </a:xfrm>
        </p:grpSpPr>
        <p:pic>
          <p:nvPicPr>
            <p:cNvPr id="30" name="Picture 29" title="cableado deficiente"/>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6629400" y="1594503"/>
              <a:ext cx="2286000" cy="3200400"/>
            </a:xfrm>
            <a:prstGeom prst="rect">
              <a:avLst/>
            </a:prstGeom>
            <a:ln w="12700">
              <a:solidFill>
                <a:srgbClr val="1A4656"/>
              </a:solidFill>
            </a:ln>
          </p:spPr>
        </p:pic>
        <p:sp>
          <p:nvSpPr>
            <p:cNvPr id="37" name="TextBox 36"/>
            <p:cNvSpPr txBox="1"/>
            <p:nvPr/>
          </p:nvSpPr>
          <p:spPr>
            <a:xfrm>
              <a:off x="6629400" y="4711209"/>
              <a:ext cx="2286000" cy="954107"/>
            </a:xfrm>
            <a:prstGeom prst="rect">
              <a:avLst/>
            </a:prstGeom>
            <a:noFill/>
          </p:spPr>
          <p:txBody>
            <a:bodyPr wrap="square" rtlCol="0">
              <a:spAutoFit/>
            </a:bodyPr>
            <a:lstStyle/>
            <a:p>
              <a:pPr algn="ctr"/>
              <a:r>
                <a:rPr lang="es-HN" sz="2800" dirty="0">
                  <a:solidFill>
                    <a:prstClr val="black"/>
                  </a:solidFill>
                  <a:latin typeface="Tahoma" panose="020B0604030504040204" pitchFamily="34" charset="0"/>
                  <a:ea typeface="Tahoma" panose="020B0604030504040204" pitchFamily="34" charset="0"/>
                  <a:cs typeface="Tahoma" panose="020B0604030504040204" pitchFamily="34" charset="0"/>
                </a:rPr>
                <a:t>Cableado deficiente</a:t>
              </a:r>
            </a:p>
          </p:txBody>
        </p:sp>
        <p:sp>
          <p:nvSpPr>
            <p:cNvPr id="21" name="&quot;No&quot; Symbol 20" title="no simbolo"/>
            <p:cNvSpPr/>
            <p:nvPr/>
          </p:nvSpPr>
          <p:spPr>
            <a:xfrm>
              <a:off x="6689765" y="403373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grpSp>
      <p:grpSp>
        <p:nvGrpSpPr>
          <p:cNvPr id="4" name="Group 3" title="enchufe quemado"/>
          <p:cNvGrpSpPr/>
          <p:nvPr/>
        </p:nvGrpSpPr>
        <p:grpSpPr>
          <a:xfrm>
            <a:off x="3467220" y="1606772"/>
            <a:ext cx="2995590" cy="4061228"/>
            <a:chOff x="3535065" y="1594503"/>
            <a:chExt cx="3094335" cy="4061228"/>
          </a:xfrm>
        </p:grpSpPr>
        <p:pic>
          <p:nvPicPr>
            <p:cNvPr id="11" name="Picture 10" title="Enchufe quemado"/>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57600" y="1594503"/>
              <a:ext cx="2743200" cy="3200400"/>
            </a:xfrm>
            <a:prstGeom prst="rect">
              <a:avLst/>
            </a:prstGeom>
            <a:noFill/>
            <a:ln w="12700">
              <a:solidFill>
                <a:srgbClr val="1A4656"/>
              </a:solidFill>
            </a:ln>
          </p:spPr>
        </p:pic>
        <p:sp>
          <p:nvSpPr>
            <p:cNvPr id="42" name="TextBox 41" title="Enchufe quemado"/>
            <p:cNvSpPr txBox="1"/>
            <p:nvPr/>
          </p:nvSpPr>
          <p:spPr>
            <a:xfrm>
              <a:off x="3535065" y="4701624"/>
              <a:ext cx="3094335" cy="954107"/>
            </a:xfrm>
            <a:prstGeom prst="rect">
              <a:avLst/>
            </a:prstGeom>
            <a:noFill/>
          </p:spPr>
          <p:txBody>
            <a:bodyPr wrap="square" rtlCol="0">
              <a:spAutoFit/>
            </a:bodyPr>
            <a:lstStyle/>
            <a:p>
              <a:pPr algn="ctr"/>
              <a:r>
                <a:rPr lang="es-HN" sz="2800" dirty="0">
                  <a:solidFill>
                    <a:prstClr val="black"/>
                  </a:solidFill>
                  <a:latin typeface="Tahoma" panose="020B0604030504040204" pitchFamily="34" charset="0"/>
                  <a:ea typeface="Tahoma" panose="020B0604030504040204" pitchFamily="34" charset="0"/>
                  <a:cs typeface="Tahoma" panose="020B0604030504040204" pitchFamily="34" charset="0"/>
                </a:rPr>
                <a:t>Enchufe quemado</a:t>
              </a:r>
            </a:p>
          </p:txBody>
        </p:sp>
        <p:sp>
          <p:nvSpPr>
            <p:cNvPr id="22" name="&quot;No&quot; Symbol 21" title="no simbolo"/>
            <p:cNvSpPr/>
            <p:nvPr/>
          </p:nvSpPr>
          <p:spPr>
            <a:xfrm>
              <a:off x="3732580" y="403373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gr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924991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6170"/>
            <a:ext cx="8229600" cy="1143000"/>
          </a:xfrm>
        </p:spPr>
        <p:txBody>
          <a:bodyPr/>
          <a:lstStyle/>
          <a:p>
            <a:r>
              <a:rPr lang="es-HN" dirty="0" smtClean="0">
                <a:latin typeface="Tahoma" panose="020B0604030504040204" pitchFamily="34" charset="0"/>
                <a:ea typeface="Tahoma" panose="020B0604030504040204" pitchFamily="34" charset="0"/>
                <a:cs typeface="Tahoma" panose="020B0604030504040204" pitchFamily="34" charset="0"/>
              </a:rPr>
              <a:t>2 Tipos de Caídas</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a:xfrm>
            <a:off x="210158" y="1278320"/>
            <a:ext cx="4389120" cy="639762"/>
          </a:xfrm>
        </p:spPr>
        <p:txBody>
          <a:bodyPr>
            <a:noAutofit/>
          </a:bodyPr>
          <a:lstStyle/>
          <a:p>
            <a:r>
              <a:rPr lang="es-HN" sz="3200" dirty="0" smtClean="0">
                <a:latin typeface="Tahoma" panose="020B0604030504040204" pitchFamily="34" charset="0"/>
                <a:ea typeface="Tahoma" panose="020B0604030504040204" pitchFamily="34" charset="0"/>
                <a:cs typeface="Tahoma" panose="020B0604030504040204" pitchFamily="34" charset="0"/>
              </a:rPr>
              <a:t>Caídas mismo nivel</a:t>
            </a:r>
            <a:endParaRPr lang="es-HN" sz="32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226424" y="1925728"/>
            <a:ext cx="4389120" cy="2401933"/>
          </a:xfrm>
        </p:spPr>
        <p:txBody>
          <a:bodyPr>
            <a:normAutofit/>
          </a:bodyPr>
          <a:lstStyle/>
          <a:p>
            <a:pPr marL="457200" lvl="0"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Mas común</a:t>
            </a:r>
          </a:p>
          <a:p>
            <a:pPr marL="457200" lvl="0"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Deslizar y tropezar</a:t>
            </a:r>
          </a:p>
          <a:p>
            <a:pPr marL="457200" lvl="0"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Golpear un objeto o una superficie</a:t>
            </a:r>
            <a:endParaRPr lang="es-HN" sz="3000" dirty="0"/>
          </a:p>
        </p:txBody>
      </p:sp>
      <p:sp>
        <p:nvSpPr>
          <p:cNvPr id="8" name="Text Placeholder 7"/>
          <p:cNvSpPr>
            <a:spLocks noGrp="1"/>
          </p:cNvSpPr>
          <p:nvPr>
            <p:ph type="body" sz="quarter" idx="3"/>
          </p:nvPr>
        </p:nvSpPr>
        <p:spPr>
          <a:xfrm>
            <a:off x="4572000" y="1278320"/>
            <a:ext cx="4389120" cy="639762"/>
          </a:xfrm>
        </p:spPr>
        <p:txBody>
          <a:bodyPr>
            <a:noAutofit/>
          </a:bodyPr>
          <a:lstStyle/>
          <a:p>
            <a:r>
              <a:rPr lang="es-HN" sz="3200" dirty="0" smtClean="0">
                <a:latin typeface="Tahoma" panose="020B0604030504040204" pitchFamily="34" charset="0"/>
                <a:ea typeface="Tahoma" panose="020B0604030504040204" pitchFamily="34" charset="0"/>
                <a:cs typeface="Tahoma" panose="020B0604030504040204" pitchFamily="34" charset="0"/>
              </a:rPr>
              <a:t>Caídas Elevadas</a:t>
            </a:r>
            <a:endParaRPr lang="es-HN" sz="32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sz="quarter" idx="4"/>
          </p:nvPr>
        </p:nvSpPr>
        <p:spPr>
          <a:xfrm>
            <a:off x="4572000" y="1889076"/>
            <a:ext cx="4389120" cy="3931920"/>
          </a:xfrm>
        </p:spPr>
        <p:txBody>
          <a:bodyPr>
            <a:normAutofit/>
          </a:bodyPr>
          <a:lstStyle/>
          <a:p>
            <a:pPr marL="457200" lvl="1"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Nivel superior a inferior </a:t>
            </a:r>
          </a:p>
          <a:p>
            <a:pPr marL="457200" lvl="1"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Menos común, más severo</a:t>
            </a:r>
          </a:p>
          <a:p>
            <a:pPr marL="457200" lvl="1" indent="-457200">
              <a:spcBef>
                <a:spcPts val="0"/>
              </a:spcBef>
              <a:buClr>
                <a:srgbClr val="FFC000"/>
              </a:buClr>
              <a:buSzPct val="150000"/>
              <a:buFont typeface="Wingdings" pitchFamily="2" charset="2"/>
              <a:buChar char="§"/>
            </a:pPr>
            <a:r>
              <a:rPr lang="es-HN"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Más del 65%&lt;20 pies</a:t>
            </a:r>
            <a:endParaRPr lang="es-HN" sz="3000"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a:t>
            </a:fld>
            <a:endParaRPr lang="en-US" dirty="0">
              <a:solidFill>
                <a:prstClr val="black">
                  <a:tint val="75000"/>
                </a:prstClr>
              </a:solidFill>
            </a:endParaRPr>
          </a:p>
        </p:txBody>
      </p:sp>
      <p:grpSp>
        <p:nvGrpSpPr>
          <p:cNvPr id="11" name="Group 10" title="peligro de tropiezo- cable eléctrico"/>
          <p:cNvGrpSpPr/>
          <p:nvPr/>
        </p:nvGrpSpPr>
        <p:grpSpPr>
          <a:xfrm>
            <a:off x="152045" y="4399175"/>
            <a:ext cx="2289380" cy="2289085"/>
            <a:chOff x="152045" y="4399175"/>
            <a:chExt cx="2289380" cy="2289085"/>
          </a:xfrm>
        </p:grpSpPr>
        <p:pic>
          <p:nvPicPr>
            <p:cNvPr id="12" name="Picture 2" descr="C:\Users\arademaker\AppData\Local\Microsoft\Windows\Temporary Internet Files\Content.Outlook\33UVA0O3\IMG_5458.JPG" title="peligro de tropiezo- cable eléctric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5425" y="4402260"/>
              <a:ext cx="2286000"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pic>
          <p:nvPicPr>
            <p:cNvPr id="18" name="Picture 2" title="no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665" y="600213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045" y="4399175"/>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15" name="Group 14" title="peligro de tropiezo - tallos de maiz"/>
          <p:cNvGrpSpPr/>
          <p:nvPr/>
        </p:nvGrpSpPr>
        <p:grpSpPr>
          <a:xfrm>
            <a:off x="2229295" y="4395909"/>
            <a:ext cx="3048000" cy="2297516"/>
            <a:chOff x="2229295" y="4395909"/>
            <a:chExt cx="3048000" cy="2297516"/>
          </a:xfrm>
        </p:grpSpPr>
        <p:pic>
          <p:nvPicPr>
            <p:cNvPr id="14" name="Picture 13" title="peligro de tropiezo - tallos de maiz"/>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29295" y="4395909"/>
              <a:ext cx="3048000" cy="2286000"/>
            </a:xfrm>
            <a:prstGeom prst="rect">
              <a:avLst/>
            </a:prstGeom>
            <a:noFill/>
            <a:ln w="12700">
              <a:solidFill>
                <a:srgbClr val="1A4656"/>
              </a:solidFill>
            </a:ln>
          </p:spPr>
        </p:pic>
        <p:pic>
          <p:nvPicPr>
            <p:cNvPr id="21" name="Picture 2" title="no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560" y="600762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229295" y="4399175"/>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25" name="Group 24" title="Peligro de deslizamiento - Agua en el piso"/>
          <p:cNvGrpSpPr/>
          <p:nvPr/>
        </p:nvGrpSpPr>
        <p:grpSpPr>
          <a:xfrm>
            <a:off x="4115879" y="4395909"/>
            <a:ext cx="2990851" cy="2297516"/>
            <a:chOff x="4115879" y="4395909"/>
            <a:chExt cx="2990851" cy="2297516"/>
          </a:xfrm>
        </p:grpSpPr>
        <p:pic>
          <p:nvPicPr>
            <p:cNvPr id="13" name="Picture 2" descr="http://farmanddairy.lyleprintingandp.netdna-cdn.com/wp-content/uploads/2014/03/Washing-girl.jpg?9316ff" title="Peligro de deslizamiento - Agua en el pis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210"/>
            <a:stretch/>
          </p:blipFill>
          <p:spPr bwMode="auto">
            <a:xfrm>
              <a:off x="4115879" y="4395909"/>
              <a:ext cx="2990851"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pic>
          <p:nvPicPr>
            <p:cNvPr id="19" name="Picture 2" title="no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9545" y="600762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115879" y="4399175"/>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23" name="Group 22" title="Peligro de caída - Agujero en el suelo"/>
          <p:cNvGrpSpPr/>
          <p:nvPr/>
        </p:nvGrpSpPr>
        <p:grpSpPr>
          <a:xfrm>
            <a:off x="6245375" y="4396539"/>
            <a:ext cx="2743200" cy="2296886"/>
            <a:chOff x="6245375" y="4396539"/>
            <a:chExt cx="2743200" cy="2296886"/>
          </a:xfrm>
        </p:grpSpPr>
        <p:pic>
          <p:nvPicPr>
            <p:cNvPr id="2050" name="Picture 2" title="Peligro de caída - Agujero en el suel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45375" y="4396539"/>
              <a:ext cx="2743200" cy="22860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title="no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5375" y="600762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45375" y="4399175"/>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D</a:t>
              </a:r>
            </a:p>
          </p:txBody>
        </p:sp>
      </p:grpSp>
    </p:spTree>
    <p:extLst>
      <p:ext uri="{BB962C8B-B14F-4D97-AF65-F5344CB8AC3E}">
        <p14:creationId xmlns:p14="http://schemas.microsoft.com/office/powerpoint/2010/main" val="1661517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30</a:t>
            </a:fld>
            <a:endParaRPr lang="en-US">
              <a:solidFill>
                <a:prstClr val="black">
                  <a:tint val="75000"/>
                </a:prstClr>
              </a:solidFill>
            </a:endParaRPr>
          </a:p>
        </p:txBody>
      </p:sp>
      <p:sp>
        <p:nvSpPr>
          <p:cNvPr id="2" name="Title 1"/>
          <p:cNvSpPr>
            <a:spLocks noGrp="1"/>
          </p:cNvSpPr>
          <p:nvPr>
            <p:ph type="title"/>
          </p:nvPr>
        </p:nvSpPr>
        <p:spPr>
          <a:xfrm>
            <a:off x="69913" y="227370"/>
            <a:ext cx="8991600" cy="1143000"/>
          </a:xfrm>
        </p:spPr>
        <p:txBody>
          <a:bodyPr>
            <a:no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Identificar Fuente de Ignición</a:t>
            </a:r>
            <a:br>
              <a:rPr lang="es-HN" dirty="0" smtClean="0">
                <a:latin typeface="Tahoma" panose="020B0604030504040204" pitchFamily="34" charset="0"/>
                <a:ea typeface="Tahoma" panose="020B0604030504040204" pitchFamily="34" charset="0"/>
                <a:cs typeface="Tahoma" panose="020B0604030504040204" pitchFamily="34" charset="0"/>
              </a:rPr>
            </a:br>
            <a:r>
              <a:rPr lang="es-HN" dirty="0" smtClean="0">
                <a:latin typeface="Tahoma" panose="020B0604030504040204" pitchFamily="34" charset="0"/>
                <a:ea typeface="Tahoma" panose="020B0604030504040204" pitchFamily="34" charset="0"/>
                <a:cs typeface="Tahoma" panose="020B0604030504040204" pitchFamily="34" charset="0"/>
              </a:rPr>
              <a:t>Potencial</a:t>
            </a:r>
            <a:endParaRPr lang="es-HN"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title="no interuppter de circuito de falla tierra -"/>
          <p:cNvGrpSpPr/>
          <p:nvPr/>
        </p:nvGrpSpPr>
        <p:grpSpPr>
          <a:xfrm>
            <a:off x="530651" y="1600010"/>
            <a:ext cx="2743199" cy="4114800"/>
            <a:chOff x="530651" y="1600010"/>
            <a:chExt cx="2743199" cy="4114800"/>
          </a:xfrm>
        </p:grpSpPr>
        <p:pic>
          <p:nvPicPr>
            <p:cNvPr id="14" name="Picture 13" title="no interuppter de circuito de falla tierra"/>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30651" y="1600010"/>
              <a:ext cx="2743199" cy="4114800"/>
            </a:xfrm>
            <a:prstGeom prst="rect">
              <a:avLst/>
            </a:prstGeom>
            <a:ln w="12700">
              <a:solidFill>
                <a:schemeClr val="tx1"/>
              </a:solidFill>
            </a:ln>
          </p:spPr>
        </p:pic>
        <p:sp>
          <p:nvSpPr>
            <p:cNvPr id="19" name="TextBox 18"/>
            <p:cNvSpPr txBox="1"/>
            <p:nvPr/>
          </p:nvSpPr>
          <p:spPr>
            <a:xfrm>
              <a:off x="530651" y="1600010"/>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8" name="Group 7" title="bloqueado el panel eléctrico"/>
          <p:cNvGrpSpPr/>
          <p:nvPr/>
        </p:nvGrpSpPr>
        <p:grpSpPr>
          <a:xfrm>
            <a:off x="3765495" y="1599080"/>
            <a:ext cx="2057400" cy="4115730"/>
            <a:chOff x="3765495" y="1599080"/>
            <a:chExt cx="2057400" cy="4115730"/>
          </a:xfrm>
        </p:grpSpPr>
        <p:pic>
          <p:nvPicPr>
            <p:cNvPr id="12" name="Picture 11" title="bloqueado el panel eléctrico"/>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3765495" y="1600010"/>
              <a:ext cx="2057400" cy="4114800"/>
            </a:xfrm>
            <a:prstGeom prst="rect">
              <a:avLst/>
            </a:prstGeom>
            <a:ln w="12700">
              <a:solidFill>
                <a:srgbClr val="1A4656"/>
              </a:solidFill>
            </a:ln>
          </p:spPr>
        </p:pic>
        <p:sp>
          <p:nvSpPr>
            <p:cNvPr id="17" name="TextBox 16"/>
            <p:cNvSpPr txBox="1"/>
            <p:nvPr/>
          </p:nvSpPr>
          <p:spPr>
            <a:xfrm>
              <a:off x="3781965" y="1599080"/>
              <a:ext cx="419100" cy="52322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13" name="Group 12" title="destornillador en el enchufe eléctrico"/>
          <p:cNvGrpSpPr/>
          <p:nvPr/>
        </p:nvGrpSpPr>
        <p:grpSpPr>
          <a:xfrm>
            <a:off x="6307845" y="1600010"/>
            <a:ext cx="2286000" cy="4114800"/>
            <a:chOff x="6307845" y="1600010"/>
            <a:chExt cx="2286000" cy="4114800"/>
          </a:xfrm>
        </p:grpSpPr>
        <p:pic>
          <p:nvPicPr>
            <p:cNvPr id="18" name="Picture 17" title="destornillador en el enchufe eléctrico"/>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p:blipFill>
          <p:spPr>
            <a:xfrm>
              <a:off x="6307845" y="1600010"/>
              <a:ext cx="2286000" cy="4114800"/>
            </a:xfrm>
            <a:prstGeom prst="rect">
              <a:avLst/>
            </a:prstGeom>
            <a:ln w="12700">
              <a:solidFill>
                <a:srgbClr val="1A4656"/>
              </a:solidFill>
            </a:ln>
          </p:spPr>
        </p:pic>
        <p:sp>
          <p:nvSpPr>
            <p:cNvPr id="16" name="TextBox 15"/>
            <p:cNvSpPr txBox="1"/>
            <p:nvPr/>
          </p:nvSpPr>
          <p:spPr>
            <a:xfrm>
              <a:off x="6307845" y="1600010"/>
              <a:ext cx="419100" cy="52322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p:grpSp>
      <p:sp>
        <p:nvSpPr>
          <p:cNvPr id="26" name="Oval 25" title="no simbolo"/>
          <p:cNvSpPr/>
          <p:nvPr/>
        </p:nvSpPr>
        <p:spPr>
          <a:xfrm>
            <a:off x="1077145" y="274301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3" name="Oval 22" title="no simbolo"/>
          <p:cNvSpPr/>
          <p:nvPr/>
        </p:nvSpPr>
        <p:spPr>
          <a:xfrm>
            <a:off x="4648810" y="166603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5" name="Oval 24" title="no simbolo"/>
          <p:cNvSpPr/>
          <p:nvPr/>
        </p:nvSpPr>
        <p:spPr>
          <a:xfrm>
            <a:off x="4248804" y="4542745"/>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9" name="Oval 28" title="no simbolo"/>
          <p:cNvSpPr/>
          <p:nvPr/>
        </p:nvSpPr>
        <p:spPr>
          <a:xfrm>
            <a:off x="7529185" y="296814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27" name="Straight Connector 26" title="Sin símbolo"/>
          <p:cNvCxnSpPr>
            <a:stCxn id="26" idx="1"/>
            <a:endCxn id="26" idx="5"/>
          </p:cNvCxnSpPr>
          <p:nvPr/>
        </p:nvCxnSpPr>
        <p:spPr>
          <a:xfrm>
            <a:off x="1211056" y="287692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title="Sin símbolo"/>
          <p:cNvCxnSpPr>
            <a:stCxn id="23" idx="1"/>
            <a:endCxn id="23" idx="5"/>
          </p:cNvCxnSpPr>
          <p:nvPr/>
        </p:nvCxnSpPr>
        <p:spPr>
          <a:xfrm>
            <a:off x="4782721" y="179994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title="Sin símbolo"/>
          <p:cNvCxnSpPr/>
          <p:nvPr/>
        </p:nvCxnSpPr>
        <p:spPr>
          <a:xfrm>
            <a:off x="4382715" y="4676656"/>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title="Sin símbolo"/>
          <p:cNvCxnSpPr>
            <a:stCxn id="29" idx="1"/>
            <a:endCxn id="29" idx="5"/>
          </p:cNvCxnSpPr>
          <p:nvPr/>
        </p:nvCxnSpPr>
        <p:spPr>
          <a:xfrm>
            <a:off x="7663096" y="310205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22" presetClass="entr" presetSubtype="1" fill="hold"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5"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31</a:t>
            </a:fld>
            <a:endParaRPr lang="en-US">
              <a:solidFill>
                <a:prstClr val="black">
                  <a:tint val="75000"/>
                </a:prstClr>
              </a:solidFill>
            </a:endParaRPr>
          </a:p>
        </p:txBody>
      </p:sp>
      <p:sp>
        <p:nvSpPr>
          <p:cNvPr id="5" name="Title 4"/>
          <p:cNvSpPr>
            <a:spLocks noGrp="1"/>
          </p:cNvSpPr>
          <p:nvPr>
            <p:ph type="title"/>
          </p:nvPr>
        </p:nvSpPr>
        <p:spPr/>
        <p:txBody>
          <a:bodyPr>
            <a:noAutofit/>
          </a:bodyPr>
          <a:lstStyle/>
          <a:p>
            <a:r>
              <a:rPr lang="en-US" dirty="0" err="1"/>
              <a:t>Otros</a:t>
            </a:r>
            <a:r>
              <a:rPr lang="en-US" dirty="0"/>
              <a:t> </a:t>
            </a:r>
            <a:r>
              <a:rPr lang="en-US" dirty="0" err="1"/>
              <a:t>Peligros</a:t>
            </a:r>
            <a:r>
              <a:rPr lang="en-US" dirty="0"/>
              <a:t> </a:t>
            </a:r>
            <a:r>
              <a:rPr lang="en-US" dirty="0" err="1"/>
              <a:t>Eléctricos</a:t>
            </a:r>
            <a:r>
              <a:rPr lang="en-US" dirty="0"/>
              <a:t> </a:t>
            </a:r>
            <a:r>
              <a:rPr lang="en-US" dirty="0" err="1"/>
              <a:t>Comunes</a:t>
            </a:r>
            <a:endParaRPr lang="en-US" dirty="0"/>
          </a:p>
        </p:txBody>
      </p:sp>
      <p:sp>
        <p:nvSpPr>
          <p:cNvPr id="9" name="Content Placeholder 8"/>
          <p:cNvSpPr>
            <a:spLocks noGrp="1"/>
          </p:cNvSpPr>
          <p:nvPr>
            <p:ph sz="quarter" idx="13"/>
          </p:nvPr>
        </p:nvSpPr>
        <p:spPr>
          <a:xfrm>
            <a:off x="209379" y="4815798"/>
            <a:ext cx="2835051" cy="1097280"/>
          </a:xfrm>
        </p:spPr>
        <p:txBody>
          <a:bodyPr/>
          <a:lstStyle/>
          <a:p>
            <a:pPr marL="0" indent="0" algn="ctr">
              <a:buNone/>
            </a:pPr>
            <a:r>
              <a:rPr lang="en-US" dirty="0" err="1" smtClean="0"/>
              <a:t>Paneles</a:t>
            </a:r>
            <a:r>
              <a:rPr lang="en-US" dirty="0" smtClean="0"/>
              <a:t> no </a:t>
            </a:r>
            <a:r>
              <a:rPr lang="en-US" dirty="0" err="1" smtClean="0"/>
              <a:t>etiquetados</a:t>
            </a:r>
            <a:endParaRPr lang="en-US" dirty="0"/>
          </a:p>
        </p:txBody>
      </p:sp>
      <p:sp>
        <p:nvSpPr>
          <p:cNvPr id="10" name="Content Placeholder 9"/>
          <p:cNvSpPr>
            <a:spLocks noGrp="1"/>
          </p:cNvSpPr>
          <p:nvPr>
            <p:ph sz="quarter" idx="14"/>
          </p:nvPr>
        </p:nvSpPr>
        <p:spPr>
          <a:xfrm>
            <a:off x="3041885" y="4805268"/>
            <a:ext cx="2643860" cy="1097280"/>
          </a:xfrm>
        </p:spPr>
        <p:txBody>
          <a:bodyPr>
            <a:normAutofit/>
          </a:bodyPr>
          <a:lstStyle/>
          <a:p>
            <a:pPr marL="0" indent="0" algn="ctr">
              <a:buNone/>
            </a:pPr>
            <a:r>
              <a:rPr lang="en-US" dirty="0" err="1" smtClean="0"/>
              <a:t>Descuido</a:t>
            </a:r>
            <a:r>
              <a:rPr lang="en-US" dirty="0" smtClean="0"/>
              <a:t> y </a:t>
            </a:r>
            <a:r>
              <a:rPr lang="en-US" dirty="0" err="1" smtClean="0"/>
              <a:t>deterioro</a:t>
            </a:r>
            <a:endParaRPr lang="en-US" dirty="0"/>
          </a:p>
        </p:txBody>
      </p:sp>
      <p:sp>
        <p:nvSpPr>
          <p:cNvPr id="11" name="Content Placeholder 10"/>
          <p:cNvSpPr>
            <a:spLocks noGrp="1"/>
          </p:cNvSpPr>
          <p:nvPr>
            <p:ph sz="quarter" idx="15"/>
          </p:nvPr>
        </p:nvSpPr>
        <p:spPr>
          <a:xfrm>
            <a:off x="5685745" y="4815798"/>
            <a:ext cx="3200400" cy="1097280"/>
          </a:xfrm>
        </p:spPr>
        <p:txBody>
          <a:bodyPr>
            <a:normAutofit/>
          </a:bodyPr>
          <a:lstStyle/>
          <a:p>
            <a:pPr marL="0" indent="0" algn="ctr">
              <a:buNone/>
            </a:pPr>
            <a:r>
              <a:rPr lang="en-US" dirty="0" err="1" smtClean="0"/>
              <a:t>Falta</a:t>
            </a:r>
            <a:r>
              <a:rPr lang="en-US" dirty="0" smtClean="0"/>
              <a:t> de </a:t>
            </a:r>
            <a:r>
              <a:rPr lang="en-US" dirty="0" err="1" smtClean="0"/>
              <a:t>enchufe</a:t>
            </a:r>
            <a:endParaRPr lang="en-US" dirty="0"/>
          </a:p>
        </p:txBody>
      </p:sp>
      <p:grpSp>
        <p:nvGrpSpPr>
          <p:cNvPr id="15" name="Group 14" title="Paneles no etiquetados. Un trabajador podría encender o apagar el equipo incorrecto causando una situación peligrosa."/>
          <p:cNvGrpSpPr/>
          <p:nvPr/>
        </p:nvGrpSpPr>
        <p:grpSpPr>
          <a:xfrm>
            <a:off x="209380" y="1615398"/>
            <a:ext cx="3155500" cy="3200400"/>
            <a:chOff x="209380" y="1615398"/>
            <a:chExt cx="3155500" cy="3200400"/>
          </a:xfrm>
        </p:grpSpPr>
        <p:pic>
          <p:nvPicPr>
            <p:cNvPr id="36" name="Picture 35" title="Paneles no etiquetado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9380" y="1615398"/>
              <a:ext cx="3155500" cy="3200400"/>
            </a:xfrm>
            <a:prstGeom prst="rect">
              <a:avLst/>
            </a:prstGeom>
            <a:ln w="12700">
              <a:solidFill>
                <a:srgbClr val="1A4656"/>
              </a:solidFill>
            </a:ln>
          </p:spPr>
        </p:pic>
        <p:sp>
          <p:nvSpPr>
            <p:cNvPr id="37" name="&quot;No&quot; Symbol 36"/>
            <p:cNvSpPr/>
            <p:nvPr/>
          </p:nvSpPr>
          <p:spPr>
            <a:xfrm>
              <a:off x="276130" y="3774645"/>
              <a:ext cx="914400" cy="914400"/>
            </a:xfrm>
            <a:prstGeom prst="noSmoking">
              <a:avLst>
                <a:gd name="adj" fmla="val 126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grpSp>
      <p:grpSp>
        <p:nvGrpSpPr>
          <p:cNvPr id="18" name="Group 17" title="Descuido y deterioro. El tiempo causó moho para formar en la caja eléctrica."/>
          <p:cNvGrpSpPr/>
          <p:nvPr/>
        </p:nvGrpSpPr>
        <p:grpSpPr>
          <a:xfrm>
            <a:off x="3044431" y="1615398"/>
            <a:ext cx="3200400" cy="3200400"/>
            <a:chOff x="3044431" y="1615398"/>
            <a:chExt cx="3200400" cy="3200400"/>
          </a:xfrm>
        </p:grpSpPr>
        <p:pic>
          <p:nvPicPr>
            <p:cNvPr id="39" name="Picture 38" title="Descuido y deterior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4431" y="1615398"/>
              <a:ext cx="3200400" cy="3200400"/>
            </a:xfrm>
            <a:prstGeom prst="rect">
              <a:avLst/>
            </a:prstGeom>
            <a:ln w="12700">
              <a:solidFill>
                <a:srgbClr val="1A4656"/>
              </a:solidFill>
            </a:ln>
          </p:spPr>
        </p:pic>
        <p:sp>
          <p:nvSpPr>
            <p:cNvPr id="40" name="&quot;No&quot; Symbol 39"/>
            <p:cNvSpPr/>
            <p:nvPr/>
          </p:nvSpPr>
          <p:spPr>
            <a:xfrm>
              <a:off x="3118100" y="3774645"/>
              <a:ext cx="914400" cy="914400"/>
            </a:xfrm>
            <a:prstGeom prst="noSmoking">
              <a:avLst>
                <a:gd name="adj" fmla="val 123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grpSp>
      <p:pic>
        <p:nvPicPr>
          <p:cNvPr id="42" name="Picture 10" descr="Missing knockout plugs in the sidewall of the electrical panel enclosure" title="Falta de enchufe. Falta tapones Knockout en la pared del panel eléctric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685745" y="1615398"/>
            <a:ext cx="3200400" cy="32004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43" name="&quot;No&quot; Symbol 42" title="sin sombolo"/>
          <p:cNvSpPr/>
          <p:nvPr/>
        </p:nvSpPr>
        <p:spPr>
          <a:xfrm>
            <a:off x="6344120" y="3775030"/>
            <a:ext cx="914400" cy="914400"/>
          </a:xfrm>
          <a:prstGeom prst="noSmoking">
            <a:avLst>
              <a:gd name="adj" fmla="val 126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solidFill>
                <a:prstClr val="black"/>
              </a:solidFill>
            </a:endParaRPr>
          </a:p>
        </p:txBody>
      </p:sp>
    </p:spTree>
    <p:extLst>
      <p:ext uri="{BB962C8B-B14F-4D97-AF65-F5344CB8AC3E}">
        <p14:creationId xmlns:p14="http://schemas.microsoft.com/office/powerpoint/2010/main" val="2997780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43000"/>
          </a:xfrm>
        </p:spPr>
        <p:txBody>
          <a:bodyPr>
            <a:noAutofit/>
          </a:bodyPr>
          <a:lstStyle/>
          <a:p>
            <a:r>
              <a:rPr lang="es-HN" dirty="0" smtClean="0"/>
              <a:t>Peligro de Cables de Alta Tensión</a:t>
            </a:r>
            <a:endParaRPr lang="es-HN"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32</a:t>
            </a:fld>
            <a:endParaRPr lang="en-US">
              <a:solidFill>
                <a:prstClr val="black">
                  <a:tint val="75000"/>
                </a:prstClr>
              </a:solidFill>
            </a:endParaRPr>
          </a:p>
        </p:txBody>
      </p:sp>
      <p:pic>
        <p:nvPicPr>
          <p:cNvPr id="7" name="Picture 2" title="El contacto con líneas de energía de arriba por el equipo de la granja puede causar la electrocució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9445" y="1605700"/>
            <a:ext cx="8133347" cy="4123006"/>
          </a:xfrm>
          <a:prstGeom prst="ellipse">
            <a:avLst/>
          </a:prstGeom>
          <a:noFill/>
          <a:ln w="12700">
            <a:solidFill>
              <a:srgbClr val="1A465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061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33</a:t>
            </a:fld>
            <a:endParaRPr lang="en-US">
              <a:solidFill>
                <a:prstClr val="black">
                  <a:tint val="75000"/>
                </a:prstClr>
              </a:solidFill>
            </a:endParaRPr>
          </a:p>
        </p:txBody>
      </p:sp>
      <p:sp>
        <p:nvSpPr>
          <p:cNvPr id="5" name="Title 4"/>
          <p:cNvSpPr>
            <a:spLocks noGrp="1"/>
          </p:cNvSpPr>
          <p:nvPr>
            <p:ph type="title"/>
          </p:nvPr>
        </p:nvSpPr>
        <p:spPr>
          <a:xfrm>
            <a:off x="457200" y="288940"/>
            <a:ext cx="8229600" cy="1143000"/>
          </a:xfrm>
        </p:spPr>
        <p:txBody>
          <a:bodyPr anchor="t">
            <a:normAutofit/>
          </a:bodyPr>
          <a:lstStyle/>
          <a:p>
            <a:r>
              <a:rPr lang="es-HN" dirty="0" smtClean="0"/>
              <a:t>Cables de Alta Tensión</a:t>
            </a:r>
            <a:endParaRPr lang="es-HN" dirty="0"/>
          </a:p>
        </p:txBody>
      </p:sp>
      <p:sp>
        <p:nvSpPr>
          <p:cNvPr id="2" name="Content Placeholder 1"/>
          <p:cNvSpPr>
            <a:spLocks noGrp="1"/>
          </p:cNvSpPr>
          <p:nvPr>
            <p:ph idx="1"/>
          </p:nvPr>
        </p:nvSpPr>
        <p:spPr>
          <a:xfrm>
            <a:off x="287273" y="1201510"/>
            <a:ext cx="8564315" cy="5146270"/>
          </a:xfrm>
        </p:spPr>
        <p:txBody>
          <a:bodyPr>
            <a:noAutofit/>
          </a:bodyPr>
          <a:lstStyle/>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COMPRUEBE</a:t>
            </a:r>
            <a:r>
              <a:rPr lang="es-HN" dirty="0">
                <a:solidFill>
                  <a:prstClr val="black"/>
                </a:solidFill>
              </a:rPr>
              <a:t> si hay cables de alta tensión</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SIEMPRE</a:t>
            </a:r>
            <a:r>
              <a:rPr lang="es-HN" dirty="0">
                <a:solidFill>
                  <a:prstClr val="black"/>
                </a:solidFill>
              </a:rPr>
              <a:t> baje y asegure el sinfín antes de transportar</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EVITE</a:t>
            </a:r>
            <a:r>
              <a:rPr lang="es-HN" dirty="0">
                <a:solidFill>
                  <a:prstClr val="black"/>
                </a:solidFill>
              </a:rPr>
              <a:t> trabajar cerca de cables eléctricos</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DESCONECTE</a:t>
            </a:r>
            <a:r>
              <a:rPr lang="es-HN" dirty="0">
                <a:solidFill>
                  <a:prstClr val="black"/>
                </a:solidFill>
              </a:rPr>
              <a:t> la energía si debe trabajar cerca de cables eléctricos</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CUIDADO </a:t>
            </a:r>
            <a:r>
              <a:rPr lang="es-HN" dirty="0">
                <a:solidFill>
                  <a:prstClr val="black"/>
                </a:solidFill>
              </a:rPr>
              <a:t>con las herramientas largas</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PERMANEZCA</a:t>
            </a:r>
            <a:r>
              <a:rPr lang="es-HN" dirty="0">
                <a:solidFill>
                  <a:prstClr val="black"/>
                </a:solidFill>
              </a:rPr>
              <a:t> en el vehículo si hay contacto</a:t>
            </a:r>
          </a:p>
          <a:p>
            <a:pPr marL="457200" lvl="0" indent="-457200">
              <a:spcBef>
                <a:spcPts val="0"/>
              </a:spcBef>
              <a:spcAft>
                <a:spcPts val="300"/>
              </a:spcAft>
              <a:buClr>
                <a:srgbClr val="FFC000"/>
              </a:buClr>
              <a:buSzPct val="150000"/>
              <a:buFont typeface="Wingdings" pitchFamily="2" charset="2"/>
              <a:buChar char="§"/>
            </a:pPr>
            <a:r>
              <a:rPr lang="es-HN" b="1" dirty="0">
                <a:solidFill>
                  <a:prstClr val="black"/>
                </a:solidFill>
              </a:rPr>
              <a:t>Llame al </a:t>
            </a:r>
            <a:r>
              <a:rPr lang="es-HN" b="1" dirty="0" smtClean="0">
                <a:solidFill>
                  <a:prstClr val="black"/>
                </a:solidFill>
              </a:rPr>
              <a:t>911</a:t>
            </a:r>
            <a:endParaRPr lang="es-HN" b="1" dirty="0">
              <a:solidFill>
                <a:prstClr val="black"/>
              </a:solidFill>
            </a:endParaRPr>
          </a:p>
        </p:txBody>
      </p:sp>
    </p:spTree>
    <p:extLst>
      <p:ext uri="{BB962C8B-B14F-4D97-AF65-F5344CB8AC3E}">
        <p14:creationId xmlns:p14="http://schemas.microsoft.com/office/powerpoint/2010/main" val="1046327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0535"/>
            <a:ext cx="8991600" cy="1143000"/>
          </a:xfrm>
        </p:spPr>
        <p:txBody>
          <a:bodyPr anchor="t">
            <a:noAutofit/>
          </a:bodyPr>
          <a:lstStyle/>
          <a:p>
            <a:r>
              <a:rPr lang="es-HN" dirty="0" smtClean="0"/>
              <a:t>Quitando Borlas del Maíz</a:t>
            </a:r>
            <a:endParaRPr lang="es-HN" dirty="0"/>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34</a:t>
            </a:fld>
            <a:endParaRPr lang="en-US">
              <a:solidFill>
                <a:prstClr val="black">
                  <a:tint val="75000"/>
                </a:prstClr>
              </a:solidFill>
            </a:endParaRPr>
          </a:p>
        </p:txBody>
      </p:sp>
      <p:sp>
        <p:nvSpPr>
          <p:cNvPr id="3" name="Content Placeholder 2"/>
          <p:cNvSpPr>
            <a:spLocks noGrp="1"/>
          </p:cNvSpPr>
          <p:nvPr>
            <p:ph idx="1"/>
          </p:nvPr>
        </p:nvSpPr>
        <p:spPr>
          <a:xfrm>
            <a:off x="396250" y="1150320"/>
            <a:ext cx="6748885" cy="5543105"/>
          </a:xfrm>
        </p:spPr>
        <p:txBody>
          <a:bodyPr>
            <a:normAutofit/>
          </a:bodyPr>
          <a:lstStyle/>
          <a:p>
            <a:pPr marL="0" lvl="1" indent="0">
              <a:spcBef>
                <a:spcPts val="0"/>
              </a:spcBef>
              <a:spcAft>
                <a:spcPts val="600"/>
              </a:spcAft>
              <a:buClr>
                <a:srgbClr val="FFC000"/>
              </a:buClr>
              <a:buSzPct val="150000"/>
              <a:buNone/>
            </a:pPr>
            <a:r>
              <a:rPr lang="es-HN" sz="3600" b="1" dirty="0" smtClean="0">
                <a:solidFill>
                  <a:srgbClr val="226637"/>
                </a:solidFill>
              </a:rPr>
              <a:t>Supervisor </a:t>
            </a:r>
          </a:p>
          <a:p>
            <a:pPr marL="685800" lvl="1" indent="-457200">
              <a:spcBef>
                <a:spcPts val="0"/>
              </a:spcBef>
              <a:spcAft>
                <a:spcPts val="600"/>
              </a:spcAft>
              <a:buClr>
                <a:srgbClr val="FFC000"/>
              </a:buClr>
              <a:buSzPct val="150000"/>
              <a:buFont typeface="Wingdings" panose="05000000000000000000" pitchFamily="2" charset="2"/>
              <a:buChar char="§"/>
            </a:pPr>
            <a:r>
              <a:rPr lang="es-HN" sz="3200" dirty="0" smtClean="0"/>
              <a:t>Inspeccionar por peligros</a:t>
            </a:r>
          </a:p>
          <a:p>
            <a:pPr marL="685800" lvl="1" indent="-457200">
              <a:spcBef>
                <a:spcPts val="0"/>
              </a:spcBef>
              <a:spcAft>
                <a:spcPts val="600"/>
              </a:spcAft>
              <a:buClr>
                <a:srgbClr val="FFC000"/>
              </a:buClr>
              <a:buSzPct val="150000"/>
              <a:buFont typeface="Wingdings" panose="05000000000000000000" pitchFamily="2" charset="2"/>
              <a:buChar char="§"/>
            </a:pPr>
            <a:r>
              <a:rPr lang="es-HN" sz="3200" dirty="0" smtClean="0"/>
              <a:t>Equipo de irrigar apagado</a:t>
            </a:r>
          </a:p>
          <a:p>
            <a:pPr marL="685800" lvl="1" indent="-457200">
              <a:spcBef>
                <a:spcPts val="0"/>
              </a:spcBef>
              <a:spcAft>
                <a:spcPts val="600"/>
              </a:spcAft>
              <a:buClr>
                <a:srgbClr val="FFC000"/>
              </a:buClr>
              <a:buSzPct val="150000"/>
              <a:buFont typeface="Wingdings" panose="05000000000000000000" pitchFamily="2" charset="2"/>
              <a:buChar char="§"/>
            </a:pPr>
            <a:r>
              <a:rPr lang="es-HN" sz="3200" dirty="0" smtClean="0"/>
              <a:t>Supervisar trabajadores</a:t>
            </a:r>
          </a:p>
          <a:p>
            <a:pPr marL="0" lvl="1" indent="0">
              <a:spcBef>
                <a:spcPts val="1200"/>
              </a:spcBef>
              <a:spcAft>
                <a:spcPts val="600"/>
              </a:spcAft>
              <a:buClr>
                <a:srgbClr val="FFC000"/>
              </a:buClr>
              <a:buSzPct val="150000"/>
              <a:buNone/>
            </a:pPr>
            <a:r>
              <a:rPr lang="es-HN" sz="3600" b="1" dirty="0" smtClean="0">
                <a:solidFill>
                  <a:srgbClr val="226637"/>
                </a:solidFill>
              </a:rPr>
              <a:t>Trabajadores jóvenes</a:t>
            </a:r>
          </a:p>
          <a:p>
            <a:pPr marL="685800" lvl="1" indent="-457200">
              <a:spcBef>
                <a:spcPts val="0"/>
              </a:spcBef>
              <a:spcAft>
                <a:spcPts val="600"/>
              </a:spcAft>
              <a:buClr>
                <a:srgbClr val="FFC000"/>
              </a:buClr>
              <a:buSzPct val="150000"/>
              <a:buFont typeface="Wingdings" panose="05000000000000000000" pitchFamily="2" charset="2"/>
              <a:buChar char="§"/>
            </a:pPr>
            <a:r>
              <a:rPr lang="es-HN" sz="3200" dirty="0" smtClean="0"/>
              <a:t>Mantenerse a 20 pies del 	equipo de irrigación</a:t>
            </a:r>
          </a:p>
          <a:p>
            <a:pPr marL="685800" lvl="1" indent="-457200">
              <a:spcBef>
                <a:spcPts val="0"/>
              </a:spcBef>
              <a:spcAft>
                <a:spcPts val="600"/>
              </a:spcAft>
              <a:buClr>
                <a:srgbClr val="FFC000"/>
              </a:buClr>
              <a:buSzPct val="150000"/>
              <a:buFont typeface="Wingdings" panose="05000000000000000000" pitchFamily="2" charset="2"/>
              <a:buChar char="§"/>
            </a:pPr>
            <a:r>
              <a:rPr lang="es-HN" sz="3200" dirty="0" smtClean="0"/>
              <a:t>Entrar al campo solo cuando le indiquen</a:t>
            </a:r>
            <a:endParaRPr lang="es-HN" sz="3200" dirty="0"/>
          </a:p>
        </p:txBody>
      </p:sp>
      <p:pic>
        <p:nvPicPr>
          <p:cNvPr id="1027" name="Picture 3" descr="H:\NFMC\Nat'l Children's Programs\NCCRAHS U54\CASN\Grain Coalition\Youth Portion\Curriculum\Falls and Electricity\NAGCAT\Detasseling Corn Image.jpg" title="Quitando Borlas del Maíz. Un joven adolescente deborlando maíz en el camp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1390" y="1431940"/>
            <a:ext cx="2707012" cy="36576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480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35</a:t>
            </a:fld>
            <a:endParaRPr lang="en-US" dirty="0">
              <a:solidFill>
                <a:prstClr val="black">
                  <a:tint val="75000"/>
                </a:prstClr>
              </a:solidFill>
            </a:endParaRPr>
          </a:p>
        </p:txBody>
      </p:sp>
      <p:sp>
        <p:nvSpPr>
          <p:cNvPr id="5" name="Title 4"/>
          <p:cNvSpPr>
            <a:spLocks noGrp="1"/>
          </p:cNvSpPr>
          <p:nvPr>
            <p:ph type="title"/>
          </p:nvPr>
        </p:nvSpPr>
        <p:spPr>
          <a:xfrm>
            <a:off x="224964" y="279790"/>
            <a:ext cx="8686801" cy="1143000"/>
          </a:xfrm>
        </p:spPr>
        <p:txBody>
          <a:bodyPr anchor="t">
            <a:noAutofit/>
          </a:bodyPr>
          <a:lstStyle/>
          <a:p>
            <a:pPr lvl="0">
              <a:spcBef>
                <a:spcPts val="0"/>
              </a:spcBef>
              <a:defRPr/>
            </a:pPr>
            <a:r>
              <a:rPr lang="es-HN" dirty="0">
                <a:latin typeface="Tahoma" panose="020B0604030504040204" pitchFamily="34" charset="0"/>
                <a:ea typeface="Tahoma" panose="020B0604030504040204" pitchFamily="34" charset="0"/>
                <a:cs typeface="Tahoma" panose="020B0604030504040204" pitchFamily="34" charset="0"/>
              </a:rPr>
              <a:t>LOTO  </a:t>
            </a:r>
            <a:r>
              <a:rPr lang="es-HN" dirty="0" smtClean="0"/>
              <a:t>Candado/Etiqueta/Prueba</a:t>
            </a:r>
            <a:endParaRPr lang="en-US" dirty="0"/>
          </a:p>
        </p:txBody>
      </p:sp>
      <p:sp>
        <p:nvSpPr>
          <p:cNvPr id="22" name="Content Placeholder 21"/>
          <p:cNvSpPr>
            <a:spLocks noGrp="1"/>
          </p:cNvSpPr>
          <p:nvPr>
            <p:ph sz="quarter" idx="13"/>
          </p:nvPr>
        </p:nvSpPr>
        <p:spPr>
          <a:xfrm>
            <a:off x="309045" y="1355130"/>
            <a:ext cx="8525910" cy="614480"/>
          </a:xfrm>
        </p:spPr>
        <p:txBody>
          <a:bodyPr>
            <a:noAutofit/>
          </a:bodyPr>
          <a:lstStyle/>
          <a:p>
            <a:pPr marL="0" indent="0">
              <a:buNone/>
            </a:pPr>
            <a:r>
              <a:rPr lang="es-ES" sz="3600" b="1" dirty="0">
                <a:solidFill>
                  <a:srgbClr val="226637"/>
                </a:solidFill>
              </a:rPr>
              <a:t>LOTO controla fuentes de energía</a:t>
            </a:r>
          </a:p>
        </p:txBody>
      </p:sp>
      <p:sp>
        <p:nvSpPr>
          <p:cNvPr id="23" name="Content Placeholder 22"/>
          <p:cNvSpPr>
            <a:spLocks noGrp="1"/>
          </p:cNvSpPr>
          <p:nvPr>
            <p:ph sz="quarter" idx="14"/>
          </p:nvPr>
        </p:nvSpPr>
        <p:spPr>
          <a:xfrm>
            <a:off x="307215" y="2161635"/>
            <a:ext cx="8527740" cy="1145964"/>
          </a:xfrm>
        </p:spPr>
        <p:txBody>
          <a:bodyPr/>
          <a:lstStyle/>
          <a:p>
            <a:pPr marL="457200" lvl="0" indent="-457200">
              <a:spcBef>
                <a:spcPts val="1200"/>
              </a:spcBef>
              <a:spcAft>
                <a:spcPts val="600"/>
              </a:spcAft>
              <a:buClr>
                <a:srgbClr val="FFC000"/>
              </a:buClr>
              <a:buSzPct val="150000"/>
              <a:buFont typeface="Wingdings" panose="05000000000000000000" pitchFamily="2" charset="2"/>
              <a:buChar char="§"/>
            </a:pPr>
            <a:r>
              <a:rPr lang="es-HN" b="1" dirty="0">
                <a:solidFill>
                  <a:prstClr val="black"/>
                </a:solidFill>
              </a:rPr>
              <a:t>Candado </a:t>
            </a:r>
            <a:r>
              <a:rPr lang="es-HN" dirty="0">
                <a:solidFill>
                  <a:prstClr val="black"/>
                </a:solidFill>
              </a:rPr>
              <a:t>– Quitar energía y dejar TODAS las fuentes de energía </a:t>
            </a:r>
            <a:r>
              <a:rPr lang="es-HN" dirty="0" smtClean="0">
                <a:solidFill>
                  <a:prstClr val="black"/>
                </a:solidFill>
              </a:rPr>
              <a:t>inoperables</a:t>
            </a:r>
            <a:endParaRPr lang="es-HN" b="1" dirty="0">
              <a:solidFill>
                <a:prstClr val="black"/>
              </a:solidFill>
            </a:endParaRPr>
          </a:p>
        </p:txBody>
      </p:sp>
      <p:sp>
        <p:nvSpPr>
          <p:cNvPr id="24" name="Content Placeholder 23"/>
          <p:cNvSpPr>
            <a:spLocks noGrp="1"/>
          </p:cNvSpPr>
          <p:nvPr>
            <p:ph sz="quarter" idx="15"/>
          </p:nvPr>
        </p:nvSpPr>
        <p:spPr>
          <a:xfrm>
            <a:off x="309046" y="3275381"/>
            <a:ext cx="5096910" cy="2227489"/>
          </a:xfrm>
        </p:spPr>
        <p:txBody>
          <a:bodyPr>
            <a:normAutofit/>
          </a:bodyPr>
          <a:lstStyle/>
          <a:p>
            <a:pPr marL="457200" lvl="0" indent="-457200">
              <a:spcBef>
                <a:spcPts val="0"/>
              </a:spcBef>
              <a:spcAft>
                <a:spcPts val="600"/>
              </a:spcAft>
              <a:buClr>
                <a:srgbClr val="FFC000"/>
              </a:buClr>
              <a:buSzPct val="150000"/>
              <a:buFont typeface="Wingdings" panose="05000000000000000000" pitchFamily="2" charset="2"/>
              <a:buChar char="§"/>
            </a:pPr>
            <a:r>
              <a:rPr lang="es-HN" b="1" dirty="0">
                <a:solidFill>
                  <a:prstClr val="black"/>
                </a:solidFill>
              </a:rPr>
              <a:t>Etiqueta </a:t>
            </a:r>
            <a:r>
              <a:rPr lang="es-HN" dirty="0">
                <a:solidFill>
                  <a:prstClr val="black"/>
                </a:solidFill>
              </a:rPr>
              <a:t>– advertir e informar a otros</a:t>
            </a:r>
          </a:p>
          <a:p>
            <a:pPr marL="457200" lvl="0" indent="-457200">
              <a:spcBef>
                <a:spcPts val="0"/>
              </a:spcBef>
              <a:spcAft>
                <a:spcPts val="600"/>
              </a:spcAft>
              <a:buClr>
                <a:srgbClr val="FFC000"/>
              </a:buClr>
              <a:buSzPct val="150000"/>
              <a:buFont typeface="Wingdings" panose="05000000000000000000" pitchFamily="2" charset="2"/>
              <a:buChar char="§"/>
            </a:pPr>
            <a:r>
              <a:rPr lang="es-HN" b="1" dirty="0">
                <a:solidFill>
                  <a:prstClr val="black"/>
                </a:solidFill>
              </a:rPr>
              <a:t>Prueba</a:t>
            </a:r>
            <a:r>
              <a:rPr lang="es-HN" dirty="0">
                <a:solidFill>
                  <a:prstClr val="black"/>
                </a:solidFill>
              </a:rPr>
              <a:t> – asegurarse que el candado funciona</a:t>
            </a:r>
            <a:endParaRPr lang="es-HN" b="1" dirty="0">
              <a:solidFill>
                <a:prstClr val="black"/>
              </a:solidFill>
            </a:endParaRPr>
          </a:p>
        </p:txBody>
      </p:sp>
      <p:sp>
        <p:nvSpPr>
          <p:cNvPr id="25" name="Content Placeholder 24"/>
          <p:cNvSpPr>
            <a:spLocks noGrp="1"/>
          </p:cNvSpPr>
          <p:nvPr>
            <p:ph sz="quarter" idx="16"/>
          </p:nvPr>
        </p:nvSpPr>
        <p:spPr>
          <a:xfrm>
            <a:off x="290757" y="5579680"/>
            <a:ext cx="8544198" cy="691290"/>
          </a:xfrm>
        </p:spPr>
        <p:style>
          <a:lnRef idx="0">
            <a:schemeClr val="accent6"/>
          </a:lnRef>
          <a:fillRef idx="3">
            <a:schemeClr val="accent6"/>
          </a:fillRef>
          <a:effectRef idx="3">
            <a:schemeClr val="accent6"/>
          </a:effectRef>
          <a:fontRef idx="minor">
            <a:schemeClr val="lt1"/>
          </a:fontRef>
        </p:style>
        <p:txBody>
          <a:bodyPr>
            <a:noAutofit/>
          </a:bodyPr>
          <a:lstStyle/>
          <a:p>
            <a:pPr marL="0" indent="0" algn="ctr">
              <a:buNone/>
            </a:pPr>
            <a:r>
              <a:rPr lang="es-ES" sz="3600" b="1" dirty="0">
                <a:solidFill>
                  <a:schemeClr val="tx1"/>
                </a:solidFill>
                <a:latin typeface="Franklin Gothic Medium Cond" panose="020B0606030402020204" pitchFamily="34" charset="0"/>
                <a:ea typeface="Tahoma" panose="020B0604030504040204" pitchFamily="34" charset="0"/>
                <a:cs typeface="Tahoma" panose="020B0604030504040204" pitchFamily="34" charset="0"/>
              </a:rPr>
              <a:t>¡Evita que otros enciendan las maquinas</a:t>
            </a:r>
            <a:r>
              <a:rPr lang="es-ES" sz="3600" b="1" dirty="0" smtClean="0">
                <a:solidFill>
                  <a:schemeClr val="tx1"/>
                </a:solidFill>
                <a:latin typeface="Franklin Gothic Medium Cond" panose="020B0606030402020204" pitchFamily="34" charset="0"/>
                <a:ea typeface="Tahoma" panose="020B0604030504040204" pitchFamily="34" charset="0"/>
                <a:cs typeface="Tahoma" panose="020B0604030504040204" pitchFamily="34" charset="0"/>
              </a:rPr>
              <a:t>!</a:t>
            </a:r>
            <a:endParaRPr lang="en-US" sz="3600" b="1" dirty="0">
              <a:solidFill>
                <a:schemeClr val="tx1"/>
              </a:solidFill>
              <a:latin typeface="Franklin Gothic Medium Cond" panose="020B0606030402020204" pitchFamily="34" charset="0"/>
              <a:ea typeface="Tahoma" panose="020B0604030504040204" pitchFamily="34" charset="0"/>
              <a:cs typeface="Tahoma" panose="020B0604030504040204" pitchFamily="34" charset="0"/>
            </a:endParaRPr>
          </a:p>
        </p:txBody>
      </p:sp>
      <p:pic>
        <p:nvPicPr>
          <p:cNvPr id="7" name="Picture 6" title="LOTO  Candado/Etiqueta/Prueb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5955" y="3216870"/>
            <a:ext cx="3429000" cy="2286000"/>
          </a:xfrm>
          <a:prstGeom prst="ellipse">
            <a:avLst/>
          </a:prstGeom>
          <a:noFill/>
          <a:ln w="12700">
            <a:solidFill>
              <a:srgbClr val="1A4656"/>
            </a:solidFill>
          </a:ln>
        </p:spPr>
      </p:pic>
    </p:spTree>
    <p:extLst>
      <p:ext uri="{BB962C8B-B14F-4D97-AF65-F5344CB8AC3E}">
        <p14:creationId xmlns:p14="http://schemas.microsoft.com/office/powerpoint/2010/main" val="1091708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36</a:t>
            </a:fld>
            <a:endParaRPr lang="en-US">
              <a:solidFill>
                <a:prstClr val="black">
                  <a:tint val="75000"/>
                </a:prstClr>
              </a:solidFill>
            </a:endParaRPr>
          </a:p>
        </p:txBody>
      </p:sp>
      <p:sp>
        <p:nvSpPr>
          <p:cNvPr id="2" name="Title 2"/>
          <p:cNvSpPr>
            <a:spLocks noGrp="1"/>
          </p:cNvSpPr>
          <p:nvPr>
            <p:ph type="title"/>
          </p:nvPr>
        </p:nvSpPr>
        <p:spPr>
          <a:xfrm>
            <a:off x="457200" y="228600"/>
            <a:ext cx="8229600" cy="1143000"/>
          </a:xfrm>
        </p:spPr>
        <p:txBody>
          <a:bodyPr>
            <a:noAutofit/>
          </a:bodyPr>
          <a:lstStyle/>
          <a:p>
            <a:r>
              <a:rPr lang="es-HN" b="1" dirty="0" smtClean="0"/>
              <a:t>Cuando debe usar Candado/Etiqueta (LOTO)</a:t>
            </a:r>
            <a:endParaRPr lang="es-HN" b="1" dirty="0"/>
          </a:p>
        </p:txBody>
      </p:sp>
      <p:sp>
        <p:nvSpPr>
          <p:cNvPr id="5" name="Content Placeholder 4"/>
          <p:cNvSpPr>
            <a:spLocks noGrp="1"/>
          </p:cNvSpPr>
          <p:nvPr>
            <p:ph idx="1"/>
          </p:nvPr>
        </p:nvSpPr>
        <p:spPr>
          <a:xfrm>
            <a:off x="298921" y="1547155"/>
            <a:ext cx="8527483" cy="5257800"/>
          </a:xfrm>
        </p:spPr>
        <p:txBody>
          <a:bodyPr>
            <a:normAutofit/>
          </a:bodyPr>
          <a:lstStyle/>
          <a:p>
            <a:pPr marL="457200" lvl="0" indent="-457200">
              <a:spcBef>
                <a:spcPts val="0"/>
              </a:spcBef>
              <a:spcAft>
                <a:spcPts val="400"/>
              </a:spcAft>
              <a:buClr>
                <a:srgbClr val="FFC000"/>
              </a:buClr>
              <a:buSzPct val="150000"/>
              <a:buFont typeface="Wingdings" pitchFamily="2" charset="2"/>
              <a:buChar char="§"/>
              <a:defRPr/>
            </a:pPr>
            <a:r>
              <a:rPr lang="es-HN" dirty="0">
                <a:solidFill>
                  <a:prstClr val="black"/>
                </a:solidFill>
                <a:cs typeface="Arial" charset="0"/>
              </a:rPr>
              <a:t>Antes de cualquier </a:t>
            </a:r>
            <a:r>
              <a:rPr lang="es-HN" dirty="0" err="1" smtClean="0">
                <a:solidFill>
                  <a:prstClr val="black"/>
                </a:solidFill>
                <a:cs typeface="Arial" charset="0"/>
              </a:rPr>
              <a:t>antenimiento</a:t>
            </a:r>
            <a:r>
              <a:rPr lang="es-HN" dirty="0" smtClean="0">
                <a:solidFill>
                  <a:prstClr val="black"/>
                </a:solidFill>
                <a:cs typeface="Arial" charset="0"/>
              </a:rPr>
              <a:t>/servicio</a:t>
            </a:r>
            <a:endParaRPr lang="es-HN" dirty="0">
              <a:solidFill>
                <a:prstClr val="black"/>
              </a:solidFill>
              <a:cs typeface="Arial" charset="0"/>
            </a:endParaRPr>
          </a:p>
          <a:p>
            <a:pPr marL="857250" lvl="1" indent="-457200">
              <a:spcBef>
                <a:spcPts val="0"/>
              </a:spcBef>
              <a:spcAft>
                <a:spcPts val="400"/>
              </a:spcAft>
              <a:buClr>
                <a:srgbClr val="FFC000"/>
              </a:buClr>
              <a:buSzPct val="150000"/>
              <a:buFont typeface="Arial" panose="020B0604020202020204" pitchFamily="34" charset="0"/>
              <a:buChar char="•"/>
              <a:defRPr/>
            </a:pPr>
            <a:r>
              <a:rPr lang="es-HN" dirty="0">
                <a:solidFill>
                  <a:prstClr val="black"/>
                </a:solidFill>
                <a:cs typeface="Arial" charset="0"/>
              </a:rPr>
              <a:t>Trabajo cerca del equipo  </a:t>
            </a:r>
          </a:p>
          <a:p>
            <a:pPr marL="857250" lvl="1" indent="-457200">
              <a:spcBef>
                <a:spcPts val="0"/>
              </a:spcBef>
              <a:spcAft>
                <a:spcPts val="400"/>
              </a:spcAft>
              <a:buClr>
                <a:srgbClr val="FFC000"/>
              </a:buClr>
              <a:buSzPct val="150000"/>
              <a:buFont typeface="Arial" panose="020B0604020202020204" pitchFamily="34" charset="0"/>
              <a:buChar char="•"/>
              <a:defRPr/>
            </a:pPr>
            <a:r>
              <a:rPr lang="es-HN" dirty="0">
                <a:solidFill>
                  <a:prstClr val="black"/>
                </a:solidFill>
                <a:cs typeface="Arial" charset="0"/>
              </a:rPr>
              <a:t>Cualquier parte del cuerpo en el punto de operación</a:t>
            </a:r>
          </a:p>
          <a:p>
            <a:pPr marL="457200" lvl="0" indent="-457200">
              <a:spcBef>
                <a:spcPts val="0"/>
              </a:spcBef>
              <a:spcAft>
                <a:spcPts val="400"/>
              </a:spcAft>
              <a:buClr>
                <a:srgbClr val="FFC000"/>
              </a:buClr>
              <a:buSzPct val="150000"/>
              <a:buFont typeface="Wingdings" pitchFamily="2" charset="2"/>
              <a:buChar char="§"/>
              <a:defRPr/>
            </a:pPr>
            <a:r>
              <a:rPr lang="es-HN" dirty="0">
                <a:solidFill>
                  <a:prstClr val="black"/>
                </a:solidFill>
                <a:cs typeface="Arial" charset="0"/>
              </a:rPr>
              <a:t>Antes de entrar </a:t>
            </a:r>
          </a:p>
          <a:p>
            <a:pPr marL="914400" lvl="1" indent="-457200">
              <a:spcBef>
                <a:spcPts val="0"/>
              </a:spcBef>
              <a:spcAft>
                <a:spcPts val="400"/>
              </a:spcAft>
              <a:buClr>
                <a:srgbClr val="FFC000"/>
              </a:buClr>
              <a:buSzPct val="150000"/>
              <a:buFont typeface="Arial" panose="020B0604020202020204" pitchFamily="34" charset="0"/>
              <a:buChar char="•"/>
              <a:defRPr/>
            </a:pPr>
            <a:r>
              <a:rPr lang="es-HN" dirty="0">
                <a:solidFill>
                  <a:prstClr val="black"/>
                </a:solidFill>
                <a:cs typeface="Arial" charset="0"/>
              </a:rPr>
              <a:t>Estructuras de almacenaje </a:t>
            </a:r>
          </a:p>
          <a:p>
            <a:pPr marL="1314450" lvl="2" indent="-457200">
              <a:spcBef>
                <a:spcPts val="0"/>
              </a:spcBef>
              <a:spcAft>
                <a:spcPts val="400"/>
              </a:spcAft>
              <a:buClr>
                <a:srgbClr val="FFC000"/>
              </a:buClr>
              <a:buSzPct val="100000"/>
              <a:buFont typeface="Wingdings" panose="05000000000000000000" pitchFamily="2" charset="2"/>
              <a:buChar char="v"/>
              <a:defRPr/>
            </a:pPr>
            <a:r>
              <a:rPr lang="es-HN" sz="2800" dirty="0">
                <a:solidFill>
                  <a:prstClr val="black"/>
                </a:solidFill>
                <a:cs typeface="Arial" charset="0"/>
              </a:rPr>
              <a:t>compartimientos, silos</a:t>
            </a:r>
          </a:p>
          <a:p>
            <a:pPr marL="914400" lvl="1" indent="-457200">
              <a:spcBef>
                <a:spcPts val="0"/>
              </a:spcBef>
              <a:spcAft>
                <a:spcPts val="400"/>
              </a:spcAft>
              <a:buClr>
                <a:srgbClr val="FFC000"/>
              </a:buClr>
              <a:buSzPct val="150000"/>
              <a:buFont typeface="Arial" panose="020B0604020202020204" pitchFamily="34" charset="0"/>
              <a:buChar char="•"/>
              <a:defRPr/>
            </a:pPr>
            <a:r>
              <a:rPr lang="es-HN" dirty="0">
                <a:solidFill>
                  <a:prstClr val="black"/>
                </a:solidFill>
                <a:cs typeface="Arial" charset="0"/>
              </a:rPr>
              <a:t>Espacios confinados</a:t>
            </a:r>
          </a:p>
          <a:p>
            <a:pPr marL="285750" lvl="0" indent="-457200">
              <a:spcBef>
                <a:spcPts val="0"/>
              </a:spcBef>
              <a:spcAft>
                <a:spcPts val="400"/>
              </a:spcAft>
              <a:buClr>
                <a:srgbClr val="FFC000"/>
              </a:buClr>
              <a:buSzPct val="150000"/>
              <a:buFont typeface="Wingdings" panose="05000000000000000000" pitchFamily="2" charset="2"/>
              <a:buChar char="§"/>
              <a:defRPr/>
            </a:pPr>
            <a:r>
              <a:rPr lang="es-HN" dirty="0">
                <a:solidFill>
                  <a:prstClr val="black"/>
                </a:solidFill>
                <a:cs typeface="Arial" charset="0"/>
              </a:rPr>
              <a:t>Al desviar o quitar el </a:t>
            </a:r>
            <a:r>
              <a:rPr lang="es-HN" dirty="0" smtClean="0">
                <a:solidFill>
                  <a:prstClr val="black"/>
                </a:solidFill>
                <a:cs typeface="Arial" charset="0"/>
              </a:rPr>
              <a:t>resguardo</a:t>
            </a:r>
            <a:endParaRPr lang="en-US" dirty="0"/>
          </a:p>
        </p:txBody>
      </p:sp>
      <p:pic>
        <p:nvPicPr>
          <p:cNvPr id="6" name="Picture 3" title="Canda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445" y="3140060"/>
            <a:ext cx="2949385" cy="22860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
        <p:nvSpPr>
          <p:cNvPr id="4" name="CuadroTexto 3"/>
          <p:cNvSpPr txBox="1"/>
          <p:nvPr/>
        </p:nvSpPr>
        <p:spPr>
          <a:xfrm>
            <a:off x="5877770" y="4410895"/>
            <a:ext cx="1096374" cy="830997"/>
          </a:xfrm>
          <a:prstGeom prst="rect">
            <a:avLst/>
          </a:prstGeom>
          <a:noFill/>
        </p:spPr>
        <p:txBody>
          <a:bodyPr wrap="none" rtlCol="0">
            <a:spAutoFit/>
          </a:bodyPr>
          <a:lstStyle/>
          <a:p>
            <a:pPr defTabSz="914269"/>
            <a:r>
              <a:rPr lang="es-HN" sz="1600" b="1" dirty="0">
                <a:solidFill>
                  <a:prstClr val="black"/>
                </a:solidFill>
                <a:latin typeface="Tahoma" panose="020B0604030504040204" pitchFamily="34" charset="0"/>
                <a:ea typeface="Tahoma" panose="020B0604030504040204" pitchFamily="34" charset="0"/>
                <a:cs typeface="Tahoma" panose="020B0604030504040204" pitchFamily="34" charset="0"/>
              </a:rPr>
              <a:t>Candado</a:t>
            </a:r>
          </a:p>
          <a:p>
            <a:pPr defTabSz="914269"/>
            <a:r>
              <a:rPr lang="es-HN" sz="1600" b="1" dirty="0">
                <a:solidFill>
                  <a:prstClr val="black"/>
                </a:solidFill>
                <a:latin typeface="Tahoma" panose="020B0604030504040204" pitchFamily="34" charset="0"/>
                <a:ea typeface="Tahoma" panose="020B0604030504040204" pitchFamily="34" charset="0"/>
                <a:cs typeface="Tahoma" panose="020B0604030504040204" pitchFamily="34" charset="0"/>
              </a:rPr>
              <a:t>Antes de</a:t>
            </a:r>
          </a:p>
          <a:p>
            <a:pPr defTabSz="914269"/>
            <a:r>
              <a:rPr lang="es-HN" sz="1600" b="1" dirty="0">
                <a:solidFill>
                  <a:prstClr val="black"/>
                </a:solidFill>
                <a:latin typeface="Tahoma" panose="020B0604030504040204" pitchFamily="34" charset="0"/>
                <a:ea typeface="Tahoma" panose="020B0604030504040204" pitchFamily="34" charset="0"/>
                <a:cs typeface="Tahoma" panose="020B0604030504040204" pitchFamily="34" charset="0"/>
              </a:rPr>
              <a:t>Revisión</a:t>
            </a:r>
          </a:p>
        </p:txBody>
      </p:sp>
    </p:spTree>
    <p:extLst>
      <p:ext uri="{BB962C8B-B14F-4D97-AF65-F5344CB8AC3E}">
        <p14:creationId xmlns:p14="http://schemas.microsoft.com/office/powerpoint/2010/main" val="2799111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954D2A3-57AF-44C6-B772-6D9B6CC6C2C3}" type="slidenum">
              <a:rPr lang="en-US" smtClean="0">
                <a:solidFill>
                  <a:prstClr val="black">
                    <a:tint val="75000"/>
                  </a:prstClr>
                </a:solidFill>
              </a:rPr>
              <a:pPr/>
              <a:t>37</a:t>
            </a:fld>
            <a:endParaRPr lang="en-US">
              <a:solidFill>
                <a:prstClr val="black">
                  <a:tint val="75000"/>
                </a:prstClr>
              </a:solidFill>
            </a:endParaRPr>
          </a:p>
        </p:txBody>
      </p:sp>
      <p:sp>
        <p:nvSpPr>
          <p:cNvPr id="3" name="Title 2"/>
          <p:cNvSpPr>
            <a:spLocks noGrp="1"/>
          </p:cNvSpPr>
          <p:nvPr>
            <p:ph type="title"/>
          </p:nvPr>
        </p:nvSpPr>
        <p:spPr/>
        <p:txBody>
          <a:bodyPr>
            <a:noAutofit/>
          </a:bodyPr>
          <a:lstStyle/>
          <a:p>
            <a:r>
              <a:rPr lang="es-HN" dirty="0" smtClean="0"/>
              <a:t>LOTO = 1 Candado, 1 Llave, 1 Persona</a:t>
            </a:r>
            <a:endParaRPr lang="es-HN" dirty="0"/>
          </a:p>
        </p:txBody>
      </p:sp>
      <p:grpSp>
        <p:nvGrpSpPr>
          <p:cNvPr id="4" name="Group 3" title="Una cerradura más una llave igual a una persona"/>
          <p:cNvGrpSpPr/>
          <p:nvPr/>
        </p:nvGrpSpPr>
        <p:grpSpPr>
          <a:xfrm>
            <a:off x="1334343" y="1519996"/>
            <a:ext cx="5977381" cy="2743552"/>
            <a:chOff x="1334343" y="1371600"/>
            <a:chExt cx="5977381" cy="2743552"/>
          </a:xfrm>
        </p:grpSpPr>
        <p:pic>
          <p:nvPicPr>
            <p:cNvPr id="10" name="Picture 9" title="LOTO= 1 candado, 1 llave, 1 persona"/>
            <p:cNvPicPr>
              <a:picLocks noChangeAspect="1"/>
            </p:cNvPicPr>
            <p:nvPr/>
          </p:nvPicPr>
          <p:blipFill rotWithShape="1">
            <a:blip r:embed="rId3" cstate="email">
              <a:extLst>
                <a:ext uri="{28A0092B-C50C-407E-A947-70E740481C1C}">
                  <a14:useLocalDpi xmlns:a14="http://schemas.microsoft.com/office/drawing/2010/main"/>
                </a:ext>
              </a:extLst>
            </a:blip>
            <a:srcRect b="-1010"/>
            <a:stretch/>
          </p:blipFill>
          <p:spPr>
            <a:xfrm>
              <a:off x="1334343" y="1371600"/>
              <a:ext cx="1150725" cy="2743200"/>
            </a:xfrm>
            <a:prstGeom prst="rect">
              <a:avLst/>
            </a:prstGeom>
          </p:spPr>
        </p:pic>
        <p:sp>
          <p:nvSpPr>
            <p:cNvPr id="6" name="Plus 5"/>
            <p:cNvSpPr/>
            <p:nvPr/>
          </p:nvSpPr>
          <p:spPr>
            <a:xfrm>
              <a:off x="2684607" y="2359152"/>
              <a:ext cx="1143000" cy="1143000"/>
            </a:xfrm>
            <a:prstGeom prst="mathPlus">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s-HN">
                <a:solidFill>
                  <a:prstClr val="white"/>
                </a:solidFill>
              </a:endParaRPr>
            </a:p>
          </p:txBody>
        </p:sp>
        <p:pic>
          <p:nvPicPr>
            <p:cNvPr id="11" name="Picture 3" title="candand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07439" y="1877568"/>
              <a:ext cx="91440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qual 6"/>
            <p:cNvSpPr>
              <a:spLocks noChangeAspect="1"/>
            </p:cNvSpPr>
            <p:nvPr/>
          </p:nvSpPr>
          <p:spPr>
            <a:xfrm>
              <a:off x="5074239" y="2365248"/>
              <a:ext cx="989115" cy="1143000"/>
            </a:xfrm>
            <a:prstGeom prst="mathEqual">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s-HN">
                <a:solidFill>
                  <a:prstClr val="black"/>
                </a:solidFill>
              </a:endParaRPr>
            </a:p>
          </p:txBody>
        </p:sp>
        <p:pic>
          <p:nvPicPr>
            <p:cNvPr id="2" name="Picture 1" title="homb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8630" y="1371952"/>
              <a:ext cx="973094" cy="2743200"/>
            </a:xfrm>
            <a:prstGeom prst="rect">
              <a:avLst/>
            </a:prstGeom>
          </p:spPr>
        </p:pic>
      </p:grpSp>
      <p:pic>
        <p:nvPicPr>
          <p:cNvPr id="18" name="Picture 17" title="LOTO  Candado/Etiqueta/Prueba"/>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7953" y="4259595"/>
            <a:ext cx="2896819" cy="2057400"/>
          </a:xfrm>
          <a:prstGeom prst="rect">
            <a:avLst/>
          </a:prstGeom>
          <a:ln w="12700">
            <a:solidFill>
              <a:schemeClr val="tx1"/>
            </a:solidFill>
          </a:ln>
        </p:spPr>
      </p:pic>
      <p:sp>
        <p:nvSpPr>
          <p:cNvPr id="5" name="Content Placeholder 4"/>
          <p:cNvSpPr>
            <a:spLocks noGrp="1"/>
          </p:cNvSpPr>
          <p:nvPr>
            <p:ph idx="1"/>
          </p:nvPr>
        </p:nvSpPr>
        <p:spPr>
          <a:xfrm>
            <a:off x="3274772" y="4581150"/>
            <a:ext cx="4978539" cy="1252725"/>
          </a:xfrm>
        </p:spPr>
        <p:txBody>
          <a:bodyPr/>
          <a:lstStyle/>
          <a:p>
            <a:pPr marL="0" lvl="0" indent="0">
              <a:spcBef>
                <a:spcPts val="0"/>
              </a:spcBef>
              <a:buNone/>
            </a:pPr>
            <a:r>
              <a:rPr lang="es-HN" sz="3400" dirty="0">
                <a:solidFill>
                  <a:srgbClr val="FF3300"/>
                </a:solidFill>
                <a:latin typeface="Franklin Gothic Demi Cond" panose="020B0706030402020204" pitchFamily="34" charset="0"/>
                <a:ea typeface="+mn-ea"/>
                <a:cs typeface="+mn-cs"/>
              </a:rPr>
              <a:t>Su candado no puede abrirse con otra llave</a:t>
            </a:r>
            <a:r>
              <a:rPr lang="es-HN" sz="3400" dirty="0" smtClean="0">
                <a:solidFill>
                  <a:srgbClr val="FF3300"/>
                </a:solidFill>
                <a:latin typeface="Franklin Gothic Demi Cond" panose="020B0706030402020204" pitchFamily="34" charset="0"/>
                <a:ea typeface="+mn-ea"/>
                <a:cs typeface="+mn-cs"/>
              </a:rPr>
              <a:t>.</a:t>
            </a:r>
            <a:endParaRPr lang="en-US" dirty="0"/>
          </a:p>
        </p:txBody>
      </p:sp>
    </p:spTree>
    <p:extLst>
      <p:ext uri="{BB962C8B-B14F-4D97-AF65-F5344CB8AC3E}">
        <p14:creationId xmlns:p14="http://schemas.microsoft.com/office/powerpoint/2010/main" val="3175679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38</a:t>
            </a:fld>
            <a:endParaRPr lang="en-US">
              <a:solidFill>
                <a:prstClr val="black">
                  <a:tint val="75000"/>
                </a:prstClr>
              </a:solidFill>
            </a:endParaRPr>
          </a:p>
        </p:txBody>
      </p:sp>
      <p:sp>
        <p:nvSpPr>
          <p:cNvPr id="2" name="Title 1"/>
          <p:cNvSpPr>
            <a:spLocks noGrp="1"/>
          </p:cNvSpPr>
          <p:nvPr>
            <p:ph type="title"/>
          </p:nvPr>
        </p:nvSpPr>
        <p:spPr>
          <a:xfrm>
            <a:off x="457200" y="288940"/>
            <a:ext cx="8229600" cy="1143000"/>
          </a:xfrm>
        </p:spPr>
        <p:txBody>
          <a:bodyPr>
            <a:noAutofit/>
          </a:bodyPr>
          <a:lstStyle/>
          <a:p>
            <a:r>
              <a:rPr lang="es-HN" dirty="0" smtClean="0"/>
              <a:t>Realizar Candado/Etiqueta (LOTO)</a:t>
            </a:r>
            <a:endParaRPr lang="es-HN" dirty="0"/>
          </a:p>
        </p:txBody>
      </p:sp>
      <p:sp>
        <p:nvSpPr>
          <p:cNvPr id="3" name="Content Placeholder 2"/>
          <p:cNvSpPr>
            <a:spLocks noGrp="1"/>
          </p:cNvSpPr>
          <p:nvPr>
            <p:ph idx="1"/>
          </p:nvPr>
        </p:nvSpPr>
        <p:spPr>
          <a:xfrm>
            <a:off x="239252" y="1662370"/>
            <a:ext cx="8534400" cy="4762220"/>
          </a:xfrm>
        </p:spPr>
        <p:txBody>
          <a:bodyPr>
            <a:normAutofit/>
          </a:bodyPr>
          <a:lstStyle/>
          <a:p>
            <a:pPr marL="0" lvl="0" indent="0">
              <a:spcAft>
                <a:spcPts val="600"/>
              </a:spcAft>
              <a:buClr>
                <a:srgbClr val="FFC000"/>
              </a:buClr>
              <a:buSzPct val="150000"/>
              <a:buNone/>
            </a:pPr>
            <a:r>
              <a:rPr lang="es-HN" sz="3600" b="1" dirty="0" smtClean="0">
                <a:solidFill>
                  <a:srgbClr val="226637"/>
                </a:solidFill>
              </a:rPr>
              <a:t>Trabajadores jóvenes </a:t>
            </a:r>
          </a:p>
          <a:p>
            <a:pPr marL="0" lvl="1" indent="-457200">
              <a:spcBef>
                <a:spcPts val="1200"/>
              </a:spcBef>
              <a:spcAft>
                <a:spcPts val="600"/>
              </a:spcAft>
              <a:buClr>
                <a:srgbClr val="FFC000"/>
              </a:buClr>
              <a:buSzPct val="150000"/>
              <a:buFont typeface="Wingdings" panose="05000000000000000000" pitchFamily="2" charset="2"/>
              <a:buChar char="§"/>
            </a:pPr>
            <a:r>
              <a:rPr lang="es-HN" sz="3200" b="1" dirty="0" smtClean="0"/>
              <a:t>NUNCA </a:t>
            </a:r>
            <a:r>
              <a:rPr lang="es-HN" sz="3200" dirty="0" smtClean="0"/>
              <a:t>realizar LOTO</a:t>
            </a:r>
          </a:p>
          <a:p>
            <a:pPr marL="914400" lvl="2" indent="-457200">
              <a:spcBef>
                <a:spcPts val="0"/>
              </a:spcBef>
              <a:spcAft>
                <a:spcPts val="600"/>
              </a:spcAft>
              <a:buClr>
                <a:srgbClr val="FFC000"/>
              </a:buClr>
              <a:buSzPct val="150000"/>
            </a:pPr>
            <a:r>
              <a:rPr lang="es-HN" sz="3000" b="1" dirty="0" smtClean="0"/>
              <a:t>SOLO</a:t>
            </a:r>
            <a:r>
              <a:rPr lang="es-HN" sz="3000" dirty="0" smtClean="0"/>
              <a:t> adulto autorizado</a:t>
            </a:r>
          </a:p>
          <a:p>
            <a:pPr marL="457200" lvl="1" indent="-457200">
              <a:spcBef>
                <a:spcPts val="0"/>
              </a:spcBef>
              <a:spcAft>
                <a:spcPts val="600"/>
              </a:spcAft>
              <a:buClr>
                <a:srgbClr val="FFC000"/>
              </a:buClr>
              <a:buSzPct val="150000"/>
              <a:buFont typeface="Wingdings" panose="05000000000000000000" pitchFamily="2" charset="2"/>
              <a:buChar char="§"/>
            </a:pPr>
            <a:r>
              <a:rPr lang="es-HN" sz="3200" b="1" dirty="0" smtClean="0"/>
              <a:t>Entrenado </a:t>
            </a:r>
            <a:r>
              <a:rPr lang="es-HN" sz="3200" dirty="0" smtClean="0"/>
              <a:t>en la política LOTO</a:t>
            </a:r>
          </a:p>
          <a:p>
            <a:pPr marL="914400" lvl="2" indent="-457200">
              <a:spcBef>
                <a:spcPts val="0"/>
              </a:spcBef>
              <a:spcAft>
                <a:spcPts val="600"/>
              </a:spcAft>
              <a:buClr>
                <a:srgbClr val="FFC000"/>
              </a:buClr>
              <a:buSzPct val="150000"/>
            </a:pPr>
            <a:r>
              <a:rPr lang="es-HN" sz="3000" dirty="0" smtClean="0"/>
              <a:t>Por adulto competente </a:t>
            </a:r>
          </a:p>
          <a:p>
            <a:pPr marL="914400" lvl="2" indent="-457200">
              <a:spcBef>
                <a:spcPts val="0"/>
              </a:spcBef>
              <a:spcAft>
                <a:spcPts val="600"/>
              </a:spcAft>
              <a:buClr>
                <a:srgbClr val="FFC000"/>
              </a:buClr>
              <a:buSzPct val="150000"/>
            </a:pPr>
            <a:r>
              <a:rPr lang="es-HN" sz="3000" dirty="0" smtClean="0"/>
              <a:t>Conocer quién puede realizar LOTO</a:t>
            </a:r>
          </a:p>
          <a:p>
            <a:pPr marL="0" lvl="2" indent="-457200">
              <a:spcBef>
                <a:spcPts val="0"/>
              </a:spcBef>
              <a:spcAft>
                <a:spcPts val="600"/>
              </a:spcAft>
              <a:buClr>
                <a:srgbClr val="FFC000"/>
              </a:buClr>
              <a:buSzPct val="150000"/>
              <a:buFont typeface="Wingdings" panose="05000000000000000000" pitchFamily="2" charset="2"/>
              <a:buChar char="§"/>
            </a:pPr>
            <a:r>
              <a:rPr lang="es-HN" sz="3200" dirty="0" smtClean="0"/>
              <a:t>Colocar su propio candado y tener su llave</a:t>
            </a:r>
          </a:p>
          <a:p>
            <a:pPr marL="914400" lvl="2" indent="-457200">
              <a:spcBef>
                <a:spcPts val="0"/>
              </a:spcBef>
              <a:spcAft>
                <a:spcPts val="600"/>
              </a:spcAft>
              <a:buClr>
                <a:srgbClr val="FFC000"/>
              </a:buClr>
              <a:buSzPct val="150000"/>
            </a:pPr>
            <a:r>
              <a:rPr lang="es-HN" sz="3000" dirty="0" smtClean="0"/>
              <a:t>Supervisado por un adulto</a:t>
            </a:r>
            <a:endParaRPr lang="es-HN" dirty="0"/>
          </a:p>
        </p:txBody>
      </p:sp>
      <p:pic>
        <p:nvPicPr>
          <p:cNvPr id="6" name="Picture 5" title="el entrenamiento - Candado/Etiqueta/Prueb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0745" y="1598661"/>
            <a:ext cx="2057400" cy="2993735"/>
          </a:xfrm>
          <a:prstGeom prst="rect">
            <a:avLst/>
          </a:prstGeom>
          <a:ln w="12700">
            <a:solidFill>
              <a:srgbClr val="1A4656"/>
            </a:solidFill>
          </a:ln>
        </p:spPr>
      </p:pic>
    </p:spTree>
    <p:extLst>
      <p:ext uri="{BB962C8B-B14F-4D97-AF65-F5344CB8AC3E}">
        <p14:creationId xmlns:p14="http://schemas.microsoft.com/office/powerpoint/2010/main" val="538428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39</a:t>
            </a:fld>
            <a:endParaRPr lang="en-US">
              <a:solidFill>
                <a:prstClr val="black">
                  <a:tint val="75000"/>
                </a:prstClr>
              </a:solidFill>
            </a:endParaRPr>
          </a:p>
        </p:txBody>
      </p:sp>
      <p:sp>
        <p:nvSpPr>
          <p:cNvPr id="2" name="Title 1"/>
          <p:cNvSpPr>
            <a:spLocks noGrp="1"/>
          </p:cNvSpPr>
          <p:nvPr>
            <p:ph type="title"/>
          </p:nvPr>
        </p:nvSpPr>
        <p:spPr>
          <a:xfrm>
            <a:off x="462665" y="288940"/>
            <a:ext cx="8229600" cy="1143000"/>
          </a:xfrm>
        </p:spPr>
        <p:txBody>
          <a:bodyPr>
            <a:normAutofit/>
          </a:bodyPr>
          <a:lstStyle/>
          <a:p>
            <a:r>
              <a:rPr lang="es-HN" sz="3400" dirty="0" smtClean="0"/>
              <a:t>¡Estar De P.I.E. para Candado/Etiqueta(LOTO)! </a:t>
            </a:r>
            <a:endParaRPr lang="es-HN" sz="3400" dirty="0"/>
          </a:p>
        </p:txBody>
      </p:sp>
      <p:sp>
        <p:nvSpPr>
          <p:cNvPr id="3" name="Content Placeholder 2"/>
          <p:cNvSpPr>
            <a:spLocks noGrp="1"/>
          </p:cNvSpPr>
          <p:nvPr>
            <p:ph idx="1"/>
          </p:nvPr>
        </p:nvSpPr>
        <p:spPr>
          <a:xfrm>
            <a:off x="232236" y="1470345"/>
            <a:ext cx="7181733" cy="5530320"/>
          </a:xfrm>
        </p:spPr>
        <p:txBody>
          <a:bodyPr>
            <a:normAutofit/>
          </a:bodyPr>
          <a:lstStyle/>
          <a:p>
            <a:pPr marL="0" lvl="0" indent="0">
              <a:lnSpc>
                <a:spcPct val="120000"/>
              </a:lnSpc>
              <a:spcBef>
                <a:spcPts val="0"/>
              </a:spcBef>
              <a:spcAft>
                <a:spcPts val="600"/>
              </a:spcAft>
              <a:buClr>
                <a:srgbClr val="FFC000"/>
              </a:buClr>
              <a:buSzPct val="150000"/>
              <a:buNone/>
            </a:pPr>
            <a:r>
              <a:rPr lang="es-HN" sz="3600" b="1" dirty="0" smtClean="0">
                <a:solidFill>
                  <a:srgbClr val="226637"/>
                </a:solidFill>
              </a:rPr>
              <a:t>Trabajadores jóvenes</a:t>
            </a:r>
          </a:p>
          <a:p>
            <a:pPr marL="0" lvl="1" indent="-457200">
              <a:spcBef>
                <a:spcPts val="0"/>
              </a:spcBef>
              <a:spcAft>
                <a:spcPts val="400"/>
              </a:spcAft>
              <a:buClr>
                <a:srgbClr val="FFC000"/>
              </a:buClr>
              <a:buSzPct val="150000"/>
              <a:buFont typeface="Wingdings" panose="05000000000000000000" pitchFamily="2" charset="2"/>
              <a:buChar char="§"/>
            </a:pPr>
            <a:r>
              <a:rPr lang="es-HN" sz="3200" b="1" dirty="0" smtClean="0"/>
              <a:t>DECIR </a:t>
            </a:r>
            <a:r>
              <a:rPr lang="es-HN" dirty="0" smtClean="0"/>
              <a:t>al supervisor sobre LOTO </a:t>
            </a:r>
          </a:p>
          <a:p>
            <a:pPr marL="457200" lvl="1" indent="-457200">
              <a:spcBef>
                <a:spcPts val="0"/>
              </a:spcBef>
              <a:spcAft>
                <a:spcPts val="400"/>
              </a:spcAft>
              <a:buClr>
                <a:srgbClr val="FFC000"/>
              </a:buClr>
              <a:buSzPct val="150000"/>
              <a:buFont typeface="Wingdings" panose="05000000000000000000" pitchFamily="2" charset="2"/>
              <a:buChar char="§"/>
            </a:pPr>
            <a:r>
              <a:rPr lang="es-HN" sz="3200" b="1" dirty="0" smtClean="0"/>
              <a:t>PREGUNTAR </a:t>
            </a:r>
            <a:r>
              <a:rPr lang="es-HN" dirty="0" smtClean="0"/>
              <a:t>al supervisor si </a:t>
            </a:r>
            <a:r>
              <a:rPr lang="es-HN" dirty="0" err="1" smtClean="0"/>
              <a:t>si</a:t>
            </a:r>
            <a:r>
              <a:rPr lang="es-HN" dirty="0" smtClean="0"/>
              <a:t> </a:t>
            </a:r>
            <a:r>
              <a:rPr lang="es-HN" dirty="0" err="1" smtClean="0"/>
              <a:t>si</a:t>
            </a:r>
            <a:r>
              <a:rPr lang="es-HN" dirty="0" smtClean="0"/>
              <a:t> </a:t>
            </a:r>
            <a:r>
              <a:rPr lang="es-HN" dirty="0" err="1" smtClean="0"/>
              <a:t>si</a:t>
            </a:r>
            <a:r>
              <a:rPr lang="es-HN" dirty="0" smtClean="0"/>
              <a:t> </a:t>
            </a:r>
            <a:r>
              <a:rPr lang="es-HN" dirty="0" err="1" smtClean="0"/>
              <a:t>si</a:t>
            </a:r>
            <a:r>
              <a:rPr lang="es-HN" dirty="0" smtClean="0"/>
              <a:t> LOTO se realizó </a:t>
            </a:r>
          </a:p>
          <a:p>
            <a:pPr marL="0" lvl="2" indent="-457200">
              <a:spcBef>
                <a:spcPts val="0"/>
              </a:spcBef>
              <a:spcAft>
                <a:spcPts val="400"/>
              </a:spcAft>
              <a:buClr>
                <a:srgbClr val="FFC000"/>
              </a:buClr>
              <a:buSzPct val="150000"/>
              <a:buFont typeface="Wingdings" panose="05000000000000000000" pitchFamily="2" charset="2"/>
              <a:buChar char="§"/>
            </a:pPr>
            <a:r>
              <a:rPr lang="es-HN" sz="3200" b="1" dirty="0" smtClean="0"/>
              <a:t>INSTRUIRSE</a:t>
            </a:r>
            <a:r>
              <a:rPr lang="es-HN" sz="3200" dirty="0" smtClean="0"/>
              <a:t> </a:t>
            </a:r>
          </a:p>
          <a:p>
            <a:pPr marL="914400" lvl="4" indent="-457200">
              <a:spcBef>
                <a:spcPts val="0"/>
              </a:spcBef>
              <a:spcAft>
                <a:spcPts val="400"/>
              </a:spcAft>
              <a:buClr>
                <a:srgbClr val="FFC000"/>
              </a:buClr>
              <a:buSzPct val="150000"/>
              <a:buFont typeface="Arial" panose="020B0604020202020204" pitchFamily="34" charset="0"/>
              <a:buChar char="•"/>
            </a:pPr>
            <a:r>
              <a:rPr lang="es-HN" sz="3000" dirty="0" smtClean="0"/>
              <a:t>Verificar que LOTO se cumpla</a:t>
            </a:r>
          </a:p>
          <a:p>
            <a:pPr marL="914400" lvl="4" indent="-457200">
              <a:spcBef>
                <a:spcPts val="0"/>
              </a:spcBef>
              <a:spcAft>
                <a:spcPts val="400"/>
              </a:spcAft>
              <a:buClr>
                <a:srgbClr val="FFC000"/>
              </a:buClr>
              <a:buSzPct val="150000"/>
              <a:buFont typeface="Arial" panose="020B0604020202020204" pitchFamily="34" charset="0"/>
              <a:buChar char="•"/>
            </a:pPr>
            <a:r>
              <a:rPr lang="es-HN" sz="3000" dirty="0" smtClean="0"/>
              <a:t>Ponga su propio candado</a:t>
            </a:r>
          </a:p>
          <a:p>
            <a:pPr marL="457200" lvl="3" indent="-457200">
              <a:spcBef>
                <a:spcPts val="0"/>
              </a:spcBef>
              <a:spcAft>
                <a:spcPts val="400"/>
              </a:spcAft>
              <a:buClr>
                <a:srgbClr val="FFC000"/>
              </a:buClr>
              <a:buSzPct val="150000"/>
              <a:buFont typeface="Wingdings" charset="2"/>
              <a:buChar char="§"/>
            </a:pPr>
            <a:r>
              <a:rPr lang="es-HN" sz="3200" b="1" dirty="0">
                <a:solidFill>
                  <a:prstClr val="black"/>
                </a:solidFill>
              </a:rPr>
              <a:t>SOBREVIVE</a:t>
            </a:r>
            <a:r>
              <a:rPr lang="es-HN" sz="3200" dirty="0">
                <a:solidFill>
                  <a:prstClr val="black"/>
                </a:solidFill>
              </a:rPr>
              <a:t> – </a:t>
            </a:r>
            <a:r>
              <a:rPr lang="es-HN" sz="3000" dirty="0">
                <a:solidFill>
                  <a:prstClr val="black"/>
                </a:solidFill>
              </a:rPr>
              <a:t>si LOTO no se ha cumplido, </a:t>
            </a:r>
            <a:r>
              <a:rPr lang="es-HN" sz="3000" dirty="0" smtClean="0"/>
              <a:t>NO </a:t>
            </a:r>
            <a:r>
              <a:rPr lang="es-HN" sz="3000" dirty="0">
                <a:solidFill>
                  <a:prstClr val="black"/>
                </a:solidFill>
              </a:rPr>
              <a:t>realice el </a:t>
            </a:r>
            <a:r>
              <a:rPr lang="es-HN" sz="3000" dirty="0" smtClean="0">
                <a:solidFill>
                  <a:prstClr val="black"/>
                </a:solidFill>
              </a:rPr>
              <a:t>trabajo</a:t>
            </a:r>
            <a:endParaRPr lang="es-HN" dirty="0"/>
          </a:p>
        </p:txBody>
      </p:sp>
      <p:pic>
        <p:nvPicPr>
          <p:cNvPr id="5" name="Picture 2" title="Candado/Etiqueta LOT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1297116">
            <a:off x="5345735" y="2510632"/>
            <a:ext cx="3657600" cy="2035144"/>
          </a:xfrm>
          <a:prstGeom prst="ellipse">
            <a:avLst/>
          </a:prstGeom>
          <a:noFill/>
          <a:ln w="9525">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010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918"/>
            <a:ext cx="8229600" cy="1143000"/>
          </a:xfrm>
        </p:spPr>
        <p:txBody>
          <a:bodyPr anchor="t"/>
          <a:lstStyle/>
          <a:p>
            <a:r>
              <a:rPr lang="es-HN" dirty="0" smtClean="0"/>
              <a:t>Escaleras</a:t>
            </a:r>
            <a:endParaRPr lang="es-HN" dirty="0"/>
          </a:p>
        </p:txBody>
      </p:sp>
      <p:sp>
        <p:nvSpPr>
          <p:cNvPr id="6" name="Content Placeholder 5"/>
          <p:cNvSpPr>
            <a:spLocks noGrp="1"/>
          </p:cNvSpPr>
          <p:nvPr>
            <p:ph idx="1"/>
          </p:nvPr>
        </p:nvSpPr>
        <p:spPr>
          <a:xfrm>
            <a:off x="396146" y="1201510"/>
            <a:ext cx="8338553" cy="5656490"/>
          </a:xfrm>
        </p:spPr>
        <p:txBody>
          <a:bodyPr>
            <a:normAutofit/>
          </a:bodyPr>
          <a:lstStyle/>
          <a:p>
            <a:pPr marL="457200" lvl="0" indent="-457200">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Uso inapropiado </a:t>
            </a:r>
          </a:p>
          <a:p>
            <a:pPr marL="857193" lvl="1" indent="-457200">
              <a:spcBef>
                <a:spcPts val="0"/>
              </a:spcBef>
              <a:spcAft>
                <a:spcPts val="600"/>
              </a:spcAft>
            </a:pPr>
            <a:r>
              <a:rPr lang="es-HN" sz="3000" dirty="0" smtClean="0">
                <a:solidFill>
                  <a:prstClr val="black"/>
                </a:solidFill>
              </a:rPr>
              <a:t>Principal causa de caídas</a:t>
            </a:r>
          </a:p>
          <a:p>
            <a:pPr marL="457200" lvl="0" indent="-457200">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2 categorías de escaleras: </a:t>
            </a:r>
          </a:p>
          <a:p>
            <a:pPr marL="914400" lvl="1" indent="-457200">
              <a:spcBef>
                <a:spcPts val="0"/>
              </a:spcBef>
              <a:spcAft>
                <a:spcPts val="600"/>
              </a:spcAft>
              <a:buClr>
                <a:srgbClr val="FFC000"/>
              </a:buClr>
              <a:buSzPct val="150000"/>
              <a:buFont typeface="Arial" panose="020B0604020202020204" pitchFamily="34" charset="0"/>
              <a:buChar char="•"/>
            </a:pPr>
            <a:r>
              <a:rPr lang="es-HN" sz="3000" dirty="0" smtClean="0">
                <a:solidFill>
                  <a:prstClr val="black"/>
                </a:solidFill>
              </a:rPr>
              <a:t>Escaleras portátiles</a:t>
            </a:r>
          </a:p>
          <a:p>
            <a:pPr marL="914400" lvl="1" indent="-457200">
              <a:spcBef>
                <a:spcPts val="0"/>
              </a:spcBef>
              <a:spcAft>
                <a:spcPts val="600"/>
              </a:spcAft>
              <a:buClr>
                <a:srgbClr val="FFC000"/>
              </a:buClr>
              <a:buSzPct val="150000"/>
              <a:buFont typeface="Arial" panose="020B0604020202020204" pitchFamily="34" charset="0"/>
              <a:buChar char="•"/>
            </a:pPr>
            <a:r>
              <a:rPr lang="es-HN" sz="3000" dirty="0" smtClean="0">
                <a:solidFill>
                  <a:prstClr val="black"/>
                </a:solidFill>
              </a:rPr>
              <a:t>Escaleras fijas</a:t>
            </a:r>
          </a:p>
          <a:p>
            <a:pPr marL="457200" lvl="0" indent="-457200">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Tienen las mismas estrategias</a:t>
            </a:r>
          </a:p>
          <a:p>
            <a:pPr marL="457200" lvl="0" indent="-457200">
              <a:spcBef>
                <a:spcPts val="0"/>
              </a:spcBef>
              <a:spcAft>
                <a:spcPts val="600"/>
              </a:spcAft>
              <a:buClr>
                <a:srgbClr val="FFC000"/>
              </a:buClr>
              <a:buSzPct val="150000"/>
              <a:buNone/>
            </a:pPr>
            <a:r>
              <a:rPr lang="es-HN" dirty="0" smtClean="0">
                <a:solidFill>
                  <a:prstClr val="black"/>
                </a:solidFill>
              </a:rPr>
              <a:t>	de seguridad </a:t>
            </a:r>
          </a:p>
          <a:p>
            <a:pPr marL="457200" lvl="0" indent="-457200">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App de Seguridad de Escaleras NIOSH gratis:</a:t>
            </a:r>
            <a:r>
              <a:rPr lang="es-HN" sz="2800" dirty="0" smtClean="0">
                <a:solidFill>
                  <a:prstClr val="black"/>
                </a:solidFill>
              </a:rPr>
              <a:t> </a:t>
            </a:r>
            <a:r>
              <a:rPr lang="es-HN" sz="2400" dirty="0" smtClean="0">
                <a:solidFill>
                  <a:prstClr val="black"/>
                </a:solidFill>
                <a:hlinkClick r:id="rId3"/>
              </a:rPr>
              <a:t> </a:t>
            </a:r>
            <a:r>
              <a:rPr lang="es-HN" sz="1800" dirty="0" smtClean="0">
                <a:solidFill>
                  <a:prstClr val="black"/>
                </a:solidFill>
                <a:hlinkClick r:id="rId3"/>
              </a:rPr>
              <a:t>link to http://www.cdc.gov/niosh/topics/falls/</a:t>
            </a:r>
            <a:r>
              <a:rPr lang="es-HN" sz="1800" dirty="0" smtClean="0">
                <a:solidFill>
                  <a:prstClr val="black"/>
                </a:solidFill>
              </a:rPr>
              <a:t> </a:t>
            </a:r>
            <a:endParaRPr lang="es-HN" sz="1800"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a:t>
            </a:fld>
            <a:endParaRPr lang="en-US" dirty="0">
              <a:solidFill>
                <a:prstClr val="black">
                  <a:tint val="75000"/>
                </a:prstClr>
              </a:solidFill>
            </a:endParaRPr>
          </a:p>
        </p:txBody>
      </p:sp>
      <p:pic>
        <p:nvPicPr>
          <p:cNvPr id="7" name="Picture 6" title="Peligro de caída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5556" y="702245"/>
            <a:ext cx="2518302" cy="3657600"/>
          </a:xfrm>
          <a:prstGeom prst="ellipse">
            <a:avLst/>
          </a:prstGeom>
          <a:noFill/>
          <a:ln w="12700">
            <a:solidFill>
              <a:srgbClr val="1A4656"/>
            </a:solidFill>
          </a:ln>
        </p:spPr>
      </p:pic>
      <p:sp>
        <p:nvSpPr>
          <p:cNvPr id="9" name="&quot;No&quot; Symbol 8" title="no simbolo"/>
          <p:cNvSpPr/>
          <p:nvPr/>
        </p:nvSpPr>
        <p:spPr>
          <a:xfrm>
            <a:off x="7733198" y="297180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black"/>
              </a:solidFill>
            </a:endParaRPr>
          </a:p>
        </p:txBody>
      </p:sp>
    </p:spTree>
    <p:extLst>
      <p:ext uri="{BB962C8B-B14F-4D97-AF65-F5344CB8AC3E}">
        <p14:creationId xmlns:p14="http://schemas.microsoft.com/office/powerpoint/2010/main" val="1302408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40</a:t>
            </a:fld>
            <a:endParaRPr lang="en-US">
              <a:solidFill>
                <a:prstClr val="black">
                  <a:tint val="75000"/>
                </a:prstClr>
              </a:solidFill>
            </a:endParaRPr>
          </a:p>
        </p:txBody>
      </p:sp>
      <p:sp>
        <p:nvSpPr>
          <p:cNvPr id="2" name="Title 1"/>
          <p:cNvSpPr>
            <a:spLocks noGrp="1"/>
          </p:cNvSpPr>
          <p:nvPr>
            <p:ph type="title"/>
          </p:nvPr>
        </p:nvSpPr>
        <p:spPr>
          <a:xfrm>
            <a:off x="457200" y="126170"/>
            <a:ext cx="8229600" cy="883315"/>
          </a:xfrm>
        </p:spPr>
        <p:txBody>
          <a:bodyPr>
            <a:normAutofit/>
          </a:bodyPr>
          <a:lstStyle/>
          <a:p>
            <a:pPr>
              <a:tabLst>
                <a:tab pos="3370263" algn="l"/>
              </a:tabLst>
            </a:pPr>
            <a:r>
              <a:rPr lang="es-HN" b="1" dirty="0" smtClean="0"/>
              <a:t>Si Alguien es Electrocutado</a:t>
            </a:r>
            <a:endParaRPr lang="es-HN" b="1" dirty="0"/>
          </a:p>
        </p:txBody>
      </p:sp>
      <p:sp>
        <p:nvSpPr>
          <p:cNvPr id="3" name="Content Placeholder 2"/>
          <p:cNvSpPr>
            <a:spLocks noGrp="1"/>
          </p:cNvSpPr>
          <p:nvPr>
            <p:ph idx="1"/>
          </p:nvPr>
        </p:nvSpPr>
        <p:spPr>
          <a:xfrm>
            <a:off x="232235" y="1009485"/>
            <a:ext cx="8534400" cy="5760750"/>
          </a:xfrm>
        </p:spPr>
        <p:txBody>
          <a:bodyPr>
            <a:noAutofit/>
          </a:bodyPr>
          <a:lstStyle/>
          <a:p>
            <a:pPr marL="0" indent="-457200">
              <a:spcBef>
                <a:spcPts val="0"/>
              </a:spcBef>
              <a:spcAft>
                <a:spcPts val="600"/>
              </a:spcAft>
              <a:buClr>
                <a:srgbClr val="FFC000"/>
              </a:buClr>
              <a:buSzPct val="150000"/>
              <a:buFont typeface="Wingdings" panose="05000000000000000000" pitchFamily="2" charset="2"/>
              <a:buChar char="§"/>
            </a:pPr>
            <a:r>
              <a:rPr lang="es-HN" dirty="0" smtClean="0"/>
              <a:t>Desconectar la fuente de energía  </a:t>
            </a:r>
          </a:p>
          <a:p>
            <a:pPr marL="914400" lvl="1" indent="-457200">
              <a:spcBef>
                <a:spcPts val="0"/>
              </a:spcBef>
              <a:buClr>
                <a:srgbClr val="FFC000"/>
              </a:buClr>
              <a:buSzPct val="150000"/>
              <a:buFont typeface="Arial" panose="020B0604020202020204" pitchFamily="34" charset="0"/>
              <a:buChar char="•"/>
            </a:pPr>
            <a:r>
              <a:rPr lang="es-HN" sz="2800" dirty="0" smtClean="0"/>
              <a:t>Entrenado y capáz de hacerlo con seguridad</a:t>
            </a:r>
          </a:p>
          <a:p>
            <a:pPr marL="914400" lvl="1" indent="-457200">
              <a:spcBef>
                <a:spcPts val="0"/>
              </a:spcBef>
              <a:spcAft>
                <a:spcPts val="600"/>
              </a:spcAft>
              <a:buClr>
                <a:srgbClr val="FFC000"/>
              </a:buClr>
              <a:buSzPct val="150000"/>
              <a:buFont typeface="Arial" panose="020B0604020202020204" pitchFamily="34" charset="0"/>
              <a:buChar char="•"/>
            </a:pPr>
            <a:r>
              <a:rPr lang="es-HN" sz="2800" dirty="0" smtClean="0"/>
              <a:t>Asuma que el cable tiene energía; </a:t>
            </a:r>
            <a:r>
              <a:rPr lang="es-HN" sz="2800" b="1" dirty="0" smtClean="0"/>
              <a:t>NO</a:t>
            </a:r>
            <a:r>
              <a:rPr lang="es-HN" sz="2800" dirty="0" smtClean="0"/>
              <a:t> se acerque</a:t>
            </a:r>
          </a:p>
          <a:p>
            <a:pPr marL="0" indent="-457200">
              <a:spcBef>
                <a:spcPts val="0"/>
              </a:spcBef>
              <a:spcAft>
                <a:spcPts val="600"/>
              </a:spcAft>
              <a:buClr>
                <a:srgbClr val="FFC000"/>
              </a:buClr>
              <a:buSzPct val="150000"/>
              <a:buFont typeface="Wingdings" panose="05000000000000000000" pitchFamily="2" charset="2"/>
              <a:buChar char="§"/>
            </a:pPr>
            <a:r>
              <a:rPr lang="es-HN" dirty="0" smtClean="0"/>
              <a:t>Llamar al 911 inmediatamente </a:t>
            </a:r>
          </a:p>
          <a:p>
            <a:pPr marL="0" indent="-457200">
              <a:spcBef>
                <a:spcPts val="0"/>
              </a:spcBef>
              <a:spcAft>
                <a:spcPts val="600"/>
              </a:spcAft>
              <a:buClr>
                <a:srgbClr val="FFC000"/>
              </a:buClr>
              <a:buSzPct val="150000"/>
              <a:buFont typeface="Wingdings" panose="05000000000000000000" pitchFamily="2" charset="2"/>
              <a:buChar char="§"/>
            </a:pPr>
            <a:r>
              <a:rPr lang="es-HN" b="1" dirty="0" smtClean="0"/>
              <a:t>NO</a:t>
            </a:r>
            <a:r>
              <a:rPr lang="es-HN" dirty="0" smtClean="0"/>
              <a:t> ayudar físicamente a la víctima</a:t>
            </a:r>
          </a:p>
          <a:p>
            <a:pPr marL="914400" lvl="1" indent="-457200">
              <a:spcBef>
                <a:spcPts val="0"/>
              </a:spcBef>
              <a:buClr>
                <a:srgbClr val="FFC000"/>
              </a:buClr>
              <a:buSzPct val="150000"/>
              <a:buFont typeface="Arial" panose="020B0604020202020204" pitchFamily="34" charset="0"/>
              <a:buChar char="•"/>
            </a:pPr>
            <a:r>
              <a:rPr lang="es-HN" sz="2800" dirty="0" smtClean="0"/>
              <a:t>Debe estar entrenado</a:t>
            </a:r>
          </a:p>
          <a:p>
            <a:pPr marL="914400" lvl="1" indent="-457200">
              <a:spcBef>
                <a:spcPts val="0"/>
              </a:spcBef>
              <a:buClr>
                <a:srgbClr val="FFC000"/>
              </a:buClr>
              <a:buSzPct val="150000"/>
              <a:buFont typeface="Arial" panose="020B0604020202020204" pitchFamily="34" charset="0"/>
              <a:buChar char="•"/>
            </a:pPr>
            <a:r>
              <a:rPr lang="es-HN" sz="2800" dirty="0" smtClean="0"/>
              <a:t>Mantenga a la víctima calmada y quieta</a:t>
            </a:r>
          </a:p>
          <a:p>
            <a:pPr marL="914400" lvl="1" indent="-457200">
              <a:spcBef>
                <a:spcPts val="0"/>
              </a:spcBef>
              <a:spcAft>
                <a:spcPts val="600"/>
              </a:spcAft>
              <a:buClr>
                <a:srgbClr val="FFC000"/>
              </a:buClr>
              <a:buSzPct val="150000"/>
              <a:buFont typeface="Arial" panose="020B0604020202020204" pitchFamily="34" charset="0"/>
              <a:buChar char="•"/>
            </a:pPr>
            <a:r>
              <a:rPr lang="es-HN" sz="2800" dirty="0" smtClean="0"/>
              <a:t>Debe verificar que la energía está desconectada</a:t>
            </a:r>
          </a:p>
          <a:p>
            <a:pPr marL="0" indent="-457200">
              <a:spcBef>
                <a:spcPts val="0"/>
              </a:spcBef>
              <a:spcAft>
                <a:spcPts val="600"/>
              </a:spcAft>
              <a:buClr>
                <a:srgbClr val="FFC000"/>
              </a:buClr>
              <a:buSzPct val="150000"/>
              <a:buFont typeface="Wingdings" panose="05000000000000000000" pitchFamily="2" charset="2"/>
              <a:buChar char="§"/>
            </a:pPr>
            <a:r>
              <a:rPr lang="es-HN" dirty="0" smtClean="0"/>
              <a:t>Insistir en la atención medica</a:t>
            </a:r>
          </a:p>
        </p:txBody>
      </p:sp>
    </p:spTree>
    <p:extLst>
      <p:ext uri="{BB962C8B-B14F-4D97-AF65-F5344CB8AC3E}">
        <p14:creationId xmlns:p14="http://schemas.microsoft.com/office/powerpoint/2010/main" val="2079987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41</a:t>
            </a:fld>
            <a:endParaRPr lang="en-US">
              <a:solidFill>
                <a:prstClr val="black">
                  <a:tint val="75000"/>
                </a:prstClr>
              </a:solidFill>
            </a:endParaRPr>
          </a:p>
        </p:txBody>
      </p:sp>
      <p:sp>
        <p:nvSpPr>
          <p:cNvPr id="2" name="Title 1"/>
          <p:cNvSpPr>
            <a:spLocks noGrp="1"/>
          </p:cNvSpPr>
          <p:nvPr>
            <p:ph type="title"/>
          </p:nvPr>
        </p:nvSpPr>
        <p:spPr>
          <a:xfrm>
            <a:off x="451735" y="250535"/>
            <a:ext cx="8229600" cy="1143000"/>
          </a:xfrm>
        </p:spPr>
        <p:txBody>
          <a:bodyPr anchor="t"/>
          <a:lstStyle/>
          <a:p>
            <a:pPr marL="0" algn="ctr" rtl="0" eaLnBrk="1" latinLnBrk="0" hangingPunct="1">
              <a:spcBef>
                <a:spcPts val="0"/>
              </a:spcBef>
              <a:spcAft>
                <a:spcPts val="0"/>
              </a:spcAft>
            </a:pPr>
            <a:r>
              <a:rPr lang="es-HN" sz="4000" b="1" kern="1200" dirty="0" smtClean="0">
                <a:effectLst/>
                <a:latin typeface="Tahoma"/>
                <a:ea typeface="Tahoma"/>
                <a:cs typeface="Tahoma"/>
              </a:rPr>
              <a:t>Resumen Eléctrico</a:t>
            </a:r>
            <a:endParaRPr lang="en-US" dirty="0"/>
          </a:p>
        </p:txBody>
      </p:sp>
      <p:sp>
        <p:nvSpPr>
          <p:cNvPr id="39938" name="Content Placeholder 2"/>
          <p:cNvSpPr>
            <a:spLocks noGrp="1"/>
          </p:cNvSpPr>
          <p:nvPr>
            <p:ph idx="1"/>
          </p:nvPr>
        </p:nvSpPr>
        <p:spPr>
          <a:xfrm>
            <a:off x="300555" y="1201510"/>
            <a:ext cx="8534400" cy="5448300"/>
          </a:xfrm>
        </p:spPr>
        <p:txBody>
          <a:bodyPr>
            <a:noAutofit/>
          </a:bodyPr>
          <a:lstStyle/>
          <a:p>
            <a:pPr marL="365760" indent="-365760">
              <a:spcBef>
                <a:spcPts val="0"/>
              </a:spcBef>
              <a:buClr>
                <a:srgbClr val="FFC000"/>
              </a:buClr>
              <a:buSzPct val="150000"/>
              <a:buFont typeface="Wingdings" pitchFamily="2" charset="2"/>
              <a:buChar char="§"/>
            </a:pPr>
            <a:r>
              <a:rPr lang="es-HN" sz="3000" dirty="0" smtClean="0"/>
              <a:t>La severidad de una lesión eléctrica depende de: la cantidad de electricidad, la trayectoria en que viaja, la duración de la exposición.</a:t>
            </a:r>
          </a:p>
          <a:p>
            <a:pPr marL="365760" indent="-365760">
              <a:spcBef>
                <a:spcPts val="600"/>
              </a:spcBef>
              <a:buClr>
                <a:srgbClr val="FFC000"/>
              </a:buClr>
              <a:buSzPct val="150000"/>
              <a:buFont typeface="Wingdings" pitchFamily="2" charset="2"/>
              <a:buChar char="§"/>
            </a:pPr>
            <a:r>
              <a:rPr lang="es-HN" sz="3000" dirty="0" smtClean="0">
                <a:solidFill>
                  <a:srgbClr val="000000"/>
                </a:solidFill>
              </a:rPr>
              <a:t>Identificar los peligros eléctricos y seguir los procedimientos seguros para evitarlos o eliminarlos. </a:t>
            </a:r>
          </a:p>
          <a:p>
            <a:pPr marL="365760" indent="-365760">
              <a:spcBef>
                <a:spcPts val="600"/>
              </a:spcBef>
              <a:buClr>
                <a:srgbClr val="FFC000"/>
              </a:buClr>
              <a:buSzPct val="150000"/>
              <a:buFont typeface="Wingdings" pitchFamily="2" charset="2"/>
              <a:buChar char="§"/>
            </a:pPr>
            <a:r>
              <a:rPr lang="es-HN" sz="3000" b="1" dirty="0" smtClean="0">
                <a:solidFill>
                  <a:srgbClr val="000000"/>
                </a:solidFill>
              </a:rPr>
              <a:t>SIEMPRE</a:t>
            </a:r>
            <a:r>
              <a:rPr lang="es-HN" sz="3000" dirty="0" smtClean="0">
                <a:solidFill>
                  <a:srgbClr val="000000"/>
                </a:solidFill>
              </a:rPr>
              <a:t> verifique Candado/Etiqueta LOTO </a:t>
            </a:r>
            <a:r>
              <a:rPr lang="es-HN" sz="3000" b="1" dirty="0" smtClean="0">
                <a:solidFill>
                  <a:srgbClr val="000000"/>
                </a:solidFill>
              </a:rPr>
              <a:t>antes</a:t>
            </a:r>
            <a:r>
              <a:rPr lang="es-HN" sz="3000" dirty="0" smtClean="0">
                <a:solidFill>
                  <a:srgbClr val="000000"/>
                </a:solidFill>
              </a:rPr>
              <a:t> de revisar o trabajar cerca de equipo o entrar a compartimientos.  </a:t>
            </a:r>
          </a:p>
          <a:p>
            <a:pPr marL="365760" indent="-365760">
              <a:spcBef>
                <a:spcPts val="600"/>
              </a:spcBef>
              <a:buClr>
                <a:srgbClr val="FFC000"/>
              </a:buClr>
              <a:buSzPct val="150000"/>
              <a:buFont typeface="Wingdings" pitchFamily="2" charset="2"/>
              <a:buChar char="§"/>
            </a:pPr>
            <a:r>
              <a:rPr lang="es-HN" sz="3000" dirty="0" smtClean="0">
                <a:solidFill>
                  <a:srgbClr val="000000"/>
                </a:solidFill>
              </a:rPr>
              <a:t>Cada uno debe colocar su </a:t>
            </a:r>
            <a:r>
              <a:rPr lang="es-HN" sz="3000" b="1" dirty="0" smtClean="0">
                <a:solidFill>
                  <a:srgbClr val="000000"/>
                </a:solidFill>
              </a:rPr>
              <a:t>propio</a:t>
            </a:r>
            <a:r>
              <a:rPr lang="es-HN" sz="3000" dirty="0" smtClean="0">
                <a:solidFill>
                  <a:srgbClr val="000000"/>
                </a:solidFill>
              </a:rPr>
              <a:t> candado.</a:t>
            </a:r>
          </a:p>
        </p:txBody>
      </p:sp>
    </p:spTree>
    <p:extLst>
      <p:ext uri="{BB962C8B-B14F-4D97-AF65-F5344CB8AC3E}">
        <p14:creationId xmlns:p14="http://schemas.microsoft.com/office/powerpoint/2010/main" val="376933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762000" y="226145"/>
            <a:ext cx="8034550" cy="1143000"/>
          </a:xfrm>
        </p:spPr>
        <p:txBody>
          <a:bodyPr>
            <a:noAutofit/>
          </a:bodyPr>
          <a:lstStyle/>
          <a:p>
            <a:pPr eaLnBrk="1" hangingPunct="1">
              <a:defRPr/>
            </a:pPr>
            <a:r>
              <a:rPr lang="es-HN" dirty="0" smtClean="0"/>
              <a:t>Juego </a:t>
            </a:r>
            <a:r>
              <a:rPr lang="es-HN" dirty="0" err="1" smtClean="0"/>
              <a:t>J</a:t>
            </a:r>
            <a:r>
              <a:rPr lang="es-HN" b="1" dirty="0" err="1" smtClean="0"/>
              <a:t>eopardy</a:t>
            </a:r>
            <a:r>
              <a:rPr lang="es-HN" b="1" dirty="0" smtClean="0"/>
              <a:t> sobre Peligros de Caídas y Eléctricos</a:t>
            </a:r>
          </a:p>
        </p:txBody>
      </p:sp>
      <p:sp>
        <p:nvSpPr>
          <p:cNvPr id="4" name="Content Placeholder 2"/>
          <p:cNvSpPr>
            <a:spLocks noGrp="1"/>
          </p:cNvSpPr>
          <p:nvPr>
            <p:ph idx="1"/>
          </p:nvPr>
        </p:nvSpPr>
        <p:spPr>
          <a:xfrm>
            <a:off x="453700" y="1892800"/>
            <a:ext cx="8229600" cy="4525963"/>
          </a:xfrm>
        </p:spPr>
        <p:txBody>
          <a:bodyPr>
            <a:normAutofit/>
          </a:bodyPr>
          <a:lstStyle/>
          <a:p>
            <a:pPr marL="0" indent="0">
              <a:buClr>
                <a:srgbClr val="FFC000"/>
              </a:buClr>
              <a:buSzPct val="150000"/>
              <a:buNone/>
            </a:pPr>
            <a:r>
              <a:rPr lang="es-HN" sz="3600" b="1" dirty="0" smtClean="0">
                <a:solidFill>
                  <a:srgbClr val="226637"/>
                </a:solidFill>
              </a:rPr>
              <a:t>Propósito: Probar el conocimiento sobre peligros de caídas y eléctricos y su prevención.</a:t>
            </a:r>
          </a:p>
          <a:p>
            <a:pPr marL="457135" lvl="1" indent="0">
              <a:buClr>
                <a:srgbClr val="FFC000"/>
              </a:buClr>
              <a:buSzPct val="150000"/>
              <a:buNone/>
            </a:pPr>
            <a:endParaRPr lang="es-HN" sz="1600" dirty="0" smtClean="0"/>
          </a:p>
          <a:p>
            <a:pPr lvl="1">
              <a:buClr>
                <a:srgbClr val="FFC000"/>
              </a:buClr>
              <a:buSzPct val="150000"/>
              <a:buFont typeface="Arial" pitchFamily="34" charset="0"/>
              <a:buChar char="•"/>
            </a:pPr>
            <a:r>
              <a:rPr lang="es-HN" sz="3200" dirty="0" smtClean="0"/>
              <a:t>Utilizando el Juego Jeopardy sobre Peligros de Caídas y Eléctricos, divida la clase en grupos y haga que jueguen. </a:t>
            </a:r>
            <a:endParaRPr lang="es-HN" sz="2400" dirty="0" smtClean="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37524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lgn="ctr" rtl="0" eaLnBrk="1" latinLnBrk="0" hangingPunct="1">
              <a:spcBef>
                <a:spcPts val="0"/>
              </a:spcBef>
              <a:spcAft>
                <a:spcPts val="0"/>
              </a:spcAft>
            </a:pPr>
            <a:r>
              <a:rPr lang="es-HN" sz="4400" b="1" kern="1200" dirty="0" smtClean="0">
                <a:effectLst/>
                <a:latin typeface="Tahoma"/>
                <a:ea typeface="Tahoma"/>
                <a:cs typeface="Tahoma"/>
              </a:rPr>
              <a:t>Referencias</a:t>
            </a:r>
            <a:endParaRPr lang="en-US" dirty="0"/>
          </a:p>
        </p:txBody>
      </p:sp>
      <p:sp>
        <p:nvSpPr>
          <p:cNvPr id="4" name="Content Placeholder 3"/>
          <p:cNvSpPr>
            <a:spLocks noGrp="1"/>
          </p:cNvSpPr>
          <p:nvPr>
            <p:ph idx="1"/>
          </p:nvPr>
        </p:nvSpPr>
        <p:spPr/>
        <p:txBody>
          <a:bodyPr/>
          <a:lstStyle/>
          <a:p>
            <a:pPr marL="457200" lvl="0" indent="-457200">
              <a:spcBef>
                <a:spcPts val="0"/>
              </a:spcBef>
            </a:pPr>
            <a:r>
              <a:rPr lang="es-HN" dirty="0">
                <a:solidFill>
                  <a:prstClr val="black"/>
                </a:solidFill>
              </a:rPr>
              <a:t>American </a:t>
            </a:r>
            <a:r>
              <a:rPr lang="es-HN" dirty="0" err="1">
                <a:solidFill>
                  <a:prstClr val="black"/>
                </a:solidFill>
              </a:rPr>
              <a:t>Ladder</a:t>
            </a:r>
            <a:r>
              <a:rPr lang="es-HN" dirty="0">
                <a:solidFill>
                  <a:prstClr val="black"/>
                </a:solidFill>
              </a:rPr>
              <a:t> </a:t>
            </a:r>
            <a:r>
              <a:rPr lang="es-HN" dirty="0" err="1">
                <a:solidFill>
                  <a:prstClr val="black"/>
                </a:solidFill>
              </a:rPr>
              <a:t>Institute</a:t>
            </a:r>
            <a:endParaRPr lang="es-HN" dirty="0">
              <a:solidFill>
                <a:prstClr val="black"/>
              </a:solidFill>
            </a:endParaRPr>
          </a:p>
          <a:p>
            <a:pPr marL="457200" lvl="0" indent="-457200">
              <a:spcBef>
                <a:spcPts val="0"/>
              </a:spcBef>
            </a:pPr>
            <a:r>
              <a:rPr lang="es-HN" dirty="0">
                <a:solidFill>
                  <a:prstClr val="black"/>
                </a:solidFill>
              </a:rPr>
              <a:t>Bureau of Labor and </a:t>
            </a:r>
            <a:r>
              <a:rPr lang="es-HN" dirty="0" err="1">
                <a:solidFill>
                  <a:prstClr val="black"/>
                </a:solidFill>
              </a:rPr>
              <a:t>Statistics</a:t>
            </a:r>
            <a:r>
              <a:rPr lang="es-HN" dirty="0">
                <a:solidFill>
                  <a:prstClr val="black"/>
                </a:solidFill>
              </a:rPr>
              <a:t> </a:t>
            </a:r>
          </a:p>
          <a:p>
            <a:pPr marL="457200" lvl="0" indent="-457200">
              <a:spcBef>
                <a:spcPts val="0"/>
              </a:spcBef>
            </a:pPr>
            <a:r>
              <a:rPr lang="es-HN" dirty="0">
                <a:solidFill>
                  <a:prstClr val="black"/>
                </a:solidFill>
              </a:rPr>
              <a:t>Center </a:t>
            </a:r>
            <a:r>
              <a:rPr lang="es-HN" dirty="0" err="1">
                <a:solidFill>
                  <a:prstClr val="black"/>
                </a:solidFill>
              </a:rPr>
              <a:t>for</a:t>
            </a:r>
            <a:r>
              <a:rPr lang="es-HN" dirty="0">
                <a:solidFill>
                  <a:prstClr val="black"/>
                </a:solidFill>
              </a:rPr>
              <a:t> </a:t>
            </a:r>
            <a:r>
              <a:rPr lang="es-HN" dirty="0" err="1">
                <a:solidFill>
                  <a:prstClr val="black"/>
                </a:solidFill>
              </a:rPr>
              <a:t>Disease</a:t>
            </a:r>
            <a:r>
              <a:rPr lang="es-HN" dirty="0">
                <a:solidFill>
                  <a:prstClr val="black"/>
                </a:solidFill>
              </a:rPr>
              <a:t> Control</a:t>
            </a:r>
          </a:p>
          <a:p>
            <a:pPr marL="457200" lvl="0" indent="-457200">
              <a:spcBef>
                <a:spcPts val="0"/>
              </a:spcBef>
            </a:pPr>
            <a:r>
              <a:rPr lang="es-HN" dirty="0">
                <a:solidFill>
                  <a:prstClr val="black"/>
                </a:solidFill>
              </a:rPr>
              <a:t>Highvoltageconnection.com</a:t>
            </a:r>
          </a:p>
          <a:p>
            <a:pPr marL="457200" lvl="0" indent="-457200">
              <a:spcBef>
                <a:spcPts val="0"/>
              </a:spcBef>
            </a:pPr>
            <a:r>
              <a:rPr lang="es-HN" dirty="0">
                <a:solidFill>
                  <a:prstClr val="black"/>
                </a:solidFill>
              </a:rPr>
              <a:t>Kake.com</a:t>
            </a:r>
          </a:p>
          <a:p>
            <a:pPr marL="457200" lvl="0" indent="-457200">
              <a:spcBef>
                <a:spcPts val="0"/>
              </a:spcBef>
            </a:pPr>
            <a:r>
              <a:rPr lang="es-HN" dirty="0" err="1">
                <a:solidFill>
                  <a:prstClr val="black"/>
                </a:solidFill>
              </a:rPr>
              <a:t>Occupational</a:t>
            </a:r>
            <a:r>
              <a:rPr lang="es-HN" dirty="0">
                <a:solidFill>
                  <a:prstClr val="black"/>
                </a:solidFill>
              </a:rPr>
              <a:t> Safety and </a:t>
            </a:r>
            <a:r>
              <a:rPr lang="es-HN" dirty="0" err="1">
                <a:solidFill>
                  <a:prstClr val="black"/>
                </a:solidFill>
              </a:rPr>
              <a:t>Health</a:t>
            </a:r>
            <a:r>
              <a:rPr lang="es-HN" dirty="0">
                <a:solidFill>
                  <a:prstClr val="black"/>
                </a:solidFill>
              </a:rPr>
              <a:t> </a:t>
            </a:r>
            <a:r>
              <a:rPr lang="es-HN" dirty="0" err="1" smtClean="0">
                <a:solidFill>
                  <a:prstClr val="black"/>
                </a:solidFill>
              </a:rPr>
              <a:t>Administration</a:t>
            </a:r>
            <a:endParaRPr lang="en-US" dirty="0"/>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975578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s-HN" b="1" dirty="0" smtClean="0"/>
              <a:t>Reconocimientos</a:t>
            </a:r>
            <a:endParaRPr lang="es-HN" b="1" dirty="0"/>
          </a:p>
        </p:txBody>
      </p:sp>
      <p:sp>
        <p:nvSpPr>
          <p:cNvPr id="5" name="Content Placeholder 4"/>
          <p:cNvSpPr>
            <a:spLocks noGrp="1"/>
          </p:cNvSpPr>
          <p:nvPr>
            <p:ph idx="1"/>
          </p:nvPr>
        </p:nvSpPr>
        <p:spPr>
          <a:xfrm>
            <a:off x="457200" y="1086295"/>
            <a:ext cx="8229600" cy="5530320"/>
          </a:xfrm>
        </p:spPr>
        <p:txBody>
          <a:bodyPr/>
          <a:lstStyle/>
          <a:p>
            <a:pPr marL="457200" lvl="0" indent="-457200">
              <a:spcBef>
                <a:spcPts val="400"/>
              </a:spcBef>
            </a:pPr>
            <a:r>
              <a:rPr lang="es-HN" sz="2000" dirty="0">
                <a:solidFill>
                  <a:prstClr val="black"/>
                </a:solidFill>
              </a:rPr>
              <a:t>Abs.net.au - Chris </a:t>
            </a:r>
            <a:r>
              <a:rPr lang="es-HN" sz="2000" dirty="0" err="1">
                <a:solidFill>
                  <a:prstClr val="black"/>
                </a:solidFill>
              </a:rPr>
              <a:t>Kick</a:t>
            </a:r>
            <a:r>
              <a:rPr lang="es-HN" sz="2000" dirty="0">
                <a:solidFill>
                  <a:prstClr val="black"/>
                </a:solidFill>
              </a:rPr>
              <a:t> and </a:t>
            </a:r>
            <a:r>
              <a:rPr lang="es-HN" sz="2000" dirty="0" err="1">
                <a:solidFill>
                  <a:prstClr val="black"/>
                </a:solidFill>
              </a:rPr>
              <a:t>Farm</a:t>
            </a:r>
            <a:r>
              <a:rPr lang="es-HN" sz="2000" dirty="0">
                <a:solidFill>
                  <a:prstClr val="black"/>
                </a:solidFill>
              </a:rPr>
              <a:t> and </a:t>
            </a:r>
            <a:r>
              <a:rPr lang="es-HN" sz="2000" dirty="0" err="1">
                <a:solidFill>
                  <a:prstClr val="black"/>
                </a:solidFill>
              </a:rPr>
              <a:t>Dairy</a:t>
            </a:r>
            <a:endParaRPr lang="es-HN" sz="2000" dirty="0">
              <a:solidFill>
                <a:prstClr val="black"/>
              </a:solidFill>
            </a:endParaRPr>
          </a:p>
          <a:p>
            <a:pPr marL="457200" lvl="0" indent="-457200">
              <a:spcBef>
                <a:spcPts val="400"/>
              </a:spcBef>
            </a:pPr>
            <a:r>
              <a:rPr lang="es-HN" sz="2000" dirty="0">
                <a:solidFill>
                  <a:prstClr val="black"/>
                </a:solidFill>
              </a:rPr>
              <a:t>aginjurynews.org. </a:t>
            </a:r>
          </a:p>
          <a:p>
            <a:pPr marL="457200" lvl="0" indent="-457200">
              <a:spcBef>
                <a:spcPts val="400"/>
              </a:spcBef>
            </a:pPr>
            <a:r>
              <a:rPr lang="es-HN" sz="2000" dirty="0">
                <a:solidFill>
                  <a:prstClr val="black"/>
                </a:solidFill>
              </a:rPr>
              <a:t>American </a:t>
            </a:r>
            <a:r>
              <a:rPr lang="es-HN" sz="2000" dirty="0" err="1">
                <a:solidFill>
                  <a:prstClr val="black"/>
                </a:solidFill>
              </a:rPr>
              <a:t>Ladder</a:t>
            </a:r>
            <a:r>
              <a:rPr lang="es-HN" sz="2000" dirty="0">
                <a:solidFill>
                  <a:prstClr val="black"/>
                </a:solidFill>
              </a:rPr>
              <a:t> </a:t>
            </a:r>
            <a:r>
              <a:rPr lang="es-HN" sz="2000" dirty="0" err="1">
                <a:solidFill>
                  <a:prstClr val="black"/>
                </a:solidFill>
              </a:rPr>
              <a:t>Institute</a:t>
            </a:r>
            <a:endParaRPr lang="es-HN" sz="2000" dirty="0">
              <a:solidFill>
                <a:prstClr val="black"/>
              </a:solidFill>
            </a:endParaRPr>
          </a:p>
          <a:p>
            <a:pPr marL="457200" lvl="0" indent="-457200">
              <a:spcBef>
                <a:spcPts val="400"/>
              </a:spcBef>
            </a:pPr>
            <a:r>
              <a:rPr lang="es-HN" sz="2000" dirty="0" err="1">
                <a:solidFill>
                  <a:prstClr val="black"/>
                </a:solidFill>
              </a:rPr>
              <a:t>Arthur’s</a:t>
            </a:r>
            <a:r>
              <a:rPr lang="es-HN" sz="2000" dirty="0">
                <a:solidFill>
                  <a:prstClr val="black"/>
                </a:solidFill>
              </a:rPr>
              <a:t> </a:t>
            </a:r>
            <a:r>
              <a:rPr lang="es-HN" sz="2000" dirty="0" err="1">
                <a:solidFill>
                  <a:prstClr val="black"/>
                </a:solidFill>
              </a:rPr>
              <a:t>Clipart</a:t>
            </a:r>
            <a:endParaRPr lang="es-HN" sz="2000" dirty="0">
              <a:solidFill>
                <a:prstClr val="black"/>
              </a:solidFill>
            </a:endParaRPr>
          </a:p>
          <a:p>
            <a:pPr marL="457200" lvl="0" indent="-457200">
              <a:spcBef>
                <a:spcPts val="400"/>
              </a:spcBef>
            </a:pPr>
            <a:r>
              <a:rPr lang="es-HN" sz="2000" dirty="0" err="1">
                <a:solidFill>
                  <a:prstClr val="black"/>
                </a:solidFill>
              </a:rPr>
              <a:t>Association</a:t>
            </a:r>
            <a:r>
              <a:rPr lang="es-HN" sz="2000" dirty="0">
                <a:solidFill>
                  <a:prstClr val="black"/>
                </a:solidFill>
              </a:rPr>
              <a:t> of </a:t>
            </a:r>
            <a:r>
              <a:rPr lang="es-HN" sz="2000" dirty="0" err="1">
                <a:solidFill>
                  <a:prstClr val="black"/>
                </a:solidFill>
              </a:rPr>
              <a:t>Equipment</a:t>
            </a:r>
            <a:r>
              <a:rPr lang="es-HN" sz="2000" dirty="0">
                <a:solidFill>
                  <a:prstClr val="black"/>
                </a:solidFill>
              </a:rPr>
              <a:t> </a:t>
            </a:r>
            <a:r>
              <a:rPr lang="es-HN" sz="2000" dirty="0" err="1">
                <a:solidFill>
                  <a:prstClr val="black"/>
                </a:solidFill>
              </a:rPr>
              <a:t>Manufacturers</a:t>
            </a:r>
            <a:r>
              <a:rPr lang="es-HN" sz="2000" dirty="0">
                <a:solidFill>
                  <a:prstClr val="black"/>
                </a:solidFill>
              </a:rPr>
              <a:t> (AEM)</a:t>
            </a:r>
          </a:p>
          <a:p>
            <a:pPr marL="457200" lvl="0" indent="-457200">
              <a:spcBef>
                <a:spcPts val="400"/>
              </a:spcBef>
            </a:pPr>
            <a:r>
              <a:rPr lang="es-HN" sz="2000" dirty="0">
                <a:solidFill>
                  <a:prstClr val="black"/>
                </a:solidFill>
              </a:rPr>
              <a:t>Mac Bailey, </a:t>
            </a:r>
            <a:r>
              <a:rPr lang="es-HN" sz="2000" dirty="0" err="1">
                <a:solidFill>
                  <a:prstClr val="black"/>
                </a:solidFill>
              </a:rPr>
              <a:t>Marshfield</a:t>
            </a:r>
            <a:r>
              <a:rPr lang="es-HN" sz="2000" dirty="0">
                <a:solidFill>
                  <a:prstClr val="black"/>
                </a:solidFill>
              </a:rPr>
              <a:t> </a:t>
            </a:r>
            <a:r>
              <a:rPr lang="es-HN" sz="2000" dirty="0" err="1">
                <a:solidFill>
                  <a:prstClr val="black"/>
                </a:solidFill>
              </a:rPr>
              <a:t>Clinic</a:t>
            </a:r>
            <a:endParaRPr lang="es-HN" sz="2000" dirty="0">
              <a:solidFill>
                <a:prstClr val="black"/>
              </a:solidFill>
            </a:endParaRPr>
          </a:p>
          <a:p>
            <a:pPr marL="457200" lvl="0" indent="-457200">
              <a:spcBef>
                <a:spcPts val="400"/>
              </a:spcBef>
            </a:pPr>
            <a:r>
              <a:rPr lang="es-HN" sz="2000" dirty="0">
                <a:solidFill>
                  <a:prstClr val="black"/>
                </a:solidFill>
              </a:rPr>
              <a:t>Center </a:t>
            </a:r>
            <a:r>
              <a:rPr lang="es-HN" sz="2000" dirty="0" err="1">
                <a:solidFill>
                  <a:prstClr val="black"/>
                </a:solidFill>
              </a:rPr>
              <a:t>for</a:t>
            </a:r>
            <a:r>
              <a:rPr lang="es-HN" sz="2000" dirty="0">
                <a:solidFill>
                  <a:prstClr val="black"/>
                </a:solidFill>
              </a:rPr>
              <a:t> </a:t>
            </a:r>
            <a:r>
              <a:rPr lang="es-HN" sz="2000" dirty="0" err="1">
                <a:solidFill>
                  <a:prstClr val="black"/>
                </a:solidFill>
              </a:rPr>
              <a:t>Disease</a:t>
            </a:r>
            <a:r>
              <a:rPr lang="es-HN" sz="2000" dirty="0">
                <a:solidFill>
                  <a:prstClr val="black"/>
                </a:solidFill>
              </a:rPr>
              <a:t> Control</a:t>
            </a:r>
          </a:p>
          <a:p>
            <a:pPr marL="457200" lvl="0" indent="-457200">
              <a:spcBef>
                <a:spcPts val="400"/>
              </a:spcBef>
            </a:pPr>
            <a:r>
              <a:rPr lang="es-HN" sz="2000" dirty="0">
                <a:solidFill>
                  <a:prstClr val="black"/>
                </a:solidFill>
              </a:rPr>
              <a:t>Clker.com – Sarah Moe</a:t>
            </a:r>
          </a:p>
          <a:p>
            <a:pPr marL="457200" lvl="0" indent="-457200">
              <a:spcBef>
                <a:spcPts val="400"/>
              </a:spcBef>
            </a:pPr>
            <a:r>
              <a:rPr lang="es-HN" sz="2000" dirty="0" err="1">
                <a:solidFill>
                  <a:prstClr val="black"/>
                </a:solidFill>
              </a:rPr>
              <a:t>eLCOSH</a:t>
            </a:r>
            <a:r>
              <a:rPr lang="es-HN" sz="2000" dirty="0">
                <a:solidFill>
                  <a:prstClr val="black"/>
                </a:solidFill>
              </a:rPr>
              <a:t> – </a:t>
            </a:r>
            <a:r>
              <a:rPr lang="es-HN" sz="2000" dirty="0" err="1">
                <a:solidFill>
                  <a:prstClr val="black"/>
                </a:solidFill>
              </a:rPr>
              <a:t>Electronic</a:t>
            </a:r>
            <a:r>
              <a:rPr lang="es-HN" sz="2000" dirty="0">
                <a:solidFill>
                  <a:prstClr val="black"/>
                </a:solidFill>
              </a:rPr>
              <a:t> Library of </a:t>
            </a:r>
            <a:r>
              <a:rPr lang="es-HN" sz="2000" dirty="0" err="1">
                <a:solidFill>
                  <a:prstClr val="black"/>
                </a:solidFill>
              </a:rPr>
              <a:t>Construction</a:t>
            </a:r>
            <a:r>
              <a:rPr lang="es-HN" sz="2000" dirty="0">
                <a:solidFill>
                  <a:prstClr val="black"/>
                </a:solidFill>
              </a:rPr>
              <a:t> </a:t>
            </a:r>
            <a:r>
              <a:rPr lang="es-HN" sz="2000" dirty="0" err="1">
                <a:solidFill>
                  <a:prstClr val="black"/>
                </a:solidFill>
              </a:rPr>
              <a:t>Occupational</a:t>
            </a:r>
            <a:r>
              <a:rPr lang="es-HN" sz="2000" dirty="0">
                <a:solidFill>
                  <a:prstClr val="black"/>
                </a:solidFill>
              </a:rPr>
              <a:t> Safety &amp; </a:t>
            </a:r>
            <a:r>
              <a:rPr lang="es-HN" sz="2000" dirty="0" err="1">
                <a:solidFill>
                  <a:prstClr val="black"/>
                </a:solidFill>
              </a:rPr>
              <a:t>Health</a:t>
            </a:r>
            <a:endParaRPr lang="es-HN" sz="2000" dirty="0">
              <a:solidFill>
                <a:prstClr val="black"/>
              </a:solidFill>
            </a:endParaRPr>
          </a:p>
          <a:p>
            <a:pPr marL="457200" lvl="0" indent="-457200">
              <a:spcBef>
                <a:spcPts val="400"/>
              </a:spcBef>
            </a:pPr>
            <a:r>
              <a:rPr lang="es-HN" sz="2000" dirty="0" err="1">
                <a:solidFill>
                  <a:prstClr val="black"/>
                </a:solidFill>
              </a:rPr>
              <a:t>LaMarr</a:t>
            </a:r>
            <a:r>
              <a:rPr lang="es-HN" sz="2000" dirty="0">
                <a:solidFill>
                  <a:prstClr val="black"/>
                </a:solidFill>
              </a:rPr>
              <a:t> </a:t>
            </a:r>
            <a:r>
              <a:rPr lang="es-HN" sz="2000" dirty="0" err="1">
                <a:solidFill>
                  <a:prstClr val="black"/>
                </a:solidFill>
              </a:rPr>
              <a:t>Grafft</a:t>
            </a:r>
            <a:endParaRPr lang="es-HN" sz="2000" dirty="0">
              <a:solidFill>
                <a:prstClr val="black"/>
              </a:solidFill>
            </a:endParaRPr>
          </a:p>
          <a:p>
            <a:pPr marL="457200" lvl="0" indent="-457200">
              <a:spcBef>
                <a:spcPts val="400"/>
              </a:spcBef>
            </a:pPr>
            <a:r>
              <a:rPr lang="es-HN" sz="2000" dirty="0" err="1">
                <a:solidFill>
                  <a:prstClr val="black"/>
                </a:solidFill>
              </a:rPr>
              <a:t>Grain</a:t>
            </a:r>
            <a:r>
              <a:rPr lang="es-HN" sz="2000" dirty="0">
                <a:solidFill>
                  <a:prstClr val="black"/>
                </a:solidFill>
              </a:rPr>
              <a:t> and </a:t>
            </a:r>
            <a:r>
              <a:rPr lang="es-HN" sz="2000" dirty="0" err="1">
                <a:solidFill>
                  <a:prstClr val="black"/>
                </a:solidFill>
              </a:rPr>
              <a:t>Feed</a:t>
            </a:r>
            <a:r>
              <a:rPr lang="es-HN" sz="2000" dirty="0">
                <a:solidFill>
                  <a:prstClr val="black"/>
                </a:solidFill>
              </a:rPr>
              <a:t> </a:t>
            </a:r>
            <a:r>
              <a:rPr lang="es-HN" sz="2000" dirty="0" err="1">
                <a:solidFill>
                  <a:prstClr val="black"/>
                </a:solidFill>
              </a:rPr>
              <a:t>Association</a:t>
            </a:r>
            <a:r>
              <a:rPr lang="es-HN" sz="2000" dirty="0">
                <a:solidFill>
                  <a:prstClr val="black"/>
                </a:solidFill>
              </a:rPr>
              <a:t> of Illinois (GFAI)</a:t>
            </a:r>
          </a:p>
          <a:p>
            <a:pPr marL="457200" lvl="0" indent="-457200">
              <a:spcBef>
                <a:spcPts val="400"/>
              </a:spcBef>
            </a:pPr>
            <a:r>
              <a:rPr lang="es-HN" sz="2000" dirty="0" err="1">
                <a:solidFill>
                  <a:prstClr val="black"/>
                </a:solidFill>
              </a:rPr>
              <a:t>Grain</a:t>
            </a:r>
            <a:r>
              <a:rPr lang="es-HN" sz="2000" dirty="0">
                <a:solidFill>
                  <a:prstClr val="black"/>
                </a:solidFill>
              </a:rPr>
              <a:t> </a:t>
            </a:r>
            <a:r>
              <a:rPr lang="es-HN" sz="2000" dirty="0" err="1">
                <a:solidFill>
                  <a:prstClr val="black"/>
                </a:solidFill>
              </a:rPr>
              <a:t>Handling</a:t>
            </a:r>
            <a:r>
              <a:rPr lang="es-HN" sz="2000" dirty="0">
                <a:solidFill>
                  <a:prstClr val="black"/>
                </a:solidFill>
              </a:rPr>
              <a:t> Safety </a:t>
            </a:r>
            <a:r>
              <a:rPr lang="es-HN" sz="2000" dirty="0" err="1">
                <a:solidFill>
                  <a:prstClr val="black"/>
                </a:solidFill>
              </a:rPr>
              <a:t>Coalition</a:t>
            </a:r>
            <a:r>
              <a:rPr lang="es-HN" sz="2000" dirty="0">
                <a:solidFill>
                  <a:prstClr val="black"/>
                </a:solidFill>
              </a:rPr>
              <a:t> (GHSC)</a:t>
            </a:r>
          </a:p>
          <a:p>
            <a:pPr marL="457200" lvl="0" indent="-457200">
              <a:spcBef>
                <a:spcPts val="400"/>
              </a:spcBef>
            </a:pPr>
            <a:r>
              <a:rPr lang="es-HN" sz="2000" dirty="0" err="1">
                <a:solidFill>
                  <a:prstClr val="black"/>
                </a:solidFill>
              </a:rPr>
              <a:t>Honeywell</a:t>
            </a:r>
            <a:r>
              <a:rPr lang="es-HN" sz="2000" dirty="0">
                <a:solidFill>
                  <a:prstClr val="black"/>
                </a:solidFill>
              </a:rPr>
              <a:t> Safety </a:t>
            </a:r>
            <a:r>
              <a:rPr lang="es-HN" sz="2000" dirty="0" err="1">
                <a:solidFill>
                  <a:prstClr val="black"/>
                </a:solidFill>
              </a:rPr>
              <a:t>Products</a:t>
            </a:r>
            <a:endParaRPr lang="es-HN" sz="2000" dirty="0">
              <a:solidFill>
                <a:prstClr val="black"/>
              </a:solidFill>
            </a:endParaRPr>
          </a:p>
          <a:p>
            <a:pPr marL="457200" lvl="0" indent="-457200">
              <a:spcBef>
                <a:spcPts val="400"/>
              </a:spcBef>
            </a:pPr>
            <a:r>
              <a:rPr lang="es-HN" sz="2000" dirty="0" err="1" smtClean="0">
                <a:solidFill>
                  <a:prstClr val="black"/>
                </a:solidFill>
              </a:rPr>
              <a:t>iStock</a:t>
            </a:r>
            <a:endParaRPr lang="es-HN" sz="2000" dirty="0">
              <a:solidFill>
                <a:prstClr val="black"/>
              </a:solidFill>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578202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HN" b="1" dirty="0" smtClean="0"/>
              <a:t>Reconocimientos </a:t>
            </a:r>
            <a:endParaRPr lang="es-HN" b="1" dirty="0"/>
          </a:p>
        </p:txBody>
      </p:sp>
      <p:sp>
        <p:nvSpPr>
          <p:cNvPr id="3" name="Content Placeholder 2"/>
          <p:cNvSpPr>
            <a:spLocks noGrp="1"/>
          </p:cNvSpPr>
          <p:nvPr>
            <p:ph idx="1"/>
          </p:nvPr>
        </p:nvSpPr>
        <p:spPr>
          <a:xfrm>
            <a:off x="451713" y="1278320"/>
            <a:ext cx="8229600" cy="4756393"/>
          </a:xfrm>
        </p:spPr>
        <p:txBody>
          <a:bodyPr>
            <a:noAutofit/>
          </a:bodyPr>
          <a:lstStyle/>
          <a:p>
            <a:pPr marL="457200" indent="-457200">
              <a:spcBef>
                <a:spcPts val="400"/>
              </a:spcBef>
            </a:pPr>
            <a:r>
              <a:rPr lang="es-HN" sz="2000" dirty="0" smtClean="0"/>
              <a:t>Masterlock® Image Library</a:t>
            </a:r>
          </a:p>
          <a:p>
            <a:pPr marL="457200" indent="-457200">
              <a:spcBef>
                <a:spcPts val="400"/>
              </a:spcBef>
              <a:buClr>
                <a:srgbClr val="FFC000"/>
              </a:buClr>
              <a:buSzPct val="150000"/>
              <a:buFont typeface="Wingdings" panose="05000000000000000000" pitchFamily="2" charset="2"/>
              <a:buChar char="§"/>
            </a:pPr>
            <a:r>
              <a:rPr lang="es-HN" sz="2000" dirty="0" smtClean="0"/>
              <a:t>Occupational Safety and Health Administration</a:t>
            </a:r>
          </a:p>
          <a:p>
            <a:pPr marL="457200" indent="-457200">
              <a:spcBef>
                <a:spcPts val="400"/>
              </a:spcBef>
              <a:buClr>
                <a:srgbClr val="FFC000"/>
              </a:buClr>
              <a:buSzPct val="150000"/>
              <a:buFont typeface="Wingdings" panose="05000000000000000000" pitchFamily="2" charset="2"/>
              <a:buChar char="§"/>
            </a:pPr>
            <a:r>
              <a:rPr lang="es-HN" sz="2000" dirty="0" smtClean="0"/>
              <a:t>Pacas Family</a:t>
            </a:r>
          </a:p>
          <a:p>
            <a:pPr marL="457200" indent="-457200">
              <a:spcBef>
                <a:spcPts val="400"/>
              </a:spcBef>
              <a:buClr>
                <a:srgbClr val="FFC000"/>
              </a:buClr>
              <a:buSzPct val="150000"/>
              <a:buFont typeface="Wingdings" panose="05000000000000000000" pitchFamily="2" charset="2"/>
              <a:buChar char="§"/>
            </a:pPr>
            <a:r>
              <a:rPr lang="es-HN" sz="2000" dirty="0" smtClean="0"/>
              <a:t>Alex T. Paschal/Sauk Valley Media</a:t>
            </a:r>
          </a:p>
          <a:p>
            <a:pPr marL="457200" indent="-457200">
              <a:spcBef>
                <a:spcPts val="400"/>
              </a:spcBef>
              <a:buClr>
                <a:srgbClr val="FFC000"/>
              </a:buClr>
              <a:buSzPct val="150000"/>
              <a:buFont typeface="Wingdings" panose="05000000000000000000" pitchFamily="2" charset="2"/>
              <a:buChar char="§"/>
            </a:pPr>
            <a:r>
              <a:rPr lang="es-HN" sz="2000" dirty="0" smtClean="0"/>
              <a:t>Ryan and Amy Rademaker</a:t>
            </a:r>
          </a:p>
          <a:p>
            <a:pPr marL="457200" indent="-457200">
              <a:spcBef>
                <a:spcPts val="400"/>
              </a:spcBef>
              <a:buClr>
                <a:srgbClr val="FFC000"/>
              </a:buClr>
              <a:buSzPct val="150000"/>
              <a:buFont typeface="Wingdings" panose="05000000000000000000" pitchFamily="2" charset="2"/>
              <a:buChar char="§"/>
            </a:pPr>
            <a:r>
              <a:rPr lang="es-HN" sz="2000" dirty="0" smtClean="0"/>
              <a:t>Austin Rinker</a:t>
            </a:r>
          </a:p>
          <a:p>
            <a:pPr marL="457200" indent="-457200">
              <a:spcBef>
                <a:spcPts val="400"/>
              </a:spcBef>
              <a:buClr>
                <a:srgbClr val="FFC000"/>
              </a:buClr>
              <a:buSzPct val="150000"/>
              <a:buFont typeface="Wingdings" panose="05000000000000000000" pitchFamily="2" charset="2"/>
              <a:buChar char="§"/>
            </a:pPr>
            <a:r>
              <a:rPr lang="es-HN" sz="2000" dirty="0" smtClean="0"/>
              <a:t>Jessie Starkey Photography</a:t>
            </a:r>
          </a:p>
          <a:p>
            <a:pPr marL="457200" indent="-457200">
              <a:spcBef>
                <a:spcPts val="400"/>
              </a:spcBef>
              <a:buClr>
                <a:srgbClr val="FFC000"/>
              </a:buClr>
              <a:buSzPct val="150000"/>
              <a:buFont typeface="Wingdings" panose="05000000000000000000" pitchFamily="2" charset="2"/>
              <a:buChar char="§"/>
            </a:pPr>
            <a:r>
              <a:rPr lang="es-HN" sz="2000" dirty="0" smtClean="0"/>
              <a:t>Safe Electricity</a:t>
            </a:r>
          </a:p>
          <a:p>
            <a:pPr marL="457200" indent="-457200">
              <a:spcBef>
                <a:spcPts val="400"/>
              </a:spcBef>
              <a:buClr>
                <a:srgbClr val="FFC000"/>
              </a:buClr>
              <a:buSzPct val="150000"/>
              <a:buFont typeface="Wingdings" panose="05000000000000000000" pitchFamily="2" charset="2"/>
              <a:buChar char="§"/>
            </a:pPr>
            <a:r>
              <a:rPr lang="es-HN" sz="2000" dirty="0" smtClean="0"/>
              <a:t>Thinkstock</a:t>
            </a:r>
          </a:p>
          <a:p>
            <a:pPr marL="457200" indent="-457200">
              <a:spcBef>
                <a:spcPts val="400"/>
              </a:spcBef>
              <a:buClr>
                <a:srgbClr val="FFC000"/>
              </a:buClr>
              <a:buSzPct val="150000"/>
              <a:buFont typeface="Wingdings" panose="05000000000000000000" pitchFamily="2" charset="2"/>
              <a:buChar char="§"/>
            </a:pPr>
            <a:r>
              <a:rPr lang="es-HN" sz="2000" dirty="0" smtClean="0"/>
              <a:t>United States Department of Labor</a:t>
            </a:r>
          </a:p>
          <a:p>
            <a:pPr marL="457200" indent="-457200">
              <a:spcBef>
                <a:spcPts val="400"/>
              </a:spcBef>
              <a:buClr>
                <a:srgbClr val="FFC000"/>
              </a:buClr>
              <a:buSzPct val="150000"/>
              <a:buFont typeface="Wingdings" panose="05000000000000000000" pitchFamily="2" charset="2"/>
              <a:buChar char="§"/>
            </a:pPr>
            <a:r>
              <a:rPr lang="es-HN" sz="2000" dirty="0" smtClean="0"/>
              <a:t>Virginia Tech Environmental Safety &amp; Health</a:t>
            </a:r>
          </a:p>
          <a:p>
            <a:pPr marL="457200" indent="-457200">
              <a:spcBef>
                <a:spcPts val="400"/>
              </a:spcBef>
              <a:buClr>
                <a:srgbClr val="FFC000"/>
              </a:buClr>
              <a:buSzPct val="150000"/>
              <a:buFont typeface="Wingdings" panose="05000000000000000000" pitchFamily="2" charset="2"/>
              <a:buChar char="§"/>
            </a:pPr>
            <a:r>
              <a:rPr lang="es-HN" sz="2000" dirty="0" smtClean="0"/>
              <a:t>Wikimedia.org – Edward Aspera Jr.</a:t>
            </a:r>
          </a:p>
          <a:p>
            <a:pPr marL="457200" indent="-457200">
              <a:spcBef>
                <a:spcPts val="400"/>
              </a:spcBef>
              <a:buClr>
                <a:srgbClr val="FFC000"/>
              </a:buClr>
              <a:buSzPct val="150000"/>
              <a:buFont typeface="Wingdings" panose="05000000000000000000" pitchFamily="2" charset="2"/>
              <a:buChar char="§"/>
            </a:pPr>
            <a:r>
              <a:rPr lang="es-HN" sz="2000" dirty="0" smtClean="0"/>
              <a:t>Whitebread Family </a:t>
            </a:r>
            <a:endParaRPr lang="es-HN" sz="2000" dirty="0"/>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64957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3670" y="25510"/>
            <a:ext cx="8229600" cy="1143000"/>
          </a:xfrm>
        </p:spPr>
        <p:txBody>
          <a:bodyPr/>
          <a:lstStyle/>
          <a:p>
            <a:r>
              <a:rPr lang="es-HN" b="1" dirty="0" smtClean="0"/>
              <a:t>Recursos</a:t>
            </a:r>
            <a:endParaRPr lang="es-HN" b="1" dirty="0"/>
          </a:p>
        </p:txBody>
      </p:sp>
      <p:sp>
        <p:nvSpPr>
          <p:cNvPr id="3" name="Content Placeholder 2"/>
          <p:cNvSpPr>
            <a:spLocks noGrp="1"/>
          </p:cNvSpPr>
          <p:nvPr>
            <p:ph idx="1"/>
          </p:nvPr>
        </p:nvSpPr>
        <p:spPr>
          <a:xfrm>
            <a:off x="245985" y="1152151"/>
            <a:ext cx="8602720" cy="3642960"/>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s-HN" sz="2400" dirty="0" smtClean="0"/>
              <a:t>www.cdc.gov/niosh/topics/falls</a:t>
            </a:r>
          </a:p>
          <a:p>
            <a:pPr marL="457200" indent="-457200">
              <a:spcBef>
                <a:spcPts val="600"/>
              </a:spcBef>
              <a:buClr>
                <a:srgbClr val="FFC000"/>
              </a:buClr>
              <a:buSzPct val="150000"/>
              <a:buFont typeface="Wingdings" panose="05000000000000000000" pitchFamily="2" charset="2"/>
              <a:buChar char="§"/>
            </a:pPr>
            <a:r>
              <a:rPr lang="es-HN" sz="2400" dirty="0" smtClean="0"/>
              <a:t>www.marshfieldresearch.org/nccrahs</a:t>
            </a:r>
          </a:p>
          <a:p>
            <a:pPr marL="457200" indent="-457200">
              <a:spcBef>
                <a:spcPts val="600"/>
              </a:spcBef>
              <a:buClr>
                <a:srgbClr val="FFC000"/>
              </a:buClr>
              <a:buSzPct val="150000"/>
              <a:buFont typeface="Wingdings" panose="05000000000000000000" pitchFamily="2" charset="2"/>
              <a:buChar char="§"/>
            </a:pPr>
            <a:r>
              <a:rPr lang="es-HN" sz="2400" dirty="0" smtClean="0"/>
              <a:t>http://www.marshfieldresearch.org/nfmc/harvesting-health</a:t>
            </a:r>
          </a:p>
          <a:p>
            <a:pPr marL="457200" indent="-457200">
              <a:spcBef>
                <a:spcPts val="600"/>
              </a:spcBef>
              <a:buClr>
                <a:srgbClr val="FFC000"/>
              </a:buClr>
              <a:buSzPct val="150000"/>
              <a:buFont typeface="Wingdings" panose="05000000000000000000" pitchFamily="2" charset="2"/>
              <a:buChar char="§"/>
            </a:pPr>
            <a:r>
              <a:rPr lang="es-HN" sz="2400" dirty="0" smtClean="0"/>
              <a:t>www.nagcat.org</a:t>
            </a:r>
          </a:p>
          <a:p>
            <a:pPr marL="457200" indent="-457200">
              <a:spcBef>
                <a:spcPts val="600"/>
              </a:spcBef>
              <a:buClr>
                <a:srgbClr val="FFC000"/>
              </a:buClr>
              <a:buSzPct val="150000"/>
              <a:buFont typeface="Wingdings" panose="05000000000000000000" pitchFamily="2" charset="2"/>
              <a:buChar char="§"/>
            </a:pPr>
            <a:r>
              <a:rPr lang="es-HN" sz="2400" dirty="0" smtClean="0"/>
              <a:t>www.osha.gov </a:t>
            </a:r>
          </a:p>
          <a:p>
            <a:pPr marL="457200" indent="-457200">
              <a:spcBef>
                <a:spcPts val="600"/>
              </a:spcBef>
              <a:buClr>
                <a:srgbClr val="FFC000"/>
              </a:buClr>
              <a:buSzPct val="150000"/>
              <a:buFont typeface="Wingdings" panose="05000000000000000000" pitchFamily="2" charset="2"/>
              <a:buChar char="§"/>
            </a:pPr>
            <a:r>
              <a:rPr lang="es-HN" sz="2400" dirty="0" smtClean="0"/>
              <a:t>www.osha.gov/youngworkers</a:t>
            </a:r>
          </a:p>
          <a:p>
            <a:pPr marL="457200" indent="-457200">
              <a:spcBef>
                <a:spcPts val="600"/>
              </a:spcBef>
              <a:buClr>
                <a:srgbClr val="FFC000"/>
              </a:buClr>
              <a:buSzPct val="150000"/>
              <a:buFont typeface="Wingdings" panose="05000000000000000000" pitchFamily="2" charset="2"/>
              <a:buChar char="§"/>
            </a:pPr>
            <a:r>
              <a:rPr lang="es-HN" sz="2400" dirty="0" smtClean="0"/>
              <a:t>www.whistleblower.gov</a:t>
            </a:r>
          </a:p>
          <a:p>
            <a:pPr marL="457200" indent="-457200">
              <a:spcBef>
                <a:spcPts val="600"/>
              </a:spcBef>
              <a:buClr>
                <a:srgbClr val="FFC000"/>
              </a:buClr>
              <a:buSzPct val="150000"/>
              <a:buFont typeface="Wingdings" panose="05000000000000000000" pitchFamily="2" charset="2"/>
              <a:buChar char="§"/>
            </a:pPr>
            <a:r>
              <a:rPr lang="es-HN" sz="2400" dirty="0" smtClean="0"/>
              <a:t>www.youthrules.dol.gov</a:t>
            </a:r>
          </a:p>
          <a:p>
            <a:pPr marL="457200" indent="-457200">
              <a:spcBef>
                <a:spcPts val="600"/>
              </a:spcBef>
              <a:buClr>
                <a:srgbClr val="FFC000"/>
              </a:buClr>
              <a:buSzPct val="150000"/>
              <a:buFont typeface="Wingdings" panose="05000000000000000000" pitchFamily="2" charset="2"/>
              <a:buChar char="§"/>
            </a:pPr>
            <a:endParaRPr lang="es-HN" sz="2800" dirty="0"/>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46</a:t>
            </a:fld>
            <a:endParaRPr lang="en-US" dirty="0">
              <a:solidFill>
                <a:prstClr val="black">
                  <a:tint val="75000"/>
                </a:prstClr>
              </a:solidFill>
            </a:endParaRPr>
          </a:p>
        </p:txBody>
      </p:sp>
      <p:sp>
        <p:nvSpPr>
          <p:cNvPr id="5" name="Footer Placeholder 4"/>
          <p:cNvSpPr>
            <a:spLocks noGrp="1"/>
          </p:cNvSpPr>
          <p:nvPr>
            <p:ph type="ftr" sz="quarter" idx="11"/>
          </p:nvPr>
        </p:nvSpPr>
        <p:spPr>
          <a:xfrm>
            <a:off x="0" y="4946900"/>
            <a:ext cx="9143999" cy="1911100"/>
          </a:xfrm>
        </p:spPr>
        <p:txBody>
          <a:bodyPr/>
          <a:lstStyle/>
          <a:p>
            <a:pPr algn="l"/>
            <a:r>
              <a:rPr lang="es-ES" sz="2400" dirty="0" smtClean="0">
                <a:solidFill>
                  <a:schemeClr val="tx1"/>
                </a:solidFill>
              </a:rPr>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sz="2400" dirty="0">
              <a:solidFill>
                <a:schemeClr val="tx1"/>
              </a:solidFill>
            </a:endParaRPr>
          </a:p>
        </p:txBody>
      </p:sp>
    </p:spTree>
    <p:extLst>
      <p:ext uri="{BB962C8B-B14F-4D97-AF65-F5344CB8AC3E}">
        <p14:creationId xmlns:p14="http://schemas.microsoft.com/office/powerpoint/2010/main" val="194050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451735" y="143296"/>
            <a:ext cx="8229600" cy="1012545"/>
          </a:xfrm>
        </p:spPr>
        <p:txBody>
          <a:bodyPr/>
          <a:lstStyle/>
          <a:p>
            <a:r>
              <a:rPr lang="es-HN" dirty="0" smtClean="0"/>
              <a:t>Uso Seguro de Escaleras </a:t>
            </a:r>
            <a:endParaRPr lang="es-HN" dirty="0"/>
          </a:p>
        </p:txBody>
      </p:sp>
      <p:sp>
        <p:nvSpPr>
          <p:cNvPr id="3" name="Content Placeholder 2"/>
          <p:cNvSpPr>
            <a:spLocks noGrp="1"/>
          </p:cNvSpPr>
          <p:nvPr>
            <p:ph idx="1"/>
          </p:nvPr>
        </p:nvSpPr>
        <p:spPr>
          <a:xfrm>
            <a:off x="238323" y="1086294"/>
            <a:ext cx="6830002" cy="5771705"/>
          </a:xfrm>
        </p:spPr>
        <p:txBody>
          <a:bodyPr>
            <a:normAutofit fontScale="92500"/>
          </a:bodyPr>
          <a:lstStyle/>
          <a:p>
            <a:pPr marL="0" indent="0">
              <a:spcBef>
                <a:spcPts val="0"/>
              </a:spcBef>
              <a:spcAft>
                <a:spcPts val="1200"/>
              </a:spcAft>
              <a:buClr>
                <a:srgbClr val="FFC000"/>
              </a:buClr>
              <a:buSzPct val="150000"/>
              <a:buNone/>
            </a:pPr>
            <a:r>
              <a:rPr lang="es-HN" sz="3700" b="1" dirty="0" smtClean="0">
                <a:solidFill>
                  <a:srgbClr val="226637"/>
                </a:solidFill>
              </a:rPr>
              <a:t>SOLO 1 persona en la escalera</a:t>
            </a:r>
            <a:endParaRPr lang="es-HN" sz="2400" b="1" dirty="0" smtClean="0">
              <a:solidFill>
                <a:srgbClr val="226637"/>
              </a:solidFill>
            </a:endParaRPr>
          </a:p>
          <a:p>
            <a:pPr marL="457200" indent="-457200">
              <a:spcBef>
                <a:spcPts val="0"/>
              </a:spcBef>
              <a:spcAft>
                <a:spcPts val="300"/>
              </a:spcAft>
              <a:buClr>
                <a:srgbClr val="FFC000"/>
              </a:buClr>
              <a:buSzPct val="150000"/>
              <a:buFont typeface="Wingdings" panose="05000000000000000000" pitchFamily="2" charset="2"/>
              <a:buChar char="§"/>
            </a:pPr>
            <a:r>
              <a:rPr lang="es-HN" sz="3500" dirty="0" smtClean="0"/>
              <a:t>Al subir - 3 puntos de contacto</a:t>
            </a:r>
          </a:p>
          <a:p>
            <a:pPr marL="457200" indent="-457200">
              <a:spcBef>
                <a:spcPts val="0"/>
              </a:spcBef>
              <a:spcAft>
                <a:spcPts val="300"/>
              </a:spcAft>
              <a:buClr>
                <a:srgbClr val="FFC000"/>
              </a:buClr>
              <a:buSzPct val="150000"/>
              <a:buFont typeface="Wingdings" panose="05000000000000000000" pitchFamily="2" charset="2"/>
              <a:buChar char="§"/>
            </a:pPr>
            <a:r>
              <a:rPr lang="es-HN" sz="3500" dirty="0" smtClean="0"/>
              <a:t>Siempre mirar hacia los escalones</a:t>
            </a:r>
          </a:p>
          <a:p>
            <a:pPr marL="457200" indent="-457200">
              <a:spcBef>
                <a:spcPts val="0"/>
              </a:spcBef>
              <a:spcAft>
                <a:spcPts val="300"/>
              </a:spcAft>
              <a:buClr>
                <a:srgbClr val="FFC000"/>
              </a:buClr>
              <a:buSzPct val="150000"/>
              <a:buFont typeface="Wingdings" panose="05000000000000000000" pitchFamily="2" charset="2"/>
              <a:buChar char="§"/>
            </a:pPr>
            <a:r>
              <a:rPr lang="es-HN" sz="3500" dirty="0" smtClean="0"/>
              <a:t>Manténgase al centro de los escalones entre carriles</a:t>
            </a:r>
          </a:p>
          <a:p>
            <a:pPr marL="457200" indent="-457200">
              <a:spcBef>
                <a:spcPts val="0"/>
              </a:spcBef>
              <a:spcAft>
                <a:spcPts val="300"/>
              </a:spcAft>
              <a:buClr>
                <a:srgbClr val="FFC000"/>
              </a:buClr>
              <a:buSzPct val="150000"/>
              <a:buFont typeface="Wingdings" panose="05000000000000000000" pitchFamily="2" charset="2"/>
              <a:buChar char="§"/>
            </a:pPr>
            <a:r>
              <a:rPr lang="es-HN" sz="3500" dirty="0" smtClean="0"/>
              <a:t>No se extralimite</a:t>
            </a:r>
          </a:p>
          <a:p>
            <a:pPr marL="457200" indent="-457200">
              <a:spcBef>
                <a:spcPts val="0"/>
              </a:spcBef>
              <a:spcAft>
                <a:spcPts val="300"/>
              </a:spcAft>
              <a:buClr>
                <a:srgbClr val="FFC000"/>
              </a:buClr>
              <a:buSzPct val="150000"/>
              <a:buFont typeface="Wingdings" panose="05000000000000000000" pitchFamily="2" charset="2"/>
              <a:buChar char="§"/>
            </a:pPr>
            <a:r>
              <a:rPr lang="es-HN" sz="3500" dirty="0" smtClean="0"/>
              <a:t>Nunca cargue herramientas o materiales</a:t>
            </a:r>
          </a:p>
          <a:p>
            <a:pPr marL="914400" lvl="1" indent="-457200">
              <a:spcBef>
                <a:spcPts val="0"/>
              </a:spcBef>
              <a:spcAft>
                <a:spcPts val="300"/>
              </a:spcAft>
              <a:buClr>
                <a:srgbClr val="FFC000"/>
              </a:buClr>
              <a:buSzPct val="150000"/>
              <a:buFont typeface="Arial" panose="020B0604020202020204" pitchFamily="34" charset="0"/>
              <a:buChar char="•"/>
            </a:pPr>
            <a:r>
              <a:rPr lang="es-HN" sz="3200" dirty="0" smtClean="0"/>
              <a:t>Use cinturón de herramientas o cuerda de mano</a:t>
            </a:r>
            <a:endParaRPr lang="es-HN" sz="3200"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a:t>
            </a:fld>
            <a:endParaRPr lang="en-US" dirty="0">
              <a:solidFill>
                <a:prstClr val="black">
                  <a:tint val="75000"/>
                </a:prstClr>
              </a:solidFill>
            </a:endParaRPr>
          </a:p>
        </p:txBody>
      </p:sp>
      <p:grpSp>
        <p:nvGrpSpPr>
          <p:cNvPr id="4" name="Group 3" title="Escaleras - al subir 3 puntos de contacto"/>
          <p:cNvGrpSpPr/>
          <p:nvPr/>
        </p:nvGrpSpPr>
        <p:grpSpPr>
          <a:xfrm>
            <a:off x="6569060" y="1815990"/>
            <a:ext cx="2257970" cy="3456450"/>
            <a:chOff x="5912755" y="1618500"/>
            <a:chExt cx="2631653" cy="3657600"/>
          </a:xfrm>
        </p:grpSpPr>
        <p:pic>
          <p:nvPicPr>
            <p:cNvPr id="7" name="Content Placeholder 1" title="Escaleras - al subir 3 puntos de contacto"/>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5912755" y="1618500"/>
              <a:ext cx="2631653" cy="3657600"/>
            </a:xfrm>
            <a:prstGeom prst="rect">
              <a:avLst/>
            </a:prstGeom>
            <a:ln w="12700">
              <a:solidFill>
                <a:srgbClr val="1A4656"/>
              </a:solidFill>
            </a:ln>
          </p:spPr>
        </p:pic>
        <p:sp>
          <p:nvSpPr>
            <p:cNvPr id="8" name="Oval 7"/>
            <p:cNvSpPr/>
            <p:nvPr/>
          </p:nvSpPr>
          <p:spPr>
            <a:xfrm>
              <a:off x="7521590" y="459030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9" name="Oval 8"/>
            <p:cNvSpPr/>
            <p:nvPr/>
          </p:nvSpPr>
          <p:spPr>
            <a:xfrm>
              <a:off x="7529185" y="176386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10" name="Oval 9"/>
            <p:cNvSpPr/>
            <p:nvPr/>
          </p:nvSpPr>
          <p:spPr>
            <a:xfrm>
              <a:off x="7721210" y="244966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grpSp>
    </p:spTree>
    <p:extLst>
      <p:ext uri="{BB962C8B-B14F-4D97-AF65-F5344CB8AC3E}">
        <p14:creationId xmlns:p14="http://schemas.microsoft.com/office/powerpoint/2010/main" val="3662832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6</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s-HN" dirty="0" smtClean="0"/>
              <a:t>Consejos de Seguridad para Escalera Personal </a:t>
            </a:r>
            <a:endParaRPr lang="es-HN" dirty="0"/>
          </a:p>
        </p:txBody>
      </p:sp>
      <p:sp>
        <p:nvSpPr>
          <p:cNvPr id="4" name="Content Placeholder 3"/>
          <p:cNvSpPr>
            <a:spLocks noGrp="1"/>
          </p:cNvSpPr>
          <p:nvPr>
            <p:ph sz="quarter" idx="13"/>
          </p:nvPr>
        </p:nvSpPr>
        <p:spPr>
          <a:xfrm>
            <a:off x="309045" y="1567937"/>
            <a:ext cx="2752344" cy="2267712"/>
          </a:xfrm>
        </p:spPr>
        <p:style>
          <a:lnRef idx="1">
            <a:schemeClr val="accent4"/>
          </a:lnRef>
          <a:fillRef idx="2">
            <a:schemeClr val="accent4"/>
          </a:fillRef>
          <a:effectRef idx="1">
            <a:schemeClr val="accent4"/>
          </a:effectRef>
          <a:fontRef idx="minor">
            <a:schemeClr val="dk1"/>
          </a:fontRef>
        </p:style>
        <p:txBody>
          <a:bodyPr lIns="45720" rIns="45720" anchor="ctr">
            <a:normAutofit/>
          </a:bodyPr>
          <a:lstStyle/>
          <a:p>
            <a:pPr marL="0" indent="0" algn="ctr">
              <a:buNone/>
            </a:pPr>
            <a:r>
              <a:rPr lang="es-ES" sz="3000" dirty="0">
                <a:latin typeface="Tahoma" panose="020B0604030504040204" pitchFamily="34" charset="0"/>
                <a:ea typeface="Tahoma" panose="020B0604030504040204" pitchFamily="34" charset="0"/>
                <a:cs typeface="Tahoma" panose="020B0604030504040204" pitchFamily="34" charset="0"/>
              </a:rPr>
              <a:t>Nunca saltar o deslizar hacia </a:t>
            </a:r>
            <a:r>
              <a:rPr lang="es-ES" sz="3000" dirty="0" smtClean="0">
                <a:latin typeface="Tahoma" panose="020B0604030504040204" pitchFamily="34" charset="0"/>
                <a:ea typeface="Tahoma" panose="020B0604030504040204" pitchFamily="34" charset="0"/>
                <a:cs typeface="Tahoma" panose="020B0604030504040204" pitchFamily="34" charset="0"/>
              </a:rPr>
              <a:t>abajo</a:t>
            </a:r>
            <a:endParaRPr lang="es-ES" sz="300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quarter" idx="14"/>
          </p:nvPr>
        </p:nvSpPr>
        <p:spPr>
          <a:xfrm>
            <a:off x="3189420" y="1567937"/>
            <a:ext cx="2752344" cy="2267712"/>
          </a:xfrm>
        </p:spPr>
        <p:style>
          <a:lnRef idx="1">
            <a:schemeClr val="accent5"/>
          </a:lnRef>
          <a:fillRef idx="2">
            <a:schemeClr val="accent5"/>
          </a:fillRef>
          <a:effectRef idx="1">
            <a:schemeClr val="accent5"/>
          </a:effectRef>
          <a:fontRef idx="minor">
            <a:schemeClr val="dk1"/>
          </a:fontRef>
        </p:style>
        <p:txBody>
          <a:bodyPr anchor="ctr">
            <a:normAutofit lnSpcReduction="10000"/>
          </a:bodyPr>
          <a:lstStyle/>
          <a:p>
            <a:pPr marL="0" indent="0" algn="ctr">
              <a:buNone/>
            </a:pPr>
            <a:r>
              <a:rPr lang="es-ES" sz="3000" dirty="0">
                <a:latin typeface="Tahoma" panose="020B0604030504040204" pitchFamily="34" charset="0"/>
                <a:ea typeface="Tahoma" panose="020B0604030504040204" pitchFamily="34" charset="0"/>
                <a:cs typeface="Tahoma" panose="020B0604030504040204" pitchFamily="34" charset="0"/>
              </a:rPr>
              <a:t>No utilizar - piezas quebradas, dobladas y </a:t>
            </a:r>
            <a:r>
              <a:rPr lang="es-ES" sz="3000" dirty="0" smtClean="0">
                <a:latin typeface="Tahoma" panose="020B0604030504040204" pitchFamily="34" charset="0"/>
                <a:ea typeface="Tahoma" panose="020B0604030504040204" pitchFamily="34" charset="0"/>
                <a:cs typeface="Tahoma" panose="020B0604030504040204" pitchFamily="34" charset="0"/>
              </a:rPr>
              <a:t>faltantes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quarter" idx="15"/>
          </p:nvPr>
        </p:nvSpPr>
        <p:spPr>
          <a:xfrm>
            <a:off x="6082611" y="1585560"/>
            <a:ext cx="2752344" cy="2267712"/>
          </a:xfrm>
        </p:spPr>
        <p:style>
          <a:lnRef idx="1">
            <a:schemeClr val="accent6"/>
          </a:lnRef>
          <a:fillRef idx="2">
            <a:schemeClr val="accent6"/>
          </a:fillRef>
          <a:effectRef idx="1">
            <a:schemeClr val="accent6"/>
          </a:effectRef>
          <a:fontRef idx="minor">
            <a:schemeClr val="dk1"/>
          </a:fontRef>
        </p:style>
        <p:txBody>
          <a:bodyPr anchor="ctr"/>
          <a:lstStyle/>
          <a:p>
            <a:pPr marL="0" indent="0" algn="ctr">
              <a:buNone/>
            </a:pPr>
            <a:r>
              <a:rPr lang="es-ES" sz="3000" dirty="0">
                <a:latin typeface="Tahoma" panose="020B0604030504040204" pitchFamily="34" charset="0"/>
                <a:ea typeface="Tahoma" panose="020B0604030504040204" pitchFamily="34" charset="0"/>
                <a:cs typeface="Tahoma" panose="020B0604030504040204" pitchFamily="34" charset="0"/>
              </a:rPr>
              <a:t>Usar zapatos limpios y resistentes al </a:t>
            </a:r>
            <a:r>
              <a:rPr lang="es-ES" sz="3000" dirty="0" smtClean="0">
                <a:latin typeface="Tahoma" panose="020B0604030504040204" pitchFamily="34" charset="0"/>
                <a:ea typeface="Tahoma" panose="020B0604030504040204" pitchFamily="34" charset="0"/>
                <a:cs typeface="Tahoma" panose="020B0604030504040204" pitchFamily="34" charset="0"/>
              </a:rPr>
              <a:t>deslizamiento</a:t>
            </a:r>
            <a:endParaRPr lang="es-E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p:cNvSpPr>
            <a:spLocks noGrp="1"/>
          </p:cNvSpPr>
          <p:nvPr>
            <p:ph sz="quarter" idx="16"/>
          </p:nvPr>
        </p:nvSpPr>
        <p:spPr/>
        <p:style>
          <a:lnRef idx="1">
            <a:schemeClr val="accent1"/>
          </a:lnRef>
          <a:fillRef idx="2">
            <a:schemeClr val="accent1"/>
          </a:fillRef>
          <a:effectRef idx="1">
            <a:schemeClr val="accent1"/>
          </a:effectRef>
          <a:fontRef idx="minor">
            <a:schemeClr val="dk1"/>
          </a:fontRef>
        </p:style>
        <p:txBody>
          <a:bodyPr lIns="45720" rIns="45720" anchor="ctr"/>
          <a:lstStyle/>
          <a:p>
            <a:pPr marL="0" indent="0" algn="ctr">
              <a:buNone/>
            </a:pPr>
            <a:r>
              <a:rPr lang="en-US" sz="3000" dirty="0">
                <a:latin typeface="Tahoma" panose="020B0604030504040204" pitchFamily="34" charset="0"/>
                <a:ea typeface="Tahoma" panose="020B0604030504040204" pitchFamily="34" charset="0"/>
                <a:cs typeface="Tahoma" panose="020B0604030504040204" pitchFamily="34" charset="0"/>
              </a:rPr>
              <a:t>No </a:t>
            </a:r>
            <a:r>
              <a:rPr lang="en-US" sz="3000" dirty="0" err="1">
                <a:latin typeface="Tahoma" panose="020B0604030504040204" pitchFamily="34" charset="0"/>
                <a:ea typeface="Tahoma" panose="020B0604030504040204" pitchFamily="34" charset="0"/>
                <a:cs typeface="Tahoma" panose="020B0604030504040204" pitchFamily="34" charset="0"/>
              </a:rPr>
              <a:t>usar</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cuando</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está</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cansado</a:t>
            </a:r>
            <a:r>
              <a:rPr lang="en-US" sz="3000" dirty="0">
                <a:latin typeface="Tahoma" panose="020B0604030504040204" pitchFamily="34" charset="0"/>
                <a:ea typeface="Tahoma" panose="020B0604030504040204" pitchFamily="34" charset="0"/>
                <a:cs typeface="Tahoma" panose="020B0604030504040204" pitchFamily="34" charset="0"/>
              </a:rPr>
              <a:t> o </a:t>
            </a:r>
            <a:r>
              <a:rPr lang="en-US" sz="3000" dirty="0" err="1" smtClean="0">
                <a:latin typeface="Tahoma" panose="020B0604030504040204" pitchFamily="34" charset="0"/>
                <a:ea typeface="Tahoma" panose="020B0604030504040204" pitchFamily="34" charset="0"/>
                <a:cs typeface="Tahoma" panose="020B0604030504040204" pitchFamily="34" charset="0"/>
              </a:rPr>
              <a:t>mareado</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quarter" idx="17"/>
          </p:nvPr>
        </p:nvSpPr>
        <p:spPr/>
        <p:style>
          <a:lnRef idx="1">
            <a:schemeClr val="accent2"/>
          </a:lnRef>
          <a:fillRef idx="2">
            <a:schemeClr val="accent2"/>
          </a:fillRef>
          <a:effectRef idx="1">
            <a:schemeClr val="accent2"/>
          </a:effectRef>
          <a:fontRef idx="minor">
            <a:schemeClr val="dk1"/>
          </a:fontRef>
        </p:style>
        <p:txBody>
          <a:bodyPr lIns="45720" rIns="45720" anchor="ctr">
            <a:normAutofit/>
          </a:bodyPr>
          <a:lstStyle/>
          <a:p>
            <a:pPr marL="0" indent="0" algn="ctr">
              <a:buNone/>
            </a:pPr>
            <a:r>
              <a:rPr lang="es-ES" sz="3000" dirty="0">
                <a:latin typeface="Tahoma" panose="020B0604030504040204" pitchFamily="34" charset="0"/>
                <a:ea typeface="Tahoma" panose="020B0604030504040204" pitchFamily="34" charset="0"/>
                <a:cs typeface="Tahoma" panose="020B0604030504040204" pitchFamily="34" charset="0"/>
              </a:rPr>
              <a:t>No usar - bajo la influencia de la medicina, alcohol, </a:t>
            </a:r>
            <a:r>
              <a:rPr lang="es-ES" sz="3000" dirty="0" smtClean="0">
                <a:latin typeface="Tahoma" panose="020B0604030504040204" pitchFamily="34" charset="0"/>
                <a:ea typeface="Tahoma" panose="020B0604030504040204" pitchFamily="34" charset="0"/>
                <a:cs typeface="Tahoma" panose="020B0604030504040204" pitchFamily="34" charset="0"/>
              </a:rPr>
              <a:t>drogas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sz="quarter" idx="18"/>
          </p:nvPr>
        </p:nvSpPr>
        <p:spPr/>
        <p:style>
          <a:lnRef idx="1">
            <a:schemeClr val="accent3"/>
          </a:lnRef>
          <a:fillRef idx="2">
            <a:schemeClr val="accent3"/>
          </a:fillRef>
          <a:effectRef idx="1">
            <a:schemeClr val="accent3"/>
          </a:effectRef>
          <a:fontRef idx="minor">
            <a:schemeClr val="dk1"/>
          </a:fontRef>
        </p:style>
        <p:txBody>
          <a:bodyPr lIns="45720" rIns="45720" anchor="ctr">
            <a:noAutofit/>
          </a:bodyPr>
          <a:lstStyle/>
          <a:p>
            <a:pPr marL="0" indent="0" algn="ctr">
              <a:buNone/>
            </a:pPr>
            <a:r>
              <a:rPr lang="es-ES" sz="3000" dirty="0">
                <a:latin typeface="Tahoma" panose="020B0604030504040204" pitchFamily="34" charset="0"/>
                <a:ea typeface="Tahoma" panose="020B0604030504040204" pitchFamily="34" charset="0"/>
                <a:cs typeface="Tahoma" panose="020B0604030504040204" pitchFamily="34" charset="0"/>
              </a:rPr>
              <a:t>Usar protección contra caídas en escaleras </a:t>
            </a:r>
            <a:r>
              <a:rPr lang="es-ES" sz="3000" dirty="0" smtClean="0">
                <a:latin typeface="Tahoma" panose="020B0604030504040204" pitchFamily="34" charset="0"/>
                <a:ea typeface="Tahoma" panose="020B0604030504040204" pitchFamily="34" charset="0"/>
                <a:cs typeface="Tahoma" panose="020B0604030504040204" pitchFamily="34" charset="0"/>
              </a:rPr>
              <a:t>fijas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758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7</a:t>
            </a:fld>
            <a:endParaRPr lang="en-US" dirty="0">
              <a:solidFill>
                <a:prstClr val="black">
                  <a:tint val="75000"/>
                </a:prstClr>
              </a:solidFill>
            </a:endParaRPr>
          </a:p>
        </p:txBody>
      </p:sp>
      <p:sp>
        <p:nvSpPr>
          <p:cNvPr id="3" name="Title 2"/>
          <p:cNvSpPr>
            <a:spLocks noGrp="1"/>
          </p:cNvSpPr>
          <p:nvPr>
            <p:ph type="title"/>
          </p:nvPr>
        </p:nvSpPr>
        <p:spPr/>
        <p:txBody>
          <a:bodyPr>
            <a:noAutofit/>
          </a:bodyPr>
          <a:lstStyle/>
          <a:p>
            <a:r>
              <a:rPr lang="es-HN" dirty="0" smtClean="0"/>
              <a:t>Consejos de Seguridad para Uso de Escaleras</a:t>
            </a:r>
            <a:endParaRPr lang="es-HN" dirty="0"/>
          </a:p>
        </p:txBody>
      </p:sp>
      <p:sp>
        <p:nvSpPr>
          <p:cNvPr id="11" name="Content Placeholder 10"/>
          <p:cNvSpPr>
            <a:spLocks noGrp="1"/>
          </p:cNvSpPr>
          <p:nvPr>
            <p:ph sz="quarter" idx="13"/>
          </p:nvPr>
        </p:nvSpPr>
        <p:spPr>
          <a:xfrm>
            <a:off x="163391" y="1588719"/>
            <a:ext cx="2880360" cy="1554480"/>
          </a:xfrm>
          <a:solidFill>
            <a:srgbClr val="ABCF63"/>
          </a:solidFill>
        </p:spPr>
        <p:style>
          <a:lnRef idx="0">
            <a:schemeClr val="accent3"/>
          </a:lnRef>
          <a:fillRef idx="1001">
            <a:schemeClr val="lt1"/>
          </a:fillRef>
          <a:effectRef idx="3">
            <a:schemeClr val="accent3"/>
          </a:effectRef>
          <a:fontRef idx="minor">
            <a:schemeClr val="lt1"/>
          </a:fontRef>
        </p:style>
        <p:txBody>
          <a:bodyPr lIns="0" tIns="0" rIns="0" bIns="0" anchor="ctr">
            <a:normAutofit lnSpcReduction="10000"/>
          </a:bodyP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Usar tamaño de escalera adecuado para el trabajo</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Content Placeholder 11"/>
          <p:cNvSpPr>
            <a:spLocks noGrp="1"/>
          </p:cNvSpPr>
          <p:nvPr>
            <p:ph sz="quarter" idx="14"/>
          </p:nvPr>
        </p:nvSpPr>
        <p:spPr>
          <a:xfrm>
            <a:off x="3130233" y="1588719"/>
            <a:ext cx="2880360" cy="1554480"/>
          </a:xfrm>
          <a:solidFill>
            <a:srgbClr val="99D581"/>
          </a:solidFill>
        </p:spPr>
        <p:style>
          <a:lnRef idx="0">
            <a:schemeClr val="accent3"/>
          </a:lnRef>
          <a:fillRef idx="1001">
            <a:schemeClr val="lt1"/>
          </a:fillRef>
          <a:effectRef idx="3">
            <a:schemeClr val="accent3"/>
          </a:effectRef>
          <a:fontRef idx="minor">
            <a:schemeClr val="lt1"/>
          </a:fontRef>
        </p:style>
        <p:txBody>
          <a:bodyPr lIns="0" tIns="0" rIns="0" bIns="0" anchor="ctr">
            <a:normAutofit/>
          </a:bodyP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Inspeccionar las escaleras antes de usarlas</a:t>
            </a:r>
          </a:p>
        </p:txBody>
      </p:sp>
      <p:sp>
        <p:nvSpPr>
          <p:cNvPr id="13" name="Content Placeholder 12"/>
          <p:cNvSpPr>
            <a:spLocks noGrp="1"/>
          </p:cNvSpPr>
          <p:nvPr>
            <p:ph sz="quarter" idx="15"/>
          </p:nvPr>
        </p:nvSpPr>
        <p:spPr>
          <a:xfrm>
            <a:off x="6082611" y="1585560"/>
            <a:ext cx="2880360" cy="1554480"/>
          </a:xfrm>
          <a:solidFill>
            <a:srgbClr val="A5DFAB"/>
          </a:solidFill>
        </p:spPr>
        <p:style>
          <a:lnRef idx="0">
            <a:schemeClr val="accent3"/>
          </a:lnRef>
          <a:fillRef idx="1001">
            <a:schemeClr val="lt1"/>
          </a:fillRef>
          <a:effectRef idx="3">
            <a:schemeClr val="accent3"/>
          </a:effectRef>
          <a:fontRef idx="minor">
            <a:schemeClr val="lt1"/>
          </a:fontRef>
        </p:style>
        <p:txBody>
          <a:bodyPr lIns="0" tIns="0" rIns="0" bIns="0" anchor="ctr">
            <a:normAutofit/>
          </a:bodyP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Patas de escalera planas - superficie firme y nivelada</a:t>
            </a:r>
          </a:p>
        </p:txBody>
      </p:sp>
      <p:sp>
        <p:nvSpPr>
          <p:cNvPr id="14" name="Content Placeholder 13"/>
          <p:cNvSpPr>
            <a:spLocks noGrp="1"/>
          </p:cNvSpPr>
          <p:nvPr>
            <p:ph sz="quarter" idx="16"/>
          </p:nvPr>
        </p:nvSpPr>
        <p:spPr>
          <a:xfrm>
            <a:off x="155425" y="3236484"/>
            <a:ext cx="2880360" cy="1554480"/>
          </a:xfrm>
          <a:solidFill>
            <a:srgbClr val="95D7B6"/>
          </a:solidFill>
        </p:spPr>
        <p:style>
          <a:lnRef idx="0">
            <a:schemeClr val="accent3"/>
          </a:lnRef>
          <a:fillRef idx="1001">
            <a:schemeClr val="lt1"/>
          </a:fillRef>
          <a:effectRef idx="3">
            <a:schemeClr val="accent3"/>
          </a:effectRef>
          <a:fontRef idx="minor">
            <a:schemeClr val="lt1"/>
          </a:fontRef>
        </p:style>
        <p:txBody>
          <a:bodyPr lIns="0" tIns="0" rIns="0" bIns="0" anchor="ctr">
            <a:normAutofit/>
          </a:bodyP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Nunca colocarla encima de otros objetos</a:t>
            </a:r>
          </a:p>
        </p:txBody>
      </p:sp>
      <p:sp>
        <p:nvSpPr>
          <p:cNvPr id="15" name="Content Placeholder 14"/>
          <p:cNvSpPr>
            <a:spLocks noGrp="1"/>
          </p:cNvSpPr>
          <p:nvPr>
            <p:ph sz="quarter" idx="17"/>
          </p:nvPr>
        </p:nvSpPr>
        <p:spPr>
          <a:xfrm>
            <a:off x="3130233" y="3230166"/>
            <a:ext cx="2880360" cy="1554480"/>
          </a:xfrm>
          <a:solidFill>
            <a:srgbClr val="87CFC6"/>
          </a:solidFill>
        </p:spPr>
        <p:style>
          <a:lnRef idx="0">
            <a:schemeClr val="accent3"/>
          </a:lnRef>
          <a:fillRef idx="1001">
            <a:schemeClr val="lt1"/>
          </a:fillRef>
          <a:effectRef idx="3">
            <a:schemeClr val="accent3"/>
          </a:effectRef>
          <a:fontRef idx="minor">
            <a:schemeClr val="lt1"/>
          </a:fontRef>
        </p:style>
        <p:txBody>
          <a:bodyPr lIns="0" tIns="0" rIns="0" bIns="0" anchor="ct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Nunca exceder la capacidad de carga </a:t>
            </a:r>
            <a:r>
              <a:rPr lang="es-HN" dirty="0" smtClean="0">
                <a:solidFill>
                  <a:schemeClr val="tx1"/>
                </a:solidFill>
                <a:latin typeface="Tahoma" panose="020B0604030504040204" pitchFamily="34" charset="0"/>
                <a:ea typeface="Tahoma" panose="020B0604030504040204" pitchFamily="34" charset="0"/>
                <a:cs typeface="Tahoma" panose="020B0604030504040204" pitchFamily="34" charset="0"/>
              </a:rPr>
              <a:t>máxima</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15"/>
          <p:cNvSpPr>
            <a:spLocks noGrp="1"/>
          </p:cNvSpPr>
          <p:nvPr>
            <p:ph sz="quarter" idx="18"/>
          </p:nvPr>
        </p:nvSpPr>
        <p:spPr>
          <a:xfrm>
            <a:off x="6084259" y="3233325"/>
            <a:ext cx="2880360" cy="1554480"/>
          </a:xfrm>
          <a:solidFill>
            <a:srgbClr val="89BACD"/>
          </a:solidFill>
        </p:spPr>
        <p:style>
          <a:lnRef idx="0">
            <a:schemeClr val="accent3"/>
          </a:lnRef>
          <a:fillRef idx="1001">
            <a:schemeClr val="lt1"/>
          </a:fillRef>
          <a:effectRef idx="3">
            <a:schemeClr val="accent3"/>
          </a:effectRef>
          <a:fontRef idx="minor">
            <a:schemeClr val="lt1"/>
          </a:fontRef>
        </p:style>
        <p:txBody>
          <a:bodyPr lIns="0" tIns="0" rIns="0" bIns="0" anchor="ctr">
            <a:noAutofit/>
          </a:bodyPr>
          <a:lstStyle/>
          <a:p>
            <a:pPr marL="0" lvl="0" indent="0" algn="ctr">
              <a:buNone/>
            </a:pPr>
            <a:r>
              <a:rPr lang="es-HN" dirty="0">
                <a:solidFill>
                  <a:schemeClr val="tx1"/>
                </a:solidFill>
                <a:latin typeface="Tahoma" panose="020B0604030504040204" pitchFamily="34" charset="0"/>
                <a:ea typeface="Tahoma" panose="020B0604030504040204" pitchFamily="34" charset="0"/>
                <a:cs typeface="Tahoma" panose="020B0604030504040204" pitchFamily="34" charset="0"/>
              </a:rPr>
              <a:t>Nunca mover la escalera cuando una persona está en ella</a:t>
            </a:r>
          </a:p>
        </p:txBody>
      </p:sp>
      <p:sp>
        <p:nvSpPr>
          <p:cNvPr id="17" name="Content Placeholder 16"/>
          <p:cNvSpPr>
            <a:spLocks noGrp="1"/>
          </p:cNvSpPr>
          <p:nvPr>
            <p:ph sz="quarter" idx="19"/>
          </p:nvPr>
        </p:nvSpPr>
        <p:spPr>
          <a:xfrm>
            <a:off x="163391" y="4849985"/>
            <a:ext cx="2880360" cy="1554480"/>
          </a:xfrm>
          <a:solidFill>
            <a:srgbClr val="A9B8D7"/>
          </a:solidFill>
        </p:spPr>
        <p:style>
          <a:lnRef idx="0">
            <a:schemeClr val="accent3"/>
          </a:lnRef>
          <a:fillRef idx="1001">
            <a:schemeClr val="lt1"/>
          </a:fillRef>
          <a:effectRef idx="3">
            <a:schemeClr val="accent3"/>
          </a:effectRef>
          <a:fontRef idx="minor">
            <a:schemeClr val="lt1"/>
          </a:fontRef>
        </p:style>
        <p:txBody>
          <a:bodyPr lIns="0" tIns="0" rIns="0" bIns="0" anchor="ctr">
            <a:normAutofit lnSpcReduction="10000"/>
          </a:bodyPr>
          <a:lstStyle/>
          <a:p>
            <a:pPr marL="0" indent="0" algn="ctr">
              <a:buNone/>
            </a:pP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No usarla a menos de 10 pies de las líneas eléctricas</a:t>
            </a:r>
          </a:p>
        </p:txBody>
      </p:sp>
      <p:sp>
        <p:nvSpPr>
          <p:cNvPr id="18" name="Content Placeholder 17"/>
          <p:cNvSpPr>
            <a:spLocks noGrp="1"/>
          </p:cNvSpPr>
          <p:nvPr>
            <p:ph sz="quarter" idx="20"/>
          </p:nvPr>
        </p:nvSpPr>
        <p:spPr>
          <a:xfrm>
            <a:off x="3127074" y="4867608"/>
            <a:ext cx="2880360" cy="1554480"/>
          </a:xfrm>
          <a:solidFill>
            <a:srgbClr val="B7B4DA"/>
          </a:solidFill>
        </p:spPr>
        <p:style>
          <a:lnRef idx="0">
            <a:schemeClr val="accent3"/>
          </a:lnRef>
          <a:fillRef idx="1001">
            <a:schemeClr val="lt1"/>
          </a:fillRef>
          <a:effectRef idx="3">
            <a:schemeClr val="accent3"/>
          </a:effectRef>
          <a:fontRef idx="minor">
            <a:schemeClr val="lt1"/>
          </a:fontRef>
        </p:style>
        <p:txBody>
          <a:bodyPr lIns="0" tIns="0" rIns="0" bIns="0" anchor="ctr"/>
          <a:lstStyle/>
          <a:p>
            <a:pPr marL="0" indent="0" algn="ctr">
              <a:buNone/>
            </a:pPr>
            <a:r>
              <a:rPr lang="es-ES" dirty="0">
                <a:solidFill>
                  <a:schemeClr val="tx1"/>
                </a:solidFill>
                <a:latin typeface="Tahoma" panose="020B0604030504040204" pitchFamily="34" charset="0"/>
                <a:ea typeface="Tahoma" panose="020B0604030504040204" pitchFamily="34" charset="0"/>
                <a:cs typeface="Tahoma" panose="020B0604030504040204" pitchFamily="34" charset="0"/>
              </a:rPr>
              <a:t>No usarla cuando hay mal tiempo</a:t>
            </a:r>
          </a:p>
        </p:txBody>
      </p:sp>
      <p:sp>
        <p:nvSpPr>
          <p:cNvPr id="19" name="Content Placeholder 18"/>
          <p:cNvSpPr>
            <a:spLocks noGrp="1"/>
          </p:cNvSpPr>
          <p:nvPr>
            <p:ph sz="quarter" idx="21"/>
          </p:nvPr>
        </p:nvSpPr>
        <p:spPr>
          <a:xfrm>
            <a:off x="6097809" y="4877999"/>
            <a:ext cx="2880360" cy="1554480"/>
          </a:xfrm>
          <a:solidFill>
            <a:srgbClr val="C1B1D7"/>
          </a:solidFill>
        </p:spPr>
        <p:style>
          <a:lnRef idx="0">
            <a:schemeClr val="accent3"/>
          </a:lnRef>
          <a:fillRef idx="1001">
            <a:schemeClr val="lt1"/>
          </a:fillRef>
          <a:effectRef idx="3">
            <a:schemeClr val="accent3"/>
          </a:effectRef>
          <a:fontRef idx="minor">
            <a:schemeClr val="lt1"/>
          </a:fontRef>
        </p:style>
        <p:txBody>
          <a:bodyPr lIns="0" tIns="0" rIns="0" bIns="0" anchor="ctr"/>
          <a:lstStyle/>
          <a:p>
            <a:pPr marL="0" indent="0" algn="ctr">
              <a:buNone/>
            </a:pP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Libre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aceite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grasa</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escombros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etc.</a:t>
            </a:r>
          </a:p>
        </p:txBody>
      </p:sp>
    </p:spTree>
    <p:extLst>
      <p:ext uri="{BB962C8B-B14F-4D97-AF65-F5344CB8AC3E}">
        <p14:creationId xmlns:p14="http://schemas.microsoft.com/office/powerpoint/2010/main" val="283259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2"/>
          <p:cNvSpPr>
            <a:spLocks noGrp="1"/>
          </p:cNvSpPr>
          <p:nvPr>
            <p:ph type="title"/>
          </p:nvPr>
        </p:nvSpPr>
        <p:spPr>
          <a:xfrm>
            <a:off x="193830" y="294133"/>
            <a:ext cx="8803433" cy="792162"/>
          </a:xfrm>
        </p:spPr>
        <p:txBody>
          <a:bodyPr>
            <a:normAutofit/>
          </a:bodyPr>
          <a:lstStyle/>
          <a:p>
            <a:r>
              <a:rPr lang="es-HN" sz="4000" b="1" dirty="0" smtClean="0"/>
              <a:t>Escaleras Simples y de Extensión</a:t>
            </a:r>
            <a:endParaRPr lang="es-HN" sz="4000" b="1" dirty="0"/>
          </a:p>
        </p:txBody>
      </p:sp>
      <p:sp>
        <p:nvSpPr>
          <p:cNvPr id="8" name="Slide Number Placeholder 7"/>
          <p:cNvSpPr>
            <a:spLocks noGrp="1"/>
          </p:cNvSpPr>
          <p:nvPr>
            <p:ph type="sldNum" sz="quarter" idx="12"/>
          </p:nvPr>
        </p:nvSpPr>
        <p:spPr/>
        <p:txBody>
          <a:bodyPr/>
          <a:lstStyle/>
          <a:p>
            <a:fld id="{5954D2A3-57AF-44C6-B772-6D9B6CC6C2C3}" type="slidenum">
              <a:rPr lang="en-US" smtClean="0">
                <a:solidFill>
                  <a:prstClr val="black">
                    <a:tint val="75000"/>
                  </a:prstClr>
                </a:solidFill>
              </a:rPr>
              <a:pPr/>
              <a:t>8</a:t>
            </a:fld>
            <a:endParaRPr lang="en-US" dirty="0">
              <a:solidFill>
                <a:prstClr val="black">
                  <a:tint val="75000"/>
                </a:prstClr>
              </a:solidFill>
            </a:endParaRPr>
          </a:p>
        </p:txBody>
      </p:sp>
      <p:grpSp>
        <p:nvGrpSpPr>
          <p:cNvPr id="6" name="Group 5" title="Escaleras Simples "/>
          <p:cNvGrpSpPr/>
          <p:nvPr/>
        </p:nvGrpSpPr>
        <p:grpSpPr>
          <a:xfrm>
            <a:off x="897649" y="1124700"/>
            <a:ext cx="3482327" cy="4676425"/>
            <a:chOff x="897649" y="1124700"/>
            <a:chExt cx="3482327" cy="4676425"/>
          </a:xfrm>
        </p:grpSpPr>
        <p:sp>
          <p:nvSpPr>
            <p:cNvPr id="17" name="TextBox 16"/>
            <p:cNvSpPr txBox="1"/>
            <p:nvPr/>
          </p:nvSpPr>
          <p:spPr>
            <a:xfrm>
              <a:off x="897649" y="1124700"/>
              <a:ext cx="3482326" cy="584775"/>
            </a:xfrm>
            <a:prstGeom prst="rect">
              <a:avLst/>
            </a:prstGeom>
            <a:noFill/>
          </p:spPr>
          <p:txBody>
            <a:bodyPr wrap="square" rtlCol="0">
              <a:spAutoFit/>
            </a:bodyPr>
            <a:lstStyle/>
            <a:p>
              <a:pPr algn="ctr" defTabSz="914269"/>
              <a:r>
                <a:rPr lang="en-US" sz="3200" b="1" dirty="0">
                  <a:solidFill>
                    <a:srgbClr val="226637"/>
                  </a:solidFill>
                  <a:latin typeface="Tahoma" panose="020B0604030504040204" pitchFamily="34" charset="0"/>
                  <a:ea typeface="Tahoma" panose="020B0604030504040204" pitchFamily="34" charset="0"/>
                  <a:cs typeface="Tahoma" panose="020B0604030504040204" pitchFamily="34" charset="0"/>
                </a:rPr>
                <a:t>Simple</a:t>
              </a:r>
            </a:p>
          </p:txBody>
        </p:sp>
        <p:pic>
          <p:nvPicPr>
            <p:cNvPr id="14" name="Picture 2" title="Escaleras Simpl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649" y="1686325"/>
              <a:ext cx="3482326" cy="41148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2728560" y="1684715"/>
              <a:ext cx="1651416" cy="400110"/>
            </a:xfrm>
            <a:prstGeom prst="rect">
              <a:avLst/>
            </a:prstGeom>
            <a:noFill/>
          </p:spPr>
          <p:txBody>
            <a:bodyPr wrap="square" rtlCol="0">
              <a:spAutoFit/>
            </a:bodyPr>
            <a:lstStyle/>
            <a:p>
              <a:pPr defTabSz="914269"/>
              <a:r>
                <a:rPr lang="en-US" sz="1000" dirty="0">
                  <a:solidFill>
                    <a:prstClr val="black"/>
                  </a:solidFill>
                  <a:latin typeface="Candara" panose="020E0502030303020204" pitchFamily="34" charset="0"/>
                </a:rPr>
                <a:t>Property:</a:t>
              </a:r>
            </a:p>
            <a:p>
              <a:pPr defTabSz="914269"/>
              <a:r>
                <a:rPr lang="en-US" sz="1000" dirty="0">
                  <a:solidFill>
                    <a:prstClr val="black"/>
                  </a:solidFill>
                  <a:latin typeface="Candara" panose="020E0502030303020204" pitchFamily="34" charset="0"/>
                </a:rPr>
                <a:t>American Ladder Institute</a:t>
              </a:r>
            </a:p>
          </p:txBody>
        </p:sp>
      </p:grpSp>
      <p:grpSp>
        <p:nvGrpSpPr>
          <p:cNvPr id="7" name="Group 6" title="escaleras extensio'n"/>
          <p:cNvGrpSpPr/>
          <p:nvPr/>
        </p:nvGrpSpPr>
        <p:grpSpPr>
          <a:xfrm>
            <a:off x="5532124" y="1124700"/>
            <a:ext cx="2689164" cy="4676425"/>
            <a:chOff x="5532124" y="1124700"/>
            <a:chExt cx="2689164" cy="4676425"/>
          </a:xfrm>
        </p:grpSpPr>
        <p:pic>
          <p:nvPicPr>
            <p:cNvPr id="15" name="Picture 3" descr="H:\NFMC\Nat'l Children's Programs\NCCRAHS U54\CASN\Grain Coalition\Youth Portion\Curriculum\Falls and Electricity\Graphics\OSHA Extension Ladder.jpg" title="escaleras extens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8221" y="1686325"/>
              <a:ext cx="2603067" cy="41148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532124" y="1124700"/>
              <a:ext cx="2689164" cy="584775"/>
            </a:xfrm>
            <a:prstGeom prst="rect">
              <a:avLst/>
            </a:prstGeom>
            <a:noFill/>
          </p:spPr>
          <p:txBody>
            <a:bodyPr wrap="square" rtlCol="0">
              <a:spAutoFit/>
            </a:bodyPr>
            <a:lstStyle/>
            <a:p>
              <a:pPr algn="ctr" defTabSz="914269"/>
              <a:r>
                <a:rPr lang="es-HN" sz="3200" b="1" dirty="0">
                  <a:solidFill>
                    <a:srgbClr val="226637"/>
                  </a:solidFill>
                  <a:latin typeface="Tahoma" panose="020B0604030504040204" pitchFamily="34" charset="0"/>
                  <a:ea typeface="Tahoma" panose="020B0604030504040204" pitchFamily="34" charset="0"/>
                  <a:cs typeface="Tahoma" panose="020B0604030504040204" pitchFamily="34" charset="0"/>
                </a:rPr>
                <a:t>Extensión</a:t>
              </a:r>
            </a:p>
          </p:txBody>
        </p:sp>
      </p:grpSp>
    </p:spTree>
    <p:extLst>
      <p:ext uri="{BB962C8B-B14F-4D97-AF65-F5344CB8AC3E}">
        <p14:creationId xmlns:p14="http://schemas.microsoft.com/office/powerpoint/2010/main" val="144833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2"/>
          <p:cNvSpPr>
            <a:spLocks noGrp="1"/>
          </p:cNvSpPr>
          <p:nvPr>
            <p:ph type="title"/>
          </p:nvPr>
        </p:nvSpPr>
        <p:spPr>
          <a:xfrm>
            <a:off x="385856" y="279790"/>
            <a:ext cx="8372290" cy="1143000"/>
          </a:xfrm>
        </p:spPr>
        <p:txBody>
          <a:bodyPr>
            <a:noAutofit/>
          </a:bodyPr>
          <a:lstStyle/>
          <a:p>
            <a:r>
              <a:rPr lang="es-HN" dirty="0">
                <a:latin typeface="Tahoma" panose="020B0604030504040204" pitchFamily="34" charset="0"/>
              </a:rPr>
              <a:t>Montaje de Escalera Simple/Extensión</a:t>
            </a:r>
            <a:endParaRPr lang="es-HN" b="1" dirty="0"/>
          </a:p>
        </p:txBody>
      </p:sp>
      <p:sp>
        <p:nvSpPr>
          <p:cNvPr id="2" name="Content Placeholder 1"/>
          <p:cNvSpPr>
            <a:spLocks noGrp="1"/>
          </p:cNvSpPr>
          <p:nvPr>
            <p:ph sz="half" idx="1"/>
          </p:nvPr>
        </p:nvSpPr>
        <p:spPr>
          <a:xfrm>
            <a:off x="306629" y="1628703"/>
            <a:ext cx="5316960" cy="4525963"/>
          </a:xfrm>
        </p:spPr>
        <p:txBody>
          <a:bodyPr>
            <a:noAutofit/>
          </a:bodyPr>
          <a:lstStyle/>
          <a:p>
            <a:pPr marL="0" indent="0">
              <a:buClr>
                <a:srgbClr val="FFC000"/>
              </a:buClr>
              <a:buSzPct val="150000"/>
              <a:buNone/>
            </a:pPr>
            <a:r>
              <a:rPr lang="es-HN" sz="3600" b="1" dirty="0" smtClean="0">
                <a:solidFill>
                  <a:srgbClr val="226637"/>
                </a:solidFill>
                <a:latin typeface="Tahoma" panose="020B0604030504040204" pitchFamily="34" charset="0"/>
              </a:rPr>
              <a:t>HACER</a:t>
            </a:r>
          </a:p>
          <a:p>
            <a:pPr marL="457200" indent="-457200">
              <a:spcBef>
                <a:spcPts val="500"/>
              </a:spcBef>
              <a:buClr>
                <a:srgbClr val="FFC000"/>
              </a:buClr>
              <a:buSzPct val="150000"/>
              <a:buFont typeface="Wingdings" panose="05000000000000000000" pitchFamily="2" charset="2"/>
              <a:buChar char="§"/>
            </a:pPr>
            <a:r>
              <a:rPr lang="es-HN" sz="3200" dirty="0" smtClean="0">
                <a:latin typeface="Tahoma" panose="020B0604030504040204" pitchFamily="34" charset="0"/>
                <a:ea typeface="Tahoma" panose="020B0604030504040204" pitchFamily="34" charset="0"/>
                <a:cs typeface="Tahoma" panose="020B0604030504040204" pitchFamily="34" charset="0"/>
              </a:rPr>
              <a:t>Incline proporción </a:t>
            </a:r>
            <a:r>
              <a:rPr lang="es-HN" sz="3200" b="1" dirty="0" smtClean="0">
                <a:latin typeface="Tahoma" panose="020B0604030504040204" pitchFamily="34" charset="0"/>
                <a:ea typeface="Tahoma" panose="020B0604030504040204" pitchFamily="34" charset="0"/>
                <a:cs typeface="Tahoma" panose="020B0604030504040204" pitchFamily="34" charset="0"/>
              </a:rPr>
              <a:t>4:1</a:t>
            </a:r>
            <a:r>
              <a:rPr lang="es-HN" sz="3200" dirty="0" smtClean="0">
                <a:latin typeface="Tahoma" panose="020B0604030504040204" pitchFamily="34" charset="0"/>
                <a:ea typeface="Tahoma" panose="020B0604030504040204" pitchFamily="34" charset="0"/>
                <a:cs typeface="Tahoma" panose="020B0604030504040204" pitchFamily="34" charset="0"/>
              </a:rPr>
              <a:t> </a:t>
            </a:r>
          </a:p>
          <a:p>
            <a:pPr marL="457200" lvl="0" indent="-457200">
              <a:spcBef>
                <a:spcPts val="500"/>
              </a:spcBef>
              <a:buClr>
                <a:srgbClr val="FFC000"/>
              </a:buClr>
              <a:buSzPct val="150000"/>
              <a:buFont typeface="Wingdings" panose="05000000000000000000" pitchFamily="2" charset="2"/>
              <a:buChar char="§"/>
            </a:pPr>
            <a:r>
              <a:rPr lang="es-HN" sz="3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Extendienda</a:t>
            </a:r>
            <a:r>
              <a:rPr lang="es-HN"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HN"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3 pies </a:t>
            </a:r>
            <a:endParaRPr lang="es-HN" sz="3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500"/>
              </a:spcBef>
              <a:buClr>
                <a:srgbClr val="FFC000"/>
              </a:buClr>
              <a:buSzPct val="150000"/>
              <a:buFont typeface="Wingdings" panose="05000000000000000000" pitchFamily="2" charset="2"/>
              <a:buChar char="§"/>
            </a:pPr>
            <a:r>
              <a:rPr lang="es-HN" sz="3200" dirty="0" smtClean="0">
                <a:latin typeface="Tahoma" panose="020B0604030504040204" pitchFamily="34" charset="0"/>
                <a:ea typeface="Tahoma" panose="020B0604030504040204" pitchFamily="34" charset="0"/>
                <a:cs typeface="Tahoma" panose="020B0604030504040204" pitchFamily="34" charset="0"/>
              </a:rPr>
              <a:t>Asegure arriba y abajo</a:t>
            </a:r>
          </a:p>
          <a:p>
            <a:pPr marL="457200" indent="-457200">
              <a:spcBef>
                <a:spcPts val="500"/>
              </a:spcBef>
              <a:buClr>
                <a:srgbClr val="FFC000"/>
              </a:buClr>
              <a:buSzPct val="150000"/>
              <a:buFont typeface="Wingdings" panose="05000000000000000000" pitchFamily="2" charset="2"/>
              <a:buChar char="§"/>
            </a:pPr>
            <a:r>
              <a:rPr lang="es-HN" sz="3200" dirty="0" smtClean="0">
                <a:latin typeface="Tahoma" panose="020B0604030504040204" pitchFamily="34" charset="0"/>
                <a:ea typeface="Tahoma" panose="020B0604030504040204" pitchFamily="34" charset="0"/>
                <a:cs typeface="Tahoma" panose="020B0604030504040204" pitchFamily="34" charset="0"/>
              </a:rPr>
              <a:t>Bloquee escalera de extensión</a:t>
            </a:r>
          </a:p>
          <a:p>
            <a:pPr marL="457200" indent="-457200">
              <a:spcBef>
                <a:spcPts val="500"/>
              </a:spcBef>
              <a:buClr>
                <a:srgbClr val="FFC000"/>
              </a:buClr>
              <a:buSzPct val="150000"/>
              <a:buFont typeface="Wingdings" panose="05000000000000000000" pitchFamily="2" charset="2"/>
              <a:buChar char="§"/>
            </a:pPr>
            <a:r>
              <a:rPr lang="es-HN" sz="3200" dirty="0" smtClean="0">
                <a:latin typeface="Tahoma" panose="020B0604030504040204" pitchFamily="34" charset="0"/>
                <a:ea typeface="Tahoma" panose="020B0604030504040204" pitchFamily="34" charset="0"/>
                <a:cs typeface="Tahoma" panose="020B0604030504040204" pitchFamily="34" charset="0"/>
              </a:rPr>
              <a:t>Apoye en aberturas</a:t>
            </a:r>
            <a:endParaRPr lang="es-HN" dirty="0" smtClean="0"/>
          </a:p>
        </p:txBody>
      </p:sp>
      <p:sp>
        <p:nvSpPr>
          <p:cNvPr id="7" name="Content Placeholder 6"/>
          <p:cNvSpPr>
            <a:spLocks noGrp="1"/>
          </p:cNvSpPr>
          <p:nvPr>
            <p:ph sz="half" idx="2"/>
          </p:nvPr>
        </p:nvSpPr>
        <p:spPr>
          <a:xfrm>
            <a:off x="479400" y="5426422"/>
            <a:ext cx="6312717" cy="960125"/>
          </a:xfrm>
        </p:spPr>
        <p:txBody>
          <a:bodyPr>
            <a:noAutofit/>
          </a:bodyPr>
          <a:lstStyle/>
          <a:p>
            <a:pPr marL="0" lvl="0" indent="0">
              <a:spcBef>
                <a:spcPts val="600"/>
              </a:spcBef>
              <a:buClr>
                <a:srgbClr val="FFC000"/>
              </a:buClr>
              <a:buSzPct val="150000"/>
              <a:buNone/>
            </a:pPr>
            <a:r>
              <a:rPr lang="es-HN" b="1" dirty="0">
                <a:solidFill>
                  <a:prstClr val="black"/>
                </a:solidFill>
                <a:latin typeface="Tahoma" panose="020B0604030504040204" pitchFamily="34" charset="0"/>
                <a:ea typeface="Tahoma" panose="020B0604030504040204" pitchFamily="34" charset="0"/>
                <a:cs typeface="Tahoma" panose="020B0604030504040204" pitchFamily="34" charset="0"/>
              </a:rPr>
              <a:t>Use niveladores de escalera en superficies </a:t>
            </a:r>
            <a:r>
              <a:rPr lang="es-HN" b="1" dirty="0" smtClean="0">
                <a:solidFill>
                  <a:prstClr val="black"/>
                </a:solidFill>
                <a:latin typeface="Tahoma" panose="020B0604030504040204" pitchFamily="34" charset="0"/>
                <a:ea typeface="Tahoma" panose="020B0604030504040204" pitchFamily="34" charset="0"/>
                <a:cs typeface="Tahoma" panose="020B0604030504040204" pitchFamily="34" charset="0"/>
              </a:rPr>
              <a:t>irregulares</a:t>
            </a:r>
            <a:endParaRPr lang="en-US" sz="3200" dirty="0"/>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9</a:t>
            </a:fld>
            <a:endParaRPr lang="en-US" dirty="0">
              <a:solidFill>
                <a:prstClr val="black">
                  <a:tint val="75000"/>
                </a:prstClr>
              </a:solidFill>
            </a:endParaRPr>
          </a:p>
        </p:txBody>
      </p:sp>
      <p:grpSp>
        <p:nvGrpSpPr>
          <p:cNvPr id="5" name="Group 4" title="montaje de escalera Extension"/>
          <p:cNvGrpSpPr/>
          <p:nvPr/>
        </p:nvGrpSpPr>
        <p:grpSpPr>
          <a:xfrm>
            <a:off x="5186480" y="1746737"/>
            <a:ext cx="3657600" cy="3740516"/>
            <a:chOff x="5148075" y="1676399"/>
            <a:chExt cx="3657600" cy="3740516"/>
          </a:xfrm>
        </p:grpSpPr>
        <p:pic>
          <p:nvPicPr>
            <p:cNvPr id="16386" name="Picture 2" title="el graphico - Montaje de Escalera Simple/Extensió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48075" y="1676399"/>
              <a:ext cx="3657600" cy="36576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
          <p:nvSpPr>
            <p:cNvPr id="14" name="Oval 13"/>
            <p:cNvSpPr/>
            <p:nvPr/>
          </p:nvSpPr>
          <p:spPr>
            <a:xfrm>
              <a:off x="6761085" y="2507280"/>
              <a:ext cx="1097280" cy="73152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20" name="Oval 19"/>
            <p:cNvSpPr/>
            <p:nvPr/>
          </p:nvSpPr>
          <p:spPr>
            <a:xfrm>
              <a:off x="5777290" y="3160165"/>
              <a:ext cx="1097280" cy="73152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21" name="Oval 20"/>
            <p:cNvSpPr/>
            <p:nvPr/>
          </p:nvSpPr>
          <p:spPr>
            <a:xfrm>
              <a:off x="5683005" y="4853645"/>
              <a:ext cx="594360" cy="45720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3" name="Can 2"/>
            <p:cNvSpPr/>
            <p:nvPr/>
          </p:nvSpPr>
          <p:spPr>
            <a:xfrm>
              <a:off x="5571445" y="5113030"/>
              <a:ext cx="91440" cy="228600"/>
            </a:xfrm>
            <a:prstGeom prst="ca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19" name="Oval 18"/>
            <p:cNvSpPr/>
            <p:nvPr/>
          </p:nvSpPr>
          <p:spPr>
            <a:xfrm>
              <a:off x="5282190" y="5051155"/>
              <a:ext cx="457200" cy="36576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sp>
          <p:nvSpPr>
            <p:cNvPr id="4" name="Oval 3"/>
            <p:cNvSpPr/>
            <p:nvPr/>
          </p:nvSpPr>
          <p:spPr>
            <a:xfrm>
              <a:off x="5414453" y="5157225"/>
              <a:ext cx="274320" cy="15362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s-HN">
                <a:solidFill>
                  <a:prstClr val="white"/>
                </a:solidFill>
              </a:endParaRPr>
            </a:p>
          </p:txBody>
        </p:sp>
      </p:grpSp>
    </p:spTree>
    <p:extLst>
      <p:ext uri="{BB962C8B-B14F-4D97-AF65-F5344CB8AC3E}">
        <p14:creationId xmlns:p14="http://schemas.microsoft.com/office/powerpoint/2010/main" val="4692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W 508 complia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W 508 complia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13802</Words>
  <Application>Microsoft Office PowerPoint</Application>
  <PresentationFormat>On-screen Show (4:3)</PresentationFormat>
  <Paragraphs>1400</Paragraphs>
  <Slides>46</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Candara</vt:lpstr>
      <vt:lpstr>Courier New</vt:lpstr>
      <vt:lpstr>Franklin Gothic Demi Cond</vt:lpstr>
      <vt:lpstr>Franklin Gothic Medium Cond</vt:lpstr>
      <vt:lpstr>Humnst777 Cn BT</vt:lpstr>
      <vt:lpstr>Tahoma</vt:lpstr>
      <vt:lpstr>Wingdings</vt:lpstr>
      <vt:lpstr>YW 508 compliant 1</vt:lpstr>
      <vt:lpstr>YW 508 compliant 2</vt:lpstr>
      <vt:lpstr>Principales peligros  del Grano</vt:lpstr>
      <vt:lpstr>Peligros de Caída</vt:lpstr>
      <vt:lpstr>2 Tipos de Caídas</vt:lpstr>
      <vt:lpstr>Escaleras</vt:lpstr>
      <vt:lpstr>Uso Seguro de Escaleras </vt:lpstr>
      <vt:lpstr>Consejos de Seguridad para Escalera Personal </vt:lpstr>
      <vt:lpstr>Consejos de Seguridad para Uso de Escaleras</vt:lpstr>
      <vt:lpstr>Escaleras Simples y de Extensión</vt:lpstr>
      <vt:lpstr>Montaje de Escalera Simple/Extensión</vt:lpstr>
      <vt:lpstr>Seguridad en Escalera  Simple/Extensión</vt:lpstr>
      <vt:lpstr>Montaje de Escalera de Mano</vt:lpstr>
      <vt:lpstr>Seguridad en Escalera de Mano</vt:lpstr>
      <vt:lpstr>Seguridad en Escalera Fija</vt:lpstr>
      <vt:lpstr>Uso Correcto de Escaleras</vt:lpstr>
      <vt:lpstr>Identificar Seguridad de Escaleras</vt:lpstr>
      <vt:lpstr>Protección contra Caídas Requerida</vt:lpstr>
      <vt:lpstr>Proteger contra Caídas:  2 maneras</vt:lpstr>
      <vt:lpstr>Retenciones Estructurales</vt:lpstr>
      <vt:lpstr>Sistema de Protección Personal contra Caídas:  Retención o Detención</vt:lpstr>
      <vt:lpstr>Sistemas de Protección Personal Contra Caídas</vt:lpstr>
      <vt:lpstr>Resumen de Caídas</vt:lpstr>
      <vt:lpstr>Peligros Eléctricos</vt:lpstr>
      <vt:lpstr>Cómo trabaja la Electricidad</vt:lpstr>
      <vt:lpstr>Lesiones Eléctricas</vt:lpstr>
      <vt:lpstr>Efectos del la Corriente Electrica en el Cuerpo Humano</vt:lpstr>
      <vt:lpstr>Efecto Eléctrico</vt:lpstr>
      <vt:lpstr>Consecuencias de Peligros Eléctricos</vt:lpstr>
      <vt:lpstr>Electrocución: Contacto Directo</vt:lpstr>
      <vt:lpstr>Eléctrico – Peligro Potencial de Incendio</vt:lpstr>
      <vt:lpstr>Identificar Fuente de Ignición Potencial</vt:lpstr>
      <vt:lpstr>Otros Peligros Eléctricos Comunes</vt:lpstr>
      <vt:lpstr>Peligro de Cables de Alta Tensión</vt:lpstr>
      <vt:lpstr>Cables de Alta Tensión</vt:lpstr>
      <vt:lpstr>Quitando Borlas del Maíz</vt:lpstr>
      <vt:lpstr>LOTO  Candado/Etiqueta/Prueba</vt:lpstr>
      <vt:lpstr>Cuando debe usar Candado/Etiqueta (LOTO)</vt:lpstr>
      <vt:lpstr>LOTO = 1 Candado, 1 Llave, 1 Persona</vt:lpstr>
      <vt:lpstr>Realizar Candado/Etiqueta (LOTO)</vt:lpstr>
      <vt:lpstr>¡Estar De P.I.E. para Candado/Etiqueta(LOTO)! </vt:lpstr>
      <vt:lpstr>Si Alguien es Electrocutado</vt:lpstr>
      <vt:lpstr>Resumen Eléctrico</vt:lpstr>
      <vt:lpstr>Juego Jeopardy sobre Peligros de Caídas y Eléctricos</vt:lpstr>
      <vt:lpstr>Referencias</vt:lpstr>
      <vt:lpstr>Reconocimientos</vt:lpstr>
      <vt:lpstr>Reconocimientos </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2019-04-12T15:01:25Z</dcterms:created>
  <dcterms:modified xsi:type="dcterms:W3CDTF">2019-04-15T17:03:13Z</dcterms:modified>
</cp:coreProperties>
</file>