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59" r:id="rId4"/>
    <p:sldId id="265" r:id="rId5"/>
    <p:sldId id="262" r:id="rId6"/>
    <p:sldId id="260" r:id="rId7"/>
    <p:sldId id="258" r:id="rId8"/>
    <p:sldId id="266" r:id="rId9"/>
    <p:sldId id="267" r:id="rId10"/>
    <p:sldId id="268" r:id="rId11"/>
    <p:sldId id="269" r:id="rId12"/>
    <p:sldId id="270" r:id="rId13"/>
    <p:sldId id="271" r:id="rId14"/>
    <p:sldId id="318" r:id="rId15"/>
    <p:sldId id="319" r:id="rId16"/>
    <p:sldId id="320" r:id="rId17"/>
    <p:sldId id="321" r:id="rId18"/>
    <p:sldId id="322" r:id="rId19"/>
    <p:sldId id="323" r:id="rId20"/>
    <p:sldId id="324" r:id="rId21"/>
    <p:sldId id="325" r:id="rId22"/>
    <p:sldId id="327" r:id="rId23"/>
    <p:sldId id="329" r:id="rId24"/>
    <p:sldId id="330" r:id="rId25"/>
    <p:sldId id="331" r:id="rId26"/>
    <p:sldId id="272" r:id="rId27"/>
    <p:sldId id="273" r:id="rId28"/>
    <p:sldId id="274" r:id="rId29"/>
    <p:sldId id="275" r:id="rId30"/>
    <p:sldId id="280" r:id="rId31"/>
    <p:sldId id="281" r:id="rId32"/>
    <p:sldId id="282" r:id="rId33"/>
    <p:sldId id="283" r:id="rId34"/>
    <p:sldId id="284" r:id="rId35"/>
    <p:sldId id="285" r:id="rId36"/>
    <p:sldId id="286" r:id="rId37"/>
    <p:sldId id="287" r:id="rId38"/>
    <p:sldId id="288" r:id="rId39"/>
    <p:sldId id="289" r:id="rId40"/>
    <p:sldId id="290" r:id="rId41"/>
    <p:sldId id="292" r:id="rId42"/>
    <p:sldId id="294" r:id="rId43"/>
    <p:sldId id="295" r:id="rId44"/>
    <p:sldId id="296" r:id="rId45"/>
    <p:sldId id="297" r:id="rId46"/>
    <p:sldId id="298" r:id="rId47"/>
    <p:sldId id="299" r:id="rId48"/>
    <p:sldId id="300" r:id="rId49"/>
    <p:sldId id="301" r:id="rId50"/>
    <p:sldId id="302" r:id="rId51"/>
    <p:sldId id="303" r:id="rId52"/>
    <p:sldId id="304" r:id="rId53"/>
    <p:sldId id="307" r:id="rId54"/>
    <p:sldId id="308" r:id="rId55"/>
    <p:sldId id="310" r:id="rId56"/>
    <p:sldId id="314" r:id="rId57"/>
    <p:sldId id="315" r:id="rId58"/>
    <p:sldId id="316" r:id="rId59"/>
    <p:sldId id="317" r:id="rId60"/>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908" y="96"/>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53CEACDF-5022-DE49-A47B-3AC5E68AA5B0}" type="datetimeFigureOut">
              <a:rPr lang="en-US" smtClean="0"/>
              <a:pPr/>
              <a:t>2/25/2020</a:t>
            </a:fld>
            <a:endParaRPr lang="en-US" dirty="0"/>
          </a:p>
        </p:txBody>
      </p:sp>
      <p:sp>
        <p:nvSpPr>
          <p:cNvPr id="4" name="Slide Image Placeholder 3"/>
          <p:cNvSpPr>
            <a:spLocks noGrp="1" noRot="1" noChangeAspect="1"/>
          </p:cNvSpPr>
          <p:nvPr>
            <p:ph type="sldImg" idx="2"/>
          </p:nvPr>
        </p:nvSpPr>
        <p:spPr>
          <a:xfrm>
            <a:off x="3143250" y="582613"/>
            <a:ext cx="3771900" cy="29146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006475" y="3692525"/>
            <a:ext cx="8045450" cy="34972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5FE0A24E-66BE-0342-95D7-374D2B5A7FC7}" type="slidenum">
              <a:rPr lang="en-US" smtClean="0"/>
              <a:pPr/>
              <a:t>‹#›</a:t>
            </a:fld>
            <a:endParaRPr lang="en-US" dirty="0"/>
          </a:p>
        </p:txBody>
      </p:sp>
    </p:spTree>
    <p:extLst>
      <p:ext uri="{BB962C8B-B14F-4D97-AF65-F5344CB8AC3E}">
        <p14:creationId xmlns:p14="http://schemas.microsoft.com/office/powerpoint/2010/main" val="40717981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0A24E-66BE-0342-95D7-374D2B5A7FC7}" type="slidenum">
              <a:rPr lang="en-US" smtClean="0"/>
              <a:pPr/>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2/25/2020</a:t>
            </a:fld>
            <a:endParaRPr lang="en-US" dirty="0"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2/25/2020</a:t>
            </a:fld>
            <a:endParaRPr lang="en-US" dirty="0"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2/25/2020</a:t>
            </a:fld>
            <a:endParaRPr lang="en-US" dirty="0" smtClean="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2/25/2020</a:t>
            </a:fld>
            <a:endParaRPr lang="en-US" dirty="0" smtClean="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2/25/2020</a:t>
            </a:fld>
            <a:endParaRPr lang="en-US" dirty="0" smtClean="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391400" y="6781800"/>
            <a:ext cx="2034539" cy="411480"/>
          </a:xfrm>
          <a:prstGeom prst="rect">
            <a:avLst/>
          </a:prstGeom>
          <a:blipFill>
            <a:blip r:embed="rId7" cstate="print"/>
            <a:stretch>
              <a:fillRect/>
            </a:stretch>
          </a:blipFill>
        </p:spPr>
        <p:txBody>
          <a:bodyPr wrap="square" lIns="0" tIns="0" rIns="0" bIns="0" rtlCol="0">
            <a:noAutofit/>
          </a:bodyPr>
          <a:lstStyle/>
          <a:p>
            <a:endParaRPr dirty="0"/>
          </a:p>
        </p:txBody>
      </p:sp>
      <p:sp>
        <p:nvSpPr>
          <p:cNvPr id="2" name="Holder 2"/>
          <p:cNvSpPr>
            <a:spLocks noGrp="1"/>
          </p:cNvSpPr>
          <p:nvPr>
            <p:ph type="title"/>
          </p:nvPr>
        </p:nvSpPr>
        <p:spPr>
          <a:xfrm>
            <a:off x="1214829" y="720343"/>
            <a:ext cx="7628741" cy="1244472"/>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993139" y="1695194"/>
            <a:ext cx="8072120" cy="4727319"/>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no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pPr/>
              <a:t>2/25/2020</a:t>
            </a:fld>
            <a:endParaRPr lang="en-US" dirty="0" smtClean="0"/>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rPr/>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4.jpeg"/><Relationship Id="rId7" Type="http://schemas.openxmlformats.org/officeDocument/2006/relationships/image" Target="../media/image67.jpeg"/><Relationship Id="rId2" Type="http://schemas.openxmlformats.org/officeDocument/2006/relationships/image" Target="../media/image63.jpeg"/><Relationship Id="rId1" Type="http://schemas.openxmlformats.org/officeDocument/2006/relationships/slideLayout" Target="../slideLayouts/slideLayout4.xml"/><Relationship Id="rId6" Type="http://schemas.openxmlformats.org/officeDocument/2006/relationships/image" Target="../media/image66.jpeg"/><Relationship Id="rId5" Type="http://schemas.openxmlformats.org/officeDocument/2006/relationships/image" Target="../media/image48.jpeg"/><Relationship Id="rId10" Type="http://schemas.openxmlformats.org/officeDocument/2006/relationships/image" Target="../media/image69.jpeg"/><Relationship Id="rId4" Type="http://schemas.openxmlformats.org/officeDocument/2006/relationships/image" Target="../media/image65.jpeg"/><Relationship Id="rId9"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4.xml"/><Relationship Id="rId4" Type="http://schemas.openxmlformats.org/officeDocument/2006/relationships/image" Target="../media/image76.jpeg"/></Relationships>
</file>

<file path=ppt/slides/_rels/slide3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4.xml"/><Relationship Id="rId4" Type="http://schemas.openxmlformats.org/officeDocument/2006/relationships/image" Target="../media/image80.jpeg"/></Relationships>
</file>

<file path=ppt/slides/_rels/slide3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4.xml"/><Relationship Id="rId5" Type="http://schemas.openxmlformats.org/officeDocument/2006/relationships/image" Target="../media/image84.jpeg"/><Relationship Id="rId4" Type="http://schemas.openxmlformats.org/officeDocument/2006/relationships/image" Target="../media/image83.jpeg"/></Relationships>
</file>

<file path=ppt/slides/_rels/slide3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4.xml"/><Relationship Id="rId4" Type="http://schemas.openxmlformats.org/officeDocument/2006/relationships/image" Target="../media/image92.jpeg"/></Relationships>
</file>

<file path=ppt/slides/_rels/slide41.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4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4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45.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4.xml"/><Relationship Id="rId4" Type="http://schemas.openxmlformats.org/officeDocument/2006/relationships/image" Target="../media/image107.jpeg"/></Relationships>
</file>

<file path=ppt/slides/_rels/slide4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2.xml"/><Relationship Id="rId5" Type="http://schemas.openxmlformats.org/officeDocument/2006/relationships/image" Target="../media/image116.jpeg"/><Relationship Id="rId4" Type="http://schemas.openxmlformats.org/officeDocument/2006/relationships/image" Target="../media/image115.jpeg"/></Relationships>
</file>

<file path=ppt/slides/_rels/slide51.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4.jpeg"/><Relationship Id="rId7" Type="http://schemas.openxmlformats.org/officeDocument/2006/relationships/image" Target="../media/image128.jpeg"/><Relationship Id="rId2" Type="http://schemas.openxmlformats.org/officeDocument/2006/relationships/image" Target="../media/image123.jpeg"/><Relationship Id="rId1" Type="http://schemas.openxmlformats.org/officeDocument/2006/relationships/slideLayout" Target="../slideLayouts/slideLayout2.xml"/><Relationship Id="rId6" Type="http://schemas.openxmlformats.org/officeDocument/2006/relationships/image" Target="../media/image127.jpeg"/><Relationship Id="rId5" Type="http://schemas.openxmlformats.org/officeDocument/2006/relationships/image" Target="../media/image126.jpeg"/><Relationship Id="rId4" Type="http://schemas.openxmlformats.org/officeDocument/2006/relationships/image" Target="../media/image125.jpeg"/></Relationships>
</file>

<file path=ppt/slides/_rels/slide58.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1" y="720343"/>
            <a:ext cx="8229599" cy="1244472"/>
          </a:xfrm>
          <a:prstGeom prst="rect">
            <a:avLst/>
          </a:prstGeom>
        </p:spPr>
        <p:txBody>
          <a:bodyPr vert="horz" wrap="square" lIns="0" tIns="0" rIns="0" bIns="0" rtlCol="0">
            <a:noAutofit/>
          </a:bodyPr>
          <a:lstStyle/>
          <a:p>
            <a:pPr marL="12700" marR="12700" indent="306070" algn="ctr">
              <a:lnSpc>
                <a:spcPct val="100000"/>
              </a:lnSpc>
            </a:pPr>
            <a:r>
              <a:rPr lang="es-ES_tradnl" sz="4000" spc="-10" dirty="0" smtClean="0">
                <a:solidFill>
                  <a:srgbClr val="323299"/>
                </a:solidFill>
                <a:latin typeface="Baskerville Old Face"/>
                <a:cs typeface="Baskerville Old Face"/>
              </a:rPr>
              <a:t>Protección contra caídas </a:t>
            </a:r>
            <a:br>
              <a:rPr lang="es-ES_tradnl" sz="4000" spc="-10" dirty="0" smtClean="0">
                <a:solidFill>
                  <a:srgbClr val="323299"/>
                </a:solidFill>
                <a:latin typeface="Baskerville Old Face"/>
                <a:cs typeface="Baskerville Old Face"/>
              </a:rPr>
            </a:br>
            <a:r>
              <a:rPr lang="es-ES_tradnl" sz="4000" spc="-10" dirty="0" smtClean="0">
                <a:solidFill>
                  <a:srgbClr val="323299"/>
                </a:solidFill>
                <a:latin typeface="Baskerville Old Face"/>
                <a:cs typeface="Baskerville Old Face"/>
              </a:rPr>
              <a:t>e</a:t>
            </a:r>
            <a:r>
              <a:rPr lang="es-ES_tradnl" sz="4000" spc="-25" dirty="0" smtClean="0">
                <a:solidFill>
                  <a:srgbClr val="323299"/>
                </a:solidFill>
                <a:latin typeface="Baskerville Old Face"/>
                <a:cs typeface="Times New Roman"/>
              </a:rPr>
              <a:t>n la Industria General</a:t>
            </a:r>
            <a:endParaRPr lang="es-ES_tradnl" sz="4000" dirty="0">
              <a:latin typeface="Baskerville Old Face"/>
              <a:cs typeface="Baskerville Old Face"/>
            </a:endParaRPr>
          </a:p>
        </p:txBody>
      </p:sp>
      <p:sp>
        <p:nvSpPr>
          <p:cNvPr id="3" name="object 3"/>
          <p:cNvSpPr txBox="1"/>
          <p:nvPr/>
        </p:nvSpPr>
        <p:spPr>
          <a:xfrm>
            <a:off x="1295400" y="2971800"/>
            <a:ext cx="7470775" cy="457200"/>
          </a:xfrm>
          <a:prstGeom prst="rect">
            <a:avLst/>
          </a:prstGeom>
        </p:spPr>
        <p:txBody>
          <a:bodyPr vert="horz" wrap="square" lIns="0" tIns="0" rIns="0" bIns="0" rtlCol="0">
            <a:noAutofit/>
          </a:bodyPr>
          <a:lstStyle/>
          <a:p>
            <a:pPr marL="1214755">
              <a:lnSpc>
                <a:spcPts val="2870"/>
              </a:lnSpc>
            </a:pPr>
            <a:r>
              <a:rPr lang="es-ES_tradnl" sz="2200" spc="-10" dirty="0" smtClean="0">
                <a:latin typeface="Baskerville Old Face"/>
                <a:cs typeface="Baskerville Old Face"/>
              </a:rPr>
              <a:t>OS</a:t>
            </a:r>
            <a:r>
              <a:rPr lang="es-ES_tradnl" sz="2200" spc="-5" dirty="0" smtClean="0">
                <a:latin typeface="Baskerville Old Face"/>
                <a:cs typeface="Baskerville Old Face"/>
              </a:rPr>
              <a:t>H</a:t>
            </a:r>
            <a:r>
              <a:rPr lang="es-ES_tradnl" sz="2200" spc="0" dirty="0" smtClean="0">
                <a:latin typeface="Baskerville Old Face"/>
                <a:cs typeface="Baskerville Old Face"/>
              </a:rPr>
              <a:t>A</a:t>
            </a:r>
            <a:r>
              <a:rPr lang="es-ES_tradnl" sz="2200" spc="-5" dirty="0" smtClean="0">
                <a:latin typeface="Times New Roman"/>
                <a:cs typeface="Times New Roman"/>
              </a:rPr>
              <a:t> </a:t>
            </a:r>
            <a:r>
              <a:rPr lang="es-ES_tradnl" sz="2200" spc="-5" dirty="0" smtClean="0">
                <a:latin typeface="Times New Roman"/>
                <a:cs typeface="Times New Roman"/>
              </a:rPr>
              <a:t>Beca de Capacitación </a:t>
            </a:r>
            <a:r>
              <a:rPr lang="es-ES_tradnl" sz="2200" spc="-10" dirty="0" smtClean="0">
                <a:latin typeface="Baskerville Old Face"/>
                <a:cs typeface="Baskerville Old Face"/>
              </a:rPr>
              <a:t>Su</a:t>
            </a:r>
            <a:r>
              <a:rPr lang="es-ES_tradnl" sz="2200" spc="0" dirty="0" smtClean="0">
                <a:latin typeface="Baskerville Old Face"/>
                <a:cs typeface="Baskerville Old Face"/>
              </a:rPr>
              <a:t>s</a:t>
            </a:r>
            <a:r>
              <a:rPr lang="es-ES_tradnl" sz="2200" spc="-10" dirty="0" smtClean="0">
                <a:latin typeface="Baskerville Old Face"/>
                <a:cs typeface="Baskerville Old Face"/>
              </a:rPr>
              <a:t>a</a:t>
            </a:r>
            <a:r>
              <a:rPr lang="es-ES_tradnl" sz="2200" spc="0" dirty="0" smtClean="0">
                <a:latin typeface="Baskerville Old Face"/>
                <a:cs typeface="Baskerville Old Face"/>
              </a:rPr>
              <a:t>n</a:t>
            </a:r>
            <a:r>
              <a:rPr lang="es-ES_tradnl" sz="2200" spc="-5" dirty="0" smtClean="0">
                <a:latin typeface="Times New Roman"/>
                <a:cs typeface="Times New Roman"/>
              </a:rPr>
              <a:t> </a:t>
            </a:r>
            <a:r>
              <a:rPr lang="es-ES_tradnl" sz="2200" spc="0" dirty="0" smtClean="0">
                <a:latin typeface="Baskerville Old Face"/>
                <a:cs typeface="Baskerville Old Face"/>
              </a:rPr>
              <a:t>H</a:t>
            </a:r>
            <a:r>
              <a:rPr lang="es-ES_tradnl" sz="2200" spc="-10" dirty="0" smtClean="0">
                <a:latin typeface="Baskerville Old Face"/>
                <a:cs typeface="Baskerville Old Face"/>
              </a:rPr>
              <a:t>a</a:t>
            </a:r>
            <a:r>
              <a:rPr lang="es-ES_tradnl" sz="2200" spc="0" dirty="0" smtClean="0">
                <a:latin typeface="Baskerville Old Face"/>
                <a:cs typeface="Baskerville Old Face"/>
              </a:rPr>
              <a:t>rw</a:t>
            </a:r>
            <a:r>
              <a:rPr lang="es-ES_tradnl" sz="2200" spc="-10" dirty="0" smtClean="0">
                <a:latin typeface="Baskerville Old Face"/>
                <a:cs typeface="Baskerville Old Face"/>
              </a:rPr>
              <a:t>o</a:t>
            </a:r>
            <a:r>
              <a:rPr lang="es-ES_tradnl" sz="2200" spc="0" dirty="0" smtClean="0">
                <a:latin typeface="Baskerville Old Face"/>
                <a:cs typeface="Baskerville Old Face"/>
              </a:rPr>
              <a:t>od</a:t>
            </a:r>
            <a:endParaRPr lang="es-ES_tradnl" sz="2200" dirty="0">
              <a:latin typeface="Baskerville Old Face"/>
              <a:cs typeface="Baskerville Old Face"/>
            </a:endParaRPr>
          </a:p>
        </p:txBody>
      </p:sp>
      <p:sp>
        <p:nvSpPr>
          <p:cNvPr id="4" name="object 4" title="foto - pieza de un rompecabezas"/>
          <p:cNvSpPr/>
          <p:nvPr/>
        </p:nvSpPr>
        <p:spPr>
          <a:xfrm>
            <a:off x="457200" y="5745902"/>
            <a:ext cx="2133600" cy="1752599"/>
          </a:xfrm>
          <a:prstGeom prst="rect">
            <a:avLst/>
          </a:prstGeom>
          <a:blipFill>
            <a:blip r:embed="rId2" cstate="print"/>
            <a:stretch>
              <a:fillRect/>
            </a:stretch>
          </a:blipFill>
        </p:spPr>
        <p:txBody>
          <a:bodyPr wrap="square" lIns="0" tIns="0" rIns="0" bIns="0" rtlCol="0">
            <a:noAutofit/>
          </a:bodyPr>
          <a:lstStyle/>
          <a:p>
            <a:endParaRPr lang="es-ES_tradnl" dirty="0"/>
          </a:p>
        </p:txBody>
      </p:sp>
      <p:sp>
        <p:nvSpPr>
          <p:cNvPr id="5" name="object 5" title="foto - pieza de un rompecabezas"/>
          <p:cNvSpPr/>
          <p:nvPr/>
        </p:nvSpPr>
        <p:spPr>
          <a:xfrm>
            <a:off x="7391400" y="5441102"/>
            <a:ext cx="2209799" cy="2057399"/>
          </a:xfrm>
          <a:prstGeom prst="rect">
            <a:avLst/>
          </a:prstGeom>
          <a:blipFill>
            <a:blip r:embed="rId3" cstate="print"/>
            <a:stretch>
              <a:fillRect/>
            </a:stretch>
          </a:blipFill>
        </p:spPr>
        <p:txBody>
          <a:bodyPr wrap="square" lIns="0" tIns="0" rIns="0" bIns="0" rtlCol="0">
            <a:noAutofit/>
          </a:bodyPr>
          <a:lstStyle/>
          <a:p>
            <a:endParaRPr lang="es-ES_tradnl" dirty="0"/>
          </a:p>
        </p:txBody>
      </p:sp>
      <p:sp>
        <p:nvSpPr>
          <p:cNvPr id="6" name="object 6" title="foto - pieza de un rompecabezas"/>
          <p:cNvSpPr/>
          <p:nvPr/>
        </p:nvSpPr>
        <p:spPr>
          <a:xfrm>
            <a:off x="1371600" y="3536102"/>
            <a:ext cx="2903220" cy="2343911"/>
          </a:xfrm>
          <a:prstGeom prst="rect">
            <a:avLst/>
          </a:prstGeom>
          <a:blipFill>
            <a:blip r:embed="rId4" cstate="print"/>
            <a:stretch>
              <a:fillRect/>
            </a:stretch>
          </a:blipFill>
        </p:spPr>
        <p:txBody>
          <a:bodyPr wrap="square" lIns="0" tIns="0" rIns="0" bIns="0" rtlCol="0">
            <a:noAutofit/>
          </a:bodyPr>
          <a:lstStyle/>
          <a:p>
            <a:endParaRPr lang="es-ES_tradnl" dirty="0"/>
          </a:p>
        </p:txBody>
      </p:sp>
      <p:sp>
        <p:nvSpPr>
          <p:cNvPr id="7" name="object 7" title="foto - pieza de un rompecabezas"/>
          <p:cNvSpPr/>
          <p:nvPr/>
        </p:nvSpPr>
        <p:spPr>
          <a:xfrm>
            <a:off x="3581400" y="5212502"/>
            <a:ext cx="2039111" cy="2285999"/>
          </a:xfrm>
          <a:prstGeom prst="rect">
            <a:avLst/>
          </a:prstGeom>
          <a:blipFill>
            <a:blip r:embed="rId5" cstate="print"/>
            <a:stretch>
              <a:fillRect/>
            </a:stretch>
          </a:blipFill>
        </p:spPr>
        <p:txBody>
          <a:bodyPr wrap="square" lIns="0" tIns="0" rIns="0" bIns="0" rtlCol="0">
            <a:noAutofit/>
          </a:bodyPr>
          <a:lstStyle/>
          <a:p>
            <a:endParaRPr lang="es-ES_tradnl" dirty="0"/>
          </a:p>
        </p:txBody>
      </p:sp>
      <p:sp>
        <p:nvSpPr>
          <p:cNvPr id="8" name="object 8" title="foto - pieza de un rompecabezas"/>
          <p:cNvSpPr/>
          <p:nvPr/>
        </p:nvSpPr>
        <p:spPr>
          <a:xfrm>
            <a:off x="4953000" y="3840902"/>
            <a:ext cx="2667000" cy="2048255"/>
          </a:xfrm>
          <a:prstGeom prst="rect">
            <a:avLst/>
          </a:prstGeom>
          <a:blipFill>
            <a:blip r:embed="rId6" cstate="print"/>
            <a:stretch>
              <a:fillRect/>
            </a:stretch>
          </a:blipFill>
        </p:spPr>
        <p:txBody>
          <a:bodyPr wrap="square" lIns="0" tIns="0" rIns="0" bIns="0" rtlCol="0">
            <a:noAutofit/>
          </a:bodyPr>
          <a:lstStyle/>
          <a:p>
            <a:endParaRPr lang="es-ES_trad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400" y="635507"/>
            <a:ext cx="7010400" cy="393700"/>
          </a:xfrm>
          <a:prstGeom prst="rect">
            <a:avLst/>
          </a:prstGeom>
        </p:spPr>
        <p:txBody>
          <a:bodyPr vert="horz" wrap="square" lIns="0" tIns="0" rIns="0" bIns="0" rtlCol="0">
            <a:noAutofit/>
          </a:bodyPr>
          <a:lstStyle/>
          <a:p>
            <a:pPr marL="12700">
              <a:lnSpc>
                <a:spcPct val="100000"/>
              </a:lnSpc>
            </a:pPr>
            <a:r>
              <a:rPr lang="es-ES_tradnl" sz="2400" spc="-10" dirty="0" smtClean="0">
                <a:latin typeface="Baskerville Old Face"/>
                <a:cs typeface="Baskerville Old Face"/>
              </a:rPr>
              <a:t>Resumen de las normas </a:t>
            </a:r>
            <a:r>
              <a:rPr lang="es-ES_tradnl" sz="2400" dirty="0" smtClean="0">
                <a:latin typeface="Baskerville Old Face"/>
                <a:cs typeface="Baskerville Old Face"/>
              </a:rPr>
              <a:t>de</a:t>
            </a:r>
            <a:r>
              <a:rPr lang="es-ES_tradnl" sz="2400" spc="-5" dirty="0" smtClean="0">
                <a:latin typeface="Times New Roman"/>
                <a:cs typeface="Times New Roman"/>
              </a:rPr>
              <a:t> </a:t>
            </a:r>
            <a:r>
              <a:rPr lang="es-ES_tradnl" sz="2400" b="1" spc="5" dirty="0" smtClean="0">
                <a:solidFill>
                  <a:schemeClr val="accent4"/>
                </a:solidFill>
                <a:latin typeface="Baskerville Old Face"/>
                <a:cs typeface="Baskerville Old Face"/>
              </a:rPr>
              <a:t>O</a:t>
            </a:r>
            <a:r>
              <a:rPr lang="es-ES_tradnl" sz="2400" b="1" spc="-10" dirty="0" smtClean="0">
                <a:solidFill>
                  <a:schemeClr val="accent4"/>
                </a:solidFill>
                <a:latin typeface="Baskerville Old Face"/>
                <a:cs typeface="Baskerville Old Face"/>
              </a:rPr>
              <a:t>S</a:t>
            </a:r>
            <a:r>
              <a:rPr lang="es-ES_tradnl" sz="2400" b="1" spc="-5" dirty="0" smtClean="0">
                <a:solidFill>
                  <a:schemeClr val="accent4"/>
                </a:solidFill>
                <a:latin typeface="Baskerville Old Face"/>
                <a:cs typeface="Baskerville Old Face"/>
              </a:rPr>
              <a:t>H</a:t>
            </a:r>
            <a:r>
              <a:rPr lang="es-ES_tradnl" sz="2400" b="1" spc="0" dirty="0" smtClean="0">
                <a:solidFill>
                  <a:schemeClr val="accent4"/>
                </a:solidFill>
                <a:latin typeface="Baskerville Old Face"/>
                <a:cs typeface="Baskerville Old Face"/>
              </a:rPr>
              <a:t>A para la</a:t>
            </a:r>
            <a:r>
              <a:rPr lang="es-ES_tradnl" sz="2400" b="1" spc="0" dirty="0" smtClean="0">
                <a:solidFill>
                  <a:schemeClr val="accent4"/>
                </a:solidFill>
                <a:latin typeface="Times New Roman"/>
                <a:cs typeface="Times New Roman"/>
              </a:rPr>
              <a:t> </a:t>
            </a:r>
            <a:r>
              <a:rPr lang="es-ES_tradnl" sz="2400" b="1" spc="-5" dirty="0" smtClean="0">
                <a:solidFill>
                  <a:schemeClr val="accent4"/>
                </a:solidFill>
                <a:latin typeface="Baskerville Old Face"/>
                <a:cs typeface="Baskerville Old Face"/>
              </a:rPr>
              <a:t>Construcción</a:t>
            </a:r>
            <a:endParaRPr lang="es-ES_tradnl" sz="2400" b="1" dirty="0">
              <a:solidFill>
                <a:schemeClr val="accent4"/>
              </a:solidFill>
              <a:latin typeface="Baskerville Old Face"/>
              <a:cs typeface="Baskerville Old Face"/>
            </a:endParaRPr>
          </a:p>
        </p:txBody>
      </p:sp>
      <p:sp>
        <p:nvSpPr>
          <p:cNvPr id="4" name="object 4" title="foto - cordones"/>
          <p:cNvSpPr/>
          <p:nvPr/>
        </p:nvSpPr>
        <p:spPr>
          <a:xfrm>
            <a:off x="7086600" y="5638800"/>
            <a:ext cx="2577083" cy="1603247"/>
          </a:xfrm>
          <a:prstGeom prst="rect">
            <a:avLst/>
          </a:prstGeom>
          <a:blipFill>
            <a:blip r:embed="rId2" cstate="print"/>
            <a:stretch>
              <a:fillRect/>
            </a:stretch>
          </a:blipFill>
        </p:spPr>
        <p:txBody>
          <a:bodyPr wrap="square" lIns="0" tIns="0" rIns="0" bIns="0" rtlCol="0">
            <a:noAutofit/>
          </a:bodyPr>
          <a:lstStyle/>
          <a:p>
            <a:endParaRPr dirty="0"/>
          </a:p>
        </p:txBody>
      </p:sp>
      <p:graphicFrame>
        <p:nvGraphicFramePr>
          <p:cNvPr id="3" name="object 3" title="una tabla"/>
          <p:cNvGraphicFramePr>
            <a:graphicFrameLocks noGrp="1"/>
          </p:cNvGraphicFramePr>
          <p:nvPr>
            <p:extLst>
              <p:ext uri="{D42A27DB-BD31-4B8C-83A1-F6EECF244321}">
                <p14:modId xmlns:p14="http://schemas.microsoft.com/office/powerpoint/2010/main" val="1238793802"/>
              </p:ext>
            </p:extLst>
          </p:nvPr>
        </p:nvGraphicFramePr>
        <p:xfrm>
          <a:off x="823912" y="1204912"/>
          <a:ext cx="8534398" cy="6193534"/>
        </p:xfrm>
        <a:graphic>
          <a:graphicData uri="http://schemas.openxmlformats.org/drawingml/2006/table">
            <a:tbl>
              <a:tblPr firstRow="1" bandRow="1">
                <a:tableStyleId>{2D5ABB26-0587-4C30-8999-92F81FD0307C}</a:tableStyleId>
              </a:tblPr>
              <a:tblGrid>
                <a:gridCol w="5824727">
                  <a:extLst>
                    <a:ext uri="{9D8B030D-6E8A-4147-A177-3AD203B41FA5}">
                      <a16:colId xmlns:a16="http://schemas.microsoft.com/office/drawing/2014/main" val="20000"/>
                    </a:ext>
                  </a:extLst>
                </a:gridCol>
                <a:gridCol w="2709671">
                  <a:extLst>
                    <a:ext uri="{9D8B030D-6E8A-4147-A177-3AD203B41FA5}">
                      <a16:colId xmlns:a16="http://schemas.microsoft.com/office/drawing/2014/main" val="20001"/>
                    </a:ext>
                  </a:extLst>
                </a:gridCol>
              </a:tblGrid>
              <a:tr h="970787">
                <a:tc>
                  <a:txBody>
                    <a:bodyPr/>
                    <a:lstStyle/>
                    <a:p>
                      <a:pPr marL="534035" marR="2106295" indent="-457200" algn="just">
                        <a:lnSpc>
                          <a:spcPct val="120000"/>
                        </a:lnSpc>
                      </a:pPr>
                      <a:r>
                        <a:rPr lang="es-ES_tradnl" sz="1700" u="sng" spc="-10" noProof="0" dirty="0" smtClean="0">
                          <a:latin typeface="Baskerville Old Face"/>
                          <a:cs typeface="Baskerville Old Face"/>
                        </a:rPr>
                        <a:t>Subsección E, Equipo de protección personal</a:t>
                      </a:r>
                      <a:r>
                        <a:rPr lang="es-ES_tradnl" sz="1700" spc="0" noProof="0" dirty="0" smtClean="0">
                          <a:latin typeface="Times New Roman"/>
                          <a:cs typeface="Times New Roman"/>
                        </a:rPr>
                        <a:t> </a:t>
                      </a:r>
                    </a:p>
                    <a:p>
                      <a:pPr marL="534035" marR="2106295" indent="-457200" algn="just">
                        <a:lnSpc>
                          <a:spcPct val="120000"/>
                        </a:lnSpc>
                      </a:pPr>
                      <a:r>
                        <a:rPr lang="es-ES_tradnl" sz="1700" spc="-10" noProof="0" dirty="0" smtClean="0">
                          <a:latin typeface="Baskerville Old Face"/>
                          <a:cs typeface="Baskerville Old Face"/>
                        </a:rPr>
                        <a:t>   Cinturones de seguridad, líneas de vida y cuerdas de seguridad</a:t>
                      </a:r>
                    </a:p>
                    <a:p>
                      <a:pPr marL="534035" marR="2106295" indent="-457200" algn="just">
                        <a:lnSpc>
                          <a:spcPct val="120000"/>
                        </a:lnSpc>
                      </a:pPr>
                      <a:r>
                        <a:rPr lang="es-ES_tradnl" sz="1700" spc="-10" noProof="0" dirty="0" smtClean="0">
                          <a:latin typeface="Baskerville Old Face"/>
                          <a:cs typeface="Baskerville Old Face"/>
                        </a:rPr>
                        <a:t>   Redes de seguridad</a:t>
                      </a:r>
                      <a:endParaRPr lang="es-ES_tradnl" sz="1700" noProof="0" dirty="0">
                        <a:latin typeface="Baskerville Old Face"/>
                        <a:cs typeface="Baskerville Old Face"/>
                      </a:endParaRPr>
                    </a:p>
                  </a:txBody>
                  <a:tcPr marL="0" marR="0" marT="0" marB="0">
                    <a:lnL w="28574">
                      <a:solidFill>
                        <a:srgbClr val="000000"/>
                      </a:solidFill>
                      <a:prstDash val="solid"/>
                    </a:lnL>
                    <a:lnR w="12699">
                      <a:solidFill>
                        <a:srgbClr val="000000"/>
                      </a:solidFill>
                      <a:prstDash val="solid"/>
                    </a:lnR>
                    <a:lnT w="28574">
                      <a:solidFill>
                        <a:srgbClr val="000000"/>
                      </a:solidFill>
                      <a:prstDash val="solid"/>
                    </a:lnT>
                    <a:lnB w="12699">
                      <a:solidFill>
                        <a:srgbClr val="000000"/>
                      </a:solidFill>
                      <a:prstDash val="solid"/>
                    </a:lnB>
                  </a:tcPr>
                </a:tc>
                <a:tc>
                  <a:txBody>
                    <a:bodyPr/>
                    <a:lstStyle/>
                    <a:p>
                      <a:pPr marL="84455">
                        <a:lnSpc>
                          <a:spcPct val="100000"/>
                        </a:lnSpc>
                      </a:pPr>
                      <a:r>
                        <a:rPr lang="es-ES_tradnl" sz="1700" noProof="0" dirty="0" smtClean="0">
                          <a:latin typeface="Baskerville Old Face"/>
                          <a:cs typeface="Baskerville Old Face"/>
                        </a:rPr>
                        <a:t>1926</a:t>
                      </a:r>
                      <a:r>
                        <a:rPr lang="es-ES_tradnl" sz="1700" spc="-10" noProof="0" dirty="0" smtClean="0">
                          <a:latin typeface="Baskerville Old Face"/>
                          <a:cs typeface="Baskerville Old Face"/>
                        </a:rPr>
                        <a:t>.</a:t>
                      </a:r>
                      <a:r>
                        <a:rPr lang="es-ES_tradnl" sz="1700" spc="0" noProof="0" dirty="0" smtClean="0">
                          <a:latin typeface="Baskerville Old Face"/>
                          <a:cs typeface="Baskerville Old Face"/>
                        </a:rPr>
                        <a:t>104</a:t>
                      </a:r>
                      <a:endParaRPr lang="es-ES_tradnl" sz="1700" noProof="0" dirty="0" smtClean="0">
                        <a:latin typeface="Baskerville Old Face"/>
                        <a:cs typeface="Baskerville Old Face"/>
                      </a:endParaRPr>
                    </a:p>
                    <a:p>
                      <a:pPr marL="84455">
                        <a:lnSpc>
                          <a:spcPct val="100000"/>
                        </a:lnSpc>
                        <a:spcBef>
                          <a:spcPts val="204"/>
                        </a:spcBef>
                      </a:pPr>
                      <a:r>
                        <a:rPr lang="es-ES_tradnl" sz="1700" noProof="0" dirty="0" smtClean="0">
                          <a:latin typeface="Baskerville Old Face"/>
                          <a:cs typeface="Baskerville Old Face"/>
                        </a:rPr>
                        <a:t>1926</a:t>
                      </a:r>
                      <a:r>
                        <a:rPr lang="es-ES_tradnl" sz="1700" spc="-10" noProof="0" dirty="0" smtClean="0">
                          <a:latin typeface="Baskerville Old Face"/>
                          <a:cs typeface="Baskerville Old Face"/>
                        </a:rPr>
                        <a:t>.</a:t>
                      </a:r>
                      <a:r>
                        <a:rPr lang="es-ES_tradnl" sz="1700" spc="0" noProof="0" dirty="0" smtClean="0">
                          <a:latin typeface="Baskerville Old Face"/>
                          <a:cs typeface="Baskerville Old Face"/>
                        </a:rPr>
                        <a:t>105</a:t>
                      </a:r>
                      <a:endParaRPr lang="es-ES_tradnl" sz="1700" noProof="0" dirty="0">
                        <a:latin typeface="Baskerville Old Face"/>
                        <a:cs typeface="Baskerville Old Face"/>
                      </a:endParaRPr>
                    </a:p>
                  </a:txBody>
                  <a:tcPr marL="0" marR="0" marT="0" marB="0">
                    <a:lnL w="12699">
                      <a:solidFill>
                        <a:srgbClr val="000000"/>
                      </a:solidFill>
                      <a:prstDash val="solid"/>
                    </a:lnL>
                    <a:lnR w="28574">
                      <a:solidFill>
                        <a:srgbClr val="000000"/>
                      </a:solidFill>
                      <a:prstDash val="solid"/>
                    </a:lnR>
                    <a:lnT w="28574">
                      <a:solidFill>
                        <a:srgbClr val="000000"/>
                      </a:solidFill>
                      <a:prstDash val="solid"/>
                    </a:lnT>
                    <a:lnB w="12699">
                      <a:solidFill>
                        <a:srgbClr val="000000"/>
                      </a:solidFill>
                      <a:prstDash val="solid"/>
                    </a:lnB>
                  </a:tcPr>
                </a:tc>
                <a:extLst>
                  <a:ext uri="{0D108BD9-81ED-4DB2-BD59-A6C34878D82A}">
                    <a16:rowId xmlns:a16="http://schemas.microsoft.com/office/drawing/2014/main" val="10000"/>
                  </a:ext>
                </a:extLst>
              </a:tr>
              <a:tr h="661415">
                <a:tc>
                  <a:txBody>
                    <a:bodyPr/>
                    <a:lstStyle/>
                    <a:p>
                      <a:pPr marL="534035" marR="3739515" indent="-457200">
                        <a:lnSpc>
                          <a:spcPct val="120000"/>
                        </a:lnSpc>
                      </a:pPr>
                      <a:r>
                        <a:rPr lang="es-ES_tradnl" sz="1700" u="sng" spc="-10" noProof="0" dirty="0" smtClean="0">
                          <a:latin typeface="Baskerville Old Face"/>
                          <a:cs typeface="Baskerville Old Face"/>
                        </a:rPr>
                        <a:t>Subsección L,</a:t>
                      </a:r>
                      <a:r>
                        <a:rPr lang="es-ES_tradnl" sz="1700" u="sng" spc="-10" baseline="0" noProof="0" dirty="0" smtClean="0">
                          <a:latin typeface="Baskerville Old Face"/>
                          <a:cs typeface="Baskerville Old Face"/>
                        </a:rPr>
                        <a:t> </a:t>
                      </a:r>
                      <a:r>
                        <a:rPr lang="es-ES_tradnl" sz="1700" u="sng" spc="-10" noProof="0" dirty="0" smtClean="0">
                          <a:latin typeface="Baskerville Old Face"/>
                          <a:cs typeface="Baskerville Old Face"/>
                        </a:rPr>
                        <a:t>Andamiaje</a:t>
                      </a:r>
                      <a:endParaRPr lang="es-ES_tradnl" sz="1700" u="none" spc="0" noProof="0" dirty="0" smtClean="0">
                        <a:latin typeface="Times New Roman"/>
                        <a:cs typeface="Times New Roman"/>
                      </a:endParaRPr>
                    </a:p>
                    <a:p>
                      <a:pPr marL="534035" marR="3739515" indent="-457200">
                        <a:lnSpc>
                          <a:spcPct val="120000"/>
                        </a:lnSpc>
                      </a:pPr>
                      <a:r>
                        <a:rPr lang="es-ES_tradnl" sz="1700" u="none" spc="0" baseline="0" noProof="0" dirty="0" smtClean="0">
                          <a:latin typeface="Times New Roman"/>
                          <a:cs typeface="Times New Roman"/>
                        </a:rPr>
                        <a:t>   </a:t>
                      </a:r>
                      <a:r>
                        <a:rPr lang="es-ES_tradnl" sz="1700" spc="0" noProof="0" dirty="0" smtClean="0">
                          <a:latin typeface="Baskerville Old Face"/>
                          <a:cs typeface="Baskerville Old Face"/>
                        </a:rPr>
                        <a:t>Andamio de silla mecedora</a:t>
                      </a:r>
                      <a:endParaRPr lang="es-ES_tradnl" sz="1700" noProof="0" dirty="0">
                        <a:latin typeface="Baskerville Old Face"/>
                        <a:cs typeface="Baskerville Old Face"/>
                      </a:endParaRPr>
                    </a:p>
                  </a:txBody>
                  <a:tcPr marL="0" marR="0" marT="0" marB="0">
                    <a:lnL w="28574">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4455">
                        <a:lnSpc>
                          <a:spcPct val="100000"/>
                        </a:lnSpc>
                      </a:pPr>
                      <a:r>
                        <a:rPr lang="es-ES_tradnl" sz="1700" noProof="0" dirty="0" smtClean="0">
                          <a:latin typeface="Baskerville Old Face"/>
                          <a:cs typeface="Baskerville Old Face"/>
                        </a:rPr>
                        <a:t>1926</a:t>
                      </a:r>
                      <a:r>
                        <a:rPr lang="es-ES_tradnl" sz="1700" spc="-10" noProof="0" dirty="0" smtClean="0">
                          <a:latin typeface="Baskerville Old Face"/>
                          <a:cs typeface="Baskerville Old Face"/>
                        </a:rPr>
                        <a:t>.</a:t>
                      </a:r>
                      <a:r>
                        <a:rPr lang="es-ES_tradnl" sz="1700" spc="0" noProof="0" dirty="0" smtClean="0">
                          <a:latin typeface="Baskerville Old Face"/>
                          <a:cs typeface="Baskerville Old Face"/>
                        </a:rPr>
                        <a:t>45</a:t>
                      </a:r>
                      <a:r>
                        <a:rPr lang="es-ES_tradnl" sz="1700" spc="-15" noProof="0" dirty="0" smtClean="0">
                          <a:latin typeface="Baskerville Old Face"/>
                          <a:cs typeface="Baskerville Old Face"/>
                        </a:rPr>
                        <a:t>0</a:t>
                      </a:r>
                      <a:r>
                        <a:rPr lang="es-ES_tradnl" sz="1700" spc="0" noProof="0" dirty="0" smtClean="0">
                          <a:latin typeface="Baskerville Old Face"/>
                          <a:cs typeface="Baskerville Old Face"/>
                        </a:rPr>
                        <a:t>-454</a:t>
                      </a:r>
                      <a:endParaRPr lang="es-ES_tradnl" sz="1700" noProof="0" dirty="0">
                        <a:latin typeface="Baskerville Old Face"/>
                        <a:cs typeface="Baskerville Old Face"/>
                      </a:endParaRPr>
                    </a:p>
                  </a:txBody>
                  <a:tcPr marL="0" marR="0" marT="0" marB="0">
                    <a:lnL w="12699">
                      <a:solidFill>
                        <a:srgbClr val="000000"/>
                      </a:solidFill>
                      <a:prstDash val="solid"/>
                    </a:lnL>
                    <a:lnR w="28574">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1"/>
                  </a:ext>
                </a:extLst>
              </a:tr>
              <a:tr h="1594103">
                <a:tc>
                  <a:txBody>
                    <a:bodyPr/>
                    <a:lstStyle/>
                    <a:p>
                      <a:pPr marL="76835">
                        <a:lnSpc>
                          <a:spcPct val="100000"/>
                        </a:lnSpc>
                      </a:pPr>
                      <a:r>
                        <a:rPr lang="es-ES_tradnl" sz="1700" u="sng" spc="-10" noProof="0" dirty="0" smtClean="0">
                          <a:latin typeface="Baskerville Old Face"/>
                          <a:cs typeface="Baskerville Old Face"/>
                        </a:rPr>
                        <a:t>Subsección M, Protección contra</a:t>
                      </a:r>
                      <a:r>
                        <a:rPr lang="es-ES_tradnl" sz="1700" u="sng" spc="-10" baseline="0" noProof="0" dirty="0" smtClean="0">
                          <a:latin typeface="Baskerville Old Face"/>
                          <a:cs typeface="Baskerville Old Face"/>
                        </a:rPr>
                        <a:t> caídas</a:t>
                      </a:r>
                      <a:endParaRPr lang="es-ES_tradnl" sz="1700" u="none" spc="0" baseline="0" noProof="0" dirty="0" smtClean="0">
                        <a:latin typeface="Baskerville Old Face"/>
                        <a:cs typeface="Baskerville Old Face"/>
                      </a:endParaRPr>
                    </a:p>
                    <a:p>
                      <a:pPr marL="76835">
                        <a:lnSpc>
                          <a:spcPct val="100000"/>
                        </a:lnSpc>
                      </a:pPr>
                      <a:r>
                        <a:rPr lang="es-ES_tradnl" sz="1700" u="none" spc="0" baseline="0" noProof="0" dirty="0" smtClean="0">
                          <a:latin typeface="Baskerville Old Face"/>
                          <a:cs typeface="Baskerville Old Face"/>
                        </a:rPr>
                        <a:t>   </a:t>
                      </a:r>
                      <a:r>
                        <a:rPr lang="es-ES_tradnl" sz="1700" spc="-10" noProof="0" dirty="0" smtClean="0">
                          <a:latin typeface="Baskerville Old Face"/>
                          <a:cs typeface="Baskerville Old Face"/>
                        </a:rPr>
                        <a:t>Alcance, aplicación, definiciones</a:t>
                      </a:r>
                    </a:p>
                    <a:p>
                      <a:pPr marL="76835">
                        <a:lnSpc>
                          <a:spcPct val="100000"/>
                        </a:lnSpc>
                      </a:pPr>
                      <a:r>
                        <a:rPr lang="es-ES_tradnl" sz="1700" spc="-10" baseline="0" noProof="0" dirty="0" smtClean="0">
                          <a:latin typeface="Baskerville Old Face"/>
                          <a:cs typeface="Baskerville Old Face"/>
                        </a:rPr>
                        <a:t>   </a:t>
                      </a:r>
                      <a:r>
                        <a:rPr lang="es-ES_tradnl" sz="1700" spc="0" noProof="0" dirty="0" smtClean="0">
                          <a:latin typeface="Baskerville Old Face"/>
                          <a:cs typeface="Baskerville Old Face"/>
                        </a:rPr>
                        <a:t>Obligación de contar con protección contra caídas</a:t>
                      </a:r>
                    </a:p>
                    <a:p>
                      <a:pPr marL="76835">
                        <a:lnSpc>
                          <a:spcPct val="100000"/>
                        </a:lnSpc>
                      </a:pPr>
                      <a:r>
                        <a:rPr lang="es-ES_tradnl" sz="1700" spc="0" baseline="0" noProof="0" dirty="0" smtClean="0">
                          <a:latin typeface="Baskerville Old Face"/>
                          <a:cs typeface="Baskerville Old Face"/>
                        </a:rPr>
                        <a:t>   </a:t>
                      </a:r>
                      <a:r>
                        <a:rPr lang="es-ES_tradnl" sz="1700" spc="-10" noProof="0" dirty="0" smtClean="0">
                          <a:latin typeface="Baskerville Old Face"/>
                          <a:cs typeface="Baskerville Old Face"/>
                        </a:rPr>
                        <a:t>Requisitos para la capacitación sobre los criterios de sistemas y prácticas de protección contra caídas</a:t>
                      </a:r>
                      <a:endParaRPr lang="es-ES_tradnl" sz="1700" noProof="0" dirty="0">
                        <a:latin typeface="Baskerville Old Face"/>
                        <a:cs typeface="Baskerville Old Face"/>
                      </a:endParaRPr>
                    </a:p>
                  </a:txBody>
                  <a:tcPr marL="0" marR="0" marT="0" marB="0">
                    <a:lnL w="28574">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4455">
                        <a:lnSpc>
                          <a:spcPct val="100000"/>
                        </a:lnSpc>
                      </a:pPr>
                      <a:r>
                        <a:rPr lang="es-ES_tradnl" sz="1700" noProof="0" dirty="0" smtClean="0">
                          <a:latin typeface="Baskerville Old Face"/>
                          <a:cs typeface="Baskerville Old Face"/>
                        </a:rPr>
                        <a:t>1926</a:t>
                      </a:r>
                      <a:r>
                        <a:rPr lang="es-ES_tradnl" sz="1700" spc="-10" noProof="0" dirty="0" smtClean="0">
                          <a:latin typeface="Baskerville Old Face"/>
                          <a:cs typeface="Baskerville Old Face"/>
                        </a:rPr>
                        <a:t>.</a:t>
                      </a:r>
                      <a:r>
                        <a:rPr lang="es-ES_tradnl" sz="1700" spc="0" noProof="0" dirty="0" smtClean="0">
                          <a:latin typeface="Baskerville Old Face"/>
                          <a:cs typeface="Baskerville Old Face"/>
                        </a:rPr>
                        <a:t>500</a:t>
                      </a:r>
                      <a:endParaRPr lang="es-ES_tradnl" sz="1700" noProof="0" dirty="0" smtClean="0">
                        <a:latin typeface="Baskerville Old Face"/>
                        <a:cs typeface="Baskerville Old Face"/>
                      </a:endParaRPr>
                    </a:p>
                    <a:p>
                      <a:pPr marL="84455">
                        <a:lnSpc>
                          <a:spcPct val="100000"/>
                        </a:lnSpc>
                        <a:spcBef>
                          <a:spcPts val="200"/>
                        </a:spcBef>
                      </a:pPr>
                      <a:r>
                        <a:rPr lang="es-ES_tradnl" sz="1700" noProof="0" dirty="0" smtClean="0">
                          <a:latin typeface="Baskerville Old Face"/>
                          <a:cs typeface="Baskerville Old Face"/>
                        </a:rPr>
                        <a:t>1926</a:t>
                      </a:r>
                      <a:r>
                        <a:rPr lang="es-ES_tradnl" sz="1700" spc="-10" noProof="0" dirty="0" smtClean="0">
                          <a:latin typeface="Baskerville Old Face"/>
                          <a:cs typeface="Baskerville Old Face"/>
                        </a:rPr>
                        <a:t>.</a:t>
                      </a:r>
                      <a:r>
                        <a:rPr lang="es-ES_tradnl" sz="1700" spc="0" noProof="0" dirty="0" smtClean="0">
                          <a:latin typeface="Baskerville Old Face"/>
                          <a:cs typeface="Baskerville Old Face"/>
                        </a:rPr>
                        <a:t>501</a:t>
                      </a:r>
                      <a:endParaRPr lang="es-ES_tradnl" sz="1700" noProof="0" dirty="0" smtClean="0">
                        <a:latin typeface="Baskerville Old Face"/>
                        <a:cs typeface="Baskerville Old Face"/>
                      </a:endParaRPr>
                    </a:p>
                    <a:p>
                      <a:pPr marL="84455">
                        <a:lnSpc>
                          <a:spcPct val="100000"/>
                        </a:lnSpc>
                        <a:spcBef>
                          <a:spcPts val="215"/>
                        </a:spcBef>
                      </a:pPr>
                      <a:r>
                        <a:rPr lang="es-ES_tradnl" sz="1700" noProof="0" dirty="0" smtClean="0">
                          <a:latin typeface="Baskerville Old Face"/>
                          <a:cs typeface="Baskerville Old Face"/>
                        </a:rPr>
                        <a:t>1926</a:t>
                      </a:r>
                      <a:r>
                        <a:rPr lang="es-ES_tradnl" sz="1700" spc="-10" noProof="0" dirty="0" smtClean="0">
                          <a:latin typeface="Baskerville Old Face"/>
                          <a:cs typeface="Baskerville Old Face"/>
                        </a:rPr>
                        <a:t>.</a:t>
                      </a:r>
                      <a:r>
                        <a:rPr lang="es-ES_tradnl" sz="1700" spc="0" noProof="0" dirty="0" smtClean="0">
                          <a:latin typeface="Baskerville Old Face"/>
                          <a:cs typeface="Baskerville Old Face"/>
                        </a:rPr>
                        <a:t>502</a:t>
                      </a:r>
                      <a:endParaRPr lang="es-ES_tradnl" sz="1700" noProof="0" dirty="0" smtClean="0">
                        <a:latin typeface="Baskerville Old Face"/>
                        <a:cs typeface="Baskerville Old Face"/>
                      </a:endParaRPr>
                    </a:p>
                    <a:p>
                      <a:pPr marL="84455">
                        <a:lnSpc>
                          <a:spcPct val="100000"/>
                        </a:lnSpc>
                        <a:spcBef>
                          <a:spcPts val="204"/>
                        </a:spcBef>
                      </a:pPr>
                      <a:r>
                        <a:rPr lang="es-ES_tradnl" sz="1700" noProof="0" dirty="0" smtClean="0">
                          <a:latin typeface="Baskerville Old Face"/>
                          <a:cs typeface="Baskerville Old Face"/>
                        </a:rPr>
                        <a:t>1926</a:t>
                      </a:r>
                      <a:r>
                        <a:rPr lang="es-ES_tradnl" sz="1700" spc="-10" noProof="0" dirty="0" smtClean="0">
                          <a:latin typeface="Baskerville Old Face"/>
                          <a:cs typeface="Baskerville Old Face"/>
                        </a:rPr>
                        <a:t>.</a:t>
                      </a:r>
                      <a:r>
                        <a:rPr lang="es-ES_tradnl" sz="1700" spc="0" noProof="0" dirty="0" smtClean="0">
                          <a:latin typeface="Baskerville Old Face"/>
                          <a:cs typeface="Baskerville Old Face"/>
                        </a:rPr>
                        <a:t>503</a:t>
                      </a:r>
                      <a:endParaRPr lang="es-ES_tradnl" sz="1700" noProof="0" dirty="0">
                        <a:latin typeface="Baskerville Old Face"/>
                        <a:cs typeface="Baskerville Old Face"/>
                      </a:endParaRPr>
                    </a:p>
                  </a:txBody>
                  <a:tcPr marL="0" marR="0" marT="0" marB="0">
                    <a:lnL w="12699">
                      <a:solidFill>
                        <a:srgbClr val="000000"/>
                      </a:solidFill>
                      <a:prstDash val="solid"/>
                    </a:lnL>
                    <a:lnR w="28574">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2"/>
                  </a:ext>
                </a:extLst>
              </a:tr>
              <a:tr h="659891">
                <a:tc>
                  <a:txBody>
                    <a:bodyPr/>
                    <a:lstStyle/>
                    <a:p>
                      <a:pPr marL="534035" marR="3563620" indent="-457200">
                        <a:lnSpc>
                          <a:spcPct val="120000"/>
                        </a:lnSpc>
                      </a:pPr>
                      <a:r>
                        <a:rPr lang="es-ES_tradnl" sz="1700" u="sng" spc="-10" noProof="0" dirty="0" smtClean="0">
                          <a:latin typeface="Baskerville Old Face"/>
                          <a:cs typeface="Baskerville Old Face"/>
                        </a:rPr>
                        <a:t>Subsección R,</a:t>
                      </a:r>
                      <a:r>
                        <a:rPr lang="es-ES_tradnl" sz="1700" u="sng" spc="-10" baseline="0" noProof="0" dirty="0" smtClean="0">
                          <a:latin typeface="Baskerville Old Face"/>
                          <a:cs typeface="Baskerville Old Face"/>
                        </a:rPr>
                        <a:t> Montaje de acero</a:t>
                      </a:r>
                      <a:endParaRPr lang="es-ES_tradnl" sz="1700" u="sng" spc="-10" noProof="0" dirty="0" smtClean="0">
                        <a:latin typeface="Baskerville Old Face"/>
                        <a:cs typeface="Baskerville Old Face"/>
                      </a:endParaRPr>
                    </a:p>
                    <a:p>
                      <a:pPr marL="534035" marR="3563620" indent="-457200">
                        <a:lnSpc>
                          <a:spcPct val="120000"/>
                        </a:lnSpc>
                      </a:pPr>
                      <a:r>
                        <a:rPr lang="es-ES_tradnl" sz="1700" spc="0" noProof="0" dirty="0" smtClean="0">
                          <a:latin typeface="Times New Roman"/>
                          <a:cs typeface="Times New Roman"/>
                        </a:rPr>
                        <a:t>   </a:t>
                      </a:r>
                      <a:r>
                        <a:rPr lang="es-ES_tradnl" sz="1700" spc="-10" noProof="0" dirty="0" smtClean="0">
                          <a:latin typeface="Baskerville Old Face"/>
                          <a:cs typeface="Baskerville Old Face"/>
                        </a:rPr>
                        <a:t>Protección contra caídas</a:t>
                      </a:r>
                      <a:endParaRPr lang="es-ES_tradnl" sz="1700" noProof="0" dirty="0">
                        <a:latin typeface="Baskerville Old Face"/>
                        <a:cs typeface="Baskerville Old Face"/>
                      </a:endParaRPr>
                    </a:p>
                  </a:txBody>
                  <a:tcPr marL="0" marR="0" marT="0" marB="0">
                    <a:lnL w="28574">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s-ES_tradnl" sz="1700" noProof="0" dirty="0" smtClean="0">
                          <a:latin typeface="Baskerville Old Face"/>
                          <a:cs typeface="Baskerville Old Face"/>
                        </a:rPr>
                        <a:t>1926</a:t>
                      </a:r>
                      <a:r>
                        <a:rPr lang="es-ES_tradnl" sz="1700" spc="-10" noProof="0" dirty="0" smtClean="0">
                          <a:latin typeface="Baskerville Old Face"/>
                          <a:cs typeface="Baskerville Old Face"/>
                        </a:rPr>
                        <a:t>.</a:t>
                      </a:r>
                      <a:r>
                        <a:rPr lang="es-ES_tradnl" sz="1700" spc="0" noProof="0" dirty="0" smtClean="0">
                          <a:latin typeface="Baskerville Old Face"/>
                          <a:cs typeface="Baskerville Old Face"/>
                        </a:rPr>
                        <a:t>750</a:t>
                      </a:r>
                      <a:endParaRPr lang="es-ES_tradnl" sz="1700" noProof="0" dirty="0">
                        <a:latin typeface="Baskerville Old Face"/>
                        <a:cs typeface="Baskerville Old Face"/>
                      </a:endParaRPr>
                    </a:p>
                  </a:txBody>
                  <a:tcPr marL="0" marR="0" marT="0" marB="0">
                    <a:lnL w="12699">
                      <a:solidFill>
                        <a:srgbClr val="000000"/>
                      </a:solidFill>
                      <a:prstDash val="solid"/>
                    </a:lnL>
                    <a:lnR w="28574">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3"/>
                  </a:ext>
                </a:extLst>
              </a:tr>
              <a:tr h="557783">
                <a:tc>
                  <a:txBody>
                    <a:bodyPr/>
                    <a:lstStyle/>
                    <a:p>
                      <a:pPr marL="76835">
                        <a:lnSpc>
                          <a:spcPct val="100000"/>
                        </a:lnSpc>
                      </a:pPr>
                      <a:r>
                        <a:rPr lang="es-ES_tradnl" sz="1700" u="sng" spc="-10" noProof="0" dirty="0" smtClean="0">
                          <a:latin typeface="Baskerville Old Face"/>
                          <a:cs typeface="Baskerville Old Face"/>
                        </a:rPr>
                        <a:t>Subsección X, Escaleras</a:t>
                      </a:r>
                      <a:endParaRPr lang="es-ES_tradnl" sz="1700" noProof="0" dirty="0">
                        <a:latin typeface="Baskerville Old Face"/>
                        <a:cs typeface="Baskerville Old Face"/>
                      </a:endParaRPr>
                    </a:p>
                  </a:txBody>
                  <a:tcPr marL="0" marR="0" marT="0" marB="0">
                    <a:lnL w="28574">
                      <a:solidFill>
                        <a:srgbClr val="000000"/>
                      </a:solidFill>
                      <a:prstDash val="solid"/>
                    </a:lnL>
                    <a:lnR w="12699">
                      <a:solidFill>
                        <a:srgbClr val="000000"/>
                      </a:solidFill>
                      <a:prstDash val="solid"/>
                    </a:lnR>
                    <a:lnT w="12699">
                      <a:solidFill>
                        <a:srgbClr val="000000"/>
                      </a:solidFill>
                      <a:prstDash val="solid"/>
                    </a:lnT>
                    <a:lnB w="28574">
                      <a:solidFill>
                        <a:srgbClr val="000000"/>
                      </a:solidFill>
                      <a:prstDash val="solid"/>
                    </a:lnB>
                  </a:tcPr>
                </a:tc>
                <a:tc>
                  <a:txBody>
                    <a:bodyPr/>
                    <a:lstStyle/>
                    <a:p>
                      <a:pPr marL="85090">
                        <a:lnSpc>
                          <a:spcPct val="100000"/>
                        </a:lnSpc>
                      </a:pPr>
                      <a:r>
                        <a:rPr lang="es-ES_tradnl" sz="1700" noProof="0" dirty="0" smtClean="0">
                          <a:latin typeface="Baskerville Old Face"/>
                          <a:cs typeface="Baskerville Old Face"/>
                        </a:rPr>
                        <a:t>1926</a:t>
                      </a:r>
                      <a:r>
                        <a:rPr lang="es-ES_tradnl" sz="1700" spc="-10" noProof="0" dirty="0" smtClean="0">
                          <a:latin typeface="Baskerville Old Face"/>
                          <a:cs typeface="Baskerville Old Face"/>
                        </a:rPr>
                        <a:t>.</a:t>
                      </a:r>
                      <a:r>
                        <a:rPr lang="es-ES_tradnl" sz="1700" spc="0" noProof="0" dirty="0" smtClean="0">
                          <a:latin typeface="Baskerville Old Face"/>
                          <a:cs typeface="Baskerville Old Face"/>
                        </a:rPr>
                        <a:t>1053</a:t>
                      </a:r>
                      <a:endParaRPr lang="es-ES_tradnl" sz="1700" noProof="0" dirty="0">
                        <a:latin typeface="Baskerville Old Face"/>
                        <a:cs typeface="Baskerville Old Face"/>
                      </a:endParaRPr>
                    </a:p>
                  </a:txBody>
                  <a:tcPr marL="0" marR="0" marT="0" marB="0">
                    <a:lnL w="12699">
                      <a:solidFill>
                        <a:srgbClr val="000000"/>
                      </a:solidFill>
                      <a:prstDash val="solid"/>
                    </a:lnL>
                    <a:lnR w="28574">
                      <a:solidFill>
                        <a:srgbClr val="000000"/>
                      </a:solidFill>
                      <a:prstDash val="solid"/>
                    </a:lnR>
                    <a:lnT w="12699">
                      <a:solidFill>
                        <a:srgbClr val="000000"/>
                      </a:solidFill>
                      <a:prstDash val="solid"/>
                    </a:lnT>
                    <a:lnB w="28574">
                      <a:solidFill>
                        <a:srgbClr val="000000"/>
                      </a:solidFill>
                      <a:prstDash val="solid"/>
                    </a:lnB>
                  </a:tcPr>
                </a:tc>
                <a:extLst>
                  <a:ext uri="{0D108BD9-81ED-4DB2-BD59-A6C34878D82A}">
                    <a16:rowId xmlns:a16="http://schemas.microsoft.com/office/drawing/2014/main" val="10004"/>
                  </a:ext>
                </a:extLst>
              </a:tr>
            </a:tbl>
          </a:graphicData>
        </a:graphic>
      </p:graphicFrame>
      <p:sp>
        <p:nvSpPr>
          <p:cNvPr id="5" name="Title 4" hidden="1"/>
          <p:cNvSpPr>
            <a:spLocks noGrp="1"/>
          </p:cNvSpPr>
          <p:nvPr>
            <p:ph type="title"/>
          </p:nvPr>
        </p:nvSpPr>
        <p:spPr>
          <a:xfrm>
            <a:off x="1276740" y="210121"/>
            <a:ext cx="7628741" cy="1244472"/>
          </a:xfrm>
        </p:spPr>
        <p:txBody>
          <a:bodyPr/>
          <a:lstStyle/>
          <a:p>
            <a:r>
              <a:rPr lang="es-ES_tradnl" sz="1800" spc="-10" dirty="0" smtClean="0">
                <a:latin typeface="Baskerville Old Face"/>
                <a:cs typeface="Baskerville Old Face"/>
              </a:rPr>
              <a:t>Resumen de las normas </a:t>
            </a:r>
            <a:r>
              <a:rPr lang="es-ES_tradnl" sz="1800" dirty="0" smtClean="0">
                <a:latin typeface="Baskerville Old Face"/>
                <a:cs typeface="Baskerville Old Face"/>
              </a:rPr>
              <a:t>de</a:t>
            </a:r>
            <a:r>
              <a:rPr lang="es-ES_tradnl" sz="1800" spc="-5" dirty="0" smtClean="0">
                <a:latin typeface="Times New Roman"/>
                <a:cs typeface="Times New Roman"/>
              </a:rPr>
              <a:t> </a:t>
            </a:r>
            <a:r>
              <a:rPr lang="es-ES_tradnl" sz="1800" b="1" spc="5" dirty="0" smtClean="0">
                <a:solidFill>
                  <a:schemeClr val="accent4"/>
                </a:solidFill>
                <a:latin typeface="Baskerville Old Face"/>
                <a:cs typeface="Baskerville Old Face"/>
              </a:rPr>
              <a:t>O</a:t>
            </a:r>
            <a:r>
              <a:rPr lang="es-ES_tradnl" sz="1800" b="1" spc="-10" dirty="0" smtClean="0">
                <a:solidFill>
                  <a:schemeClr val="accent4"/>
                </a:solidFill>
                <a:latin typeface="Baskerville Old Face"/>
                <a:cs typeface="Baskerville Old Face"/>
              </a:rPr>
              <a:t>S</a:t>
            </a:r>
            <a:r>
              <a:rPr lang="es-ES_tradnl" sz="1800" b="1" spc="-5" dirty="0" smtClean="0">
                <a:solidFill>
                  <a:schemeClr val="accent4"/>
                </a:solidFill>
                <a:latin typeface="Baskerville Old Face"/>
                <a:cs typeface="Baskerville Old Face"/>
              </a:rPr>
              <a:t>H</a:t>
            </a:r>
            <a:r>
              <a:rPr lang="es-ES_tradnl" sz="1800" b="1" spc="0" dirty="0" smtClean="0">
                <a:solidFill>
                  <a:schemeClr val="accent4"/>
                </a:solidFill>
                <a:latin typeface="Baskerville Old Face"/>
                <a:cs typeface="Baskerville Old Face"/>
              </a:rPr>
              <a:t>A para la</a:t>
            </a:r>
            <a:r>
              <a:rPr lang="es-ES_tradnl" sz="1800" b="1" spc="0" dirty="0" smtClean="0">
                <a:solidFill>
                  <a:schemeClr val="accent4"/>
                </a:solidFill>
                <a:latin typeface="Times New Roman"/>
                <a:cs typeface="Times New Roman"/>
              </a:rPr>
              <a:t> </a:t>
            </a:r>
            <a:r>
              <a:rPr lang="es-ES_tradnl" sz="1800" b="1" spc="-5" dirty="0" smtClean="0">
                <a:solidFill>
                  <a:schemeClr val="accent4"/>
                </a:solidFill>
                <a:latin typeface="Baskerville Old Face"/>
                <a:cs typeface="Baskerville Old Face"/>
              </a:rPr>
              <a:t>Construcción</a:t>
            </a:r>
            <a:r>
              <a:rPr lang="es-ES_tradnl" sz="1800" b="1" dirty="0" smtClean="0">
                <a:solidFill>
                  <a:schemeClr val="accent4"/>
                </a:solidFill>
                <a:latin typeface="Baskerville Old Face"/>
                <a:cs typeface="Baskerville Old Face"/>
              </a:rPr>
              <a:t/>
            </a:r>
            <a:br>
              <a:rPr lang="es-ES_tradnl" sz="1800" b="1" dirty="0" smtClean="0">
                <a:solidFill>
                  <a:schemeClr val="accent4"/>
                </a:solidFill>
                <a:latin typeface="Baskerville Old Face"/>
                <a:cs typeface="Baskerville Old Face"/>
              </a:rPr>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720343"/>
            <a:ext cx="8915400" cy="1244472"/>
          </a:xfrm>
          <a:prstGeom prst="rect">
            <a:avLst/>
          </a:prstGeom>
        </p:spPr>
        <p:txBody>
          <a:bodyPr vert="horz" wrap="square" lIns="0" tIns="71119" rIns="0" bIns="0" rtlCol="0">
            <a:noAutofit/>
          </a:bodyPr>
          <a:lstStyle/>
          <a:p>
            <a:pPr marL="688340">
              <a:lnSpc>
                <a:spcPct val="100000"/>
              </a:lnSpc>
            </a:pPr>
            <a:r>
              <a:rPr lang="es-ES_tradnl" sz="3400" spc="-5" dirty="0" smtClean="0">
                <a:latin typeface="Baskerville Old Face"/>
                <a:cs typeface="Baskerville Old Face"/>
              </a:rPr>
              <a:t>Requisitos más comunes en los Estados Unidos</a:t>
            </a:r>
            <a:endParaRPr lang="es-ES_tradnl" sz="3400" dirty="0">
              <a:latin typeface="Baskerville Old Face"/>
              <a:cs typeface="Baskerville Old Face"/>
            </a:endParaRPr>
          </a:p>
        </p:txBody>
      </p:sp>
      <p:sp>
        <p:nvSpPr>
          <p:cNvPr id="3" name="object 3"/>
          <p:cNvSpPr txBox="1"/>
          <p:nvPr/>
        </p:nvSpPr>
        <p:spPr>
          <a:xfrm>
            <a:off x="5218176" y="1631410"/>
            <a:ext cx="4535424" cy="3049270"/>
          </a:xfrm>
          <a:prstGeom prst="rect">
            <a:avLst/>
          </a:prstGeom>
        </p:spPr>
        <p:txBody>
          <a:bodyPr vert="horz" wrap="square" lIns="0" tIns="0" rIns="0" bIns="0" rtlCol="0">
            <a:noAutofit/>
          </a:bodyPr>
          <a:lstStyle/>
          <a:p>
            <a:pPr marL="355600" marR="12700" indent="-342900">
              <a:lnSpc>
                <a:spcPct val="89800"/>
              </a:lnSpc>
              <a:buFont typeface="Baskerville Old Face"/>
              <a:buChar char="•"/>
              <a:tabLst>
                <a:tab pos="355600" algn="l"/>
              </a:tabLst>
            </a:pPr>
            <a:r>
              <a:rPr lang="es-ES_tradnl" sz="2400" dirty="0" smtClean="0">
                <a:latin typeface="Baskerville Old Face" panose="02020602080505020303" pitchFamily="18" charset="0"/>
                <a:cs typeface="Baskerville Old Face"/>
              </a:rPr>
              <a:t>A más de</a:t>
            </a:r>
            <a:r>
              <a:rPr lang="es-ES_tradnl" sz="2400" spc="-10" dirty="0" smtClean="0">
                <a:latin typeface="Baskerville Old Face" panose="02020602080505020303" pitchFamily="18" charset="0"/>
                <a:cs typeface="Times New Roman"/>
              </a:rPr>
              <a:t> </a:t>
            </a:r>
            <a:r>
              <a:rPr lang="es-ES_tradnl" sz="2400" spc="-10" dirty="0" smtClean="0">
                <a:latin typeface="Baskerville Old Face" panose="02020602080505020303" pitchFamily="18" charset="0"/>
                <a:cs typeface="Baskerville Old Face"/>
              </a:rPr>
              <a:t>1</a:t>
            </a:r>
            <a:r>
              <a:rPr lang="es-ES_tradnl" sz="2400" dirty="0" smtClean="0">
                <a:latin typeface="Baskerville Old Face" panose="02020602080505020303" pitchFamily="18" charset="0"/>
                <a:cs typeface="Baskerville Old Face"/>
              </a:rPr>
              <a:t>,22</a:t>
            </a:r>
            <a:r>
              <a:rPr lang="es-ES_tradnl" sz="2400" spc="-10" dirty="0" smtClean="0">
                <a:latin typeface="Baskerville Old Face" panose="02020602080505020303" pitchFamily="18" charset="0"/>
                <a:cs typeface="Times New Roman"/>
              </a:rPr>
              <a:t> </a:t>
            </a:r>
            <a:r>
              <a:rPr lang="es-ES_tradnl" sz="2400" spc="-5" dirty="0" smtClean="0">
                <a:latin typeface="Baskerville Old Face" panose="02020602080505020303" pitchFamily="18" charset="0"/>
                <a:cs typeface="Baskerville Old Face"/>
              </a:rPr>
              <a:t>metros</a:t>
            </a:r>
            <a:r>
              <a:rPr lang="es-ES_tradnl" sz="2400" spc="15" dirty="0" smtClean="0">
                <a:latin typeface="Baskerville Old Face" panose="02020602080505020303" pitchFamily="18" charset="0"/>
                <a:cs typeface="Times New Roman"/>
              </a:rPr>
              <a:t> </a:t>
            </a:r>
            <a:r>
              <a:rPr lang="es-ES_tradnl" sz="2400" dirty="0" smtClean="0">
                <a:latin typeface="Baskerville Old Face" panose="02020602080505020303" pitchFamily="18" charset="0"/>
                <a:cs typeface="Baskerville Old Face"/>
              </a:rPr>
              <a:t>(4</a:t>
            </a:r>
            <a:r>
              <a:rPr lang="es-ES_tradnl" sz="2400" spc="-10" dirty="0" smtClean="0">
                <a:latin typeface="Baskerville Old Face" panose="02020602080505020303" pitchFamily="18" charset="0"/>
                <a:cs typeface="Times New Roman"/>
              </a:rPr>
              <a:t> </a:t>
            </a:r>
            <a:r>
              <a:rPr lang="es-ES_tradnl" sz="2400" spc="-5" dirty="0" smtClean="0">
                <a:latin typeface="Baskerville Old Face" panose="02020602080505020303" pitchFamily="18" charset="0"/>
                <a:cs typeface="Baskerville Old Face"/>
              </a:rPr>
              <a:t>pies</a:t>
            </a:r>
            <a:r>
              <a:rPr lang="es-ES_tradnl" sz="2400" dirty="0" smtClean="0">
                <a:latin typeface="Baskerville Old Face" panose="02020602080505020303" pitchFamily="18" charset="0"/>
                <a:cs typeface="Baskerville Old Face"/>
              </a:rPr>
              <a:t>)</a:t>
            </a:r>
            <a:r>
              <a:rPr lang="es-ES_tradnl" sz="2400" dirty="0" smtClean="0">
                <a:latin typeface="Baskerville Old Face" panose="02020602080505020303" pitchFamily="18" charset="0"/>
                <a:cs typeface="Times New Roman"/>
              </a:rPr>
              <a:t> </a:t>
            </a:r>
            <a:r>
              <a:rPr lang="es-ES_tradnl" sz="2400" spc="-10" dirty="0" smtClean="0">
                <a:latin typeface="Baskerville Old Face" panose="02020602080505020303" pitchFamily="18" charset="0"/>
                <a:cs typeface="Baskerville Old Face"/>
              </a:rPr>
              <a:t>de la superficie de trabajo para tareas generales:</a:t>
            </a:r>
            <a:r>
              <a:rPr lang="es-ES_tradnl" sz="2400" dirty="0" smtClean="0">
                <a:latin typeface="Baskerville Old Face"/>
                <a:cs typeface="Baskerville Old Face"/>
              </a:rPr>
              <a:t> </a:t>
            </a:r>
            <a:r>
              <a:rPr lang="es-ES_tradnl" sz="2400" dirty="0" smtClean="0">
                <a:solidFill>
                  <a:srgbClr val="FF0000"/>
                </a:solidFill>
                <a:latin typeface="Baskerville Old Face"/>
                <a:cs typeface="Baskerville Old Face"/>
              </a:rPr>
              <a:t>Norma </a:t>
            </a:r>
            <a:r>
              <a:rPr lang="es-ES_tradnl" sz="2400" b="1" spc="-10" dirty="0" smtClean="0">
                <a:solidFill>
                  <a:srgbClr val="FF0000"/>
                </a:solidFill>
                <a:latin typeface="Baskerville Old Face"/>
                <a:cs typeface="Baskerville Old Face"/>
              </a:rPr>
              <a:t>1</a:t>
            </a:r>
            <a:r>
              <a:rPr lang="es-ES_tradnl" sz="2400" b="1" spc="-20" dirty="0" smtClean="0">
                <a:solidFill>
                  <a:srgbClr val="FF0000"/>
                </a:solidFill>
                <a:latin typeface="Baskerville Old Face"/>
                <a:cs typeface="Baskerville Old Face"/>
              </a:rPr>
              <a:t>9</a:t>
            </a:r>
            <a:r>
              <a:rPr lang="es-ES_tradnl" sz="2400" b="1" spc="-10" dirty="0" smtClean="0">
                <a:solidFill>
                  <a:srgbClr val="FF0000"/>
                </a:solidFill>
                <a:latin typeface="Baskerville Old Face"/>
                <a:cs typeface="Baskerville Old Face"/>
              </a:rPr>
              <a:t>1</a:t>
            </a:r>
            <a:r>
              <a:rPr lang="es-ES_tradnl" sz="2400" b="1" spc="0" dirty="0" smtClean="0">
                <a:solidFill>
                  <a:srgbClr val="FF0000"/>
                </a:solidFill>
                <a:latin typeface="Baskerville Old Face"/>
                <a:cs typeface="Baskerville Old Face"/>
              </a:rPr>
              <a:t>0</a:t>
            </a:r>
            <a:r>
              <a:rPr lang="es-ES_tradnl" sz="2400" b="1" dirty="0" smtClean="0">
                <a:solidFill>
                  <a:srgbClr val="FF0000"/>
                </a:solidFill>
                <a:latin typeface="Baskerville Old Face"/>
                <a:cs typeface="Baskerville Old Face"/>
              </a:rPr>
              <a:t> de</a:t>
            </a:r>
            <a:r>
              <a:rPr lang="es-ES_tradnl" sz="2400" b="1" spc="0" dirty="0" smtClean="0">
                <a:solidFill>
                  <a:srgbClr val="FF0000"/>
                </a:solidFill>
                <a:latin typeface="Baskerville Old Face"/>
                <a:cs typeface="Baskerville Old Face"/>
              </a:rPr>
              <a:t> </a:t>
            </a:r>
            <a:r>
              <a:rPr lang="es-ES_tradnl" sz="2400" b="1" spc="-10" dirty="0" smtClean="0">
                <a:solidFill>
                  <a:srgbClr val="FF0000"/>
                </a:solidFill>
                <a:latin typeface="Baskerville Old Face"/>
                <a:cs typeface="Baskerville Old Face"/>
              </a:rPr>
              <a:t>OS</a:t>
            </a:r>
            <a:r>
              <a:rPr lang="es-ES_tradnl" sz="2400" b="1" spc="-5" dirty="0" smtClean="0">
                <a:solidFill>
                  <a:srgbClr val="FF0000"/>
                </a:solidFill>
                <a:latin typeface="Baskerville Old Face"/>
                <a:cs typeface="Baskerville Old Face"/>
              </a:rPr>
              <a:t>H</a:t>
            </a:r>
            <a:r>
              <a:rPr lang="es-ES_tradnl" sz="2400" b="1" dirty="0" smtClean="0">
                <a:solidFill>
                  <a:srgbClr val="FF0000"/>
                </a:solidFill>
                <a:latin typeface="Baskerville Old Face"/>
                <a:cs typeface="Baskerville Old Face"/>
              </a:rPr>
              <a:t>A</a:t>
            </a:r>
            <a:r>
              <a:rPr lang="es-ES_tradnl" sz="2400" b="1" dirty="0" smtClean="0">
                <a:solidFill>
                  <a:srgbClr val="FF0000"/>
                </a:solidFill>
                <a:latin typeface="Times New Roman"/>
                <a:cs typeface="Times New Roman"/>
              </a:rPr>
              <a:t> </a:t>
            </a:r>
            <a:r>
              <a:rPr lang="es-ES_tradnl" sz="2400" b="1" dirty="0" smtClean="0">
                <a:solidFill>
                  <a:srgbClr val="FF0000"/>
                </a:solidFill>
                <a:latin typeface="Baskerville Old Face"/>
                <a:cs typeface="Baskerville Old Face"/>
              </a:rPr>
              <a:t>para la I</a:t>
            </a:r>
            <a:r>
              <a:rPr lang="es-ES_tradnl" sz="2400" b="1" spc="0" dirty="0" smtClean="0">
                <a:solidFill>
                  <a:srgbClr val="FF0000"/>
                </a:solidFill>
                <a:latin typeface="Baskerville Old Face"/>
                <a:cs typeface="Baskerville Old Face"/>
              </a:rPr>
              <a:t>ndustria General</a:t>
            </a:r>
            <a:endParaRPr lang="es-ES_tradnl" sz="2400" b="1" dirty="0" smtClean="0">
              <a:solidFill>
                <a:srgbClr val="FF0000"/>
              </a:solidFill>
              <a:latin typeface="Baskerville Old Face"/>
              <a:cs typeface="Baskerville Old Face"/>
            </a:endParaRPr>
          </a:p>
          <a:p>
            <a:pPr>
              <a:lnSpc>
                <a:spcPts val="500"/>
              </a:lnSpc>
              <a:spcBef>
                <a:spcPts val="37"/>
              </a:spcBef>
            </a:pPr>
            <a:endParaRPr lang="es-ES_tradnl" sz="500" dirty="0" smtClean="0"/>
          </a:p>
          <a:p>
            <a:pPr marL="355600" marR="46990" indent="-342900">
              <a:lnSpc>
                <a:spcPct val="90100"/>
              </a:lnSpc>
              <a:buFont typeface="Baskerville Old Face"/>
              <a:buChar char="•"/>
              <a:tabLst>
                <a:tab pos="355600" algn="l"/>
              </a:tabLst>
            </a:pPr>
            <a:r>
              <a:rPr lang="es-ES_tradnl" sz="2400" dirty="0" smtClean="0">
                <a:latin typeface="Baskerville Old Face" panose="02020602080505020303" pitchFamily="18" charset="0"/>
                <a:cs typeface="Baskerville Old Face"/>
              </a:rPr>
              <a:t>A más de</a:t>
            </a:r>
            <a:r>
              <a:rPr lang="es-ES_tradnl" sz="2400" spc="-10" dirty="0" smtClean="0">
                <a:latin typeface="Baskerville Old Face" panose="02020602080505020303" pitchFamily="18" charset="0"/>
                <a:cs typeface="Times New Roman"/>
              </a:rPr>
              <a:t> </a:t>
            </a:r>
            <a:r>
              <a:rPr lang="es-ES_tradnl" sz="2400" spc="-10" dirty="0" smtClean="0">
                <a:latin typeface="Baskerville Old Face" panose="02020602080505020303" pitchFamily="18" charset="0"/>
                <a:cs typeface="Baskerville Old Face"/>
              </a:rPr>
              <a:t>1</a:t>
            </a:r>
            <a:r>
              <a:rPr lang="es-ES_tradnl" sz="2400" dirty="0" smtClean="0">
                <a:latin typeface="Baskerville Old Face" panose="02020602080505020303" pitchFamily="18" charset="0"/>
                <a:cs typeface="Baskerville Old Face"/>
              </a:rPr>
              <a:t>,3</a:t>
            </a:r>
            <a:r>
              <a:rPr lang="es-ES_tradnl" sz="2400" spc="-10" dirty="0" smtClean="0">
                <a:latin typeface="Baskerville Old Face" panose="02020602080505020303" pitchFamily="18" charset="0"/>
                <a:cs typeface="Times New Roman"/>
              </a:rPr>
              <a:t> </a:t>
            </a:r>
            <a:r>
              <a:rPr lang="es-ES_tradnl" sz="2400" spc="-5" dirty="0" smtClean="0">
                <a:latin typeface="Baskerville Old Face" panose="02020602080505020303" pitchFamily="18" charset="0"/>
                <a:cs typeface="Baskerville Old Face"/>
              </a:rPr>
              <a:t>metros</a:t>
            </a:r>
            <a:r>
              <a:rPr lang="es-ES_tradnl" sz="2400" spc="15" dirty="0" smtClean="0">
                <a:latin typeface="Baskerville Old Face" panose="02020602080505020303" pitchFamily="18" charset="0"/>
                <a:cs typeface="Times New Roman"/>
              </a:rPr>
              <a:t> </a:t>
            </a:r>
            <a:r>
              <a:rPr lang="es-ES_tradnl" sz="2400" dirty="0" smtClean="0">
                <a:latin typeface="Baskerville Old Face" panose="02020602080505020303" pitchFamily="18" charset="0"/>
                <a:cs typeface="Baskerville Old Face"/>
              </a:rPr>
              <a:t>(6</a:t>
            </a:r>
            <a:r>
              <a:rPr lang="es-ES_tradnl" sz="2400" spc="-10" dirty="0" smtClean="0">
                <a:latin typeface="Baskerville Old Face" panose="02020602080505020303" pitchFamily="18" charset="0"/>
                <a:cs typeface="Times New Roman"/>
              </a:rPr>
              <a:t> </a:t>
            </a:r>
            <a:r>
              <a:rPr lang="es-ES_tradnl" sz="2400" spc="-5" dirty="0" smtClean="0">
                <a:latin typeface="Baskerville Old Face" panose="02020602080505020303" pitchFamily="18" charset="0"/>
                <a:cs typeface="Baskerville Old Face"/>
              </a:rPr>
              <a:t>pies</a:t>
            </a:r>
            <a:r>
              <a:rPr lang="es-ES_tradnl" sz="2400" dirty="0" smtClean="0">
                <a:latin typeface="Baskerville Old Face" panose="02020602080505020303" pitchFamily="18" charset="0"/>
                <a:cs typeface="Baskerville Old Face"/>
              </a:rPr>
              <a:t>)</a:t>
            </a:r>
            <a:r>
              <a:rPr lang="es-ES_tradnl" sz="2400" dirty="0" smtClean="0">
                <a:latin typeface="Baskerville Old Face" panose="02020602080505020303" pitchFamily="18" charset="0"/>
                <a:cs typeface="Times New Roman"/>
              </a:rPr>
              <a:t> </a:t>
            </a:r>
            <a:r>
              <a:rPr lang="es-ES_tradnl" sz="2400" spc="-10" dirty="0" smtClean="0">
                <a:latin typeface="Baskerville Old Face" panose="02020602080505020303" pitchFamily="18" charset="0"/>
                <a:cs typeface="Baskerville Old Face"/>
              </a:rPr>
              <a:t>de la superficie de trabajo para tareas de construcción o demolición</a:t>
            </a:r>
            <a:r>
              <a:rPr lang="es-ES_tradnl" sz="2400" dirty="0" smtClean="0">
                <a:latin typeface="Times New Roman"/>
                <a:cs typeface="Times New Roman"/>
              </a:rPr>
              <a:t>:</a:t>
            </a:r>
            <a:r>
              <a:rPr lang="es-ES_tradnl" sz="2400" b="1" spc="0" dirty="0" smtClean="0">
                <a:solidFill>
                  <a:schemeClr val="accent4"/>
                </a:solidFill>
                <a:latin typeface="Times New Roman"/>
                <a:cs typeface="Times New Roman"/>
              </a:rPr>
              <a:t> </a:t>
            </a:r>
            <a:r>
              <a:rPr lang="es-ES_tradnl" sz="2400" spc="0" dirty="0" smtClean="0">
                <a:solidFill>
                  <a:schemeClr val="accent4"/>
                </a:solidFill>
                <a:latin typeface="Times New Roman"/>
                <a:cs typeface="Times New Roman"/>
              </a:rPr>
              <a:t>Norma </a:t>
            </a:r>
            <a:r>
              <a:rPr lang="es-ES_tradnl" sz="2400" b="1" spc="-10" dirty="0" smtClean="0">
                <a:solidFill>
                  <a:schemeClr val="accent4"/>
                </a:solidFill>
                <a:latin typeface="Baskerville Old Face"/>
                <a:cs typeface="Baskerville Old Face"/>
              </a:rPr>
              <a:t>192</a:t>
            </a:r>
            <a:r>
              <a:rPr lang="es-ES_tradnl" sz="2400" b="1" spc="0" dirty="0" smtClean="0">
                <a:solidFill>
                  <a:schemeClr val="accent4"/>
                </a:solidFill>
                <a:latin typeface="Baskerville Old Face"/>
                <a:cs typeface="Baskerville Old Face"/>
              </a:rPr>
              <a:t>6 de </a:t>
            </a:r>
            <a:r>
              <a:rPr lang="es-ES_tradnl" sz="2400" b="1" spc="-10" dirty="0" smtClean="0">
                <a:solidFill>
                  <a:schemeClr val="accent4"/>
                </a:solidFill>
                <a:latin typeface="Baskerville Old Face"/>
                <a:cs typeface="Baskerville Old Face"/>
              </a:rPr>
              <a:t>OS</a:t>
            </a:r>
            <a:r>
              <a:rPr lang="es-ES_tradnl" sz="2400" b="1" spc="-5" dirty="0" smtClean="0">
                <a:solidFill>
                  <a:schemeClr val="accent4"/>
                </a:solidFill>
                <a:latin typeface="Baskerville Old Face"/>
                <a:cs typeface="Baskerville Old Face"/>
              </a:rPr>
              <a:t>H</a:t>
            </a:r>
            <a:r>
              <a:rPr lang="es-ES_tradnl" sz="2400" b="1" dirty="0" smtClean="0">
                <a:solidFill>
                  <a:schemeClr val="accent4"/>
                </a:solidFill>
                <a:latin typeface="Baskerville Old Face"/>
                <a:cs typeface="Baskerville Old Face"/>
              </a:rPr>
              <a:t>A para la Construcción</a:t>
            </a:r>
            <a:endParaRPr lang="es-ES_tradnl" sz="2400" b="1" dirty="0">
              <a:solidFill>
                <a:schemeClr val="accent4"/>
              </a:solidFill>
              <a:latin typeface="Baskerville Old Face"/>
              <a:cs typeface="Baskerville Old Face"/>
            </a:endParaRPr>
          </a:p>
        </p:txBody>
      </p:sp>
      <p:sp>
        <p:nvSpPr>
          <p:cNvPr id="4" name="object 4" title="Diagrama"/>
          <p:cNvSpPr/>
          <p:nvPr/>
        </p:nvSpPr>
        <p:spPr>
          <a:xfrm>
            <a:off x="1219200" y="2133600"/>
            <a:ext cx="3998976" cy="290474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5" name="object 5" title="Foto - trabajador que usa equipo de protección contra caídas"/>
          <p:cNvSpPr/>
          <p:nvPr/>
        </p:nvSpPr>
        <p:spPr>
          <a:xfrm>
            <a:off x="6096000" y="4953000"/>
            <a:ext cx="3363467" cy="2250947"/>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title="foto"/>
          <p:cNvSpPr/>
          <p:nvPr/>
        </p:nvSpPr>
        <p:spPr>
          <a:xfrm>
            <a:off x="1828800" y="5029200"/>
            <a:ext cx="2779775" cy="2110739"/>
          </a:xfrm>
          <a:prstGeom prst="rect">
            <a:avLst/>
          </a:prstGeom>
          <a:blipFill>
            <a:blip r:embed="rId4" cstate="print"/>
            <a:stretch>
              <a:fillRect/>
            </a:stretch>
          </a:blipFill>
        </p:spPr>
        <p:txBody>
          <a:bodyPr wrap="square" lIns="0" tIns="0" rIns="0" bIns="0" rtlCol="0">
            <a:noAutofit/>
          </a:bodyPr>
          <a:lstStyle/>
          <a:p>
            <a:endParaRPr dirty="0"/>
          </a:p>
        </p:txBody>
      </p:sp>
      <p:sp>
        <p:nvSpPr>
          <p:cNvPr id="7" name="TextBox 6"/>
          <p:cNvSpPr txBox="1"/>
          <p:nvPr/>
        </p:nvSpPr>
        <p:spPr>
          <a:xfrm>
            <a:off x="2895600" y="4495800"/>
            <a:ext cx="1828800" cy="461665"/>
          </a:xfrm>
          <a:prstGeom prst="rect">
            <a:avLst/>
          </a:prstGeom>
          <a:noFill/>
        </p:spPr>
        <p:txBody>
          <a:bodyPr wrap="square" rtlCol="0">
            <a:spAutoFit/>
          </a:bodyPr>
          <a:lstStyle/>
          <a:p>
            <a:r>
              <a:rPr lang="es-AR" sz="1200" b="1" dirty="0" smtClean="0"/>
              <a:t>4 pies (1,22 metros) o más hasta el suelo</a:t>
            </a:r>
            <a:endParaRPr lang="es-AR" sz="1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720343"/>
            <a:ext cx="8458199" cy="803657"/>
          </a:xfrm>
          <a:prstGeom prst="rect">
            <a:avLst/>
          </a:prstGeom>
        </p:spPr>
        <p:txBody>
          <a:bodyPr vert="horz" wrap="square" lIns="0" tIns="81279" rIns="0" bIns="0" rtlCol="0">
            <a:noAutofit/>
          </a:bodyPr>
          <a:lstStyle/>
          <a:p>
            <a:pPr marL="182245">
              <a:lnSpc>
                <a:spcPct val="100000"/>
              </a:lnSpc>
            </a:pPr>
            <a:r>
              <a:rPr lang="es-ES_tradnl" sz="3400" spc="-5" dirty="0" smtClean="0">
                <a:latin typeface="Baskerville Old Face"/>
                <a:cs typeface="Baskerville Old Face"/>
              </a:rPr>
              <a:t>Requisitos más comunes en los Estados Unidos </a:t>
            </a:r>
            <a:endParaRPr lang="es-ES_tradnl" sz="3400" dirty="0">
              <a:latin typeface="Baskerville Old Face"/>
              <a:cs typeface="Baskerville Old Face"/>
            </a:endParaRPr>
          </a:p>
        </p:txBody>
      </p:sp>
      <p:sp>
        <p:nvSpPr>
          <p:cNvPr id="3" name="object 3"/>
          <p:cNvSpPr txBox="1"/>
          <p:nvPr/>
        </p:nvSpPr>
        <p:spPr>
          <a:xfrm>
            <a:off x="685800" y="1676401"/>
            <a:ext cx="9144001" cy="342900"/>
          </a:xfrm>
          <a:prstGeom prst="rect">
            <a:avLst/>
          </a:prstGeom>
        </p:spPr>
        <p:txBody>
          <a:bodyPr vert="horz" wrap="square" lIns="0" tIns="0" rIns="0" bIns="0" rtlCol="0">
            <a:noAutofit/>
          </a:bodyPr>
          <a:lstStyle/>
          <a:p>
            <a:pPr marL="355600" marR="12700" indent="-342900">
              <a:lnSpc>
                <a:spcPct val="100299"/>
              </a:lnSpc>
            </a:pPr>
            <a:r>
              <a:rPr lang="es-ES_tradnl" sz="3200" spc="295" dirty="0" smtClean="0">
                <a:latin typeface="Baskerville Old Face"/>
                <a:cs typeface="Baskerville Old Face"/>
              </a:rPr>
              <a:t>•</a:t>
            </a:r>
            <a:r>
              <a:rPr lang="es-ES_tradnl" sz="3200" spc="-5" dirty="0" smtClean="0">
                <a:latin typeface="Baskerville Old Face"/>
                <a:cs typeface="Baskerville Old Face"/>
              </a:rPr>
              <a:t>Dentro</a:t>
            </a:r>
            <a:r>
              <a:rPr lang="es-ES_tradnl" sz="3200" spc="-5" dirty="0" smtClean="0">
                <a:latin typeface="Times New Roman"/>
                <a:cs typeface="Times New Roman"/>
              </a:rPr>
              <a:t> de los </a:t>
            </a:r>
            <a:r>
              <a:rPr lang="es-ES_tradnl" sz="3200" dirty="0" smtClean="0">
                <a:latin typeface="Baskerville Old Face"/>
                <a:cs typeface="Baskerville Old Face"/>
              </a:rPr>
              <a:t>1</a:t>
            </a:r>
            <a:r>
              <a:rPr lang="es-ES_tradnl" sz="3200" spc="5" dirty="0" smtClean="0">
                <a:latin typeface="Baskerville Old Face"/>
                <a:cs typeface="Baskerville Old Face"/>
              </a:rPr>
              <a:t>,</a:t>
            </a:r>
            <a:r>
              <a:rPr lang="es-ES_tradnl" sz="3200" dirty="0" smtClean="0">
                <a:latin typeface="Baskerville Old Face"/>
                <a:cs typeface="Baskerville Old Face"/>
              </a:rPr>
              <a:t>8</a:t>
            </a:r>
            <a:r>
              <a:rPr lang="es-ES_tradnl" sz="3200" dirty="0" smtClean="0">
                <a:latin typeface="Times New Roman"/>
                <a:cs typeface="Times New Roman"/>
              </a:rPr>
              <a:t> </a:t>
            </a:r>
            <a:r>
              <a:rPr lang="es-ES_tradnl" sz="3200" spc="-5" dirty="0" smtClean="0">
                <a:latin typeface="Baskerville Old Face"/>
                <a:cs typeface="Baskerville Old Face"/>
              </a:rPr>
              <a:t>metros</a:t>
            </a:r>
            <a:r>
              <a:rPr lang="es-ES_tradnl" sz="3200" dirty="0" smtClean="0">
                <a:latin typeface="Times New Roman"/>
                <a:cs typeface="Times New Roman"/>
              </a:rPr>
              <a:t> </a:t>
            </a:r>
            <a:r>
              <a:rPr lang="es-ES_tradnl" sz="3200" spc="-5" dirty="0" smtClean="0">
                <a:latin typeface="Baskerville Old Face"/>
                <a:cs typeface="Baskerville Old Face"/>
              </a:rPr>
              <a:t>(</a:t>
            </a:r>
            <a:r>
              <a:rPr lang="es-ES_tradnl" sz="3200" dirty="0" smtClean="0">
                <a:latin typeface="Baskerville Old Face"/>
                <a:cs typeface="Baskerville Old Face"/>
              </a:rPr>
              <a:t>6</a:t>
            </a:r>
            <a:r>
              <a:rPr lang="es-ES_tradnl" sz="3200" dirty="0" smtClean="0">
                <a:latin typeface="Times New Roman"/>
                <a:cs typeface="Times New Roman"/>
              </a:rPr>
              <a:t> </a:t>
            </a:r>
            <a:r>
              <a:rPr lang="es-ES_tradnl" sz="3200" spc="-5" dirty="0" smtClean="0">
                <a:latin typeface="Baskerville Old Face"/>
                <a:cs typeface="Baskerville Old Face"/>
              </a:rPr>
              <a:t>pies</a:t>
            </a:r>
            <a:r>
              <a:rPr lang="es-ES_tradnl" sz="3200" dirty="0" smtClean="0">
                <a:latin typeface="Baskerville Old Face"/>
                <a:cs typeface="Baskerville Old Face"/>
              </a:rPr>
              <a:t>)</a:t>
            </a:r>
            <a:r>
              <a:rPr lang="es-ES_tradnl" sz="3200" spc="5" dirty="0" smtClean="0">
                <a:latin typeface="Times New Roman"/>
                <a:cs typeface="Times New Roman"/>
              </a:rPr>
              <a:t> </a:t>
            </a:r>
            <a:r>
              <a:rPr lang="es-ES_tradnl" sz="3200" spc="-10" dirty="0" smtClean="0">
                <a:latin typeface="Baskerville Old Face"/>
                <a:cs typeface="Baskerville Old Face"/>
              </a:rPr>
              <a:t>del borde del tejado</a:t>
            </a:r>
            <a:endParaRPr lang="es-ES_tradnl" sz="3200" dirty="0">
              <a:latin typeface="Baskerville Old Face"/>
              <a:cs typeface="Baskerville Old Face"/>
            </a:endParaRPr>
          </a:p>
        </p:txBody>
      </p:sp>
      <p:sp>
        <p:nvSpPr>
          <p:cNvPr id="4" name="object 4" title="guijarros"/>
          <p:cNvSpPr/>
          <p:nvPr/>
        </p:nvSpPr>
        <p:spPr>
          <a:xfrm>
            <a:off x="3003803" y="4916423"/>
            <a:ext cx="2087879" cy="566927"/>
          </a:xfrm>
          <a:custGeom>
            <a:avLst/>
            <a:gdLst/>
            <a:ahLst/>
            <a:cxnLst/>
            <a:rect l="l" t="t" r="r" b="b"/>
            <a:pathLst>
              <a:path w="2087879" h="566927">
                <a:moveTo>
                  <a:pt x="2087879" y="466343"/>
                </a:moveTo>
                <a:lnTo>
                  <a:pt x="1793747" y="9143"/>
                </a:lnTo>
                <a:lnTo>
                  <a:pt x="0" y="0"/>
                </a:lnTo>
                <a:lnTo>
                  <a:pt x="208787" y="566927"/>
                </a:lnTo>
                <a:lnTo>
                  <a:pt x="679703" y="539977"/>
                </a:lnTo>
                <a:lnTo>
                  <a:pt x="679703" y="454151"/>
                </a:lnTo>
                <a:lnTo>
                  <a:pt x="720851" y="451103"/>
                </a:lnTo>
                <a:lnTo>
                  <a:pt x="754379" y="537971"/>
                </a:lnTo>
                <a:lnTo>
                  <a:pt x="1132331" y="517129"/>
                </a:lnTo>
                <a:lnTo>
                  <a:pt x="1132331" y="431291"/>
                </a:lnTo>
                <a:lnTo>
                  <a:pt x="1173479" y="428243"/>
                </a:lnTo>
                <a:lnTo>
                  <a:pt x="1208531" y="512063"/>
                </a:lnTo>
                <a:lnTo>
                  <a:pt x="1586483" y="491144"/>
                </a:lnTo>
                <a:lnTo>
                  <a:pt x="1586483" y="408431"/>
                </a:lnTo>
                <a:lnTo>
                  <a:pt x="1626107" y="405383"/>
                </a:lnTo>
                <a:lnTo>
                  <a:pt x="1662683" y="486155"/>
                </a:lnTo>
                <a:lnTo>
                  <a:pt x="2087879" y="466343"/>
                </a:lnTo>
                <a:close/>
              </a:path>
              <a:path w="2087879" h="566927">
                <a:moveTo>
                  <a:pt x="714755" y="537971"/>
                </a:moveTo>
                <a:lnTo>
                  <a:pt x="679703" y="454151"/>
                </a:lnTo>
                <a:lnTo>
                  <a:pt x="679703" y="539977"/>
                </a:lnTo>
                <a:lnTo>
                  <a:pt x="714755" y="537971"/>
                </a:lnTo>
                <a:close/>
              </a:path>
              <a:path w="2087879" h="566927">
                <a:moveTo>
                  <a:pt x="1168907" y="515111"/>
                </a:moveTo>
                <a:lnTo>
                  <a:pt x="1132331" y="431291"/>
                </a:lnTo>
                <a:lnTo>
                  <a:pt x="1132331" y="517129"/>
                </a:lnTo>
                <a:lnTo>
                  <a:pt x="1168907" y="515111"/>
                </a:lnTo>
                <a:close/>
              </a:path>
              <a:path w="2087879" h="566927">
                <a:moveTo>
                  <a:pt x="1621535" y="489203"/>
                </a:moveTo>
                <a:lnTo>
                  <a:pt x="1586483" y="408431"/>
                </a:lnTo>
                <a:lnTo>
                  <a:pt x="1586483" y="491144"/>
                </a:lnTo>
                <a:lnTo>
                  <a:pt x="1621535" y="489203"/>
                </a:lnTo>
                <a:close/>
              </a:path>
            </a:pathLst>
          </a:custGeom>
          <a:solidFill>
            <a:srgbClr val="000000"/>
          </a:solidFill>
        </p:spPr>
        <p:txBody>
          <a:bodyPr wrap="square" lIns="0" tIns="0" rIns="0" bIns="0" rtlCol="0">
            <a:noAutofit/>
          </a:bodyPr>
          <a:lstStyle/>
          <a:p>
            <a:endParaRPr dirty="0"/>
          </a:p>
        </p:txBody>
      </p:sp>
      <p:sp>
        <p:nvSpPr>
          <p:cNvPr id="5" name="object 5" title="guijarros"/>
          <p:cNvSpPr/>
          <p:nvPr/>
        </p:nvSpPr>
        <p:spPr>
          <a:xfrm>
            <a:off x="3081527" y="4974335"/>
            <a:ext cx="1906523" cy="451103"/>
          </a:xfrm>
          <a:custGeom>
            <a:avLst/>
            <a:gdLst/>
            <a:ahLst/>
            <a:cxnLst/>
            <a:rect l="l" t="t" r="r" b="b"/>
            <a:pathLst>
              <a:path w="1906523" h="451103">
                <a:moveTo>
                  <a:pt x="1906523" y="356615"/>
                </a:moveTo>
                <a:lnTo>
                  <a:pt x="1674875" y="13715"/>
                </a:lnTo>
                <a:lnTo>
                  <a:pt x="0" y="0"/>
                </a:lnTo>
                <a:lnTo>
                  <a:pt x="167639" y="451103"/>
                </a:lnTo>
                <a:lnTo>
                  <a:pt x="525779" y="433401"/>
                </a:lnTo>
                <a:lnTo>
                  <a:pt x="525779" y="324611"/>
                </a:lnTo>
                <a:lnTo>
                  <a:pt x="670559" y="313943"/>
                </a:lnTo>
                <a:lnTo>
                  <a:pt x="722375" y="428243"/>
                </a:lnTo>
                <a:lnTo>
                  <a:pt x="990599" y="405891"/>
                </a:lnTo>
                <a:lnTo>
                  <a:pt x="990599" y="315467"/>
                </a:lnTo>
                <a:lnTo>
                  <a:pt x="1101851" y="313943"/>
                </a:lnTo>
                <a:lnTo>
                  <a:pt x="1159763" y="419099"/>
                </a:lnTo>
                <a:lnTo>
                  <a:pt x="1456943" y="394674"/>
                </a:lnTo>
                <a:lnTo>
                  <a:pt x="1456943" y="295655"/>
                </a:lnTo>
                <a:lnTo>
                  <a:pt x="1552955" y="284987"/>
                </a:lnTo>
                <a:lnTo>
                  <a:pt x="1610867" y="379475"/>
                </a:lnTo>
                <a:lnTo>
                  <a:pt x="1906523" y="356615"/>
                </a:lnTo>
                <a:close/>
              </a:path>
              <a:path w="1906523" h="451103">
                <a:moveTo>
                  <a:pt x="568451" y="431291"/>
                </a:moveTo>
                <a:lnTo>
                  <a:pt x="525779" y="324611"/>
                </a:lnTo>
                <a:lnTo>
                  <a:pt x="525779" y="433401"/>
                </a:lnTo>
                <a:lnTo>
                  <a:pt x="568451" y="431291"/>
                </a:lnTo>
                <a:close/>
              </a:path>
              <a:path w="1906523" h="451103">
                <a:moveTo>
                  <a:pt x="1033271" y="402335"/>
                </a:moveTo>
                <a:lnTo>
                  <a:pt x="990599" y="315467"/>
                </a:lnTo>
                <a:lnTo>
                  <a:pt x="990599" y="405891"/>
                </a:lnTo>
                <a:lnTo>
                  <a:pt x="1033271" y="402335"/>
                </a:lnTo>
                <a:close/>
              </a:path>
              <a:path w="1906523" h="451103">
                <a:moveTo>
                  <a:pt x="1493519" y="391667"/>
                </a:moveTo>
                <a:lnTo>
                  <a:pt x="1456943" y="295655"/>
                </a:lnTo>
                <a:lnTo>
                  <a:pt x="1456943" y="394674"/>
                </a:lnTo>
                <a:lnTo>
                  <a:pt x="1493519" y="391667"/>
                </a:lnTo>
                <a:close/>
              </a:path>
            </a:pathLst>
          </a:custGeom>
          <a:solidFill>
            <a:srgbClr val="3E9E3E"/>
          </a:solidFill>
        </p:spPr>
        <p:txBody>
          <a:bodyPr wrap="square" lIns="0" tIns="0" rIns="0" bIns="0" rtlCol="0">
            <a:noAutofit/>
          </a:bodyPr>
          <a:lstStyle/>
          <a:p>
            <a:endParaRPr dirty="0"/>
          </a:p>
        </p:txBody>
      </p:sp>
      <p:sp>
        <p:nvSpPr>
          <p:cNvPr id="6" name="object 6" title="guijarros"/>
          <p:cNvSpPr/>
          <p:nvPr/>
        </p:nvSpPr>
        <p:spPr>
          <a:xfrm>
            <a:off x="1078991" y="4980432"/>
            <a:ext cx="2151887" cy="563879"/>
          </a:xfrm>
          <a:custGeom>
            <a:avLst/>
            <a:gdLst/>
            <a:ahLst/>
            <a:cxnLst/>
            <a:rect l="l" t="t" r="r" b="b"/>
            <a:pathLst>
              <a:path w="2151887" h="563879">
                <a:moveTo>
                  <a:pt x="2151887" y="505967"/>
                </a:moveTo>
                <a:lnTo>
                  <a:pt x="1969007" y="22859"/>
                </a:lnTo>
                <a:lnTo>
                  <a:pt x="0" y="0"/>
                </a:lnTo>
                <a:lnTo>
                  <a:pt x="210311" y="563879"/>
                </a:lnTo>
                <a:lnTo>
                  <a:pt x="614171" y="549808"/>
                </a:lnTo>
                <a:lnTo>
                  <a:pt x="614171" y="460247"/>
                </a:lnTo>
                <a:lnTo>
                  <a:pt x="661415" y="457199"/>
                </a:lnTo>
                <a:lnTo>
                  <a:pt x="696467" y="548639"/>
                </a:lnTo>
                <a:lnTo>
                  <a:pt x="1135379" y="535814"/>
                </a:lnTo>
                <a:lnTo>
                  <a:pt x="1135379" y="445007"/>
                </a:lnTo>
                <a:lnTo>
                  <a:pt x="1182623" y="445007"/>
                </a:lnTo>
                <a:lnTo>
                  <a:pt x="1213103" y="534923"/>
                </a:lnTo>
                <a:lnTo>
                  <a:pt x="1656587" y="520664"/>
                </a:lnTo>
                <a:lnTo>
                  <a:pt x="1656587" y="434339"/>
                </a:lnTo>
                <a:lnTo>
                  <a:pt x="1700783" y="434339"/>
                </a:lnTo>
                <a:lnTo>
                  <a:pt x="1734311" y="516635"/>
                </a:lnTo>
                <a:lnTo>
                  <a:pt x="2151887" y="505967"/>
                </a:lnTo>
                <a:close/>
              </a:path>
              <a:path w="2151887" h="563879">
                <a:moveTo>
                  <a:pt x="647699" y="548639"/>
                </a:moveTo>
                <a:lnTo>
                  <a:pt x="614171" y="460247"/>
                </a:lnTo>
                <a:lnTo>
                  <a:pt x="614171" y="549808"/>
                </a:lnTo>
                <a:lnTo>
                  <a:pt x="647699" y="548639"/>
                </a:lnTo>
                <a:close/>
              </a:path>
              <a:path w="2151887" h="563879">
                <a:moveTo>
                  <a:pt x="1165859" y="534923"/>
                </a:moveTo>
                <a:lnTo>
                  <a:pt x="1135379" y="445007"/>
                </a:lnTo>
                <a:lnTo>
                  <a:pt x="1135379" y="535814"/>
                </a:lnTo>
                <a:lnTo>
                  <a:pt x="1165859" y="534923"/>
                </a:lnTo>
                <a:close/>
              </a:path>
              <a:path w="2151887" h="563879">
                <a:moveTo>
                  <a:pt x="1687067" y="519683"/>
                </a:moveTo>
                <a:lnTo>
                  <a:pt x="1656587" y="434339"/>
                </a:lnTo>
                <a:lnTo>
                  <a:pt x="1656587" y="520664"/>
                </a:lnTo>
                <a:lnTo>
                  <a:pt x="1687067" y="519683"/>
                </a:lnTo>
                <a:close/>
              </a:path>
            </a:pathLst>
          </a:custGeom>
          <a:solidFill>
            <a:srgbClr val="000000"/>
          </a:solidFill>
        </p:spPr>
        <p:txBody>
          <a:bodyPr wrap="square" lIns="0" tIns="0" rIns="0" bIns="0" rtlCol="0">
            <a:noAutofit/>
          </a:bodyPr>
          <a:lstStyle/>
          <a:p>
            <a:endParaRPr dirty="0"/>
          </a:p>
        </p:txBody>
      </p:sp>
      <p:sp>
        <p:nvSpPr>
          <p:cNvPr id="7" name="object 7" title="guijarros"/>
          <p:cNvSpPr/>
          <p:nvPr/>
        </p:nvSpPr>
        <p:spPr>
          <a:xfrm>
            <a:off x="1156715" y="5036820"/>
            <a:ext cx="2016251" cy="452627"/>
          </a:xfrm>
          <a:custGeom>
            <a:avLst/>
            <a:gdLst/>
            <a:ahLst/>
            <a:cxnLst/>
            <a:rect l="l" t="t" r="r" b="b"/>
            <a:pathLst>
              <a:path w="2016251" h="452627">
                <a:moveTo>
                  <a:pt x="2016251" y="406907"/>
                </a:moveTo>
                <a:lnTo>
                  <a:pt x="1847087" y="18287"/>
                </a:lnTo>
                <a:lnTo>
                  <a:pt x="0" y="0"/>
                </a:lnTo>
                <a:lnTo>
                  <a:pt x="167639" y="452627"/>
                </a:lnTo>
                <a:lnTo>
                  <a:pt x="455675" y="441860"/>
                </a:lnTo>
                <a:lnTo>
                  <a:pt x="455675" y="329183"/>
                </a:lnTo>
                <a:lnTo>
                  <a:pt x="621791" y="316991"/>
                </a:lnTo>
                <a:lnTo>
                  <a:pt x="670559" y="440435"/>
                </a:lnTo>
                <a:lnTo>
                  <a:pt x="990599" y="422731"/>
                </a:lnTo>
                <a:lnTo>
                  <a:pt x="990599" y="329183"/>
                </a:lnTo>
                <a:lnTo>
                  <a:pt x="1117091" y="329183"/>
                </a:lnTo>
                <a:lnTo>
                  <a:pt x="1171955" y="440435"/>
                </a:lnTo>
                <a:lnTo>
                  <a:pt x="1522475" y="422353"/>
                </a:lnTo>
                <a:lnTo>
                  <a:pt x="1522475" y="316991"/>
                </a:lnTo>
                <a:lnTo>
                  <a:pt x="1633727" y="307847"/>
                </a:lnTo>
                <a:lnTo>
                  <a:pt x="1685543" y="408431"/>
                </a:lnTo>
                <a:lnTo>
                  <a:pt x="2016251" y="406907"/>
                </a:lnTo>
                <a:close/>
              </a:path>
              <a:path w="2016251" h="452627">
                <a:moveTo>
                  <a:pt x="493775" y="440435"/>
                </a:moveTo>
                <a:lnTo>
                  <a:pt x="455675" y="329183"/>
                </a:lnTo>
                <a:lnTo>
                  <a:pt x="455675" y="441860"/>
                </a:lnTo>
                <a:lnTo>
                  <a:pt x="493775" y="440435"/>
                </a:lnTo>
                <a:close/>
              </a:path>
              <a:path w="2016251" h="452627">
                <a:moveTo>
                  <a:pt x="1028699" y="420623"/>
                </a:moveTo>
                <a:lnTo>
                  <a:pt x="990599" y="329183"/>
                </a:lnTo>
                <a:lnTo>
                  <a:pt x="990599" y="422731"/>
                </a:lnTo>
                <a:lnTo>
                  <a:pt x="1028699" y="420623"/>
                </a:lnTo>
                <a:close/>
              </a:path>
              <a:path w="2016251" h="452627">
                <a:moveTo>
                  <a:pt x="1556003" y="420623"/>
                </a:moveTo>
                <a:lnTo>
                  <a:pt x="1522475" y="316991"/>
                </a:lnTo>
                <a:lnTo>
                  <a:pt x="1522475" y="422353"/>
                </a:lnTo>
                <a:lnTo>
                  <a:pt x="1556003" y="420623"/>
                </a:lnTo>
                <a:close/>
              </a:path>
            </a:pathLst>
          </a:custGeom>
          <a:solidFill>
            <a:srgbClr val="3E9E3E"/>
          </a:solidFill>
        </p:spPr>
        <p:txBody>
          <a:bodyPr wrap="square" lIns="0" tIns="0" rIns="0" bIns="0" rtlCol="0">
            <a:noAutofit/>
          </a:bodyPr>
          <a:lstStyle/>
          <a:p>
            <a:endParaRPr dirty="0"/>
          </a:p>
        </p:txBody>
      </p:sp>
      <p:sp>
        <p:nvSpPr>
          <p:cNvPr id="8" name="object 8" title="guijarros"/>
          <p:cNvSpPr/>
          <p:nvPr/>
        </p:nvSpPr>
        <p:spPr>
          <a:xfrm>
            <a:off x="2784347" y="4704588"/>
            <a:ext cx="2029967" cy="519683"/>
          </a:xfrm>
          <a:custGeom>
            <a:avLst/>
            <a:gdLst/>
            <a:ahLst/>
            <a:cxnLst/>
            <a:rect l="l" t="t" r="r" b="b"/>
            <a:pathLst>
              <a:path w="2029967" h="519683">
                <a:moveTo>
                  <a:pt x="2029967" y="438911"/>
                </a:moveTo>
                <a:lnTo>
                  <a:pt x="1752599" y="13715"/>
                </a:lnTo>
                <a:lnTo>
                  <a:pt x="0" y="0"/>
                </a:lnTo>
                <a:lnTo>
                  <a:pt x="201167" y="519683"/>
                </a:lnTo>
                <a:lnTo>
                  <a:pt x="676655" y="511193"/>
                </a:lnTo>
                <a:lnTo>
                  <a:pt x="676655" y="425195"/>
                </a:lnTo>
                <a:lnTo>
                  <a:pt x="717803" y="425195"/>
                </a:lnTo>
                <a:lnTo>
                  <a:pt x="757427" y="509015"/>
                </a:lnTo>
                <a:lnTo>
                  <a:pt x="1130807" y="489583"/>
                </a:lnTo>
                <a:lnTo>
                  <a:pt x="1130807" y="405383"/>
                </a:lnTo>
                <a:lnTo>
                  <a:pt x="1173479" y="402335"/>
                </a:lnTo>
                <a:lnTo>
                  <a:pt x="1207007" y="484631"/>
                </a:lnTo>
                <a:lnTo>
                  <a:pt x="1584959" y="463634"/>
                </a:lnTo>
                <a:lnTo>
                  <a:pt x="1584959" y="382523"/>
                </a:lnTo>
                <a:lnTo>
                  <a:pt x="1624583" y="379475"/>
                </a:lnTo>
                <a:lnTo>
                  <a:pt x="1658111" y="458723"/>
                </a:lnTo>
                <a:lnTo>
                  <a:pt x="2029967" y="438911"/>
                </a:lnTo>
                <a:close/>
              </a:path>
              <a:path w="2029967" h="519683">
                <a:moveTo>
                  <a:pt x="713231" y="510539"/>
                </a:moveTo>
                <a:lnTo>
                  <a:pt x="676655" y="425195"/>
                </a:lnTo>
                <a:lnTo>
                  <a:pt x="676655" y="511193"/>
                </a:lnTo>
                <a:lnTo>
                  <a:pt x="713231" y="510539"/>
                </a:lnTo>
                <a:close/>
              </a:path>
              <a:path w="2029967" h="519683">
                <a:moveTo>
                  <a:pt x="1167383" y="487679"/>
                </a:moveTo>
                <a:lnTo>
                  <a:pt x="1130807" y="405383"/>
                </a:lnTo>
                <a:lnTo>
                  <a:pt x="1130807" y="489583"/>
                </a:lnTo>
                <a:lnTo>
                  <a:pt x="1167383" y="487679"/>
                </a:lnTo>
                <a:close/>
              </a:path>
              <a:path w="2029967" h="519683">
                <a:moveTo>
                  <a:pt x="1618487" y="461771"/>
                </a:moveTo>
                <a:lnTo>
                  <a:pt x="1584959" y="382523"/>
                </a:lnTo>
                <a:lnTo>
                  <a:pt x="1584959" y="463634"/>
                </a:lnTo>
                <a:lnTo>
                  <a:pt x="1618487" y="461771"/>
                </a:lnTo>
                <a:close/>
              </a:path>
            </a:pathLst>
          </a:custGeom>
          <a:solidFill>
            <a:srgbClr val="000000"/>
          </a:solidFill>
        </p:spPr>
        <p:txBody>
          <a:bodyPr wrap="square" lIns="0" tIns="0" rIns="0" bIns="0" rtlCol="0">
            <a:noAutofit/>
          </a:bodyPr>
          <a:lstStyle/>
          <a:p>
            <a:endParaRPr dirty="0"/>
          </a:p>
        </p:txBody>
      </p:sp>
      <p:sp>
        <p:nvSpPr>
          <p:cNvPr id="9" name="object 9" title="guijarros"/>
          <p:cNvSpPr/>
          <p:nvPr/>
        </p:nvSpPr>
        <p:spPr>
          <a:xfrm>
            <a:off x="2881883" y="4750307"/>
            <a:ext cx="1836419" cy="419099"/>
          </a:xfrm>
          <a:custGeom>
            <a:avLst/>
            <a:gdLst/>
            <a:ahLst/>
            <a:cxnLst/>
            <a:rect l="l" t="t" r="r" b="b"/>
            <a:pathLst>
              <a:path w="1836419" h="419099">
                <a:moveTo>
                  <a:pt x="1836419" y="353567"/>
                </a:moveTo>
                <a:lnTo>
                  <a:pt x="1612391" y="7619"/>
                </a:lnTo>
                <a:lnTo>
                  <a:pt x="0" y="0"/>
                </a:lnTo>
                <a:lnTo>
                  <a:pt x="137159" y="419099"/>
                </a:lnTo>
                <a:lnTo>
                  <a:pt x="502919" y="416390"/>
                </a:lnTo>
                <a:lnTo>
                  <a:pt x="502919" y="310895"/>
                </a:lnTo>
                <a:lnTo>
                  <a:pt x="646175" y="298703"/>
                </a:lnTo>
                <a:lnTo>
                  <a:pt x="697991" y="413003"/>
                </a:lnTo>
                <a:lnTo>
                  <a:pt x="969263" y="390508"/>
                </a:lnTo>
                <a:lnTo>
                  <a:pt x="969263" y="301751"/>
                </a:lnTo>
                <a:lnTo>
                  <a:pt x="1080515" y="298703"/>
                </a:lnTo>
                <a:lnTo>
                  <a:pt x="1138427" y="405383"/>
                </a:lnTo>
                <a:lnTo>
                  <a:pt x="1435607" y="379601"/>
                </a:lnTo>
                <a:lnTo>
                  <a:pt x="1435607" y="281939"/>
                </a:lnTo>
                <a:lnTo>
                  <a:pt x="1531619" y="266699"/>
                </a:lnTo>
                <a:lnTo>
                  <a:pt x="1589531" y="364235"/>
                </a:lnTo>
                <a:lnTo>
                  <a:pt x="1836419" y="353567"/>
                </a:lnTo>
                <a:close/>
              </a:path>
              <a:path w="1836419" h="419099">
                <a:moveTo>
                  <a:pt x="548639" y="416051"/>
                </a:moveTo>
                <a:lnTo>
                  <a:pt x="502919" y="310895"/>
                </a:lnTo>
                <a:lnTo>
                  <a:pt x="502919" y="416390"/>
                </a:lnTo>
                <a:lnTo>
                  <a:pt x="548639" y="416051"/>
                </a:lnTo>
                <a:close/>
              </a:path>
              <a:path w="1836419" h="419099">
                <a:moveTo>
                  <a:pt x="1010411" y="387095"/>
                </a:moveTo>
                <a:lnTo>
                  <a:pt x="969263" y="301751"/>
                </a:lnTo>
                <a:lnTo>
                  <a:pt x="969263" y="390508"/>
                </a:lnTo>
                <a:lnTo>
                  <a:pt x="1010411" y="387095"/>
                </a:lnTo>
                <a:close/>
              </a:path>
              <a:path w="1836419" h="419099">
                <a:moveTo>
                  <a:pt x="1472183" y="376427"/>
                </a:moveTo>
                <a:lnTo>
                  <a:pt x="1435607" y="281939"/>
                </a:lnTo>
                <a:lnTo>
                  <a:pt x="1435607" y="379601"/>
                </a:lnTo>
                <a:lnTo>
                  <a:pt x="1472183" y="376427"/>
                </a:lnTo>
                <a:close/>
              </a:path>
            </a:pathLst>
          </a:custGeom>
          <a:solidFill>
            <a:srgbClr val="3E9E3E"/>
          </a:solidFill>
        </p:spPr>
        <p:txBody>
          <a:bodyPr wrap="square" lIns="0" tIns="0" rIns="0" bIns="0" rtlCol="0">
            <a:noAutofit/>
          </a:bodyPr>
          <a:lstStyle/>
          <a:p>
            <a:endParaRPr dirty="0"/>
          </a:p>
        </p:txBody>
      </p:sp>
      <p:sp>
        <p:nvSpPr>
          <p:cNvPr id="10" name="object 10" title="guijarros"/>
          <p:cNvSpPr/>
          <p:nvPr/>
        </p:nvSpPr>
        <p:spPr>
          <a:xfrm>
            <a:off x="762000" y="4683251"/>
            <a:ext cx="2148839" cy="563879"/>
          </a:xfrm>
          <a:custGeom>
            <a:avLst/>
            <a:gdLst/>
            <a:ahLst/>
            <a:cxnLst/>
            <a:rect l="l" t="t" r="r" b="b"/>
            <a:pathLst>
              <a:path w="2148839" h="563879">
                <a:moveTo>
                  <a:pt x="2148839" y="504443"/>
                </a:moveTo>
                <a:lnTo>
                  <a:pt x="1917191" y="32003"/>
                </a:lnTo>
                <a:lnTo>
                  <a:pt x="0" y="0"/>
                </a:lnTo>
                <a:lnTo>
                  <a:pt x="207263" y="563879"/>
                </a:lnTo>
                <a:lnTo>
                  <a:pt x="611123" y="551215"/>
                </a:lnTo>
                <a:lnTo>
                  <a:pt x="611123" y="457199"/>
                </a:lnTo>
                <a:lnTo>
                  <a:pt x="658367" y="457199"/>
                </a:lnTo>
                <a:lnTo>
                  <a:pt x="691895" y="550163"/>
                </a:lnTo>
                <a:lnTo>
                  <a:pt x="1132331" y="536002"/>
                </a:lnTo>
                <a:lnTo>
                  <a:pt x="1132331" y="446531"/>
                </a:lnTo>
                <a:lnTo>
                  <a:pt x="1179575" y="446531"/>
                </a:lnTo>
                <a:lnTo>
                  <a:pt x="1213103" y="531875"/>
                </a:lnTo>
                <a:lnTo>
                  <a:pt x="1653539" y="519047"/>
                </a:lnTo>
                <a:lnTo>
                  <a:pt x="1653539" y="434339"/>
                </a:lnTo>
                <a:lnTo>
                  <a:pt x="1700783" y="431291"/>
                </a:lnTo>
                <a:lnTo>
                  <a:pt x="1731263" y="518159"/>
                </a:lnTo>
                <a:lnTo>
                  <a:pt x="2148839" y="504443"/>
                </a:lnTo>
                <a:close/>
              </a:path>
              <a:path w="2148839" h="563879">
                <a:moveTo>
                  <a:pt x="644651" y="550163"/>
                </a:moveTo>
                <a:lnTo>
                  <a:pt x="611123" y="457199"/>
                </a:lnTo>
                <a:lnTo>
                  <a:pt x="611123" y="551215"/>
                </a:lnTo>
                <a:lnTo>
                  <a:pt x="644651" y="550163"/>
                </a:lnTo>
                <a:close/>
              </a:path>
              <a:path w="2148839" h="563879">
                <a:moveTo>
                  <a:pt x="1165859" y="534923"/>
                </a:moveTo>
                <a:lnTo>
                  <a:pt x="1132331" y="446531"/>
                </a:lnTo>
                <a:lnTo>
                  <a:pt x="1132331" y="536002"/>
                </a:lnTo>
                <a:lnTo>
                  <a:pt x="1165859" y="534923"/>
                </a:lnTo>
                <a:close/>
              </a:path>
              <a:path w="2148839" h="563879">
                <a:moveTo>
                  <a:pt x="1684019" y="518159"/>
                </a:moveTo>
                <a:lnTo>
                  <a:pt x="1653539" y="434339"/>
                </a:lnTo>
                <a:lnTo>
                  <a:pt x="1653539" y="519047"/>
                </a:lnTo>
                <a:lnTo>
                  <a:pt x="1684019" y="518159"/>
                </a:lnTo>
                <a:close/>
              </a:path>
            </a:pathLst>
          </a:custGeom>
          <a:solidFill>
            <a:srgbClr val="000000"/>
          </a:solidFill>
        </p:spPr>
        <p:txBody>
          <a:bodyPr wrap="square" lIns="0" tIns="0" rIns="0" bIns="0" rtlCol="0">
            <a:noAutofit/>
          </a:bodyPr>
          <a:lstStyle/>
          <a:p>
            <a:endParaRPr dirty="0"/>
          </a:p>
        </p:txBody>
      </p:sp>
      <p:sp>
        <p:nvSpPr>
          <p:cNvPr id="11" name="object 11" title="guijarros"/>
          <p:cNvSpPr/>
          <p:nvPr/>
        </p:nvSpPr>
        <p:spPr>
          <a:xfrm>
            <a:off x="888491" y="4738115"/>
            <a:ext cx="1904999" cy="431291"/>
          </a:xfrm>
          <a:custGeom>
            <a:avLst/>
            <a:gdLst/>
            <a:ahLst/>
            <a:cxnLst/>
            <a:rect l="l" t="t" r="r" b="b"/>
            <a:pathLst>
              <a:path w="1953767" h="451103">
                <a:moveTo>
                  <a:pt x="1953767" y="417575"/>
                </a:moveTo>
                <a:lnTo>
                  <a:pt x="1850135" y="19811"/>
                </a:lnTo>
                <a:lnTo>
                  <a:pt x="0" y="0"/>
                </a:lnTo>
                <a:lnTo>
                  <a:pt x="167639" y="451103"/>
                </a:lnTo>
                <a:lnTo>
                  <a:pt x="454151" y="444409"/>
                </a:lnTo>
                <a:lnTo>
                  <a:pt x="454151" y="330707"/>
                </a:lnTo>
                <a:lnTo>
                  <a:pt x="621791" y="320039"/>
                </a:lnTo>
                <a:lnTo>
                  <a:pt x="667511" y="443483"/>
                </a:lnTo>
                <a:lnTo>
                  <a:pt x="987551" y="426002"/>
                </a:lnTo>
                <a:lnTo>
                  <a:pt x="987551" y="330707"/>
                </a:lnTo>
                <a:lnTo>
                  <a:pt x="1115567" y="330707"/>
                </a:lnTo>
                <a:lnTo>
                  <a:pt x="1170431" y="443483"/>
                </a:lnTo>
                <a:lnTo>
                  <a:pt x="1522475" y="425250"/>
                </a:lnTo>
                <a:lnTo>
                  <a:pt x="1522475" y="320039"/>
                </a:lnTo>
                <a:lnTo>
                  <a:pt x="1633727" y="307847"/>
                </a:lnTo>
                <a:lnTo>
                  <a:pt x="1690115" y="411479"/>
                </a:lnTo>
                <a:lnTo>
                  <a:pt x="1953767" y="417575"/>
                </a:lnTo>
                <a:close/>
              </a:path>
              <a:path w="1953767" h="451103">
                <a:moveTo>
                  <a:pt x="493775" y="443483"/>
                </a:moveTo>
                <a:lnTo>
                  <a:pt x="454151" y="330707"/>
                </a:lnTo>
                <a:lnTo>
                  <a:pt x="454151" y="444409"/>
                </a:lnTo>
                <a:lnTo>
                  <a:pt x="493775" y="443483"/>
                </a:lnTo>
                <a:close/>
              </a:path>
              <a:path w="1953767" h="451103">
                <a:moveTo>
                  <a:pt x="1030223" y="423671"/>
                </a:moveTo>
                <a:lnTo>
                  <a:pt x="987551" y="330707"/>
                </a:lnTo>
                <a:lnTo>
                  <a:pt x="987551" y="426002"/>
                </a:lnTo>
                <a:lnTo>
                  <a:pt x="1030223" y="423671"/>
                </a:lnTo>
                <a:close/>
              </a:path>
              <a:path w="1953767" h="451103">
                <a:moveTo>
                  <a:pt x="1552955" y="423671"/>
                </a:moveTo>
                <a:lnTo>
                  <a:pt x="1522475" y="320039"/>
                </a:lnTo>
                <a:lnTo>
                  <a:pt x="1522475" y="425250"/>
                </a:lnTo>
                <a:lnTo>
                  <a:pt x="1552955" y="423671"/>
                </a:lnTo>
                <a:close/>
              </a:path>
            </a:pathLst>
          </a:custGeom>
          <a:solidFill>
            <a:srgbClr val="3E9E3E"/>
          </a:solidFill>
        </p:spPr>
        <p:txBody>
          <a:bodyPr wrap="square" lIns="0" tIns="0" rIns="0" bIns="0" rtlCol="0">
            <a:noAutofit/>
          </a:bodyPr>
          <a:lstStyle/>
          <a:p>
            <a:endParaRPr dirty="0"/>
          </a:p>
        </p:txBody>
      </p:sp>
      <p:sp>
        <p:nvSpPr>
          <p:cNvPr id="12" name="object 12" title="guijarros"/>
          <p:cNvSpPr/>
          <p:nvPr/>
        </p:nvSpPr>
        <p:spPr>
          <a:xfrm>
            <a:off x="888491" y="4332732"/>
            <a:ext cx="2153411" cy="554735"/>
          </a:xfrm>
          <a:custGeom>
            <a:avLst/>
            <a:gdLst/>
            <a:ahLst/>
            <a:cxnLst/>
            <a:rect l="l" t="t" r="r" b="b"/>
            <a:pathLst>
              <a:path w="2153411" h="554735">
                <a:moveTo>
                  <a:pt x="2153411" y="498347"/>
                </a:moveTo>
                <a:lnTo>
                  <a:pt x="1918715" y="32003"/>
                </a:lnTo>
                <a:lnTo>
                  <a:pt x="0" y="0"/>
                </a:lnTo>
                <a:lnTo>
                  <a:pt x="208787" y="554735"/>
                </a:lnTo>
                <a:lnTo>
                  <a:pt x="612647" y="542071"/>
                </a:lnTo>
                <a:lnTo>
                  <a:pt x="612647" y="451103"/>
                </a:lnTo>
                <a:lnTo>
                  <a:pt x="659891" y="448055"/>
                </a:lnTo>
                <a:lnTo>
                  <a:pt x="693419" y="541019"/>
                </a:lnTo>
                <a:lnTo>
                  <a:pt x="1133855" y="526903"/>
                </a:lnTo>
                <a:lnTo>
                  <a:pt x="1133855" y="437387"/>
                </a:lnTo>
                <a:lnTo>
                  <a:pt x="1181099" y="437387"/>
                </a:lnTo>
                <a:lnTo>
                  <a:pt x="1214627" y="524255"/>
                </a:lnTo>
                <a:lnTo>
                  <a:pt x="1653539" y="510051"/>
                </a:lnTo>
                <a:lnTo>
                  <a:pt x="1653539" y="425195"/>
                </a:lnTo>
                <a:lnTo>
                  <a:pt x="1700783" y="425195"/>
                </a:lnTo>
                <a:lnTo>
                  <a:pt x="1732787" y="509015"/>
                </a:lnTo>
                <a:lnTo>
                  <a:pt x="2153411" y="498347"/>
                </a:lnTo>
                <a:close/>
              </a:path>
              <a:path w="2153411" h="554735">
                <a:moveTo>
                  <a:pt x="646175" y="541019"/>
                </a:moveTo>
                <a:lnTo>
                  <a:pt x="612647" y="451103"/>
                </a:lnTo>
                <a:lnTo>
                  <a:pt x="612647" y="542071"/>
                </a:lnTo>
                <a:lnTo>
                  <a:pt x="646175" y="541019"/>
                </a:lnTo>
                <a:close/>
              </a:path>
              <a:path w="2153411" h="554735">
                <a:moveTo>
                  <a:pt x="1168907" y="525779"/>
                </a:moveTo>
                <a:lnTo>
                  <a:pt x="1133855" y="437387"/>
                </a:lnTo>
                <a:lnTo>
                  <a:pt x="1133855" y="526903"/>
                </a:lnTo>
                <a:lnTo>
                  <a:pt x="1168907" y="525779"/>
                </a:lnTo>
                <a:close/>
              </a:path>
              <a:path w="2153411" h="554735">
                <a:moveTo>
                  <a:pt x="1685543" y="509015"/>
                </a:moveTo>
                <a:lnTo>
                  <a:pt x="1653539" y="425195"/>
                </a:lnTo>
                <a:lnTo>
                  <a:pt x="1653539" y="510051"/>
                </a:lnTo>
                <a:lnTo>
                  <a:pt x="1685543" y="509015"/>
                </a:lnTo>
                <a:close/>
              </a:path>
            </a:pathLst>
          </a:custGeom>
          <a:solidFill>
            <a:srgbClr val="000000"/>
          </a:solidFill>
        </p:spPr>
        <p:txBody>
          <a:bodyPr wrap="square" lIns="0" tIns="0" rIns="0" bIns="0" rtlCol="0">
            <a:noAutofit/>
          </a:bodyPr>
          <a:lstStyle/>
          <a:p>
            <a:endParaRPr dirty="0"/>
          </a:p>
        </p:txBody>
      </p:sp>
      <p:sp>
        <p:nvSpPr>
          <p:cNvPr id="13" name="object 13" title="guijarros"/>
          <p:cNvSpPr/>
          <p:nvPr/>
        </p:nvSpPr>
        <p:spPr>
          <a:xfrm>
            <a:off x="966216" y="4390644"/>
            <a:ext cx="1949195" cy="441959"/>
          </a:xfrm>
          <a:custGeom>
            <a:avLst/>
            <a:gdLst/>
            <a:ahLst/>
            <a:cxnLst/>
            <a:rect l="l" t="t" r="r" b="b"/>
            <a:pathLst>
              <a:path w="1949195" h="441959">
                <a:moveTo>
                  <a:pt x="1949195" y="405383"/>
                </a:moveTo>
                <a:lnTo>
                  <a:pt x="1851659" y="16763"/>
                </a:lnTo>
                <a:lnTo>
                  <a:pt x="0" y="0"/>
                </a:lnTo>
                <a:lnTo>
                  <a:pt x="167639" y="441959"/>
                </a:lnTo>
                <a:lnTo>
                  <a:pt x="454151" y="432631"/>
                </a:lnTo>
                <a:lnTo>
                  <a:pt x="454151" y="318515"/>
                </a:lnTo>
                <a:lnTo>
                  <a:pt x="624839" y="310895"/>
                </a:lnTo>
                <a:lnTo>
                  <a:pt x="669035" y="431291"/>
                </a:lnTo>
                <a:lnTo>
                  <a:pt x="989075" y="413662"/>
                </a:lnTo>
                <a:lnTo>
                  <a:pt x="989075" y="318515"/>
                </a:lnTo>
                <a:lnTo>
                  <a:pt x="1115567" y="318515"/>
                </a:lnTo>
                <a:lnTo>
                  <a:pt x="1171955" y="431291"/>
                </a:lnTo>
                <a:lnTo>
                  <a:pt x="1522475" y="413137"/>
                </a:lnTo>
                <a:lnTo>
                  <a:pt x="1522475" y="310895"/>
                </a:lnTo>
                <a:lnTo>
                  <a:pt x="1635251" y="301751"/>
                </a:lnTo>
                <a:lnTo>
                  <a:pt x="1693163" y="399287"/>
                </a:lnTo>
                <a:lnTo>
                  <a:pt x="1949195" y="405383"/>
                </a:lnTo>
                <a:close/>
              </a:path>
              <a:path w="1949195" h="441959">
                <a:moveTo>
                  <a:pt x="495299" y="431291"/>
                </a:moveTo>
                <a:lnTo>
                  <a:pt x="454151" y="318515"/>
                </a:lnTo>
                <a:lnTo>
                  <a:pt x="454151" y="432631"/>
                </a:lnTo>
                <a:lnTo>
                  <a:pt x="495299" y="431291"/>
                </a:lnTo>
                <a:close/>
              </a:path>
              <a:path w="1949195" h="441959">
                <a:moveTo>
                  <a:pt x="1028699" y="411479"/>
                </a:moveTo>
                <a:lnTo>
                  <a:pt x="989075" y="318515"/>
                </a:lnTo>
                <a:lnTo>
                  <a:pt x="989075" y="413662"/>
                </a:lnTo>
                <a:lnTo>
                  <a:pt x="1028699" y="411479"/>
                </a:lnTo>
                <a:close/>
              </a:path>
              <a:path w="1949195" h="441959">
                <a:moveTo>
                  <a:pt x="1554479" y="411479"/>
                </a:moveTo>
                <a:lnTo>
                  <a:pt x="1522475" y="310895"/>
                </a:lnTo>
                <a:lnTo>
                  <a:pt x="1522475" y="413137"/>
                </a:lnTo>
                <a:lnTo>
                  <a:pt x="1554479" y="411479"/>
                </a:lnTo>
                <a:close/>
              </a:path>
            </a:pathLst>
          </a:custGeom>
          <a:solidFill>
            <a:srgbClr val="3E9E3E"/>
          </a:solidFill>
        </p:spPr>
        <p:txBody>
          <a:bodyPr wrap="square" lIns="0" tIns="0" rIns="0" bIns="0" rtlCol="0">
            <a:noAutofit/>
          </a:bodyPr>
          <a:lstStyle/>
          <a:p>
            <a:endParaRPr dirty="0"/>
          </a:p>
        </p:txBody>
      </p:sp>
      <p:sp>
        <p:nvSpPr>
          <p:cNvPr id="14" name="object 14" title="trabajador colocando tejas"/>
          <p:cNvSpPr/>
          <p:nvPr/>
        </p:nvSpPr>
        <p:spPr>
          <a:xfrm>
            <a:off x="990600" y="2362200"/>
            <a:ext cx="3229355" cy="3139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15" name="object 15" title="equipo de protección contra caídas"/>
          <p:cNvSpPr/>
          <p:nvPr/>
        </p:nvSpPr>
        <p:spPr>
          <a:xfrm>
            <a:off x="5715001" y="4495801"/>
            <a:ext cx="4190999" cy="312419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444752">
              <a:lnSpc>
                <a:spcPct val="100000"/>
              </a:lnSpc>
            </a:pPr>
            <a:r>
              <a:rPr lang="es-ES_tradnl" sz="4000" spc="-10" dirty="0" smtClean="0">
                <a:latin typeface="Baskerville Old Face"/>
                <a:cs typeface="Baskerville Old Face"/>
              </a:rPr>
              <a:t>Elección de soluciones</a:t>
            </a:r>
            <a:endParaRPr lang="es-ES_tradnl" sz="4000" dirty="0">
              <a:latin typeface="Baskerville Old Face"/>
              <a:cs typeface="Baskerville Old Face"/>
            </a:endParaRPr>
          </a:p>
        </p:txBody>
      </p:sp>
      <p:sp>
        <p:nvSpPr>
          <p:cNvPr id="3" name="object 3"/>
          <p:cNvSpPr txBox="1"/>
          <p:nvPr/>
        </p:nvSpPr>
        <p:spPr>
          <a:xfrm>
            <a:off x="993139" y="2057400"/>
            <a:ext cx="6533515" cy="2819400"/>
          </a:xfrm>
          <a:prstGeom prst="rect">
            <a:avLst/>
          </a:prstGeom>
        </p:spPr>
        <p:txBody>
          <a:bodyPr vert="horz" wrap="square" lIns="0" tIns="0" rIns="0" bIns="0" rtlCol="0">
            <a:noAutofit/>
          </a:bodyPr>
          <a:lstStyle/>
          <a:p>
            <a:pPr marL="355600" indent="-343535">
              <a:buFont typeface="Baskerville Old Face"/>
              <a:buChar char="•"/>
              <a:tabLst>
                <a:tab pos="355600" algn="l"/>
              </a:tabLst>
            </a:pPr>
            <a:r>
              <a:rPr lang="es-ES_tradnl" sz="3200" spc="-5" dirty="0" smtClean="0">
                <a:latin typeface="Baskerville Old Face"/>
                <a:cs typeface="Baskerville Old Face"/>
              </a:rPr>
              <a:t>Recurrir a la jerarquía de control:</a:t>
            </a:r>
            <a:endParaRPr lang="es-ES_tradnl" sz="3200" spc="0" dirty="0" smtClean="0">
              <a:latin typeface="Baskerville Old Face"/>
              <a:cs typeface="Baskerville Old Face"/>
            </a:endParaRPr>
          </a:p>
          <a:p>
            <a:pPr marL="12065">
              <a:lnSpc>
                <a:spcPct val="100000"/>
              </a:lnSpc>
              <a:tabLst>
                <a:tab pos="355600" algn="l"/>
              </a:tabLst>
            </a:pPr>
            <a:endParaRPr lang="es-ES_tradnl" sz="3200" dirty="0" smtClean="0">
              <a:latin typeface="Baskerville Old Face"/>
              <a:cs typeface="Baskerville Old Face"/>
            </a:endParaRPr>
          </a:p>
          <a:p>
            <a:pPr marL="756285" lvl="1" indent="-287020">
              <a:lnSpc>
                <a:spcPct val="100000"/>
              </a:lnSpc>
              <a:spcBef>
                <a:spcPts val="350"/>
              </a:spcBef>
              <a:buFont typeface="Baskerville Old Face"/>
              <a:buChar char="–"/>
              <a:tabLst>
                <a:tab pos="756285" algn="l"/>
              </a:tabLst>
            </a:pPr>
            <a:r>
              <a:rPr lang="es-ES_tradnl" sz="2800" spc="5" dirty="0" smtClean="0">
                <a:latin typeface="Baskerville Old Face"/>
                <a:cs typeface="Baskerville Old Face"/>
              </a:rPr>
              <a:t>Ingeniería</a:t>
            </a:r>
            <a:endParaRPr lang="es-ES_tradnl" sz="2800" dirty="0" smtClean="0">
              <a:latin typeface="Baskerville Old Face"/>
              <a:cs typeface="Baskerville Old Face"/>
            </a:endParaRPr>
          </a:p>
          <a:p>
            <a:pPr marL="756285" lvl="1" indent="-287020">
              <a:lnSpc>
                <a:spcPct val="100000"/>
              </a:lnSpc>
              <a:spcBef>
                <a:spcPts val="335"/>
              </a:spcBef>
              <a:buFont typeface="Baskerville Old Face"/>
              <a:buChar char="–"/>
              <a:tabLst>
                <a:tab pos="756285" algn="l"/>
              </a:tabLst>
            </a:pPr>
            <a:r>
              <a:rPr lang="es-ES_tradnl" sz="2800" dirty="0" smtClean="0">
                <a:latin typeface="Baskerville Old Face"/>
                <a:cs typeface="Baskerville Old Face"/>
              </a:rPr>
              <a:t>Administración</a:t>
            </a:r>
          </a:p>
          <a:p>
            <a:pPr marL="756285" lvl="1" indent="-287020">
              <a:lnSpc>
                <a:spcPct val="100000"/>
              </a:lnSpc>
              <a:spcBef>
                <a:spcPts val="345"/>
              </a:spcBef>
              <a:buFont typeface="Baskerville Old Face"/>
              <a:buChar char="–"/>
              <a:tabLst>
                <a:tab pos="756285" algn="l"/>
              </a:tabLst>
            </a:pPr>
            <a:r>
              <a:rPr lang="es-ES_tradnl" sz="2800" dirty="0" smtClean="0">
                <a:latin typeface="Baskerville Old Face"/>
                <a:cs typeface="Baskerville Old Face"/>
              </a:rPr>
              <a:t>Equipo de protección personal</a:t>
            </a:r>
            <a:endParaRPr lang="es-ES_tradnl" sz="2800" dirty="0">
              <a:latin typeface="Baskerville Old Face"/>
              <a:cs typeface="Baskerville Old Face"/>
            </a:endParaRPr>
          </a:p>
        </p:txBody>
      </p:sp>
      <p:sp>
        <p:nvSpPr>
          <p:cNvPr id="4" name="object 4" title="foto - un conector"/>
          <p:cNvSpPr/>
          <p:nvPr/>
        </p:nvSpPr>
        <p:spPr>
          <a:xfrm>
            <a:off x="6858000" y="5486400"/>
            <a:ext cx="1219199" cy="1676399"/>
          </a:xfrm>
          <a:prstGeom prst="rect">
            <a:avLst/>
          </a:prstGeom>
          <a:blipFill>
            <a:blip r:embed="rId2" cstate="print"/>
            <a:stretch>
              <a:fillRect/>
            </a:stretch>
          </a:blipFill>
        </p:spPr>
        <p:txBody>
          <a:bodyPr wrap="square" lIns="0" tIns="0" rIns="0" bIns="0" rtlCol="0">
            <a:noAutofit/>
          </a:bodyPr>
          <a:lstStyle/>
          <a:p>
            <a:endParaRPr lang="es-ES_tradnl" dirty="0"/>
          </a:p>
        </p:txBody>
      </p:sp>
      <p:sp>
        <p:nvSpPr>
          <p:cNvPr id="5" name="object 5" title="foto - un conector"/>
          <p:cNvSpPr/>
          <p:nvPr/>
        </p:nvSpPr>
        <p:spPr>
          <a:xfrm>
            <a:off x="8077200" y="5029200"/>
            <a:ext cx="1523999" cy="2133599"/>
          </a:xfrm>
          <a:prstGeom prst="rect">
            <a:avLst/>
          </a:prstGeom>
          <a:blipFill>
            <a:blip r:embed="rId3" cstate="print"/>
            <a:stretch>
              <a:fillRect/>
            </a:stretch>
          </a:blipFill>
        </p:spPr>
        <p:txBody>
          <a:bodyPr wrap="square" lIns="0" tIns="0" rIns="0" bIns="0" rtlCol="0">
            <a:noAutofit/>
          </a:bodyPr>
          <a:lstStyle/>
          <a:p>
            <a:endParaRPr lang="es-ES_tradnl" dirty="0"/>
          </a:p>
        </p:txBody>
      </p:sp>
      <p:sp>
        <p:nvSpPr>
          <p:cNvPr id="6" name="object 6" title="foto - un conector"/>
          <p:cNvSpPr/>
          <p:nvPr/>
        </p:nvSpPr>
        <p:spPr>
          <a:xfrm>
            <a:off x="5257800" y="5181600"/>
            <a:ext cx="1357883" cy="1981199"/>
          </a:xfrm>
          <a:prstGeom prst="rect">
            <a:avLst/>
          </a:prstGeom>
          <a:blipFill>
            <a:blip r:embed="rId4" cstate="print"/>
            <a:stretch>
              <a:fillRect/>
            </a:stretch>
          </a:blipFill>
        </p:spPr>
        <p:txBody>
          <a:bodyPr wrap="square" lIns="0" tIns="0" rIns="0" bIns="0" rtlCol="0">
            <a:noAutofit/>
          </a:bodyPr>
          <a:lstStyle/>
          <a:p>
            <a:endParaRPr lang="es-ES_tradnl" dirty="0"/>
          </a:p>
        </p:txBody>
      </p:sp>
      <p:sp>
        <p:nvSpPr>
          <p:cNvPr id="7" name="object 7" title="foto - un conector"/>
          <p:cNvSpPr/>
          <p:nvPr/>
        </p:nvSpPr>
        <p:spPr>
          <a:xfrm>
            <a:off x="4343400" y="5715000"/>
            <a:ext cx="850391" cy="1423415"/>
          </a:xfrm>
          <a:prstGeom prst="rect">
            <a:avLst/>
          </a:prstGeom>
          <a:blipFill>
            <a:blip r:embed="rId5" cstate="print"/>
            <a:stretch>
              <a:fillRect/>
            </a:stretch>
          </a:blipFill>
        </p:spPr>
        <p:txBody>
          <a:bodyPr wrap="square" lIns="0" tIns="0" rIns="0" bIns="0" rtlCol="0">
            <a:noAutofit/>
          </a:bodyPr>
          <a:lstStyle/>
          <a:p>
            <a:endParaRPr lang="es-ES_tradnl" dirty="0"/>
          </a:p>
        </p:txBody>
      </p:sp>
      <p:sp>
        <p:nvSpPr>
          <p:cNvPr id="8" name="object 8" title="foto - un conector"/>
          <p:cNvSpPr/>
          <p:nvPr/>
        </p:nvSpPr>
        <p:spPr>
          <a:xfrm>
            <a:off x="2971800" y="5305044"/>
            <a:ext cx="1306067" cy="2010155"/>
          </a:xfrm>
          <a:prstGeom prst="rect">
            <a:avLst/>
          </a:prstGeom>
          <a:blipFill>
            <a:blip r:embed="rId6" cstate="print"/>
            <a:stretch>
              <a:fillRect/>
            </a:stretch>
          </a:blipFill>
        </p:spPr>
        <p:txBody>
          <a:bodyPr wrap="square" lIns="0" tIns="0" rIns="0" bIns="0" rtlCol="0">
            <a:noAutofit/>
          </a:bodyPr>
          <a:lstStyle/>
          <a:p>
            <a:endParaRPr lang="es-ES_tradnl" dirty="0"/>
          </a:p>
        </p:txBody>
      </p:sp>
      <p:sp>
        <p:nvSpPr>
          <p:cNvPr id="9" name="object 9" title="foto - un conector"/>
          <p:cNvSpPr/>
          <p:nvPr/>
        </p:nvSpPr>
        <p:spPr>
          <a:xfrm>
            <a:off x="2057400" y="5638800"/>
            <a:ext cx="978407" cy="1514855"/>
          </a:xfrm>
          <a:prstGeom prst="rect">
            <a:avLst/>
          </a:prstGeom>
          <a:blipFill>
            <a:blip r:embed="rId7" cstate="print"/>
            <a:stretch>
              <a:fillRect/>
            </a:stretch>
          </a:blipFill>
        </p:spPr>
        <p:txBody>
          <a:bodyPr wrap="square" lIns="0" tIns="0" rIns="0" bIns="0" rtlCol="0">
            <a:noAutofit/>
          </a:bodyPr>
          <a:lstStyle/>
          <a:p>
            <a:endParaRPr lang="es-ES_tradnl" dirty="0"/>
          </a:p>
        </p:txBody>
      </p:sp>
      <p:sp>
        <p:nvSpPr>
          <p:cNvPr id="10" name="object 10" title="foto - un conector"/>
          <p:cNvSpPr/>
          <p:nvPr/>
        </p:nvSpPr>
        <p:spPr>
          <a:xfrm>
            <a:off x="457200" y="4988052"/>
            <a:ext cx="1560575" cy="2327147"/>
          </a:xfrm>
          <a:prstGeom prst="rect">
            <a:avLst/>
          </a:prstGeom>
          <a:blipFill>
            <a:blip r:embed="rId8" cstate="print"/>
            <a:stretch>
              <a:fillRect/>
            </a:stretch>
          </a:blipFill>
        </p:spPr>
        <p:txBody>
          <a:bodyPr wrap="square" lIns="0" tIns="0" rIns="0" bIns="0" rtlCol="0">
            <a:noAutofit/>
          </a:bodyPr>
          <a:lstStyle/>
          <a:p>
            <a:endParaRPr lang="es-ES_trad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29" y="720343"/>
            <a:ext cx="7628741" cy="956057"/>
          </a:xfrm>
        </p:spPr>
        <p:txBody>
          <a:bodyPr/>
          <a:lstStyle/>
          <a:p>
            <a:pPr algn="ctr"/>
            <a:r>
              <a:rPr lang="es-ES_tradnl" sz="4000" dirty="0" smtClean="0">
                <a:latin typeface="Baskerville Old Face" panose="02020602080505020303" pitchFamily="18" charset="0"/>
              </a:rPr>
              <a:t>Ingeniería</a:t>
            </a:r>
            <a:endParaRPr lang="es-ES_tradnl" sz="4000" dirty="0">
              <a:latin typeface="Baskerville Old Face" panose="02020602080505020303" pitchFamily="18" charset="0"/>
            </a:endParaRPr>
          </a:p>
        </p:txBody>
      </p:sp>
      <p:sp>
        <p:nvSpPr>
          <p:cNvPr id="3" name="Text Placeholder 2"/>
          <p:cNvSpPr>
            <a:spLocks noGrp="1"/>
          </p:cNvSpPr>
          <p:nvPr>
            <p:ph type="body" idx="1"/>
          </p:nvPr>
        </p:nvSpPr>
        <p:spPr>
          <a:xfrm>
            <a:off x="1143001" y="1695194"/>
            <a:ext cx="7848600" cy="4727319"/>
          </a:xfrm>
        </p:spPr>
        <p:txBody>
          <a:bodyPr/>
          <a:lstStyle/>
          <a:p>
            <a:endParaRPr lang="es-ES_tradnl" b="1" dirty="0" smtClean="0">
              <a:latin typeface="Baskerville Old Face" panose="02020602080505020303" pitchFamily="18" charset="0"/>
            </a:endParaRPr>
          </a:p>
          <a:p>
            <a:pPr marL="285750" indent="-285750">
              <a:buFontTx/>
              <a:buChar char="-"/>
            </a:pPr>
            <a:r>
              <a:rPr lang="es-ES_tradnl" sz="3600" b="1" dirty="0" smtClean="0">
                <a:latin typeface="Baskerville Old Face" panose="02020602080505020303" pitchFamily="18" charset="0"/>
              </a:rPr>
              <a:t>Eliminar el peligro</a:t>
            </a:r>
          </a:p>
          <a:p>
            <a:endParaRPr lang="es-ES_tradnl" b="1" dirty="0" smtClean="0">
              <a:latin typeface="Baskerville Old Face" panose="02020602080505020303" pitchFamily="18" charset="0"/>
            </a:endParaRPr>
          </a:p>
          <a:p>
            <a:r>
              <a:rPr lang="es-ES_tradnl" sz="2800" dirty="0" smtClean="0">
                <a:latin typeface="Baskerville Old Face" panose="02020602080505020303" pitchFamily="18" charset="0"/>
              </a:rPr>
              <a:t>Evitar el trabajo en altura cuando sea posible, o ubicar la maquinaria y el equipo en lugares seguros donde no exista peligro de caída.</a:t>
            </a:r>
          </a:p>
          <a:p>
            <a:endParaRPr lang="es-ES_tradnl" sz="1200" dirty="0" smtClean="0">
              <a:latin typeface="Baskerville Old Face" panose="02020602080505020303" pitchFamily="18" charset="0"/>
            </a:endParaRPr>
          </a:p>
          <a:p>
            <a:r>
              <a:rPr lang="es-ES_tradnl" sz="2800" dirty="0" smtClean="0">
                <a:latin typeface="Baskerville Old Face" panose="02020602080505020303" pitchFamily="18" charset="0"/>
              </a:rPr>
              <a:t>Después de todo, cuando alguien no se halla en altura la fuerza de la gravedad ejerce una tracción mucho menor.</a:t>
            </a:r>
            <a:endParaRPr lang="es-ES_tradnl" sz="2800" dirty="0">
              <a:latin typeface="Baskerville Old Face" panose="02020602080505020303" pitchFamily="18" charset="0"/>
            </a:endParaRPr>
          </a:p>
        </p:txBody>
      </p:sp>
      <p:pic>
        <p:nvPicPr>
          <p:cNvPr id="3074" name="Picture 2" title="Numero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91400" y="5376002"/>
            <a:ext cx="2286000" cy="2258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397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29" y="720343"/>
            <a:ext cx="7628741" cy="879857"/>
          </a:xfrm>
        </p:spPr>
        <p:txBody>
          <a:bodyPr/>
          <a:lstStyle/>
          <a:p>
            <a:pPr algn="ctr"/>
            <a:r>
              <a:rPr lang="es-ES_tradnl" sz="4000" dirty="0" smtClean="0">
                <a:latin typeface="Baskerville Old Face" panose="02020602080505020303" pitchFamily="18" charset="0"/>
              </a:rPr>
              <a:t>Administración</a:t>
            </a:r>
            <a:endParaRPr lang="es-ES_tradnl" sz="4000" dirty="0">
              <a:latin typeface="Baskerville Old Face" panose="02020602080505020303" pitchFamily="18" charset="0"/>
            </a:endParaRPr>
          </a:p>
        </p:txBody>
      </p:sp>
      <p:sp>
        <p:nvSpPr>
          <p:cNvPr id="3" name="Text Placeholder 2"/>
          <p:cNvSpPr>
            <a:spLocks noGrp="1"/>
          </p:cNvSpPr>
          <p:nvPr>
            <p:ph type="body" idx="1"/>
          </p:nvPr>
        </p:nvSpPr>
        <p:spPr>
          <a:xfrm>
            <a:off x="1143000" y="2057400"/>
            <a:ext cx="8229600" cy="4365113"/>
          </a:xfrm>
        </p:spPr>
        <p:txBody>
          <a:bodyPr/>
          <a:lstStyle/>
          <a:p>
            <a:pPr marL="571500" indent="-571500">
              <a:buFontTx/>
              <a:buChar char="-"/>
            </a:pPr>
            <a:r>
              <a:rPr lang="es-ES_tradnl" sz="3600" b="1" dirty="0" smtClean="0">
                <a:latin typeface="Baskerville Old Face" panose="02020602080505020303" pitchFamily="18" charset="0"/>
              </a:rPr>
              <a:t>Proteger contra los peligros</a:t>
            </a:r>
          </a:p>
          <a:p>
            <a:endParaRPr lang="es-ES_tradnl" sz="3600" b="1" dirty="0" smtClean="0">
              <a:latin typeface="Baskerville Old Face" panose="02020602080505020303" pitchFamily="18" charset="0"/>
            </a:endParaRPr>
          </a:p>
          <a:p>
            <a:r>
              <a:rPr lang="es-ES_tradnl" sz="2800" dirty="0" smtClean="0">
                <a:latin typeface="Baskerville Old Face" panose="02020602080505020303" pitchFamily="18" charset="0"/>
              </a:rPr>
              <a:t>Cuando trabajar en altura resulta esencial, asegurarse de que los trabajadores no queden expuestos a riesgos innecesarios: brindarles un parapeto o una baranda para eliminar los peligros de caída.</a:t>
            </a:r>
            <a:endParaRPr lang="es-ES_tradnl" sz="2800" dirty="0">
              <a:latin typeface="Baskerville Old Face" panose="02020602080505020303" pitchFamily="18" charset="0"/>
            </a:endParaRPr>
          </a:p>
        </p:txBody>
      </p:sp>
      <p:pic>
        <p:nvPicPr>
          <p:cNvPr id="4098" name="Picture 2" title="Numero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91400" y="5361542"/>
            <a:ext cx="2286000" cy="2258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110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29" y="720343"/>
            <a:ext cx="7628741" cy="879857"/>
          </a:xfrm>
        </p:spPr>
        <p:txBody>
          <a:bodyPr/>
          <a:lstStyle/>
          <a:p>
            <a:pPr algn="ctr"/>
            <a:r>
              <a:rPr lang="es-ES_tradnl" sz="4000" dirty="0" smtClean="0">
                <a:latin typeface="Baskerville Old Face" panose="02020602080505020303" pitchFamily="18" charset="0"/>
              </a:rPr>
              <a:t>Equipo de protección personal</a:t>
            </a:r>
            <a:endParaRPr lang="es-ES_tradnl" sz="4000" dirty="0">
              <a:latin typeface="Baskerville Old Face" panose="02020602080505020303" pitchFamily="18" charset="0"/>
            </a:endParaRPr>
          </a:p>
        </p:txBody>
      </p:sp>
      <p:sp>
        <p:nvSpPr>
          <p:cNvPr id="3" name="Text Placeholder 2"/>
          <p:cNvSpPr>
            <a:spLocks noGrp="1"/>
          </p:cNvSpPr>
          <p:nvPr>
            <p:ph type="body" idx="1"/>
          </p:nvPr>
        </p:nvSpPr>
        <p:spPr>
          <a:xfrm>
            <a:off x="990600" y="1695194"/>
            <a:ext cx="8229600" cy="4727319"/>
          </a:xfrm>
        </p:spPr>
        <p:txBody>
          <a:bodyPr/>
          <a:lstStyle/>
          <a:p>
            <a:endParaRPr lang="es-ES_tradnl" b="1" dirty="0" smtClean="0"/>
          </a:p>
          <a:p>
            <a:pPr marL="571500" indent="-571500">
              <a:buFontTx/>
              <a:buChar char="-"/>
            </a:pPr>
            <a:r>
              <a:rPr lang="es-ES_tradnl" sz="3600" b="1" dirty="0" smtClean="0">
                <a:latin typeface="Baskerville Old Face" panose="02020602080505020303" pitchFamily="18" charset="0"/>
              </a:rPr>
              <a:t>Cuidar al trabajador</a:t>
            </a:r>
          </a:p>
          <a:p>
            <a:endParaRPr lang="es-ES_tradnl" sz="3600" b="1" dirty="0" smtClean="0">
              <a:latin typeface="Baskerville Old Face" panose="02020602080505020303" pitchFamily="18" charset="0"/>
            </a:endParaRPr>
          </a:p>
          <a:p>
            <a:r>
              <a:rPr lang="es-ES_tradnl" sz="2800" dirty="0" smtClean="0">
                <a:latin typeface="Baskerville Old Face" panose="02020602080505020303" pitchFamily="18" charset="0"/>
              </a:rPr>
              <a:t>Si no es posible eliminar el peligro de caída, utilizar los sistemas adecuados de protección contra caídas para ayudar a minimizar las consecuencias de una caída. Esto se puede conseguir mediante un sistema de detención de caídas o un sistema de prevención de caídas.</a:t>
            </a:r>
          </a:p>
        </p:txBody>
      </p:sp>
      <p:pic>
        <p:nvPicPr>
          <p:cNvPr id="5122" name="Picture 2" title="Numero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91401" y="5329177"/>
            <a:ext cx="2133600" cy="221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820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628741" cy="879857"/>
          </a:xfrm>
        </p:spPr>
        <p:txBody>
          <a:bodyPr/>
          <a:lstStyle/>
          <a:p>
            <a:pPr algn="ctr"/>
            <a:r>
              <a:rPr lang="es-ES_tradnl" sz="4000" dirty="0" smtClean="0">
                <a:latin typeface="Baskerville Old Face" panose="02020602080505020303" pitchFamily="18" charset="0"/>
              </a:rPr>
              <a:t>Términos de uso común</a:t>
            </a:r>
            <a:endParaRPr lang="es-ES_tradnl" sz="4000" dirty="0">
              <a:latin typeface="Baskerville Old Face" panose="02020602080505020303" pitchFamily="18" charset="0"/>
            </a:endParaRPr>
          </a:p>
        </p:txBody>
      </p:sp>
      <p:sp>
        <p:nvSpPr>
          <p:cNvPr id="3" name="Text Placeholder 2"/>
          <p:cNvSpPr>
            <a:spLocks noGrp="1"/>
          </p:cNvSpPr>
          <p:nvPr>
            <p:ph type="body" idx="1"/>
          </p:nvPr>
        </p:nvSpPr>
        <p:spPr>
          <a:xfrm>
            <a:off x="609600" y="1371600"/>
            <a:ext cx="8763000" cy="5638800"/>
          </a:xfrm>
        </p:spPr>
        <p:txBody>
          <a:bodyPr/>
          <a:lstStyle/>
          <a:p>
            <a:r>
              <a:rPr lang="es-ES_tradnl" sz="2200" b="1" dirty="0" smtClean="0">
                <a:solidFill>
                  <a:schemeClr val="accent1"/>
                </a:solidFill>
                <a:latin typeface="Baskerville Old Face" panose="02020602080505020303" pitchFamily="18" charset="0"/>
              </a:rPr>
              <a:t>“Prevención de caídas” </a:t>
            </a:r>
            <a:r>
              <a:rPr lang="es-ES_tradnl" sz="2200" b="1" dirty="0" smtClean="0">
                <a:latin typeface="Baskerville Old Face" panose="02020602080505020303" pitchFamily="18" charset="0"/>
              </a:rPr>
              <a:t>y </a:t>
            </a:r>
            <a:r>
              <a:rPr lang="es-ES_tradnl" sz="2200" b="1" dirty="0" smtClean="0">
                <a:solidFill>
                  <a:srgbClr val="FF0000"/>
                </a:solidFill>
                <a:latin typeface="Baskerville Old Face" panose="02020602080505020303" pitchFamily="18" charset="0"/>
              </a:rPr>
              <a:t>“detención de caídas” </a:t>
            </a:r>
            <a:r>
              <a:rPr lang="es-ES_tradnl" sz="2200" dirty="0" smtClean="0">
                <a:latin typeface="Baskerville Old Face" panose="02020602080505020303" pitchFamily="18" charset="0"/>
              </a:rPr>
              <a:t>son términos de uso común en la industria. Identificar la diferencia entre ambos resulta crucial para comprender cuándo y por qué se debería usar un sistema particular o el otro.</a:t>
            </a:r>
          </a:p>
          <a:p>
            <a:endParaRPr lang="es-ES_tradnl" sz="2200" dirty="0" smtClean="0">
              <a:solidFill>
                <a:srgbClr val="FF0000"/>
              </a:solidFill>
              <a:latin typeface="Baskerville Old Face" panose="02020602080505020303" pitchFamily="18" charset="0"/>
            </a:endParaRPr>
          </a:p>
          <a:p>
            <a:pPr marL="285750" indent="-285750">
              <a:buFontTx/>
              <a:buChar char="-"/>
            </a:pPr>
            <a:r>
              <a:rPr lang="es-ES_tradnl" sz="2200" b="1" dirty="0" smtClean="0">
                <a:solidFill>
                  <a:schemeClr val="accent1"/>
                </a:solidFill>
                <a:latin typeface="Baskerville Old Face" panose="02020602080505020303" pitchFamily="18" charset="0"/>
              </a:rPr>
              <a:t>PREVENCIÓN DE CAÍDAS</a:t>
            </a:r>
          </a:p>
          <a:p>
            <a:r>
              <a:rPr lang="es-ES_tradnl" sz="2200" dirty="0" smtClean="0">
                <a:latin typeface="Baskerville Old Face" panose="02020602080505020303" pitchFamily="18" charset="0"/>
              </a:rPr>
              <a:t>Se utiliza cuando se quiere prevenir que los trabajadores lleguen a una instancia en la cual podría suceder una caída. Por lo general es adecuado para personas que necesitan trabajar al borde de un peligro, por ejemplo, en el mantenimiento de canaletas a lo largo de la orilla de un tejado.</a:t>
            </a:r>
          </a:p>
          <a:p>
            <a:endParaRPr lang="es-ES_tradnl" sz="2200" dirty="0" smtClean="0">
              <a:latin typeface="Baskerville Old Face" panose="02020602080505020303" pitchFamily="18" charset="0"/>
            </a:endParaRPr>
          </a:p>
          <a:p>
            <a:pPr marL="285750" indent="-285750">
              <a:buFontTx/>
              <a:buChar char="-"/>
            </a:pPr>
            <a:r>
              <a:rPr lang="es-ES_tradnl" sz="2200" b="1" dirty="0" smtClean="0">
                <a:solidFill>
                  <a:srgbClr val="FF0000"/>
                </a:solidFill>
                <a:latin typeface="Baskerville Old Face" panose="02020602080505020303" pitchFamily="18" charset="0"/>
              </a:rPr>
              <a:t>DETENCIÓN DE CAÍDAS</a:t>
            </a:r>
          </a:p>
          <a:p>
            <a:r>
              <a:rPr lang="es-ES_tradnl" sz="2200" dirty="0" smtClean="0">
                <a:latin typeface="Baskerville Old Face" panose="02020602080505020303" pitchFamily="18" charset="0"/>
              </a:rPr>
              <a:t>Se lo toma en consideración cuando un trabajador puede acceder a un lugar desde el cual es posible que suceda una caída. Un sistema de detención de caídas frenará con seguridad una caída, y luego seguiría el procedimiento adecuado de rescate.</a:t>
            </a:r>
            <a:endParaRPr lang="es-ES_tradnl" sz="2200" dirty="0">
              <a:latin typeface="Baskerville Old Face" panose="02020602080505020303" pitchFamily="18" charset="0"/>
            </a:endParaRPr>
          </a:p>
        </p:txBody>
      </p:sp>
      <p:pic>
        <p:nvPicPr>
          <p:cNvPr id="6147" name="Picture 3" title="Foto - trabajadores que usa equipo de protección contra caída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5200" y="6019800"/>
            <a:ext cx="26289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4191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29" y="720343"/>
            <a:ext cx="7628741" cy="575057"/>
          </a:xfrm>
        </p:spPr>
        <p:txBody>
          <a:bodyPr/>
          <a:lstStyle/>
          <a:p>
            <a:pPr algn="ctr"/>
            <a:r>
              <a:rPr lang="es-ES_tradnl" sz="4000" dirty="0" smtClean="0">
                <a:latin typeface="Baskerville Old Face" panose="02020602080505020303" pitchFamily="18" charset="0"/>
              </a:rPr>
              <a:t>Ejemplos</a:t>
            </a:r>
            <a:endParaRPr lang="es-ES_tradnl" sz="4000" dirty="0">
              <a:latin typeface="Baskerville Old Face" panose="02020602080505020303" pitchFamily="18" charset="0"/>
            </a:endParaRPr>
          </a:p>
        </p:txBody>
      </p:sp>
      <p:sp>
        <p:nvSpPr>
          <p:cNvPr id="3" name="Text Placeholder 2"/>
          <p:cNvSpPr>
            <a:spLocks noGrp="1"/>
          </p:cNvSpPr>
          <p:nvPr>
            <p:ph type="body" idx="1"/>
          </p:nvPr>
        </p:nvSpPr>
        <p:spPr/>
        <p:txBody>
          <a:bodyPr/>
          <a:lstStyle/>
          <a:p>
            <a:endParaRPr lang="en-US" dirty="0"/>
          </a:p>
        </p:txBody>
      </p:sp>
      <p:pic>
        <p:nvPicPr>
          <p:cNvPr id="7170" name="Picture 2" title="Foto - Ejempl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1371601"/>
            <a:ext cx="8840263"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190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29" y="720343"/>
            <a:ext cx="7628741" cy="803657"/>
          </a:xfrm>
        </p:spPr>
        <p:txBody>
          <a:bodyPr/>
          <a:lstStyle/>
          <a:p>
            <a:pPr algn="ctr"/>
            <a:r>
              <a:rPr lang="es-ES_tradnl" sz="4000" dirty="0" smtClean="0">
                <a:latin typeface="Baskerville Old Face" panose="02020602080505020303" pitchFamily="18" charset="0"/>
              </a:rPr>
              <a:t>Ejemplos </a:t>
            </a:r>
            <a:endParaRPr lang="es-ES_tradnl" sz="4000" dirty="0">
              <a:latin typeface="Baskerville Old Face" panose="02020602080505020303" pitchFamily="18" charset="0"/>
            </a:endParaRPr>
          </a:p>
        </p:txBody>
      </p:sp>
      <p:pic>
        <p:nvPicPr>
          <p:cNvPr id="8194" name="Picture 2" title="Foto - Ejempl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91200" y="1371600"/>
            <a:ext cx="3886200" cy="613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title="Foto - Ejempl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895" y="1371600"/>
            <a:ext cx="3969705" cy="613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769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62200" y="625855"/>
            <a:ext cx="5410200" cy="552450"/>
          </a:xfrm>
          <a:prstGeom prst="rect">
            <a:avLst/>
          </a:prstGeom>
        </p:spPr>
        <p:txBody>
          <a:bodyPr vert="horz" wrap="square" lIns="0" tIns="0" rIns="0" bIns="0" rtlCol="0">
            <a:noAutofit/>
          </a:bodyPr>
          <a:lstStyle/>
          <a:p>
            <a:pPr marL="12700">
              <a:lnSpc>
                <a:spcPct val="100000"/>
              </a:lnSpc>
            </a:pPr>
            <a:r>
              <a:rPr lang="es-ES_tradnl" sz="3400" spc="-15" dirty="0" smtClean="0">
                <a:latin typeface="Baskerville Old Face"/>
                <a:cs typeface="Baskerville Old Face"/>
              </a:rPr>
              <a:t>Descargo de responsabilidad</a:t>
            </a:r>
            <a:endParaRPr lang="es-ES_tradnl" sz="3400" dirty="0">
              <a:latin typeface="Baskerville Old Face"/>
              <a:cs typeface="Baskerville Old Face"/>
            </a:endParaRPr>
          </a:p>
        </p:txBody>
      </p:sp>
      <p:sp>
        <p:nvSpPr>
          <p:cNvPr id="3" name="object 3"/>
          <p:cNvSpPr txBox="1"/>
          <p:nvPr/>
        </p:nvSpPr>
        <p:spPr>
          <a:xfrm>
            <a:off x="688339" y="1566163"/>
            <a:ext cx="8601710" cy="4631690"/>
          </a:xfrm>
          <a:prstGeom prst="rect">
            <a:avLst/>
          </a:prstGeom>
        </p:spPr>
        <p:txBody>
          <a:bodyPr vert="horz" wrap="square" lIns="0" tIns="0" rIns="0" bIns="0" rtlCol="0">
            <a:noAutofit/>
          </a:bodyPr>
          <a:lstStyle/>
          <a:p>
            <a:pPr marL="354965" marR="23495" indent="-342900">
              <a:lnSpc>
                <a:spcPct val="80000"/>
              </a:lnSpc>
              <a:buClr>
                <a:srgbClr val="323299"/>
              </a:buClr>
              <a:buSzPct val="68750"/>
              <a:buFont typeface="Wingdings"/>
              <a:buChar char="·"/>
              <a:tabLst>
                <a:tab pos="354965" algn="l"/>
              </a:tabLst>
            </a:pPr>
            <a:r>
              <a:rPr lang="es-ES_tradnl" sz="1600" dirty="0" smtClean="0">
                <a:latin typeface="Baskerville Old Face"/>
                <a:cs typeface="Baskerville Old Face"/>
              </a:rPr>
              <a:t>Este material se produjo con la subvención número</a:t>
            </a:r>
            <a:r>
              <a:rPr lang="es-ES_tradnl" sz="1600" spc="-10" dirty="0" smtClean="0">
                <a:latin typeface="Times New Roman"/>
                <a:cs typeface="Times New Roman"/>
              </a:rPr>
              <a:t> </a:t>
            </a:r>
            <a:r>
              <a:rPr lang="es-ES_tradnl" sz="1600" spc="-15" dirty="0" smtClean="0">
                <a:latin typeface="Baskerville Old Face"/>
                <a:cs typeface="Baskerville Old Face"/>
              </a:rPr>
              <a:t>SH-</a:t>
            </a:r>
            <a:r>
              <a:rPr lang="es-ES_tradnl" sz="1600" spc="-15" dirty="0" smtClean="0">
                <a:latin typeface="Times New Roman"/>
                <a:cs typeface="Times New Roman"/>
              </a:rPr>
              <a:t>27618-</a:t>
            </a:r>
            <a:r>
              <a:rPr lang="es-ES_tradnl" sz="1600" spc="-15" dirty="0" smtClean="0">
                <a:latin typeface="Baskerville Old Face"/>
                <a:cs typeface="Baskerville Old Face"/>
              </a:rPr>
              <a:t>SH5 </a:t>
            </a:r>
            <a:r>
              <a:rPr lang="es-ES_tradnl" sz="1600" dirty="0" smtClean="0">
                <a:latin typeface="Baskerville Old Face"/>
                <a:cs typeface="Baskerville Old Face"/>
              </a:rPr>
              <a:t>de la Administración de Seguridad y Salud Ocupacional del Departamento del Trabajo de los Estados Unidos. No refleja necesariamente los puntos de vista o las políticas del Departamento del Trabajo de los Estados Unidos; asimismo, la mención de marcas registradas, productos comerciales u organizaciones tampoco implica el respaldo del Gobierno de los Estados Unidos. El Gobierno de los Estados Unidos no garantiza ni asume responsabilidad alguna sobre la exactitud, el carácter completo o la utilidad de cualquier información, aparato, producto o proceso que aquí se divulguen</a:t>
            </a:r>
            <a:r>
              <a:rPr lang="es-ES_tradnl" sz="1600" spc="-10" dirty="0" smtClean="0">
                <a:latin typeface="Baskerville Old Face"/>
                <a:cs typeface="Baskerville Old Face"/>
              </a:rPr>
              <a:t>.</a:t>
            </a:r>
            <a:endParaRPr lang="es-ES_tradnl" sz="1600" dirty="0" smtClean="0">
              <a:latin typeface="Baskerville Old Face"/>
              <a:cs typeface="Baskerville Old Face"/>
            </a:endParaRPr>
          </a:p>
          <a:p>
            <a:pPr>
              <a:lnSpc>
                <a:spcPts val="900"/>
              </a:lnSpc>
              <a:spcBef>
                <a:spcPts val="19"/>
              </a:spcBef>
            </a:pPr>
            <a:endParaRPr lang="es-ES_tradnl" sz="900" dirty="0" smtClean="0"/>
          </a:p>
          <a:p>
            <a:pPr>
              <a:lnSpc>
                <a:spcPts val="1000"/>
              </a:lnSpc>
            </a:pPr>
            <a:endParaRPr lang="es-ES_tradnl" sz="1000" dirty="0" smtClean="0"/>
          </a:p>
          <a:p>
            <a:pPr marL="355600" indent="-343535">
              <a:lnSpc>
                <a:spcPct val="80000"/>
              </a:lnSpc>
              <a:buClr>
                <a:srgbClr val="323299"/>
              </a:buClr>
              <a:buSzPct val="68750"/>
              <a:buFont typeface="Wingdings"/>
              <a:buChar char="·"/>
              <a:tabLst>
                <a:tab pos="354965" algn="l"/>
              </a:tabLst>
            </a:pPr>
            <a:r>
              <a:rPr lang="es-ES_tradnl" sz="1600" dirty="0" smtClean="0">
                <a:latin typeface="Baskerville Old Face"/>
                <a:cs typeface="Baskerville Old Face"/>
              </a:rPr>
              <a:t>INFORMACIÓN SOBRE DERECHOS DE AUTOR: Este material es propiedad registrada del Miami Dade College. En cumplimiento de regulaciones federales, OSHA (la Administración de Seguridad y Salud Ocupacional) retiene una licencia para utilizar y difundir dicho material con el propósito de promover la seguridad y la salud en los ámbitos de trabajo. Por el presente documento, Miami Dade College autoriza a los empleadores y a los profesionales de seguridad y salud laboral a utilizar este material, distribuido por o mediante OSHA, en sus ámbitos laborales o en sus profesiones, en concordancia con los lineamientos que dicho material contiene.</a:t>
            </a:r>
          </a:p>
          <a:p>
            <a:pPr>
              <a:lnSpc>
                <a:spcPts val="1300"/>
              </a:lnSpc>
              <a:spcBef>
                <a:spcPts val="0"/>
              </a:spcBef>
            </a:pPr>
            <a:endParaRPr lang="es-ES_tradnl" sz="1300" dirty="0" smtClean="0"/>
          </a:p>
          <a:p>
            <a:pPr marL="354965" marR="12700" indent="-342900">
              <a:lnSpc>
                <a:spcPct val="80200"/>
              </a:lnSpc>
              <a:buClr>
                <a:srgbClr val="323299"/>
              </a:buClr>
              <a:buSzPct val="68750"/>
              <a:buFont typeface="Wingdings"/>
              <a:buChar char="·"/>
              <a:tabLst>
                <a:tab pos="354965" algn="l"/>
              </a:tabLst>
            </a:pPr>
            <a:r>
              <a:rPr lang="es-ES_tradnl" sz="1600" dirty="0" smtClean="0">
                <a:latin typeface="Baskerville Old Face"/>
                <a:cs typeface="Baskerville Old Face"/>
              </a:rPr>
              <a:t>Con este objetivo se autoriza el empleo de este material registrado únicamente con propósitos no comerciales, instructivos, personales o académicos. El material se puede utilizar e incorporar a otros programas de seguridad y salud en los ámbitos laborales a condición de que no se cobre pago alguno por su uso subsecuente. Queda prohibida la utilización del material con cualquier otro fin, en particular el uso comercial, sin la previa y expresa autorización por escrito por parte del/de los propietario/s registrados. Queda además prohibida cualquier modificación al material sin la autorización previa y expresa por escrito de los propietarios registrados. </a:t>
            </a:r>
          </a:p>
          <a:p>
            <a:pPr>
              <a:lnSpc>
                <a:spcPts val="900"/>
              </a:lnSpc>
              <a:spcBef>
                <a:spcPts val="27"/>
              </a:spcBef>
            </a:pPr>
            <a:endParaRPr lang="es-ES_tradnl" sz="900" dirty="0" smtClean="0"/>
          </a:p>
          <a:p>
            <a:pPr>
              <a:lnSpc>
                <a:spcPts val="1000"/>
              </a:lnSpc>
            </a:pPr>
            <a:endParaRPr lang="es-ES_tradnl" sz="1000" dirty="0" smtClean="0"/>
          </a:p>
          <a:p>
            <a:pPr marL="1270" algn="ctr">
              <a:lnSpc>
                <a:spcPct val="100000"/>
              </a:lnSpc>
            </a:pPr>
            <a:r>
              <a:rPr lang="es-ES_tradnl" sz="1700" spc="-5" dirty="0" smtClean="0">
                <a:latin typeface="Baskerville Old Face"/>
                <a:cs typeface="Baskerville Old Face"/>
              </a:rPr>
              <a:t>O</a:t>
            </a:r>
            <a:r>
              <a:rPr lang="es-ES_tradnl" sz="1700" spc="-10" dirty="0" smtClean="0">
                <a:latin typeface="Baskerville Old Face"/>
                <a:cs typeface="Baskerville Old Face"/>
              </a:rPr>
              <a:t>S</a:t>
            </a:r>
            <a:r>
              <a:rPr lang="es-ES_tradnl" sz="1700" spc="0" dirty="0" smtClean="0">
                <a:latin typeface="Baskerville Old Face"/>
                <a:cs typeface="Baskerville Old Face"/>
              </a:rPr>
              <a:t>HA</a:t>
            </a:r>
            <a:r>
              <a:rPr lang="es-ES_tradnl" sz="1700" spc="-15" dirty="0" smtClean="0">
                <a:latin typeface="Times New Roman"/>
                <a:cs typeface="Times New Roman"/>
              </a:rPr>
              <a:t> </a:t>
            </a:r>
            <a:r>
              <a:rPr lang="es-ES_tradnl" sz="1700" spc="0" dirty="0" smtClean="0">
                <a:latin typeface="Baskerville Old Face"/>
                <a:cs typeface="Baskerville Old Face"/>
              </a:rPr>
              <a:t>–</a:t>
            </a:r>
            <a:r>
              <a:rPr lang="es-ES_tradnl" sz="1700" spc="-5" dirty="0" smtClean="0">
                <a:latin typeface="Times New Roman"/>
                <a:cs typeface="Times New Roman"/>
              </a:rPr>
              <a:t> Beca de Capacitación </a:t>
            </a:r>
            <a:r>
              <a:rPr lang="es-ES_tradnl" sz="1700" spc="-10" dirty="0" smtClean="0">
                <a:latin typeface="Baskerville Old Face"/>
                <a:cs typeface="Baskerville Old Face"/>
              </a:rPr>
              <a:t>S</a:t>
            </a:r>
            <a:r>
              <a:rPr lang="es-ES_tradnl" sz="1700" spc="0" dirty="0" smtClean="0">
                <a:latin typeface="Baskerville Old Face"/>
                <a:cs typeface="Baskerville Old Face"/>
              </a:rPr>
              <a:t>u</a:t>
            </a:r>
            <a:r>
              <a:rPr lang="es-ES_tradnl" sz="1700" spc="-5" dirty="0" smtClean="0">
                <a:latin typeface="Baskerville Old Face"/>
                <a:cs typeface="Baskerville Old Face"/>
              </a:rPr>
              <a:t>s</a:t>
            </a:r>
            <a:r>
              <a:rPr lang="es-ES_tradnl" sz="1700" spc="-10" dirty="0" smtClean="0">
                <a:latin typeface="Baskerville Old Face"/>
                <a:cs typeface="Baskerville Old Face"/>
              </a:rPr>
              <a:t>a</a:t>
            </a:r>
            <a:r>
              <a:rPr lang="es-ES_tradnl" sz="1700" spc="0" dirty="0" smtClean="0">
                <a:latin typeface="Baskerville Old Face"/>
                <a:cs typeface="Baskerville Old Face"/>
              </a:rPr>
              <a:t>n</a:t>
            </a:r>
            <a:r>
              <a:rPr lang="es-ES_tradnl" sz="1700" spc="5" dirty="0" smtClean="0">
                <a:latin typeface="Times New Roman"/>
                <a:cs typeface="Times New Roman"/>
              </a:rPr>
              <a:t> </a:t>
            </a:r>
            <a:r>
              <a:rPr lang="es-ES_tradnl" sz="1700" spc="-10" dirty="0" smtClean="0">
                <a:latin typeface="Baskerville Old Face"/>
                <a:cs typeface="Baskerville Old Face"/>
              </a:rPr>
              <a:t>H</a:t>
            </a:r>
            <a:r>
              <a:rPr lang="es-ES_tradnl" sz="1700" spc="0" dirty="0" smtClean="0">
                <a:latin typeface="Baskerville Old Face"/>
                <a:cs typeface="Baskerville Old Face"/>
              </a:rPr>
              <a:t>a</a:t>
            </a:r>
            <a:r>
              <a:rPr lang="es-ES_tradnl" sz="1700" spc="-10" dirty="0" smtClean="0">
                <a:latin typeface="Baskerville Old Face"/>
                <a:cs typeface="Baskerville Old Face"/>
              </a:rPr>
              <a:t>r</a:t>
            </a:r>
            <a:r>
              <a:rPr lang="es-ES_tradnl" sz="1700" spc="-5" dirty="0" smtClean="0">
                <a:latin typeface="Baskerville Old Face"/>
                <a:cs typeface="Baskerville Old Face"/>
              </a:rPr>
              <a:t>w</a:t>
            </a:r>
            <a:r>
              <a:rPr lang="es-ES_tradnl" sz="1700" spc="-10" dirty="0" smtClean="0">
                <a:latin typeface="Baskerville Old Face"/>
                <a:cs typeface="Baskerville Old Face"/>
              </a:rPr>
              <a:t>oo</a:t>
            </a:r>
            <a:r>
              <a:rPr lang="es-ES_tradnl" sz="1700" spc="0" dirty="0" smtClean="0">
                <a:latin typeface="Baskerville Old Face"/>
                <a:cs typeface="Baskerville Old Face"/>
              </a:rPr>
              <a:t>d</a:t>
            </a:r>
            <a:endParaRPr lang="es-ES_tradnl" sz="1700" dirty="0">
              <a:latin typeface="Baskerville Old Face"/>
              <a:cs typeface="Baskerville Old Face"/>
            </a:endParaRPr>
          </a:p>
        </p:txBody>
      </p:sp>
      <p:sp>
        <p:nvSpPr>
          <p:cNvPr id="4" name="object 4" title="tres fotos"/>
          <p:cNvSpPr/>
          <p:nvPr/>
        </p:nvSpPr>
        <p:spPr>
          <a:xfrm>
            <a:off x="7391400" y="6019800"/>
            <a:ext cx="2026920" cy="1447800"/>
          </a:xfrm>
          <a:prstGeom prst="rect">
            <a:avLst/>
          </a:prstGeom>
          <a:blipFill>
            <a:blip r:embed="rId2" cstate="print"/>
            <a:stretch>
              <a:fillRect/>
            </a:stretch>
          </a:blipFill>
        </p:spPr>
        <p:txBody>
          <a:bodyPr wrap="square" lIns="0" tIns="0" rIns="0" bIns="0" rtlCol="0">
            <a:noAutofit/>
          </a:bodyPr>
          <a:lstStyle/>
          <a:p>
            <a:endParaRPr dirty="0"/>
          </a:p>
        </p:txBody>
      </p:sp>
      <p:sp>
        <p:nvSpPr>
          <p:cNvPr id="5" name="Title 4" hidden="1"/>
          <p:cNvSpPr>
            <a:spLocks noGrp="1"/>
          </p:cNvSpPr>
          <p:nvPr>
            <p:ph type="title"/>
          </p:nvPr>
        </p:nvSpPr>
        <p:spPr/>
        <p:txBody>
          <a:bodyPr/>
          <a:lstStyle/>
          <a:p>
            <a:r>
              <a:rPr lang="es-ES_tradnl" sz="1800" spc="-15" dirty="0" smtClean="0">
                <a:latin typeface="Baskerville Old Face"/>
                <a:cs typeface="Baskerville Old Face"/>
              </a:rPr>
              <a:t>Descargo de responsabilidad</a:t>
            </a:r>
            <a:r>
              <a:rPr lang="es-ES_tradnl" sz="1800" dirty="0" smtClean="0">
                <a:latin typeface="Baskerville Old Face"/>
                <a:cs typeface="Baskerville Old Face"/>
              </a:rPr>
              <a:t/>
            </a:r>
            <a:br>
              <a:rPr lang="es-ES_tradnl" sz="1800" dirty="0" smtClean="0">
                <a:latin typeface="Baskerville Old Face"/>
                <a:cs typeface="Baskerville Old Face"/>
              </a:rPr>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29" y="720343"/>
            <a:ext cx="7628741" cy="727457"/>
          </a:xfrm>
        </p:spPr>
        <p:txBody>
          <a:bodyPr/>
          <a:lstStyle/>
          <a:p>
            <a:pPr algn="ctr"/>
            <a:r>
              <a:rPr lang="es-ES_tradnl" sz="4000" dirty="0" smtClean="0">
                <a:latin typeface="Baskerville Old Face" panose="02020602080505020303" pitchFamily="18" charset="0"/>
              </a:rPr>
              <a:t>Ejemplos  </a:t>
            </a:r>
            <a:endParaRPr lang="es-ES_tradnl" sz="4000" dirty="0">
              <a:latin typeface="Baskerville Old Face" panose="02020602080505020303" pitchFamily="18" charset="0"/>
            </a:endParaRPr>
          </a:p>
        </p:txBody>
      </p:sp>
      <p:pic>
        <p:nvPicPr>
          <p:cNvPr id="9218" name="Picture 2" title="Foto - Ejempl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981200"/>
            <a:ext cx="32766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title="Foto - Ejempl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1" y="1981200"/>
            <a:ext cx="4343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200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sz="4000" dirty="0" smtClean="0">
                <a:latin typeface="Baskerville Old Face" panose="02020602080505020303" pitchFamily="18" charset="0"/>
              </a:rPr>
              <a:t>Ejemplos   </a:t>
            </a:r>
            <a:endParaRPr lang="es-ES_tradnl" sz="4000" dirty="0">
              <a:latin typeface="Baskerville Old Face" panose="02020602080505020303" pitchFamily="18" charset="0"/>
            </a:endParaRPr>
          </a:p>
        </p:txBody>
      </p:sp>
      <p:pic>
        <p:nvPicPr>
          <p:cNvPr id="10242" name="Picture 2" title="Foto - Ejempl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05325" y="1466850"/>
            <a:ext cx="5324475"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title="Foto - Ejempl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466850"/>
            <a:ext cx="4038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956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sz="4000" dirty="0" smtClean="0">
                <a:latin typeface="Baskerville Old Face" panose="02020602080505020303" pitchFamily="18" charset="0"/>
              </a:rPr>
              <a:t> Ejemplos</a:t>
            </a:r>
            <a:endParaRPr lang="es-ES_tradnl" sz="4000" dirty="0">
              <a:latin typeface="Baskerville Old Face" panose="02020602080505020303" pitchFamily="18" charset="0"/>
            </a:endParaRPr>
          </a:p>
        </p:txBody>
      </p:sp>
      <p:pic>
        <p:nvPicPr>
          <p:cNvPr id="12290" name="Picture 2" title="Foto - Ejempl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1800" y="1049614"/>
            <a:ext cx="3152775" cy="662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title="Foto - Ejempl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981200"/>
            <a:ext cx="44100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815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sz="4000" dirty="0" smtClean="0">
                <a:latin typeface="Baskerville Old Face" panose="02020602080505020303" pitchFamily="18" charset="0"/>
              </a:rPr>
              <a:t>  Ejemplos</a:t>
            </a:r>
            <a:endParaRPr lang="es-ES_tradnl" sz="4000" dirty="0">
              <a:latin typeface="Baskerville Old Face" panose="02020602080505020303" pitchFamily="18" charset="0"/>
            </a:endParaRPr>
          </a:p>
        </p:txBody>
      </p:sp>
      <p:pic>
        <p:nvPicPr>
          <p:cNvPr id="14338" name="Picture 2" title="Foto - Ejempl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599" y="1278752"/>
            <a:ext cx="8077201" cy="634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824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sz="4000" dirty="0" smtClean="0">
                <a:latin typeface="Baskerville Old Face" panose="02020602080505020303" pitchFamily="18" charset="0"/>
              </a:rPr>
              <a:t>   Ejemplos</a:t>
            </a:r>
            <a:endParaRPr lang="es-ES_tradnl" sz="4000" dirty="0">
              <a:latin typeface="Baskerville Old Face" panose="02020602080505020303" pitchFamily="18" charset="0"/>
            </a:endParaRPr>
          </a:p>
        </p:txBody>
      </p:sp>
      <p:pic>
        <p:nvPicPr>
          <p:cNvPr id="15362" name="Picture 2" title="Foto - Ejempl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1" y="1295400"/>
            <a:ext cx="8610600" cy="640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962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sz="4000" dirty="0" smtClean="0">
                <a:latin typeface="Baskerville Old Face" panose="02020602080505020303" pitchFamily="18" charset="0"/>
              </a:rPr>
              <a:t>    Ejemplos</a:t>
            </a:r>
            <a:endParaRPr lang="es-ES_tradnl" sz="4000" dirty="0">
              <a:latin typeface="Baskerville Old Face" panose="02020602080505020303" pitchFamily="18" charset="0"/>
            </a:endParaRPr>
          </a:p>
        </p:txBody>
      </p:sp>
      <p:pic>
        <p:nvPicPr>
          <p:cNvPr id="16386" name="Picture 2" title="Foto - Ejempl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457200"/>
            <a:ext cx="2819901" cy="714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title="Foto - Ejempl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1" y="2382219"/>
            <a:ext cx="6096000" cy="378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175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0200" y="529843"/>
            <a:ext cx="7086600" cy="635000"/>
          </a:xfrm>
          <a:prstGeom prst="rect">
            <a:avLst/>
          </a:prstGeom>
        </p:spPr>
        <p:txBody>
          <a:bodyPr vert="horz" wrap="square" lIns="0" tIns="0" rIns="0" bIns="0" rtlCol="0">
            <a:noAutofit/>
          </a:bodyPr>
          <a:lstStyle/>
          <a:p>
            <a:pPr marL="12700">
              <a:lnSpc>
                <a:spcPct val="100000"/>
              </a:lnSpc>
            </a:pPr>
            <a:r>
              <a:rPr lang="es-ES_tradnl" sz="4000" spc="-10" dirty="0" smtClean="0">
                <a:latin typeface="Baskerville Old Face"/>
                <a:cs typeface="Baskerville Old Face"/>
              </a:rPr>
              <a:t>Análisis de los peligros de caídas</a:t>
            </a:r>
            <a:endParaRPr lang="es-ES_tradnl" sz="4000" dirty="0">
              <a:latin typeface="Baskerville Old Face"/>
              <a:cs typeface="Baskerville Old Face"/>
            </a:endParaRPr>
          </a:p>
        </p:txBody>
      </p:sp>
      <p:sp>
        <p:nvSpPr>
          <p:cNvPr id="3" name="object 3"/>
          <p:cNvSpPr txBox="1"/>
          <p:nvPr/>
        </p:nvSpPr>
        <p:spPr>
          <a:xfrm>
            <a:off x="533400" y="1447800"/>
            <a:ext cx="9144000" cy="3933570"/>
          </a:xfrm>
          <a:prstGeom prst="rect">
            <a:avLst/>
          </a:prstGeom>
        </p:spPr>
        <p:txBody>
          <a:bodyPr vert="horz" wrap="square" lIns="0" tIns="0" rIns="0" bIns="0" rtlCol="0">
            <a:noAutofit/>
          </a:bodyPr>
          <a:lstStyle/>
          <a:p>
            <a:pPr marL="299085" indent="-287020">
              <a:buFont typeface="Baskerville Old Face"/>
              <a:buChar char="•"/>
              <a:tabLst>
                <a:tab pos="299085" algn="l"/>
              </a:tabLst>
            </a:pPr>
            <a:r>
              <a:rPr lang="es-ES_tradnl" sz="2500" spc="-5" dirty="0" smtClean="0">
                <a:latin typeface="Baskerville Old Face" panose="02020602080505020303" pitchFamily="18" charset="0"/>
                <a:cs typeface="Baskerville Old Face"/>
              </a:rPr>
              <a:t>Antes de llegar a una solución, se debe evaluar el riesgo</a:t>
            </a:r>
            <a:r>
              <a:rPr lang="es-ES_tradnl" sz="2500" spc="0" dirty="0" smtClean="0">
                <a:latin typeface="Baskerville Old Face"/>
                <a:cs typeface="Baskerville Old Face"/>
              </a:rPr>
              <a:t>.</a:t>
            </a:r>
            <a:endParaRPr lang="es-ES_tradnl" sz="2500" dirty="0" smtClean="0">
              <a:latin typeface="Baskerville Old Face"/>
              <a:cs typeface="Baskerville Old Face"/>
            </a:endParaRPr>
          </a:p>
          <a:p>
            <a:pPr>
              <a:lnSpc>
                <a:spcPts val="600"/>
              </a:lnSpc>
              <a:spcBef>
                <a:spcPts val="39"/>
              </a:spcBef>
              <a:buFont typeface="Baskerville Old Face"/>
              <a:buChar char="•"/>
            </a:pPr>
            <a:endParaRPr lang="es-ES_tradnl" sz="2500" dirty="0" smtClean="0"/>
          </a:p>
          <a:p>
            <a:pPr marL="299085" marR="12700" indent="-287020">
              <a:lnSpc>
                <a:spcPts val="2700"/>
              </a:lnSpc>
              <a:buFont typeface="Baskerville Old Face"/>
              <a:buChar char="•"/>
              <a:tabLst>
                <a:tab pos="299085" algn="l"/>
                <a:tab pos="4573270" algn="l"/>
              </a:tabLst>
            </a:pPr>
            <a:r>
              <a:rPr lang="es-ES_tradnl" sz="2500" dirty="0" smtClean="0">
                <a:latin typeface="Baskerville Old Face" panose="02020602080505020303" pitchFamily="18" charset="0"/>
                <a:cs typeface="Baskerville Old Face"/>
              </a:rPr>
              <a:t>Recurra a la predicción de peligros o riesgos</a:t>
            </a:r>
            <a:r>
              <a:rPr lang="es-ES_tradnl" sz="2500" spc="-5" dirty="0" smtClean="0">
                <a:latin typeface="Baskerville Old Face" panose="02020602080505020303" pitchFamily="18" charset="0"/>
                <a:cs typeface="Baskerville Old Face"/>
              </a:rPr>
              <a:t>: ¿</a:t>
            </a:r>
            <a:r>
              <a:rPr lang="es-ES_tradnl" sz="2500" dirty="0" smtClean="0">
                <a:latin typeface="Baskerville Old Face" panose="02020602080505020303" pitchFamily="18" charset="0"/>
                <a:cs typeface="Baskerville Old Face"/>
              </a:rPr>
              <a:t>cuáles son las condiciones y los comportamientos a tener en cuenta?</a:t>
            </a:r>
          </a:p>
          <a:p>
            <a:pPr marL="698500" lvl="1" indent="-228600">
              <a:lnSpc>
                <a:spcPct val="100000"/>
              </a:lnSpc>
              <a:spcBef>
                <a:spcPts val="260"/>
              </a:spcBef>
              <a:buFont typeface="Baskerville Old Face"/>
              <a:buChar char="–"/>
              <a:tabLst>
                <a:tab pos="698500" algn="l"/>
              </a:tabLst>
            </a:pPr>
            <a:r>
              <a:rPr lang="es-ES_tradnl" sz="2400" spc="-10" dirty="0" smtClean="0">
                <a:latin typeface="Baskerville Old Face" panose="02020602080505020303" pitchFamily="18" charset="0"/>
                <a:cs typeface="Baskerville Old Face"/>
              </a:rPr>
              <a:t>¿Cómo se llega a la zona de trabajo</a:t>
            </a:r>
            <a:r>
              <a:rPr lang="es-ES_tradnl" sz="2400" spc="-15" dirty="0" smtClean="0">
                <a:latin typeface="Baskerville Old Face" panose="02020602080505020303" pitchFamily="18" charset="0"/>
                <a:cs typeface="Baskerville Old Face"/>
              </a:rPr>
              <a:t>?</a:t>
            </a:r>
            <a:endParaRPr lang="es-ES_tradnl" sz="2400" dirty="0" smtClean="0">
              <a:latin typeface="Baskerville Old Face" panose="02020602080505020303" pitchFamily="18" charset="0"/>
              <a:cs typeface="Baskerville Old Face"/>
            </a:endParaRPr>
          </a:p>
          <a:p>
            <a:pPr marL="697865" lvl="1" indent="-228600">
              <a:lnSpc>
                <a:spcPct val="100000"/>
              </a:lnSpc>
              <a:spcBef>
                <a:spcPts val="300"/>
              </a:spcBef>
              <a:buFont typeface="Baskerville Old Face"/>
              <a:buChar char="–"/>
              <a:tabLst>
                <a:tab pos="697865" algn="l"/>
              </a:tabLst>
            </a:pPr>
            <a:r>
              <a:rPr lang="es-ES_tradnl" sz="2400" dirty="0" smtClean="0">
                <a:latin typeface="Baskerville Old Face" panose="02020602080505020303" pitchFamily="18" charset="0"/>
                <a:cs typeface="Baskerville Old Face"/>
              </a:rPr>
              <a:t>¿Cuáles son los riesgos debajo de la zona de trabajo</a:t>
            </a:r>
            <a:r>
              <a:rPr lang="es-ES_tradnl" sz="2400" spc="-15" dirty="0" smtClean="0">
                <a:latin typeface="Baskerville Old Face" panose="02020602080505020303" pitchFamily="18" charset="0"/>
                <a:cs typeface="Baskerville Old Face"/>
              </a:rPr>
              <a:t>?</a:t>
            </a:r>
            <a:endParaRPr lang="es-ES_tradnl" sz="2400" dirty="0" smtClean="0">
              <a:latin typeface="Baskerville Old Face" panose="02020602080505020303" pitchFamily="18" charset="0"/>
              <a:cs typeface="Baskerville Old Face"/>
            </a:endParaRPr>
          </a:p>
          <a:p>
            <a:pPr marL="698500" lvl="1" indent="-229235">
              <a:lnSpc>
                <a:spcPct val="100000"/>
              </a:lnSpc>
              <a:spcBef>
                <a:spcPts val="300"/>
              </a:spcBef>
              <a:buFont typeface="Baskerville Old Face"/>
              <a:buChar char="–"/>
              <a:tabLst>
                <a:tab pos="698500" algn="l"/>
              </a:tabLst>
            </a:pPr>
            <a:r>
              <a:rPr lang="es-ES_tradnl" sz="2400" spc="-10" dirty="0" smtClean="0">
                <a:latin typeface="Baskerville Old Face" panose="02020602080505020303" pitchFamily="18" charset="0"/>
                <a:cs typeface="Baskerville Old Face"/>
              </a:rPr>
              <a:t>¿A qué altura está la zona de trabajo</a:t>
            </a:r>
            <a:r>
              <a:rPr lang="es-ES_tradnl" sz="2400" spc="-15" dirty="0" smtClean="0">
                <a:latin typeface="Baskerville Old Face" panose="02020602080505020303" pitchFamily="18" charset="0"/>
                <a:cs typeface="Baskerville Old Face"/>
              </a:rPr>
              <a:t>?</a:t>
            </a:r>
            <a:endParaRPr lang="es-ES_tradnl" sz="2400" dirty="0" smtClean="0">
              <a:latin typeface="Baskerville Old Face" panose="02020602080505020303" pitchFamily="18" charset="0"/>
              <a:cs typeface="Baskerville Old Face"/>
            </a:endParaRPr>
          </a:p>
          <a:p>
            <a:pPr lvl="1">
              <a:lnSpc>
                <a:spcPts val="600"/>
              </a:lnSpc>
              <a:spcBef>
                <a:spcPts val="39"/>
              </a:spcBef>
              <a:buFont typeface="Baskerville Old Face"/>
              <a:buChar char="–"/>
            </a:pPr>
            <a:endParaRPr lang="es-ES_tradnl" sz="2400" dirty="0" smtClean="0">
              <a:latin typeface="Baskerville Old Face" panose="02020602080505020303" pitchFamily="18" charset="0"/>
            </a:endParaRPr>
          </a:p>
          <a:p>
            <a:pPr marL="698500" marR="85090" lvl="1" indent="-228600">
              <a:lnSpc>
                <a:spcPts val="2700"/>
              </a:lnSpc>
              <a:buFont typeface="Baskerville Old Face"/>
              <a:buChar char="–"/>
              <a:tabLst>
                <a:tab pos="697865" algn="l"/>
              </a:tabLst>
            </a:pPr>
            <a:r>
              <a:rPr lang="es-ES_tradnl" sz="2400" spc="5" dirty="0" smtClean="0">
                <a:latin typeface="Baskerville Old Face" panose="02020602080505020303" pitchFamily="18" charset="0"/>
                <a:cs typeface="Baskerville Old Face"/>
              </a:rPr>
              <a:t>¿Hay huecos o aberturas debajo o alrededor del área de trabajo</a:t>
            </a:r>
            <a:r>
              <a:rPr lang="es-ES_tradnl" sz="2400" spc="-15" dirty="0" smtClean="0">
                <a:latin typeface="Baskerville Old Face" panose="02020602080505020303" pitchFamily="18" charset="0"/>
                <a:cs typeface="Baskerville Old Face"/>
              </a:rPr>
              <a:t>?</a:t>
            </a:r>
            <a:endParaRPr lang="es-ES_tradnl" sz="2400" dirty="0" smtClean="0">
              <a:latin typeface="Baskerville Old Face" panose="02020602080505020303" pitchFamily="18" charset="0"/>
              <a:cs typeface="Baskerville Old Face"/>
            </a:endParaRPr>
          </a:p>
          <a:p>
            <a:pPr marL="697865" lvl="1" indent="-228600">
              <a:lnSpc>
                <a:spcPct val="100000"/>
              </a:lnSpc>
              <a:spcBef>
                <a:spcPts val="259"/>
              </a:spcBef>
              <a:buFont typeface="Baskerville Old Face"/>
              <a:buChar char="–"/>
              <a:tabLst>
                <a:tab pos="697865" algn="l"/>
              </a:tabLst>
            </a:pPr>
            <a:r>
              <a:rPr lang="es-ES_tradnl" sz="2400" spc="5" dirty="0" smtClean="0">
                <a:latin typeface="Baskerville Old Face" panose="02020602080505020303" pitchFamily="18" charset="0"/>
                <a:cs typeface="Baskerville Old Face"/>
              </a:rPr>
              <a:t>¿Hay riesgos de resbalones o tropiezos alrededor del área de trabajo?</a:t>
            </a:r>
            <a:endParaRPr lang="es-ES_tradnl" sz="2400" dirty="0" smtClean="0">
              <a:latin typeface="Baskerville Old Face" panose="02020602080505020303" pitchFamily="18" charset="0"/>
              <a:cs typeface="Baskerville Old Face"/>
            </a:endParaRPr>
          </a:p>
          <a:p>
            <a:pPr marL="698500" lvl="1" indent="-229235">
              <a:lnSpc>
                <a:spcPct val="100000"/>
              </a:lnSpc>
              <a:spcBef>
                <a:spcPts val="300"/>
              </a:spcBef>
              <a:buFont typeface="Baskerville Old Face"/>
              <a:buChar char="–"/>
              <a:tabLst>
                <a:tab pos="698500" algn="l"/>
              </a:tabLst>
            </a:pPr>
            <a:r>
              <a:rPr lang="es-ES_tradnl" sz="2400" spc="-10" dirty="0" smtClean="0">
                <a:latin typeface="Baskerville Old Face" panose="02020602080505020303" pitchFamily="18" charset="0"/>
                <a:cs typeface="Baskerville Old Face"/>
              </a:rPr>
              <a:t>Si alguien cae, ¿cuánta dificultad implicará su rescate</a:t>
            </a:r>
            <a:r>
              <a:rPr lang="es-ES_tradnl" sz="2400" dirty="0" smtClean="0">
                <a:latin typeface="Baskerville Old Face" panose="02020602080505020303" pitchFamily="18" charset="0"/>
                <a:cs typeface="Baskerville Old Face"/>
              </a:rPr>
              <a:t>?</a:t>
            </a:r>
          </a:p>
          <a:p>
            <a:pPr marL="698500" lvl="1" indent="-229235">
              <a:lnSpc>
                <a:spcPct val="100000"/>
              </a:lnSpc>
              <a:spcBef>
                <a:spcPts val="300"/>
              </a:spcBef>
              <a:buFont typeface="Baskerville Old Face"/>
              <a:buChar char="–"/>
              <a:tabLst>
                <a:tab pos="698500" algn="l"/>
              </a:tabLst>
            </a:pPr>
            <a:endParaRPr lang="es-ES_tradnl" sz="2500" dirty="0">
              <a:latin typeface="Baskerville Old Face"/>
              <a:cs typeface="Baskerville Old Face"/>
            </a:endParaRPr>
          </a:p>
        </p:txBody>
      </p:sp>
      <p:sp>
        <p:nvSpPr>
          <p:cNvPr id="4" name="object 4" title="foto - ejemplo de equipo de protección contra caídas"/>
          <p:cNvSpPr/>
          <p:nvPr/>
        </p:nvSpPr>
        <p:spPr>
          <a:xfrm>
            <a:off x="5181600" y="6182869"/>
            <a:ext cx="4251959" cy="1056131"/>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title="foto - ejemplo de equipo de protección contra caídas"/>
          <p:cNvSpPr/>
          <p:nvPr/>
        </p:nvSpPr>
        <p:spPr>
          <a:xfrm>
            <a:off x="685800" y="5791200"/>
            <a:ext cx="2272283" cy="1296923"/>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title="foto - ejemplo de equipo de protección contra caídas"/>
          <p:cNvSpPr/>
          <p:nvPr/>
        </p:nvSpPr>
        <p:spPr>
          <a:xfrm>
            <a:off x="3124200" y="5715000"/>
            <a:ext cx="1815083" cy="1371599"/>
          </a:xfrm>
          <a:prstGeom prst="rect">
            <a:avLst/>
          </a:prstGeom>
          <a:blipFill>
            <a:blip r:embed="rId4" cstate="print"/>
            <a:stretch>
              <a:fillRect/>
            </a:stretch>
          </a:blipFill>
        </p:spPr>
        <p:txBody>
          <a:bodyPr wrap="square" lIns="0" tIns="0" rIns="0" bIns="0" rtlCol="0">
            <a:noAutofit/>
          </a:bodyPr>
          <a:lstStyle/>
          <a:p>
            <a:endParaRPr dirty="0"/>
          </a:p>
        </p:txBody>
      </p:sp>
      <p:sp>
        <p:nvSpPr>
          <p:cNvPr id="7" name="Title 6" hidden="1"/>
          <p:cNvSpPr>
            <a:spLocks noGrp="1"/>
          </p:cNvSpPr>
          <p:nvPr>
            <p:ph type="title"/>
          </p:nvPr>
        </p:nvSpPr>
        <p:spPr>
          <a:xfrm>
            <a:off x="1214829" y="203328"/>
            <a:ext cx="7628741" cy="1244472"/>
          </a:xfrm>
        </p:spPr>
        <p:txBody>
          <a:bodyPr/>
          <a:lstStyle/>
          <a:p>
            <a:r>
              <a:rPr lang="es-ES_tradnl" sz="1800" spc="-10" dirty="0" smtClean="0">
                <a:latin typeface="Baskerville Old Face"/>
                <a:cs typeface="Baskerville Old Face"/>
              </a:rPr>
              <a:t>Análisis de los peligros de caídas</a:t>
            </a:r>
            <a:r>
              <a:rPr lang="es-ES_tradnl" sz="1800" dirty="0" smtClean="0">
                <a:latin typeface="Baskerville Old Face"/>
                <a:cs typeface="Baskerville Old Face"/>
              </a:rPr>
              <a:t/>
            </a:r>
            <a:br>
              <a:rPr lang="es-ES_tradnl" sz="1800" dirty="0" smtClean="0">
                <a:latin typeface="Baskerville Old Face"/>
                <a:cs typeface="Baskerville Old Face"/>
              </a:rPr>
            </a:b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foto - ejemplo de equipo de protección contra caídas"/>
          <p:cNvSpPr/>
          <p:nvPr/>
        </p:nvSpPr>
        <p:spPr>
          <a:xfrm>
            <a:off x="381000" y="685799"/>
            <a:ext cx="6781800" cy="6629399"/>
          </a:xfrm>
          <a:prstGeom prst="rect">
            <a:avLst/>
          </a:prstGeom>
          <a:blipFill>
            <a:blip r:embed="rId2" cstate="print"/>
            <a:stretch>
              <a:fillRect/>
            </a:stretch>
          </a:blipFill>
        </p:spPr>
        <p:txBody>
          <a:bodyPr wrap="square" lIns="0" tIns="0" rIns="0" bIns="0" rtlCol="0">
            <a:noAutofit/>
          </a:bodyPr>
          <a:lstStyle/>
          <a:p>
            <a:endParaRPr dirty="0"/>
          </a:p>
        </p:txBody>
      </p:sp>
      <p:sp>
        <p:nvSpPr>
          <p:cNvPr id="3" name="object 3" title="foto - ejemplo de equipo de protección contra caídas"/>
          <p:cNvSpPr/>
          <p:nvPr/>
        </p:nvSpPr>
        <p:spPr>
          <a:xfrm>
            <a:off x="7315200" y="2430780"/>
            <a:ext cx="2514600" cy="5036820"/>
          </a:xfrm>
          <a:prstGeom prst="rect">
            <a:avLst/>
          </a:prstGeom>
          <a:blipFill>
            <a:blip r:embed="rId3" cstate="print"/>
            <a:stretch>
              <a:fillRect/>
            </a:stretch>
          </a:blipFill>
        </p:spPr>
        <p:txBody>
          <a:bodyPr wrap="square" lIns="0" tIns="0" rIns="0" bIns="0" rtlCol="0">
            <a:noAutofit/>
          </a:bodyPr>
          <a:lstStyle/>
          <a:p>
            <a:endParaRPr dirty="0"/>
          </a:p>
        </p:txBody>
      </p:sp>
      <p:sp>
        <p:nvSpPr>
          <p:cNvPr id="4" name="object 4" title="foto - ejemplo de equipo de protección contra caídas"/>
          <p:cNvSpPr/>
          <p:nvPr/>
        </p:nvSpPr>
        <p:spPr>
          <a:xfrm>
            <a:off x="7467600" y="457200"/>
            <a:ext cx="2362200" cy="1828799"/>
          </a:xfrm>
          <a:prstGeom prst="rect">
            <a:avLst/>
          </a:prstGeom>
          <a:blipFill>
            <a:blip r:embed="rId4" cstate="print"/>
            <a:stretch>
              <a:fillRect/>
            </a:stretch>
          </a:blipFill>
        </p:spPr>
        <p:txBody>
          <a:bodyPr wrap="square" lIns="0" tIns="0" rIns="0" bIns="0" rtlCol="0">
            <a:noAutofit/>
          </a:bodyPr>
          <a:lstStyle/>
          <a:p>
            <a:endParaRPr dirty="0"/>
          </a:p>
        </p:txBody>
      </p:sp>
      <p:sp>
        <p:nvSpPr>
          <p:cNvPr id="5" name="Title 4" hidden="1"/>
          <p:cNvSpPr>
            <a:spLocks noGrp="1"/>
          </p:cNvSpPr>
          <p:nvPr>
            <p:ph type="title"/>
          </p:nvPr>
        </p:nvSpPr>
        <p:spPr/>
        <p:txBody>
          <a:bodyPr/>
          <a:lstStyle/>
          <a:p>
            <a:r>
              <a:rPr lang="es-ES_tradnl" sz="1800" spc="-10" dirty="0" smtClean="0">
                <a:latin typeface="Baskerville Old Face"/>
                <a:cs typeface="Baskerville Old Face"/>
              </a:rPr>
              <a:t>Análisis de los peligros de caídas </a:t>
            </a:r>
            <a:r>
              <a:rPr lang="es-ES_tradnl" sz="1800" dirty="0" smtClean="0">
                <a:latin typeface="Baskerville Old Face"/>
                <a:cs typeface="Baskerville Old Face"/>
              </a:rPr>
              <a:t/>
            </a:r>
            <a:br>
              <a:rPr lang="es-ES_tradnl" sz="1800" dirty="0" smtClean="0">
                <a:latin typeface="Baskerville Old Face"/>
                <a:cs typeface="Baskerville Old Face"/>
              </a:rPr>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720343"/>
            <a:ext cx="7471970" cy="1244472"/>
          </a:xfrm>
          <a:prstGeom prst="rect">
            <a:avLst/>
          </a:prstGeom>
        </p:spPr>
        <p:txBody>
          <a:bodyPr vert="horz" wrap="square" lIns="0" tIns="342899" rIns="0" bIns="0" rtlCol="0">
            <a:noAutofit/>
          </a:bodyPr>
          <a:lstStyle/>
          <a:p>
            <a:pPr>
              <a:lnSpc>
                <a:spcPct val="100000"/>
              </a:lnSpc>
            </a:pPr>
            <a:r>
              <a:rPr lang="es-ES_tradnl" sz="4000" spc="-10" dirty="0" smtClean="0">
                <a:latin typeface="Baskerville Old Face"/>
                <a:cs typeface="Baskerville Old Face"/>
              </a:rPr>
              <a:t>Soluciones para los peligros de caída</a:t>
            </a:r>
            <a:endParaRPr lang="es-ES_tradnl" sz="4000" dirty="0">
              <a:latin typeface="Baskerville Old Face"/>
              <a:cs typeface="Baskerville Old Face"/>
            </a:endParaRPr>
          </a:p>
        </p:txBody>
      </p:sp>
      <p:sp>
        <p:nvSpPr>
          <p:cNvPr id="3" name="object 3"/>
          <p:cNvSpPr txBox="1"/>
          <p:nvPr/>
        </p:nvSpPr>
        <p:spPr>
          <a:xfrm>
            <a:off x="1145539" y="2091435"/>
            <a:ext cx="7857490" cy="3352165"/>
          </a:xfrm>
          <a:prstGeom prst="rect">
            <a:avLst/>
          </a:prstGeom>
        </p:spPr>
        <p:txBody>
          <a:bodyPr vert="horz" wrap="square" lIns="0" tIns="0" rIns="0" bIns="0" rtlCol="0">
            <a:noAutofit/>
          </a:bodyPr>
          <a:lstStyle/>
          <a:p>
            <a:pPr marL="355600" marR="746760" indent="-342900">
              <a:lnSpc>
                <a:spcPts val="3460"/>
              </a:lnSpc>
              <a:buFont typeface="Baskerville Old Face"/>
              <a:buChar char="•"/>
              <a:tabLst>
                <a:tab pos="355600" algn="l"/>
              </a:tabLst>
            </a:pPr>
            <a:r>
              <a:rPr lang="es-ES_tradnl" sz="2800" dirty="0" smtClean="0">
                <a:latin typeface="Baskerville Old Face"/>
                <a:cs typeface="Baskerville Old Face"/>
              </a:rPr>
              <a:t>Una vez que se han identificado los riesgos de caída, trabaje en la elección de las soluciones.</a:t>
            </a:r>
          </a:p>
          <a:p>
            <a:pPr>
              <a:lnSpc>
                <a:spcPts val="1000"/>
              </a:lnSpc>
              <a:buFont typeface="Baskerville Old Face"/>
              <a:buChar char="•"/>
            </a:pPr>
            <a:endParaRPr lang="es-ES_tradnl" sz="2800" dirty="0" smtClean="0"/>
          </a:p>
          <a:p>
            <a:pPr>
              <a:lnSpc>
                <a:spcPts val="1000"/>
              </a:lnSpc>
              <a:buFont typeface="Baskerville Old Face"/>
              <a:buChar char="•"/>
            </a:pPr>
            <a:endParaRPr lang="es-ES_tradnl" sz="2800" dirty="0" smtClean="0"/>
          </a:p>
          <a:p>
            <a:pPr marL="355600" marR="12700" indent="-342900">
              <a:lnSpc>
                <a:spcPts val="3470"/>
              </a:lnSpc>
              <a:buFont typeface="Baskerville Old Face"/>
              <a:buChar char="•"/>
              <a:tabLst>
                <a:tab pos="355600" algn="l"/>
              </a:tabLst>
            </a:pPr>
            <a:r>
              <a:rPr lang="es-ES_tradnl" sz="2800" spc="-10" dirty="0" smtClean="0">
                <a:latin typeface="Baskerville Old Face"/>
                <a:cs typeface="Baskerville Old Face"/>
              </a:rPr>
              <a:t>A</a:t>
            </a:r>
            <a:r>
              <a:rPr lang="es-ES_tradnl" sz="2800" spc="-5" dirty="0" smtClean="0">
                <a:latin typeface="Baskerville Old Face"/>
                <a:cs typeface="Baskerville Old Face"/>
              </a:rPr>
              <a:t>plique la jerarquía de control: primero prevenir, luego proteger:</a:t>
            </a:r>
            <a:endParaRPr lang="es-ES_tradnl" sz="2800" dirty="0" smtClean="0">
              <a:latin typeface="Baskerville Old Face"/>
              <a:cs typeface="Baskerville Old Face"/>
            </a:endParaRPr>
          </a:p>
          <a:p>
            <a:pPr marL="756285" lvl="1" indent="-287020">
              <a:lnSpc>
                <a:spcPct val="100000"/>
              </a:lnSpc>
              <a:spcBef>
                <a:spcPts val="295"/>
              </a:spcBef>
              <a:buFont typeface="Baskerville Old Face"/>
              <a:buChar char="–"/>
              <a:tabLst>
                <a:tab pos="756285" algn="l"/>
              </a:tabLst>
            </a:pPr>
            <a:r>
              <a:rPr lang="es-ES_tradnl" sz="2600" spc="-5" dirty="0" smtClean="0">
                <a:latin typeface="Baskerville Old Face"/>
                <a:cs typeface="Baskerville Old Face"/>
              </a:rPr>
              <a:t>¿Cuáles son mis opciones para la </a:t>
            </a:r>
            <a:r>
              <a:rPr lang="es-ES_tradnl" sz="2600" b="1" spc="-5" dirty="0" smtClean="0">
                <a:solidFill>
                  <a:schemeClr val="accent1"/>
                </a:solidFill>
                <a:latin typeface="Baskerville Old Face"/>
                <a:cs typeface="Times New Roman"/>
              </a:rPr>
              <a:t>prevención de caídas</a:t>
            </a:r>
            <a:r>
              <a:rPr lang="es-ES_tradnl" sz="2600" spc="-5" dirty="0" smtClean="0">
                <a:latin typeface="Baskerville Old Face"/>
                <a:cs typeface="Baskerville Old Face"/>
              </a:rPr>
              <a:t>?</a:t>
            </a:r>
            <a:endParaRPr lang="es-ES_tradnl" sz="2600" dirty="0" smtClean="0">
              <a:latin typeface="Baskerville Old Face"/>
              <a:cs typeface="Baskerville Old Face"/>
            </a:endParaRPr>
          </a:p>
          <a:p>
            <a:pPr marL="756285" lvl="1" indent="-287020">
              <a:lnSpc>
                <a:spcPct val="100000"/>
              </a:lnSpc>
              <a:spcBef>
                <a:spcPts val="295"/>
              </a:spcBef>
              <a:buFont typeface="Baskerville Old Face"/>
              <a:buChar char="–"/>
              <a:tabLst>
                <a:tab pos="756285" algn="l"/>
              </a:tabLst>
            </a:pPr>
            <a:r>
              <a:rPr lang="es-ES_tradnl" sz="2600" spc="-5" dirty="0" smtClean="0">
                <a:latin typeface="Baskerville Old Face"/>
                <a:cs typeface="Baskerville Old Face"/>
              </a:rPr>
              <a:t>¿Cuáles son mis opciones para la </a:t>
            </a:r>
            <a:r>
              <a:rPr lang="es-ES_tradnl" sz="2600" spc="-5" dirty="0" smtClean="0">
                <a:solidFill>
                  <a:srgbClr val="FF0000"/>
                </a:solidFill>
                <a:latin typeface="Baskerville Old Face"/>
                <a:cs typeface="Baskerville Old Face"/>
              </a:rPr>
              <a:t>detención de caídas</a:t>
            </a:r>
            <a:r>
              <a:rPr lang="es-ES_tradnl" sz="2600" spc="-5" dirty="0" smtClean="0">
                <a:latin typeface="Baskerville Old Face"/>
                <a:cs typeface="Baskerville Old Face"/>
              </a:rPr>
              <a:t>?</a:t>
            </a:r>
            <a:endParaRPr lang="es-ES_tradnl" sz="2600" dirty="0">
              <a:latin typeface="Baskerville Old Face"/>
              <a:cs typeface="Baskerville Old Face"/>
            </a:endParaRPr>
          </a:p>
        </p:txBody>
      </p:sp>
      <p:sp>
        <p:nvSpPr>
          <p:cNvPr id="4" name="object 4" title="foto - ejemplo de equipo de protección contra caídas"/>
          <p:cNvSpPr/>
          <p:nvPr/>
        </p:nvSpPr>
        <p:spPr>
          <a:xfrm>
            <a:off x="838200" y="5980177"/>
            <a:ext cx="8610599" cy="1182623"/>
          </a:xfrm>
          <a:prstGeom prst="rect">
            <a:avLst/>
          </a:prstGeom>
          <a:blipFill>
            <a:blip r:embed="rId2" cstate="print"/>
            <a:stretch>
              <a:fillRect/>
            </a:stretch>
          </a:blipFill>
        </p:spPr>
        <p:txBody>
          <a:bodyPr wrap="square" lIns="0" tIns="0" rIns="0" bIns="0" rtlCol="0">
            <a:noAutofit/>
          </a:bodyPr>
          <a:lstStyle/>
          <a:p>
            <a:endParaRPr dirty="0"/>
          </a:p>
        </p:txBody>
      </p:sp>
      <p:sp>
        <p:nvSpPr>
          <p:cNvPr id="5" name="TextBox 4"/>
          <p:cNvSpPr txBox="1"/>
          <p:nvPr/>
        </p:nvSpPr>
        <p:spPr>
          <a:xfrm>
            <a:off x="5715000" y="6432988"/>
            <a:ext cx="2057400" cy="276999"/>
          </a:xfrm>
          <a:prstGeom prst="rect">
            <a:avLst/>
          </a:prstGeom>
          <a:noFill/>
        </p:spPr>
        <p:txBody>
          <a:bodyPr wrap="square" rtlCol="0">
            <a:spAutoFit/>
          </a:bodyPr>
          <a:lstStyle/>
          <a:p>
            <a:r>
              <a:rPr lang="es-AR" sz="1200" b="1" dirty="0" smtClean="0"/>
              <a:t>Multipuntos</a:t>
            </a:r>
            <a:endParaRPr lang="es-AR" sz="12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0" y="682243"/>
            <a:ext cx="7772400" cy="635000"/>
          </a:xfrm>
          <a:prstGeom prst="rect">
            <a:avLst/>
          </a:prstGeom>
        </p:spPr>
        <p:txBody>
          <a:bodyPr vert="horz" wrap="square" lIns="0" tIns="0" rIns="0" bIns="0" rtlCol="0">
            <a:noAutofit/>
          </a:bodyPr>
          <a:lstStyle/>
          <a:p>
            <a:pPr marL="12700">
              <a:lnSpc>
                <a:spcPct val="100000"/>
              </a:lnSpc>
            </a:pPr>
            <a:r>
              <a:rPr lang="es-ES_tradnl" sz="4000" spc="-10" dirty="0" smtClean="0">
                <a:latin typeface="Baskerville Old Face"/>
                <a:cs typeface="Baskerville Old Face"/>
              </a:rPr>
              <a:t>Opciones para la prevención de caídas</a:t>
            </a:r>
            <a:endParaRPr lang="es-ES_tradnl" sz="4000" dirty="0">
              <a:latin typeface="Baskerville Old Face"/>
              <a:cs typeface="Baskerville Old Face"/>
            </a:endParaRPr>
          </a:p>
        </p:txBody>
      </p:sp>
      <p:sp>
        <p:nvSpPr>
          <p:cNvPr id="3" name="object 3" title="Sistemas de prevención de caidas"/>
          <p:cNvSpPr txBox="1"/>
          <p:nvPr/>
        </p:nvSpPr>
        <p:spPr>
          <a:xfrm>
            <a:off x="228601" y="1317243"/>
            <a:ext cx="9296400" cy="2873757"/>
          </a:xfrm>
          <a:prstGeom prst="rect">
            <a:avLst/>
          </a:prstGeom>
        </p:spPr>
        <p:txBody>
          <a:bodyPr vert="horz" wrap="square" lIns="0" tIns="0" rIns="0" bIns="0" rtlCol="0">
            <a:noAutofit/>
          </a:bodyPr>
          <a:lstStyle/>
          <a:p>
            <a:pPr marL="355600" indent="-342900">
              <a:lnSpc>
                <a:spcPct val="100000"/>
              </a:lnSpc>
              <a:buFont typeface="Baskerville Old Face"/>
              <a:buChar char="•"/>
              <a:tabLst>
                <a:tab pos="355600" algn="l"/>
              </a:tabLst>
            </a:pPr>
            <a:r>
              <a:rPr lang="es-ES_tradnl" sz="2400" dirty="0" smtClean="0">
                <a:latin typeface="Baskerville Old Face" panose="02020602080505020303" pitchFamily="18" charset="0"/>
                <a:cs typeface="Baskerville Old Face"/>
              </a:rPr>
              <a:t>Plataformas y barandillas</a:t>
            </a:r>
          </a:p>
          <a:p>
            <a:pPr marL="355600" indent="-343535">
              <a:lnSpc>
                <a:spcPts val="2870"/>
              </a:lnSpc>
              <a:buFont typeface="Baskerville Old Face"/>
              <a:buChar char="•"/>
              <a:tabLst>
                <a:tab pos="355600" algn="l"/>
              </a:tabLst>
            </a:pPr>
            <a:r>
              <a:rPr lang="es-ES_tradnl" sz="2400" spc="-5" dirty="0" smtClean="0">
                <a:latin typeface="Baskerville Old Face" panose="02020602080505020303" pitchFamily="18" charset="0"/>
                <a:cs typeface="Baskerville Old Face"/>
              </a:rPr>
              <a:t>Elevadores</a:t>
            </a:r>
            <a:endParaRPr lang="es-ES_tradnl" sz="2400" dirty="0" smtClean="0">
              <a:latin typeface="Baskerville Old Face" panose="02020602080505020303" pitchFamily="18" charset="0"/>
              <a:cs typeface="Baskerville Old Face"/>
            </a:endParaRPr>
          </a:p>
          <a:p>
            <a:pPr marL="355600" indent="-343535">
              <a:lnSpc>
                <a:spcPct val="100000"/>
              </a:lnSpc>
              <a:buFont typeface="Baskerville Old Face"/>
              <a:buChar char="•"/>
              <a:tabLst>
                <a:tab pos="355600" algn="l"/>
              </a:tabLst>
            </a:pPr>
            <a:r>
              <a:rPr lang="es-ES_tradnl" sz="2400" spc="-10" dirty="0" smtClean="0">
                <a:latin typeface="Baskerville Old Face" panose="02020602080505020303" pitchFamily="18" charset="0"/>
                <a:cs typeface="Baskerville Old Face"/>
              </a:rPr>
              <a:t>Andamiajes</a:t>
            </a:r>
            <a:endParaRPr lang="es-ES_tradnl" sz="2400" dirty="0" smtClean="0">
              <a:latin typeface="Baskerville Old Face" panose="02020602080505020303" pitchFamily="18" charset="0"/>
              <a:cs typeface="Baskerville Old Face"/>
            </a:endParaRPr>
          </a:p>
          <a:p>
            <a:pPr marL="355600" indent="-343535">
              <a:lnSpc>
                <a:spcPct val="100000"/>
              </a:lnSpc>
              <a:buFont typeface="Baskerville Old Face"/>
              <a:buChar char="•"/>
              <a:tabLst>
                <a:tab pos="355600" algn="l"/>
              </a:tabLst>
            </a:pPr>
            <a:r>
              <a:rPr lang="es-ES_tradnl" sz="2400" spc="-5" dirty="0" smtClean="0">
                <a:latin typeface="Baskerville Old Face" panose="02020602080505020303" pitchFamily="18" charset="0"/>
                <a:cs typeface="Baskerville Old Face"/>
              </a:rPr>
              <a:t>Escaleras</a:t>
            </a:r>
            <a:endParaRPr lang="es-ES_tradnl" sz="2400" dirty="0" smtClean="0">
              <a:latin typeface="Baskerville Old Face" panose="02020602080505020303" pitchFamily="18" charset="0"/>
              <a:cs typeface="Baskerville Old Face"/>
            </a:endParaRPr>
          </a:p>
          <a:p>
            <a:pPr marL="355600" indent="-343535">
              <a:lnSpc>
                <a:spcPts val="2870"/>
              </a:lnSpc>
              <a:buFont typeface="Baskerville Old Face"/>
              <a:buChar char="•"/>
              <a:tabLst>
                <a:tab pos="355600" algn="l"/>
              </a:tabLst>
            </a:pPr>
            <a:r>
              <a:rPr lang="es-ES_tradnl" sz="2400" spc="-5" dirty="0" smtClean="0">
                <a:latin typeface="Baskerville Old Face" panose="02020602080505020303" pitchFamily="18" charset="0"/>
                <a:cs typeface="Baskerville Old Face"/>
              </a:rPr>
              <a:t>Sistemas de prevención</a:t>
            </a:r>
          </a:p>
          <a:p>
            <a:pPr marL="355600" indent="-343535">
              <a:lnSpc>
                <a:spcPts val="2870"/>
              </a:lnSpc>
              <a:tabLst>
                <a:tab pos="355600" algn="l"/>
              </a:tabLst>
            </a:pPr>
            <a:r>
              <a:rPr lang="es-ES_tradnl" sz="2400" spc="-5" dirty="0" smtClean="0">
                <a:latin typeface="Baskerville Old Face" panose="02020602080505020303" pitchFamily="18" charset="0"/>
                <a:cs typeface="Baskerville Old Face"/>
              </a:rPr>
              <a:t>         de caídas</a:t>
            </a:r>
            <a:endParaRPr lang="es-ES_tradnl" sz="2400" dirty="0" smtClean="0">
              <a:latin typeface="Baskerville Old Face" panose="02020602080505020303" pitchFamily="18" charset="0"/>
              <a:cs typeface="Baskerville Old Face"/>
            </a:endParaRPr>
          </a:p>
          <a:p>
            <a:pPr marL="355600" indent="-343535">
              <a:lnSpc>
                <a:spcPct val="100000"/>
              </a:lnSpc>
              <a:buFont typeface="Baskerville Old Face"/>
              <a:buChar char="•"/>
              <a:tabLst>
                <a:tab pos="355600" algn="l"/>
              </a:tabLst>
            </a:pPr>
            <a:r>
              <a:rPr lang="es-ES_tradnl" sz="2400" spc="-10" dirty="0" smtClean="0">
                <a:latin typeface="Baskerville Old Face" panose="02020602080505020303" pitchFamily="18" charset="0"/>
                <a:cs typeface="Baskerville Old Face"/>
              </a:rPr>
              <a:t>Escaleras móviles</a:t>
            </a:r>
            <a:endParaRPr lang="es-ES_tradnl" sz="2400" dirty="0" smtClean="0">
              <a:latin typeface="Baskerville Old Face" panose="02020602080505020303" pitchFamily="18" charset="0"/>
              <a:cs typeface="Baskerville Old Face"/>
            </a:endParaRPr>
          </a:p>
          <a:p>
            <a:pPr>
              <a:lnSpc>
                <a:spcPts val="1000"/>
              </a:lnSpc>
              <a:buFont typeface="Baskerville Old Face"/>
              <a:buChar char="•"/>
            </a:pPr>
            <a:endParaRPr lang="es-ES_tradnl" sz="1000" dirty="0"/>
          </a:p>
        </p:txBody>
      </p:sp>
      <p:pic>
        <p:nvPicPr>
          <p:cNvPr id="1026" name="Picture 2" title="elevado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05800" y="1371600"/>
            <a:ext cx="1752600" cy="2170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title="Platformas y barandill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4407732"/>
            <a:ext cx="3552889" cy="275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title="andamiaj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25521" y="1752600"/>
            <a:ext cx="300887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title="Foto - Sistema de prevencion de caida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86200" y="4495800"/>
            <a:ext cx="3352800" cy="304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title="escaleras movile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39000" y="4263812"/>
            <a:ext cx="2819400" cy="350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title="elevador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86200" y="1371600"/>
            <a:ext cx="1939568" cy="295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hidden="1"/>
          <p:cNvSpPr>
            <a:spLocks noGrp="1"/>
          </p:cNvSpPr>
          <p:nvPr>
            <p:ph type="title"/>
          </p:nvPr>
        </p:nvSpPr>
        <p:spPr>
          <a:xfrm>
            <a:off x="1210459" y="425994"/>
            <a:ext cx="7628741" cy="1244472"/>
          </a:xfrm>
        </p:spPr>
        <p:txBody>
          <a:bodyPr/>
          <a:lstStyle/>
          <a:p>
            <a:r>
              <a:rPr lang="es-ES_tradnl" sz="1800" spc="-10" dirty="0" smtClean="0">
                <a:latin typeface="Baskerville Old Face"/>
                <a:cs typeface="Baskerville Old Face"/>
              </a:rPr>
              <a:t>Opciones para la prevención de caídas</a:t>
            </a:r>
            <a:r>
              <a:rPr lang="es-ES_tradnl" sz="1800" dirty="0" smtClean="0">
                <a:latin typeface="Baskerville Old Face"/>
                <a:cs typeface="Baskerville Old Face"/>
              </a:rPr>
              <a:t/>
            </a:r>
            <a:br>
              <a:rPr lang="es-ES_tradnl" sz="1800" dirty="0" smtClean="0">
                <a:latin typeface="Baskerville Old Face"/>
                <a:cs typeface="Baskerville Old Face"/>
              </a:rPr>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title="hombre palo"/>
          <p:cNvSpPr/>
          <p:nvPr/>
        </p:nvSpPr>
        <p:spPr>
          <a:xfrm>
            <a:off x="7391400" y="5638800"/>
            <a:ext cx="2057400" cy="1981199"/>
          </a:xfrm>
          <a:prstGeom prst="rect">
            <a:avLst/>
          </a:prstGeom>
          <a:blipFill>
            <a:blip r:embed="rId2" cstate="print"/>
            <a:stretch>
              <a:fillRect/>
            </a:stretch>
          </a:blipFill>
        </p:spPr>
        <p:txBody>
          <a:bodyPr wrap="square" lIns="0" tIns="0" rIns="0" bIns="0" rtlCol="0">
            <a:noAutofit/>
          </a:bodyPr>
          <a:lstStyle/>
          <a:p>
            <a:endParaRPr dirty="0"/>
          </a:p>
        </p:txBody>
      </p:sp>
      <p:sp>
        <p:nvSpPr>
          <p:cNvPr id="2" name="object 2"/>
          <p:cNvSpPr txBox="1">
            <a:spLocks noGrp="1"/>
          </p:cNvSpPr>
          <p:nvPr>
            <p:ph type="title"/>
          </p:nvPr>
        </p:nvSpPr>
        <p:spPr>
          <a:xfrm>
            <a:off x="152401" y="533400"/>
            <a:ext cx="8686799" cy="1244472"/>
          </a:xfrm>
          <a:prstGeom prst="rect">
            <a:avLst/>
          </a:prstGeom>
        </p:spPr>
        <p:txBody>
          <a:bodyPr vert="horz" wrap="square" lIns="0" tIns="202183" rIns="0" bIns="0" rtlCol="0">
            <a:noAutofit/>
          </a:bodyPr>
          <a:lstStyle/>
          <a:p>
            <a:pPr marL="2423160" algn="l">
              <a:lnSpc>
                <a:spcPct val="100000"/>
              </a:lnSpc>
            </a:pPr>
            <a:r>
              <a:rPr lang="es-ES_tradnl" sz="4400" spc="-5" dirty="0" smtClean="0">
                <a:latin typeface="Baskerville Old Face"/>
                <a:cs typeface="Baskerville Old Face"/>
              </a:rPr>
              <a:t>Resultados de una caída</a:t>
            </a:r>
            <a:endParaRPr sz="4400" dirty="0">
              <a:latin typeface="Baskerville Old Face"/>
              <a:cs typeface="Baskerville Old Face"/>
            </a:endParaRPr>
          </a:p>
        </p:txBody>
      </p:sp>
      <p:sp>
        <p:nvSpPr>
          <p:cNvPr id="3" name="object 3"/>
          <p:cNvSpPr txBox="1"/>
          <p:nvPr/>
        </p:nvSpPr>
        <p:spPr>
          <a:xfrm>
            <a:off x="609600" y="2438400"/>
            <a:ext cx="8839200" cy="4343400"/>
          </a:xfrm>
          <a:prstGeom prst="rect">
            <a:avLst/>
          </a:prstGeom>
        </p:spPr>
        <p:txBody>
          <a:bodyPr vert="horz" wrap="square" lIns="0" tIns="0" rIns="0" bIns="0" rtlCol="0">
            <a:noAutofit/>
          </a:bodyPr>
          <a:lstStyle/>
          <a:p>
            <a:pPr marL="355600" indent="-342900">
              <a:lnSpc>
                <a:spcPct val="100000"/>
              </a:lnSpc>
              <a:buFont typeface="Baskerville Old Face"/>
              <a:buChar char="•"/>
              <a:tabLst>
                <a:tab pos="355600" algn="l"/>
              </a:tabLst>
            </a:pPr>
            <a:r>
              <a:rPr lang="es-ES_tradnl" sz="2700" spc="-10" dirty="0" smtClean="0">
                <a:latin typeface="Baskerville Old Face"/>
                <a:cs typeface="Baskerville Old Face"/>
              </a:rPr>
              <a:t>La caída fatal promedio sucede desde sólo 1,8 metros (</a:t>
            </a:r>
            <a:r>
              <a:rPr lang="es-ES_tradnl" sz="2700" spc="0" dirty="0" smtClean="0">
                <a:latin typeface="Baskerville Old Face"/>
                <a:cs typeface="Baskerville Old Face"/>
              </a:rPr>
              <a:t>6</a:t>
            </a:r>
            <a:r>
              <a:rPr lang="es-ES_tradnl" sz="2700" spc="-5" dirty="0" smtClean="0">
                <a:latin typeface="Times New Roman"/>
                <a:cs typeface="Times New Roman"/>
              </a:rPr>
              <a:t> </a:t>
            </a:r>
            <a:r>
              <a:rPr lang="es-ES_tradnl" sz="2700" spc="-5" dirty="0" smtClean="0">
                <a:latin typeface="Baskerville Old Face"/>
                <a:cs typeface="Baskerville Old Face"/>
              </a:rPr>
              <a:t>pies)</a:t>
            </a:r>
            <a:endParaRPr lang="es-ES_tradnl" sz="2700" dirty="0" smtClean="0">
              <a:latin typeface="Baskerville Old Face"/>
              <a:cs typeface="Baskerville Old Face"/>
            </a:endParaRPr>
          </a:p>
          <a:p>
            <a:pPr>
              <a:lnSpc>
                <a:spcPts val="600"/>
              </a:lnSpc>
              <a:spcBef>
                <a:spcPts val="23"/>
              </a:spcBef>
              <a:buFont typeface="Baskerville Old Face"/>
              <a:buChar char="•"/>
            </a:pPr>
            <a:endParaRPr lang="es-ES_tradnl" sz="600" dirty="0" smtClean="0"/>
          </a:p>
          <a:p>
            <a:pPr marL="355600" marR="34925" indent="-342900">
              <a:lnSpc>
                <a:spcPct val="100400"/>
              </a:lnSpc>
              <a:buFont typeface="Baskerville Old Face"/>
              <a:buChar char="•"/>
              <a:tabLst>
                <a:tab pos="355600" algn="l"/>
              </a:tabLst>
            </a:pPr>
            <a:r>
              <a:rPr lang="es-ES_tradnl" sz="2700" spc="0" dirty="0" smtClean="0">
                <a:latin typeface="Baskerville Old Face"/>
                <a:cs typeface="Baskerville Old Face"/>
              </a:rPr>
              <a:t>Una caída de 1,8 metros (6 pies) genera más de 3.</a:t>
            </a:r>
            <a:r>
              <a:rPr lang="es-ES_tradnl" sz="2700" spc="-10" dirty="0" smtClean="0">
                <a:latin typeface="Baskerville Old Face"/>
                <a:cs typeface="Baskerville Old Face"/>
              </a:rPr>
              <a:t>2</a:t>
            </a:r>
            <a:r>
              <a:rPr lang="es-ES_tradnl" sz="2700" spc="0" dirty="0" smtClean="0">
                <a:latin typeface="Baskerville Old Face"/>
                <a:cs typeface="Baskerville Old Face"/>
              </a:rPr>
              <a:t>00</a:t>
            </a:r>
            <a:r>
              <a:rPr lang="es-ES_tradnl" sz="2700" spc="-15" dirty="0" smtClean="0">
                <a:latin typeface="Baskerville Old Face"/>
                <a:cs typeface="Baskerville Old Face"/>
              </a:rPr>
              <a:t> </a:t>
            </a:r>
            <a:r>
              <a:rPr lang="es-ES_tradnl" sz="2700" spc="-10" dirty="0" smtClean="0">
                <a:latin typeface="Baskerville Old Face"/>
                <a:cs typeface="Baskerville Old Face"/>
              </a:rPr>
              <a:t>libras</a:t>
            </a:r>
            <a:r>
              <a:rPr lang="es-ES_tradnl" sz="2700" spc="0" dirty="0" smtClean="0">
                <a:latin typeface="Baskerville Old Face"/>
                <a:cs typeface="Baskerville Old Face"/>
              </a:rPr>
              <a:t> (1.452 kilos) </a:t>
            </a:r>
            <a:r>
              <a:rPr lang="es-ES_tradnl" sz="2700" spc="-10" dirty="0" smtClean="0">
                <a:latin typeface="Baskerville Old Face"/>
                <a:cs typeface="Baskerville Old Face"/>
              </a:rPr>
              <a:t>de fuerza</a:t>
            </a:r>
            <a:r>
              <a:rPr lang="es-ES_tradnl" sz="2700" dirty="0" smtClean="0">
                <a:latin typeface="Baskerville Old Face"/>
                <a:cs typeface="Baskerville Old Face"/>
              </a:rPr>
              <a:t>, lo cual equivale al peso aproximado de un automóvil mediano estándar</a:t>
            </a:r>
          </a:p>
          <a:p>
            <a:pPr>
              <a:lnSpc>
                <a:spcPts val="600"/>
              </a:lnSpc>
              <a:spcBef>
                <a:spcPts val="35"/>
              </a:spcBef>
              <a:buFont typeface="Baskerville Old Face"/>
              <a:buChar char="•"/>
            </a:pPr>
            <a:endParaRPr lang="es-ES_tradnl" sz="600" dirty="0" smtClean="0"/>
          </a:p>
          <a:p>
            <a:pPr marL="355600" marR="280035" indent="-342900">
              <a:lnSpc>
                <a:spcPct val="100000"/>
              </a:lnSpc>
              <a:buFont typeface="Baskerville Old Face"/>
              <a:buChar char="•"/>
              <a:tabLst>
                <a:tab pos="355600" algn="l"/>
              </a:tabLst>
            </a:pPr>
            <a:r>
              <a:rPr lang="es-ES_tradnl" sz="2700" spc="0" dirty="0" smtClean="0">
                <a:latin typeface="Baskerville Old Face"/>
                <a:cs typeface="Baskerville Old Face"/>
              </a:rPr>
              <a:t>En una caída desde 3 metros (10 pies) la probabilidades de muerte o lesión permanente son de 4 en 5 casos</a:t>
            </a:r>
            <a:endParaRPr lang="es-ES_tradnl" sz="2700" dirty="0" smtClean="0">
              <a:latin typeface="Baskerville Old Face"/>
              <a:cs typeface="Baskerville Old Face"/>
            </a:endParaRPr>
          </a:p>
          <a:p>
            <a:pPr>
              <a:lnSpc>
                <a:spcPts val="600"/>
              </a:lnSpc>
              <a:spcBef>
                <a:spcPts val="23"/>
              </a:spcBef>
              <a:buFont typeface="Baskerville Old Face"/>
              <a:buChar char="•"/>
            </a:pPr>
            <a:endParaRPr lang="es-ES_tradnl" sz="600" dirty="0" smtClean="0"/>
          </a:p>
          <a:p>
            <a:pPr marL="355600" marR="12700" indent="-342900">
              <a:lnSpc>
                <a:spcPct val="100400"/>
              </a:lnSpc>
              <a:buFont typeface="Baskerville Old Face"/>
              <a:buChar char="•"/>
              <a:tabLst>
                <a:tab pos="355600" algn="l"/>
              </a:tabLst>
            </a:pPr>
            <a:r>
              <a:rPr lang="es-ES_tradnl" sz="2700" dirty="0" smtClean="0">
                <a:latin typeface="Baskerville Old Face"/>
                <a:cs typeface="Baskerville Old Face"/>
              </a:rPr>
              <a:t>Una caída desde 3,35 metros (11 pies) </a:t>
            </a:r>
            <a:r>
              <a:rPr lang="es-ES_tradnl" sz="2700" spc="0" dirty="0" smtClean="0">
                <a:latin typeface="Baskerville Old Face"/>
                <a:cs typeface="Baskerville Old Face"/>
              </a:rPr>
              <a:t>tiene una probabilidad de causar la muerte en 8</a:t>
            </a:r>
            <a:r>
              <a:rPr lang="es-ES_tradnl" sz="2700" spc="-5" dirty="0" smtClean="0">
                <a:latin typeface="Baskerville Old Face"/>
                <a:cs typeface="Baskerville Old Face"/>
              </a:rPr>
              <a:t>,</a:t>
            </a:r>
            <a:r>
              <a:rPr lang="es-ES_tradnl" sz="2700" spc="0" dirty="0" smtClean="0">
                <a:latin typeface="Baskerville Old Face"/>
                <a:cs typeface="Baskerville Old Face"/>
              </a:rPr>
              <a:t>5</a:t>
            </a:r>
            <a:r>
              <a:rPr lang="es-ES_tradnl" sz="2700" spc="-5" dirty="0" smtClean="0">
                <a:latin typeface="Times New Roman"/>
                <a:cs typeface="Times New Roman"/>
              </a:rPr>
              <a:t> </a:t>
            </a:r>
            <a:r>
              <a:rPr lang="es-ES_tradnl" sz="2700" spc="-10" dirty="0" smtClean="0">
                <a:latin typeface="Baskerville Old Face"/>
                <a:cs typeface="Baskerville Old Face"/>
              </a:rPr>
              <a:t>de</a:t>
            </a:r>
            <a:r>
              <a:rPr lang="es-ES_tradnl" sz="2700" spc="-5" dirty="0" smtClean="0">
                <a:latin typeface="Times New Roman"/>
                <a:cs typeface="Times New Roman"/>
              </a:rPr>
              <a:t> </a:t>
            </a:r>
            <a:r>
              <a:rPr lang="es-ES_tradnl" sz="2700" spc="0" dirty="0" smtClean="0">
                <a:latin typeface="Baskerville Old Face"/>
                <a:cs typeface="Baskerville Old Face"/>
              </a:rPr>
              <a:t>10</a:t>
            </a:r>
            <a:r>
              <a:rPr lang="es-ES_tradnl" sz="2700" spc="-5" dirty="0" smtClean="0">
                <a:latin typeface="Times New Roman"/>
                <a:cs typeface="Times New Roman"/>
              </a:rPr>
              <a:t> </a:t>
            </a:r>
            <a:r>
              <a:rPr lang="es-ES_tradnl" sz="2700" spc="0" dirty="0" smtClean="0">
                <a:latin typeface="Baskerville Old Face"/>
                <a:cs typeface="Baskerville Old Face"/>
              </a:rPr>
              <a:t>casos</a:t>
            </a:r>
            <a:endParaRPr lang="es-ES_tradnl" sz="2700" dirty="0">
              <a:latin typeface="Baskerville Old Face"/>
              <a:cs typeface="Baskerville Old Face"/>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670558"/>
            <a:ext cx="7848599" cy="1158241"/>
          </a:xfrm>
          <a:prstGeom prst="rect">
            <a:avLst/>
          </a:prstGeom>
        </p:spPr>
        <p:txBody>
          <a:bodyPr vert="horz" wrap="square" lIns="0" tIns="0" rIns="0" bIns="0" rtlCol="0">
            <a:noAutofit/>
          </a:bodyPr>
          <a:lstStyle/>
          <a:p>
            <a:pPr marL="12700">
              <a:lnSpc>
                <a:spcPct val="100000"/>
              </a:lnSpc>
            </a:pPr>
            <a:r>
              <a:rPr lang="es-ES_tradnl" sz="3600" spc="-10" dirty="0" smtClean="0">
                <a:latin typeface="Baskerville Old Face" panose="02020602080505020303" pitchFamily="18" charset="0"/>
                <a:cs typeface="Times New Roman"/>
              </a:rPr>
              <a:t>Opciones para la prevención de caídas:</a:t>
            </a:r>
            <a:r>
              <a:rPr lang="es-ES_tradnl" sz="3600" dirty="0" smtClean="0">
                <a:latin typeface="Baskerville Old Face" panose="02020602080505020303" pitchFamily="18" charset="0"/>
                <a:cs typeface="Times New Roman"/>
              </a:rPr>
              <a:t> </a:t>
            </a:r>
            <a:r>
              <a:rPr lang="es-ES_tradnl" sz="3600" spc="-5" dirty="0" smtClean="0">
                <a:latin typeface="Baskerville Old Face" panose="02020602080505020303" pitchFamily="18" charset="0"/>
                <a:cs typeface="Baskerville Old Face"/>
              </a:rPr>
              <a:t>escaleras móviles</a:t>
            </a:r>
            <a:endParaRPr lang="es-ES_tradnl" sz="3600" dirty="0">
              <a:latin typeface="Baskerville Old Face" panose="02020602080505020303" pitchFamily="18" charset="0"/>
              <a:cs typeface="Baskerville Old Face"/>
            </a:endParaRPr>
          </a:p>
        </p:txBody>
      </p:sp>
      <p:sp>
        <p:nvSpPr>
          <p:cNvPr id="3" name="object 3" title="foto - Ejemplo de uso de escalera incorrecto"/>
          <p:cNvSpPr/>
          <p:nvPr/>
        </p:nvSpPr>
        <p:spPr>
          <a:xfrm>
            <a:off x="1217877" y="2014600"/>
            <a:ext cx="7239000" cy="39624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4" name="object 4"/>
          <p:cNvSpPr txBox="1"/>
          <p:nvPr/>
        </p:nvSpPr>
        <p:spPr>
          <a:xfrm>
            <a:off x="1524000" y="6207249"/>
            <a:ext cx="5715000" cy="377190"/>
          </a:xfrm>
          <a:prstGeom prst="rect">
            <a:avLst/>
          </a:prstGeom>
        </p:spPr>
        <p:txBody>
          <a:bodyPr vert="horz" wrap="square" lIns="0" tIns="0" rIns="0" bIns="0" rtlCol="0">
            <a:noAutofit/>
          </a:bodyPr>
          <a:lstStyle/>
          <a:p>
            <a:pPr marL="12700">
              <a:lnSpc>
                <a:spcPct val="100000"/>
              </a:lnSpc>
            </a:pPr>
            <a:r>
              <a:rPr lang="es-ES_tradnl" sz="2400" dirty="0" smtClean="0">
                <a:latin typeface="Baskerville Old Face" panose="02020602080505020303" pitchFamily="18" charset="0"/>
                <a:cs typeface="Times New Roman"/>
              </a:rPr>
              <a:t>¿Es correcto que se use así una escalera móvil?</a:t>
            </a:r>
            <a:endParaRPr lang="es-ES_tradnl" sz="2400" dirty="0">
              <a:latin typeface="Baskerville Old Face" panose="02020602080505020303" pitchFamily="18" charset="0"/>
              <a:cs typeface="Times New Roman"/>
            </a:endParaRPr>
          </a:p>
        </p:txBody>
      </p:sp>
      <p:sp>
        <p:nvSpPr>
          <p:cNvPr id="5" name="object 5" title="fotos - Ejemplo de uso de escalera incorrecto"/>
          <p:cNvSpPr/>
          <p:nvPr/>
        </p:nvSpPr>
        <p:spPr>
          <a:xfrm>
            <a:off x="7391400" y="5715000"/>
            <a:ext cx="2026920" cy="1447800"/>
          </a:xfrm>
          <a:prstGeom prst="rect">
            <a:avLst/>
          </a:prstGeom>
          <a:blipFill>
            <a:blip r:embed="rId3" cstate="print"/>
            <a:stretch>
              <a:fillRect/>
            </a:stretch>
          </a:blipFill>
        </p:spPr>
        <p:txBody>
          <a:bodyPr wrap="square" lIns="0" tIns="0" rIns="0" bIns="0" rtlCol="0">
            <a:noAutofit/>
          </a:bodyPr>
          <a:lstStyle/>
          <a:p>
            <a:endParaRPr dirty="0"/>
          </a:p>
        </p:txBody>
      </p:sp>
      <p:sp>
        <p:nvSpPr>
          <p:cNvPr id="6" name="Title 5" hidden="1"/>
          <p:cNvSpPr>
            <a:spLocks noGrp="1"/>
          </p:cNvSpPr>
          <p:nvPr>
            <p:ph type="title"/>
          </p:nvPr>
        </p:nvSpPr>
        <p:spPr>
          <a:xfrm>
            <a:off x="1260548" y="451103"/>
            <a:ext cx="7628741" cy="1244472"/>
          </a:xfrm>
        </p:spPr>
        <p:txBody>
          <a:bodyPr/>
          <a:lstStyle/>
          <a:p>
            <a:r>
              <a:rPr lang="es-ES_tradnl" sz="1800" spc="-10" dirty="0" smtClean="0">
                <a:latin typeface="Baskerville Old Face" panose="02020602080505020303" pitchFamily="18" charset="0"/>
                <a:cs typeface="Times New Roman"/>
              </a:rPr>
              <a:t>Opciones para la prevención de caídas:</a:t>
            </a:r>
            <a:r>
              <a:rPr lang="es-ES_tradnl" sz="1800" dirty="0" smtClean="0">
                <a:latin typeface="Baskerville Old Face" panose="02020602080505020303" pitchFamily="18" charset="0"/>
                <a:cs typeface="Times New Roman"/>
              </a:rPr>
              <a:t> </a:t>
            </a:r>
            <a:r>
              <a:rPr lang="es-ES_tradnl" sz="1800" spc="-5" dirty="0" smtClean="0">
                <a:latin typeface="Baskerville Old Face" panose="02020602080505020303" pitchFamily="18" charset="0"/>
                <a:cs typeface="Baskerville Old Face"/>
              </a:rPr>
              <a:t>escaleras móviles</a:t>
            </a:r>
            <a:r>
              <a:rPr lang="es-ES_tradnl" sz="1800" dirty="0" smtClean="0">
                <a:latin typeface="Baskerville Old Face" panose="02020602080505020303" pitchFamily="18" charset="0"/>
                <a:cs typeface="Baskerville Old Face"/>
              </a:rPr>
              <a:t/>
            </a:r>
            <a:br>
              <a:rPr lang="es-ES_tradnl" sz="1800" dirty="0" smtClean="0">
                <a:latin typeface="Baskerville Old Face" panose="02020602080505020303" pitchFamily="18" charset="0"/>
                <a:cs typeface="Baskerville Old Face"/>
              </a:rPr>
            </a:b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3000" y="1981200"/>
            <a:ext cx="7620000" cy="2628009"/>
          </a:xfrm>
          <a:prstGeom prst="rect">
            <a:avLst/>
          </a:prstGeom>
        </p:spPr>
        <p:txBody>
          <a:bodyPr vert="horz" wrap="square" lIns="0" tIns="0" rIns="0" bIns="0" rtlCol="0">
            <a:noAutofit/>
          </a:bodyPr>
          <a:lstStyle/>
          <a:p>
            <a:pPr marL="355600" indent="-343535">
              <a:lnSpc>
                <a:spcPct val="100000"/>
              </a:lnSpc>
              <a:buFont typeface="Baskerville Old Face"/>
              <a:buChar char="•"/>
              <a:tabLst>
                <a:tab pos="355600" algn="l"/>
              </a:tabLst>
            </a:pPr>
            <a:r>
              <a:rPr lang="es-ES_tradnl" sz="2600" spc="-10" dirty="0" smtClean="0">
                <a:latin typeface="Baskerville Old Face"/>
                <a:cs typeface="Baskerville Old Face"/>
              </a:rPr>
              <a:t>Sistema de prevención de caídas:</a:t>
            </a:r>
            <a:endParaRPr lang="es-ES_tradnl" sz="2600" dirty="0" smtClean="0">
              <a:latin typeface="Baskerville Old Face"/>
              <a:cs typeface="Baskerville Old Face"/>
            </a:endParaRPr>
          </a:p>
          <a:p>
            <a:pPr>
              <a:lnSpc>
                <a:spcPts val="700"/>
              </a:lnSpc>
              <a:spcBef>
                <a:spcPts val="32"/>
              </a:spcBef>
              <a:buFont typeface="Baskerville Old Face"/>
              <a:buChar char="•"/>
            </a:pPr>
            <a:endParaRPr lang="es-ES_tradnl" sz="2600" dirty="0" smtClean="0"/>
          </a:p>
          <a:p>
            <a:pPr marL="756285" marR="12700" lvl="1" indent="-287020">
              <a:lnSpc>
                <a:spcPct val="100299"/>
              </a:lnSpc>
              <a:buFont typeface="Baskerville Old Face"/>
              <a:buChar char="–"/>
              <a:tabLst>
                <a:tab pos="756285" algn="l"/>
              </a:tabLst>
            </a:pPr>
            <a:r>
              <a:rPr lang="es-ES_tradnl" sz="2600" spc="-5" dirty="0" smtClean="0">
                <a:latin typeface="Baskerville Old Face"/>
                <a:cs typeface="Baskerville Old Face"/>
              </a:rPr>
              <a:t>Se utiliza con un arnés de cuerpo entero y un anclaje</a:t>
            </a:r>
            <a:endParaRPr lang="es-ES_tradnl" sz="2600" dirty="0" smtClean="0">
              <a:latin typeface="Baskerville Old Face"/>
              <a:cs typeface="Baskerville Old Face"/>
            </a:endParaRPr>
          </a:p>
          <a:p>
            <a:pPr lvl="1">
              <a:lnSpc>
                <a:spcPts val="750"/>
              </a:lnSpc>
              <a:spcBef>
                <a:spcPts val="5"/>
              </a:spcBef>
              <a:buFont typeface="Baskerville Old Face"/>
              <a:buChar char="–"/>
            </a:pPr>
            <a:endParaRPr lang="es-ES_tradnl" sz="2600" dirty="0" smtClean="0"/>
          </a:p>
          <a:p>
            <a:pPr marL="756285" lvl="1" indent="-287020">
              <a:lnSpc>
                <a:spcPct val="100000"/>
              </a:lnSpc>
              <a:buFont typeface="Baskerville Old Face"/>
              <a:buChar char="–"/>
              <a:tabLst>
                <a:tab pos="756285" algn="l"/>
              </a:tabLst>
            </a:pPr>
            <a:r>
              <a:rPr lang="es-ES_tradnl" sz="2600" spc="-5" dirty="0" smtClean="0">
                <a:latin typeface="Baskerville Old Face"/>
                <a:cs typeface="Baskerville Old Face"/>
              </a:rPr>
              <a:t>Se lo consider</a:t>
            </a:r>
            <a:r>
              <a:rPr lang="es-ES_tradnl" sz="2600" dirty="0" smtClean="0">
                <a:latin typeface="Baskerville Old Face"/>
                <a:cs typeface="Baskerville Old Face"/>
              </a:rPr>
              <a:t>a un</a:t>
            </a:r>
            <a:r>
              <a:rPr lang="es-ES_tradnl" sz="2600" spc="-25" dirty="0" smtClean="0">
                <a:latin typeface="Times New Roman"/>
                <a:cs typeface="Times New Roman"/>
              </a:rPr>
              <a:t> </a:t>
            </a:r>
            <a:r>
              <a:rPr lang="es-ES_tradnl" sz="2600" u="heavy" spc="-5" dirty="0" smtClean="0">
                <a:latin typeface="Baskerville Old Face"/>
                <a:cs typeface="Times New Roman"/>
              </a:rPr>
              <a:t>sistema colectivo</a:t>
            </a:r>
            <a:endParaRPr lang="es-ES_tradnl" sz="2600" dirty="0" smtClean="0">
              <a:latin typeface="Baskerville Old Face"/>
              <a:cs typeface="Baskerville Old Face"/>
            </a:endParaRPr>
          </a:p>
          <a:p>
            <a:pPr lvl="1">
              <a:lnSpc>
                <a:spcPts val="750"/>
              </a:lnSpc>
              <a:spcBef>
                <a:spcPts val="17"/>
              </a:spcBef>
              <a:buFont typeface="Baskerville Old Face"/>
              <a:buChar char="–"/>
            </a:pPr>
            <a:endParaRPr lang="es-ES_tradnl" sz="2600" dirty="0" smtClean="0"/>
          </a:p>
          <a:p>
            <a:pPr marL="355600" indent="-342900">
              <a:lnSpc>
                <a:spcPct val="100000"/>
              </a:lnSpc>
              <a:buFont typeface="Baskerville Old Face"/>
              <a:buChar char="•"/>
              <a:tabLst>
                <a:tab pos="355600" algn="l"/>
              </a:tabLst>
            </a:pPr>
            <a:r>
              <a:rPr lang="es-ES_tradnl" sz="2600" spc="-10" dirty="0" smtClean="0">
                <a:latin typeface="Baskerville Old Face"/>
                <a:cs typeface="Baskerville Old Face"/>
              </a:rPr>
              <a:t>¿Ventajas y desventajas</a:t>
            </a:r>
            <a:r>
              <a:rPr lang="es-ES_tradnl" sz="2600" dirty="0" smtClean="0">
                <a:latin typeface="Baskerville Old Face"/>
                <a:cs typeface="Baskerville Old Face"/>
              </a:rPr>
              <a:t>?</a:t>
            </a:r>
            <a:endParaRPr lang="es-ES_tradnl" sz="2600" dirty="0">
              <a:latin typeface="Baskerville Old Face"/>
              <a:cs typeface="Baskerville Old Face"/>
            </a:endParaRPr>
          </a:p>
        </p:txBody>
      </p:sp>
      <p:sp>
        <p:nvSpPr>
          <p:cNvPr id="3" name="object 3"/>
          <p:cNvSpPr txBox="1">
            <a:spLocks noGrp="1"/>
          </p:cNvSpPr>
          <p:nvPr>
            <p:ph type="title"/>
          </p:nvPr>
        </p:nvSpPr>
        <p:spPr>
          <a:xfrm>
            <a:off x="1066801" y="720343"/>
            <a:ext cx="7776770" cy="1244472"/>
          </a:xfrm>
          <a:prstGeom prst="rect">
            <a:avLst/>
          </a:prstGeom>
        </p:spPr>
        <p:txBody>
          <a:bodyPr vert="horz" wrap="square" lIns="0" tIns="0" rIns="0" bIns="0" rtlCol="0">
            <a:noAutofit/>
          </a:bodyPr>
          <a:lstStyle/>
          <a:p>
            <a:pPr marL="28575">
              <a:lnSpc>
                <a:spcPct val="100000"/>
              </a:lnSpc>
            </a:pPr>
            <a:r>
              <a:rPr lang="es-ES_tradnl" sz="3500" spc="-10" dirty="0" smtClean="0">
                <a:latin typeface="Baskerville Old Face" panose="02020602080505020303" pitchFamily="18" charset="0"/>
                <a:cs typeface="Times New Roman"/>
              </a:rPr>
              <a:t>Opciones para la prevención de caídas:</a:t>
            </a:r>
            <a:r>
              <a:rPr lang="es-ES_tradnl" sz="3500" spc="0" dirty="0" smtClean="0">
                <a:latin typeface="Baskerville Old Face" panose="02020602080505020303" pitchFamily="18" charset="0"/>
                <a:cs typeface="Baskerville Old Face"/>
              </a:rPr>
              <a:t> </a:t>
            </a:r>
            <a:r>
              <a:rPr lang="es-ES_tradnl" sz="3500" spc="10" dirty="0" smtClean="0">
                <a:latin typeface="Baskerville Old Face"/>
                <a:cs typeface="Baskerville Old Face"/>
              </a:rPr>
              <a:t>sistema de prevención de caídas</a:t>
            </a:r>
            <a:endParaRPr lang="es-ES_tradnl" sz="3500" dirty="0">
              <a:latin typeface="Baskerville Old Face"/>
              <a:cs typeface="Baskerville Old Face"/>
            </a:endParaRPr>
          </a:p>
        </p:txBody>
      </p:sp>
      <p:sp>
        <p:nvSpPr>
          <p:cNvPr id="4" name="object 4" title="Trabajadores en un techo utilizando el sistema de restricción de caída."/>
          <p:cNvSpPr/>
          <p:nvPr/>
        </p:nvSpPr>
        <p:spPr>
          <a:xfrm>
            <a:off x="990600" y="4724400"/>
            <a:ext cx="4565903" cy="2331720"/>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title=" el sistema de restricción de caída."/>
          <p:cNvSpPr/>
          <p:nvPr/>
        </p:nvSpPr>
        <p:spPr>
          <a:xfrm>
            <a:off x="6172200" y="5105400"/>
            <a:ext cx="3262883" cy="2057399"/>
          </a:xfrm>
          <a:prstGeom prst="rect">
            <a:avLst/>
          </a:prstGeom>
          <a:blipFill>
            <a:blip r:embed="rId3" cstate="print"/>
            <a:stretch>
              <a:fillRect/>
            </a:stretch>
          </a:blipFill>
        </p:spPr>
        <p:txBody>
          <a:bodyPr wrap="square" lIns="0" tIns="0" rIns="0" bIns="0" rtlCol="0">
            <a:noAutofit/>
          </a:bodyPr>
          <a:lstStyle/>
          <a:p>
            <a:endParaRP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0" y="457200"/>
            <a:ext cx="8175497" cy="970281"/>
          </a:xfrm>
          <a:prstGeom prst="rect">
            <a:avLst/>
          </a:prstGeom>
        </p:spPr>
        <p:txBody>
          <a:bodyPr vert="horz" wrap="square" lIns="0" tIns="0" rIns="0" bIns="0" rtlCol="0">
            <a:noAutofit/>
          </a:bodyPr>
          <a:lstStyle/>
          <a:p>
            <a:pPr marL="457200">
              <a:lnSpc>
                <a:spcPct val="100000"/>
              </a:lnSpc>
            </a:pPr>
            <a:r>
              <a:rPr lang="es-ES_tradnl" sz="3200" spc="-10" dirty="0" smtClean="0">
                <a:latin typeface="Baskerville Old Face" panose="02020602080505020303" pitchFamily="18" charset="0"/>
                <a:cs typeface="Times New Roman"/>
              </a:rPr>
              <a:t>Opciones para la prevención de caídas: </a:t>
            </a:r>
          </a:p>
          <a:p>
            <a:pPr marL="457200">
              <a:lnSpc>
                <a:spcPct val="100000"/>
              </a:lnSpc>
            </a:pPr>
            <a:r>
              <a:rPr lang="es-ES_tradnl" sz="3200" spc="-5" dirty="0" smtClean="0">
                <a:latin typeface="Baskerville Old Face" panose="02020602080505020303" pitchFamily="18" charset="0"/>
                <a:cs typeface="Times New Roman"/>
              </a:rPr>
              <a:t>equipo de protección personal</a:t>
            </a:r>
            <a:endParaRPr lang="es-ES_tradnl" sz="3200" dirty="0">
              <a:latin typeface="Baskerville Old Face" panose="02020602080505020303" pitchFamily="18" charset="0"/>
              <a:cs typeface="Baskerville Old Face"/>
            </a:endParaRPr>
          </a:p>
        </p:txBody>
      </p:sp>
      <p:sp>
        <p:nvSpPr>
          <p:cNvPr id="3" name="object 3" title="foto - Arnés de cuerpo entero"/>
          <p:cNvSpPr txBox="1"/>
          <p:nvPr/>
        </p:nvSpPr>
        <p:spPr>
          <a:xfrm>
            <a:off x="1297939" y="1828799"/>
            <a:ext cx="5679440" cy="3124201"/>
          </a:xfrm>
          <a:prstGeom prst="rect">
            <a:avLst/>
          </a:prstGeom>
        </p:spPr>
        <p:txBody>
          <a:bodyPr vert="horz" wrap="square" lIns="0" tIns="0" rIns="0" bIns="0" rtlCol="0">
            <a:noAutofit/>
          </a:bodyPr>
          <a:lstStyle/>
          <a:p>
            <a:pPr marL="356870" indent="-344805">
              <a:lnSpc>
                <a:spcPts val="1900"/>
              </a:lnSpc>
              <a:buFont typeface="Baskerville Old Face"/>
              <a:buChar char="•"/>
              <a:tabLst>
                <a:tab pos="355600" algn="l"/>
              </a:tabLst>
            </a:pPr>
            <a:r>
              <a:rPr lang="es-ES_tradnl" sz="1600" dirty="0" smtClean="0">
                <a:latin typeface="Baskerville Old Face" panose="02020602080505020303" pitchFamily="18" charset="0"/>
                <a:cs typeface="Baskerville Old Face"/>
              </a:rPr>
              <a:t>Arnés de cuerpo entero</a:t>
            </a:r>
          </a:p>
          <a:p>
            <a:pPr marL="355600" indent="-343535">
              <a:lnSpc>
                <a:spcPts val="1900"/>
              </a:lnSpc>
              <a:spcBef>
                <a:spcPts val="445"/>
              </a:spcBef>
              <a:buFont typeface="Baskerville Old Face"/>
              <a:buChar char="•"/>
              <a:tabLst>
                <a:tab pos="355600" algn="l"/>
              </a:tabLst>
            </a:pPr>
            <a:r>
              <a:rPr lang="es-ES_tradnl" sz="1600" spc="-10" dirty="0" smtClean="0">
                <a:latin typeface="Baskerville Old Face" panose="02020602080505020303" pitchFamily="18" charset="0"/>
                <a:cs typeface="Baskerville Old Face"/>
              </a:rPr>
              <a:t>Cuerda de seguridad con amortiguación incorporada</a:t>
            </a:r>
            <a:endParaRPr lang="es-ES_tradnl" sz="1600" dirty="0" smtClean="0">
              <a:latin typeface="Baskerville Old Face" panose="02020602080505020303" pitchFamily="18" charset="0"/>
              <a:cs typeface="Baskerville Old Face"/>
            </a:endParaRPr>
          </a:p>
          <a:p>
            <a:pPr marL="355600" indent="-343535">
              <a:lnSpc>
                <a:spcPts val="1900"/>
              </a:lnSpc>
              <a:spcBef>
                <a:spcPts val="440"/>
              </a:spcBef>
              <a:buFont typeface="Baskerville Old Face"/>
              <a:buChar char="•"/>
              <a:tabLst>
                <a:tab pos="355600" algn="l"/>
              </a:tabLst>
            </a:pPr>
            <a:r>
              <a:rPr lang="es-ES_tradnl" sz="1600" dirty="0" smtClean="0">
                <a:latin typeface="Baskerville Old Face" panose="02020602080505020303" pitchFamily="18" charset="0"/>
                <a:cs typeface="Baskerville Old Face"/>
              </a:rPr>
              <a:t>Cuerda de seguridad auto-retráctil</a:t>
            </a:r>
          </a:p>
          <a:p>
            <a:pPr marL="355600" indent="-343535">
              <a:lnSpc>
                <a:spcPts val="1900"/>
              </a:lnSpc>
              <a:spcBef>
                <a:spcPts val="430"/>
              </a:spcBef>
              <a:buFont typeface="Baskerville Old Face"/>
              <a:buChar char="•"/>
              <a:tabLst>
                <a:tab pos="355600" algn="l"/>
              </a:tabLst>
            </a:pPr>
            <a:r>
              <a:rPr lang="es-ES_tradnl" sz="1600" spc="-10" dirty="0" smtClean="0">
                <a:latin typeface="Baskerville Old Face" panose="02020602080505020303" pitchFamily="18" charset="0"/>
                <a:cs typeface="Baskerville Old Face"/>
              </a:rPr>
              <a:t>Conectores</a:t>
            </a:r>
            <a:endParaRPr lang="es-ES_tradnl" sz="1600" dirty="0" smtClean="0">
              <a:latin typeface="Baskerville Old Face" panose="02020602080505020303" pitchFamily="18" charset="0"/>
              <a:cs typeface="Baskerville Old Face"/>
            </a:endParaRPr>
          </a:p>
          <a:p>
            <a:pPr marL="355600" indent="-343535">
              <a:lnSpc>
                <a:spcPts val="1900"/>
              </a:lnSpc>
              <a:spcBef>
                <a:spcPts val="445"/>
              </a:spcBef>
              <a:buFont typeface="Baskerville Old Face"/>
              <a:buChar char="•"/>
              <a:tabLst>
                <a:tab pos="355600" algn="l"/>
              </a:tabLst>
            </a:pPr>
            <a:r>
              <a:rPr lang="es-ES_tradnl" sz="1600" spc="-10" dirty="0" smtClean="0">
                <a:latin typeface="Baskerville Old Face" panose="02020602080505020303" pitchFamily="18" charset="0"/>
                <a:cs typeface="Baskerville Old Face"/>
              </a:rPr>
              <a:t>Dispositivos para subir escaleras móviles</a:t>
            </a:r>
            <a:endParaRPr lang="es-ES_tradnl" sz="1600" dirty="0" smtClean="0">
              <a:latin typeface="Baskerville Old Face" panose="02020602080505020303" pitchFamily="18" charset="0"/>
              <a:cs typeface="Baskerville Old Face"/>
            </a:endParaRPr>
          </a:p>
          <a:p>
            <a:pPr marL="355600" indent="-342900">
              <a:lnSpc>
                <a:spcPts val="1900"/>
              </a:lnSpc>
              <a:spcBef>
                <a:spcPts val="440"/>
              </a:spcBef>
              <a:buFont typeface="Baskerville Old Face"/>
              <a:buChar char="•"/>
              <a:tabLst>
                <a:tab pos="354965" algn="l"/>
              </a:tabLst>
            </a:pPr>
            <a:r>
              <a:rPr lang="es-ES_tradnl" sz="1600" dirty="0" smtClean="0">
                <a:latin typeface="Baskerville Old Face" panose="02020602080505020303" pitchFamily="18" charset="0"/>
                <a:cs typeface="Baskerville Old Face"/>
              </a:rPr>
              <a:t>Línea de vida vertical</a:t>
            </a:r>
          </a:p>
          <a:p>
            <a:pPr marL="355600" indent="-343535">
              <a:lnSpc>
                <a:spcPts val="1900"/>
              </a:lnSpc>
              <a:spcBef>
                <a:spcPts val="430"/>
              </a:spcBef>
              <a:buFont typeface="Baskerville Old Face"/>
              <a:buChar char="•"/>
              <a:tabLst>
                <a:tab pos="355600" algn="l"/>
              </a:tabLst>
            </a:pPr>
            <a:r>
              <a:rPr lang="es-ES_tradnl" sz="1600" spc="-5" dirty="0" smtClean="0">
                <a:latin typeface="Baskerville Old Face" panose="02020602080505020303" pitchFamily="18" charset="0"/>
                <a:cs typeface="Baskerville Old Face"/>
              </a:rPr>
              <a:t>Línea de vida horizontal</a:t>
            </a:r>
          </a:p>
          <a:p>
            <a:pPr marL="355600" indent="-343535">
              <a:lnSpc>
                <a:spcPts val="1900"/>
              </a:lnSpc>
              <a:spcBef>
                <a:spcPts val="430"/>
              </a:spcBef>
              <a:buFont typeface="Baskerville Old Face"/>
              <a:buChar char="•"/>
              <a:tabLst>
                <a:tab pos="355600" algn="l"/>
              </a:tabLst>
            </a:pPr>
            <a:endParaRPr lang="es-ES_tradnl" sz="1600" dirty="0" smtClean="0">
              <a:latin typeface="Baskerville Old Face" panose="02020602080505020303" pitchFamily="18" charset="0"/>
              <a:cs typeface="Baskerville Old Face"/>
            </a:endParaRPr>
          </a:p>
          <a:p>
            <a:pPr marL="355600" marR="12700" indent="-342900">
              <a:lnSpc>
                <a:spcPts val="1900"/>
              </a:lnSpc>
              <a:buFont typeface="Baskerville Old Face"/>
              <a:buChar char="•"/>
              <a:tabLst>
                <a:tab pos="355600" algn="l"/>
              </a:tabLst>
            </a:pPr>
            <a:r>
              <a:rPr lang="es-ES_tradnl" sz="1600" spc="-10" dirty="0" smtClean="0">
                <a:latin typeface="Baskerville Old Face" panose="02020602080505020303" pitchFamily="18" charset="0"/>
                <a:cs typeface="Baskerville Old Face"/>
              </a:rPr>
              <a:t>Tienen requisitos específicos de diseño: algunos ya están establecidos y otros requieren desarrollo de ingeniería</a:t>
            </a:r>
            <a:r>
              <a:rPr lang="es-ES_tradnl" sz="1600" dirty="0" smtClean="0">
                <a:latin typeface="Baskerville Old Face" panose="02020602080505020303" pitchFamily="18" charset="0"/>
                <a:cs typeface="Baskerville Old Face"/>
              </a:rPr>
              <a:t>.</a:t>
            </a:r>
          </a:p>
          <a:p>
            <a:pPr marL="355600" indent="-342900">
              <a:lnSpc>
                <a:spcPts val="1900"/>
              </a:lnSpc>
              <a:spcBef>
                <a:spcPts val="430"/>
              </a:spcBef>
              <a:buFont typeface="Baskerville Old Face"/>
              <a:buChar char="•"/>
              <a:tabLst>
                <a:tab pos="354965" algn="l"/>
              </a:tabLst>
            </a:pPr>
            <a:r>
              <a:rPr lang="es-ES_tradnl" sz="1600" spc="-5" dirty="0" smtClean="0">
                <a:latin typeface="Baskerville Old Face" panose="02020602080505020303" pitchFamily="18" charset="0"/>
                <a:cs typeface="Baskerville Old Face"/>
              </a:rPr>
              <a:t>Todos ellos requieren capacitación y conocimientos </a:t>
            </a:r>
            <a:r>
              <a:rPr lang="es-ES_tradnl" sz="1600" u="sng" spc="-15" dirty="0" smtClean="0">
                <a:latin typeface="Baskerville Old Face" panose="02020602080505020303" pitchFamily="18" charset="0"/>
                <a:cs typeface="Baskerville Old Face"/>
              </a:rPr>
              <a:t>adicionales.</a:t>
            </a:r>
            <a:endParaRPr lang="es-ES_tradnl" sz="1600" dirty="0">
              <a:latin typeface="Baskerville Old Face" panose="02020602080505020303" pitchFamily="18" charset="0"/>
              <a:cs typeface="Baskerville Old Face"/>
            </a:endParaRPr>
          </a:p>
        </p:txBody>
      </p:sp>
      <p:sp>
        <p:nvSpPr>
          <p:cNvPr id="4" name="object 4" title="foto - Ejemplo de equipo de protección personal"/>
          <p:cNvSpPr/>
          <p:nvPr/>
        </p:nvSpPr>
        <p:spPr>
          <a:xfrm>
            <a:off x="6841329" y="4343400"/>
            <a:ext cx="1540671" cy="283826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5" name="object 5" title="foto - Ejemplo de equipo de protección personal"/>
          <p:cNvSpPr/>
          <p:nvPr/>
        </p:nvSpPr>
        <p:spPr>
          <a:xfrm>
            <a:off x="5486401" y="2819401"/>
            <a:ext cx="2590800" cy="6858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6" name="object 6" title="foto - Ejemplo de equipo de protección personal"/>
          <p:cNvSpPr/>
          <p:nvPr/>
        </p:nvSpPr>
        <p:spPr>
          <a:xfrm>
            <a:off x="8229600" y="3429000"/>
            <a:ext cx="1219199" cy="373379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7" name="object 7" title="foto - Ejemplo de equipo de protección personal"/>
          <p:cNvSpPr/>
          <p:nvPr/>
        </p:nvSpPr>
        <p:spPr>
          <a:xfrm>
            <a:off x="6553200" y="1524000"/>
            <a:ext cx="1967483" cy="1066799"/>
          </a:xfrm>
          <a:prstGeom prst="rect">
            <a:avLst/>
          </a:prstGeom>
          <a:blipFill>
            <a:blip r:embed="rId5" cstate="print"/>
            <a:stretch>
              <a:fillRect/>
            </a:stretch>
          </a:blipFill>
        </p:spPr>
        <p:txBody>
          <a:bodyPr wrap="square" lIns="0" tIns="0" rIns="0" bIns="0" rtlCol="0">
            <a:noAutofit/>
          </a:bodyPr>
          <a:lstStyle/>
          <a:p>
            <a:endParaRPr dirty="0"/>
          </a:p>
        </p:txBody>
      </p:sp>
      <p:sp>
        <p:nvSpPr>
          <p:cNvPr id="8" name="object 8" title="foto - Ejemplo de equipo de protección personal"/>
          <p:cNvSpPr/>
          <p:nvPr/>
        </p:nvSpPr>
        <p:spPr>
          <a:xfrm>
            <a:off x="1574751" y="5289639"/>
            <a:ext cx="1848807" cy="1890827"/>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9" name="object 9" title="foto - Ejemplo de equipo de protección personal"/>
          <p:cNvSpPr/>
          <p:nvPr/>
        </p:nvSpPr>
        <p:spPr>
          <a:xfrm>
            <a:off x="3643622" y="5373341"/>
            <a:ext cx="1698430" cy="1013661"/>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10" name="object 10" title="foto - Ejemplo de equipo de protección personal"/>
          <p:cNvSpPr/>
          <p:nvPr/>
        </p:nvSpPr>
        <p:spPr>
          <a:xfrm>
            <a:off x="3853723" y="6723444"/>
            <a:ext cx="2095323" cy="677130"/>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11" name="object 11" title="foto - Ejemplo de equipo de protección personal"/>
          <p:cNvSpPr/>
          <p:nvPr/>
        </p:nvSpPr>
        <p:spPr>
          <a:xfrm>
            <a:off x="5948875" y="5211377"/>
            <a:ext cx="770332" cy="1240724"/>
          </a:xfrm>
          <a:prstGeom prst="rect">
            <a:avLst/>
          </a:prstGeom>
          <a:blipFill>
            <a:blip r:embed="rId9" cstate="print"/>
            <a:stretch>
              <a:fillRect/>
            </a:stretch>
          </a:blipFill>
        </p:spPr>
        <p:txBody>
          <a:bodyPr wrap="square" lIns="0" tIns="0" rIns="0" bIns="0" rtlCol="0">
            <a:noAutofit/>
          </a:bodyPr>
          <a:lstStyle/>
          <a:p>
            <a:endParaRPr dirty="0"/>
          </a:p>
        </p:txBody>
      </p:sp>
      <p:sp>
        <p:nvSpPr>
          <p:cNvPr id="12" name="object 12" title="foto - Ejemplo de equipo de protección personal"/>
          <p:cNvSpPr/>
          <p:nvPr/>
        </p:nvSpPr>
        <p:spPr>
          <a:xfrm>
            <a:off x="609600" y="1219200"/>
            <a:ext cx="457199" cy="5714999"/>
          </a:xfrm>
          <a:prstGeom prst="rect">
            <a:avLst/>
          </a:prstGeom>
          <a:blipFill>
            <a:blip r:embed="rId10" cstate="print"/>
            <a:stretch>
              <a:fillRect/>
            </a:stretch>
          </a:blipFill>
        </p:spPr>
        <p:txBody>
          <a:bodyPr wrap="square" lIns="0" tIns="0" rIns="0" bIns="0" rtlCol="0">
            <a:noAutofit/>
          </a:bodyPr>
          <a:lstStyle/>
          <a:p>
            <a:endParaRPr dirty="0"/>
          </a:p>
        </p:txBody>
      </p:sp>
      <p:sp>
        <p:nvSpPr>
          <p:cNvPr id="13" name="Title 12" hidden="1"/>
          <p:cNvSpPr>
            <a:spLocks noGrp="1"/>
          </p:cNvSpPr>
          <p:nvPr>
            <p:ph type="title"/>
          </p:nvPr>
        </p:nvSpPr>
        <p:spPr>
          <a:xfrm>
            <a:off x="1297939" y="172925"/>
            <a:ext cx="7628741" cy="1244472"/>
          </a:xfrm>
        </p:spPr>
        <p:txBody>
          <a:bodyPr/>
          <a:lstStyle/>
          <a:p>
            <a:pPr marL="457200">
              <a:lnSpc>
                <a:spcPct val="100000"/>
              </a:lnSpc>
            </a:pPr>
            <a:r>
              <a:rPr lang="es-ES_tradnl" sz="1800" spc="-10" dirty="0" smtClean="0">
                <a:latin typeface="Baskerville Old Face" panose="02020602080505020303" pitchFamily="18" charset="0"/>
                <a:cs typeface="Times New Roman"/>
              </a:rPr>
              <a:t>Opciones para la prevención de caídas: </a:t>
            </a:r>
            <a:br>
              <a:rPr lang="es-ES_tradnl" sz="1800" spc="-10" dirty="0" smtClean="0">
                <a:latin typeface="Baskerville Old Face" panose="02020602080505020303" pitchFamily="18" charset="0"/>
                <a:cs typeface="Times New Roman"/>
              </a:rPr>
            </a:br>
            <a:r>
              <a:rPr lang="es-ES_tradnl" sz="1800" spc="-5" dirty="0" smtClean="0">
                <a:latin typeface="Baskerville Old Face" panose="02020602080505020303" pitchFamily="18" charset="0"/>
                <a:cs typeface="Times New Roman"/>
              </a:rPr>
              <a:t>equipo de protección personal</a:t>
            </a:r>
            <a:endParaRPr lang="es-ES_tradnl" sz="1800" dirty="0">
              <a:latin typeface="Baskerville Old Face" panose="02020602080505020303" pitchFamily="18" charset="0"/>
              <a:cs typeface="Baskerville Old Face"/>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5083" y="457200"/>
            <a:ext cx="7924165" cy="986029"/>
          </a:xfrm>
          <a:prstGeom prst="rect">
            <a:avLst/>
          </a:prstGeom>
        </p:spPr>
        <p:txBody>
          <a:bodyPr vert="horz" wrap="square" lIns="0" tIns="0" rIns="0" bIns="0" rtlCol="0">
            <a:noAutofit/>
          </a:bodyPr>
          <a:lstStyle/>
          <a:p>
            <a:pPr marL="457200">
              <a:lnSpc>
                <a:spcPct val="100000"/>
              </a:lnSpc>
            </a:pPr>
            <a:r>
              <a:rPr lang="es-ES_tradnl" sz="3200" dirty="0" smtClean="0">
                <a:latin typeface="Baskerville Old Face" panose="02020602080505020303" pitchFamily="18" charset="0"/>
                <a:cs typeface="Times New Roman"/>
              </a:rPr>
              <a:t>Equipo de protección personal:</a:t>
            </a:r>
            <a:r>
              <a:rPr lang="es-ES_tradnl" sz="3200" spc="5" dirty="0" smtClean="0">
                <a:latin typeface="Baskerville Old Face" panose="02020602080505020303" pitchFamily="18" charset="0"/>
                <a:cs typeface="Times New Roman"/>
              </a:rPr>
              <a:t> </a:t>
            </a:r>
          </a:p>
          <a:p>
            <a:pPr marL="457200">
              <a:lnSpc>
                <a:spcPct val="100000"/>
              </a:lnSpc>
            </a:pPr>
            <a:r>
              <a:rPr lang="es-ES_tradnl" sz="3200" dirty="0" smtClean="0">
                <a:latin typeface="Baskerville Old Face" panose="02020602080505020303" pitchFamily="18" charset="0"/>
                <a:cs typeface="Baskerville Old Face"/>
              </a:rPr>
              <a:t>arnés de cuerpo entero</a:t>
            </a:r>
            <a:endParaRPr lang="es-ES_tradnl" sz="3200" dirty="0">
              <a:latin typeface="Baskerville Old Face" panose="02020602080505020303" pitchFamily="18" charset="0"/>
              <a:cs typeface="Baskerville Old Face"/>
            </a:endParaRPr>
          </a:p>
        </p:txBody>
      </p:sp>
      <p:sp>
        <p:nvSpPr>
          <p:cNvPr id="3" name="object 3"/>
          <p:cNvSpPr txBox="1"/>
          <p:nvPr/>
        </p:nvSpPr>
        <p:spPr>
          <a:xfrm>
            <a:off x="1069338" y="1752599"/>
            <a:ext cx="3274061" cy="5212587"/>
          </a:xfrm>
          <a:prstGeom prst="rect">
            <a:avLst/>
          </a:prstGeom>
        </p:spPr>
        <p:txBody>
          <a:bodyPr vert="horz" wrap="square" lIns="0" tIns="0" rIns="0" bIns="0" rtlCol="0">
            <a:noAutofit/>
          </a:bodyPr>
          <a:lstStyle/>
          <a:p>
            <a:pPr marL="355600" indent="-343535">
              <a:buFont typeface="Baskerville Old Face"/>
              <a:buChar char="•"/>
              <a:tabLst>
                <a:tab pos="355600" algn="l"/>
              </a:tabLst>
            </a:pPr>
            <a:r>
              <a:rPr lang="es-ES_tradnl" sz="2000" dirty="0" smtClean="0">
                <a:latin typeface="Baskerville Old Face" panose="02020602080505020303" pitchFamily="18" charset="0"/>
                <a:cs typeface="Baskerville Old Face"/>
              </a:rPr>
              <a:t>Arnés de cuerpo entero</a:t>
            </a:r>
          </a:p>
          <a:p>
            <a:pPr marL="623888" lvl="1" indent="-153988">
              <a:buFont typeface="Baskerville Old Face"/>
              <a:buChar char="–"/>
            </a:pPr>
            <a:r>
              <a:rPr lang="es-ES_tradnl" spc="-5" dirty="0" smtClean="0">
                <a:latin typeface="Baskerville Old Face" panose="02020602080505020303" pitchFamily="18" charset="0"/>
                <a:cs typeface="Baskerville Old Face"/>
              </a:rPr>
              <a:t>Con cierres en las piernas</a:t>
            </a:r>
            <a:endParaRPr lang="es-ES_tradnl" dirty="0" smtClean="0">
              <a:latin typeface="Baskerville Old Face" panose="02020602080505020303" pitchFamily="18" charset="0"/>
            </a:endParaRPr>
          </a:p>
          <a:p>
            <a:pPr marL="623888" marR="41910" lvl="1" indent="-153988">
              <a:buFont typeface="Baskerville Old Face"/>
              <a:buChar char="–"/>
            </a:pPr>
            <a:r>
              <a:rPr lang="es-ES_tradnl" spc="-5" dirty="0" smtClean="0">
                <a:latin typeface="Baskerville Old Face" panose="02020602080505020303" pitchFamily="18" charset="0"/>
                <a:cs typeface="Baskerville Old Face"/>
              </a:rPr>
              <a:t>Si se usa para trabajos de electricidad no tiene </a:t>
            </a:r>
            <a:r>
              <a:rPr lang="es-ES_tradnl" spc="-10" dirty="0" smtClean="0">
                <a:latin typeface="Baskerville Old Face" panose="02020602080505020303" pitchFamily="18" charset="0"/>
                <a:cs typeface="Baskerville Old Face"/>
              </a:rPr>
              <a:t>m</a:t>
            </a:r>
            <a:r>
              <a:rPr lang="es-ES_tradnl" dirty="0" smtClean="0">
                <a:latin typeface="Baskerville Old Face" panose="02020602080505020303" pitchFamily="18" charset="0"/>
                <a:cs typeface="Baskerville Old Face"/>
              </a:rPr>
              <a:t>et</a:t>
            </a:r>
            <a:r>
              <a:rPr lang="es-ES_tradnl" spc="-5" dirty="0" smtClean="0">
                <a:latin typeface="Baskerville Old Face" panose="02020602080505020303" pitchFamily="18" charset="0"/>
                <a:cs typeface="Baskerville Old Face"/>
              </a:rPr>
              <a:t>a</a:t>
            </a:r>
            <a:r>
              <a:rPr lang="es-ES_tradnl" dirty="0" smtClean="0">
                <a:latin typeface="Baskerville Old Face" panose="02020602080505020303" pitchFamily="18" charset="0"/>
                <a:cs typeface="Baskerville Old Face"/>
              </a:rPr>
              <a:t>l</a:t>
            </a:r>
            <a:r>
              <a:rPr lang="es-ES_tradnl" spc="5" dirty="0" smtClean="0">
                <a:latin typeface="Baskerville Old Face" panose="02020602080505020303" pitchFamily="18" charset="0"/>
                <a:cs typeface="Times New Roman"/>
              </a:rPr>
              <a:t> debajo de la cintura</a:t>
            </a:r>
            <a:endParaRPr lang="es-ES_tradnl" sz="650" dirty="0" smtClean="0"/>
          </a:p>
          <a:p>
            <a:pPr marL="355600" marR="71120" indent="-342900">
              <a:buFont typeface="Baskerville Old Face"/>
              <a:buChar char="•"/>
              <a:tabLst>
                <a:tab pos="355600" algn="l"/>
              </a:tabLst>
            </a:pPr>
            <a:r>
              <a:rPr lang="es-ES_tradnl" sz="2000" spc="-5" dirty="0" smtClean="0">
                <a:latin typeface="Baskerville Old Face" panose="02020602080505020303" pitchFamily="18" charset="0"/>
                <a:cs typeface="Baskerville Old Face"/>
              </a:rPr>
              <a:t>Anillo posterior en forma de </a:t>
            </a:r>
            <a:r>
              <a:rPr lang="es-ES_tradnl" sz="2000" spc="5" dirty="0" smtClean="0">
                <a:latin typeface="Baskerville Old Face" panose="02020602080505020303" pitchFamily="18" charset="0"/>
                <a:cs typeface="Baskerville Old Face"/>
              </a:rPr>
              <a:t>D</a:t>
            </a:r>
            <a:r>
              <a:rPr lang="es-ES_tradnl" sz="2000" spc="-10" dirty="0" smtClean="0">
                <a:latin typeface="Baskerville Old Face" panose="02020602080505020303" pitchFamily="18" charset="0"/>
                <a:cs typeface="Baskerville Old Face"/>
              </a:rPr>
              <a:t> para la detención de caídas</a:t>
            </a:r>
            <a:endParaRPr lang="es-ES_tradnl" sz="2000" dirty="0" smtClean="0">
              <a:latin typeface="Baskerville Old Face" panose="02020602080505020303" pitchFamily="18" charset="0"/>
              <a:cs typeface="Baskerville Old Face"/>
            </a:endParaRPr>
          </a:p>
          <a:p>
            <a:pPr marL="623888" marR="12700" lvl="1" indent="-153988">
              <a:buFont typeface="Baskerville Old Face"/>
              <a:buChar char="–"/>
              <a:tabLst>
                <a:tab pos="756285" algn="l"/>
              </a:tabLst>
            </a:pPr>
            <a:r>
              <a:rPr lang="es-ES_tradnl" dirty="0" smtClean="0">
                <a:latin typeface="Baskerville Old Face" panose="02020602080505020303" pitchFamily="18" charset="0"/>
                <a:cs typeface="Baskerville Old Face"/>
              </a:rPr>
              <a:t>Anillo frontal en forma de </a:t>
            </a:r>
            <a:r>
              <a:rPr lang="es-ES_tradnl" spc="-10" dirty="0" smtClean="0">
                <a:latin typeface="Baskerville Old Face" panose="02020602080505020303" pitchFamily="18" charset="0"/>
                <a:cs typeface="Baskerville Old Face"/>
              </a:rPr>
              <a:t>D</a:t>
            </a:r>
            <a:r>
              <a:rPr lang="es-ES_tradnl" spc="-20" dirty="0" smtClean="0">
                <a:latin typeface="Baskerville Old Face" panose="02020602080505020303" pitchFamily="18" charset="0"/>
                <a:cs typeface="Baskerville Old Face"/>
              </a:rPr>
              <a:t> para </a:t>
            </a:r>
            <a:r>
              <a:rPr lang="es-ES_tradnl" dirty="0" smtClean="0">
                <a:latin typeface="Baskerville Old Face" panose="02020602080505020303" pitchFamily="18" charset="0"/>
                <a:cs typeface="Baskerville Old Face"/>
              </a:rPr>
              <a:t>salvataje</a:t>
            </a:r>
          </a:p>
          <a:p>
            <a:pPr marL="623888" marR="492759" lvl="1" indent="-153988">
              <a:buFont typeface="Baskerville Old Face"/>
              <a:buChar char="–"/>
              <a:tabLst>
                <a:tab pos="756285" algn="l"/>
              </a:tabLst>
            </a:pPr>
            <a:r>
              <a:rPr lang="es-ES_tradnl" spc="-10" dirty="0" smtClean="0">
                <a:latin typeface="Baskerville Old Face" panose="02020602080505020303" pitchFamily="18" charset="0"/>
                <a:cs typeface="Baskerville Old Face"/>
              </a:rPr>
              <a:t>Anillo lateral en forma de D</a:t>
            </a:r>
            <a:r>
              <a:rPr lang="es-ES_tradnl" dirty="0" smtClean="0">
                <a:latin typeface="Baskerville Old Face" panose="02020602080505020303" pitchFamily="18" charset="0"/>
                <a:cs typeface="Baskerville Old Face"/>
              </a:rPr>
              <a:t> para posición</a:t>
            </a:r>
          </a:p>
          <a:p>
            <a:pPr marL="623888" marR="262255" lvl="1" indent="-153988">
              <a:buFont typeface="Baskerville Old Face"/>
              <a:buChar char="–"/>
              <a:tabLst>
                <a:tab pos="756285" algn="l"/>
              </a:tabLst>
            </a:pPr>
            <a:r>
              <a:rPr lang="es-ES_tradnl" spc="-5" dirty="0" smtClean="0">
                <a:latin typeface="Baskerville Old Face" panose="02020602080505020303" pitchFamily="18" charset="0"/>
                <a:cs typeface="Baskerville Old Face"/>
              </a:rPr>
              <a:t>Tela de marca K</a:t>
            </a:r>
            <a:r>
              <a:rPr lang="es-ES_tradnl" spc="-10" dirty="0" smtClean="0">
                <a:latin typeface="Baskerville Old Face" panose="02020602080505020303" pitchFamily="18" charset="0"/>
                <a:cs typeface="Baskerville Old Face"/>
              </a:rPr>
              <a:t>e</a:t>
            </a:r>
            <a:r>
              <a:rPr lang="es-ES_tradnl" spc="5" dirty="0" smtClean="0">
                <a:latin typeface="Baskerville Old Face" panose="02020602080505020303" pitchFamily="18" charset="0"/>
                <a:cs typeface="Baskerville Old Face"/>
              </a:rPr>
              <a:t>v</a:t>
            </a:r>
            <a:r>
              <a:rPr lang="es-ES_tradnl" dirty="0" smtClean="0">
                <a:latin typeface="Baskerville Old Face" panose="02020602080505020303" pitchFamily="18" charset="0"/>
                <a:cs typeface="Baskerville Old Face"/>
              </a:rPr>
              <a:t>l</a:t>
            </a:r>
            <a:r>
              <a:rPr lang="es-ES_tradnl" spc="-5" dirty="0" smtClean="0">
                <a:latin typeface="Baskerville Old Face" panose="02020602080505020303" pitchFamily="18" charset="0"/>
                <a:cs typeface="Baskerville Old Face"/>
              </a:rPr>
              <a:t>a</a:t>
            </a:r>
            <a:r>
              <a:rPr lang="es-ES_tradnl" dirty="0" smtClean="0">
                <a:latin typeface="Baskerville Old Face" panose="02020602080505020303" pitchFamily="18" charset="0"/>
                <a:cs typeface="Baskerville Old Face"/>
              </a:rPr>
              <a:t>r</a:t>
            </a:r>
            <a:r>
              <a:rPr lang="es-ES_tradnl" spc="-10" dirty="0" smtClean="0">
                <a:latin typeface="Baskerville Old Face" panose="02020602080505020303" pitchFamily="18" charset="0"/>
                <a:cs typeface="Times New Roman"/>
              </a:rPr>
              <a:t> para </a:t>
            </a:r>
            <a:r>
              <a:rPr lang="es-ES_tradnl" dirty="0" smtClean="0">
                <a:latin typeface="Baskerville Old Face" panose="02020602080505020303" pitchFamily="18" charset="0"/>
                <a:cs typeface="Baskerville Old Face"/>
              </a:rPr>
              <a:t>trabajos con calor y </a:t>
            </a:r>
            <a:r>
              <a:rPr lang="es-ES_tradnl" spc="-10" dirty="0" smtClean="0">
                <a:latin typeface="Baskerville Old Face" panose="02020602080505020303" pitchFamily="18" charset="0"/>
                <a:cs typeface="Baskerville Old Face"/>
              </a:rPr>
              <a:t>soldaduras</a:t>
            </a:r>
            <a:endParaRPr lang="es-ES_tradnl" dirty="0" smtClean="0">
              <a:latin typeface="Baskerville Old Face" panose="02020602080505020303" pitchFamily="18" charset="0"/>
              <a:cs typeface="Baskerville Old Face"/>
            </a:endParaRPr>
          </a:p>
          <a:p>
            <a:pPr marL="355600" marR="197485" indent="-342900">
              <a:buFont typeface="Baskerville Old Face"/>
              <a:buChar char="•"/>
              <a:tabLst>
                <a:tab pos="354965" algn="l"/>
              </a:tabLst>
            </a:pPr>
            <a:r>
              <a:rPr lang="es-ES_tradnl" sz="2000" spc="-15" dirty="0" smtClean="0">
                <a:latin typeface="Baskerville Old Face" panose="02020602080505020303" pitchFamily="18" charset="0"/>
                <a:cs typeface="Baskerville Old Face"/>
              </a:rPr>
              <a:t>¿Y los cinturones de seguridad</a:t>
            </a:r>
            <a:r>
              <a:rPr lang="es-ES_tradnl" sz="2000" dirty="0" smtClean="0">
                <a:latin typeface="Baskerville Old Face" panose="02020602080505020303" pitchFamily="18" charset="0"/>
                <a:cs typeface="Baskerville Old Face"/>
              </a:rPr>
              <a:t>?</a:t>
            </a:r>
            <a:endParaRPr lang="es-ES_tradnl" sz="2000" dirty="0">
              <a:latin typeface="Baskerville Old Face" panose="02020602080505020303" pitchFamily="18" charset="0"/>
              <a:cs typeface="Baskerville Old Face"/>
            </a:endParaRPr>
          </a:p>
        </p:txBody>
      </p:sp>
      <p:sp>
        <p:nvSpPr>
          <p:cNvPr id="5" name="object 5" title="Frente a un hombre que usa un arnés de cuerpo completo."/>
          <p:cNvSpPr/>
          <p:nvPr/>
        </p:nvSpPr>
        <p:spPr>
          <a:xfrm>
            <a:off x="4724400" y="1600200"/>
            <a:ext cx="2133599" cy="556259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6" name="object 6" title="Detrás de un hombre que lleva un arnés de cuerpo completo."/>
          <p:cNvSpPr/>
          <p:nvPr/>
        </p:nvSpPr>
        <p:spPr>
          <a:xfrm>
            <a:off x="7239000" y="1600200"/>
            <a:ext cx="2194559" cy="556259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7" name="Title 6" hidden="1"/>
          <p:cNvSpPr>
            <a:spLocks noGrp="1"/>
          </p:cNvSpPr>
          <p:nvPr>
            <p:ph type="title"/>
          </p:nvPr>
        </p:nvSpPr>
        <p:spPr>
          <a:xfrm>
            <a:off x="1299431" y="355728"/>
            <a:ext cx="7628741" cy="1244472"/>
          </a:xfrm>
        </p:spPr>
        <p:txBody>
          <a:bodyPr/>
          <a:lstStyle/>
          <a:p>
            <a:pPr marL="457200">
              <a:lnSpc>
                <a:spcPct val="100000"/>
              </a:lnSpc>
            </a:pPr>
            <a:r>
              <a:rPr lang="es-ES_tradnl" sz="1800" dirty="0" smtClean="0">
                <a:latin typeface="Baskerville Old Face" panose="02020602080505020303" pitchFamily="18" charset="0"/>
                <a:cs typeface="Times New Roman"/>
              </a:rPr>
              <a:t>Equipo de protección personal:</a:t>
            </a:r>
            <a:r>
              <a:rPr lang="es-ES_tradnl" sz="1800" spc="5" dirty="0" smtClean="0">
                <a:latin typeface="Baskerville Old Face" panose="02020602080505020303" pitchFamily="18" charset="0"/>
                <a:cs typeface="Times New Roman"/>
              </a:rPr>
              <a:t> </a:t>
            </a:r>
            <a:br>
              <a:rPr lang="es-ES_tradnl" sz="1800" spc="5" dirty="0" smtClean="0">
                <a:latin typeface="Baskerville Old Face" panose="02020602080505020303" pitchFamily="18" charset="0"/>
                <a:cs typeface="Times New Roman"/>
              </a:rPr>
            </a:br>
            <a:r>
              <a:rPr lang="es-ES_tradnl" sz="1800" dirty="0" smtClean="0">
                <a:latin typeface="Baskerville Old Face" panose="02020602080505020303" pitchFamily="18" charset="0"/>
                <a:cs typeface="Baskerville Old Face"/>
              </a:rPr>
              <a:t>arnés de cuerpo entero</a:t>
            </a:r>
            <a:br>
              <a:rPr lang="es-ES_tradnl" sz="1800" dirty="0" smtClean="0">
                <a:latin typeface="Baskerville Old Face" panose="02020602080505020303" pitchFamily="18" charset="0"/>
                <a:cs typeface="Baskerville Old Face"/>
              </a:rPr>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41907" y="762507"/>
            <a:ext cx="7974965" cy="568960"/>
          </a:xfrm>
          <a:prstGeom prst="rect">
            <a:avLst/>
          </a:prstGeom>
        </p:spPr>
        <p:txBody>
          <a:bodyPr vert="horz" wrap="square" lIns="0" tIns="0" rIns="0" bIns="0" rtlCol="0">
            <a:noAutofit/>
          </a:bodyPr>
          <a:lstStyle/>
          <a:p>
            <a:pPr marL="12700">
              <a:lnSpc>
                <a:spcPct val="100000"/>
              </a:lnSpc>
            </a:pPr>
            <a:r>
              <a:rPr lang="es-ES_tradnl" sz="3600" spc="-5" dirty="0" smtClean="0">
                <a:latin typeface="Baskerville Old Face"/>
                <a:cs typeface="Baskerville Old Face"/>
              </a:rPr>
              <a:t>Equipo de protección personal:</a:t>
            </a:r>
            <a:r>
              <a:rPr lang="es-ES_tradnl" sz="3600" dirty="0" smtClean="0">
                <a:latin typeface="Baskerville Old Face"/>
                <a:cs typeface="Baskerville Old Face"/>
              </a:rPr>
              <a:t> </a:t>
            </a:r>
            <a:r>
              <a:rPr lang="es-ES_tradnl" sz="3600" spc="-15" dirty="0" smtClean="0">
                <a:latin typeface="Baskerville Old Face"/>
                <a:cs typeface="Baskerville Old Face"/>
              </a:rPr>
              <a:t>conectores</a:t>
            </a:r>
            <a:endParaRPr lang="es-ES_tradnl" sz="3600" dirty="0">
              <a:latin typeface="Baskerville Old Face"/>
              <a:cs typeface="Baskerville Old Face"/>
            </a:endParaRPr>
          </a:p>
        </p:txBody>
      </p:sp>
      <p:sp>
        <p:nvSpPr>
          <p:cNvPr id="3" name="object 3"/>
          <p:cNvSpPr txBox="1"/>
          <p:nvPr/>
        </p:nvSpPr>
        <p:spPr>
          <a:xfrm>
            <a:off x="1145539" y="1769362"/>
            <a:ext cx="5179061" cy="2037080"/>
          </a:xfrm>
          <a:prstGeom prst="rect">
            <a:avLst/>
          </a:prstGeom>
        </p:spPr>
        <p:txBody>
          <a:bodyPr vert="horz" wrap="square" lIns="0" tIns="0" rIns="0" bIns="0" rtlCol="0">
            <a:noAutofit/>
          </a:bodyPr>
          <a:lstStyle/>
          <a:p>
            <a:pPr marL="12700">
              <a:lnSpc>
                <a:spcPct val="100000"/>
              </a:lnSpc>
            </a:pPr>
            <a:r>
              <a:rPr lang="es-ES_tradnl" sz="3600" spc="295" dirty="0" smtClean="0">
                <a:latin typeface="Baskerville Old Face"/>
                <a:cs typeface="Baskerville Old Face"/>
              </a:rPr>
              <a:t>•</a:t>
            </a:r>
            <a:r>
              <a:rPr lang="es-ES_tradnl" sz="3600" spc="-5" dirty="0" smtClean="0">
                <a:latin typeface="Baskerville Old Face"/>
                <a:cs typeface="Baskerville Old Face"/>
              </a:rPr>
              <a:t>Conectores</a:t>
            </a:r>
            <a:endParaRPr lang="es-ES_tradnl" sz="3600" dirty="0" smtClean="0">
              <a:latin typeface="Baskerville Old Face"/>
              <a:cs typeface="Baskerville Old Face"/>
            </a:endParaRPr>
          </a:p>
          <a:p>
            <a:pPr marL="755650" indent="-286385">
              <a:lnSpc>
                <a:spcPct val="100000"/>
              </a:lnSpc>
              <a:buFont typeface="Baskerville Old Face"/>
              <a:buChar char="–"/>
              <a:tabLst>
                <a:tab pos="756285" algn="l"/>
              </a:tabLst>
            </a:pPr>
            <a:r>
              <a:rPr lang="es-ES_tradnl" sz="2200" spc="-5" dirty="0" smtClean="0">
                <a:latin typeface="Baskerville Old Face" panose="02020602080505020303" pitchFamily="18" charset="0"/>
                <a:cs typeface="Baskerville Old Face"/>
              </a:rPr>
              <a:t>Ganchos de seguridad con cierre doble</a:t>
            </a:r>
            <a:endParaRPr lang="es-ES_tradnl" sz="2200" dirty="0" smtClean="0">
              <a:latin typeface="Baskerville Old Face" panose="02020602080505020303" pitchFamily="18" charset="0"/>
              <a:cs typeface="Baskerville Old Face"/>
            </a:endParaRPr>
          </a:p>
          <a:p>
            <a:pPr>
              <a:lnSpc>
                <a:spcPts val="650"/>
              </a:lnSpc>
              <a:spcBef>
                <a:spcPts val="8"/>
              </a:spcBef>
              <a:buFont typeface="Baskerville Old Face"/>
              <a:buChar char="–"/>
            </a:pPr>
            <a:endParaRPr lang="es-ES_tradnl" sz="2200" dirty="0" smtClean="0">
              <a:latin typeface="Baskerville Old Face" panose="02020602080505020303" pitchFamily="18" charset="0"/>
            </a:endParaRPr>
          </a:p>
          <a:p>
            <a:pPr marL="755650" marR="282575" indent="-286385">
              <a:lnSpc>
                <a:spcPct val="100400"/>
              </a:lnSpc>
              <a:buFont typeface="Baskerville Old Face"/>
              <a:buChar char="–"/>
              <a:tabLst>
                <a:tab pos="756285" algn="l"/>
              </a:tabLst>
            </a:pPr>
            <a:r>
              <a:rPr lang="es-ES_tradnl" sz="2200" spc="-5" dirty="0" smtClean="0">
                <a:latin typeface="Baskerville Old Face" panose="02020602080505020303" pitchFamily="18" charset="0"/>
                <a:cs typeface="Baskerville Old Face"/>
              </a:rPr>
              <a:t>Mosquetones con auto-bloqueo: usar con líneas de vida horizontales</a:t>
            </a:r>
            <a:endParaRPr lang="es-ES_tradnl" sz="2200" dirty="0">
              <a:latin typeface="Baskerville Old Face" panose="02020602080505020303" pitchFamily="18" charset="0"/>
              <a:cs typeface="Baskerville Old Face"/>
            </a:endParaRPr>
          </a:p>
        </p:txBody>
      </p:sp>
      <p:sp>
        <p:nvSpPr>
          <p:cNvPr id="4" name="object 4" title="foto - un conector"/>
          <p:cNvSpPr/>
          <p:nvPr/>
        </p:nvSpPr>
        <p:spPr>
          <a:xfrm>
            <a:off x="6365747" y="1676400"/>
            <a:ext cx="3235451" cy="5638799"/>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title="Foto - Mosquetones de bloqueo - usar con líneas de vida horizontales"/>
          <p:cNvSpPr/>
          <p:nvPr/>
        </p:nvSpPr>
        <p:spPr>
          <a:xfrm>
            <a:off x="1447800" y="3962400"/>
            <a:ext cx="4495799" cy="3124199"/>
          </a:xfrm>
          <a:prstGeom prst="rect">
            <a:avLst/>
          </a:prstGeom>
          <a:blipFill>
            <a:blip r:embed="rId3" cstate="print"/>
            <a:stretch>
              <a:fillRect/>
            </a:stretch>
          </a:blipFill>
        </p:spPr>
        <p:txBody>
          <a:bodyPr wrap="square" lIns="0" tIns="0" rIns="0" bIns="0" rtlCol="0">
            <a:noAutofit/>
          </a:bodyPr>
          <a:lstStyle/>
          <a:p>
            <a:endParaRPr dirty="0"/>
          </a:p>
        </p:txBody>
      </p:sp>
      <p:sp>
        <p:nvSpPr>
          <p:cNvPr id="6" name="Title 5" hidden="1"/>
          <p:cNvSpPr>
            <a:spLocks noGrp="1"/>
          </p:cNvSpPr>
          <p:nvPr>
            <p:ph type="title"/>
          </p:nvPr>
        </p:nvSpPr>
        <p:spPr/>
        <p:txBody>
          <a:bodyPr/>
          <a:lstStyle/>
          <a:p>
            <a:r>
              <a:rPr lang="es-ES_tradnl" sz="1800" spc="-5" dirty="0" smtClean="0">
                <a:latin typeface="Baskerville Old Face"/>
                <a:cs typeface="Baskerville Old Face"/>
              </a:rPr>
              <a:t>Equipo de protección personal:</a:t>
            </a:r>
            <a:r>
              <a:rPr lang="es-ES_tradnl" sz="1800" dirty="0" smtClean="0">
                <a:latin typeface="Baskerville Old Face"/>
                <a:cs typeface="Baskerville Old Face"/>
              </a:rPr>
              <a:t> </a:t>
            </a:r>
            <a:r>
              <a:rPr lang="es-ES_tradnl" sz="1800" spc="-15" dirty="0" smtClean="0">
                <a:latin typeface="Baskerville Old Face"/>
                <a:cs typeface="Baskerville Old Face"/>
              </a:rPr>
              <a:t>conectores</a:t>
            </a:r>
            <a:r>
              <a:rPr lang="es-ES_tradnl" sz="1800" dirty="0" smtClean="0">
                <a:latin typeface="Baskerville Old Face"/>
                <a:cs typeface="Baskerville Old Face"/>
              </a:rPr>
              <a:t/>
            </a:r>
            <a:br>
              <a:rPr lang="es-ES_tradnl" sz="1800" dirty="0" smtClean="0">
                <a:latin typeface="Baskerville Old Face"/>
                <a:cs typeface="Baskerville Old Face"/>
              </a:rPr>
            </a:b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2347" y="721866"/>
            <a:ext cx="8551545" cy="878333"/>
          </a:xfrm>
          <a:prstGeom prst="rect">
            <a:avLst/>
          </a:prstGeom>
        </p:spPr>
        <p:txBody>
          <a:bodyPr vert="horz" wrap="square" lIns="0" tIns="0" rIns="0" bIns="0" rtlCol="0">
            <a:noAutofit/>
          </a:bodyPr>
          <a:lstStyle/>
          <a:p>
            <a:pPr marL="12700"/>
            <a:r>
              <a:rPr lang="es-ES_tradnl" sz="3000" dirty="0" smtClean="0">
                <a:latin typeface="Baskerville Old Face" panose="02020602080505020303" pitchFamily="18" charset="0"/>
                <a:cs typeface="Baskerville Old Face"/>
              </a:rPr>
              <a:t>Equipo de protección personal</a:t>
            </a:r>
            <a:r>
              <a:rPr lang="es-ES_tradnl" sz="3000" dirty="0" smtClean="0">
                <a:latin typeface="Baskerville Old Face" panose="02020602080505020303" pitchFamily="18" charset="0"/>
                <a:cs typeface="Times New Roman"/>
              </a:rPr>
              <a:t>: </a:t>
            </a:r>
          </a:p>
          <a:p>
            <a:pPr marL="12700"/>
            <a:r>
              <a:rPr lang="es-ES_tradnl" sz="3000" dirty="0" smtClean="0">
                <a:latin typeface="Baskerville Old Face" panose="02020602080505020303" pitchFamily="18" charset="0"/>
                <a:cs typeface="Times New Roman"/>
              </a:rPr>
              <a:t>c</a:t>
            </a:r>
            <a:r>
              <a:rPr lang="es-ES_tradnl" sz="3000" spc="-10" dirty="0" smtClean="0">
                <a:latin typeface="Baskerville Old Face" panose="02020602080505020303" pitchFamily="18" charset="0"/>
                <a:cs typeface="Baskerville Old Face"/>
              </a:rPr>
              <a:t>uerda de seguridad con amortiguación incorporada</a:t>
            </a:r>
            <a:endParaRPr lang="es-ES_tradnl" sz="3000" dirty="0">
              <a:latin typeface="Baskerville Old Face" panose="02020602080505020303" pitchFamily="18" charset="0"/>
              <a:cs typeface="Baskerville Old Face"/>
            </a:endParaRPr>
          </a:p>
        </p:txBody>
      </p:sp>
      <p:sp>
        <p:nvSpPr>
          <p:cNvPr id="3" name="object 3"/>
          <p:cNvSpPr txBox="1"/>
          <p:nvPr/>
        </p:nvSpPr>
        <p:spPr>
          <a:xfrm>
            <a:off x="840739" y="1926782"/>
            <a:ext cx="3491865" cy="4239260"/>
          </a:xfrm>
          <a:prstGeom prst="rect">
            <a:avLst/>
          </a:prstGeom>
        </p:spPr>
        <p:txBody>
          <a:bodyPr vert="horz" wrap="square" lIns="0" tIns="0" rIns="0" bIns="0" rtlCol="0">
            <a:noAutofit/>
          </a:bodyPr>
          <a:lstStyle/>
          <a:p>
            <a:pPr marL="355600" marR="776605" indent="-342900">
              <a:buFont typeface="Baskerville Old Face"/>
              <a:buChar char="•"/>
              <a:tabLst>
                <a:tab pos="355600" algn="l"/>
              </a:tabLst>
            </a:pPr>
            <a:r>
              <a:rPr lang="es-ES_tradnl" sz="2200" spc="-10" dirty="0" smtClean="0">
                <a:latin typeface="Baskerville Old Face" panose="02020602080505020303" pitchFamily="18" charset="0"/>
                <a:cs typeface="Baskerville Old Face"/>
              </a:rPr>
              <a:t>Cuerda de seguridad con amortiguación incorporada:</a:t>
            </a:r>
            <a:endParaRPr lang="es-ES_tradnl" sz="2200" dirty="0" smtClean="0"/>
          </a:p>
          <a:p>
            <a:pPr marL="756285" marR="588645" lvl="1" indent="-287020">
              <a:buFont typeface="Baskerville Old Face"/>
              <a:buChar char="–"/>
              <a:tabLst>
                <a:tab pos="756285" algn="l"/>
              </a:tabLst>
            </a:pPr>
            <a:r>
              <a:rPr lang="es-ES_tradnl" sz="2200" spc="-10" dirty="0" smtClean="0">
                <a:latin typeface="Baskerville Old Face"/>
                <a:cs typeface="Baskerville Old Face"/>
              </a:rPr>
              <a:t>Juego de amortiguación de impacto</a:t>
            </a:r>
            <a:endParaRPr lang="es-ES_tradnl" sz="2200" dirty="0" smtClean="0"/>
          </a:p>
          <a:p>
            <a:pPr marL="756285" marR="30480" lvl="1" indent="-287020">
              <a:buFont typeface="Baskerville Old Face"/>
              <a:buChar char="–"/>
              <a:tabLst>
                <a:tab pos="756285" algn="l"/>
              </a:tabLst>
            </a:pPr>
            <a:r>
              <a:rPr lang="es-ES_tradnl" sz="2200" dirty="0" smtClean="0">
                <a:latin typeface="Baskerville Old Face"/>
                <a:cs typeface="Baskerville Old Face"/>
              </a:rPr>
              <a:t>Gancho de seguridad de cierre doble o mosquetón con auto-bloqueo</a:t>
            </a:r>
            <a:endParaRPr lang="es-ES_tradnl" sz="2200" dirty="0" smtClean="0"/>
          </a:p>
          <a:p>
            <a:pPr marL="756285" marR="12700" lvl="1" indent="-287020">
              <a:buFont typeface="Baskerville Old Face"/>
              <a:buChar char="–"/>
              <a:tabLst>
                <a:tab pos="756285" algn="l"/>
              </a:tabLst>
            </a:pPr>
            <a:r>
              <a:rPr lang="es-ES_tradnl" sz="2200" spc="-10" dirty="0" smtClean="0">
                <a:latin typeface="Baskerville Old Face"/>
                <a:cs typeface="Baskerville Old Face"/>
              </a:rPr>
              <a:t>Extensión mínima para la tarea: </a:t>
            </a:r>
            <a:r>
              <a:rPr lang="es-ES_tradnl" sz="2200" spc="-5" dirty="0" smtClean="0">
                <a:latin typeface="Baskerville Old Face"/>
                <a:cs typeface="Baskerville Old Face"/>
              </a:rPr>
              <a:t>n</a:t>
            </a:r>
            <a:r>
              <a:rPr lang="es-ES_tradnl" sz="2200" dirty="0" smtClean="0">
                <a:latin typeface="Baskerville Old Face"/>
                <a:cs typeface="Baskerville Old Face"/>
              </a:rPr>
              <a:t>o más de 1,8 metros (6 pies)</a:t>
            </a:r>
            <a:endParaRPr lang="es-ES_tradnl" sz="2200" dirty="0">
              <a:latin typeface="Baskerville Old Face"/>
              <a:cs typeface="Baskerville Old Face"/>
            </a:endParaRPr>
          </a:p>
        </p:txBody>
      </p:sp>
      <p:sp>
        <p:nvSpPr>
          <p:cNvPr id="4" name="object 4" title="Foto - Cordón absorbente de energía"/>
          <p:cNvSpPr/>
          <p:nvPr/>
        </p:nvSpPr>
        <p:spPr>
          <a:xfrm>
            <a:off x="4953000" y="3429000"/>
            <a:ext cx="4419600" cy="20574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5" name="object 5" title="Foto - Cordón absorbente de energía"/>
          <p:cNvSpPr/>
          <p:nvPr/>
        </p:nvSpPr>
        <p:spPr>
          <a:xfrm>
            <a:off x="4800600" y="1828800"/>
            <a:ext cx="4276343" cy="1450847"/>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title="Foto - Cordón absorbente de energía"/>
          <p:cNvSpPr/>
          <p:nvPr/>
        </p:nvSpPr>
        <p:spPr>
          <a:xfrm>
            <a:off x="4892040" y="5562600"/>
            <a:ext cx="4709159" cy="1752599"/>
          </a:xfrm>
          <a:prstGeom prst="rect">
            <a:avLst/>
          </a:prstGeom>
          <a:blipFill>
            <a:blip r:embed="rId4" cstate="print"/>
            <a:stretch>
              <a:fillRect/>
            </a:stretch>
          </a:blipFill>
        </p:spPr>
        <p:txBody>
          <a:bodyPr wrap="square" lIns="0" tIns="0" rIns="0" bIns="0" rtlCol="0">
            <a:noAutofit/>
          </a:bodyPr>
          <a:lstStyle/>
          <a:p>
            <a:endParaRPr dirty="0"/>
          </a:p>
        </p:txBody>
      </p:sp>
      <p:sp>
        <p:nvSpPr>
          <p:cNvPr id="7" name="Title 6" hidden="1"/>
          <p:cNvSpPr>
            <a:spLocks noGrp="1"/>
          </p:cNvSpPr>
          <p:nvPr>
            <p:ph type="title"/>
          </p:nvPr>
        </p:nvSpPr>
        <p:spPr>
          <a:xfrm>
            <a:off x="1448202" y="134493"/>
            <a:ext cx="7628741" cy="1244472"/>
          </a:xfrm>
        </p:spPr>
        <p:txBody>
          <a:bodyPr/>
          <a:lstStyle/>
          <a:p>
            <a:pPr marL="12700"/>
            <a:r>
              <a:rPr lang="es-ES_tradnl" sz="1800" dirty="0" smtClean="0">
                <a:latin typeface="Baskerville Old Face" panose="02020602080505020303" pitchFamily="18" charset="0"/>
                <a:cs typeface="Baskerville Old Face"/>
              </a:rPr>
              <a:t>Equipo de protección personal</a:t>
            </a:r>
            <a:r>
              <a:rPr lang="es-ES_tradnl" sz="1800" dirty="0" smtClean="0">
                <a:latin typeface="Baskerville Old Face" panose="02020602080505020303" pitchFamily="18" charset="0"/>
                <a:cs typeface="Times New Roman"/>
              </a:rPr>
              <a:t>: </a:t>
            </a:r>
            <a:br>
              <a:rPr lang="es-ES_tradnl" sz="1800" dirty="0" smtClean="0">
                <a:latin typeface="Baskerville Old Face" panose="02020602080505020303" pitchFamily="18" charset="0"/>
                <a:cs typeface="Times New Roman"/>
              </a:rPr>
            </a:br>
            <a:r>
              <a:rPr lang="es-ES_tradnl" sz="1800" dirty="0" smtClean="0">
                <a:latin typeface="Baskerville Old Face" panose="02020602080505020303" pitchFamily="18" charset="0"/>
                <a:cs typeface="Times New Roman"/>
              </a:rPr>
              <a:t>c</a:t>
            </a:r>
            <a:r>
              <a:rPr lang="es-ES_tradnl" sz="1800" spc="-10" dirty="0" smtClean="0">
                <a:latin typeface="Baskerville Old Face" panose="02020602080505020303" pitchFamily="18" charset="0"/>
                <a:cs typeface="Baskerville Old Face"/>
              </a:rPr>
              <a:t>uerda de seguridad con amortiguación incorporada</a:t>
            </a:r>
            <a:r>
              <a:rPr lang="es-ES_tradnl" sz="1800" dirty="0" smtClean="0">
                <a:latin typeface="Baskerville Old Face" panose="02020602080505020303" pitchFamily="18" charset="0"/>
                <a:cs typeface="Baskerville Old Face"/>
              </a:rPr>
              <a:t/>
            </a:r>
            <a:br>
              <a:rPr lang="es-ES_tradnl" sz="1800" dirty="0" smtClean="0">
                <a:latin typeface="Baskerville Old Face" panose="02020602080505020303" pitchFamily="18" charset="0"/>
                <a:cs typeface="Baskerville Old Face"/>
              </a:rPr>
            </a:b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799" y="720343"/>
            <a:ext cx="8305801" cy="1438234"/>
          </a:xfrm>
          <a:prstGeom prst="rect">
            <a:avLst/>
          </a:prstGeom>
        </p:spPr>
        <p:txBody>
          <a:bodyPr vert="horz" wrap="square" lIns="0" tIns="38607" rIns="0" bIns="0" rtlCol="0">
            <a:noAutofit/>
          </a:bodyPr>
          <a:lstStyle/>
          <a:p>
            <a:pPr>
              <a:lnSpc>
                <a:spcPct val="100000"/>
              </a:lnSpc>
            </a:pPr>
            <a:r>
              <a:rPr lang="es-ES_tradnl" sz="2800" spc="-10" dirty="0" smtClean="0">
                <a:latin typeface="Baskerville Old Face" panose="02020602080505020303" pitchFamily="18" charset="0"/>
                <a:cs typeface="Baskerville Old Face"/>
              </a:rPr>
              <a:t>Bases de la </a:t>
            </a:r>
            <a:r>
              <a:rPr lang="es-ES_tradnl" sz="3000" spc="-10" dirty="0" smtClean="0">
                <a:latin typeface="Baskerville Old Face" panose="02020602080505020303" pitchFamily="18" charset="0"/>
                <a:cs typeface="Baskerville Old Face"/>
              </a:rPr>
              <a:t>protección contra caídas:</a:t>
            </a:r>
            <a:r>
              <a:rPr lang="es-ES_tradnl" sz="3000" spc="5" dirty="0" smtClean="0">
                <a:latin typeface="Times New Roman"/>
                <a:cs typeface="Times New Roman"/>
              </a:rPr>
              <a:t> </a:t>
            </a:r>
            <a:r>
              <a:rPr lang="es-ES_tradnl" sz="3000" spc="-10" dirty="0" smtClean="0">
                <a:latin typeface="Baskerville Old Face"/>
                <a:cs typeface="Baskerville Old Face"/>
              </a:rPr>
              <a:t>fuerzas</a:t>
            </a:r>
            <a:endParaRPr lang="es-ES_tradnl" sz="3000" dirty="0">
              <a:latin typeface="Baskerville Old Face"/>
              <a:cs typeface="Baskerville Old Face"/>
            </a:endParaRPr>
          </a:p>
        </p:txBody>
      </p:sp>
      <p:sp>
        <p:nvSpPr>
          <p:cNvPr id="3" name="object 3"/>
          <p:cNvSpPr txBox="1"/>
          <p:nvPr/>
        </p:nvSpPr>
        <p:spPr>
          <a:xfrm>
            <a:off x="993003" y="1421382"/>
            <a:ext cx="7726045" cy="4141217"/>
          </a:xfrm>
          <a:prstGeom prst="rect">
            <a:avLst/>
          </a:prstGeom>
        </p:spPr>
        <p:txBody>
          <a:bodyPr vert="horz" wrap="square" lIns="0" tIns="0" rIns="0" bIns="0" rtlCol="0">
            <a:noAutofit/>
          </a:bodyPr>
          <a:lstStyle/>
          <a:p>
            <a:pPr lvl="1">
              <a:lnSpc>
                <a:spcPts val="1000"/>
              </a:lnSpc>
            </a:pPr>
            <a:endParaRPr lang="es-ES_tradnl" sz="2000" dirty="0" smtClean="0"/>
          </a:p>
          <a:p>
            <a:pPr marL="355600" indent="-342900">
              <a:lnSpc>
                <a:spcPct val="100000"/>
              </a:lnSpc>
              <a:buFont typeface="Baskerville Old Face"/>
              <a:buChar char="•"/>
              <a:tabLst>
                <a:tab pos="355600" algn="l"/>
              </a:tabLst>
            </a:pPr>
            <a:r>
              <a:rPr lang="es-ES_tradnl" sz="2000" spc="-25" dirty="0" smtClean="0">
                <a:latin typeface="Baskerville Old Face" panose="02020602080505020303" pitchFamily="18" charset="0"/>
                <a:cs typeface="Baskerville Old Face"/>
              </a:rPr>
              <a:t>Fuerza máxima de la detención de caída</a:t>
            </a:r>
            <a:endParaRPr lang="es-ES_tradnl" sz="2000" dirty="0" smtClean="0">
              <a:latin typeface="Baskerville Old Face" panose="02020602080505020303" pitchFamily="18" charset="0"/>
              <a:cs typeface="Baskerville Old Face"/>
            </a:endParaRPr>
          </a:p>
          <a:p>
            <a:pPr marL="756285" lvl="1" indent="-287020">
              <a:lnSpc>
                <a:spcPct val="100000"/>
              </a:lnSpc>
              <a:buFont typeface="Baskerville Old Face"/>
              <a:buChar char="–"/>
              <a:tabLst>
                <a:tab pos="756285" algn="l"/>
              </a:tabLst>
            </a:pPr>
            <a:r>
              <a:rPr lang="es-ES_tradnl" sz="2000" dirty="0" smtClean="0">
                <a:latin typeface="Baskerville Old Face" panose="02020602080505020303" pitchFamily="18" charset="0"/>
                <a:cs typeface="Baskerville Old Face"/>
              </a:rPr>
              <a:t>Es la fuerza que recibe el cuerpo cuando se detiene una caída</a:t>
            </a:r>
          </a:p>
          <a:p>
            <a:pPr marL="756285" lvl="1" indent="-287020">
              <a:lnSpc>
                <a:spcPct val="100000"/>
              </a:lnSpc>
              <a:buFont typeface="Baskerville Old Face"/>
              <a:buChar char="–"/>
              <a:tabLst>
                <a:tab pos="756285" algn="l"/>
              </a:tabLst>
            </a:pPr>
            <a:r>
              <a:rPr lang="es-ES_tradnl" sz="2000" spc="-25" dirty="0" smtClean="0">
                <a:solidFill>
                  <a:srgbClr val="FF0000"/>
                </a:solidFill>
                <a:latin typeface="Baskerville Old Face" panose="02020602080505020303" pitchFamily="18" charset="0"/>
                <a:cs typeface="Baskerville Old Face"/>
              </a:rPr>
              <a:t>Por ley, el máximo es de </a:t>
            </a:r>
            <a:r>
              <a:rPr lang="es-ES_tradnl" sz="2000" spc="-20" dirty="0" smtClean="0">
                <a:solidFill>
                  <a:srgbClr val="FF0000"/>
                </a:solidFill>
                <a:latin typeface="Baskerville Old Face" panose="02020602080505020303" pitchFamily="18" charset="0"/>
                <a:cs typeface="Baskerville Old Face"/>
              </a:rPr>
              <a:t>1</a:t>
            </a:r>
            <a:r>
              <a:rPr lang="es-ES_tradnl" sz="2000" spc="15" dirty="0" smtClean="0">
                <a:solidFill>
                  <a:srgbClr val="FF0000"/>
                </a:solidFill>
                <a:latin typeface="Baskerville Old Face" panose="02020602080505020303" pitchFamily="18" charset="0"/>
                <a:cs typeface="Baskerville Old Face"/>
              </a:rPr>
              <a:t>.</a:t>
            </a:r>
            <a:r>
              <a:rPr lang="es-ES_tradnl" sz="2000" spc="-20" dirty="0" smtClean="0">
                <a:solidFill>
                  <a:srgbClr val="FF0000"/>
                </a:solidFill>
                <a:latin typeface="Baskerville Old Face" panose="02020602080505020303" pitchFamily="18" charset="0"/>
                <a:cs typeface="Baskerville Old Face"/>
              </a:rPr>
              <a:t>8</a:t>
            </a:r>
            <a:r>
              <a:rPr lang="es-ES_tradnl" sz="2000" spc="-5" dirty="0" smtClean="0">
                <a:solidFill>
                  <a:srgbClr val="FF0000"/>
                </a:solidFill>
                <a:latin typeface="Baskerville Old Face" panose="02020602080505020303" pitchFamily="18" charset="0"/>
                <a:cs typeface="Baskerville Old Face"/>
              </a:rPr>
              <a:t>0</a:t>
            </a:r>
            <a:r>
              <a:rPr lang="es-ES_tradnl" sz="2000" spc="-15" dirty="0" smtClean="0">
                <a:solidFill>
                  <a:srgbClr val="FF0000"/>
                </a:solidFill>
                <a:latin typeface="Baskerville Old Face" panose="02020602080505020303" pitchFamily="18" charset="0"/>
                <a:cs typeface="Baskerville Old Face"/>
              </a:rPr>
              <a:t>0</a:t>
            </a:r>
            <a:r>
              <a:rPr lang="es-ES_tradnl" sz="2000" spc="10" dirty="0" smtClean="0">
                <a:solidFill>
                  <a:srgbClr val="FF0000"/>
                </a:solidFill>
                <a:latin typeface="Baskerville Old Face" panose="02020602080505020303" pitchFamily="18" charset="0"/>
                <a:cs typeface="Times New Roman"/>
              </a:rPr>
              <a:t> </a:t>
            </a:r>
            <a:r>
              <a:rPr lang="es-ES_tradnl" sz="2000" dirty="0" smtClean="0">
                <a:solidFill>
                  <a:srgbClr val="FF0000"/>
                </a:solidFill>
                <a:latin typeface="Baskerville Old Face" panose="02020602080505020303" pitchFamily="18" charset="0"/>
                <a:cs typeface="Times New Roman"/>
              </a:rPr>
              <a:t>libras (817 kilos)</a:t>
            </a:r>
            <a:endParaRPr lang="es-ES_tradnl" sz="2000" dirty="0" smtClean="0">
              <a:solidFill>
                <a:srgbClr val="FF0000"/>
              </a:solidFill>
              <a:latin typeface="Baskerville Old Face" panose="02020602080505020303" pitchFamily="18" charset="0"/>
              <a:cs typeface="Baskerville Old Face"/>
            </a:endParaRPr>
          </a:p>
          <a:p>
            <a:pPr marL="756285" lvl="1" indent="-287020">
              <a:lnSpc>
                <a:spcPct val="100000"/>
              </a:lnSpc>
              <a:buFont typeface="Baskerville Old Face"/>
              <a:buChar char="–"/>
              <a:tabLst>
                <a:tab pos="756285" algn="l"/>
              </a:tabLst>
            </a:pPr>
            <a:r>
              <a:rPr lang="es-ES_tradnl" sz="2000" spc="-25" dirty="0" smtClean="0">
                <a:latin typeface="Baskerville Old Face" panose="02020602080505020303" pitchFamily="18" charset="0"/>
                <a:cs typeface="Baskerville Old Face"/>
              </a:rPr>
              <a:t>La fuerza mínima que provoca lesiones físicas es igual a </a:t>
            </a:r>
            <a:r>
              <a:rPr lang="es-ES_tradnl" sz="2000" spc="-20" dirty="0" smtClean="0">
                <a:latin typeface="Baskerville Old Face" panose="02020602080505020303" pitchFamily="18" charset="0"/>
                <a:cs typeface="Baskerville Old Face"/>
              </a:rPr>
              <a:t>2</a:t>
            </a:r>
            <a:r>
              <a:rPr lang="es-ES_tradnl" sz="2000" dirty="0" smtClean="0">
                <a:latin typeface="Baskerville Old Face" panose="02020602080505020303" pitchFamily="18" charset="0"/>
                <a:cs typeface="Baskerville Old Face"/>
              </a:rPr>
              <a:t>.</a:t>
            </a:r>
            <a:r>
              <a:rPr lang="es-ES_tradnl" sz="2000" spc="-5" dirty="0" smtClean="0">
                <a:latin typeface="Baskerville Old Face" panose="02020602080505020303" pitchFamily="18" charset="0"/>
                <a:cs typeface="Baskerville Old Face"/>
              </a:rPr>
              <a:t>70</a:t>
            </a:r>
            <a:r>
              <a:rPr lang="es-ES_tradnl" sz="2000" spc="-15" dirty="0" smtClean="0">
                <a:latin typeface="Baskerville Old Face" panose="02020602080505020303" pitchFamily="18" charset="0"/>
                <a:cs typeface="Baskerville Old Face"/>
              </a:rPr>
              <a:t>0</a:t>
            </a:r>
            <a:r>
              <a:rPr lang="es-ES_tradnl" sz="2000" spc="-15" dirty="0" smtClean="0">
                <a:latin typeface="Baskerville Old Face" panose="02020602080505020303" pitchFamily="18" charset="0"/>
                <a:cs typeface="Times New Roman"/>
              </a:rPr>
              <a:t> </a:t>
            </a:r>
            <a:r>
              <a:rPr lang="es-ES_tradnl" sz="2000" spc="5" dirty="0" smtClean="0">
                <a:latin typeface="Baskerville Old Face" panose="02020602080505020303" pitchFamily="18" charset="0"/>
                <a:cs typeface="Times New Roman"/>
              </a:rPr>
              <a:t>libras (1.226 kilos)</a:t>
            </a:r>
            <a:endParaRPr lang="es-ES_tradnl" sz="2000" dirty="0" smtClean="0">
              <a:latin typeface="Baskerville Old Face" panose="02020602080505020303" pitchFamily="18" charset="0"/>
              <a:cs typeface="Baskerville Old Face"/>
            </a:endParaRPr>
          </a:p>
          <a:p>
            <a:pPr lvl="1">
              <a:lnSpc>
                <a:spcPts val="1000"/>
              </a:lnSpc>
              <a:buFont typeface="Baskerville Old Face"/>
              <a:buChar char="–"/>
            </a:pPr>
            <a:endParaRPr lang="es-ES_tradnl" sz="2000" dirty="0" smtClean="0"/>
          </a:p>
          <a:p>
            <a:pPr lvl="1">
              <a:lnSpc>
                <a:spcPts val="1100"/>
              </a:lnSpc>
              <a:spcBef>
                <a:spcPts val="19"/>
              </a:spcBef>
              <a:buFont typeface="Baskerville Old Face"/>
              <a:buChar char="–"/>
            </a:pPr>
            <a:endParaRPr lang="es-ES_tradnl" sz="2000" dirty="0" smtClean="0"/>
          </a:p>
          <a:p>
            <a:pPr marL="355600" marR="12700" indent="-342900">
              <a:lnSpc>
                <a:spcPts val="2120"/>
              </a:lnSpc>
              <a:buFont typeface="Baskerville Old Face"/>
              <a:buChar char="•"/>
              <a:tabLst>
                <a:tab pos="355600" algn="l"/>
              </a:tabLst>
            </a:pPr>
            <a:r>
              <a:rPr lang="es-ES_tradnl" sz="2000" spc="-5" dirty="0" smtClean="0">
                <a:solidFill>
                  <a:srgbClr val="FF0000"/>
                </a:solidFill>
                <a:latin typeface="Baskerville Old Face" panose="02020602080505020303" pitchFamily="18" charset="0"/>
                <a:cs typeface="Baskerville Old Face"/>
              </a:rPr>
              <a:t>Todo el equipo de protección personal se ha diseñado para una distancia </a:t>
            </a:r>
            <a:r>
              <a:rPr lang="es-ES_tradnl" sz="2000" u="sng" spc="-5" dirty="0" smtClean="0">
                <a:solidFill>
                  <a:srgbClr val="FF0000"/>
                </a:solidFill>
                <a:latin typeface="Baskerville Old Face" panose="02020602080505020303" pitchFamily="18" charset="0"/>
                <a:cs typeface="Baskerville Old Face"/>
              </a:rPr>
              <a:t>máxima</a:t>
            </a:r>
            <a:r>
              <a:rPr lang="es-ES_tradnl" sz="2000" spc="-5" dirty="0" smtClean="0">
                <a:solidFill>
                  <a:srgbClr val="FF0000"/>
                </a:solidFill>
                <a:latin typeface="Baskerville Old Face" panose="02020602080505020303" pitchFamily="18" charset="0"/>
                <a:cs typeface="Baskerville Old Face"/>
              </a:rPr>
              <a:t> de caída libre de 6 pies (1,8 metros) y una fuerza </a:t>
            </a:r>
            <a:r>
              <a:rPr lang="es-ES_tradnl" sz="2000" u="sng" spc="-5" dirty="0" smtClean="0">
                <a:solidFill>
                  <a:srgbClr val="FF0000"/>
                </a:solidFill>
                <a:latin typeface="Baskerville Old Face" panose="02020602080505020303" pitchFamily="18" charset="0"/>
                <a:cs typeface="Baskerville Old Face"/>
              </a:rPr>
              <a:t>máxima</a:t>
            </a:r>
            <a:r>
              <a:rPr lang="es-ES_tradnl" sz="2000" spc="-5" dirty="0" smtClean="0">
                <a:solidFill>
                  <a:srgbClr val="FF0000"/>
                </a:solidFill>
                <a:latin typeface="Baskerville Old Face" panose="02020602080505020303" pitchFamily="18" charset="0"/>
                <a:cs typeface="Baskerville Old Face"/>
              </a:rPr>
              <a:t> de la detención de caída de</a:t>
            </a:r>
            <a:r>
              <a:rPr lang="es-ES_tradnl" sz="2000" spc="-5" dirty="0" smtClean="0">
                <a:solidFill>
                  <a:srgbClr val="FF0000"/>
                </a:solidFill>
                <a:latin typeface="Baskerville Old Face" panose="02020602080505020303" pitchFamily="18" charset="0"/>
                <a:cs typeface="Times New Roman"/>
              </a:rPr>
              <a:t> </a:t>
            </a:r>
            <a:r>
              <a:rPr lang="es-ES_tradnl" sz="2000" spc="-20" dirty="0" smtClean="0">
                <a:solidFill>
                  <a:srgbClr val="FF0000"/>
                </a:solidFill>
                <a:latin typeface="Baskerville Old Face" panose="02020602080505020303" pitchFamily="18" charset="0"/>
                <a:cs typeface="Baskerville Old Face"/>
              </a:rPr>
              <a:t>1</a:t>
            </a:r>
            <a:r>
              <a:rPr lang="es-ES_tradnl" sz="2000" dirty="0" smtClean="0">
                <a:solidFill>
                  <a:srgbClr val="FF0000"/>
                </a:solidFill>
                <a:latin typeface="Baskerville Old Face" panose="02020602080505020303" pitchFamily="18" charset="0"/>
                <a:cs typeface="Baskerville Old Face"/>
              </a:rPr>
              <a:t>.</a:t>
            </a:r>
            <a:r>
              <a:rPr lang="es-ES_tradnl" sz="2000" spc="-5" dirty="0" smtClean="0">
                <a:solidFill>
                  <a:srgbClr val="FF0000"/>
                </a:solidFill>
                <a:latin typeface="Baskerville Old Face" panose="02020602080505020303" pitchFamily="18" charset="0"/>
                <a:cs typeface="Baskerville Old Face"/>
              </a:rPr>
              <a:t>8</a:t>
            </a:r>
            <a:r>
              <a:rPr lang="es-ES_tradnl" sz="2000" spc="-20" dirty="0" smtClean="0">
                <a:solidFill>
                  <a:srgbClr val="FF0000"/>
                </a:solidFill>
                <a:latin typeface="Baskerville Old Face" panose="02020602080505020303" pitchFamily="18" charset="0"/>
                <a:cs typeface="Baskerville Old Face"/>
              </a:rPr>
              <a:t>0</a:t>
            </a:r>
            <a:r>
              <a:rPr lang="es-ES_tradnl" sz="2000" spc="-15" dirty="0" smtClean="0">
                <a:solidFill>
                  <a:srgbClr val="FF0000"/>
                </a:solidFill>
                <a:latin typeface="Baskerville Old Face" panose="02020602080505020303" pitchFamily="18" charset="0"/>
                <a:cs typeface="Baskerville Old Face"/>
              </a:rPr>
              <a:t>0</a:t>
            </a:r>
            <a:r>
              <a:rPr lang="es-ES_tradnl" sz="2000" spc="10" dirty="0" smtClean="0">
                <a:solidFill>
                  <a:srgbClr val="FF0000"/>
                </a:solidFill>
                <a:latin typeface="Baskerville Old Face" panose="02020602080505020303" pitchFamily="18" charset="0"/>
                <a:cs typeface="Times New Roman"/>
              </a:rPr>
              <a:t> </a:t>
            </a:r>
            <a:r>
              <a:rPr lang="es-ES_tradnl" sz="2000" spc="-10" dirty="0" smtClean="0">
                <a:solidFill>
                  <a:srgbClr val="FF0000"/>
                </a:solidFill>
                <a:latin typeface="Baskerville Old Face" panose="02020602080505020303" pitchFamily="18" charset="0"/>
                <a:cs typeface="Baskerville Old Face"/>
              </a:rPr>
              <a:t>libras (817 kilos)</a:t>
            </a:r>
            <a:endParaRPr lang="es-ES_tradnl" sz="2000" dirty="0" smtClean="0">
              <a:solidFill>
                <a:srgbClr val="FF0000"/>
              </a:solidFill>
              <a:latin typeface="Baskerville Old Face" panose="02020602080505020303" pitchFamily="18" charset="0"/>
              <a:cs typeface="Baskerville Old Face"/>
            </a:endParaRPr>
          </a:p>
          <a:p>
            <a:pPr>
              <a:lnSpc>
                <a:spcPts val="550"/>
              </a:lnSpc>
              <a:spcBef>
                <a:spcPts val="5"/>
              </a:spcBef>
            </a:pPr>
            <a:endParaRPr lang="es-ES_tradnl" sz="2000" dirty="0" smtClean="0"/>
          </a:p>
          <a:p>
            <a:pPr>
              <a:lnSpc>
                <a:spcPts val="1000"/>
              </a:lnSpc>
              <a:buFont typeface="Baskerville Old Face"/>
              <a:buChar char="•"/>
            </a:pPr>
            <a:endParaRPr lang="es-ES_tradnl" sz="2000" dirty="0" smtClean="0"/>
          </a:p>
          <a:p>
            <a:pPr>
              <a:lnSpc>
                <a:spcPts val="1000"/>
              </a:lnSpc>
              <a:buFont typeface="Baskerville Old Face"/>
              <a:buChar char="•"/>
            </a:pPr>
            <a:endParaRPr lang="es-ES_tradnl" sz="2000" dirty="0" smtClean="0"/>
          </a:p>
          <a:p>
            <a:pPr marL="12700">
              <a:lnSpc>
                <a:spcPct val="100000"/>
              </a:lnSpc>
            </a:pPr>
            <a:r>
              <a:rPr lang="es-ES_tradnl" sz="2000" b="1" spc="-75" dirty="0" smtClean="0">
                <a:solidFill>
                  <a:srgbClr val="FF0000"/>
                </a:solidFill>
                <a:latin typeface="Baskerville Old Face"/>
                <a:cs typeface="Baskerville Old Face"/>
              </a:rPr>
              <a:t>SU OBJETIVO</a:t>
            </a:r>
            <a:r>
              <a:rPr lang="es-ES_tradnl" sz="2000" b="1" spc="-50" dirty="0" smtClean="0">
                <a:solidFill>
                  <a:srgbClr val="FF0000"/>
                </a:solidFill>
                <a:latin typeface="Baskerville Old Face"/>
                <a:cs typeface="Baskerville Old Face"/>
              </a:rPr>
              <a:t>:</a:t>
            </a:r>
            <a:endParaRPr lang="es-ES_tradnl" sz="2000" b="1" dirty="0" smtClean="0">
              <a:solidFill>
                <a:srgbClr val="FF0000"/>
              </a:solidFill>
              <a:latin typeface="Baskerville Old Face"/>
              <a:cs typeface="Baskerville Old Face"/>
            </a:endParaRPr>
          </a:p>
          <a:p>
            <a:pPr>
              <a:lnSpc>
                <a:spcPts val="500"/>
              </a:lnSpc>
              <a:spcBef>
                <a:spcPts val="2"/>
              </a:spcBef>
            </a:pPr>
            <a:endParaRPr lang="es-ES_tradnl" sz="2000" b="1" dirty="0" smtClean="0">
              <a:solidFill>
                <a:srgbClr val="FF0000"/>
              </a:solidFill>
            </a:endParaRPr>
          </a:p>
          <a:p>
            <a:pPr marL="756285" marR="190500" lvl="1" indent="-286385">
              <a:lnSpc>
                <a:spcPct val="77000"/>
              </a:lnSpc>
              <a:buSzPct val="95652"/>
              <a:buFont typeface="Baskerville Old Face"/>
              <a:buChar char="–"/>
              <a:tabLst>
                <a:tab pos="756285" algn="l"/>
              </a:tabLst>
            </a:pPr>
            <a:r>
              <a:rPr lang="es-ES_tradnl" sz="2000" b="1" u="sng" spc="-110" dirty="0" smtClean="0">
                <a:solidFill>
                  <a:srgbClr val="FF0000"/>
                </a:solidFill>
                <a:latin typeface="Book Antiqua" panose="02040602050305030304" pitchFamily="18" charset="0"/>
                <a:cs typeface="Baskerville Old Face"/>
              </a:rPr>
              <a:t>Minimizar la distancia de caída libre para reducir la fuerza de la detención de caída</a:t>
            </a:r>
            <a:endParaRPr lang="es-ES_tradnl" sz="2000" b="1" dirty="0">
              <a:solidFill>
                <a:srgbClr val="FF0000"/>
              </a:solidFill>
              <a:latin typeface="Book Antiqua" panose="02040602050305030304" pitchFamily="18" charset="0"/>
              <a:cs typeface="Baskerville Old Face"/>
            </a:endParaRPr>
          </a:p>
        </p:txBody>
      </p:sp>
      <p:sp>
        <p:nvSpPr>
          <p:cNvPr id="4" name="object 4" title=" foto"/>
          <p:cNvSpPr/>
          <p:nvPr/>
        </p:nvSpPr>
        <p:spPr>
          <a:xfrm>
            <a:off x="7467600" y="5334000"/>
            <a:ext cx="2514600" cy="2362200"/>
          </a:xfrm>
          <a:prstGeom prst="rect">
            <a:avLst/>
          </a:prstGeom>
          <a:blipFill>
            <a:blip r:embed="rId2" cstate="print"/>
            <a:stretch>
              <a:fillRect/>
            </a:stretch>
          </a:blipFill>
        </p:spPr>
        <p:txBody>
          <a:bodyPr wrap="square" lIns="0" tIns="0" rIns="0" bIns="0" rtlCol="0">
            <a:noAutofit/>
          </a:bodyPr>
          <a:lstStyle/>
          <a:p>
            <a:endParaRP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831087"/>
            <a:ext cx="8305800" cy="426084"/>
          </a:xfrm>
          <a:prstGeom prst="rect">
            <a:avLst/>
          </a:prstGeom>
        </p:spPr>
        <p:txBody>
          <a:bodyPr vert="horz" wrap="square" lIns="0" tIns="0" rIns="0" bIns="0" rtlCol="0">
            <a:noAutofit/>
          </a:bodyPr>
          <a:lstStyle/>
          <a:p>
            <a:pPr marL="12700">
              <a:lnSpc>
                <a:spcPct val="100000"/>
              </a:lnSpc>
            </a:pPr>
            <a:r>
              <a:rPr lang="es-ES_tradnl" sz="2500" spc="-10" dirty="0" smtClean="0">
                <a:latin typeface="Baskerville Old Face"/>
                <a:cs typeface="Baskerville Old Face"/>
              </a:rPr>
              <a:t>Equipo de protección personal: </a:t>
            </a:r>
            <a:r>
              <a:rPr lang="es-ES_tradnl" sz="2500" dirty="0" smtClean="0">
                <a:latin typeface="Baskerville Old Face" panose="02020602080505020303" pitchFamily="18" charset="0"/>
                <a:cs typeface="Baskerville Old Face"/>
              </a:rPr>
              <a:t>cuerda de seguridad auto-retráctil</a:t>
            </a:r>
            <a:endParaRPr lang="es-ES_tradnl" sz="2500" dirty="0">
              <a:latin typeface="Baskerville Old Face"/>
              <a:cs typeface="Baskerville Old Face"/>
            </a:endParaRPr>
          </a:p>
        </p:txBody>
      </p:sp>
      <p:sp>
        <p:nvSpPr>
          <p:cNvPr id="3" name="object 3"/>
          <p:cNvSpPr txBox="1"/>
          <p:nvPr/>
        </p:nvSpPr>
        <p:spPr>
          <a:xfrm>
            <a:off x="764538" y="1540763"/>
            <a:ext cx="5788662" cy="571500"/>
          </a:xfrm>
          <a:prstGeom prst="rect">
            <a:avLst/>
          </a:prstGeom>
        </p:spPr>
        <p:txBody>
          <a:bodyPr vert="horz" wrap="square" lIns="0" tIns="0" rIns="0" bIns="0" rtlCol="0">
            <a:noAutofit/>
          </a:bodyPr>
          <a:lstStyle/>
          <a:p>
            <a:pPr marL="12700">
              <a:lnSpc>
                <a:spcPct val="100000"/>
              </a:lnSpc>
            </a:pPr>
            <a:r>
              <a:rPr lang="es-ES_tradnl" sz="3000" spc="295" dirty="0" smtClean="0">
                <a:latin typeface="Baskerville Old Face"/>
                <a:cs typeface="Baskerville Old Face"/>
              </a:rPr>
              <a:t>•</a:t>
            </a:r>
            <a:r>
              <a:rPr lang="es-ES_tradnl" sz="3000" spc="-10" dirty="0" smtClean="0">
                <a:latin typeface="Baskerville Old Face"/>
                <a:cs typeface="Baskerville Old Face"/>
              </a:rPr>
              <a:t>Cuerda de seguridad auto-retráctil</a:t>
            </a:r>
            <a:endParaRPr lang="es-ES_tradnl" sz="3000" dirty="0">
              <a:latin typeface="Baskerville Old Face"/>
              <a:cs typeface="Baskerville Old Face"/>
            </a:endParaRPr>
          </a:p>
        </p:txBody>
      </p:sp>
      <p:sp>
        <p:nvSpPr>
          <p:cNvPr id="4" name="object 4"/>
          <p:cNvSpPr txBox="1"/>
          <p:nvPr/>
        </p:nvSpPr>
        <p:spPr>
          <a:xfrm>
            <a:off x="1221739" y="2180335"/>
            <a:ext cx="4168775" cy="1896745"/>
          </a:xfrm>
          <a:prstGeom prst="rect">
            <a:avLst/>
          </a:prstGeom>
        </p:spPr>
        <p:txBody>
          <a:bodyPr vert="horz" wrap="square" lIns="0" tIns="0" rIns="0" bIns="0" rtlCol="0">
            <a:noAutofit/>
          </a:bodyPr>
          <a:lstStyle/>
          <a:p>
            <a:pPr marL="299085" indent="-287020">
              <a:buFont typeface="Baskerville Old Face"/>
              <a:buChar char="–"/>
              <a:tabLst>
                <a:tab pos="299085" algn="l"/>
              </a:tabLst>
            </a:pPr>
            <a:r>
              <a:rPr lang="es-ES_tradnl" sz="2200" spc="-5" dirty="0" smtClean="0">
                <a:latin typeface="Baskerville Old Face"/>
                <a:cs typeface="Baskerville Old Face"/>
              </a:rPr>
              <a:t>Posee ganchos de seguridad con cierre doble</a:t>
            </a:r>
            <a:endParaRPr lang="es-ES_tradnl" sz="2200" dirty="0" smtClean="0">
              <a:latin typeface="Baskerville Old Face"/>
              <a:cs typeface="Baskerville Old Face"/>
            </a:endParaRPr>
          </a:p>
          <a:p>
            <a:pPr>
              <a:lnSpc>
                <a:spcPts val="650"/>
              </a:lnSpc>
              <a:spcBef>
                <a:spcPts val="33"/>
              </a:spcBef>
              <a:buFont typeface="Baskerville Old Face"/>
              <a:buChar char="–"/>
            </a:pPr>
            <a:endParaRPr lang="es-ES_tradnl" sz="2200" dirty="0" smtClean="0"/>
          </a:p>
          <a:p>
            <a:pPr marL="299085" indent="-287020">
              <a:lnSpc>
                <a:spcPct val="100000"/>
              </a:lnSpc>
              <a:buFont typeface="Baskerville Old Face"/>
              <a:buChar char="–"/>
              <a:tabLst>
                <a:tab pos="299085" algn="l"/>
              </a:tabLst>
            </a:pPr>
            <a:r>
              <a:rPr lang="es-ES_tradnl" sz="2200" spc="-5" dirty="0" smtClean="0">
                <a:latin typeface="Baskerville Old Face"/>
                <a:cs typeface="Baskerville Old Face"/>
              </a:rPr>
              <a:t>Minimiza la distancia de caída libre</a:t>
            </a:r>
            <a:endParaRPr lang="es-ES_tradnl" sz="2200" dirty="0" smtClean="0">
              <a:latin typeface="Baskerville Old Face"/>
              <a:cs typeface="Baskerville Old Face"/>
            </a:endParaRPr>
          </a:p>
          <a:p>
            <a:pPr>
              <a:lnSpc>
                <a:spcPts val="600"/>
              </a:lnSpc>
              <a:spcBef>
                <a:spcPts val="46"/>
              </a:spcBef>
              <a:buFont typeface="Baskerville Old Face"/>
              <a:buChar char="–"/>
            </a:pPr>
            <a:endParaRPr lang="es-ES_tradnl" sz="2200" dirty="0" smtClean="0"/>
          </a:p>
          <a:p>
            <a:pPr marL="299085" marR="1223645" indent="-287020">
              <a:lnSpc>
                <a:spcPct val="100400"/>
              </a:lnSpc>
              <a:buFont typeface="Baskerville Old Face"/>
              <a:buChar char="–"/>
              <a:tabLst>
                <a:tab pos="299085" algn="l"/>
              </a:tabLst>
            </a:pPr>
            <a:r>
              <a:rPr lang="es-ES_tradnl" sz="2200" spc="-5" dirty="0" smtClean="0">
                <a:latin typeface="Baskerville Old Face"/>
                <a:cs typeface="Baskerville Old Face"/>
              </a:rPr>
              <a:t>Mantiene un anclaje elevado</a:t>
            </a:r>
            <a:endParaRPr lang="es-ES_tradnl" sz="2200" dirty="0">
              <a:latin typeface="Baskerville Old Face"/>
              <a:cs typeface="Baskerville Old Face"/>
            </a:endParaRPr>
          </a:p>
        </p:txBody>
      </p:sp>
      <p:sp>
        <p:nvSpPr>
          <p:cNvPr id="5" name="object 5" title="foto - Cordón autorretráctil"/>
          <p:cNvSpPr/>
          <p:nvPr/>
        </p:nvSpPr>
        <p:spPr>
          <a:xfrm>
            <a:off x="7467600" y="1371600"/>
            <a:ext cx="2057399" cy="5943600"/>
          </a:xfrm>
          <a:prstGeom prst="rect">
            <a:avLst/>
          </a:prstGeom>
          <a:blipFill>
            <a:blip r:embed="rId2" cstate="print"/>
            <a:stretch>
              <a:fillRect/>
            </a:stretch>
          </a:blipFill>
        </p:spPr>
        <p:txBody>
          <a:bodyPr wrap="square" lIns="0" tIns="0" rIns="0" bIns="0" rtlCol="0">
            <a:noAutofit/>
          </a:bodyPr>
          <a:lstStyle/>
          <a:p>
            <a:endParaRPr dirty="0"/>
          </a:p>
        </p:txBody>
      </p:sp>
      <p:sp>
        <p:nvSpPr>
          <p:cNvPr id="6" name="object 6" title="foto - Cordón autorretráctil"/>
          <p:cNvSpPr/>
          <p:nvPr/>
        </p:nvSpPr>
        <p:spPr>
          <a:xfrm>
            <a:off x="5181600" y="3352800"/>
            <a:ext cx="2286000" cy="3809999"/>
          </a:xfrm>
          <a:prstGeom prst="rect">
            <a:avLst/>
          </a:prstGeom>
          <a:blipFill>
            <a:blip r:embed="rId3" cstate="print"/>
            <a:stretch>
              <a:fillRect/>
            </a:stretch>
          </a:blipFill>
        </p:spPr>
        <p:txBody>
          <a:bodyPr wrap="square" lIns="0" tIns="0" rIns="0" bIns="0" rtlCol="0">
            <a:noAutofit/>
          </a:bodyPr>
          <a:lstStyle/>
          <a:p>
            <a:endParaRPr dirty="0"/>
          </a:p>
        </p:txBody>
      </p:sp>
      <p:sp>
        <p:nvSpPr>
          <p:cNvPr id="7" name="object 7" title="foto - Cordón autorretráctil"/>
          <p:cNvSpPr/>
          <p:nvPr/>
        </p:nvSpPr>
        <p:spPr>
          <a:xfrm>
            <a:off x="990600" y="4114800"/>
            <a:ext cx="3581399" cy="3047999"/>
          </a:xfrm>
          <a:prstGeom prst="rect">
            <a:avLst/>
          </a:prstGeom>
          <a:blipFill>
            <a:blip r:embed="rId4" cstate="print"/>
            <a:stretch>
              <a:fillRect/>
            </a:stretch>
          </a:blipFill>
        </p:spPr>
        <p:txBody>
          <a:bodyPr wrap="square" lIns="0" tIns="0" rIns="0" bIns="0" rtlCol="0">
            <a:noAutofit/>
          </a:bodyPr>
          <a:lstStyle/>
          <a:p>
            <a:endParaRPr dirty="0"/>
          </a:p>
        </p:txBody>
      </p:sp>
      <p:sp>
        <p:nvSpPr>
          <p:cNvPr id="8" name="Title 7" hidden="1"/>
          <p:cNvSpPr>
            <a:spLocks noGrp="1"/>
          </p:cNvSpPr>
          <p:nvPr>
            <p:ph type="title"/>
          </p:nvPr>
        </p:nvSpPr>
        <p:spPr>
          <a:xfrm>
            <a:off x="1210459" y="484824"/>
            <a:ext cx="7628741" cy="1244472"/>
          </a:xfrm>
        </p:spPr>
        <p:txBody>
          <a:bodyPr/>
          <a:lstStyle/>
          <a:p>
            <a:r>
              <a:rPr lang="es-ES_tradnl" sz="1800" spc="-10" dirty="0" smtClean="0">
                <a:latin typeface="Baskerville Old Face"/>
                <a:cs typeface="Baskerville Old Face"/>
              </a:rPr>
              <a:t>Equipo de protección personal: </a:t>
            </a:r>
            <a:r>
              <a:rPr lang="es-ES_tradnl" sz="1800" dirty="0" smtClean="0">
                <a:latin typeface="Baskerville Old Face" panose="02020602080505020303" pitchFamily="18" charset="0"/>
                <a:cs typeface="Baskerville Old Face"/>
              </a:rPr>
              <a:t>cuerda de seguridad auto-retráctil</a:t>
            </a:r>
            <a:r>
              <a:rPr lang="es-ES_tradnl" sz="1800" dirty="0" smtClean="0">
                <a:latin typeface="Baskerville Old Face"/>
                <a:cs typeface="Baskerville Old Face"/>
              </a:rPr>
              <a:t/>
            </a:r>
            <a:br>
              <a:rPr lang="es-ES_tradnl" sz="1800" dirty="0" smtClean="0">
                <a:latin typeface="Baskerville Old Face"/>
                <a:cs typeface="Baskerville Old Face"/>
              </a:rPr>
            </a:b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0739" y="1472691"/>
            <a:ext cx="4610735" cy="2239010"/>
          </a:xfrm>
          <a:prstGeom prst="rect">
            <a:avLst/>
          </a:prstGeom>
        </p:spPr>
        <p:txBody>
          <a:bodyPr vert="horz" wrap="square" lIns="0" tIns="0" rIns="0" bIns="0" rtlCol="0">
            <a:noAutofit/>
          </a:bodyPr>
          <a:lstStyle/>
          <a:p>
            <a:pPr marL="355600" indent="-343535">
              <a:lnSpc>
                <a:spcPct val="100000"/>
              </a:lnSpc>
              <a:buFont typeface="Baskerville Old Face"/>
              <a:buChar char="•"/>
              <a:tabLst>
                <a:tab pos="355600" algn="l"/>
              </a:tabLst>
            </a:pPr>
            <a:r>
              <a:rPr lang="es-ES_tradnl" sz="2400" spc="-10" dirty="0" smtClean="0">
                <a:latin typeface="Baskerville Old Face" panose="02020602080505020303" pitchFamily="18" charset="0"/>
                <a:cs typeface="Baskerville Old Face"/>
              </a:rPr>
              <a:t>Dispositivo para subir escaleras</a:t>
            </a:r>
            <a:endParaRPr lang="es-ES_tradnl" sz="2400" dirty="0" smtClean="0">
              <a:latin typeface="Baskerville Old Face" panose="02020602080505020303" pitchFamily="18" charset="0"/>
              <a:cs typeface="Baskerville Old Face"/>
            </a:endParaRPr>
          </a:p>
          <a:p>
            <a:pPr>
              <a:lnSpc>
                <a:spcPts val="600"/>
              </a:lnSpc>
              <a:spcBef>
                <a:spcPts val="24"/>
              </a:spcBef>
              <a:buFont typeface="Baskerville Old Face"/>
              <a:buChar char="•"/>
            </a:pPr>
            <a:endParaRPr lang="es-ES_tradnl" sz="2400" dirty="0" smtClean="0">
              <a:latin typeface="Baskerville Old Face" panose="02020602080505020303" pitchFamily="18" charset="0"/>
            </a:endParaRPr>
          </a:p>
          <a:p>
            <a:pPr marL="756285" lvl="1" indent="-287020">
              <a:lnSpc>
                <a:spcPct val="100000"/>
              </a:lnSpc>
              <a:buFont typeface="Baskerville Old Face"/>
              <a:buChar char="–"/>
              <a:tabLst>
                <a:tab pos="756285" algn="l"/>
              </a:tabLst>
            </a:pPr>
            <a:r>
              <a:rPr lang="es-ES_tradnl" sz="2000" spc="-10" dirty="0" smtClean="0">
                <a:latin typeface="Baskerville Old Face" panose="02020602080505020303" pitchFamily="18" charset="0"/>
                <a:cs typeface="Baskerville Old Face"/>
              </a:rPr>
              <a:t>Se emplea en escaleras fijas</a:t>
            </a:r>
            <a:endParaRPr lang="es-ES_tradnl" sz="2000" dirty="0" smtClean="0">
              <a:latin typeface="Baskerville Old Face" panose="02020602080505020303" pitchFamily="18" charset="0"/>
              <a:cs typeface="Baskerville Old Face"/>
            </a:endParaRPr>
          </a:p>
          <a:p>
            <a:pPr lvl="1">
              <a:lnSpc>
                <a:spcPts val="600"/>
              </a:lnSpc>
              <a:spcBef>
                <a:spcPts val="35"/>
              </a:spcBef>
              <a:buFont typeface="Baskerville Old Face"/>
              <a:buChar char="–"/>
            </a:pPr>
            <a:endParaRPr lang="es-ES_tradnl" sz="2000" dirty="0" smtClean="0">
              <a:latin typeface="Baskerville Old Face" panose="02020602080505020303" pitchFamily="18" charset="0"/>
            </a:endParaRPr>
          </a:p>
          <a:p>
            <a:pPr marL="756285" lvl="1" indent="-287020">
              <a:lnSpc>
                <a:spcPct val="100000"/>
              </a:lnSpc>
              <a:buFont typeface="Baskerville Old Face"/>
              <a:buChar char="–"/>
              <a:tabLst>
                <a:tab pos="756285" algn="l"/>
              </a:tabLst>
            </a:pPr>
            <a:r>
              <a:rPr lang="es-ES_tradnl" sz="2000" spc="-10" dirty="0" smtClean="0">
                <a:latin typeface="Baskerville Old Face" panose="02020602080505020303" pitchFamily="18" charset="0"/>
                <a:cs typeface="Baskerville Old Face"/>
              </a:rPr>
              <a:t>Se usa con el arnés de cuerpo entero</a:t>
            </a:r>
            <a:endParaRPr lang="es-ES_tradnl" sz="2000" dirty="0" smtClean="0">
              <a:latin typeface="Baskerville Old Face" panose="02020602080505020303" pitchFamily="18" charset="0"/>
              <a:cs typeface="Baskerville Old Face"/>
            </a:endParaRPr>
          </a:p>
          <a:p>
            <a:pPr lvl="1">
              <a:lnSpc>
                <a:spcPts val="550"/>
              </a:lnSpc>
              <a:spcBef>
                <a:spcPts val="37"/>
              </a:spcBef>
              <a:buFont typeface="Baskerville Old Face"/>
              <a:buChar char="–"/>
            </a:pPr>
            <a:endParaRPr lang="es-ES_tradnl" sz="2000" dirty="0" smtClean="0">
              <a:latin typeface="Baskerville Old Face" panose="02020602080505020303" pitchFamily="18" charset="0"/>
            </a:endParaRPr>
          </a:p>
          <a:p>
            <a:pPr marL="756285" marR="824865" lvl="1" indent="-287020">
              <a:lnSpc>
                <a:spcPct val="100800"/>
              </a:lnSpc>
              <a:buFont typeface="Baskerville Old Face"/>
              <a:buChar char="–"/>
              <a:tabLst>
                <a:tab pos="756285" algn="l"/>
              </a:tabLst>
            </a:pPr>
            <a:r>
              <a:rPr lang="es-ES_tradnl" sz="2000" spc="-10" dirty="0" smtClean="0">
                <a:latin typeface="Baskerville Old Face" panose="02020602080505020303" pitchFamily="18" charset="0"/>
                <a:cs typeface="Baskerville Old Face"/>
              </a:rPr>
              <a:t>Hay que conectar por delante la cuerda de seguridad de extensión mínima</a:t>
            </a:r>
            <a:endParaRPr lang="es-ES_tradnl" sz="2000" dirty="0">
              <a:latin typeface="Baskerville Old Face" panose="02020602080505020303" pitchFamily="18" charset="0"/>
              <a:cs typeface="Baskerville Old Face"/>
            </a:endParaRPr>
          </a:p>
        </p:txBody>
      </p:sp>
      <p:sp>
        <p:nvSpPr>
          <p:cNvPr id="3" name="object 3" title="foto - dispositivo de escalada de escalera"/>
          <p:cNvSpPr/>
          <p:nvPr/>
        </p:nvSpPr>
        <p:spPr>
          <a:xfrm>
            <a:off x="6629400" y="2895599"/>
            <a:ext cx="2913888" cy="4358640"/>
          </a:xfrm>
          <a:prstGeom prst="rect">
            <a:avLst/>
          </a:prstGeom>
          <a:blipFill>
            <a:blip r:embed="rId2" cstate="print"/>
            <a:stretch>
              <a:fillRect/>
            </a:stretch>
          </a:blipFill>
        </p:spPr>
        <p:txBody>
          <a:bodyPr wrap="square" lIns="0" tIns="0" rIns="0" bIns="0" rtlCol="0">
            <a:noAutofit/>
          </a:bodyPr>
          <a:lstStyle/>
          <a:p>
            <a:endParaRPr dirty="0"/>
          </a:p>
        </p:txBody>
      </p:sp>
      <p:sp>
        <p:nvSpPr>
          <p:cNvPr id="4" name="object 4"/>
          <p:cNvSpPr txBox="1"/>
          <p:nvPr/>
        </p:nvSpPr>
        <p:spPr>
          <a:xfrm>
            <a:off x="913890" y="796543"/>
            <a:ext cx="8534909" cy="444500"/>
          </a:xfrm>
          <a:prstGeom prst="rect">
            <a:avLst/>
          </a:prstGeom>
        </p:spPr>
        <p:txBody>
          <a:bodyPr vert="horz" wrap="square" lIns="0" tIns="0" rIns="0" bIns="0" rtlCol="0">
            <a:noAutofit/>
          </a:bodyPr>
          <a:lstStyle/>
          <a:p>
            <a:pPr marL="12700">
              <a:lnSpc>
                <a:spcPct val="100000"/>
              </a:lnSpc>
            </a:pPr>
            <a:r>
              <a:rPr lang="es-ES_tradnl" sz="2700" dirty="0" smtClean="0">
                <a:latin typeface="Baskerville Old Face"/>
                <a:cs typeface="Baskerville Old Face"/>
              </a:rPr>
              <a:t>Equipo de protección personal:</a:t>
            </a:r>
            <a:r>
              <a:rPr lang="es-ES_tradnl" sz="2700" dirty="0" smtClean="0">
                <a:latin typeface="Times New Roman"/>
                <a:cs typeface="Times New Roman"/>
              </a:rPr>
              <a:t> d</a:t>
            </a:r>
            <a:r>
              <a:rPr lang="es-ES_tradnl" sz="2700" spc="-10" dirty="0" smtClean="0">
                <a:latin typeface="Baskerville Old Face" panose="02020602080505020303" pitchFamily="18" charset="0"/>
                <a:cs typeface="Baskerville Old Face"/>
              </a:rPr>
              <a:t>ispositivo para subir escaleras</a:t>
            </a:r>
            <a:endParaRPr lang="es-ES_tradnl" sz="2700" dirty="0">
              <a:latin typeface="Baskerville Old Face"/>
              <a:cs typeface="Baskerville Old Face"/>
            </a:endParaRPr>
          </a:p>
        </p:txBody>
      </p:sp>
      <p:sp>
        <p:nvSpPr>
          <p:cNvPr id="5" name="object 5" title="foto - dispositivo de escalada de escalera"/>
          <p:cNvSpPr/>
          <p:nvPr/>
        </p:nvSpPr>
        <p:spPr>
          <a:xfrm>
            <a:off x="609600" y="3810000"/>
            <a:ext cx="2513076" cy="3287267"/>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title="foto - dispositivo de escalada de escalera"/>
          <p:cNvSpPr/>
          <p:nvPr/>
        </p:nvSpPr>
        <p:spPr>
          <a:xfrm>
            <a:off x="3810000" y="4114800"/>
            <a:ext cx="1219199" cy="2819399"/>
          </a:xfrm>
          <a:prstGeom prst="rect">
            <a:avLst/>
          </a:prstGeom>
          <a:blipFill>
            <a:blip r:embed="rId4" cstate="print"/>
            <a:stretch>
              <a:fillRect/>
            </a:stretch>
          </a:blipFill>
        </p:spPr>
        <p:txBody>
          <a:bodyPr wrap="square" lIns="0" tIns="0" rIns="0" bIns="0" rtlCol="0">
            <a:noAutofit/>
          </a:bodyPr>
          <a:lstStyle/>
          <a:p>
            <a:endParaRPr dirty="0"/>
          </a:p>
        </p:txBody>
      </p:sp>
      <p:sp>
        <p:nvSpPr>
          <p:cNvPr id="7" name="object 7" title="foto - dispositivo de escalada de escalera"/>
          <p:cNvSpPr/>
          <p:nvPr/>
        </p:nvSpPr>
        <p:spPr>
          <a:xfrm>
            <a:off x="5486400" y="2286000"/>
            <a:ext cx="697991" cy="4834127"/>
          </a:xfrm>
          <a:prstGeom prst="rect">
            <a:avLst/>
          </a:prstGeom>
          <a:blipFill>
            <a:blip r:embed="rId5" cstate="print"/>
            <a:stretch>
              <a:fillRect/>
            </a:stretch>
          </a:blipFill>
        </p:spPr>
        <p:txBody>
          <a:bodyPr wrap="square" lIns="0" tIns="0" rIns="0" bIns="0" rtlCol="0">
            <a:noAutofit/>
          </a:bodyPr>
          <a:lstStyle/>
          <a:p>
            <a:endParaRPr dirty="0"/>
          </a:p>
        </p:txBody>
      </p:sp>
      <p:sp>
        <p:nvSpPr>
          <p:cNvPr id="8" name="Title 7" hidden="1"/>
          <p:cNvSpPr>
            <a:spLocks noGrp="1"/>
          </p:cNvSpPr>
          <p:nvPr>
            <p:ph type="title"/>
          </p:nvPr>
        </p:nvSpPr>
        <p:spPr>
          <a:xfrm>
            <a:off x="1366973" y="274891"/>
            <a:ext cx="7628741" cy="1244472"/>
          </a:xfrm>
        </p:spPr>
        <p:txBody>
          <a:bodyPr/>
          <a:lstStyle/>
          <a:p>
            <a:r>
              <a:rPr lang="es-ES_tradnl" sz="1800" dirty="0" smtClean="0">
                <a:latin typeface="Baskerville Old Face"/>
                <a:cs typeface="Baskerville Old Face"/>
              </a:rPr>
              <a:t>Equipo de protección personal:</a:t>
            </a:r>
            <a:r>
              <a:rPr lang="es-ES_tradnl" sz="1800" dirty="0" smtClean="0">
                <a:latin typeface="Times New Roman"/>
                <a:cs typeface="Times New Roman"/>
              </a:rPr>
              <a:t> d</a:t>
            </a:r>
            <a:r>
              <a:rPr lang="es-ES_tradnl" sz="1800" spc="-10" dirty="0" smtClean="0">
                <a:latin typeface="Baskerville Old Face" panose="02020602080505020303" pitchFamily="18" charset="0"/>
                <a:cs typeface="Baskerville Old Face"/>
              </a:rPr>
              <a:t>ispositivo para subir escaleras</a:t>
            </a:r>
            <a:r>
              <a:rPr lang="es-ES_tradnl" sz="1800" dirty="0" smtClean="0">
                <a:latin typeface="Baskerville Old Face"/>
                <a:cs typeface="Baskerville Old Face"/>
              </a:rPr>
              <a:t/>
            </a:r>
            <a:br>
              <a:rPr lang="es-ES_tradnl" sz="1800" dirty="0" smtClean="0">
                <a:latin typeface="Baskerville Old Face"/>
                <a:cs typeface="Baskerville Old Face"/>
              </a:rPr>
            </a:b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720343"/>
            <a:ext cx="8686800" cy="1244472"/>
          </a:xfrm>
          <a:prstGeom prst="rect">
            <a:avLst/>
          </a:prstGeom>
        </p:spPr>
        <p:txBody>
          <a:bodyPr vert="horz" wrap="square" lIns="0" tIns="0" rIns="0" bIns="0" rtlCol="0">
            <a:noAutofit/>
          </a:bodyPr>
          <a:lstStyle/>
          <a:p>
            <a:pPr marL="72390">
              <a:lnSpc>
                <a:spcPct val="100000"/>
              </a:lnSpc>
            </a:pPr>
            <a:r>
              <a:rPr lang="es-ES_tradnl" sz="3200" dirty="0" smtClean="0">
                <a:latin typeface="Baskerville Old Face"/>
                <a:cs typeface="Baskerville Old Face"/>
              </a:rPr>
              <a:t>Equipo de protección personal: línea de vida vertical</a:t>
            </a:r>
            <a:endParaRPr lang="es-ES_tradnl" sz="3000" dirty="0">
              <a:latin typeface="Baskerville Old Face"/>
              <a:cs typeface="Baskerville Old Face"/>
            </a:endParaRPr>
          </a:p>
        </p:txBody>
      </p:sp>
      <p:sp>
        <p:nvSpPr>
          <p:cNvPr id="3" name="object 3"/>
          <p:cNvSpPr txBox="1"/>
          <p:nvPr/>
        </p:nvSpPr>
        <p:spPr>
          <a:xfrm>
            <a:off x="764539" y="2438400"/>
            <a:ext cx="3093720" cy="1504694"/>
          </a:xfrm>
          <a:prstGeom prst="rect">
            <a:avLst/>
          </a:prstGeom>
        </p:spPr>
        <p:txBody>
          <a:bodyPr vert="horz" wrap="square" lIns="0" tIns="0" rIns="0" bIns="0" rtlCol="0">
            <a:noAutofit/>
          </a:bodyPr>
          <a:lstStyle/>
          <a:p>
            <a:pPr marL="355600" indent="-342900">
              <a:lnSpc>
                <a:spcPct val="100000"/>
              </a:lnSpc>
              <a:buFont typeface="Baskerville Old Face"/>
              <a:buChar char="•"/>
              <a:tabLst>
                <a:tab pos="355600" algn="l"/>
              </a:tabLst>
            </a:pPr>
            <a:r>
              <a:rPr lang="es-ES_tradnl" sz="2800" spc="-5" dirty="0" smtClean="0">
                <a:latin typeface="Baskerville Old Face"/>
                <a:cs typeface="Baskerville Old Face"/>
              </a:rPr>
              <a:t>Líneas de vida verticales</a:t>
            </a:r>
            <a:endParaRPr lang="es-ES_tradnl" sz="2800" dirty="0" smtClean="0">
              <a:latin typeface="Baskerville Old Face"/>
              <a:cs typeface="Baskerville Old Face"/>
            </a:endParaRPr>
          </a:p>
          <a:p>
            <a:pPr>
              <a:lnSpc>
                <a:spcPts val="750"/>
              </a:lnSpc>
              <a:spcBef>
                <a:spcPts val="5"/>
              </a:spcBef>
              <a:buFont typeface="Baskerville Old Face"/>
              <a:buChar char="•"/>
            </a:pPr>
            <a:endParaRPr lang="es-ES_tradnl" sz="2800" dirty="0" smtClean="0"/>
          </a:p>
          <a:p>
            <a:pPr marL="355600" indent="-343535">
              <a:lnSpc>
                <a:spcPct val="100000"/>
              </a:lnSpc>
              <a:buFont typeface="Baskerville Old Face"/>
              <a:buChar char="•"/>
              <a:tabLst>
                <a:tab pos="355600" algn="l"/>
              </a:tabLst>
            </a:pPr>
            <a:r>
              <a:rPr lang="es-ES_tradnl" sz="2800" spc="-5" dirty="0" smtClean="0">
                <a:latin typeface="Baskerville Old Face"/>
                <a:cs typeface="Baskerville Old Face"/>
              </a:rPr>
              <a:t>Agarres de cuerdas</a:t>
            </a:r>
            <a:endParaRPr lang="es-ES_tradnl" sz="2800" dirty="0">
              <a:latin typeface="Baskerville Old Face"/>
              <a:cs typeface="Baskerville Old Face"/>
            </a:endParaRPr>
          </a:p>
        </p:txBody>
      </p:sp>
      <p:sp>
        <p:nvSpPr>
          <p:cNvPr id="4" name="object 4" title="foto - línea de vida vertical"/>
          <p:cNvSpPr/>
          <p:nvPr/>
        </p:nvSpPr>
        <p:spPr>
          <a:xfrm>
            <a:off x="6096000" y="1371600"/>
            <a:ext cx="3200400" cy="39624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5" name="object 5" title="foto - línea de vida vertical"/>
          <p:cNvSpPr/>
          <p:nvPr/>
        </p:nvSpPr>
        <p:spPr>
          <a:xfrm>
            <a:off x="5181600" y="1219200"/>
            <a:ext cx="685800" cy="57622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6" name="object 6" title="foto - línea de vida vertical"/>
          <p:cNvSpPr/>
          <p:nvPr/>
        </p:nvSpPr>
        <p:spPr>
          <a:xfrm>
            <a:off x="4343400" y="1447800"/>
            <a:ext cx="597407" cy="4800599"/>
          </a:xfrm>
          <a:prstGeom prst="rect">
            <a:avLst/>
          </a:prstGeom>
          <a:blipFill>
            <a:blip r:embed="rId4" cstate="print"/>
            <a:stretch>
              <a:fillRect/>
            </a:stretch>
          </a:blipFill>
        </p:spPr>
        <p:txBody>
          <a:bodyPr wrap="square" lIns="0" tIns="0" rIns="0" bIns="0" rtlCol="0">
            <a:noAutofit/>
          </a:bodyPr>
          <a:lstStyle/>
          <a:p>
            <a:endParaRPr dirty="0"/>
          </a:p>
        </p:txBody>
      </p:sp>
      <p:sp>
        <p:nvSpPr>
          <p:cNvPr id="7" name="object 7" title="foto - línea de vida vertical"/>
          <p:cNvSpPr/>
          <p:nvPr/>
        </p:nvSpPr>
        <p:spPr>
          <a:xfrm>
            <a:off x="6542533" y="5791200"/>
            <a:ext cx="2906267" cy="1371599"/>
          </a:xfrm>
          <a:prstGeom prst="rect">
            <a:avLst/>
          </a:prstGeom>
          <a:blipFill>
            <a:blip r:embed="rId5" cstate="print"/>
            <a:stretch>
              <a:fillRect/>
            </a:stretch>
          </a:blipFill>
        </p:spPr>
        <p:txBody>
          <a:bodyPr wrap="square" lIns="0" tIns="0" rIns="0" bIns="0" rtlCol="0">
            <a:noAutofit/>
          </a:bodyPr>
          <a:lstStyle/>
          <a:p>
            <a:endParaRPr dirty="0"/>
          </a:p>
        </p:txBody>
      </p:sp>
      <p:sp>
        <p:nvSpPr>
          <p:cNvPr id="8" name="object 8" title="foto - línea de vida vertical"/>
          <p:cNvSpPr/>
          <p:nvPr/>
        </p:nvSpPr>
        <p:spPr>
          <a:xfrm>
            <a:off x="1600200" y="4724400"/>
            <a:ext cx="1815083" cy="1565147"/>
          </a:xfrm>
          <a:prstGeom prst="rect">
            <a:avLst/>
          </a:prstGeom>
          <a:blipFill>
            <a:blip r:embed="rId6" cstate="print"/>
            <a:stretch>
              <a:fillRect/>
            </a:stretch>
          </a:blipFill>
        </p:spPr>
        <p:txBody>
          <a:bodyPr wrap="square" lIns="0" tIns="0" rIns="0" bIns="0" rtlCol="0">
            <a:noAutofit/>
          </a:bodyPr>
          <a:lstStyle/>
          <a:p>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title="Foto - hombre que llevaba un arnés de cuerpo completo"/>
          <p:cNvSpPr/>
          <p:nvPr/>
        </p:nvSpPr>
        <p:spPr>
          <a:xfrm>
            <a:off x="7315200" y="2971800"/>
            <a:ext cx="2590799" cy="4648200"/>
          </a:xfrm>
          <a:prstGeom prst="rect">
            <a:avLst/>
          </a:prstGeom>
          <a:blipFill>
            <a:blip r:embed="rId3" cstate="print"/>
            <a:stretch>
              <a:fillRect/>
            </a:stretch>
          </a:blipFill>
        </p:spPr>
        <p:txBody>
          <a:bodyPr wrap="square" lIns="0" tIns="0" rIns="0" bIns="0" rtlCol="0">
            <a:noAutofit/>
          </a:bodyPr>
          <a:lstStyle/>
          <a:p>
            <a:endParaRPr dirty="0"/>
          </a:p>
        </p:txBody>
      </p:sp>
      <p:sp>
        <p:nvSpPr>
          <p:cNvPr id="2" name="object 2"/>
          <p:cNvSpPr txBox="1"/>
          <p:nvPr/>
        </p:nvSpPr>
        <p:spPr>
          <a:xfrm>
            <a:off x="1143000" y="152400"/>
            <a:ext cx="6446520" cy="635000"/>
          </a:xfrm>
          <a:prstGeom prst="rect">
            <a:avLst/>
          </a:prstGeom>
        </p:spPr>
        <p:txBody>
          <a:bodyPr vert="horz" wrap="square" lIns="0" tIns="0" rIns="0" bIns="0" rtlCol="0">
            <a:noAutofit/>
          </a:bodyPr>
          <a:lstStyle/>
          <a:p>
            <a:pPr marL="12700">
              <a:lnSpc>
                <a:spcPct val="100000"/>
              </a:lnSpc>
            </a:pPr>
            <a:r>
              <a:rPr lang="es-ES_tradnl" sz="4000" spc="-5" dirty="0" smtClean="0">
                <a:latin typeface="Baskerville Old Face"/>
                <a:cs typeface="Baskerville Old Face"/>
              </a:rPr>
              <a:t>¿Qu</a:t>
            </a:r>
            <a:r>
              <a:rPr lang="es-ES_tradnl" sz="4000" dirty="0" smtClean="0">
                <a:latin typeface="Baskerville Old Face"/>
                <a:cs typeface="Baskerville Old Face"/>
              </a:rPr>
              <a:t>é sucede en la industria?</a:t>
            </a:r>
            <a:endParaRPr lang="es-ES_tradnl" sz="4000" spc="-5" dirty="0" smtClean="0">
              <a:latin typeface="Baskerville Old Face"/>
              <a:cs typeface="Baskerville Old Face"/>
            </a:endParaRPr>
          </a:p>
        </p:txBody>
      </p:sp>
      <p:sp>
        <p:nvSpPr>
          <p:cNvPr id="3" name="object 3"/>
          <p:cNvSpPr txBox="1"/>
          <p:nvPr/>
        </p:nvSpPr>
        <p:spPr>
          <a:xfrm>
            <a:off x="304800" y="1447800"/>
            <a:ext cx="7924800" cy="5228845"/>
          </a:xfrm>
          <a:prstGeom prst="rect">
            <a:avLst/>
          </a:prstGeom>
        </p:spPr>
        <p:txBody>
          <a:bodyPr vert="horz" wrap="square" lIns="0" tIns="0" rIns="0" bIns="0" rtlCol="0">
            <a:noAutofit/>
          </a:bodyPr>
          <a:lstStyle/>
          <a:p>
            <a:pPr marL="1371600" marR="1329690" algn="ctr">
              <a:lnSpc>
                <a:spcPct val="100000"/>
              </a:lnSpc>
            </a:pPr>
            <a:r>
              <a:rPr lang="es-ES_tradnl" sz="1600" u="sng" spc="-5" dirty="0" smtClean="0">
                <a:latin typeface="Baskerville Old Face" panose="02020602080505020303" pitchFamily="18" charset="0"/>
                <a:cs typeface="Baskerville Old Face"/>
              </a:rPr>
              <a:t>Un análisis de los incidentes en una de las 500 compañías que la revista </a:t>
            </a:r>
            <a:r>
              <a:rPr lang="es-ES_tradnl" sz="1600" i="1" u="sng" spc="-5" dirty="0" smtClean="0">
                <a:latin typeface="Baskerville Old Face" panose="02020602080505020303" pitchFamily="18" charset="0"/>
                <a:cs typeface="Baskerville Old Face"/>
              </a:rPr>
              <a:t>Fortune</a:t>
            </a:r>
            <a:r>
              <a:rPr lang="es-ES_tradnl" sz="1600" u="sng" spc="-5" dirty="0" smtClean="0">
                <a:latin typeface="Baskerville Old Face" panose="02020602080505020303" pitchFamily="18" charset="0"/>
                <a:cs typeface="Baskerville Old Face"/>
              </a:rPr>
              <a:t> clasifica como las más importantes:</a:t>
            </a:r>
            <a:endParaRPr lang="es-ES_tradnl" sz="1600" dirty="0" smtClean="0">
              <a:latin typeface="Baskerville Old Face" panose="02020602080505020303" pitchFamily="18" charset="0"/>
              <a:cs typeface="Baskerville Old Face"/>
            </a:endParaRPr>
          </a:p>
          <a:p>
            <a:pPr>
              <a:lnSpc>
                <a:spcPts val="1000"/>
              </a:lnSpc>
            </a:pPr>
            <a:endParaRPr lang="es-ES_tradnl" sz="2000" dirty="0" smtClean="0"/>
          </a:p>
          <a:p>
            <a:pPr>
              <a:lnSpc>
                <a:spcPts val="1000"/>
              </a:lnSpc>
              <a:spcBef>
                <a:spcPts val="47"/>
              </a:spcBef>
            </a:pPr>
            <a:endParaRPr lang="es-ES_tradnl" dirty="0" smtClean="0"/>
          </a:p>
          <a:p>
            <a:pPr marL="756285" indent="-286385">
              <a:lnSpc>
                <a:spcPct val="100000"/>
              </a:lnSpc>
              <a:buClr>
                <a:srgbClr val="323299"/>
              </a:buClr>
              <a:buFont typeface="Wingdings"/>
              <a:buChar char="·"/>
              <a:tabLst>
                <a:tab pos="756285" algn="l"/>
              </a:tabLst>
            </a:pPr>
            <a:r>
              <a:rPr lang="es-ES_tradnl" spc="-10" dirty="0" smtClean="0">
                <a:latin typeface="Baskerville Old Face" panose="02020602080505020303" pitchFamily="18" charset="0"/>
                <a:cs typeface="Baskerville Old Face"/>
              </a:rPr>
              <a:t>Cuando se debe a un resbalón, un tropiezo u otra forma de caída:</a:t>
            </a:r>
            <a:endParaRPr lang="es-ES_tradnl" dirty="0" smtClean="0">
              <a:latin typeface="Baskerville Old Face" panose="02020602080505020303" pitchFamily="18" charset="0"/>
              <a:cs typeface="Baskerville Old Face"/>
            </a:endParaRPr>
          </a:p>
          <a:p>
            <a:pPr marL="1155700" marR="371475" lvl="1" indent="-228600">
              <a:lnSpc>
                <a:spcPct val="100600"/>
              </a:lnSpc>
              <a:spcBef>
                <a:spcPts val="420"/>
              </a:spcBef>
              <a:buClr>
                <a:srgbClr val="323299"/>
              </a:buClr>
              <a:buFont typeface="Wingdings"/>
              <a:buChar char="·"/>
              <a:tabLst>
                <a:tab pos="1155700" algn="l"/>
              </a:tabLst>
            </a:pPr>
            <a:r>
              <a:rPr lang="es-ES_tradnl" dirty="0" smtClean="0">
                <a:solidFill>
                  <a:srgbClr val="FF0065"/>
                </a:solidFill>
                <a:latin typeface="Baskerville Old Face" panose="02020602080505020303" pitchFamily="18" charset="0"/>
                <a:cs typeface="Baskerville Old Face"/>
              </a:rPr>
              <a:t> el 77% de las veces</a:t>
            </a:r>
            <a:r>
              <a:rPr lang="es-ES_tradnl" dirty="0" smtClean="0">
                <a:solidFill>
                  <a:srgbClr val="FF0065"/>
                </a:solidFill>
                <a:latin typeface="Baskerville Old Face" panose="02020602080505020303" pitchFamily="18" charset="0"/>
                <a:cs typeface="Times New Roman"/>
              </a:rPr>
              <a:t> </a:t>
            </a:r>
            <a:r>
              <a:rPr lang="es-ES_tradnl" spc="-15" dirty="0" smtClean="0">
                <a:latin typeface="Baskerville Old Face" panose="02020602080505020303" pitchFamily="18" charset="0"/>
                <a:cs typeface="Baskerville Old Face"/>
              </a:rPr>
              <a:t>el incidente de caída resulta en una lesión </a:t>
            </a:r>
            <a:r>
              <a:rPr lang="es-ES_tradnl" dirty="0" smtClean="0">
                <a:latin typeface="Baskerville Old Face" panose="02020602080505020303" pitchFamily="18" charset="0"/>
                <a:cs typeface="Baskerville Old Face"/>
              </a:rPr>
              <a:t>registrada por </a:t>
            </a:r>
            <a:r>
              <a:rPr lang="es-ES_tradnl" spc="-15" dirty="0" smtClean="0">
                <a:latin typeface="Baskerville Old Face" panose="02020602080505020303" pitchFamily="18" charset="0"/>
                <a:cs typeface="Baskerville Old Face"/>
              </a:rPr>
              <a:t>O</a:t>
            </a:r>
            <a:r>
              <a:rPr lang="es-ES_tradnl" dirty="0" smtClean="0">
                <a:latin typeface="Baskerville Old Face" panose="02020602080505020303" pitchFamily="18" charset="0"/>
                <a:cs typeface="Baskerville Old Face"/>
              </a:rPr>
              <a:t>S</a:t>
            </a:r>
            <a:r>
              <a:rPr lang="es-ES_tradnl" spc="-20" dirty="0" smtClean="0">
                <a:latin typeface="Baskerville Old Face" panose="02020602080505020303" pitchFamily="18" charset="0"/>
                <a:cs typeface="Baskerville Old Face"/>
              </a:rPr>
              <a:t>H</a:t>
            </a:r>
            <a:r>
              <a:rPr lang="es-ES_tradnl" dirty="0" smtClean="0">
                <a:latin typeface="Baskerville Old Face" panose="02020602080505020303" pitchFamily="18" charset="0"/>
                <a:cs typeface="Baskerville Old Face"/>
              </a:rPr>
              <a:t>A</a:t>
            </a:r>
            <a:r>
              <a:rPr lang="es-ES_tradnl" dirty="0" smtClean="0">
                <a:latin typeface="Baskerville Old Face" panose="02020602080505020303" pitchFamily="18" charset="0"/>
                <a:cs typeface="Times New Roman"/>
              </a:rPr>
              <a:t>, o una más grave</a:t>
            </a:r>
            <a:endParaRPr lang="es-ES_tradnl" dirty="0" smtClean="0">
              <a:latin typeface="Baskerville Old Face" panose="02020602080505020303" pitchFamily="18" charset="0"/>
              <a:cs typeface="Baskerville Old Face"/>
            </a:endParaRPr>
          </a:p>
          <a:p>
            <a:pPr marL="756285" indent="-287020">
              <a:lnSpc>
                <a:spcPct val="100000"/>
              </a:lnSpc>
              <a:spcBef>
                <a:spcPts val="430"/>
              </a:spcBef>
              <a:buClr>
                <a:srgbClr val="323299"/>
              </a:buClr>
              <a:buFont typeface="Wingdings"/>
              <a:buChar char="·"/>
              <a:tabLst>
                <a:tab pos="756285" algn="l"/>
              </a:tabLst>
            </a:pPr>
            <a:r>
              <a:rPr lang="es-ES_tradnl" dirty="0" smtClean="0">
                <a:solidFill>
                  <a:srgbClr val="FF0000"/>
                </a:solidFill>
                <a:latin typeface="Baskerville Old Face" panose="02020602080505020303" pitchFamily="18" charset="0"/>
                <a:cs typeface="Baskerville Old Face"/>
              </a:rPr>
              <a:t>El 50% de las veces</a:t>
            </a:r>
            <a:r>
              <a:rPr lang="es-ES_tradnl" dirty="0" smtClean="0">
                <a:latin typeface="Baskerville Old Face" panose="02020602080505020303" pitchFamily="18" charset="0"/>
                <a:cs typeface="Baskerville Old Face"/>
              </a:rPr>
              <a:t> la caída se dio en el mismo nivel:</a:t>
            </a:r>
          </a:p>
          <a:p>
            <a:pPr marL="1155700" marR="12700" lvl="1" indent="-228600">
              <a:lnSpc>
                <a:spcPct val="100000"/>
              </a:lnSpc>
              <a:spcBef>
                <a:spcPts val="440"/>
              </a:spcBef>
              <a:buClr>
                <a:srgbClr val="323299"/>
              </a:buClr>
              <a:buFont typeface="Wingdings"/>
              <a:buChar char="·"/>
              <a:tabLst>
                <a:tab pos="1155700" algn="l"/>
              </a:tabLst>
            </a:pPr>
            <a:r>
              <a:rPr lang="es-ES_tradnl" dirty="0" smtClean="0">
                <a:latin typeface="Baskerville Old Face" panose="02020602080505020303" pitchFamily="18" charset="0"/>
                <a:cs typeface="Baskerville Old Face"/>
              </a:rPr>
              <a:t> </a:t>
            </a:r>
            <a:r>
              <a:rPr lang="es-ES_tradnl" dirty="0" smtClean="0">
                <a:solidFill>
                  <a:srgbClr val="FF0000"/>
                </a:solidFill>
                <a:latin typeface="Baskerville Old Face" panose="02020602080505020303" pitchFamily="18" charset="0"/>
                <a:cs typeface="Baskerville Old Face"/>
              </a:rPr>
              <a:t>el 72%</a:t>
            </a:r>
            <a:r>
              <a:rPr lang="es-ES_tradnl" dirty="0" smtClean="0">
                <a:latin typeface="Baskerville Old Face" panose="02020602080505020303" pitchFamily="18" charset="0"/>
                <a:cs typeface="Baskerville Old Face"/>
              </a:rPr>
              <a:t> de las superficies sobre las que se caminaba o trabajaba tenía fuentes de contaminación (agua, productos, etc.) </a:t>
            </a:r>
            <a:r>
              <a:rPr lang="es-ES_tradnl" spc="-10" dirty="0" smtClean="0">
                <a:latin typeface="Baskerville Old Face" panose="02020602080505020303" pitchFamily="18" charset="0"/>
                <a:cs typeface="Times New Roman"/>
              </a:rPr>
              <a:t>que causaron el resbalón</a:t>
            </a:r>
            <a:endParaRPr lang="es-ES_tradnl" dirty="0" smtClean="0">
              <a:latin typeface="Baskerville Old Face" panose="02020602080505020303" pitchFamily="18" charset="0"/>
              <a:cs typeface="Baskerville Old Face"/>
            </a:endParaRPr>
          </a:p>
          <a:p>
            <a:pPr marL="1155700" marR="154305" lvl="1" indent="-228600">
              <a:lnSpc>
                <a:spcPct val="100000"/>
              </a:lnSpc>
              <a:spcBef>
                <a:spcPts val="440"/>
              </a:spcBef>
              <a:buClr>
                <a:srgbClr val="323299"/>
              </a:buClr>
              <a:buFont typeface="Wingdings"/>
              <a:buChar char="·"/>
              <a:tabLst>
                <a:tab pos="1155700" algn="l"/>
              </a:tabLst>
            </a:pPr>
            <a:r>
              <a:rPr lang="es-ES_tradnl" dirty="0" smtClean="0">
                <a:latin typeface="Baskerville Old Face" panose="02020602080505020303" pitchFamily="18" charset="0"/>
                <a:cs typeface="Baskerville Old Face"/>
              </a:rPr>
              <a:t> </a:t>
            </a:r>
            <a:r>
              <a:rPr lang="es-ES_tradnl" dirty="0" smtClean="0">
                <a:solidFill>
                  <a:srgbClr val="FF0000"/>
                </a:solidFill>
                <a:latin typeface="Baskerville Old Face" panose="02020602080505020303" pitchFamily="18" charset="0"/>
                <a:cs typeface="Baskerville Old Face"/>
              </a:rPr>
              <a:t>el 50%</a:t>
            </a:r>
            <a:r>
              <a:rPr lang="es-ES_tradnl" dirty="0" smtClean="0">
                <a:latin typeface="Baskerville Old Face" panose="02020602080505020303" pitchFamily="18" charset="0"/>
                <a:cs typeface="Baskerville Old Face"/>
              </a:rPr>
              <a:t> de las superficies sobre las que se caminaba o trabajaba </a:t>
            </a:r>
          </a:p>
          <a:p>
            <a:pPr marL="927100" marR="154305" lvl="1">
              <a:lnSpc>
                <a:spcPct val="100000"/>
              </a:lnSpc>
              <a:spcBef>
                <a:spcPts val="440"/>
              </a:spcBef>
              <a:buClr>
                <a:srgbClr val="323299"/>
              </a:buClr>
              <a:tabLst>
                <a:tab pos="1155700" algn="l"/>
              </a:tabLst>
            </a:pPr>
            <a:r>
              <a:rPr lang="es-ES_tradnl" dirty="0">
                <a:latin typeface="Baskerville Old Face" panose="02020602080505020303" pitchFamily="18" charset="0"/>
                <a:cs typeface="Baskerville Old Face"/>
              </a:rPr>
              <a:t>	</a:t>
            </a:r>
            <a:r>
              <a:rPr lang="es-ES_tradnl" dirty="0" smtClean="0">
                <a:latin typeface="Baskerville Old Face" panose="02020602080505020303" pitchFamily="18" charset="0"/>
                <a:cs typeface="Baskerville Old Face"/>
              </a:rPr>
              <a:t>tenía fuentes de contaminación</a:t>
            </a:r>
            <a:r>
              <a:rPr lang="es-ES_tradnl" dirty="0" smtClean="0">
                <a:latin typeface="Baskerville Old Face" panose="02020602080505020303" pitchFamily="18" charset="0"/>
                <a:cs typeface="Times New Roman"/>
              </a:rPr>
              <a:t> </a:t>
            </a:r>
            <a:r>
              <a:rPr lang="es-ES_tradnl" spc="-5" dirty="0" smtClean="0">
                <a:latin typeface="Baskerville Old Face" panose="02020602080505020303" pitchFamily="18" charset="0"/>
                <a:cs typeface="Baskerville Old Face"/>
              </a:rPr>
              <a:t>(</a:t>
            </a:r>
            <a:r>
              <a:rPr lang="es-ES_tradnl" spc="-15" dirty="0" smtClean="0">
                <a:latin typeface="Baskerville Old Face" panose="02020602080505020303" pitchFamily="18" charset="0"/>
                <a:cs typeface="Baskerville Old Face"/>
              </a:rPr>
              <a:t>clavos</a:t>
            </a:r>
            <a:r>
              <a:rPr lang="es-ES_tradnl" dirty="0" smtClean="0">
                <a:latin typeface="Baskerville Old Face" panose="02020602080505020303" pitchFamily="18" charset="0"/>
                <a:cs typeface="Baskerville Old Face"/>
              </a:rPr>
              <a:t>,</a:t>
            </a:r>
            <a:r>
              <a:rPr lang="es-ES_tradnl" spc="5" dirty="0" smtClean="0">
                <a:latin typeface="Baskerville Old Face" panose="02020602080505020303" pitchFamily="18" charset="0"/>
                <a:cs typeface="Times New Roman"/>
              </a:rPr>
              <a:t> </a:t>
            </a:r>
            <a:r>
              <a:rPr lang="es-ES_tradnl" dirty="0" smtClean="0">
                <a:latin typeface="Baskerville Old Face" panose="02020602080505020303" pitchFamily="18" charset="0"/>
                <a:cs typeface="Baskerville Old Face"/>
              </a:rPr>
              <a:t>cañerías,</a:t>
            </a:r>
            <a:r>
              <a:rPr lang="es-ES_tradnl" spc="5" dirty="0" smtClean="0">
                <a:latin typeface="Baskerville Old Face" panose="02020602080505020303" pitchFamily="18" charset="0"/>
                <a:cs typeface="Times New Roman"/>
              </a:rPr>
              <a:t> </a:t>
            </a:r>
            <a:r>
              <a:rPr lang="es-ES_tradnl" spc="-10" dirty="0" smtClean="0">
                <a:latin typeface="Baskerville Old Face" panose="02020602080505020303" pitchFamily="18" charset="0"/>
                <a:cs typeface="Baskerville Old Face"/>
              </a:rPr>
              <a:t>e</a:t>
            </a:r>
            <a:r>
              <a:rPr lang="es-ES_tradnl" dirty="0" smtClean="0">
                <a:latin typeface="Baskerville Old Face" panose="02020602080505020303" pitchFamily="18" charset="0"/>
                <a:cs typeface="Baskerville Old Face"/>
              </a:rPr>
              <a:t>t</a:t>
            </a:r>
            <a:r>
              <a:rPr lang="es-ES_tradnl" spc="-10" dirty="0" smtClean="0">
                <a:latin typeface="Baskerville Old Face" panose="02020602080505020303" pitchFamily="18" charset="0"/>
                <a:cs typeface="Baskerville Old Face"/>
              </a:rPr>
              <a:t>c</a:t>
            </a:r>
            <a:r>
              <a:rPr lang="es-ES_tradnl" dirty="0" smtClean="0">
                <a:latin typeface="Baskerville Old Face" panose="02020602080505020303" pitchFamily="18" charset="0"/>
                <a:cs typeface="Baskerville Old Face"/>
              </a:rPr>
              <a:t>.)</a:t>
            </a:r>
            <a:r>
              <a:rPr lang="es-ES_tradnl" spc="-10" dirty="0" smtClean="0">
                <a:latin typeface="Baskerville Old Face" panose="02020602080505020303" pitchFamily="18" charset="0"/>
                <a:cs typeface="Times New Roman"/>
              </a:rPr>
              <a:t> </a:t>
            </a:r>
            <a:r>
              <a:rPr lang="es-ES_tradnl" spc="-15" dirty="0" smtClean="0">
                <a:latin typeface="Baskerville Old Face" panose="02020602080505020303" pitchFamily="18" charset="0"/>
                <a:cs typeface="Baskerville Old Face"/>
              </a:rPr>
              <a:t>que </a:t>
            </a:r>
          </a:p>
          <a:p>
            <a:pPr marL="927100" marR="154305" lvl="1">
              <a:lnSpc>
                <a:spcPct val="100000"/>
              </a:lnSpc>
              <a:spcBef>
                <a:spcPts val="440"/>
              </a:spcBef>
              <a:buClr>
                <a:srgbClr val="323299"/>
              </a:buClr>
              <a:tabLst>
                <a:tab pos="1155700" algn="l"/>
              </a:tabLst>
            </a:pPr>
            <a:r>
              <a:rPr lang="es-ES_tradnl" spc="-15" dirty="0">
                <a:latin typeface="Baskerville Old Face" panose="02020602080505020303" pitchFamily="18" charset="0"/>
                <a:cs typeface="Baskerville Old Face"/>
              </a:rPr>
              <a:t>	</a:t>
            </a:r>
            <a:r>
              <a:rPr lang="es-ES_tradnl" spc="-15" dirty="0" smtClean="0">
                <a:latin typeface="Baskerville Old Face" panose="02020602080505020303" pitchFamily="18" charset="0"/>
                <a:cs typeface="Baskerville Old Face"/>
              </a:rPr>
              <a:t>causaron el tropiezo</a:t>
            </a:r>
            <a:endParaRPr lang="es-ES_tradnl" dirty="0" smtClean="0">
              <a:latin typeface="Baskerville Old Face" panose="02020602080505020303" pitchFamily="18" charset="0"/>
              <a:cs typeface="Baskerville Old Face"/>
            </a:endParaRPr>
          </a:p>
          <a:p>
            <a:pPr marL="756285" indent="-287020">
              <a:lnSpc>
                <a:spcPct val="100000"/>
              </a:lnSpc>
              <a:spcBef>
                <a:spcPts val="440"/>
              </a:spcBef>
              <a:buClr>
                <a:srgbClr val="323299"/>
              </a:buClr>
              <a:buFont typeface="Wingdings"/>
              <a:buChar char="·"/>
              <a:tabLst>
                <a:tab pos="756285" algn="l"/>
              </a:tabLst>
            </a:pPr>
            <a:r>
              <a:rPr lang="es-ES_tradnl" dirty="0" smtClean="0">
                <a:solidFill>
                  <a:srgbClr val="FF0000"/>
                </a:solidFill>
                <a:latin typeface="Baskerville Old Face" panose="02020602080505020303" pitchFamily="18" charset="0"/>
                <a:cs typeface="Baskerville Old Face"/>
              </a:rPr>
              <a:t>El 36% de las veces</a:t>
            </a:r>
            <a:r>
              <a:rPr lang="es-ES_tradnl" spc="-20" dirty="0" smtClean="0">
                <a:solidFill>
                  <a:srgbClr val="FF0000"/>
                </a:solidFill>
                <a:latin typeface="Baskerville Old Face" panose="02020602080505020303" pitchFamily="18" charset="0"/>
                <a:cs typeface="Times New Roman"/>
              </a:rPr>
              <a:t> </a:t>
            </a:r>
            <a:r>
              <a:rPr lang="es-ES_tradnl" spc="-20" dirty="0" smtClean="0">
                <a:latin typeface="Baskerville Old Face" panose="02020602080505020303" pitchFamily="18" charset="0"/>
                <a:cs typeface="Times New Roman"/>
              </a:rPr>
              <a:t>la caída se dio hacia un nivel inferior:</a:t>
            </a:r>
            <a:endParaRPr lang="es-ES_tradnl" dirty="0" smtClean="0">
              <a:latin typeface="Baskerville Old Face" panose="02020602080505020303" pitchFamily="18" charset="0"/>
              <a:cs typeface="Baskerville Old Face"/>
            </a:endParaRPr>
          </a:p>
          <a:p>
            <a:pPr marL="1155700" lvl="1" indent="-228600">
              <a:lnSpc>
                <a:spcPct val="100000"/>
              </a:lnSpc>
              <a:spcBef>
                <a:spcPts val="430"/>
              </a:spcBef>
              <a:buClr>
                <a:srgbClr val="323299"/>
              </a:buClr>
              <a:buFont typeface="Wingdings"/>
              <a:buChar char="·"/>
              <a:tabLst>
                <a:tab pos="1155700" algn="l"/>
              </a:tabLst>
            </a:pPr>
            <a:r>
              <a:rPr lang="es-ES_tradnl" dirty="0" smtClean="0">
                <a:solidFill>
                  <a:srgbClr val="FF0000"/>
                </a:solidFill>
                <a:latin typeface="Baskerville Old Face" panose="02020602080505020303" pitchFamily="18" charset="0"/>
                <a:cs typeface="Baskerville Old Face"/>
              </a:rPr>
              <a:t>el 16% de las veces</a:t>
            </a:r>
            <a:r>
              <a:rPr lang="es-ES_tradnl" dirty="0" smtClean="0">
                <a:solidFill>
                  <a:srgbClr val="FF0000"/>
                </a:solidFill>
                <a:latin typeface="Baskerville Old Face" panose="02020602080505020303" pitchFamily="18" charset="0"/>
                <a:cs typeface="Times New Roman"/>
              </a:rPr>
              <a:t> </a:t>
            </a:r>
            <a:r>
              <a:rPr lang="es-ES_tradnl" dirty="0" smtClean="0">
                <a:latin typeface="Baskerville Old Face" panose="02020602080505020303" pitchFamily="18" charset="0"/>
                <a:cs typeface="Times New Roman"/>
              </a:rPr>
              <a:t>las escaleras fijas intervinieron en la caída</a:t>
            </a:r>
            <a:endParaRPr lang="es-ES_tradnl" dirty="0" smtClean="0">
              <a:latin typeface="Baskerville Old Face" panose="02020602080505020303" pitchFamily="18" charset="0"/>
              <a:cs typeface="Baskerville Old Face"/>
            </a:endParaRPr>
          </a:p>
          <a:p>
            <a:pPr marL="1155700" lvl="1" indent="-228600">
              <a:spcBef>
                <a:spcPts val="440"/>
              </a:spcBef>
              <a:buClr>
                <a:srgbClr val="323299"/>
              </a:buClr>
              <a:buFont typeface="Wingdings"/>
              <a:buChar char="·"/>
              <a:tabLst>
                <a:tab pos="1155700" algn="l"/>
              </a:tabLst>
            </a:pPr>
            <a:r>
              <a:rPr lang="es-ES_tradnl" dirty="0" smtClean="0">
                <a:latin typeface="Baskerville Old Face" panose="02020602080505020303" pitchFamily="18" charset="0"/>
                <a:cs typeface="Baskerville Old Face"/>
              </a:rPr>
              <a:t> </a:t>
            </a:r>
            <a:r>
              <a:rPr lang="es-ES_tradnl" dirty="0" smtClean="0">
                <a:solidFill>
                  <a:srgbClr val="FF0000"/>
                </a:solidFill>
                <a:latin typeface="Baskerville Old Face" panose="02020602080505020303" pitchFamily="18" charset="0"/>
                <a:cs typeface="Baskerville Old Face"/>
              </a:rPr>
              <a:t>el 19%</a:t>
            </a:r>
            <a:r>
              <a:rPr lang="es-ES_tradnl" dirty="0" smtClean="0">
                <a:latin typeface="Baskerville Old Face" panose="02020602080505020303" pitchFamily="18" charset="0"/>
                <a:cs typeface="Baskerville Old Face"/>
              </a:rPr>
              <a:t> </a:t>
            </a:r>
            <a:r>
              <a:rPr lang="es-ES_tradnl" dirty="0" smtClean="0">
                <a:solidFill>
                  <a:srgbClr val="FF0000"/>
                </a:solidFill>
                <a:latin typeface="Baskerville Old Face" panose="02020602080505020303" pitchFamily="18" charset="0"/>
                <a:cs typeface="Baskerville Old Face"/>
              </a:rPr>
              <a:t>de las veces</a:t>
            </a:r>
            <a:r>
              <a:rPr lang="es-ES_tradnl" dirty="0" smtClean="0">
                <a:solidFill>
                  <a:srgbClr val="FF0000"/>
                </a:solidFill>
                <a:latin typeface="Baskerville Old Face" panose="02020602080505020303" pitchFamily="18" charset="0"/>
                <a:cs typeface="Times New Roman"/>
              </a:rPr>
              <a:t> </a:t>
            </a:r>
            <a:r>
              <a:rPr lang="es-ES_tradnl" dirty="0" smtClean="0">
                <a:latin typeface="Baskerville Old Face" panose="02020602080505020303" pitchFamily="18" charset="0"/>
                <a:cs typeface="Times New Roman"/>
              </a:rPr>
              <a:t>las escaleras móviles intervinieron en </a:t>
            </a:r>
          </a:p>
          <a:p>
            <a:pPr marL="927100" lvl="1">
              <a:spcBef>
                <a:spcPts val="440"/>
              </a:spcBef>
              <a:buClr>
                <a:srgbClr val="323299"/>
              </a:buClr>
              <a:tabLst>
                <a:tab pos="1155700" algn="l"/>
              </a:tabLst>
            </a:pPr>
            <a:r>
              <a:rPr lang="es-ES_tradnl" dirty="0">
                <a:latin typeface="Baskerville Old Face" panose="02020602080505020303" pitchFamily="18" charset="0"/>
                <a:cs typeface="Times New Roman"/>
              </a:rPr>
              <a:t>	</a:t>
            </a:r>
            <a:r>
              <a:rPr lang="es-ES_tradnl" dirty="0" smtClean="0">
                <a:latin typeface="Baskerville Old Face" panose="02020602080505020303" pitchFamily="18" charset="0"/>
                <a:cs typeface="Times New Roman"/>
              </a:rPr>
              <a:t>la caída</a:t>
            </a:r>
            <a:endParaRPr lang="es-ES_tradnl" dirty="0" smtClean="0">
              <a:latin typeface="Baskerville Old Face" panose="02020602080505020303" pitchFamily="18" charset="0"/>
              <a:cs typeface="Baskerville Old Face"/>
            </a:endParaRPr>
          </a:p>
          <a:p>
            <a:pPr>
              <a:lnSpc>
                <a:spcPts val="1000"/>
              </a:lnSpc>
            </a:pPr>
            <a:endParaRPr lang="es-ES_tradnl" sz="2000" dirty="0" smtClean="0"/>
          </a:p>
        </p:txBody>
      </p:sp>
      <p:sp>
        <p:nvSpPr>
          <p:cNvPr id="5" name="Title 4" hidden="1"/>
          <p:cNvSpPr>
            <a:spLocks noGrp="1"/>
          </p:cNvSpPr>
          <p:nvPr>
            <p:ph type="title"/>
          </p:nvPr>
        </p:nvSpPr>
        <p:spPr/>
        <p:txBody>
          <a:bodyPr/>
          <a:lstStyle/>
          <a:p>
            <a:r>
              <a:rPr lang="es-ES_tradnl" sz="1800" spc="-5" dirty="0" smtClean="0">
                <a:latin typeface="Baskerville Old Face"/>
                <a:cs typeface="Baskerville Old Face"/>
              </a:rPr>
              <a:t>¿Qu</a:t>
            </a:r>
            <a:r>
              <a:rPr lang="es-ES_tradnl" sz="1800" dirty="0" smtClean="0">
                <a:latin typeface="Baskerville Old Face"/>
                <a:cs typeface="Baskerville Old Face"/>
              </a:rPr>
              <a:t>é sucede en la industria?</a:t>
            </a:r>
            <a:r>
              <a:rPr lang="es-ES_tradnl" sz="1800" spc="-5" dirty="0" smtClean="0">
                <a:latin typeface="Baskerville Old Face"/>
                <a:cs typeface="Baskerville Old Face"/>
              </a:rPr>
              <a:t/>
            </a:r>
            <a:br>
              <a:rPr lang="es-ES_tradnl" sz="1800" spc="-5" dirty="0" smtClean="0">
                <a:latin typeface="Baskerville Old Face"/>
                <a:cs typeface="Baskerville Old Face"/>
              </a:rPr>
            </a:b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766571"/>
            <a:ext cx="8534399" cy="476250"/>
          </a:xfrm>
          <a:prstGeom prst="rect">
            <a:avLst/>
          </a:prstGeom>
        </p:spPr>
        <p:txBody>
          <a:bodyPr vert="horz" wrap="square" lIns="0" tIns="0" rIns="0" bIns="0" rtlCol="0">
            <a:noAutofit/>
          </a:bodyPr>
          <a:lstStyle/>
          <a:p>
            <a:pPr marL="12700">
              <a:lnSpc>
                <a:spcPct val="100000"/>
              </a:lnSpc>
            </a:pPr>
            <a:r>
              <a:rPr lang="es-ES_tradnl" sz="3000" dirty="0" smtClean="0">
                <a:latin typeface="Baskerville Old Face"/>
                <a:cs typeface="Baskerville Old Face"/>
              </a:rPr>
              <a:t>Equipo de protección personal: línea de vida horizontal</a:t>
            </a:r>
            <a:endParaRPr lang="es-ES_tradnl" sz="3000" dirty="0">
              <a:latin typeface="Baskerville Old Face"/>
              <a:cs typeface="Baskerville Old Face"/>
            </a:endParaRPr>
          </a:p>
        </p:txBody>
      </p:sp>
      <p:sp>
        <p:nvSpPr>
          <p:cNvPr id="3" name="object 3"/>
          <p:cNvSpPr txBox="1"/>
          <p:nvPr/>
        </p:nvSpPr>
        <p:spPr>
          <a:xfrm>
            <a:off x="688339" y="1496567"/>
            <a:ext cx="4747260" cy="1809750"/>
          </a:xfrm>
          <a:prstGeom prst="rect">
            <a:avLst/>
          </a:prstGeom>
        </p:spPr>
        <p:txBody>
          <a:bodyPr vert="horz" wrap="square" lIns="0" tIns="0" rIns="0" bIns="0" rtlCol="0">
            <a:noAutofit/>
          </a:bodyPr>
          <a:lstStyle/>
          <a:p>
            <a:pPr marL="12700">
              <a:lnSpc>
                <a:spcPct val="100000"/>
              </a:lnSpc>
            </a:pPr>
            <a:r>
              <a:rPr lang="es-ES_tradnl" sz="2800" spc="295" dirty="0" smtClean="0">
                <a:latin typeface="Baskerville Old Face"/>
                <a:cs typeface="Baskerville Old Face"/>
              </a:rPr>
              <a:t>•</a:t>
            </a:r>
            <a:r>
              <a:rPr lang="es-ES_tradnl" sz="2800" spc="-10" dirty="0" smtClean="0">
                <a:latin typeface="Baskerville Old Face"/>
                <a:cs typeface="Baskerville Old Face"/>
              </a:rPr>
              <a:t>Líneas de vida horizontales</a:t>
            </a:r>
            <a:endParaRPr lang="es-ES_tradnl" sz="2800" dirty="0" smtClean="0">
              <a:latin typeface="Baskerville Old Face"/>
              <a:cs typeface="Baskerville Old Face"/>
            </a:endParaRPr>
          </a:p>
          <a:p>
            <a:pPr>
              <a:lnSpc>
                <a:spcPts val="650"/>
              </a:lnSpc>
              <a:spcBef>
                <a:spcPts val="47"/>
              </a:spcBef>
            </a:pPr>
            <a:endParaRPr lang="es-ES_tradnl" sz="2600" dirty="0" smtClean="0"/>
          </a:p>
          <a:p>
            <a:pPr marL="565150" marR="12700" indent="-95250">
              <a:lnSpc>
                <a:spcPct val="90200"/>
              </a:lnSpc>
            </a:pPr>
            <a:r>
              <a:rPr lang="es-ES_tradnl" sz="2600" spc="-15" dirty="0" smtClean="0">
                <a:latin typeface="Baskerville Old Face" panose="02020602080505020303" pitchFamily="18" charset="0"/>
                <a:cs typeface="Baskerville Old Face"/>
              </a:rPr>
              <a:t>–</a:t>
            </a:r>
            <a:r>
              <a:rPr lang="es-ES_tradnl" sz="2600" spc="175" dirty="0" smtClean="0">
                <a:latin typeface="Baskerville Old Face" panose="02020602080505020303" pitchFamily="18" charset="0"/>
                <a:cs typeface="Times New Roman"/>
              </a:rPr>
              <a:t> </a:t>
            </a:r>
            <a:r>
              <a:rPr lang="es-ES_tradnl" sz="2600" u="heavy" spc="-5" dirty="0" smtClean="0">
                <a:latin typeface="Baskerville Old Face" panose="02020602080505020303" pitchFamily="18" charset="0"/>
                <a:cs typeface="Baskerville Old Face"/>
              </a:rPr>
              <a:t>Se requiere </a:t>
            </a:r>
            <a:r>
              <a:rPr lang="es-ES_tradnl" sz="2600" spc="-15" dirty="0" smtClean="0">
                <a:latin typeface="Baskerville Old Face" panose="02020602080505020303" pitchFamily="18" charset="0"/>
                <a:cs typeface="Baskerville Old Face"/>
              </a:rPr>
              <a:t>una persona calificada en ingeniería o con certificación para su anclaje</a:t>
            </a:r>
            <a:endParaRPr lang="es-ES_tradnl" sz="2600" dirty="0">
              <a:latin typeface="Baskerville Old Face" panose="02020602080505020303" pitchFamily="18" charset="0"/>
              <a:cs typeface="Baskerville Old Face"/>
            </a:endParaRPr>
          </a:p>
        </p:txBody>
      </p:sp>
      <p:sp>
        <p:nvSpPr>
          <p:cNvPr id="4" name="object 4" title="foto - línea de vida vertical"/>
          <p:cNvSpPr/>
          <p:nvPr/>
        </p:nvSpPr>
        <p:spPr>
          <a:xfrm>
            <a:off x="5867400" y="1295399"/>
            <a:ext cx="3438144" cy="4206240"/>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title="foto - línea de vida vertical"/>
          <p:cNvSpPr/>
          <p:nvPr/>
        </p:nvSpPr>
        <p:spPr>
          <a:xfrm>
            <a:off x="685800" y="3505200"/>
            <a:ext cx="4495800" cy="35052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6" name="object 6" title="foto - línea de vida vertical"/>
          <p:cNvSpPr/>
          <p:nvPr/>
        </p:nvSpPr>
        <p:spPr>
          <a:xfrm>
            <a:off x="5943600" y="5791200"/>
            <a:ext cx="3489959" cy="1411223"/>
          </a:xfrm>
          <a:prstGeom prst="rect">
            <a:avLst/>
          </a:prstGeom>
          <a:blipFill>
            <a:blip r:embed="rId4" cstate="print"/>
            <a:stretch>
              <a:fillRect/>
            </a:stretch>
          </a:blipFill>
        </p:spPr>
        <p:txBody>
          <a:bodyPr wrap="square" lIns="0" tIns="0" rIns="0" bIns="0" rtlCol="0">
            <a:noAutofit/>
          </a:bodyPr>
          <a:lstStyle/>
          <a:p>
            <a:endParaRPr dirty="0"/>
          </a:p>
        </p:txBody>
      </p:sp>
      <p:sp>
        <p:nvSpPr>
          <p:cNvPr id="7" name="Title 6" hidden="1"/>
          <p:cNvSpPr>
            <a:spLocks noGrp="1"/>
          </p:cNvSpPr>
          <p:nvPr>
            <p:ph type="title"/>
          </p:nvPr>
        </p:nvSpPr>
        <p:spPr>
          <a:xfrm>
            <a:off x="1291028" y="267334"/>
            <a:ext cx="7628741" cy="1244472"/>
          </a:xfrm>
        </p:spPr>
        <p:txBody>
          <a:bodyPr/>
          <a:lstStyle/>
          <a:p>
            <a:r>
              <a:rPr lang="es-ES_tradnl" sz="1800" dirty="0" smtClean="0">
                <a:latin typeface="Baskerville Old Face"/>
                <a:cs typeface="Baskerville Old Face"/>
              </a:rPr>
              <a:t>Equipo de protección personal: línea de vida horizontal</a:t>
            </a:r>
            <a:br>
              <a:rPr lang="es-ES_tradnl" sz="1800" dirty="0" smtClean="0">
                <a:latin typeface="Baskerville Old Face"/>
                <a:cs typeface="Baskerville Old Face"/>
              </a:rPr>
            </a:b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8547" y="815339"/>
            <a:ext cx="8323580" cy="1013461"/>
          </a:xfrm>
          <a:prstGeom prst="rect">
            <a:avLst/>
          </a:prstGeom>
        </p:spPr>
        <p:txBody>
          <a:bodyPr vert="horz" wrap="square" lIns="0" tIns="0" rIns="0" bIns="0" rtlCol="0">
            <a:noAutofit/>
          </a:bodyPr>
          <a:lstStyle/>
          <a:p>
            <a:pPr marL="12700">
              <a:lnSpc>
                <a:spcPct val="100000"/>
              </a:lnSpc>
            </a:pPr>
            <a:r>
              <a:rPr lang="es-ES_tradnl" sz="2800" spc="-10" dirty="0" smtClean="0">
                <a:latin typeface="Baskerville Old Face" panose="02020602080505020303" pitchFamily="18" charset="0"/>
                <a:cs typeface="Baskerville Old Face"/>
              </a:rPr>
              <a:t>Bases de la</a:t>
            </a:r>
            <a:r>
              <a:rPr lang="es-ES_tradnl" sz="3000" spc="-10" dirty="0" smtClean="0">
                <a:latin typeface="Baskerville Old Face"/>
                <a:cs typeface="Baskerville Old Face"/>
              </a:rPr>
              <a:t> protección contra caídas: </a:t>
            </a:r>
          </a:p>
          <a:p>
            <a:pPr marL="12700">
              <a:lnSpc>
                <a:spcPct val="100000"/>
              </a:lnSpc>
            </a:pPr>
            <a:r>
              <a:rPr lang="es-ES_tradnl" sz="3000" spc="-10" dirty="0" smtClean="0">
                <a:latin typeface="Baskerville Old Face"/>
                <a:cs typeface="Baskerville Old Face"/>
              </a:rPr>
              <a:t>equipo de protección personal (EPP)</a:t>
            </a:r>
            <a:endParaRPr lang="es-ES_tradnl" sz="3000" dirty="0">
              <a:latin typeface="Baskerville Old Face"/>
              <a:cs typeface="Baskerville Old Face"/>
            </a:endParaRPr>
          </a:p>
        </p:txBody>
      </p:sp>
      <p:sp>
        <p:nvSpPr>
          <p:cNvPr id="3" name="object 3" title="flecha verde"/>
          <p:cNvSpPr/>
          <p:nvPr/>
        </p:nvSpPr>
        <p:spPr>
          <a:xfrm>
            <a:off x="685800" y="4191000"/>
            <a:ext cx="533399" cy="597407"/>
          </a:xfrm>
          <a:custGeom>
            <a:avLst/>
            <a:gdLst/>
            <a:ahLst/>
            <a:cxnLst/>
            <a:rect l="l" t="t" r="r" b="b"/>
            <a:pathLst>
              <a:path w="533399" h="597407">
                <a:moveTo>
                  <a:pt x="355091" y="182879"/>
                </a:moveTo>
                <a:lnTo>
                  <a:pt x="355091" y="60959"/>
                </a:lnTo>
                <a:lnTo>
                  <a:pt x="278891" y="73151"/>
                </a:lnTo>
                <a:lnTo>
                  <a:pt x="243839" y="82295"/>
                </a:lnTo>
                <a:lnTo>
                  <a:pt x="211835" y="91439"/>
                </a:lnTo>
                <a:lnTo>
                  <a:pt x="179831" y="103631"/>
                </a:lnTo>
                <a:lnTo>
                  <a:pt x="149351" y="112775"/>
                </a:lnTo>
                <a:lnTo>
                  <a:pt x="76199" y="152399"/>
                </a:lnTo>
                <a:lnTo>
                  <a:pt x="39623" y="181355"/>
                </a:lnTo>
                <a:lnTo>
                  <a:pt x="13715" y="213359"/>
                </a:lnTo>
                <a:lnTo>
                  <a:pt x="0" y="262127"/>
                </a:lnTo>
                <a:lnTo>
                  <a:pt x="0" y="384047"/>
                </a:lnTo>
                <a:lnTo>
                  <a:pt x="1523" y="394715"/>
                </a:lnTo>
                <a:lnTo>
                  <a:pt x="3047" y="406907"/>
                </a:lnTo>
                <a:lnTo>
                  <a:pt x="6095" y="416051"/>
                </a:lnTo>
                <a:lnTo>
                  <a:pt x="10667" y="426719"/>
                </a:lnTo>
                <a:lnTo>
                  <a:pt x="16763" y="437387"/>
                </a:lnTo>
                <a:lnTo>
                  <a:pt x="22859" y="445922"/>
                </a:lnTo>
                <a:lnTo>
                  <a:pt x="22859" y="321563"/>
                </a:lnTo>
                <a:lnTo>
                  <a:pt x="32003" y="309371"/>
                </a:lnTo>
                <a:lnTo>
                  <a:pt x="73151" y="275843"/>
                </a:lnTo>
                <a:lnTo>
                  <a:pt x="106679" y="256031"/>
                </a:lnTo>
                <a:lnTo>
                  <a:pt x="147827" y="236219"/>
                </a:lnTo>
                <a:lnTo>
                  <a:pt x="169163" y="228599"/>
                </a:lnTo>
                <a:lnTo>
                  <a:pt x="192023" y="219455"/>
                </a:lnTo>
                <a:lnTo>
                  <a:pt x="216407" y="211835"/>
                </a:lnTo>
                <a:lnTo>
                  <a:pt x="242315" y="204215"/>
                </a:lnTo>
                <a:lnTo>
                  <a:pt x="297179" y="192023"/>
                </a:lnTo>
                <a:lnTo>
                  <a:pt x="355091" y="182879"/>
                </a:lnTo>
                <a:close/>
              </a:path>
              <a:path w="533399" h="597407">
                <a:moveTo>
                  <a:pt x="533399" y="597407"/>
                </a:moveTo>
                <a:lnTo>
                  <a:pt x="533399" y="473963"/>
                </a:lnTo>
                <a:lnTo>
                  <a:pt x="489203" y="473963"/>
                </a:lnTo>
                <a:lnTo>
                  <a:pt x="446531" y="470915"/>
                </a:lnTo>
                <a:lnTo>
                  <a:pt x="405383" y="467867"/>
                </a:lnTo>
                <a:lnTo>
                  <a:pt x="364235" y="463295"/>
                </a:lnTo>
                <a:lnTo>
                  <a:pt x="323087" y="457199"/>
                </a:lnTo>
                <a:lnTo>
                  <a:pt x="284987" y="451103"/>
                </a:lnTo>
                <a:lnTo>
                  <a:pt x="214883" y="432815"/>
                </a:lnTo>
                <a:lnTo>
                  <a:pt x="150875" y="411479"/>
                </a:lnTo>
                <a:lnTo>
                  <a:pt x="73151" y="370331"/>
                </a:lnTo>
                <a:lnTo>
                  <a:pt x="36575" y="339851"/>
                </a:lnTo>
                <a:lnTo>
                  <a:pt x="22859" y="321563"/>
                </a:lnTo>
                <a:lnTo>
                  <a:pt x="22859" y="445922"/>
                </a:lnTo>
                <a:lnTo>
                  <a:pt x="24383" y="448055"/>
                </a:lnTo>
                <a:lnTo>
                  <a:pt x="32003" y="457199"/>
                </a:lnTo>
                <a:lnTo>
                  <a:pt x="41147" y="466343"/>
                </a:lnTo>
                <a:lnTo>
                  <a:pt x="51815" y="475487"/>
                </a:lnTo>
                <a:lnTo>
                  <a:pt x="64007" y="486155"/>
                </a:lnTo>
                <a:lnTo>
                  <a:pt x="77723" y="493775"/>
                </a:lnTo>
                <a:lnTo>
                  <a:pt x="89915" y="502919"/>
                </a:lnTo>
                <a:lnTo>
                  <a:pt x="106679" y="510539"/>
                </a:lnTo>
                <a:lnTo>
                  <a:pt x="121919" y="519683"/>
                </a:lnTo>
                <a:lnTo>
                  <a:pt x="155447" y="534923"/>
                </a:lnTo>
                <a:lnTo>
                  <a:pt x="175259" y="541019"/>
                </a:lnTo>
                <a:lnTo>
                  <a:pt x="234695" y="560831"/>
                </a:lnTo>
                <a:lnTo>
                  <a:pt x="278891" y="571499"/>
                </a:lnTo>
                <a:lnTo>
                  <a:pt x="326135" y="580643"/>
                </a:lnTo>
                <a:lnTo>
                  <a:pt x="374903" y="586739"/>
                </a:lnTo>
                <a:lnTo>
                  <a:pt x="425195" y="592835"/>
                </a:lnTo>
                <a:lnTo>
                  <a:pt x="478535" y="595883"/>
                </a:lnTo>
                <a:lnTo>
                  <a:pt x="533399" y="597407"/>
                </a:lnTo>
                <a:close/>
              </a:path>
              <a:path w="533399" h="597407">
                <a:moveTo>
                  <a:pt x="533399" y="109727"/>
                </a:moveTo>
                <a:lnTo>
                  <a:pt x="355091" y="0"/>
                </a:lnTo>
                <a:lnTo>
                  <a:pt x="355091" y="242315"/>
                </a:lnTo>
                <a:lnTo>
                  <a:pt x="533399" y="109727"/>
                </a:lnTo>
                <a:close/>
              </a:path>
            </a:pathLst>
          </a:custGeom>
          <a:solidFill>
            <a:srgbClr val="98CC00"/>
          </a:solidFill>
        </p:spPr>
        <p:txBody>
          <a:bodyPr wrap="square" lIns="0" tIns="0" rIns="0" bIns="0" rtlCol="0">
            <a:noAutofit/>
          </a:bodyPr>
          <a:lstStyle/>
          <a:p>
            <a:endParaRPr dirty="0"/>
          </a:p>
        </p:txBody>
      </p:sp>
      <p:sp>
        <p:nvSpPr>
          <p:cNvPr id="4" name="object 4" title="flecha verde"/>
          <p:cNvSpPr/>
          <p:nvPr/>
        </p:nvSpPr>
        <p:spPr>
          <a:xfrm>
            <a:off x="685800" y="4191000"/>
            <a:ext cx="533399" cy="597407"/>
          </a:xfrm>
          <a:custGeom>
            <a:avLst/>
            <a:gdLst/>
            <a:ahLst/>
            <a:cxnLst/>
            <a:rect l="l" t="t" r="r" b="b"/>
            <a:pathLst>
              <a:path w="533399" h="597407">
                <a:moveTo>
                  <a:pt x="533399" y="597407"/>
                </a:moveTo>
                <a:lnTo>
                  <a:pt x="478535" y="595883"/>
                </a:lnTo>
                <a:lnTo>
                  <a:pt x="425195" y="592835"/>
                </a:lnTo>
                <a:lnTo>
                  <a:pt x="374903" y="586739"/>
                </a:lnTo>
                <a:lnTo>
                  <a:pt x="326135" y="580643"/>
                </a:lnTo>
                <a:lnTo>
                  <a:pt x="278891" y="571499"/>
                </a:lnTo>
                <a:lnTo>
                  <a:pt x="234695" y="560831"/>
                </a:lnTo>
                <a:lnTo>
                  <a:pt x="193547" y="547115"/>
                </a:lnTo>
                <a:lnTo>
                  <a:pt x="175259" y="541019"/>
                </a:lnTo>
                <a:lnTo>
                  <a:pt x="155447" y="534923"/>
                </a:lnTo>
                <a:lnTo>
                  <a:pt x="138683" y="527303"/>
                </a:lnTo>
                <a:lnTo>
                  <a:pt x="121919" y="519683"/>
                </a:lnTo>
                <a:lnTo>
                  <a:pt x="106679" y="510539"/>
                </a:lnTo>
                <a:lnTo>
                  <a:pt x="89915" y="502919"/>
                </a:lnTo>
                <a:lnTo>
                  <a:pt x="77723" y="493775"/>
                </a:lnTo>
                <a:lnTo>
                  <a:pt x="64007" y="486155"/>
                </a:lnTo>
                <a:lnTo>
                  <a:pt x="51815" y="475487"/>
                </a:lnTo>
                <a:lnTo>
                  <a:pt x="41147" y="466343"/>
                </a:lnTo>
                <a:lnTo>
                  <a:pt x="32003" y="457199"/>
                </a:lnTo>
                <a:lnTo>
                  <a:pt x="6095" y="416051"/>
                </a:lnTo>
                <a:lnTo>
                  <a:pt x="1523" y="394715"/>
                </a:lnTo>
                <a:lnTo>
                  <a:pt x="0" y="384047"/>
                </a:lnTo>
                <a:lnTo>
                  <a:pt x="0" y="262127"/>
                </a:lnTo>
                <a:lnTo>
                  <a:pt x="1523" y="243839"/>
                </a:lnTo>
                <a:lnTo>
                  <a:pt x="25907" y="196595"/>
                </a:lnTo>
                <a:lnTo>
                  <a:pt x="56387" y="166115"/>
                </a:lnTo>
                <a:lnTo>
                  <a:pt x="99059" y="138683"/>
                </a:lnTo>
                <a:lnTo>
                  <a:pt x="121919" y="124967"/>
                </a:lnTo>
                <a:lnTo>
                  <a:pt x="149351" y="112775"/>
                </a:lnTo>
                <a:lnTo>
                  <a:pt x="179831" y="103631"/>
                </a:lnTo>
                <a:lnTo>
                  <a:pt x="211835" y="91439"/>
                </a:lnTo>
                <a:lnTo>
                  <a:pt x="243839" y="82295"/>
                </a:lnTo>
                <a:lnTo>
                  <a:pt x="278891" y="73151"/>
                </a:lnTo>
                <a:lnTo>
                  <a:pt x="316991" y="67055"/>
                </a:lnTo>
                <a:lnTo>
                  <a:pt x="355091" y="60959"/>
                </a:lnTo>
                <a:lnTo>
                  <a:pt x="355091" y="0"/>
                </a:lnTo>
                <a:lnTo>
                  <a:pt x="533399" y="109727"/>
                </a:lnTo>
                <a:lnTo>
                  <a:pt x="355091" y="242315"/>
                </a:lnTo>
                <a:lnTo>
                  <a:pt x="355091" y="182879"/>
                </a:lnTo>
                <a:lnTo>
                  <a:pt x="326135" y="187451"/>
                </a:lnTo>
                <a:lnTo>
                  <a:pt x="297179" y="192023"/>
                </a:lnTo>
                <a:lnTo>
                  <a:pt x="269747" y="198119"/>
                </a:lnTo>
                <a:lnTo>
                  <a:pt x="242315" y="204215"/>
                </a:lnTo>
                <a:lnTo>
                  <a:pt x="216407" y="211835"/>
                </a:lnTo>
                <a:lnTo>
                  <a:pt x="192023" y="219455"/>
                </a:lnTo>
                <a:lnTo>
                  <a:pt x="169163" y="228599"/>
                </a:lnTo>
                <a:lnTo>
                  <a:pt x="147827" y="236219"/>
                </a:lnTo>
                <a:lnTo>
                  <a:pt x="106679" y="256031"/>
                </a:lnTo>
                <a:lnTo>
                  <a:pt x="73151" y="275843"/>
                </a:lnTo>
                <a:lnTo>
                  <a:pt x="32003" y="309371"/>
                </a:lnTo>
                <a:lnTo>
                  <a:pt x="22859" y="321563"/>
                </a:lnTo>
                <a:lnTo>
                  <a:pt x="36575" y="339851"/>
                </a:lnTo>
                <a:lnTo>
                  <a:pt x="53339" y="355091"/>
                </a:lnTo>
                <a:lnTo>
                  <a:pt x="73151" y="370331"/>
                </a:lnTo>
                <a:lnTo>
                  <a:pt x="97535" y="384047"/>
                </a:lnTo>
                <a:lnTo>
                  <a:pt x="121919" y="397763"/>
                </a:lnTo>
                <a:lnTo>
                  <a:pt x="181355" y="422147"/>
                </a:lnTo>
                <a:lnTo>
                  <a:pt x="249935" y="443483"/>
                </a:lnTo>
                <a:lnTo>
                  <a:pt x="323087" y="457199"/>
                </a:lnTo>
                <a:lnTo>
                  <a:pt x="364235" y="463295"/>
                </a:lnTo>
                <a:lnTo>
                  <a:pt x="405383" y="467867"/>
                </a:lnTo>
                <a:lnTo>
                  <a:pt x="446531" y="470915"/>
                </a:lnTo>
                <a:lnTo>
                  <a:pt x="489203" y="473963"/>
                </a:lnTo>
                <a:lnTo>
                  <a:pt x="533399" y="473963"/>
                </a:lnTo>
                <a:lnTo>
                  <a:pt x="533399" y="597407"/>
                </a:lnTo>
              </a:path>
            </a:pathLst>
          </a:custGeom>
          <a:ln w="12699">
            <a:solidFill>
              <a:srgbClr val="000000"/>
            </a:solidFill>
          </a:ln>
        </p:spPr>
        <p:txBody>
          <a:bodyPr wrap="square" lIns="0" tIns="0" rIns="0" bIns="0" rtlCol="0">
            <a:noAutofit/>
          </a:bodyPr>
          <a:lstStyle/>
          <a:p>
            <a:endParaRPr dirty="0"/>
          </a:p>
        </p:txBody>
      </p:sp>
      <p:sp>
        <p:nvSpPr>
          <p:cNvPr id="5" name="object 5" title="flecha verde"/>
          <p:cNvSpPr/>
          <p:nvPr/>
        </p:nvSpPr>
        <p:spPr>
          <a:xfrm>
            <a:off x="4038600" y="4038600"/>
            <a:ext cx="533399" cy="597407"/>
          </a:xfrm>
          <a:custGeom>
            <a:avLst/>
            <a:gdLst/>
            <a:ahLst/>
            <a:cxnLst/>
            <a:rect l="l" t="t" r="r" b="b"/>
            <a:pathLst>
              <a:path w="533399" h="597407">
                <a:moveTo>
                  <a:pt x="533399" y="335279"/>
                </a:moveTo>
                <a:lnTo>
                  <a:pt x="533399" y="213359"/>
                </a:lnTo>
                <a:lnTo>
                  <a:pt x="531875" y="201167"/>
                </a:lnTo>
                <a:lnTo>
                  <a:pt x="516635" y="158495"/>
                </a:lnTo>
                <a:lnTo>
                  <a:pt x="499871" y="140207"/>
                </a:lnTo>
                <a:lnTo>
                  <a:pt x="492251" y="128015"/>
                </a:lnTo>
                <a:lnTo>
                  <a:pt x="481583" y="120395"/>
                </a:lnTo>
                <a:lnTo>
                  <a:pt x="467867" y="111251"/>
                </a:lnTo>
                <a:lnTo>
                  <a:pt x="455675" y="103631"/>
                </a:lnTo>
                <a:lnTo>
                  <a:pt x="443483" y="92963"/>
                </a:lnTo>
                <a:lnTo>
                  <a:pt x="377951" y="62483"/>
                </a:lnTo>
                <a:lnTo>
                  <a:pt x="339851" y="48767"/>
                </a:lnTo>
                <a:lnTo>
                  <a:pt x="298703" y="36575"/>
                </a:lnTo>
                <a:lnTo>
                  <a:pt x="254507" y="25907"/>
                </a:lnTo>
                <a:lnTo>
                  <a:pt x="207263" y="15239"/>
                </a:lnTo>
                <a:lnTo>
                  <a:pt x="158495" y="9143"/>
                </a:lnTo>
                <a:lnTo>
                  <a:pt x="108203" y="4571"/>
                </a:lnTo>
                <a:lnTo>
                  <a:pt x="54863" y="1523"/>
                </a:lnTo>
                <a:lnTo>
                  <a:pt x="0" y="0"/>
                </a:lnTo>
                <a:lnTo>
                  <a:pt x="0" y="121919"/>
                </a:lnTo>
                <a:lnTo>
                  <a:pt x="42671" y="123443"/>
                </a:lnTo>
                <a:lnTo>
                  <a:pt x="86867" y="124967"/>
                </a:lnTo>
                <a:lnTo>
                  <a:pt x="128015" y="128015"/>
                </a:lnTo>
                <a:lnTo>
                  <a:pt x="169163" y="132587"/>
                </a:lnTo>
                <a:lnTo>
                  <a:pt x="208787" y="140207"/>
                </a:lnTo>
                <a:lnTo>
                  <a:pt x="246887" y="146303"/>
                </a:lnTo>
                <a:lnTo>
                  <a:pt x="283463" y="155447"/>
                </a:lnTo>
                <a:lnTo>
                  <a:pt x="318515" y="164591"/>
                </a:lnTo>
                <a:lnTo>
                  <a:pt x="352043" y="175259"/>
                </a:lnTo>
                <a:lnTo>
                  <a:pt x="382523" y="187451"/>
                </a:lnTo>
                <a:lnTo>
                  <a:pt x="411479" y="198119"/>
                </a:lnTo>
                <a:lnTo>
                  <a:pt x="435863" y="213359"/>
                </a:lnTo>
                <a:lnTo>
                  <a:pt x="460247" y="227075"/>
                </a:lnTo>
                <a:lnTo>
                  <a:pt x="480059" y="242315"/>
                </a:lnTo>
                <a:lnTo>
                  <a:pt x="496823" y="259079"/>
                </a:lnTo>
                <a:lnTo>
                  <a:pt x="510539" y="274319"/>
                </a:lnTo>
                <a:lnTo>
                  <a:pt x="510539" y="395477"/>
                </a:lnTo>
                <a:lnTo>
                  <a:pt x="519683" y="384047"/>
                </a:lnTo>
                <a:lnTo>
                  <a:pt x="527303" y="368807"/>
                </a:lnTo>
                <a:lnTo>
                  <a:pt x="531875" y="352043"/>
                </a:lnTo>
                <a:lnTo>
                  <a:pt x="533399" y="335279"/>
                </a:lnTo>
                <a:close/>
              </a:path>
              <a:path w="533399" h="597407">
                <a:moveTo>
                  <a:pt x="178307" y="597407"/>
                </a:moveTo>
                <a:lnTo>
                  <a:pt x="178307" y="353567"/>
                </a:lnTo>
                <a:lnTo>
                  <a:pt x="0" y="487679"/>
                </a:lnTo>
                <a:lnTo>
                  <a:pt x="178307" y="597407"/>
                </a:lnTo>
                <a:close/>
              </a:path>
              <a:path w="533399" h="597407">
                <a:moveTo>
                  <a:pt x="510539" y="395477"/>
                </a:moveTo>
                <a:lnTo>
                  <a:pt x="510539" y="274319"/>
                </a:lnTo>
                <a:lnTo>
                  <a:pt x="499871" y="288035"/>
                </a:lnTo>
                <a:lnTo>
                  <a:pt x="489203" y="298703"/>
                </a:lnTo>
                <a:lnTo>
                  <a:pt x="461771" y="320039"/>
                </a:lnTo>
                <a:lnTo>
                  <a:pt x="445007" y="332231"/>
                </a:lnTo>
                <a:lnTo>
                  <a:pt x="408431" y="350519"/>
                </a:lnTo>
                <a:lnTo>
                  <a:pt x="385571" y="359663"/>
                </a:lnTo>
                <a:lnTo>
                  <a:pt x="364235" y="370331"/>
                </a:lnTo>
                <a:lnTo>
                  <a:pt x="341375" y="377951"/>
                </a:lnTo>
                <a:lnTo>
                  <a:pt x="316991" y="384047"/>
                </a:lnTo>
                <a:lnTo>
                  <a:pt x="291083" y="391667"/>
                </a:lnTo>
                <a:lnTo>
                  <a:pt x="263651" y="397763"/>
                </a:lnTo>
                <a:lnTo>
                  <a:pt x="236219" y="405383"/>
                </a:lnTo>
                <a:lnTo>
                  <a:pt x="178307" y="414527"/>
                </a:lnTo>
                <a:lnTo>
                  <a:pt x="178307" y="536447"/>
                </a:lnTo>
                <a:lnTo>
                  <a:pt x="217931" y="530351"/>
                </a:lnTo>
                <a:lnTo>
                  <a:pt x="289559" y="513587"/>
                </a:lnTo>
                <a:lnTo>
                  <a:pt x="353567" y="495299"/>
                </a:lnTo>
                <a:lnTo>
                  <a:pt x="411479" y="470915"/>
                </a:lnTo>
                <a:lnTo>
                  <a:pt x="457199" y="445007"/>
                </a:lnTo>
                <a:lnTo>
                  <a:pt x="475487" y="429767"/>
                </a:lnTo>
                <a:lnTo>
                  <a:pt x="493775" y="416051"/>
                </a:lnTo>
                <a:lnTo>
                  <a:pt x="507491" y="399287"/>
                </a:lnTo>
                <a:lnTo>
                  <a:pt x="510539" y="395477"/>
                </a:lnTo>
                <a:close/>
              </a:path>
            </a:pathLst>
          </a:custGeom>
          <a:solidFill>
            <a:srgbClr val="98CC00"/>
          </a:solidFill>
        </p:spPr>
        <p:txBody>
          <a:bodyPr wrap="square" lIns="0" tIns="0" rIns="0" bIns="0" rtlCol="0">
            <a:noAutofit/>
          </a:bodyPr>
          <a:lstStyle/>
          <a:p>
            <a:endParaRPr dirty="0"/>
          </a:p>
        </p:txBody>
      </p:sp>
      <p:sp>
        <p:nvSpPr>
          <p:cNvPr id="6" name="object 6" title="flecha verde"/>
          <p:cNvSpPr/>
          <p:nvPr/>
        </p:nvSpPr>
        <p:spPr>
          <a:xfrm>
            <a:off x="4038600" y="4038600"/>
            <a:ext cx="533399" cy="597407"/>
          </a:xfrm>
          <a:custGeom>
            <a:avLst/>
            <a:gdLst/>
            <a:ahLst/>
            <a:cxnLst/>
            <a:rect l="l" t="t" r="r" b="b"/>
            <a:pathLst>
              <a:path w="533399" h="597407">
                <a:moveTo>
                  <a:pt x="0" y="0"/>
                </a:moveTo>
                <a:lnTo>
                  <a:pt x="54863" y="1523"/>
                </a:lnTo>
                <a:lnTo>
                  <a:pt x="108203" y="4571"/>
                </a:lnTo>
                <a:lnTo>
                  <a:pt x="158495" y="9143"/>
                </a:lnTo>
                <a:lnTo>
                  <a:pt x="207263" y="15239"/>
                </a:lnTo>
                <a:lnTo>
                  <a:pt x="254507" y="25907"/>
                </a:lnTo>
                <a:lnTo>
                  <a:pt x="298703" y="36575"/>
                </a:lnTo>
                <a:lnTo>
                  <a:pt x="339851" y="48767"/>
                </a:lnTo>
                <a:lnTo>
                  <a:pt x="377951" y="62483"/>
                </a:lnTo>
                <a:lnTo>
                  <a:pt x="394715" y="70103"/>
                </a:lnTo>
                <a:lnTo>
                  <a:pt x="411479" y="77723"/>
                </a:lnTo>
                <a:lnTo>
                  <a:pt x="428243" y="85343"/>
                </a:lnTo>
                <a:lnTo>
                  <a:pt x="443483" y="92963"/>
                </a:lnTo>
                <a:lnTo>
                  <a:pt x="455675" y="103631"/>
                </a:lnTo>
                <a:lnTo>
                  <a:pt x="467867" y="111251"/>
                </a:lnTo>
                <a:lnTo>
                  <a:pt x="481583" y="120395"/>
                </a:lnTo>
                <a:lnTo>
                  <a:pt x="492251" y="128015"/>
                </a:lnTo>
                <a:lnTo>
                  <a:pt x="499871" y="140207"/>
                </a:lnTo>
                <a:lnTo>
                  <a:pt x="509015" y="149351"/>
                </a:lnTo>
                <a:lnTo>
                  <a:pt x="530351" y="190499"/>
                </a:lnTo>
                <a:lnTo>
                  <a:pt x="533399" y="213359"/>
                </a:lnTo>
                <a:lnTo>
                  <a:pt x="533399" y="335279"/>
                </a:lnTo>
                <a:lnTo>
                  <a:pt x="519683" y="384047"/>
                </a:lnTo>
                <a:lnTo>
                  <a:pt x="493775" y="416051"/>
                </a:lnTo>
                <a:lnTo>
                  <a:pt x="475487" y="429767"/>
                </a:lnTo>
                <a:lnTo>
                  <a:pt x="457199" y="445007"/>
                </a:lnTo>
                <a:lnTo>
                  <a:pt x="411479" y="470915"/>
                </a:lnTo>
                <a:lnTo>
                  <a:pt x="353567" y="495299"/>
                </a:lnTo>
                <a:lnTo>
                  <a:pt x="289559" y="513587"/>
                </a:lnTo>
                <a:lnTo>
                  <a:pt x="217931" y="530351"/>
                </a:lnTo>
                <a:lnTo>
                  <a:pt x="178307" y="536447"/>
                </a:lnTo>
                <a:lnTo>
                  <a:pt x="178307" y="597407"/>
                </a:lnTo>
                <a:lnTo>
                  <a:pt x="0" y="487679"/>
                </a:lnTo>
                <a:lnTo>
                  <a:pt x="178307" y="353567"/>
                </a:lnTo>
                <a:lnTo>
                  <a:pt x="178307" y="414527"/>
                </a:lnTo>
                <a:lnTo>
                  <a:pt x="207263" y="409955"/>
                </a:lnTo>
                <a:lnTo>
                  <a:pt x="236219" y="405383"/>
                </a:lnTo>
                <a:lnTo>
                  <a:pt x="263651" y="397763"/>
                </a:lnTo>
                <a:lnTo>
                  <a:pt x="291083" y="391667"/>
                </a:lnTo>
                <a:lnTo>
                  <a:pt x="316991" y="384047"/>
                </a:lnTo>
                <a:lnTo>
                  <a:pt x="341375" y="377951"/>
                </a:lnTo>
                <a:lnTo>
                  <a:pt x="364235" y="370331"/>
                </a:lnTo>
                <a:lnTo>
                  <a:pt x="385571" y="359663"/>
                </a:lnTo>
                <a:lnTo>
                  <a:pt x="408431" y="350519"/>
                </a:lnTo>
                <a:lnTo>
                  <a:pt x="426719" y="341375"/>
                </a:lnTo>
                <a:lnTo>
                  <a:pt x="445007" y="332231"/>
                </a:lnTo>
                <a:lnTo>
                  <a:pt x="461771" y="320039"/>
                </a:lnTo>
                <a:lnTo>
                  <a:pt x="475487" y="309371"/>
                </a:lnTo>
                <a:lnTo>
                  <a:pt x="489203" y="298703"/>
                </a:lnTo>
                <a:lnTo>
                  <a:pt x="499871" y="288035"/>
                </a:lnTo>
                <a:lnTo>
                  <a:pt x="510539" y="274319"/>
                </a:lnTo>
                <a:lnTo>
                  <a:pt x="496823" y="259079"/>
                </a:lnTo>
                <a:lnTo>
                  <a:pt x="480059" y="242315"/>
                </a:lnTo>
                <a:lnTo>
                  <a:pt x="460247" y="227075"/>
                </a:lnTo>
                <a:lnTo>
                  <a:pt x="435863" y="213359"/>
                </a:lnTo>
                <a:lnTo>
                  <a:pt x="411479" y="198119"/>
                </a:lnTo>
                <a:lnTo>
                  <a:pt x="382523" y="187451"/>
                </a:lnTo>
                <a:lnTo>
                  <a:pt x="352043" y="175259"/>
                </a:lnTo>
                <a:lnTo>
                  <a:pt x="318515" y="164591"/>
                </a:lnTo>
                <a:lnTo>
                  <a:pt x="283463" y="155447"/>
                </a:lnTo>
                <a:lnTo>
                  <a:pt x="246887" y="146303"/>
                </a:lnTo>
                <a:lnTo>
                  <a:pt x="208787" y="140207"/>
                </a:lnTo>
                <a:lnTo>
                  <a:pt x="169163" y="132587"/>
                </a:lnTo>
                <a:lnTo>
                  <a:pt x="128015" y="128015"/>
                </a:lnTo>
                <a:lnTo>
                  <a:pt x="86867" y="124967"/>
                </a:lnTo>
                <a:lnTo>
                  <a:pt x="42671" y="123443"/>
                </a:lnTo>
                <a:lnTo>
                  <a:pt x="0" y="121919"/>
                </a:lnTo>
                <a:lnTo>
                  <a:pt x="0" y="0"/>
                </a:lnTo>
              </a:path>
            </a:pathLst>
          </a:custGeom>
          <a:ln w="12699">
            <a:solidFill>
              <a:srgbClr val="000000"/>
            </a:solidFill>
          </a:ln>
        </p:spPr>
        <p:txBody>
          <a:bodyPr wrap="square" lIns="0" tIns="0" rIns="0" bIns="0" rtlCol="0">
            <a:noAutofit/>
          </a:bodyPr>
          <a:lstStyle/>
          <a:p>
            <a:endParaRPr dirty="0"/>
          </a:p>
        </p:txBody>
      </p:sp>
      <p:sp>
        <p:nvSpPr>
          <p:cNvPr id="7" name="object 7" title="flecha roja"/>
          <p:cNvSpPr/>
          <p:nvPr/>
        </p:nvSpPr>
        <p:spPr>
          <a:xfrm>
            <a:off x="4223003" y="4765547"/>
            <a:ext cx="832103" cy="708659"/>
          </a:xfrm>
          <a:custGeom>
            <a:avLst/>
            <a:gdLst/>
            <a:ahLst/>
            <a:cxnLst/>
            <a:rect l="l" t="t" r="r" b="b"/>
            <a:pathLst>
              <a:path w="832103" h="708659">
                <a:moveTo>
                  <a:pt x="832103" y="496823"/>
                </a:moveTo>
                <a:lnTo>
                  <a:pt x="745235" y="83819"/>
                </a:lnTo>
                <a:lnTo>
                  <a:pt x="676655" y="240791"/>
                </a:lnTo>
                <a:lnTo>
                  <a:pt x="141731" y="0"/>
                </a:lnTo>
                <a:lnTo>
                  <a:pt x="0" y="310895"/>
                </a:lnTo>
                <a:lnTo>
                  <a:pt x="534923" y="551687"/>
                </a:lnTo>
                <a:lnTo>
                  <a:pt x="534923" y="668940"/>
                </a:lnTo>
                <a:lnTo>
                  <a:pt x="832103" y="496823"/>
                </a:lnTo>
                <a:close/>
              </a:path>
              <a:path w="832103" h="708659">
                <a:moveTo>
                  <a:pt x="534923" y="668940"/>
                </a:moveTo>
                <a:lnTo>
                  <a:pt x="534923" y="551687"/>
                </a:lnTo>
                <a:lnTo>
                  <a:pt x="466343" y="708659"/>
                </a:lnTo>
                <a:lnTo>
                  <a:pt x="534923" y="668940"/>
                </a:lnTo>
                <a:close/>
              </a:path>
            </a:pathLst>
          </a:custGeom>
          <a:solidFill>
            <a:srgbClr val="FF0000"/>
          </a:solidFill>
        </p:spPr>
        <p:txBody>
          <a:bodyPr wrap="square" lIns="0" tIns="0" rIns="0" bIns="0" rtlCol="0">
            <a:noAutofit/>
          </a:bodyPr>
          <a:lstStyle/>
          <a:p>
            <a:endParaRPr dirty="0"/>
          </a:p>
        </p:txBody>
      </p:sp>
      <p:sp>
        <p:nvSpPr>
          <p:cNvPr id="8" name="object 8" title="flecha roja"/>
          <p:cNvSpPr/>
          <p:nvPr/>
        </p:nvSpPr>
        <p:spPr>
          <a:xfrm>
            <a:off x="4223015" y="4765542"/>
            <a:ext cx="832091" cy="708661"/>
          </a:xfrm>
          <a:custGeom>
            <a:avLst/>
            <a:gdLst/>
            <a:ahLst/>
            <a:cxnLst/>
            <a:rect l="l" t="t" r="r" b="b"/>
            <a:pathLst>
              <a:path w="832091" h="708661">
                <a:moveTo>
                  <a:pt x="745223" y="83825"/>
                </a:moveTo>
                <a:lnTo>
                  <a:pt x="676648" y="240799"/>
                </a:lnTo>
                <a:lnTo>
                  <a:pt x="141730" y="0"/>
                </a:lnTo>
                <a:lnTo>
                  <a:pt x="0" y="310904"/>
                </a:lnTo>
                <a:lnTo>
                  <a:pt x="534918" y="551688"/>
                </a:lnTo>
                <a:lnTo>
                  <a:pt x="466343" y="708661"/>
                </a:lnTo>
                <a:lnTo>
                  <a:pt x="832091" y="496823"/>
                </a:lnTo>
                <a:lnTo>
                  <a:pt x="745223" y="83825"/>
                </a:lnTo>
                <a:close/>
              </a:path>
            </a:pathLst>
          </a:custGeom>
          <a:ln w="9479">
            <a:solidFill>
              <a:srgbClr val="000000"/>
            </a:solidFill>
          </a:ln>
        </p:spPr>
        <p:txBody>
          <a:bodyPr wrap="square" lIns="0" tIns="0" rIns="0" bIns="0" rtlCol="0">
            <a:noAutofit/>
          </a:bodyPr>
          <a:lstStyle/>
          <a:p>
            <a:endParaRPr dirty="0"/>
          </a:p>
        </p:txBody>
      </p:sp>
      <p:sp>
        <p:nvSpPr>
          <p:cNvPr id="9" name="object 9" title="flecha roja"/>
          <p:cNvSpPr/>
          <p:nvPr/>
        </p:nvSpPr>
        <p:spPr>
          <a:xfrm>
            <a:off x="4139183" y="4727447"/>
            <a:ext cx="196595" cy="338327"/>
          </a:xfrm>
          <a:custGeom>
            <a:avLst/>
            <a:gdLst/>
            <a:ahLst/>
            <a:cxnLst/>
            <a:rect l="l" t="t" r="r" b="b"/>
            <a:pathLst>
              <a:path w="196595" h="338327">
                <a:moveTo>
                  <a:pt x="196595" y="25907"/>
                </a:moveTo>
                <a:lnTo>
                  <a:pt x="138683" y="0"/>
                </a:lnTo>
                <a:lnTo>
                  <a:pt x="0" y="312419"/>
                </a:lnTo>
                <a:lnTo>
                  <a:pt x="54863" y="338327"/>
                </a:lnTo>
                <a:lnTo>
                  <a:pt x="196595" y="25907"/>
                </a:lnTo>
                <a:close/>
              </a:path>
            </a:pathLst>
          </a:custGeom>
          <a:solidFill>
            <a:srgbClr val="FF0000"/>
          </a:solidFill>
        </p:spPr>
        <p:txBody>
          <a:bodyPr wrap="square" lIns="0" tIns="0" rIns="0" bIns="0" rtlCol="0">
            <a:noAutofit/>
          </a:bodyPr>
          <a:lstStyle/>
          <a:p>
            <a:endParaRPr dirty="0"/>
          </a:p>
        </p:txBody>
      </p:sp>
      <p:sp>
        <p:nvSpPr>
          <p:cNvPr id="10" name="object 10" title="flecha roja"/>
          <p:cNvSpPr/>
          <p:nvPr/>
        </p:nvSpPr>
        <p:spPr>
          <a:xfrm>
            <a:off x="4139186" y="4727440"/>
            <a:ext cx="196593" cy="338329"/>
          </a:xfrm>
          <a:custGeom>
            <a:avLst/>
            <a:gdLst/>
            <a:ahLst/>
            <a:cxnLst/>
            <a:rect l="l" t="t" r="r" b="b"/>
            <a:pathLst>
              <a:path w="196593" h="338329">
                <a:moveTo>
                  <a:pt x="138692" y="0"/>
                </a:moveTo>
                <a:lnTo>
                  <a:pt x="0" y="312425"/>
                </a:lnTo>
                <a:lnTo>
                  <a:pt x="54863" y="338329"/>
                </a:lnTo>
                <a:lnTo>
                  <a:pt x="196593" y="25918"/>
                </a:lnTo>
                <a:lnTo>
                  <a:pt x="138692" y="0"/>
                </a:lnTo>
                <a:close/>
              </a:path>
            </a:pathLst>
          </a:custGeom>
          <a:ln w="9491">
            <a:solidFill>
              <a:srgbClr val="000000"/>
            </a:solidFill>
          </a:ln>
        </p:spPr>
        <p:txBody>
          <a:bodyPr wrap="square" lIns="0" tIns="0" rIns="0" bIns="0" rtlCol="0">
            <a:noAutofit/>
          </a:bodyPr>
          <a:lstStyle/>
          <a:p>
            <a:endParaRPr dirty="0"/>
          </a:p>
        </p:txBody>
      </p:sp>
      <p:sp>
        <p:nvSpPr>
          <p:cNvPr id="11" name="object 11" title="flecha roja"/>
          <p:cNvSpPr/>
          <p:nvPr/>
        </p:nvSpPr>
        <p:spPr>
          <a:xfrm>
            <a:off x="4082795" y="4703063"/>
            <a:ext cx="169163" cy="324611"/>
          </a:xfrm>
          <a:custGeom>
            <a:avLst/>
            <a:gdLst/>
            <a:ahLst/>
            <a:cxnLst/>
            <a:rect l="l" t="t" r="r" b="b"/>
            <a:pathLst>
              <a:path w="169163" h="324611">
                <a:moveTo>
                  <a:pt x="169163" y="12191"/>
                </a:moveTo>
                <a:lnTo>
                  <a:pt x="140207" y="0"/>
                </a:lnTo>
                <a:lnTo>
                  <a:pt x="0" y="310895"/>
                </a:lnTo>
                <a:lnTo>
                  <a:pt x="27431" y="324611"/>
                </a:lnTo>
                <a:lnTo>
                  <a:pt x="169163" y="12191"/>
                </a:lnTo>
                <a:close/>
              </a:path>
            </a:pathLst>
          </a:custGeom>
          <a:solidFill>
            <a:srgbClr val="FF0000"/>
          </a:solidFill>
        </p:spPr>
        <p:txBody>
          <a:bodyPr wrap="square" lIns="0" tIns="0" rIns="0" bIns="0" rtlCol="0">
            <a:noAutofit/>
          </a:bodyPr>
          <a:lstStyle/>
          <a:p>
            <a:endParaRPr dirty="0"/>
          </a:p>
        </p:txBody>
      </p:sp>
      <p:sp>
        <p:nvSpPr>
          <p:cNvPr id="12" name="object 12" title="flecha roja"/>
          <p:cNvSpPr/>
          <p:nvPr/>
        </p:nvSpPr>
        <p:spPr>
          <a:xfrm>
            <a:off x="4082796" y="4703057"/>
            <a:ext cx="169169" cy="324624"/>
          </a:xfrm>
          <a:custGeom>
            <a:avLst/>
            <a:gdLst/>
            <a:ahLst/>
            <a:cxnLst/>
            <a:rect l="l" t="t" r="r" b="b"/>
            <a:pathLst>
              <a:path w="169169" h="324624">
                <a:moveTo>
                  <a:pt x="140219" y="0"/>
                </a:moveTo>
                <a:lnTo>
                  <a:pt x="0" y="310904"/>
                </a:lnTo>
                <a:lnTo>
                  <a:pt x="27439" y="324624"/>
                </a:lnTo>
                <a:lnTo>
                  <a:pt x="169169" y="12198"/>
                </a:lnTo>
                <a:lnTo>
                  <a:pt x="140219" y="0"/>
                </a:lnTo>
                <a:close/>
              </a:path>
            </a:pathLst>
          </a:custGeom>
          <a:ln w="9492">
            <a:solidFill>
              <a:srgbClr val="000000"/>
            </a:solidFill>
          </a:ln>
        </p:spPr>
        <p:txBody>
          <a:bodyPr wrap="square" lIns="0" tIns="0" rIns="0" bIns="0" rtlCol="0">
            <a:noAutofit/>
          </a:bodyPr>
          <a:lstStyle/>
          <a:p>
            <a:endParaRPr dirty="0"/>
          </a:p>
        </p:txBody>
      </p:sp>
      <p:sp>
        <p:nvSpPr>
          <p:cNvPr id="13" name="object 13"/>
          <p:cNvSpPr txBox="1"/>
          <p:nvPr/>
        </p:nvSpPr>
        <p:spPr>
          <a:xfrm>
            <a:off x="1084579" y="2057399"/>
            <a:ext cx="7997190" cy="8749303"/>
          </a:xfrm>
          <a:prstGeom prst="rect">
            <a:avLst/>
          </a:prstGeom>
        </p:spPr>
        <p:txBody>
          <a:bodyPr vert="horz" wrap="square" lIns="0" tIns="0" rIns="0" bIns="0" rtlCol="0">
            <a:noAutofit/>
          </a:bodyPr>
          <a:lstStyle/>
          <a:p>
            <a:pPr marL="355600" indent="-342900">
              <a:lnSpc>
                <a:spcPct val="100000"/>
              </a:lnSpc>
              <a:buFont typeface="Baskerville Old Face"/>
              <a:buChar char="•"/>
              <a:tabLst>
                <a:tab pos="354965" algn="l"/>
              </a:tabLst>
            </a:pPr>
            <a:r>
              <a:rPr lang="es-ES_tradnl" sz="2200" spc="-35" dirty="0" smtClean="0">
                <a:latin typeface="Baskerville Old Face"/>
                <a:cs typeface="Baskerville Old Face"/>
              </a:rPr>
              <a:t>¿Qué tomamos en cuenta antes de utilizar el EPP?</a:t>
            </a:r>
            <a:endParaRPr lang="es-ES_tradnl" sz="2200" dirty="0" smtClean="0">
              <a:latin typeface="Baskerville Old Face"/>
              <a:cs typeface="Baskerville Old Face"/>
            </a:endParaRPr>
          </a:p>
          <a:p>
            <a:pPr>
              <a:lnSpc>
                <a:spcPts val="500"/>
              </a:lnSpc>
              <a:spcBef>
                <a:spcPts val="27"/>
              </a:spcBef>
              <a:buFont typeface="Baskerville Old Face"/>
              <a:buChar char="•"/>
            </a:pPr>
            <a:endParaRPr lang="es-ES_tradnl" sz="500" dirty="0" smtClean="0"/>
          </a:p>
          <a:p>
            <a:pPr marL="756285" lvl="1" indent="-287020">
              <a:lnSpc>
                <a:spcPct val="100000"/>
              </a:lnSpc>
              <a:buFont typeface="Baskerville Old Face"/>
              <a:buChar char="–"/>
              <a:tabLst>
                <a:tab pos="756285" algn="l"/>
              </a:tabLst>
            </a:pPr>
            <a:r>
              <a:rPr lang="es-ES_tradnl" sz="2200" dirty="0" smtClean="0">
                <a:latin typeface="Baskerville Old Face" panose="02020602080505020303" pitchFamily="18" charset="0"/>
                <a:cs typeface="Baskerville Old Face"/>
              </a:rPr>
              <a:t>La distancia de caída libre</a:t>
            </a:r>
            <a:endParaRPr lang="es-ES_tradnl" sz="2200" dirty="0" smtClean="0">
              <a:latin typeface="Baskerville Old Face" panose="02020602080505020303" pitchFamily="18" charset="0"/>
            </a:endParaRPr>
          </a:p>
          <a:p>
            <a:pPr marL="756285" lvl="1" indent="-287020">
              <a:lnSpc>
                <a:spcPct val="100000"/>
              </a:lnSpc>
              <a:buFont typeface="Baskerville Old Face"/>
              <a:buChar char="–"/>
              <a:tabLst>
                <a:tab pos="756285" algn="l"/>
              </a:tabLst>
            </a:pPr>
            <a:r>
              <a:rPr lang="es-ES_tradnl" sz="2200" spc="-15" dirty="0" smtClean="0">
                <a:latin typeface="Baskerville Old Face" panose="02020602080505020303" pitchFamily="18" charset="0"/>
                <a:cs typeface="Baskerville Old Face"/>
              </a:rPr>
              <a:t>La distancia total de caída</a:t>
            </a:r>
            <a:endParaRPr lang="es-ES_tradnl" sz="2200" dirty="0" smtClean="0">
              <a:latin typeface="Baskerville Old Face" panose="02020602080505020303" pitchFamily="18" charset="0"/>
            </a:endParaRPr>
          </a:p>
          <a:p>
            <a:pPr marL="756285" lvl="1" indent="-287020">
              <a:lnSpc>
                <a:spcPct val="100000"/>
              </a:lnSpc>
              <a:buFont typeface="Baskerville Old Face"/>
              <a:buChar char="–"/>
              <a:tabLst>
                <a:tab pos="756285" algn="l"/>
              </a:tabLst>
            </a:pPr>
            <a:r>
              <a:rPr lang="es-ES_tradnl" sz="2200" spc="-25" dirty="0" smtClean="0">
                <a:latin typeface="Baskerville Old Face" panose="02020602080505020303" pitchFamily="18" charset="0"/>
                <a:cs typeface="Baskerville Old Face"/>
              </a:rPr>
              <a:t>La fuerza máxima de la detención de caída</a:t>
            </a:r>
            <a:endParaRPr lang="es-ES_tradnl" sz="2200" dirty="0" smtClean="0">
              <a:latin typeface="Baskerville Old Face" panose="02020602080505020303" pitchFamily="18" charset="0"/>
            </a:endParaRPr>
          </a:p>
          <a:p>
            <a:pPr marL="756285" lvl="1" indent="-287020">
              <a:lnSpc>
                <a:spcPct val="100000"/>
              </a:lnSpc>
              <a:buFont typeface="Baskerville Old Face"/>
              <a:buChar char="–"/>
              <a:tabLst>
                <a:tab pos="756285" algn="l"/>
              </a:tabLst>
            </a:pPr>
            <a:r>
              <a:rPr lang="es-ES_tradnl" sz="2200" spc="-5" dirty="0" smtClean="0">
                <a:latin typeface="Baskerville Old Face" panose="02020602080505020303" pitchFamily="18" charset="0"/>
                <a:cs typeface="Baskerville Old Face"/>
              </a:rPr>
              <a:t>La resistencia y la ubicación del punto de anclaje</a:t>
            </a:r>
            <a:endParaRPr lang="es-ES_tradnl" sz="2200" dirty="0" smtClean="0">
              <a:latin typeface="Baskerville Old Face" panose="02020602080505020303" pitchFamily="18" charset="0"/>
              <a:cs typeface="Baskerville Old Face"/>
            </a:endParaRPr>
          </a:p>
          <a:p>
            <a:pPr>
              <a:lnSpc>
                <a:spcPts val="950"/>
              </a:lnSpc>
              <a:spcBef>
                <a:spcPts val="9"/>
              </a:spcBef>
            </a:pPr>
            <a:endParaRPr lang="es-ES_tradnl" sz="950" dirty="0" smtClean="0"/>
          </a:p>
          <a:p>
            <a:pPr>
              <a:lnSpc>
                <a:spcPts val="1000"/>
              </a:lnSpc>
            </a:pPr>
            <a:endParaRPr lang="es-ES_tradnl" sz="1000" dirty="0" smtClean="0"/>
          </a:p>
          <a:p>
            <a:pPr marL="226060" marR="5093335" indent="0">
              <a:lnSpc>
                <a:spcPct val="125000"/>
              </a:lnSpc>
            </a:pPr>
            <a:r>
              <a:rPr lang="es-ES_tradnl" sz="2000" spc="-10" dirty="0" smtClean="0">
                <a:latin typeface="Baskerville Old Face" panose="02020602080505020303" pitchFamily="18" charset="0"/>
                <a:cs typeface="Baskerville Old Face"/>
              </a:rPr>
              <a:t>Resistencia y ubicación</a:t>
            </a:r>
            <a:r>
              <a:rPr lang="es-ES_tradnl" sz="2000" dirty="0" smtClean="0">
                <a:latin typeface="Baskerville Old Face" panose="02020602080505020303" pitchFamily="18" charset="0"/>
                <a:cs typeface="Times New Roman"/>
              </a:rPr>
              <a:t> </a:t>
            </a:r>
          </a:p>
          <a:p>
            <a:pPr marL="226060" marR="5093335" indent="0">
              <a:lnSpc>
                <a:spcPct val="125000"/>
              </a:lnSpc>
            </a:pPr>
            <a:r>
              <a:rPr lang="es-ES_tradnl" sz="2000" spc="-10" dirty="0" smtClean="0">
                <a:latin typeface="Baskerville Old Face" panose="02020602080505020303" pitchFamily="18" charset="0"/>
                <a:cs typeface="Baskerville Old Face"/>
              </a:rPr>
              <a:t>Clase de EPP que se desea</a:t>
            </a:r>
          </a:p>
          <a:p>
            <a:pPr>
              <a:lnSpc>
                <a:spcPts val="500"/>
              </a:lnSpc>
              <a:spcBef>
                <a:spcPts val="7"/>
              </a:spcBef>
            </a:pPr>
            <a:endParaRPr lang="es-ES_tradnl" sz="500" dirty="0" smtClean="0"/>
          </a:p>
          <a:p>
            <a:pPr>
              <a:lnSpc>
                <a:spcPts val="1000"/>
              </a:lnSpc>
            </a:pPr>
            <a:endParaRPr lang="es-ES_tradnl" sz="1000" dirty="0" smtClean="0"/>
          </a:p>
          <a:p>
            <a:pPr marL="4054475" marR="12700">
              <a:lnSpc>
                <a:spcPct val="100000"/>
              </a:lnSpc>
            </a:pPr>
            <a:r>
              <a:rPr lang="es-ES_tradnl" sz="2200" spc="-10" dirty="0" smtClean="0">
                <a:latin typeface="Showcard Gothic"/>
                <a:cs typeface="Showcard Gothic"/>
              </a:rPr>
              <a:t>La mejor combinación para las tareas de trabajo en altura</a:t>
            </a:r>
            <a:endParaRPr lang="es-ES_tradnl" sz="2200" dirty="0">
              <a:latin typeface="Showcard Gothic"/>
              <a:cs typeface="Showcard Gothic"/>
            </a:endParaRPr>
          </a:p>
        </p:txBody>
      </p:sp>
      <p:sp>
        <p:nvSpPr>
          <p:cNvPr id="14" name="object 14" title="foto"/>
          <p:cNvSpPr/>
          <p:nvPr/>
        </p:nvSpPr>
        <p:spPr>
          <a:xfrm>
            <a:off x="7391400" y="5791200"/>
            <a:ext cx="2057399" cy="1371599"/>
          </a:xfrm>
          <a:prstGeom prst="rect">
            <a:avLst/>
          </a:prstGeom>
          <a:blipFill>
            <a:blip r:embed="rId2" cstate="print"/>
            <a:stretch>
              <a:fillRect/>
            </a:stretch>
          </a:blipFill>
        </p:spPr>
        <p:txBody>
          <a:bodyPr wrap="square" lIns="0" tIns="0" rIns="0" bIns="0" rtlCol="0">
            <a:noAutofit/>
          </a:bodyPr>
          <a:lstStyle/>
          <a:p>
            <a:endParaRPr dirty="0"/>
          </a:p>
        </p:txBody>
      </p:sp>
      <p:sp>
        <p:nvSpPr>
          <p:cNvPr id="15" name="Title 14" hidden="1"/>
          <p:cNvSpPr>
            <a:spLocks noGrp="1"/>
          </p:cNvSpPr>
          <p:nvPr>
            <p:ph type="title"/>
          </p:nvPr>
        </p:nvSpPr>
        <p:spPr>
          <a:xfrm>
            <a:off x="1268803" y="332424"/>
            <a:ext cx="7628741" cy="1244472"/>
          </a:xfrm>
        </p:spPr>
        <p:txBody>
          <a:bodyPr/>
          <a:lstStyle/>
          <a:p>
            <a:pPr marL="12700">
              <a:lnSpc>
                <a:spcPct val="100000"/>
              </a:lnSpc>
            </a:pPr>
            <a:r>
              <a:rPr lang="es-ES_tradnl" sz="1600" spc="-10" dirty="0" smtClean="0">
                <a:latin typeface="Baskerville Old Face" panose="02020602080505020303" pitchFamily="18" charset="0"/>
                <a:cs typeface="Baskerville Old Face"/>
              </a:rPr>
              <a:t>Bases de la</a:t>
            </a:r>
            <a:r>
              <a:rPr lang="es-ES_tradnl" sz="1800" spc="-10" dirty="0" smtClean="0">
                <a:latin typeface="Baskerville Old Face"/>
                <a:cs typeface="Baskerville Old Face"/>
              </a:rPr>
              <a:t> protección contra caídas: </a:t>
            </a:r>
            <a:br>
              <a:rPr lang="es-ES_tradnl" sz="1800" spc="-10" dirty="0" smtClean="0">
                <a:latin typeface="Baskerville Old Face"/>
                <a:cs typeface="Baskerville Old Face"/>
              </a:rPr>
            </a:br>
            <a:r>
              <a:rPr lang="es-ES_tradnl" sz="1800" spc="-10" dirty="0" smtClean="0">
                <a:latin typeface="Baskerville Old Face"/>
                <a:cs typeface="Baskerville Old Face"/>
              </a:rPr>
              <a:t>equipo de protección personal (EPP)</a:t>
            </a:r>
            <a:r>
              <a:rPr lang="es-ES_tradnl" sz="1800" dirty="0" smtClean="0">
                <a:latin typeface="Baskerville Old Face"/>
                <a:cs typeface="Baskerville Old Face"/>
              </a:rPr>
              <a:t/>
            </a:r>
            <a:br>
              <a:rPr lang="es-ES_tradnl" sz="1800" dirty="0" smtClean="0">
                <a:latin typeface="Baskerville Old Face"/>
                <a:cs typeface="Baskerville Old Face"/>
              </a:rPr>
            </a:b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6707" rIns="0" bIns="0" rtlCol="0">
            <a:noAutofit/>
          </a:bodyPr>
          <a:lstStyle/>
          <a:p>
            <a:pPr marL="208279">
              <a:lnSpc>
                <a:spcPct val="100000"/>
              </a:lnSpc>
            </a:pPr>
            <a:r>
              <a:rPr lang="es-ES_tradnl" sz="3200" spc="-10" dirty="0" smtClean="0">
                <a:latin typeface="Baskerville Old Face" panose="02020602080505020303" pitchFamily="18" charset="0"/>
                <a:cs typeface="Baskerville Old Face"/>
              </a:rPr>
              <a:t>Bases de la</a:t>
            </a:r>
            <a:r>
              <a:rPr lang="es-ES_tradnl" sz="3200" spc="-10" dirty="0" smtClean="0">
                <a:latin typeface="Baskerville Old Face"/>
                <a:cs typeface="Baskerville Old Face"/>
              </a:rPr>
              <a:t> protección contra caídas: puntos de anclaje</a:t>
            </a:r>
            <a:endParaRPr lang="es-ES_tradnl" sz="3000" dirty="0">
              <a:latin typeface="Baskerville Old Face"/>
              <a:cs typeface="Baskerville Old Face"/>
            </a:endParaRPr>
          </a:p>
        </p:txBody>
      </p:sp>
      <p:sp>
        <p:nvSpPr>
          <p:cNvPr id="3" name="object 3"/>
          <p:cNvSpPr txBox="1"/>
          <p:nvPr/>
        </p:nvSpPr>
        <p:spPr>
          <a:xfrm>
            <a:off x="688339" y="1981200"/>
            <a:ext cx="6144260" cy="3141724"/>
          </a:xfrm>
          <a:prstGeom prst="rect">
            <a:avLst/>
          </a:prstGeom>
        </p:spPr>
        <p:txBody>
          <a:bodyPr vert="horz" wrap="square" lIns="0" tIns="0" rIns="0" bIns="0" rtlCol="0">
            <a:noAutofit/>
          </a:bodyPr>
          <a:lstStyle/>
          <a:p>
            <a:pPr marL="355600" marR="3445510" indent="-343535" algn="ctr">
              <a:lnSpc>
                <a:spcPct val="100000"/>
              </a:lnSpc>
              <a:buFont typeface="Baskerville Old Face"/>
              <a:buChar char="•"/>
              <a:tabLst>
                <a:tab pos="355600" algn="l"/>
              </a:tabLst>
            </a:pPr>
            <a:r>
              <a:rPr lang="es-ES_tradnl" sz="2800" spc="-5" dirty="0" smtClean="0">
                <a:latin typeface="Baskerville Old Face"/>
                <a:cs typeface="Baskerville Old Face"/>
              </a:rPr>
              <a:t>Características</a:t>
            </a:r>
            <a:endParaRPr lang="es-ES_tradnl" sz="2800" dirty="0" smtClean="0">
              <a:latin typeface="Baskerville Old Face"/>
              <a:cs typeface="Baskerville Old Face"/>
            </a:endParaRPr>
          </a:p>
          <a:p>
            <a:pPr>
              <a:lnSpc>
                <a:spcPts val="650"/>
              </a:lnSpc>
              <a:spcBef>
                <a:spcPts val="37"/>
              </a:spcBef>
              <a:buFont typeface="Baskerville Old Face"/>
              <a:buChar char="•"/>
            </a:pPr>
            <a:endParaRPr lang="es-ES_tradnl" sz="650" dirty="0" smtClean="0"/>
          </a:p>
          <a:p>
            <a:pPr marL="756285" lvl="1" indent="-287020">
              <a:lnSpc>
                <a:spcPct val="100000"/>
              </a:lnSpc>
              <a:buFont typeface="Baskerville Old Face"/>
              <a:buChar char="–"/>
              <a:tabLst>
                <a:tab pos="756285" algn="l"/>
              </a:tabLst>
            </a:pPr>
            <a:r>
              <a:rPr lang="es-ES_tradnl" sz="2400" spc="-5" dirty="0" smtClean="0">
                <a:latin typeface="Baskerville Old Face"/>
                <a:cs typeface="Baskerville Old Face"/>
              </a:rPr>
              <a:t>Cumplen con los requisitos de resistencia</a:t>
            </a:r>
            <a:endParaRPr lang="es-ES_tradnl" sz="2400" dirty="0" smtClean="0">
              <a:latin typeface="Baskerville Old Face"/>
              <a:cs typeface="Baskerville Old Face"/>
            </a:endParaRPr>
          </a:p>
          <a:p>
            <a:pPr lvl="1">
              <a:lnSpc>
                <a:spcPts val="650"/>
              </a:lnSpc>
              <a:spcBef>
                <a:spcPts val="34"/>
              </a:spcBef>
              <a:buFont typeface="Baskerville Old Face"/>
              <a:buChar char="–"/>
            </a:pPr>
            <a:endParaRPr lang="es-ES_tradnl" sz="2400" dirty="0" smtClean="0"/>
          </a:p>
          <a:p>
            <a:pPr marL="756285" lvl="1" indent="-287020">
              <a:lnSpc>
                <a:spcPct val="100000"/>
              </a:lnSpc>
              <a:buFont typeface="Baskerville Old Face"/>
              <a:buChar char="–"/>
              <a:tabLst>
                <a:tab pos="756285" algn="l"/>
              </a:tabLst>
            </a:pPr>
            <a:r>
              <a:rPr lang="es-ES_tradnl" sz="2400" dirty="0" smtClean="0">
                <a:latin typeface="Baskerville Old Face"/>
                <a:cs typeface="Baskerville Old Face"/>
              </a:rPr>
              <a:t>Se los puede identificar</a:t>
            </a:r>
          </a:p>
          <a:p>
            <a:pPr lvl="1">
              <a:lnSpc>
                <a:spcPts val="650"/>
              </a:lnSpc>
              <a:spcBef>
                <a:spcPts val="21"/>
              </a:spcBef>
              <a:buFont typeface="Baskerville Old Face"/>
              <a:buChar char="–"/>
            </a:pPr>
            <a:endParaRPr lang="es-ES_tradnl" sz="2400" dirty="0" smtClean="0"/>
          </a:p>
          <a:p>
            <a:pPr marL="756285" lvl="1" indent="-287020">
              <a:lnSpc>
                <a:spcPct val="100000"/>
              </a:lnSpc>
              <a:buFont typeface="Baskerville Old Face"/>
              <a:buChar char="–"/>
              <a:tabLst>
                <a:tab pos="756285" algn="l"/>
              </a:tabLst>
            </a:pPr>
            <a:r>
              <a:rPr lang="es-ES_tradnl" sz="2400" dirty="0" smtClean="0">
                <a:latin typeface="Baskerville Old Face"/>
                <a:cs typeface="Baskerville Old Face"/>
              </a:rPr>
              <a:t>Están disponibles para los trabajos de rutina</a:t>
            </a:r>
          </a:p>
          <a:p>
            <a:pPr lvl="1">
              <a:lnSpc>
                <a:spcPts val="650"/>
              </a:lnSpc>
              <a:spcBef>
                <a:spcPts val="33"/>
              </a:spcBef>
              <a:buFont typeface="Baskerville Old Face"/>
              <a:buChar char="–"/>
            </a:pPr>
            <a:endParaRPr lang="es-ES_tradnl" sz="2400" dirty="0" smtClean="0"/>
          </a:p>
          <a:p>
            <a:pPr marL="756285" lvl="1" indent="-287020">
              <a:lnSpc>
                <a:spcPct val="100000"/>
              </a:lnSpc>
              <a:buFont typeface="Baskerville Old Face"/>
              <a:buChar char="–"/>
              <a:tabLst>
                <a:tab pos="756285" algn="l"/>
              </a:tabLst>
            </a:pPr>
            <a:r>
              <a:rPr lang="es-ES_tradnl" sz="2400" spc="5" dirty="0" smtClean="0">
                <a:latin typeface="Baskerville Old Face"/>
                <a:cs typeface="Baskerville Old Face"/>
              </a:rPr>
              <a:t>Son fáciles de usar</a:t>
            </a:r>
            <a:endParaRPr lang="es-ES_tradnl" sz="700" dirty="0" smtClean="0"/>
          </a:p>
          <a:p>
            <a:pPr marL="355600" indent="-342900">
              <a:lnSpc>
                <a:spcPct val="100000"/>
              </a:lnSpc>
              <a:buFont typeface="Baskerville Old Face"/>
              <a:buChar char="•"/>
              <a:tabLst>
                <a:tab pos="355600" algn="l"/>
              </a:tabLst>
            </a:pPr>
            <a:r>
              <a:rPr lang="es-ES_tradnl" sz="2800" dirty="0" smtClean="0">
                <a:latin typeface="Baskerville Old Face"/>
                <a:cs typeface="Baskerville Old Face"/>
              </a:rPr>
              <a:t>¿Quién determina el punto de anclaje?</a:t>
            </a:r>
            <a:endParaRPr lang="es-ES_tradnl" sz="650" dirty="0" smtClean="0"/>
          </a:p>
          <a:p>
            <a:pPr marL="756285" lvl="1" indent="-287020">
              <a:lnSpc>
                <a:spcPct val="100000"/>
              </a:lnSpc>
              <a:buFont typeface="Baskerville Old Face"/>
              <a:buChar char="–"/>
              <a:tabLst>
                <a:tab pos="756285" algn="l"/>
              </a:tabLst>
            </a:pPr>
            <a:r>
              <a:rPr lang="es-ES_tradnl" sz="2400" spc="-5" dirty="0" smtClean="0">
                <a:latin typeface="Baskerville Old Face"/>
                <a:cs typeface="Baskerville Old Face"/>
              </a:rPr>
              <a:t>Una persona calificada</a:t>
            </a:r>
            <a:endParaRPr lang="es-ES_tradnl" sz="2400" dirty="0">
              <a:latin typeface="Baskerville Old Face"/>
              <a:cs typeface="Baskerville Old Face"/>
            </a:endParaRPr>
          </a:p>
        </p:txBody>
      </p:sp>
      <p:sp>
        <p:nvSpPr>
          <p:cNvPr id="4" name="object 4" title="Foto - Puntos de anclaje"/>
          <p:cNvSpPr/>
          <p:nvPr/>
        </p:nvSpPr>
        <p:spPr>
          <a:xfrm>
            <a:off x="7086600" y="1447800"/>
            <a:ext cx="2286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5" name="object 5" title="Foto - Puntos de anclaje"/>
          <p:cNvSpPr/>
          <p:nvPr/>
        </p:nvSpPr>
        <p:spPr>
          <a:xfrm>
            <a:off x="7239000" y="5105400"/>
            <a:ext cx="2209799" cy="2060447"/>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title="Foto - Puntos de anclaje"/>
          <p:cNvSpPr/>
          <p:nvPr/>
        </p:nvSpPr>
        <p:spPr>
          <a:xfrm>
            <a:off x="5181600" y="5638800"/>
            <a:ext cx="1610867" cy="1106423"/>
          </a:xfrm>
          <a:prstGeom prst="rect">
            <a:avLst/>
          </a:prstGeom>
          <a:blipFill>
            <a:blip r:embed="rId4" cstate="print"/>
            <a:stretch>
              <a:fillRect/>
            </a:stretch>
          </a:blipFill>
        </p:spPr>
        <p:txBody>
          <a:bodyPr wrap="square" lIns="0" tIns="0" rIns="0" bIns="0" rtlCol="0">
            <a:noAutofit/>
          </a:bodyPr>
          <a:lstStyle/>
          <a:p>
            <a:endParaRPr dirty="0"/>
          </a:p>
        </p:txBody>
      </p:sp>
      <p:sp>
        <p:nvSpPr>
          <p:cNvPr id="7" name="object 7" title="Foto - Puntos de anclaje"/>
          <p:cNvSpPr/>
          <p:nvPr/>
        </p:nvSpPr>
        <p:spPr>
          <a:xfrm>
            <a:off x="914400" y="5638800"/>
            <a:ext cx="2119883" cy="1360931"/>
          </a:xfrm>
          <a:prstGeom prst="rect">
            <a:avLst/>
          </a:prstGeom>
          <a:blipFill>
            <a:blip r:embed="rId5" cstate="print"/>
            <a:stretch>
              <a:fillRect/>
            </a:stretch>
          </a:blipFill>
        </p:spPr>
        <p:txBody>
          <a:bodyPr wrap="square" lIns="0" tIns="0" rIns="0" bIns="0" rtlCol="0">
            <a:noAutofit/>
          </a:bodyPr>
          <a:lstStyle/>
          <a:p>
            <a:endParaRPr dirty="0"/>
          </a:p>
        </p:txBody>
      </p:sp>
      <p:sp>
        <p:nvSpPr>
          <p:cNvPr id="8" name="object 8" title="Foto - Puntos de anclaje"/>
          <p:cNvSpPr/>
          <p:nvPr/>
        </p:nvSpPr>
        <p:spPr>
          <a:xfrm>
            <a:off x="3581400" y="5715000"/>
            <a:ext cx="1002791" cy="1296923"/>
          </a:xfrm>
          <a:prstGeom prst="rect">
            <a:avLst/>
          </a:prstGeom>
          <a:blipFill>
            <a:blip r:embed="rId6" cstate="print"/>
            <a:stretch>
              <a:fillRect/>
            </a:stretch>
          </a:blipFill>
        </p:spPr>
        <p:txBody>
          <a:bodyPr wrap="square" lIns="0" tIns="0" rIns="0" bIns="0" rtlCol="0">
            <a:noAutofit/>
          </a:bodyPr>
          <a:lstStyle/>
          <a:p>
            <a:endParaRP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3139" y="1905000"/>
            <a:ext cx="4108450" cy="2761172"/>
          </a:xfrm>
          <a:prstGeom prst="rect">
            <a:avLst/>
          </a:prstGeom>
        </p:spPr>
        <p:txBody>
          <a:bodyPr vert="horz" wrap="square" lIns="0" tIns="0" rIns="0" bIns="0" rtlCol="0">
            <a:noAutofit/>
          </a:bodyPr>
          <a:lstStyle/>
          <a:p>
            <a:pPr marL="355600" marR="171450" indent="-342900">
              <a:lnSpc>
                <a:spcPct val="100400"/>
              </a:lnSpc>
              <a:buFont typeface="Baskerville Old Face"/>
              <a:buChar char="•"/>
              <a:tabLst>
                <a:tab pos="355600" algn="l"/>
              </a:tabLst>
            </a:pPr>
            <a:r>
              <a:rPr lang="es-ES_tradnl" sz="2200" spc="-15" dirty="0" smtClean="0">
                <a:latin typeface="Baskerville Old Face" panose="02020602080505020303" pitchFamily="18" charset="0"/>
                <a:cs typeface="Baskerville Old Face"/>
              </a:rPr>
              <a:t>Los comprueba y certifica un ingeniero calificado</a:t>
            </a:r>
            <a:endParaRPr lang="es-ES_tradnl" sz="2200" dirty="0" smtClean="0">
              <a:latin typeface="Baskerville Old Face" panose="02020602080505020303" pitchFamily="18" charset="0"/>
            </a:endParaRPr>
          </a:p>
          <a:p>
            <a:pPr marL="355600" marR="12700" indent="-342900">
              <a:lnSpc>
                <a:spcPct val="100400"/>
              </a:lnSpc>
              <a:buFont typeface="Baskerville Old Face"/>
              <a:buChar char="•"/>
              <a:tabLst>
                <a:tab pos="355600" algn="l"/>
              </a:tabLst>
            </a:pPr>
            <a:r>
              <a:rPr lang="es-ES_tradnl" sz="2200" spc="-10" dirty="0" smtClean="0">
                <a:latin typeface="Baskerville Old Face" panose="02020602080505020303" pitchFamily="18" charset="0"/>
                <a:cs typeface="Baskerville Old Face"/>
              </a:rPr>
              <a:t>Se pueden emplear puntos de anclaje temporarios o permanentes</a:t>
            </a:r>
            <a:endParaRPr lang="es-ES_tradnl" sz="2200" dirty="0" smtClean="0">
              <a:latin typeface="Baskerville Old Face" panose="02020602080505020303" pitchFamily="18" charset="0"/>
            </a:endParaRPr>
          </a:p>
          <a:p>
            <a:pPr marL="355600" marR="142240" indent="-342900">
              <a:lnSpc>
                <a:spcPct val="100400"/>
              </a:lnSpc>
              <a:buFont typeface="Baskerville Old Face"/>
              <a:buChar char="•"/>
              <a:tabLst>
                <a:tab pos="355600" algn="l"/>
              </a:tabLst>
            </a:pPr>
            <a:r>
              <a:rPr lang="es-ES_tradnl" sz="2200" spc="-10" dirty="0" smtClean="0">
                <a:latin typeface="Baskerville Old Face" panose="02020602080505020303" pitchFamily="18" charset="0"/>
                <a:cs typeface="Baskerville Old Face"/>
              </a:rPr>
              <a:t>Hay que asegurarse de que el punto de anclaje sea lo suficientemente alto para el EPP elegido</a:t>
            </a:r>
            <a:r>
              <a:rPr lang="es-ES_tradnl" sz="2200" dirty="0" smtClean="0">
                <a:latin typeface="Baskerville Old Face" panose="02020602080505020303" pitchFamily="18" charset="0"/>
                <a:cs typeface="Baskerville Old Face"/>
              </a:rPr>
              <a:t>.</a:t>
            </a:r>
            <a:endParaRPr lang="es-ES_tradnl" sz="2200" dirty="0">
              <a:latin typeface="Baskerville Old Face" panose="02020602080505020303" pitchFamily="18" charset="0"/>
              <a:cs typeface="Baskerville Old Face"/>
            </a:endParaRPr>
          </a:p>
        </p:txBody>
      </p:sp>
      <p:sp>
        <p:nvSpPr>
          <p:cNvPr id="3" name="object 3"/>
          <p:cNvSpPr txBox="1">
            <a:spLocks noGrp="1"/>
          </p:cNvSpPr>
          <p:nvPr>
            <p:ph type="title"/>
          </p:nvPr>
        </p:nvSpPr>
        <p:spPr>
          <a:prstGeom prst="rect">
            <a:avLst/>
          </a:prstGeom>
        </p:spPr>
        <p:txBody>
          <a:bodyPr vert="horz" wrap="square" lIns="0" tIns="44704" rIns="0" bIns="0" rtlCol="0">
            <a:noAutofit/>
          </a:bodyPr>
          <a:lstStyle/>
          <a:p>
            <a:pPr marL="222250">
              <a:lnSpc>
                <a:spcPct val="100000"/>
              </a:lnSpc>
            </a:pPr>
            <a:r>
              <a:rPr lang="es-ES_tradnl" sz="3200" spc="-10" dirty="0" smtClean="0">
                <a:latin typeface="Baskerville Old Face" panose="02020602080505020303" pitchFamily="18" charset="0"/>
                <a:cs typeface="Baskerville Old Face"/>
              </a:rPr>
              <a:t>Bases de la </a:t>
            </a:r>
            <a:r>
              <a:rPr lang="es-ES_tradnl" sz="3200" spc="-10" dirty="0" smtClean="0">
                <a:latin typeface="Baskerville Old Face"/>
                <a:cs typeface="Baskerville Old Face"/>
              </a:rPr>
              <a:t>protección contra caídas: puntos de anclaje </a:t>
            </a:r>
            <a:endParaRPr lang="es-ES_tradnl" sz="3000" dirty="0">
              <a:latin typeface="Baskerville Old Face"/>
              <a:cs typeface="Baskerville Old Face"/>
            </a:endParaRPr>
          </a:p>
        </p:txBody>
      </p:sp>
      <p:sp>
        <p:nvSpPr>
          <p:cNvPr id="4" name="object 4" title="Foto - Puntos de anclaje"/>
          <p:cNvSpPr/>
          <p:nvPr/>
        </p:nvSpPr>
        <p:spPr>
          <a:xfrm>
            <a:off x="1371600" y="4648200"/>
            <a:ext cx="3581400" cy="2514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5" name="object 5" title="Foto - Puntos de anclaje"/>
          <p:cNvSpPr/>
          <p:nvPr/>
        </p:nvSpPr>
        <p:spPr>
          <a:xfrm>
            <a:off x="5791200" y="1371600"/>
            <a:ext cx="2910839" cy="3976115"/>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title="Foto - Puntos de anclaje"/>
          <p:cNvSpPr/>
          <p:nvPr/>
        </p:nvSpPr>
        <p:spPr>
          <a:xfrm>
            <a:off x="7239000" y="5334000"/>
            <a:ext cx="2209799" cy="1828799"/>
          </a:xfrm>
          <a:prstGeom prst="rect">
            <a:avLst/>
          </a:prstGeom>
          <a:blipFill>
            <a:blip r:embed="rId4" cstate="print"/>
            <a:stretch>
              <a:fillRect/>
            </a:stretch>
          </a:blipFill>
        </p:spPr>
        <p:txBody>
          <a:bodyPr wrap="square" lIns="0" tIns="0" rIns="0" bIns="0" rtlCol="0">
            <a:noAutofit/>
          </a:bodyPr>
          <a:lstStyle/>
          <a:p>
            <a:endParaRP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907" rIns="0" bIns="0" rtlCol="0">
            <a:noAutofit/>
          </a:bodyPr>
          <a:lstStyle/>
          <a:p>
            <a:pPr marL="208279">
              <a:lnSpc>
                <a:spcPct val="100000"/>
              </a:lnSpc>
            </a:pPr>
            <a:r>
              <a:rPr lang="es-ES_tradnl" sz="2800" spc="-10" dirty="0" smtClean="0">
                <a:latin typeface="Baskerville Old Face" panose="02020602080505020303" pitchFamily="18" charset="0"/>
                <a:cs typeface="Baskerville Old Face"/>
              </a:rPr>
              <a:t>Bases de la </a:t>
            </a:r>
            <a:r>
              <a:rPr lang="es-ES_tradnl" sz="2800" spc="-10" dirty="0" smtClean="0">
                <a:latin typeface="Baskerville Old Face"/>
                <a:cs typeface="Baskerville Old Face"/>
              </a:rPr>
              <a:t>protección contra caídas: puntos de anclaje  </a:t>
            </a:r>
            <a:endParaRPr lang="es-ES_tradnl" sz="3000" dirty="0">
              <a:latin typeface="Baskerville Old Face"/>
              <a:cs typeface="Baskerville Old Face"/>
            </a:endParaRPr>
          </a:p>
        </p:txBody>
      </p:sp>
      <p:sp>
        <p:nvSpPr>
          <p:cNvPr id="3" name="object 3"/>
          <p:cNvSpPr txBox="1"/>
          <p:nvPr/>
        </p:nvSpPr>
        <p:spPr>
          <a:xfrm>
            <a:off x="840738" y="2004922"/>
            <a:ext cx="5523865" cy="3646804"/>
          </a:xfrm>
          <a:prstGeom prst="rect">
            <a:avLst/>
          </a:prstGeom>
        </p:spPr>
        <p:txBody>
          <a:bodyPr vert="horz" wrap="square" lIns="0" tIns="0" rIns="0" bIns="0" rtlCol="0">
            <a:noAutofit/>
          </a:bodyPr>
          <a:lstStyle/>
          <a:p>
            <a:pPr marL="355600" marR="281305" indent="-342900">
              <a:lnSpc>
                <a:spcPct val="100499"/>
              </a:lnSpc>
              <a:buFont typeface="Baskerville Old Face"/>
              <a:buChar char="•"/>
              <a:tabLst>
                <a:tab pos="354965" algn="l"/>
              </a:tabLst>
            </a:pPr>
            <a:r>
              <a:rPr lang="es-ES_tradnl" sz="2000" spc="-35" dirty="0" smtClean="0">
                <a:latin typeface="Baskerville Old Face" panose="02020602080505020303" pitchFamily="18" charset="0"/>
                <a:cs typeface="Baskerville Old Face"/>
              </a:rPr>
              <a:t>¿Qué sucede si no tengo un punto de anclaje identificado</a:t>
            </a:r>
            <a:r>
              <a:rPr lang="es-ES_tradnl" sz="2000" dirty="0" smtClean="0">
                <a:latin typeface="Baskerville Old Face" panose="02020602080505020303" pitchFamily="18" charset="0"/>
                <a:cs typeface="Baskerville Old Face"/>
              </a:rPr>
              <a:t>?</a:t>
            </a:r>
          </a:p>
          <a:p>
            <a:pPr marL="756285" marR="352425" lvl="1" indent="-287020">
              <a:lnSpc>
                <a:spcPct val="100200"/>
              </a:lnSpc>
              <a:spcBef>
                <a:spcPts val="495"/>
              </a:spcBef>
              <a:buFont typeface="Baskerville Old Face"/>
              <a:buChar char="–"/>
              <a:tabLst>
                <a:tab pos="756285" algn="l"/>
              </a:tabLst>
            </a:pPr>
            <a:r>
              <a:rPr lang="es-ES_tradnl" sz="2000" spc="-25" dirty="0" smtClean="0">
                <a:latin typeface="Baskerville Old Face" panose="02020602080505020303" pitchFamily="18" charset="0"/>
                <a:cs typeface="Baskerville Old Face"/>
              </a:rPr>
              <a:t>U</a:t>
            </a:r>
            <a:r>
              <a:rPr lang="es-ES_tradnl" sz="2000" spc="-10" dirty="0" smtClean="0">
                <a:latin typeface="Baskerville Old Face" panose="02020602080505020303" pitchFamily="18" charset="0"/>
                <a:cs typeface="Baskerville Old Face"/>
              </a:rPr>
              <a:t>tilice una </a:t>
            </a:r>
            <a:r>
              <a:rPr lang="es-ES_tradnl" sz="2000" u="sng" spc="-10" dirty="0" smtClean="0">
                <a:latin typeface="Baskerville Old Face" panose="02020602080505020303" pitchFamily="18" charset="0"/>
                <a:cs typeface="Baskerville Old Face"/>
              </a:rPr>
              <a:t>viga estructural</a:t>
            </a:r>
            <a:r>
              <a:rPr lang="es-ES_tradnl" sz="2000" spc="-15" dirty="0" smtClean="0">
                <a:latin typeface="Baskerville Old Face" panose="02020602080505020303" pitchFamily="18" charset="0"/>
                <a:cs typeface="Times New Roman"/>
              </a:rPr>
              <a:t> del edificio: </a:t>
            </a:r>
            <a:r>
              <a:rPr lang="es-ES_tradnl" sz="2000" spc="-15" dirty="0" smtClean="0">
                <a:latin typeface="Baskerville Old Face" panose="02020602080505020303" pitchFamily="18" charset="0"/>
                <a:cs typeface="Baskerville Old Face"/>
              </a:rPr>
              <a:t>más de</a:t>
            </a:r>
            <a:r>
              <a:rPr lang="es-ES_tradnl" sz="2000" spc="-15" dirty="0" smtClean="0">
                <a:latin typeface="Baskerville Old Face" panose="02020602080505020303" pitchFamily="18" charset="0"/>
                <a:cs typeface="Times New Roman"/>
              </a:rPr>
              <a:t> </a:t>
            </a:r>
            <a:r>
              <a:rPr lang="es-ES_tradnl" sz="2000" spc="-5" dirty="0" smtClean="0">
                <a:latin typeface="Baskerville Old Face" panose="02020602080505020303" pitchFamily="18" charset="0"/>
                <a:cs typeface="Baskerville Old Face"/>
              </a:rPr>
              <a:t>3</a:t>
            </a:r>
            <a:r>
              <a:rPr lang="es-ES_tradnl" sz="2000" spc="-15" dirty="0" smtClean="0">
                <a:latin typeface="Baskerville Old Face" panose="02020602080505020303" pitchFamily="18" charset="0"/>
                <a:cs typeface="Baskerville Old Face"/>
              </a:rPr>
              <a:t>0</a:t>
            </a:r>
            <a:r>
              <a:rPr lang="es-ES_tradnl" sz="2000" spc="-15" dirty="0" smtClean="0">
                <a:latin typeface="Baskerville Old Face" panose="02020602080505020303" pitchFamily="18" charset="0"/>
                <a:cs typeface="Times New Roman"/>
              </a:rPr>
              <a:t> </a:t>
            </a:r>
            <a:r>
              <a:rPr lang="es-ES_tradnl" sz="2000" spc="-5" dirty="0" smtClean="0">
                <a:latin typeface="Baskerville Old Face" panose="02020602080505020303" pitchFamily="18" charset="0"/>
                <a:cs typeface="Baskerville Old Face"/>
              </a:rPr>
              <a:t>centímetros</a:t>
            </a:r>
            <a:r>
              <a:rPr lang="es-ES_tradnl" sz="2000" spc="-20" dirty="0" smtClean="0">
                <a:latin typeface="Baskerville Old Face" panose="02020602080505020303" pitchFamily="18" charset="0"/>
                <a:cs typeface="Baskerville Old Face"/>
              </a:rPr>
              <a:t> (1</a:t>
            </a:r>
            <a:r>
              <a:rPr lang="es-ES_tradnl" sz="2000" spc="-15" dirty="0" smtClean="0">
                <a:latin typeface="Baskerville Old Face" panose="02020602080505020303" pitchFamily="18" charset="0"/>
                <a:cs typeface="Baskerville Old Face"/>
              </a:rPr>
              <a:t>2</a:t>
            </a:r>
            <a:r>
              <a:rPr lang="es-ES_tradnl" sz="2000" spc="10" dirty="0" smtClean="0">
                <a:latin typeface="Baskerville Old Face" panose="02020602080505020303" pitchFamily="18" charset="0"/>
                <a:cs typeface="Times New Roman"/>
              </a:rPr>
              <a:t> </a:t>
            </a:r>
            <a:r>
              <a:rPr lang="es-ES_tradnl" sz="2000" spc="5" dirty="0" smtClean="0">
                <a:latin typeface="Baskerville Old Face" panose="02020602080505020303" pitchFamily="18" charset="0"/>
                <a:cs typeface="Baskerville Old Face"/>
              </a:rPr>
              <a:t>pulgadas</a:t>
            </a:r>
            <a:r>
              <a:rPr lang="es-ES_tradnl" sz="2000" spc="-10" dirty="0" smtClean="0">
                <a:latin typeface="Baskerville Old Face" panose="02020602080505020303" pitchFamily="18" charset="0"/>
                <a:cs typeface="Baskerville Old Face"/>
              </a:rPr>
              <a:t>) de profundidad con una distancia entre soportes de hasta 7,5 metros (25 pies).</a:t>
            </a:r>
          </a:p>
          <a:p>
            <a:pPr marL="346075" marR="352425" lvl="1" indent="-342900">
              <a:lnSpc>
                <a:spcPct val="100200"/>
              </a:lnSpc>
              <a:spcBef>
                <a:spcPts val="495"/>
              </a:spcBef>
              <a:buFont typeface="Arial" panose="020B0604020202020204" pitchFamily="34" charset="0"/>
              <a:buChar char="•"/>
              <a:tabLst>
                <a:tab pos="349250" algn="l"/>
              </a:tabLst>
            </a:pPr>
            <a:r>
              <a:rPr lang="es-ES_tradnl" sz="2000" spc="-35" dirty="0" smtClean="0">
                <a:latin typeface="Baskerville Old Face" panose="02020602080505020303" pitchFamily="18" charset="0"/>
                <a:cs typeface="Baskerville Old Face"/>
              </a:rPr>
              <a:t>¿Qué sucede si no sé cuánta fuerza soportará mi punto de anclaje?</a:t>
            </a:r>
            <a:endParaRPr lang="es-ES_tradnl" sz="2000" dirty="0" smtClean="0">
              <a:latin typeface="Baskerville Old Face" panose="02020602080505020303" pitchFamily="18" charset="0"/>
              <a:cs typeface="Baskerville Old Face"/>
            </a:endParaRPr>
          </a:p>
          <a:p>
            <a:pPr>
              <a:lnSpc>
                <a:spcPts val="500"/>
              </a:lnSpc>
              <a:spcBef>
                <a:spcPts val="27"/>
              </a:spcBef>
              <a:buFont typeface="Baskerville Old Face"/>
              <a:buChar char="•"/>
            </a:pPr>
            <a:endParaRPr lang="es-ES_tradnl" sz="2000" dirty="0" smtClean="0">
              <a:latin typeface="Baskerville Old Face" panose="02020602080505020303" pitchFamily="18" charset="0"/>
            </a:endParaRPr>
          </a:p>
          <a:p>
            <a:pPr marL="756285" lvl="1" indent="-287020">
              <a:buFont typeface="Baskerville Old Face"/>
              <a:buChar char="–"/>
              <a:tabLst>
                <a:tab pos="756285" algn="l"/>
              </a:tabLst>
            </a:pPr>
            <a:r>
              <a:rPr lang="es-ES_tradnl" sz="2000" spc="-25" dirty="0" smtClean="0">
                <a:latin typeface="Baskerville Old Face" panose="02020602080505020303" pitchFamily="18" charset="0"/>
                <a:cs typeface="Baskerville Old Face"/>
              </a:rPr>
              <a:t>Minimice la fuerza de la detención de caída.</a:t>
            </a:r>
            <a:endParaRPr lang="es-ES_tradnl" sz="2000" dirty="0" smtClean="0">
              <a:latin typeface="Baskerville Old Face" panose="02020602080505020303" pitchFamily="18" charset="0"/>
              <a:cs typeface="Baskerville Old Face"/>
            </a:endParaRPr>
          </a:p>
          <a:p>
            <a:pPr marL="355600" marR="330200" indent="-342900">
              <a:lnSpc>
                <a:spcPct val="100499"/>
              </a:lnSpc>
              <a:spcBef>
                <a:spcPts val="490"/>
              </a:spcBef>
              <a:buFont typeface="Baskerville Old Face"/>
              <a:buChar char="•"/>
              <a:tabLst>
                <a:tab pos="355600" algn="l"/>
              </a:tabLst>
            </a:pPr>
            <a:r>
              <a:rPr lang="es-ES_tradnl" sz="2000" spc="-5" dirty="0" smtClean="0">
                <a:latin typeface="Baskerville Old Face" panose="02020602080505020303" pitchFamily="18" charset="0"/>
                <a:cs typeface="Baskerville Old Face"/>
              </a:rPr>
              <a:t>Los ingenieros necesitan tiempo para realizar su trabajo: ¡es clave planificar con anticipación!</a:t>
            </a:r>
            <a:endParaRPr lang="es-ES_tradnl" sz="2000" dirty="0">
              <a:latin typeface="Baskerville Old Face" panose="02020602080505020303" pitchFamily="18" charset="0"/>
              <a:cs typeface="Baskerville Old Face"/>
            </a:endParaRPr>
          </a:p>
        </p:txBody>
      </p:sp>
      <p:sp>
        <p:nvSpPr>
          <p:cNvPr id="4" name="object 4" title="Foto - Puntos de anclaje"/>
          <p:cNvSpPr/>
          <p:nvPr/>
        </p:nvSpPr>
        <p:spPr>
          <a:xfrm>
            <a:off x="6705600" y="1676400"/>
            <a:ext cx="2615183" cy="3826764"/>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title="Foto - Puntos de anclaje"/>
          <p:cNvSpPr/>
          <p:nvPr/>
        </p:nvSpPr>
        <p:spPr>
          <a:xfrm>
            <a:off x="609600" y="6096000"/>
            <a:ext cx="3337559" cy="1094231"/>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title="Foto - Puntos de anclaje"/>
          <p:cNvSpPr/>
          <p:nvPr/>
        </p:nvSpPr>
        <p:spPr>
          <a:xfrm>
            <a:off x="3886200" y="5638800"/>
            <a:ext cx="5562599" cy="1523999"/>
          </a:xfrm>
          <a:prstGeom prst="rect">
            <a:avLst/>
          </a:prstGeom>
          <a:blipFill>
            <a:blip r:embed="rId4" cstate="print"/>
            <a:stretch>
              <a:fillRect/>
            </a:stretch>
          </a:blipFill>
        </p:spPr>
        <p:txBody>
          <a:bodyPr wrap="square" lIns="0" tIns="0" rIns="0" bIns="0" rtlCol="0">
            <a:noAutofit/>
          </a:bodyPr>
          <a:lstStyle/>
          <a:p>
            <a:endParaRP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6228" rIns="0" bIns="0" rtlCol="0">
            <a:noAutofit/>
          </a:bodyPr>
          <a:lstStyle/>
          <a:p>
            <a:pPr marL="208279">
              <a:lnSpc>
                <a:spcPct val="100000"/>
              </a:lnSpc>
            </a:pPr>
            <a:r>
              <a:rPr lang="es-ES_tradnl" sz="2800" spc="-10" dirty="0" smtClean="0">
                <a:latin typeface="Baskerville Old Face" panose="02020602080505020303" pitchFamily="18" charset="0"/>
                <a:cs typeface="Baskerville Old Face"/>
              </a:rPr>
              <a:t>Bases de la </a:t>
            </a:r>
            <a:r>
              <a:rPr lang="es-ES_tradnl" sz="3000" spc="-10" dirty="0" smtClean="0">
                <a:latin typeface="Baskerville Old Face"/>
                <a:cs typeface="Baskerville Old Face"/>
              </a:rPr>
              <a:t>protección contra caídas: puntos de anclaje   </a:t>
            </a:r>
            <a:endParaRPr lang="es-ES_tradnl" sz="3000" dirty="0">
              <a:latin typeface="Baskerville Old Face"/>
              <a:cs typeface="Baskerville Old Face"/>
            </a:endParaRPr>
          </a:p>
        </p:txBody>
      </p:sp>
      <p:sp>
        <p:nvSpPr>
          <p:cNvPr id="4" name="object 4" title="Foto - Puntos de anclaje"/>
          <p:cNvSpPr/>
          <p:nvPr/>
        </p:nvSpPr>
        <p:spPr>
          <a:xfrm>
            <a:off x="7315200" y="6019800"/>
            <a:ext cx="2133599" cy="1295400"/>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title="Foto - Puntos de anclaje"/>
          <p:cNvSpPr/>
          <p:nvPr/>
        </p:nvSpPr>
        <p:spPr>
          <a:xfrm>
            <a:off x="1143000" y="6096000"/>
            <a:ext cx="1066800" cy="990600"/>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title="Foto - Puntos de anclaje"/>
          <p:cNvSpPr/>
          <p:nvPr/>
        </p:nvSpPr>
        <p:spPr>
          <a:xfrm>
            <a:off x="4495800" y="6172200"/>
            <a:ext cx="1281683" cy="990599"/>
          </a:xfrm>
          <a:prstGeom prst="rect">
            <a:avLst/>
          </a:prstGeom>
          <a:blipFill>
            <a:blip r:embed="rId4" cstate="print"/>
            <a:stretch>
              <a:fillRect/>
            </a:stretch>
          </a:blipFill>
        </p:spPr>
        <p:txBody>
          <a:bodyPr wrap="square" lIns="0" tIns="0" rIns="0" bIns="0" rtlCol="0">
            <a:noAutofit/>
          </a:bodyPr>
          <a:lstStyle/>
          <a:p>
            <a:endParaRPr dirty="0"/>
          </a:p>
        </p:txBody>
      </p:sp>
      <p:graphicFrame>
        <p:nvGraphicFramePr>
          <p:cNvPr id="3" name="object 3" title="un tabla: equipo and requisitos de resistencia"/>
          <p:cNvGraphicFramePr>
            <a:graphicFrameLocks noGrp="1"/>
          </p:cNvGraphicFramePr>
          <p:nvPr>
            <p:extLst>
              <p:ext uri="{D42A27DB-BD31-4B8C-83A1-F6EECF244321}">
                <p14:modId xmlns:p14="http://schemas.microsoft.com/office/powerpoint/2010/main" val="1359856181"/>
              </p:ext>
            </p:extLst>
          </p:nvPr>
        </p:nvGraphicFramePr>
        <p:xfrm>
          <a:off x="1143000" y="1905000"/>
          <a:ext cx="7772398" cy="3932744"/>
        </p:xfrm>
        <a:graphic>
          <a:graphicData uri="http://schemas.openxmlformats.org/drawingml/2006/table">
            <a:tbl>
              <a:tblPr firstRow="1" bandRow="1">
                <a:tableStyleId>{2D5ABB26-0587-4C30-8999-92F81FD0307C}</a:tableStyleId>
              </a:tblPr>
              <a:tblGrid>
                <a:gridCol w="3733800">
                  <a:extLst>
                    <a:ext uri="{9D8B030D-6E8A-4147-A177-3AD203B41FA5}">
                      <a16:colId xmlns:a16="http://schemas.microsoft.com/office/drawing/2014/main" val="20000"/>
                    </a:ext>
                  </a:extLst>
                </a:gridCol>
                <a:gridCol w="4038598">
                  <a:extLst>
                    <a:ext uri="{9D8B030D-6E8A-4147-A177-3AD203B41FA5}">
                      <a16:colId xmlns:a16="http://schemas.microsoft.com/office/drawing/2014/main" val="20001"/>
                    </a:ext>
                  </a:extLst>
                </a:gridCol>
              </a:tblGrid>
              <a:tr h="413951">
                <a:tc>
                  <a:txBody>
                    <a:bodyPr/>
                    <a:lstStyle/>
                    <a:p>
                      <a:pPr marR="6985" algn="ctr">
                        <a:lnSpc>
                          <a:spcPct val="100000"/>
                        </a:lnSpc>
                      </a:pPr>
                      <a:r>
                        <a:rPr lang="es-ES_tradnl" sz="2000" u="heavy" noProof="0" dirty="0" smtClean="0">
                          <a:latin typeface="Tahoma"/>
                          <a:cs typeface="Tahoma"/>
                        </a:rPr>
                        <a:t>Equipo</a:t>
                      </a:r>
                      <a:endParaRPr lang="es-ES_tradnl" sz="2000" noProof="0" dirty="0">
                        <a:latin typeface="Tahoma"/>
                        <a:cs typeface="Tahoma"/>
                      </a:endParaRPr>
                    </a:p>
                  </a:txBody>
                  <a:tcPr marL="0" marR="0" marT="0" marB="0">
                    <a:lnL w="25399">
                      <a:solidFill>
                        <a:srgbClr val="000000"/>
                      </a:solidFill>
                      <a:prstDash val="solid"/>
                    </a:lnL>
                    <a:lnR w="12699">
                      <a:solidFill>
                        <a:srgbClr val="000000"/>
                      </a:solidFill>
                      <a:prstDash val="solid"/>
                    </a:lnR>
                    <a:lnT w="25399">
                      <a:solidFill>
                        <a:srgbClr val="000000"/>
                      </a:solidFill>
                      <a:prstDash val="solid"/>
                    </a:lnT>
                    <a:lnB w="12699">
                      <a:solidFill>
                        <a:srgbClr val="000000"/>
                      </a:solidFill>
                      <a:prstDash val="solid"/>
                    </a:lnB>
                  </a:tcPr>
                </a:tc>
                <a:tc>
                  <a:txBody>
                    <a:bodyPr/>
                    <a:lstStyle/>
                    <a:p>
                      <a:pPr marL="700405">
                        <a:lnSpc>
                          <a:spcPct val="100000"/>
                        </a:lnSpc>
                      </a:pPr>
                      <a:r>
                        <a:rPr lang="es-ES_tradnl" sz="2000" u="heavy" spc="-5" noProof="0" dirty="0" smtClean="0">
                          <a:latin typeface="Tahoma"/>
                          <a:cs typeface="Tahoma"/>
                        </a:rPr>
                        <a:t>Requisitos de resistencia</a:t>
                      </a:r>
                      <a:endParaRPr lang="es-ES_tradnl" sz="2000" noProof="0" dirty="0">
                        <a:latin typeface="Tahoma"/>
                        <a:cs typeface="Tahoma"/>
                      </a:endParaRPr>
                    </a:p>
                  </a:txBody>
                  <a:tcPr marL="0" marR="0" marT="0" marB="0">
                    <a:lnL w="12699">
                      <a:solidFill>
                        <a:srgbClr val="000000"/>
                      </a:solidFill>
                      <a:prstDash val="solid"/>
                    </a:lnL>
                    <a:lnR w="25399">
                      <a:solidFill>
                        <a:srgbClr val="000000"/>
                      </a:solidFill>
                      <a:prstDash val="solid"/>
                    </a:lnR>
                    <a:lnT w="25399">
                      <a:solidFill>
                        <a:srgbClr val="000000"/>
                      </a:solidFill>
                      <a:prstDash val="solid"/>
                    </a:lnT>
                    <a:lnB w="12699">
                      <a:solidFill>
                        <a:srgbClr val="000000"/>
                      </a:solidFill>
                      <a:prstDash val="solid"/>
                    </a:lnB>
                  </a:tcPr>
                </a:tc>
                <a:extLst>
                  <a:ext uri="{0D108BD9-81ED-4DB2-BD59-A6C34878D82A}">
                    <a16:rowId xmlns:a16="http://schemas.microsoft.com/office/drawing/2014/main" val="10000"/>
                  </a:ext>
                </a:extLst>
              </a:tr>
              <a:tr h="620927">
                <a:tc>
                  <a:txBody>
                    <a:bodyPr/>
                    <a:lstStyle/>
                    <a:p>
                      <a:pPr marL="78740">
                        <a:lnSpc>
                          <a:spcPct val="100000"/>
                        </a:lnSpc>
                      </a:pPr>
                      <a:r>
                        <a:rPr lang="es-ES_tradnl" sz="1600" spc="-10" noProof="0" dirty="0" smtClean="0">
                          <a:latin typeface="Tahoma" panose="020B0604030504040204" pitchFamily="34" charset="0"/>
                          <a:ea typeface="Tahoma" panose="020B0604030504040204" pitchFamily="34" charset="0"/>
                          <a:cs typeface="Tahoma" panose="020B0604030504040204" pitchFamily="34" charset="0"/>
                        </a:rPr>
                        <a:t>Cuerda de seguridad con amortiguación incorporada de </a:t>
                      </a:r>
                      <a:r>
                        <a:rPr lang="es-ES_tradnl" sz="1600" noProof="0" dirty="0" smtClean="0">
                          <a:latin typeface="Tahoma" panose="020B0604030504040204" pitchFamily="34" charset="0"/>
                          <a:ea typeface="Tahoma" panose="020B0604030504040204" pitchFamily="34" charset="0"/>
                          <a:cs typeface="Tahoma" panose="020B0604030504040204" pitchFamily="34" charset="0"/>
                        </a:rPr>
                        <a:t>0,</a:t>
                      </a:r>
                      <a:r>
                        <a:rPr lang="es-ES_tradnl" sz="1600" spc="0" noProof="0" dirty="0" smtClean="0">
                          <a:latin typeface="Tahoma" panose="020B0604030504040204" pitchFamily="34" charset="0"/>
                          <a:ea typeface="Tahoma" panose="020B0604030504040204" pitchFamily="34" charset="0"/>
                          <a:cs typeface="Tahoma" panose="020B0604030504040204" pitchFamily="34" charset="0"/>
                        </a:rPr>
                        <a:t>9</a:t>
                      </a:r>
                      <a:r>
                        <a:rPr lang="es-ES_tradnl" sz="16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600" spc="0" noProof="0" dirty="0" smtClean="0">
                          <a:latin typeface="Tahoma" panose="020B0604030504040204" pitchFamily="34" charset="0"/>
                          <a:ea typeface="Tahoma" panose="020B0604030504040204" pitchFamily="34" charset="0"/>
                          <a:cs typeface="Tahoma" panose="020B0604030504040204" pitchFamily="34" charset="0"/>
                        </a:rPr>
                        <a:t>metros</a:t>
                      </a:r>
                      <a:r>
                        <a:rPr lang="es-ES_tradnl" sz="16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600" spc="0" noProof="0" dirty="0" smtClean="0">
                          <a:latin typeface="Tahoma" panose="020B0604030504040204" pitchFamily="34" charset="0"/>
                          <a:ea typeface="Tahoma" panose="020B0604030504040204" pitchFamily="34" charset="0"/>
                          <a:cs typeface="Tahoma" panose="020B0604030504040204" pitchFamily="34" charset="0"/>
                        </a:rPr>
                        <a:t>(3</a:t>
                      </a:r>
                      <a:r>
                        <a:rPr lang="es-ES_tradnl" sz="16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600" spc="-10" noProof="0" dirty="0" smtClean="0">
                          <a:latin typeface="Tahoma" panose="020B0604030504040204" pitchFamily="34" charset="0"/>
                          <a:ea typeface="Tahoma" panose="020B0604030504040204" pitchFamily="34" charset="0"/>
                          <a:cs typeface="Tahoma" panose="020B0604030504040204" pitchFamily="34" charset="0"/>
                        </a:rPr>
                        <a:t>pies</a:t>
                      </a:r>
                      <a:r>
                        <a:rPr lang="es-ES_tradnl" sz="1600" spc="0" noProof="0" dirty="0" smtClean="0">
                          <a:latin typeface="Tahoma" panose="020B0604030504040204" pitchFamily="34" charset="0"/>
                          <a:ea typeface="Tahoma" panose="020B0604030504040204" pitchFamily="34" charset="0"/>
                          <a:cs typeface="Tahoma" panose="020B0604030504040204" pitchFamily="34" charset="0"/>
                        </a:rPr>
                        <a:t>)</a:t>
                      </a:r>
                      <a:r>
                        <a:rPr lang="es-ES_tradnl" sz="1600" spc="105" noProof="0" dirty="0" smtClean="0">
                          <a:latin typeface="Tahoma" panose="020B0604030504040204" pitchFamily="34" charset="0"/>
                          <a:ea typeface="Tahoma" panose="020B0604030504040204" pitchFamily="34" charset="0"/>
                          <a:cs typeface="Tahoma" panose="020B0604030504040204" pitchFamily="34" charset="0"/>
                        </a:rPr>
                        <a:t> </a:t>
                      </a:r>
                      <a:endParaRPr lang="es-ES_tradnl" sz="1600" noProof="0" dirty="0">
                        <a:latin typeface="Tahoma" panose="020B0604030504040204" pitchFamily="34" charset="0"/>
                        <a:ea typeface="Tahoma" panose="020B0604030504040204" pitchFamily="34" charset="0"/>
                        <a:cs typeface="Tahoma" panose="020B0604030504040204" pitchFamily="34" charset="0"/>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marR="752475">
                        <a:lnSpc>
                          <a:spcPct val="100000"/>
                        </a:lnSpc>
                      </a:pPr>
                      <a:r>
                        <a:rPr lang="es-ES_tradnl" sz="1400" noProof="0" dirty="0" smtClean="0">
                          <a:latin typeface="Tahoma" panose="020B0604030504040204" pitchFamily="34" charset="0"/>
                          <a:ea typeface="Tahoma" panose="020B0604030504040204" pitchFamily="34" charset="0"/>
                          <a:cs typeface="Tahoma" panose="020B0604030504040204" pitchFamily="34" charset="0"/>
                        </a:rPr>
                        <a:t>22,</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2</a:t>
                      </a:r>
                      <a:r>
                        <a:rPr lang="es-ES_tradnl" sz="14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kilo</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newtons</a:t>
                      </a:r>
                      <a:r>
                        <a:rPr lang="es-ES_tradnl" sz="1400" spc="100"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(5</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000</a:t>
                      </a:r>
                      <a:r>
                        <a:rPr lang="es-ES_tradnl" sz="14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libras avoirdupois</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a:t>
                      </a:r>
                      <a:r>
                        <a:rPr lang="es-ES_tradnl" sz="14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o el doble de la fuerza máxima de detención de caída (MAF)</a:t>
                      </a:r>
                      <a:endParaRPr lang="es-ES_tradnl" sz="1400" noProof="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1"/>
                  </a:ext>
                </a:extLst>
              </a:tr>
              <a:tr h="620927">
                <a:tc>
                  <a:txBody>
                    <a:bodyPr/>
                    <a:lstStyle/>
                    <a:p>
                      <a:pPr marL="78740">
                        <a:lnSpc>
                          <a:spcPct val="100000"/>
                        </a:lnSpc>
                      </a:pPr>
                      <a:r>
                        <a:rPr lang="es-ES_tradnl" sz="1600" spc="-10" noProof="0" dirty="0" smtClean="0">
                          <a:latin typeface="Tahoma" panose="020B0604030504040204" pitchFamily="34" charset="0"/>
                          <a:ea typeface="Tahoma" panose="020B0604030504040204" pitchFamily="34" charset="0"/>
                          <a:cs typeface="Tahoma" panose="020B0604030504040204" pitchFamily="34" charset="0"/>
                        </a:rPr>
                        <a:t>Cuerda de seguridad con amortiguación incorporada de </a:t>
                      </a:r>
                      <a:r>
                        <a:rPr lang="es-ES_tradnl" sz="1600" noProof="0" dirty="0" smtClean="0">
                          <a:latin typeface="Tahoma" panose="020B0604030504040204" pitchFamily="34" charset="0"/>
                          <a:ea typeface="Tahoma" panose="020B0604030504040204" pitchFamily="34" charset="0"/>
                          <a:cs typeface="Tahoma" panose="020B0604030504040204" pitchFamily="34" charset="0"/>
                        </a:rPr>
                        <a:t>1</a:t>
                      </a:r>
                      <a:r>
                        <a:rPr lang="es-ES_tradnl" sz="1600" spc="-5" noProof="0" dirty="0" smtClean="0">
                          <a:latin typeface="Tahoma" panose="020B0604030504040204" pitchFamily="34" charset="0"/>
                          <a:ea typeface="Tahoma" panose="020B0604030504040204" pitchFamily="34" charset="0"/>
                          <a:cs typeface="Tahoma" panose="020B0604030504040204" pitchFamily="34" charset="0"/>
                        </a:rPr>
                        <a:t>,</a:t>
                      </a:r>
                      <a:r>
                        <a:rPr lang="es-ES_tradnl" sz="1600" spc="0" noProof="0" dirty="0" smtClean="0">
                          <a:latin typeface="Tahoma" panose="020B0604030504040204" pitchFamily="34" charset="0"/>
                          <a:ea typeface="Tahoma" panose="020B0604030504040204" pitchFamily="34" charset="0"/>
                          <a:cs typeface="Tahoma" panose="020B0604030504040204" pitchFamily="34" charset="0"/>
                        </a:rPr>
                        <a:t>8</a:t>
                      </a:r>
                      <a:r>
                        <a:rPr lang="es-ES_tradnl" sz="16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600" spc="0" noProof="0" dirty="0" smtClean="0">
                          <a:latin typeface="Tahoma" panose="020B0604030504040204" pitchFamily="34" charset="0"/>
                          <a:ea typeface="Tahoma" panose="020B0604030504040204" pitchFamily="34" charset="0"/>
                          <a:cs typeface="Tahoma" panose="020B0604030504040204" pitchFamily="34" charset="0"/>
                        </a:rPr>
                        <a:t>metros</a:t>
                      </a:r>
                      <a:r>
                        <a:rPr lang="es-ES_tradnl" sz="16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600" spc="0" noProof="0" dirty="0" smtClean="0">
                          <a:latin typeface="Tahoma" panose="020B0604030504040204" pitchFamily="34" charset="0"/>
                          <a:ea typeface="Tahoma" panose="020B0604030504040204" pitchFamily="34" charset="0"/>
                          <a:cs typeface="Tahoma" panose="020B0604030504040204" pitchFamily="34" charset="0"/>
                        </a:rPr>
                        <a:t>(6</a:t>
                      </a:r>
                      <a:r>
                        <a:rPr lang="es-ES_tradnl" sz="16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600" spc="-10" noProof="0" dirty="0" smtClean="0">
                          <a:latin typeface="Tahoma" panose="020B0604030504040204" pitchFamily="34" charset="0"/>
                          <a:ea typeface="Tahoma" panose="020B0604030504040204" pitchFamily="34" charset="0"/>
                          <a:cs typeface="Tahoma" panose="020B0604030504040204" pitchFamily="34" charset="0"/>
                        </a:rPr>
                        <a:t>pies</a:t>
                      </a:r>
                      <a:r>
                        <a:rPr lang="es-ES_tradnl" sz="1600" spc="0" noProof="0" dirty="0" smtClean="0">
                          <a:latin typeface="Tahoma" panose="020B0604030504040204" pitchFamily="34" charset="0"/>
                          <a:ea typeface="Tahoma" panose="020B0604030504040204" pitchFamily="34" charset="0"/>
                          <a:cs typeface="Tahoma" panose="020B0604030504040204" pitchFamily="34" charset="0"/>
                        </a:rPr>
                        <a:t>)</a:t>
                      </a:r>
                      <a:endParaRPr lang="es-ES_tradnl" sz="1600" noProof="0" dirty="0">
                        <a:latin typeface="Tahoma" panose="020B0604030504040204" pitchFamily="34" charset="0"/>
                        <a:ea typeface="Tahoma" panose="020B0604030504040204" pitchFamily="34" charset="0"/>
                        <a:cs typeface="Tahoma" panose="020B0604030504040204" pitchFamily="34" charset="0"/>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marR="752475" indent="0" defTabSz="914400" eaLnBrk="1" fontAlgn="auto" latinLnBrk="0" hangingPunct="1">
                        <a:lnSpc>
                          <a:spcPct val="100000"/>
                        </a:lnSpc>
                        <a:spcBef>
                          <a:spcPts val="0"/>
                        </a:spcBef>
                        <a:spcAft>
                          <a:spcPts val="0"/>
                        </a:spcAft>
                        <a:buClrTx/>
                        <a:buSzTx/>
                        <a:buFontTx/>
                        <a:buNone/>
                        <a:tabLst/>
                        <a:defRPr/>
                      </a:pPr>
                      <a:r>
                        <a:rPr lang="es-ES_tradnl" sz="1400" noProof="0" dirty="0" smtClean="0">
                          <a:latin typeface="Tahoma" panose="020B0604030504040204" pitchFamily="34" charset="0"/>
                          <a:ea typeface="Tahoma" panose="020B0604030504040204" pitchFamily="34" charset="0"/>
                          <a:cs typeface="Tahoma" panose="020B0604030504040204" pitchFamily="34" charset="0"/>
                        </a:rPr>
                        <a:t>22,</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2</a:t>
                      </a:r>
                      <a:r>
                        <a:rPr lang="es-ES_tradnl" sz="14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kilo</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newtons</a:t>
                      </a:r>
                      <a:r>
                        <a:rPr lang="es-ES_tradnl" sz="1400" spc="100"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(5</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000</a:t>
                      </a:r>
                      <a:r>
                        <a:rPr lang="es-ES_tradnl" sz="14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libras avoirdupois</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a:t>
                      </a:r>
                      <a:r>
                        <a:rPr lang="es-ES_tradnl" sz="14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o el doble de la fuerza máxima de detención de caída</a:t>
                      </a:r>
                      <a:r>
                        <a:rPr lang="es-ES_tradnl" sz="1400" spc="-5" baseline="0"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0" noProof="0" dirty="0" smtClean="0">
                          <a:latin typeface="Tahoma"/>
                          <a:cs typeface="Tahoma"/>
                        </a:rPr>
                        <a:t>(</a:t>
                      </a:r>
                      <a:r>
                        <a:rPr lang="es-ES_tradnl" sz="1400" spc="-10" noProof="0" dirty="0" smtClean="0">
                          <a:latin typeface="Tahoma"/>
                          <a:cs typeface="Tahoma"/>
                        </a:rPr>
                        <a:t>M</a:t>
                      </a:r>
                      <a:r>
                        <a:rPr lang="es-ES_tradnl" sz="1400" spc="10" noProof="0" dirty="0" smtClean="0">
                          <a:latin typeface="Tahoma"/>
                          <a:cs typeface="Tahoma"/>
                        </a:rPr>
                        <a:t>A</a:t>
                      </a:r>
                      <a:r>
                        <a:rPr lang="es-ES_tradnl" sz="1400" spc="-10" noProof="0" dirty="0" smtClean="0">
                          <a:latin typeface="Tahoma"/>
                          <a:cs typeface="Tahoma"/>
                        </a:rPr>
                        <a:t>F</a:t>
                      </a:r>
                      <a:r>
                        <a:rPr lang="es-ES_tradnl" sz="1400" spc="0" noProof="0" dirty="0" smtClean="0">
                          <a:latin typeface="Tahoma"/>
                          <a:cs typeface="Tahoma"/>
                        </a:rPr>
                        <a:t>)</a:t>
                      </a:r>
                      <a:endParaRPr lang="es-ES_tradnl" sz="1400" noProof="0" dirty="0">
                        <a:latin typeface="Tahoma"/>
                        <a:cs typeface="Tahoma"/>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2"/>
                  </a:ext>
                </a:extLst>
              </a:tr>
              <a:tr h="620927">
                <a:tc>
                  <a:txBody>
                    <a:bodyPr/>
                    <a:lstStyle/>
                    <a:p>
                      <a:pPr marL="78740">
                        <a:lnSpc>
                          <a:spcPct val="100000"/>
                        </a:lnSpc>
                      </a:pPr>
                      <a:r>
                        <a:rPr lang="es-ES_tradnl" sz="1600" spc="-5" noProof="0" dirty="0" smtClean="0">
                          <a:latin typeface="Tahoma" panose="020B0604030504040204" pitchFamily="34" charset="0"/>
                          <a:ea typeface="Tahoma" panose="020B0604030504040204" pitchFamily="34" charset="0"/>
                          <a:cs typeface="Tahoma" panose="020B0604030504040204" pitchFamily="34" charset="0"/>
                        </a:rPr>
                        <a:t>Cuerda de seguridad auto-retráctil</a:t>
                      </a:r>
                      <a:endParaRPr lang="es-ES_tradnl" sz="1600" noProof="0" dirty="0">
                        <a:latin typeface="Tahoma" panose="020B0604030504040204" pitchFamily="34" charset="0"/>
                        <a:ea typeface="Tahoma" panose="020B0604030504040204" pitchFamily="34" charset="0"/>
                        <a:cs typeface="Tahoma" panose="020B0604030504040204" pitchFamily="34" charset="0"/>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marR="752475" indent="0" defTabSz="914400" eaLnBrk="1" fontAlgn="auto" latinLnBrk="0" hangingPunct="1">
                        <a:lnSpc>
                          <a:spcPct val="100000"/>
                        </a:lnSpc>
                        <a:spcBef>
                          <a:spcPts val="0"/>
                        </a:spcBef>
                        <a:spcAft>
                          <a:spcPts val="0"/>
                        </a:spcAft>
                        <a:buClrTx/>
                        <a:buSzTx/>
                        <a:buFontTx/>
                        <a:buNone/>
                        <a:tabLst/>
                        <a:defRPr/>
                      </a:pPr>
                      <a:r>
                        <a:rPr lang="es-ES_tradnl" sz="1400" noProof="0" dirty="0" smtClean="0">
                          <a:latin typeface="Tahoma" panose="020B0604030504040204" pitchFamily="34" charset="0"/>
                          <a:ea typeface="Tahoma" panose="020B0604030504040204" pitchFamily="34" charset="0"/>
                          <a:cs typeface="Tahoma" panose="020B0604030504040204" pitchFamily="34" charset="0"/>
                        </a:rPr>
                        <a:t>13,</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3</a:t>
                      </a:r>
                      <a:r>
                        <a:rPr lang="es-ES_tradnl" sz="14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kilo</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newtons</a:t>
                      </a:r>
                      <a:r>
                        <a:rPr lang="es-ES_tradnl" sz="1400" spc="100"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(3</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000</a:t>
                      </a:r>
                      <a:r>
                        <a:rPr lang="es-ES_tradnl" sz="14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libras avoirdupois</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a:t>
                      </a:r>
                      <a:r>
                        <a:rPr lang="es-ES_tradnl" sz="14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o el doble de la fuerza máxima de detención de caída</a:t>
                      </a:r>
                      <a:r>
                        <a:rPr lang="es-ES_tradnl" sz="1400" spc="-5" baseline="0"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0" noProof="0" dirty="0" smtClean="0">
                          <a:latin typeface="Tahoma"/>
                          <a:cs typeface="Tahoma"/>
                        </a:rPr>
                        <a:t>(</a:t>
                      </a:r>
                      <a:r>
                        <a:rPr lang="es-ES_tradnl" sz="1400" spc="-10" noProof="0" dirty="0" smtClean="0">
                          <a:latin typeface="Tahoma"/>
                          <a:cs typeface="Tahoma"/>
                        </a:rPr>
                        <a:t>M</a:t>
                      </a:r>
                      <a:r>
                        <a:rPr lang="es-ES_tradnl" sz="1400" spc="10" noProof="0" dirty="0" smtClean="0">
                          <a:latin typeface="Tahoma"/>
                          <a:cs typeface="Tahoma"/>
                        </a:rPr>
                        <a:t>A</a:t>
                      </a:r>
                      <a:r>
                        <a:rPr lang="es-ES_tradnl" sz="1400" spc="-10" noProof="0" dirty="0" smtClean="0">
                          <a:latin typeface="Tahoma"/>
                          <a:cs typeface="Tahoma"/>
                        </a:rPr>
                        <a:t>F</a:t>
                      </a:r>
                      <a:r>
                        <a:rPr lang="es-ES_tradnl" sz="1400" spc="0" noProof="0" dirty="0" smtClean="0">
                          <a:latin typeface="Tahoma"/>
                          <a:cs typeface="Tahoma"/>
                        </a:rPr>
                        <a:t>)</a:t>
                      </a:r>
                      <a:endParaRPr lang="es-ES_tradnl" sz="1400" noProof="0" dirty="0">
                        <a:latin typeface="Tahoma"/>
                        <a:cs typeface="Tahoma"/>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3"/>
                  </a:ext>
                </a:extLst>
              </a:tr>
              <a:tr h="746492">
                <a:tc>
                  <a:txBody>
                    <a:bodyPr/>
                    <a:lstStyle/>
                    <a:p>
                      <a:pPr marL="78105">
                        <a:lnSpc>
                          <a:spcPct val="100000"/>
                        </a:lnSpc>
                      </a:pPr>
                      <a:r>
                        <a:rPr lang="es-ES_tradnl" sz="1600" spc="-5" noProof="0" dirty="0" smtClean="0">
                          <a:latin typeface="Tahoma" panose="020B0604030504040204" pitchFamily="34" charset="0"/>
                          <a:ea typeface="Tahoma" panose="020B0604030504040204" pitchFamily="34" charset="0"/>
                          <a:cs typeface="Tahoma" panose="020B0604030504040204" pitchFamily="34" charset="0"/>
                        </a:rPr>
                        <a:t>Línea de vida vertical</a:t>
                      </a:r>
                      <a:endParaRPr lang="es-ES_tradnl" sz="1600" noProof="0" dirty="0">
                        <a:latin typeface="Tahoma" panose="020B0604030504040204" pitchFamily="34" charset="0"/>
                        <a:ea typeface="Tahoma" panose="020B0604030504040204" pitchFamily="34" charset="0"/>
                        <a:cs typeface="Tahoma" panose="020B0604030504040204" pitchFamily="34" charset="0"/>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marR="138430" indent="0" defTabSz="914400" eaLnBrk="1" fontAlgn="auto" latinLnBrk="0" hangingPunct="1">
                        <a:lnSpc>
                          <a:spcPct val="100000"/>
                        </a:lnSpc>
                        <a:spcBef>
                          <a:spcPts val="0"/>
                        </a:spcBef>
                        <a:spcAft>
                          <a:spcPts val="0"/>
                        </a:spcAft>
                        <a:buClrTx/>
                        <a:buSzTx/>
                        <a:buFontTx/>
                        <a:buNone/>
                        <a:tabLst/>
                        <a:defRPr/>
                      </a:pPr>
                      <a:r>
                        <a:rPr lang="es-ES_tradnl" sz="1400" noProof="0" dirty="0" smtClean="0">
                          <a:latin typeface="Tahoma" panose="020B0604030504040204" pitchFamily="34" charset="0"/>
                          <a:ea typeface="Tahoma" panose="020B0604030504040204" pitchFamily="34" charset="0"/>
                          <a:cs typeface="Tahoma" panose="020B0604030504040204" pitchFamily="34" charset="0"/>
                        </a:rPr>
                        <a:t>22,</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2</a:t>
                      </a:r>
                      <a:r>
                        <a:rPr lang="es-ES_tradnl" sz="14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kilo</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newtons</a:t>
                      </a:r>
                      <a:r>
                        <a:rPr lang="es-ES_tradnl" sz="1400" spc="100"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(5</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000</a:t>
                      </a:r>
                      <a:r>
                        <a:rPr lang="es-ES_tradnl" sz="14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libras avoirdupois</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a:t>
                      </a:r>
                      <a:r>
                        <a:rPr lang="es-ES_tradnl" sz="14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o el doble de la</a:t>
                      </a:r>
                      <a:r>
                        <a:rPr lang="es-ES_tradnl" sz="1400" spc="-5" baseline="0" noProof="0" dirty="0" smtClean="0">
                          <a:latin typeface="Tahoma" panose="020B0604030504040204" pitchFamily="34" charset="0"/>
                          <a:ea typeface="Tahoma" panose="020B0604030504040204" pitchFamily="34" charset="0"/>
                          <a:cs typeface="Tahoma" panose="020B0604030504040204" pitchFamily="34" charset="0"/>
                        </a:rPr>
                        <a:t> f</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uerza máxima de detención de caída (MAF), con una cuerda de seguridad</a:t>
                      </a:r>
                      <a:r>
                        <a:rPr lang="es-ES_tradnl" sz="1400" spc="-5" baseline="0" noProof="0" dirty="0" smtClean="0">
                          <a:latin typeface="Tahoma" panose="020B0604030504040204" pitchFamily="34" charset="0"/>
                          <a:ea typeface="Tahoma" panose="020B0604030504040204" pitchFamily="34" charset="0"/>
                          <a:cs typeface="Tahoma" panose="020B0604030504040204" pitchFamily="34" charset="0"/>
                        </a:rPr>
                        <a:t> con medida menor o igual a 0,9 metros </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(3</a:t>
                      </a:r>
                      <a:r>
                        <a:rPr lang="es-ES_tradnl" sz="14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10" noProof="0" dirty="0" smtClean="0">
                          <a:latin typeface="Tahoma" panose="020B0604030504040204" pitchFamily="34" charset="0"/>
                          <a:ea typeface="Tahoma" panose="020B0604030504040204" pitchFamily="34" charset="0"/>
                          <a:cs typeface="Tahoma" panose="020B0604030504040204" pitchFamily="34" charset="0"/>
                        </a:rPr>
                        <a:t>pies</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a:t>
                      </a:r>
                      <a:endParaRPr lang="es-ES_tradnl" sz="1400" noProof="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4"/>
                  </a:ext>
                </a:extLst>
              </a:tr>
              <a:tr h="745113">
                <a:tc>
                  <a:txBody>
                    <a:bodyPr/>
                    <a:lstStyle/>
                    <a:p>
                      <a:pPr marL="78740">
                        <a:lnSpc>
                          <a:spcPct val="100000"/>
                        </a:lnSpc>
                      </a:pPr>
                      <a:r>
                        <a:rPr lang="es-ES_tradnl" sz="1600" spc="-5" noProof="0" dirty="0" smtClean="0">
                          <a:latin typeface="Tahoma" panose="020B0604030504040204" pitchFamily="34" charset="0"/>
                          <a:ea typeface="Tahoma" panose="020B0604030504040204" pitchFamily="34" charset="0"/>
                          <a:cs typeface="Tahoma" panose="020B0604030504040204" pitchFamily="34" charset="0"/>
                        </a:rPr>
                        <a:t>Línea de vida horizontal</a:t>
                      </a:r>
                      <a:endParaRPr lang="es-ES_tradnl" sz="1600" noProof="0" dirty="0">
                        <a:latin typeface="Tahoma" panose="020B0604030504040204" pitchFamily="34" charset="0"/>
                        <a:ea typeface="Tahoma" panose="020B0604030504040204" pitchFamily="34" charset="0"/>
                        <a:cs typeface="Tahoma" panose="020B0604030504040204" pitchFamily="34" charset="0"/>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25399">
                      <a:solidFill>
                        <a:srgbClr val="000000"/>
                      </a:solidFill>
                      <a:prstDash val="solid"/>
                    </a:lnB>
                  </a:tcPr>
                </a:tc>
                <a:tc>
                  <a:txBody>
                    <a:bodyPr/>
                    <a:lstStyle/>
                    <a:p>
                      <a:pPr marL="85090" marR="528320">
                        <a:lnSpc>
                          <a:spcPct val="100299"/>
                        </a:lnSpc>
                      </a:pPr>
                      <a:r>
                        <a:rPr lang="es-ES_tradnl" sz="1400" spc="-10" noProof="0" dirty="0" smtClean="0">
                          <a:latin typeface="Tahoma" panose="020B0604030504040204" pitchFamily="34" charset="0"/>
                          <a:ea typeface="Tahoma" panose="020B0604030504040204" pitchFamily="34" charset="0"/>
                          <a:cs typeface="Tahoma" panose="020B0604030504040204" pitchFamily="34" charset="0"/>
                        </a:rPr>
                        <a:t>Un mínimo de </a:t>
                      </a:r>
                      <a:r>
                        <a:rPr lang="es-ES_tradnl" sz="1400" noProof="0" dirty="0" smtClean="0">
                          <a:latin typeface="Tahoma" panose="020B0604030504040204" pitchFamily="34" charset="0"/>
                          <a:ea typeface="Tahoma" panose="020B0604030504040204" pitchFamily="34" charset="0"/>
                          <a:cs typeface="Tahoma" panose="020B0604030504040204" pitchFamily="34" charset="0"/>
                        </a:rPr>
                        <a:t>22,</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2</a:t>
                      </a:r>
                      <a:r>
                        <a:rPr lang="es-ES_tradnl" sz="14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kilo</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newtons</a:t>
                      </a:r>
                      <a:r>
                        <a:rPr lang="es-ES_tradnl" sz="1400" spc="100"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(5</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000</a:t>
                      </a:r>
                      <a:r>
                        <a:rPr lang="es-ES_tradnl" sz="14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libras avoirdupois</a:t>
                      </a:r>
                      <a:r>
                        <a:rPr lang="es-ES_tradnl" sz="1400" spc="0" noProof="0" dirty="0" smtClean="0">
                          <a:latin typeface="Tahoma" panose="020B0604030504040204" pitchFamily="34" charset="0"/>
                          <a:ea typeface="Tahoma" panose="020B0604030504040204" pitchFamily="34" charset="0"/>
                          <a:cs typeface="Tahoma" panose="020B0604030504040204" pitchFamily="34" charset="0"/>
                        </a:rPr>
                        <a:t>)</a:t>
                      </a:r>
                      <a:r>
                        <a:rPr lang="es-ES_tradnl" sz="1400" spc="105" noProof="0" dirty="0" smtClean="0">
                          <a:latin typeface="Tahoma" panose="020B0604030504040204" pitchFamily="34" charset="0"/>
                          <a:ea typeface="Tahoma" panose="020B0604030504040204" pitchFamily="34" charset="0"/>
                          <a:cs typeface="Tahoma" panose="020B0604030504040204" pitchFamily="34" charset="0"/>
                        </a:rPr>
                        <a:t> </a:t>
                      </a:r>
                      <a:r>
                        <a:rPr lang="es-ES_tradnl" sz="1400" spc="-5" noProof="0" dirty="0" smtClean="0">
                          <a:latin typeface="Tahoma" panose="020B0604030504040204" pitchFamily="34" charset="0"/>
                          <a:ea typeface="Tahoma" panose="020B0604030504040204" pitchFamily="34" charset="0"/>
                          <a:cs typeface="Tahoma" panose="020B0604030504040204" pitchFamily="34" charset="0"/>
                        </a:rPr>
                        <a:t>o el doble de la fuerza máxima de detención de caída </a:t>
                      </a:r>
                      <a:r>
                        <a:rPr lang="es-ES_tradnl" sz="1400" spc="0" noProof="0" dirty="0" smtClean="0">
                          <a:latin typeface="Tahoma"/>
                          <a:cs typeface="Tahoma"/>
                        </a:rPr>
                        <a:t>(</a:t>
                      </a:r>
                      <a:r>
                        <a:rPr lang="es-ES_tradnl" sz="1400" spc="-10" noProof="0" dirty="0" smtClean="0">
                          <a:latin typeface="Tahoma"/>
                          <a:cs typeface="Tahoma"/>
                        </a:rPr>
                        <a:t>M</a:t>
                      </a:r>
                      <a:r>
                        <a:rPr lang="es-ES_tradnl" sz="1400" spc="10" noProof="0" dirty="0" smtClean="0">
                          <a:latin typeface="Tahoma"/>
                          <a:cs typeface="Tahoma"/>
                        </a:rPr>
                        <a:t>A</a:t>
                      </a:r>
                      <a:r>
                        <a:rPr lang="es-ES_tradnl" sz="1400" spc="-10" noProof="0" dirty="0" smtClean="0">
                          <a:latin typeface="Tahoma"/>
                          <a:cs typeface="Tahoma"/>
                        </a:rPr>
                        <a:t>F</a:t>
                      </a:r>
                      <a:r>
                        <a:rPr lang="es-ES_tradnl" sz="1400" spc="0" noProof="0" dirty="0" smtClean="0">
                          <a:latin typeface="Tahoma"/>
                          <a:cs typeface="Tahoma"/>
                        </a:rPr>
                        <a:t>)</a:t>
                      </a:r>
                      <a:endParaRPr lang="es-ES_tradnl" sz="1400" noProof="0" dirty="0">
                        <a:latin typeface="Tahoma"/>
                        <a:cs typeface="Tahoma"/>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25399">
                      <a:solidFill>
                        <a:srgbClr val="00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5246" y="842770"/>
            <a:ext cx="8124954" cy="596563"/>
          </a:xfrm>
          <a:prstGeom prst="rect">
            <a:avLst/>
          </a:prstGeom>
        </p:spPr>
        <p:txBody>
          <a:bodyPr vert="horz" wrap="square" lIns="0" tIns="0" rIns="0" bIns="0" rtlCol="0">
            <a:noAutofit/>
          </a:bodyPr>
          <a:lstStyle/>
          <a:p>
            <a:pPr marL="12700">
              <a:lnSpc>
                <a:spcPct val="100000"/>
              </a:lnSpc>
            </a:pPr>
            <a:r>
              <a:rPr lang="es-ES_tradnl" sz="3200" dirty="0" smtClean="0">
                <a:latin typeface="Baskerville Old Face"/>
                <a:cs typeface="Baskerville Old Face"/>
              </a:rPr>
              <a:t>Equipo de protección personal: inspección formal</a:t>
            </a:r>
            <a:endParaRPr lang="es-ES_tradnl" sz="3200" dirty="0">
              <a:latin typeface="Baskerville Old Face"/>
              <a:cs typeface="Baskerville Old Face"/>
            </a:endParaRPr>
          </a:p>
        </p:txBody>
      </p:sp>
      <p:sp>
        <p:nvSpPr>
          <p:cNvPr id="3" name="object 3"/>
          <p:cNvSpPr txBox="1"/>
          <p:nvPr/>
        </p:nvSpPr>
        <p:spPr>
          <a:xfrm>
            <a:off x="1374139" y="2152394"/>
            <a:ext cx="6759575" cy="3486406"/>
          </a:xfrm>
          <a:prstGeom prst="rect">
            <a:avLst/>
          </a:prstGeom>
        </p:spPr>
        <p:txBody>
          <a:bodyPr vert="horz" wrap="square" lIns="0" tIns="0" rIns="0" bIns="0" rtlCol="0">
            <a:noAutofit/>
          </a:bodyPr>
          <a:lstStyle/>
          <a:p>
            <a:pPr marL="355600" indent="-343535">
              <a:lnSpc>
                <a:spcPct val="100000"/>
              </a:lnSpc>
              <a:buFont typeface="Baskerville Old Face"/>
              <a:buChar char="•"/>
              <a:tabLst>
                <a:tab pos="355600" algn="l"/>
              </a:tabLst>
            </a:pPr>
            <a:r>
              <a:rPr lang="es-ES_tradnl" sz="3200" spc="-5" dirty="0" smtClean="0">
                <a:latin typeface="Baskerville Old Face"/>
                <a:cs typeface="Baskerville Old Face"/>
              </a:rPr>
              <a:t>Inspección y mantenimiento</a:t>
            </a:r>
            <a:endParaRPr lang="es-ES_tradnl" sz="3200" dirty="0" smtClean="0">
              <a:latin typeface="Baskerville Old Face"/>
              <a:cs typeface="Baskerville Old Face"/>
            </a:endParaRPr>
          </a:p>
          <a:p>
            <a:pPr>
              <a:lnSpc>
                <a:spcPts val="750"/>
              </a:lnSpc>
              <a:spcBef>
                <a:spcPts val="5"/>
              </a:spcBef>
              <a:buFont typeface="Baskerville Old Face"/>
              <a:buChar char="•"/>
            </a:pPr>
            <a:endParaRPr lang="es-ES_tradnl" sz="750" dirty="0" smtClean="0"/>
          </a:p>
          <a:p>
            <a:pPr marL="756285" lvl="1" indent="-287020">
              <a:lnSpc>
                <a:spcPct val="100000"/>
              </a:lnSpc>
              <a:buFont typeface="Baskerville Old Face"/>
              <a:buChar char="–"/>
              <a:tabLst>
                <a:tab pos="756285" algn="l"/>
              </a:tabLst>
            </a:pPr>
            <a:r>
              <a:rPr lang="es-ES_tradnl" sz="3200" spc="-10" dirty="0" smtClean="0">
                <a:latin typeface="Baskerville Old Face"/>
                <a:cs typeface="Baskerville Old Face"/>
              </a:rPr>
              <a:t>Frecuencia</a:t>
            </a:r>
            <a:endParaRPr lang="es-ES_tradnl" sz="3200" dirty="0" smtClean="0">
              <a:latin typeface="Baskerville Old Face"/>
              <a:cs typeface="Baskerville Old Face"/>
            </a:endParaRPr>
          </a:p>
          <a:p>
            <a:pPr lvl="1">
              <a:lnSpc>
                <a:spcPts val="750"/>
              </a:lnSpc>
              <a:spcBef>
                <a:spcPts val="17"/>
              </a:spcBef>
              <a:buFont typeface="Baskerville Old Face"/>
              <a:buChar char="–"/>
            </a:pPr>
            <a:endParaRPr lang="es-ES_tradnl" sz="750" dirty="0" smtClean="0"/>
          </a:p>
          <a:p>
            <a:pPr marL="756285" lvl="1" indent="-287020">
              <a:lnSpc>
                <a:spcPct val="100000"/>
              </a:lnSpc>
              <a:buFont typeface="Baskerville Old Face"/>
              <a:buChar char="–"/>
              <a:tabLst>
                <a:tab pos="756285" algn="l"/>
              </a:tabLst>
            </a:pPr>
            <a:r>
              <a:rPr lang="es-ES_tradnl" sz="3200" dirty="0" smtClean="0">
                <a:latin typeface="Baskerville Old Face"/>
                <a:cs typeface="Baskerville Old Face"/>
              </a:rPr>
              <a:t>¿Quién la realiza?</a:t>
            </a:r>
          </a:p>
          <a:p>
            <a:pPr lvl="1">
              <a:lnSpc>
                <a:spcPts val="750"/>
              </a:lnSpc>
              <a:spcBef>
                <a:spcPts val="5"/>
              </a:spcBef>
              <a:buFont typeface="Baskerville Old Face"/>
              <a:buChar char="–"/>
            </a:pPr>
            <a:endParaRPr lang="es-ES_tradnl" sz="750" dirty="0" smtClean="0"/>
          </a:p>
          <a:p>
            <a:pPr marL="756285" lvl="1" indent="-287020">
              <a:lnSpc>
                <a:spcPct val="100000"/>
              </a:lnSpc>
              <a:buFont typeface="Baskerville Old Face"/>
              <a:buChar char="–"/>
              <a:tabLst>
                <a:tab pos="756285" algn="l"/>
              </a:tabLst>
            </a:pPr>
            <a:r>
              <a:rPr lang="es-ES_tradnl" sz="3200" spc="-10" dirty="0" smtClean="0">
                <a:latin typeface="Baskerville Old Face"/>
                <a:cs typeface="Baskerville Old Face"/>
              </a:rPr>
              <a:t>¿Qué documentación hace falta</a:t>
            </a:r>
            <a:r>
              <a:rPr lang="es-ES_tradnl" sz="3200" dirty="0" smtClean="0">
                <a:latin typeface="Baskerville Old Face"/>
                <a:cs typeface="Baskerville Old Face"/>
              </a:rPr>
              <a:t>?</a:t>
            </a:r>
          </a:p>
          <a:p>
            <a:pPr lvl="1">
              <a:lnSpc>
                <a:spcPts val="750"/>
              </a:lnSpc>
              <a:spcBef>
                <a:spcPts val="5"/>
              </a:spcBef>
              <a:buFont typeface="Baskerville Old Face"/>
              <a:buChar char="–"/>
            </a:pPr>
            <a:endParaRPr lang="es-ES_tradnl" sz="750" dirty="0" smtClean="0"/>
          </a:p>
          <a:p>
            <a:pPr marL="756285" lvl="1" indent="-287020">
              <a:lnSpc>
                <a:spcPct val="100000"/>
              </a:lnSpc>
              <a:buFont typeface="Baskerville Old Face"/>
              <a:buChar char="–"/>
              <a:tabLst>
                <a:tab pos="756285" algn="l"/>
              </a:tabLst>
            </a:pPr>
            <a:r>
              <a:rPr lang="es-ES_tradnl" sz="3200" dirty="0" smtClean="0">
                <a:latin typeface="Baskerville Old Face"/>
                <a:cs typeface="Baskerville Old Face"/>
              </a:rPr>
              <a:t>¿Qué se hace con un equipo en mal estado?</a:t>
            </a:r>
            <a:endParaRPr lang="es-ES_tradnl" sz="3200" dirty="0">
              <a:latin typeface="Baskerville Old Face"/>
              <a:cs typeface="Baskerville Old Face"/>
            </a:endParaRPr>
          </a:p>
        </p:txBody>
      </p:sp>
      <p:sp>
        <p:nvSpPr>
          <p:cNvPr id="4" name="object 4" title="foto"/>
          <p:cNvSpPr/>
          <p:nvPr/>
        </p:nvSpPr>
        <p:spPr>
          <a:xfrm>
            <a:off x="7391400" y="5789676"/>
            <a:ext cx="2209799" cy="1525523"/>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title="monster edge logo"/>
          <p:cNvSpPr/>
          <p:nvPr/>
        </p:nvSpPr>
        <p:spPr>
          <a:xfrm>
            <a:off x="7543800" y="5105400"/>
            <a:ext cx="1763267" cy="623315"/>
          </a:xfrm>
          <a:prstGeom prst="rect">
            <a:avLst/>
          </a:prstGeom>
          <a:blipFill>
            <a:blip r:embed="rId3" cstate="print"/>
            <a:stretch>
              <a:fillRect/>
            </a:stretch>
          </a:blipFill>
        </p:spPr>
        <p:txBody>
          <a:bodyPr wrap="square" lIns="0" tIns="0" rIns="0" bIns="0" rtlCol="0">
            <a:noAutofit/>
          </a:bodyPr>
          <a:lstStyle/>
          <a:p>
            <a:endParaRPr dirty="0"/>
          </a:p>
        </p:txBody>
      </p:sp>
      <p:sp>
        <p:nvSpPr>
          <p:cNvPr id="7" name="Title 6" hidden="1"/>
          <p:cNvSpPr>
            <a:spLocks noGrp="1"/>
          </p:cNvSpPr>
          <p:nvPr>
            <p:ph type="title"/>
          </p:nvPr>
        </p:nvSpPr>
        <p:spPr>
          <a:xfrm>
            <a:off x="1374139" y="381000"/>
            <a:ext cx="7628741" cy="1244472"/>
          </a:xfrm>
        </p:spPr>
        <p:txBody>
          <a:bodyPr/>
          <a:lstStyle/>
          <a:p>
            <a:r>
              <a:rPr lang="es-ES_tradnl" sz="1800" dirty="0" smtClean="0">
                <a:latin typeface="Baskerville Old Face"/>
                <a:cs typeface="Baskerville Old Face"/>
              </a:rPr>
              <a:t>Equipo de protección personal: inspección formal</a:t>
            </a:r>
            <a:br>
              <a:rPr lang="es-ES_tradnl" sz="1800" dirty="0" smtClean="0">
                <a:latin typeface="Baskerville Old Face"/>
                <a:cs typeface="Baskerville Old Face"/>
              </a:rPr>
            </a:b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5247" y="873251"/>
            <a:ext cx="7867650" cy="476250"/>
          </a:xfrm>
          <a:prstGeom prst="rect">
            <a:avLst/>
          </a:prstGeom>
        </p:spPr>
        <p:txBody>
          <a:bodyPr vert="horz" wrap="square" lIns="0" tIns="0" rIns="0" bIns="0" rtlCol="0">
            <a:noAutofit/>
          </a:bodyPr>
          <a:lstStyle/>
          <a:p>
            <a:pPr marL="12700">
              <a:lnSpc>
                <a:spcPct val="100000"/>
              </a:lnSpc>
            </a:pPr>
            <a:r>
              <a:rPr lang="es-ES_tradnl" sz="3100" dirty="0" smtClean="0">
                <a:latin typeface="Baskerville Old Face"/>
                <a:cs typeface="Baskerville Old Face"/>
              </a:rPr>
              <a:t>Equipo de protección personal: inspección formal</a:t>
            </a:r>
            <a:endParaRPr lang="es-ES_tradnl" sz="3100" dirty="0">
              <a:latin typeface="Baskerville Old Face"/>
              <a:cs typeface="Baskerville Old Face"/>
            </a:endParaRPr>
          </a:p>
        </p:txBody>
      </p:sp>
      <p:sp>
        <p:nvSpPr>
          <p:cNvPr id="3" name="object 3"/>
          <p:cNvSpPr txBox="1"/>
          <p:nvPr/>
        </p:nvSpPr>
        <p:spPr>
          <a:xfrm>
            <a:off x="993139" y="1621027"/>
            <a:ext cx="4054475" cy="4703573"/>
          </a:xfrm>
          <a:prstGeom prst="rect">
            <a:avLst/>
          </a:prstGeom>
        </p:spPr>
        <p:txBody>
          <a:bodyPr vert="horz" wrap="square" lIns="0" tIns="0" rIns="0" bIns="0" rtlCol="0">
            <a:noAutofit/>
          </a:bodyPr>
          <a:lstStyle/>
          <a:p>
            <a:pPr marL="355600" indent="-342900">
              <a:lnSpc>
                <a:spcPct val="100000"/>
              </a:lnSpc>
              <a:buFont typeface="Baskerville Old Face"/>
              <a:buChar char="•"/>
              <a:tabLst>
                <a:tab pos="355600" algn="l"/>
              </a:tabLst>
            </a:pPr>
            <a:r>
              <a:rPr lang="es-ES_tradnl" sz="2800" spc="-5" dirty="0" smtClean="0">
                <a:latin typeface="Baskerville Old Face"/>
                <a:cs typeface="Baskerville Old Face"/>
              </a:rPr>
              <a:t>¿Qué buscamos en la inspección</a:t>
            </a:r>
            <a:r>
              <a:rPr lang="es-ES_tradnl" sz="2800" dirty="0" smtClean="0">
                <a:latin typeface="Baskerville Old Face"/>
                <a:cs typeface="Baskerville Old Face"/>
              </a:rPr>
              <a:t>?</a:t>
            </a:r>
          </a:p>
          <a:p>
            <a:pPr marL="756285" lvl="1" indent="-287020">
              <a:lnSpc>
                <a:spcPct val="100000"/>
              </a:lnSpc>
              <a:buFont typeface="Baskerville Old Face"/>
              <a:buChar char="–"/>
              <a:tabLst>
                <a:tab pos="756285" algn="l"/>
              </a:tabLst>
            </a:pPr>
            <a:r>
              <a:rPr lang="es-ES_tradnl" sz="2400" spc="-15" dirty="0" smtClean="0">
                <a:latin typeface="Baskerville Old Face"/>
                <a:cs typeface="Baskerville Old Face"/>
              </a:rPr>
              <a:t>señales de desgaste</a:t>
            </a:r>
            <a:endParaRPr lang="es-ES_tradnl" sz="2400" dirty="0" smtClean="0">
              <a:latin typeface="Baskerville Old Face"/>
              <a:cs typeface="Baskerville Old Face"/>
            </a:endParaRPr>
          </a:p>
          <a:p>
            <a:pPr marL="756285" lvl="1" indent="-287020">
              <a:lnSpc>
                <a:spcPct val="100000"/>
              </a:lnSpc>
              <a:buFont typeface="Baskerville Old Face"/>
              <a:buChar char="–"/>
              <a:tabLst>
                <a:tab pos="756285" algn="l"/>
              </a:tabLst>
            </a:pPr>
            <a:r>
              <a:rPr lang="es-ES_tradnl" sz="2400" spc="-5" dirty="0" smtClean="0">
                <a:latin typeface="Baskerville Old Face"/>
                <a:cs typeface="Baskerville Old Face"/>
              </a:rPr>
              <a:t>bordes cortados o deshilachados</a:t>
            </a:r>
            <a:endParaRPr lang="es-ES_tradnl" sz="2400" dirty="0" smtClean="0">
              <a:latin typeface="Baskerville Old Face"/>
              <a:cs typeface="Baskerville Old Face"/>
            </a:endParaRPr>
          </a:p>
          <a:p>
            <a:pPr marL="756285" lvl="1" indent="-287020">
              <a:lnSpc>
                <a:spcPct val="100000"/>
              </a:lnSpc>
              <a:buFont typeface="Baskerville Old Face"/>
              <a:buChar char="–"/>
              <a:tabLst>
                <a:tab pos="756285" algn="l"/>
              </a:tabLst>
            </a:pPr>
            <a:r>
              <a:rPr lang="es-ES_tradnl" sz="2400" spc="-5" dirty="0" smtClean="0">
                <a:latin typeface="Baskerville Old Face"/>
                <a:cs typeface="Baskerville Old Face"/>
              </a:rPr>
              <a:t>arandelas dañadas</a:t>
            </a:r>
            <a:endParaRPr lang="es-ES_tradnl" sz="2400" dirty="0" smtClean="0">
              <a:latin typeface="Baskerville Old Face"/>
              <a:cs typeface="Baskerville Old Face"/>
            </a:endParaRPr>
          </a:p>
          <a:p>
            <a:pPr marL="756285" lvl="1" indent="-287020">
              <a:lnSpc>
                <a:spcPct val="100000"/>
              </a:lnSpc>
              <a:buFont typeface="Baskerville Old Face"/>
              <a:buChar char="–"/>
              <a:tabLst>
                <a:tab pos="756285" algn="l"/>
              </a:tabLst>
            </a:pPr>
            <a:r>
              <a:rPr lang="es-ES_tradnl" sz="2400" dirty="0" smtClean="0">
                <a:latin typeface="Baskerville Old Face"/>
                <a:cs typeface="Baskerville Old Face"/>
              </a:rPr>
              <a:t>abrasiones</a:t>
            </a:r>
          </a:p>
          <a:p>
            <a:pPr marL="756285" lvl="1" indent="-287020">
              <a:lnSpc>
                <a:spcPct val="100000"/>
              </a:lnSpc>
              <a:buFont typeface="Baskerville Old Face"/>
              <a:buChar char="–"/>
              <a:tabLst>
                <a:tab pos="756285" algn="l"/>
              </a:tabLst>
            </a:pPr>
            <a:r>
              <a:rPr lang="es-ES_tradnl" sz="2400" spc="-10" dirty="0" smtClean="0">
                <a:latin typeface="Baskerville Old Face"/>
                <a:cs typeface="Baskerville Old Face"/>
              </a:rPr>
              <a:t>puntadas rotas</a:t>
            </a:r>
            <a:endParaRPr lang="es-ES_tradnl" sz="2400" dirty="0" smtClean="0">
              <a:latin typeface="Baskerville Old Face"/>
              <a:cs typeface="Baskerville Old Face"/>
            </a:endParaRPr>
          </a:p>
          <a:p>
            <a:pPr marL="756285" lvl="1" indent="-287020">
              <a:lnSpc>
                <a:spcPct val="100000"/>
              </a:lnSpc>
              <a:buFont typeface="Baskerville Old Face"/>
              <a:buChar char="–"/>
              <a:tabLst>
                <a:tab pos="756285" algn="l"/>
              </a:tabLst>
            </a:pPr>
            <a:r>
              <a:rPr lang="es-ES_tradnl" sz="2400" spc="-5" dirty="0" smtClean="0">
                <a:latin typeface="Baskerville Old Face"/>
                <a:cs typeface="Baskerville Old Face"/>
              </a:rPr>
              <a:t>ganchos de seguridad deformados</a:t>
            </a:r>
            <a:endParaRPr lang="es-ES_tradnl" sz="2400" dirty="0" smtClean="0">
              <a:latin typeface="Baskerville Old Face"/>
              <a:cs typeface="Baskerville Old Face"/>
            </a:endParaRPr>
          </a:p>
          <a:p>
            <a:pPr marL="756285" lvl="1" indent="-287020">
              <a:lnSpc>
                <a:spcPct val="100000"/>
              </a:lnSpc>
              <a:buFont typeface="Baskerville Old Face"/>
              <a:buChar char="–"/>
              <a:tabLst>
                <a:tab pos="756285" algn="l"/>
              </a:tabLst>
            </a:pPr>
            <a:r>
              <a:rPr lang="es-ES_tradnl" sz="2400" spc="-10" dirty="0" smtClean="0">
                <a:latin typeface="Baskerville Old Face"/>
                <a:cs typeface="Baskerville Old Face"/>
              </a:rPr>
              <a:t>remaches sueltos o deformados</a:t>
            </a:r>
            <a:endParaRPr lang="es-ES_tradnl" sz="2400" dirty="0">
              <a:latin typeface="Baskerville Old Face"/>
              <a:cs typeface="Baskerville Old Face"/>
            </a:endParaRPr>
          </a:p>
        </p:txBody>
      </p:sp>
      <p:sp>
        <p:nvSpPr>
          <p:cNvPr id="4" name="object 4" title="foto - un conector"/>
          <p:cNvSpPr/>
          <p:nvPr/>
        </p:nvSpPr>
        <p:spPr>
          <a:xfrm>
            <a:off x="6934200" y="3124200"/>
            <a:ext cx="2474975" cy="4055363"/>
          </a:xfrm>
          <a:prstGeom prst="rect">
            <a:avLst/>
          </a:prstGeom>
          <a:blipFill>
            <a:blip r:embed="rId2" cstate="print"/>
            <a:stretch>
              <a:fillRect/>
            </a:stretch>
          </a:blipFill>
        </p:spPr>
        <p:txBody>
          <a:bodyPr wrap="square" lIns="0" tIns="0" rIns="0" bIns="0" rtlCol="0">
            <a:noAutofit/>
          </a:bodyPr>
          <a:lstStyle/>
          <a:p>
            <a:endParaRPr dirty="0"/>
          </a:p>
        </p:txBody>
      </p:sp>
      <p:sp>
        <p:nvSpPr>
          <p:cNvPr id="5" name="Title 4" hidden="1"/>
          <p:cNvSpPr>
            <a:spLocks noGrp="1"/>
          </p:cNvSpPr>
          <p:nvPr>
            <p:ph type="title"/>
          </p:nvPr>
        </p:nvSpPr>
        <p:spPr>
          <a:xfrm>
            <a:off x="1233243" y="489140"/>
            <a:ext cx="7628741" cy="1244472"/>
          </a:xfrm>
        </p:spPr>
        <p:txBody>
          <a:bodyPr/>
          <a:lstStyle/>
          <a:p>
            <a:pPr marL="12700">
              <a:lnSpc>
                <a:spcPct val="100000"/>
              </a:lnSpc>
            </a:pPr>
            <a:r>
              <a:rPr lang="es-ES_tradnl" sz="1800" dirty="0" smtClean="0">
                <a:latin typeface="Baskerville Old Face"/>
                <a:cs typeface="Baskerville Old Face"/>
              </a:rPr>
              <a:t>Equipo de protección personal: inspección formal</a:t>
            </a:r>
            <a:endParaRPr lang="es-ES_tradnl" sz="1800" dirty="0">
              <a:latin typeface="Baskerville Old Face"/>
              <a:cs typeface="Baskerville Old Face"/>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4829" y="720342"/>
            <a:ext cx="7628741" cy="1531219"/>
          </a:xfrm>
          <a:prstGeom prst="rect">
            <a:avLst/>
          </a:prstGeom>
        </p:spPr>
        <p:txBody>
          <a:bodyPr vert="horz" wrap="square" lIns="0" tIns="209803" rIns="0" bIns="0" rtlCol="0">
            <a:noAutofit/>
          </a:bodyPr>
          <a:lstStyle/>
          <a:p>
            <a:pPr>
              <a:lnSpc>
                <a:spcPct val="100000"/>
              </a:lnSpc>
            </a:pPr>
            <a:r>
              <a:rPr lang="es-ES_tradnl" sz="4400" spc="-10" dirty="0" smtClean="0">
                <a:latin typeface="Baskerville Old Face"/>
                <a:cs typeface="Baskerville Old Face"/>
              </a:rPr>
              <a:t>Puntos de una inspección formal</a:t>
            </a:r>
            <a:endParaRPr lang="es-ES_tradnl" sz="4400" dirty="0">
              <a:latin typeface="Baskerville Old Face"/>
              <a:cs typeface="Baskerville Old Face"/>
            </a:endParaRPr>
          </a:p>
        </p:txBody>
      </p:sp>
      <p:sp>
        <p:nvSpPr>
          <p:cNvPr id="3" name="object 3"/>
          <p:cNvSpPr txBox="1"/>
          <p:nvPr/>
        </p:nvSpPr>
        <p:spPr>
          <a:xfrm>
            <a:off x="1445767" y="2074162"/>
            <a:ext cx="4097654" cy="3945638"/>
          </a:xfrm>
          <a:prstGeom prst="rect">
            <a:avLst/>
          </a:prstGeom>
        </p:spPr>
        <p:txBody>
          <a:bodyPr vert="horz" wrap="square" lIns="0" tIns="0" rIns="0" bIns="0" rtlCol="0">
            <a:noAutofit/>
          </a:bodyPr>
          <a:lstStyle/>
          <a:p>
            <a:pPr marL="469900" indent="-457834">
              <a:lnSpc>
                <a:spcPct val="100000"/>
              </a:lnSpc>
              <a:buFont typeface="Baskerville Old Face"/>
              <a:buAutoNum type="arabicPeriod"/>
              <a:tabLst>
                <a:tab pos="469900" algn="l"/>
              </a:tabLst>
            </a:pPr>
            <a:r>
              <a:rPr lang="es-ES_tradnl" sz="3600" spc="-5" dirty="0" smtClean="0">
                <a:latin typeface="Baskerville Old Face"/>
                <a:cs typeface="Baskerville Old Face"/>
              </a:rPr>
              <a:t>Etiquetas</a:t>
            </a:r>
            <a:endParaRPr lang="es-ES_tradnl" sz="3600" dirty="0" smtClean="0">
              <a:latin typeface="Baskerville Old Face"/>
              <a:cs typeface="Baskerville Old Face"/>
            </a:endParaRPr>
          </a:p>
          <a:p>
            <a:pPr>
              <a:lnSpc>
                <a:spcPts val="850"/>
              </a:lnSpc>
              <a:spcBef>
                <a:spcPts val="13"/>
              </a:spcBef>
              <a:buFont typeface="Baskerville Old Face"/>
              <a:buAutoNum type="arabicPeriod"/>
            </a:pPr>
            <a:endParaRPr lang="es-ES_tradnl" sz="850" dirty="0" smtClean="0"/>
          </a:p>
          <a:p>
            <a:pPr marL="469900" indent="-457834">
              <a:lnSpc>
                <a:spcPct val="100000"/>
              </a:lnSpc>
              <a:buFont typeface="Baskerville Old Face"/>
              <a:buAutoNum type="arabicPeriod"/>
              <a:tabLst>
                <a:tab pos="469900" algn="l"/>
              </a:tabLst>
            </a:pPr>
            <a:r>
              <a:rPr lang="es-ES_tradnl" sz="3600" spc="-10" dirty="0" smtClean="0">
                <a:latin typeface="Baskerville Old Face"/>
                <a:cs typeface="Baskerville Old Face"/>
              </a:rPr>
              <a:t>Costuras</a:t>
            </a:r>
            <a:endParaRPr lang="es-ES_tradnl" sz="3600" dirty="0" smtClean="0">
              <a:latin typeface="Baskerville Old Face"/>
              <a:cs typeface="Baskerville Old Face"/>
            </a:endParaRPr>
          </a:p>
          <a:p>
            <a:pPr>
              <a:lnSpc>
                <a:spcPts val="850"/>
              </a:lnSpc>
              <a:spcBef>
                <a:spcPts val="13"/>
              </a:spcBef>
              <a:buFont typeface="Baskerville Old Face"/>
              <a:buAutoNum type="arabicPeriod"/>
            </a:pPr>
            <a:endParaRPr lang="es-ES_tradnl" sz="850" dirty="0" smtClean="0"/>
          </a:p>
          <a:p>
            <a:pPr marL="469900" indent="-457834">
              <a:lnSpc>
                <a:spcPct val="100000"/>
              </a:lnSpc>
              <a:buFont typeface="Baskerville Old Face"/>
              <a:buAutoNum type="arabicPeriod"/>
              <a:tabLst>
                <a:tab pos="469900" algn="l"/>
              </a:tabLst>
            </a:pPr>
            <a:r>
              <a:rPr lang="es-ES_tradnl" sz="3600" spc="-10" dirty="0" smtClean="0">
                <a:latin typeface="Baskerville Old Face"/>
                <a:cs typeface="Baskerville Old Face"/>
              </a:rPr>
              <a:t>Elementos de tela</a:t>
            </a:r>
            <a:endParaRPr lang="es-ES_tradnl" sz="3600" dirty="0" smtClean="0">
              <a:latin typeface="Baskerville Old Face"/>
              <a:cs typeface="Baskerville Old Face"/>
            </a:endParaRPr>
          </a:p>
          <a:p>
            <a:pPr>
              <a:lnSpc>
                <a:spcPts val="850"/>
              </a:lnSpc>
              <a:spcBef>
                <a:spcPts val="25"/>
              </a:spcBef>
              <a:buFont typeface="Baskerville Old Face"/>
              <a:buAutoNum type="arabicPeriod"/>
            </a:pPr>
            <a:endParaRPr lang="es-ES_tradnl" sz="850" dirty="0" smtClean="0"/>
          </a:p>
          <a:p>
            <a:pPr marL="469900" indent="-457834">
              <a:lnSpc>
                <a:spcPct val="100000"/>
              </a:lnSpc>
              <a:buFont typeface="Baskerville Old Face"/>
              <a:buAutoNum type="arabicPeriod"/>
              <a:tabLst>
                <a:tab pos="469900" algn="l"/>
              </a:tabLst>
            </a:pPr>
            <a:r>
              <a:rPr lang="es-ES_tradnl" sz="3600" spc="-10" dirty="0" smtClean="0">
                <a:latin typeface="Baskerville Old Face"/>
                <a:cs typeface="Baskerville Old Face"/>
              </a:rPr>
              <a:t>Elementos de plástico</a:t>
            </a:r>
            <a:endParaRPr lang="es-ES_tradnl" sz="3600" dirty="0" smtClean="0">
              <a:latin typeface="Baskerville Old Face"/>
              <a:cs typeface="Baskerville Old Face"/>
            </a:endParaRPr>
          </a:p>
          <a:p>
            <a:pPr>
              <a:lnSpc>
                <a:spcPts val="850"/>
              </a:lnSpc>
              <a:spcBef>
                <a:spcPts val="13"/>
              </a:spcBef>
              <a:buFont typeface="Baskerville Old Face"/>
              <a:buAutoNum type="arabicPeriod"/>
            </a:pPr>
            <a:endParaRPr lang="es-ES_tradnl" sz="850" dirty="0" smtClean="0"/>
          </a:p>
          <a:p>
            <a:pPr marL="469900" indent="-457834">
              <a:lnSpc>
                <a:spcPct val="100000"/>
              </a:lnSpc>
              <a:buFont typeface="Baskerville Old Face"/>
              <a:buAutoNum type="arabicPeriod"/>
              <a:tabLst>
                <a:tab pos="469900" algn="l"/>
              </a:tabLst>
            </a:pPr>
            <a:r>
              <a:rPr lang="es-ES_tradnl" sz="3600" spc="-15" dirty="0" smtClean="0">
                <a:latin typeface="Baskerville Old Face"/>
                <a:cs typeface="Baskerville Old Face"/>
              </a:rPr>
              <a:t>Elementos de metal</a:t>
            </a:r>
            <a:endParaRPr lang="es-ES_tradnl" sz="3600" dirty="0" smtClean="0">
              <a:latin typeface="Baskerville Old Face"/>
              <a:cs typeface="Baskerville Old Face"/>
            </a:endParaRPr>
          </a:p>
          <a:p>
            <a:pPr marL="469900" indent="-457834">
              <a:lnSpc>
                <a:spcPct val="100000"/>
              </a:lnSpc>
              <a:buFont typeface="Baskerville Old Face"/>
              <a:buAutoNum type="arabicPeriod"/>
              <a:tabLst>
                <a:tab pos="469900" algn="l"/>
              </a:tabLst>
            </a:pPr>
            <a:endParaRPr lang="es-ES_tradnl" sz="3600" dirty="0">
              <a:latin typeface="Baskerville Old Face"/>
              <a:cs typeface="Baskerville Old Face"/>
            </a:endParaRPr>
          </a:p>
        </p:txBody>
      </p:sp>
      <p:sp>
        <p:nvSpPr>
          <p:cNvPr id="4" name="object 4" title="foto - dos trabajadores"/>
          <p:cNvSpPr/>
          <p:nvPr/>
        </p:nvSpPr>
        <p:spPr>
          <a:xfrm>
            <a:off x="6781800" y="4572000"/>
            <a:ext cx="2677667" cy="2583179"/>
          </a:xfrm>
          <a:prstGeom prst="rect">
            <a:avLst/>
          </a:prstGeom>
          <a:blipFill>
            <a:blip r:embed="rId2" cstate="print"/>
            <a:stretch>
              <a:fillRect/>
            </a:stretch>
          </a:blipFill>
        </p:spPr>
        <p:txBody>
          <a:bodyPr wrap="square" lIns="0" tIns="0" rIns="0" bIns="0" rtlCol="0">
            <a:noAutofit/>
          </a:bodyPr>
          <a:lstStyle/>
          <a:p>
            <a:endParaRP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5247" y="873251"/>
            <a:ext cx="7867650" cy="476250"/>
          </a:xfrm>
          <a:prstGeom prst="rect">
            <a:avLst/>
          </a:prstGeom>
        </p:spPr>
        <p:txBody>
          <a:bodyPr vert="horz" wrap="square" lIns="0" tIns="0" rIns="0" bIns="0" rtlCol="0">
            <a:noAutofit/>
          </a:bodyPr>
          <a:lstStyle/>
          <a:p>
            <a:pPr marL="12700">
              <a:lnSpc>
                <a:spcPct val="100000"/>
              </a:lnSpc>
            </a:pPr>
            <a:r>
              <a:rPr lang="es-ES_tradnl" sz="3100" dirty="0" smtClean="0">
                <a:latin typeface="Baskerville Old Face"/>
                <a:cs typeface="Baskerville Old Face"/>
              </a:rPr>
              <a:t>Equipo de protección personal: inspección formal</a:t>
            </a:r>
            <a:endParaRPr lang="es-ES_tradnl" sz="3100" dirty="0">
              <a:latin typeface="Baskerville Old Face"/>
              <a:cs typeface="Baskerville Old Face"/>
            </a:endParaRPr>
          </a:p>
        </p:txBody>
      </p:sp>
      <p:sp>
        <p:nvSpPr>
          <p:cNvPr id="3" name="object 3"/>
          <p:cNvSpPr txBox="1"/>
          <p:nvPr/>
        </p:nvSpPr>
        <p:spPr>
          <a:xfrm>
            <a:off x="993139" y="1618995"/>
            <a:ext cx="7013575" cy="5010405"/>
          </a:xfrm>
          <a:prstGeom prst="rect">
            <a:avLst/>
          </a:prstGeom>
        </p:spPr>
        <p:txBody>
          <a:bodyPr vert="horz" wrap="square" lIns="0" tIns="0" rIns="0" bIns="0" rtlCol="0">
            <a:noAutofit/>
          </a:bodyPr>
          <a:lstStyle/>
          <a:p>
            <a:pPr marL="355600" indent="-343535">
              <a:lnSpc>
                <a:spcPct val="100000"/>
              </a:lnSpc>
              <a:buFont typeface="Baskerville Old Face"/>
              <a:buChar char="•"/>
              <a:tabLst>
                <a:tab pos="355600" algn="l"/>
              </a:tabLst>
            </a:pPr>
            <a:r>
              <a:rPr lang="es-ES_tradnl" sz="3200" spc="-5" dirty="0" smtClean="0">
                <a:latin typeface="Baskerville Old Face"/>
                <a:cs typeface="Baskerville Old Face"/>
              </a:rPr>
              <a:t>Protocolos del fabricante para una inspección formal</a:t>
            </a:r>
            <a:endParaRPr lang="es-ES_tradnl" sz="3200" dirty="0" smtClean="0">
              <a:latin typeface="Baskerville Old Face"/>
              <a:cs typeface="Baskerville Old Face"/>
            </a:endParaRPr>
          </a:p>
          <a:p>
            <a:pPr>
              <a:lnSpc>
                <a:spcPts val="650"/>
              </a:lnSpc>
              <a:spcBef>
                <a:spcPts val="37"/>
              </a:spcBef>
              <a:buFont typeface="Baskerville Old Face"/>
              <a:buChar char="•"/>
            </a:pPr>
            <a:endParaRPr lang="es-ES_tradnl" sz="650" dirty="0" smtClean="0"/>
          </a:p>
          <a:p>
            <a:pPr marL="756285" lvl="1" indent="-287020">
              <a:lnSpc>
                <a:spcPct val="100000"/>
              </a:lnSpc>
              <a:buFont typeface="Baskerville Old Face"/>
              <a:buChar char="–"/>
              <a:tabLst>
                <a:tab pos="756285" algn="l"/>
              </a:tabLst>
            </a:pPr>
            <a:r>
              <a:rPr lang="es-ES_tradnl" sz="2800" spc="-5" dirty="0" smtClean="0">
                <a:latin typeface="Baskerville Old Face"/>
                <a:cs typeface="Baskerville Old Face"/>
              </a:rPr>
              <a:t>Número de modelo</a:t>
            </a:r>
            <a:endParaRPr lang="es-ES_tradnl" sz="2800" dirty="0" smtClean="0">
              <a:latin typeface="Baskerville Old Face"/>
              <a:cs typeface="Baskerville Old Face"/>
            </a:endParaRPr>
          </a:p>
          <a:p>
            <a:pPr lvl="1">
              <a:lnSpc>
                <a:spcPts val="650"/>
              </a:lnSpc>
              <a:spcBef>
                <a:spcPts val="33"/>
              </a:spcBef>
              <a:buFont typeface="Baskerville Old Face"/>
              <a:buChar char="–"/>
            </a:pPr>
            <a:endParaRPr lang="es-ES_tradnl" sz="650" dirty="0" smtClean="0"/>
          </a:p>
          <a:p>
            <a:pPr marL="756285" lvl="1" indent="-287020">
              <a:lnSpc>
                <a:spcPct val="100000"/>
              </a:lnSpc>
              <a:buFont typeface="Baskerville Old Face"/>
              <a:buChar char="–"/>
              <a:tabLst>
                <a:tab pos="756285" algn="l"/>
              </a:tabLst>
            </a:pPr>
            <a:r>
              <a:rPr lang="es-ES_tradnl" sz="2800" spc="-10" dirty="0" smtClean="0">
                <a:latin typeface="Baskerville Old Face"/>
                <a:cs typeface="Baskerville Old Face"/>
              </a:rPr>
              <a:t>Número de serie</a:t>
            </a:r>
            <a:endParaRPr lang="es-ES_tradnl" sz="2800" dirty="0" smtClean="0">
              <a:latin typeface="Baskerville Old Face"/>
              <a:cs typeface="Baskerville Old Face"/>
            </a:endParaRPr>
          </a:p>
          <a:p>
            <a:pPr lvl="1">
              <a:lnSpc>
                <a:spcPts val="650"/>
              </a:lnSpc>
              <a:spcBef>
                <a:spcPts val="22"/>
              </a:spcBef>
              <a:buFont typeface="Baskerville Old Face"/>
              <a:buChar char="–"/>
            </a:pPr>
            <a:endParaRPr lang="es-ES_tradnl" sz="650" dirty="0" smtClean="0"/>
          </a:p>
          <a:p>
            <a:pPr marL="756285" lvl="1" indent="-287020">
              <a:lnSpc>
                <a:spcPct val="100000"/>
              </a:lnSpc>
              <a:buFont typeface="Baskerville Old Face"/>
              <a:buChar char="–"/>
              <a:tabLst>
                <a:tab pos="756285" algn="l"/>
              </a:tabLst>
            </a:pPr>
            <a:r>
              <a:rPr lang="es-ES_tradnl" sz="2800" spc="0" dirty="0" smtClean="0">
                <a:latin typeface="Baskerville Old Face"/>
                <a:cs typeface="Baskerville Old Face"/>
              </a:rPr>
              <a:t>Inspector</a:t>
            </a:r>
            <a:endParaRPr lang="es-ES_tradnl" sz="2800" dirty="0" smtClean="0">
              <a:latin typeface="Baskerville Old Face"/>
              <a:cs typeface="Baskerville Old Face"/>
            </a:endParaRPr>
          </a:p>
          <a:p>
            <a:pPr lvl="1">
              <a:lnSpc>
                <a:spcPts val="650"/>
              </a:lnSpc>
              <a:spcBef>
                <a:spcPts val="33"/>
              </a:spcBef>
              <a:buFont typeface="Baskerville Old Face"/>
              <a:buChar char="–"/>
            </a:pPr>
            <a:endParaRPr lang="es-ES_tradnl" sz="650" dirty="0" smtClean="0"/>
          </a:p>
          <a:p>
            <a:pPr marL="756285" lvl="1" indent="-287020">
              <a:lnSpc>
                <a:spcPct val="100000"/>
              </a:lnSpc>
              <a:buFont typeface="Baskerville Old Face"/>
              <a:buChar char="–"/>
              <a:tabLst>
                <a:tab pos="756285" algn="l"/>
              </a:tabLst>
            </a:pPr>
            <a:r>
              <a:rPr lang="es-ES_tradnl" sz="2800" spc="0" dirty="0" smtClean="0">
                <a:latin typeface="Baskerville Old Face"/>
                <a:cs typeface="Baskerville Old Face"/>
              </a:rPr>
              <a:t>Fecha de la inspección</a:t>
            </a:r>
            <a:endParaRPr lang="es-ES_tradnl" sz="2800" dirty="0" smtClean="0">
              <a:latin typeface="Baskerville Old Face"/>
              <a:cs typeface="Baskerville Old Face"/>
            </a:endParaRPr>
          </a:p>
          <a:p>
            <a:pPr lvl="1">
              <a:lnSpc>
                <a:spcPts val="650"/>
              </a:lnSpc>
              <a:spcBef>
                <a:spcPts val="21"/>
              </a:spcBef>
              <a:buFont typeface="Baskerville Old Face"/>
              <a:buChar char="–"/>
            </a:pPr>
            <a:endParaRPr lang="es-ES_tradnl" sz="650" dirty="0" smtClean="0"/>
          </a:p>
          <a:p>
            <a:pPr marL="756285" lvl="1" indent="-287020">
              <a:lnSpc>
                <a:spcPct val="100000"/>
              </a:lnSpc>
              <a:buFont typeface="Baskerville Old Face"/>
              <a:buChar char="–"/>
              <a:tabLst>
                <a:tab pos="756285" algn="l"/>
              </a:tabLst>
            </a:pPr>
            <a:r>
              <a:rPr lang="es-ES_tradnl" sz="2800" i="1" spc="-5" dirty="0" smtClean="0">
                <a:latin typeface="Baskerville Old Face"/>
                <a:cs typeface="Baskerville Old Face"/>
              </a:rPr>
              <a:t>Hecho en fecha </a:t>
            </a:r>
            <a:r>
              <a:rPr lang="es-ES_tradnl" sz="2800" spc="-5" dirty="0" smtClean="0">
                <a:latin typeface="Baskerville Old Face"/>
                <a:cs typeface="Baskerville Old Face"/>
              </a:rPr>
              <a:t>es</a:t>
            </a:r>
            <a:r>
              <a:rPr lang="es-ES_tradnl" sz="2800" spc="-10" dirty="0" smtClean="0">
                <a:latin typeface="Baskerville Old Face"/>
                <a:cs typeface="Baskerville Old Face"/>
              </a:rPr>
              <a:t> la fecha de fabricación</a:t>
            </a:r>
            <a:endParaRPr lang="es-ES_tradnl" sz="2800" dirty="0" smtClean="0">
              <a:latin typeface="Baskerville Old Face"/>
              <a:cs typeface="Baskerville Old Face"/>
            </a:endParaRPr>
          </a:p>
          <a:p>
            <a:pPr lvl="1">
              <a:lnSpc>
                <a:spcPts val="650"/>
              </a:lnSpc>
              <a:spcBef>
                <a:spcPts val="8"/>
              </a:spcBef>
              <a:buFont typeface="Baskerville Old Face"/>
              <a:buChar char="–"/>
            </a:pPr>
            <a:endParaRPr lang="es-ES_tradnl" sz="650" dirty="0" smtClean="0"/>
          </a:p>
          <a:p>
            <a:pPr marL="756285" marR="40640" lvl="1" indent="-287020">
              <a:lnSpc>
                <a:spcPct val="100400"/>
              </a:lnSpc>
              <a:buFont typeface="Baskerville Old Face"/>
              <a:buChar char="–"/>
              <a:tabLst>
                <a:tab pos="756285" algn="l"/>
              </a:tabLst>
            </a:pPr>
            <a:r>
              <a:rPr lang="es-ES_tradnl" sz="2800" spc="-5" dirty="0" smtClean="0">
                <a:latin typeface="Baskerville Old Face"/>
                <a:cs typeface="Baskerville Old Face"/>
              </a:rPr>
              <a:t>Pronunciamiento</a:t>
            </a:r>
            <a:r>
              <a:rPr lang="es-ES_tradnl" sz="2800" spc="5" dirty="0" smtClean="0">
                <a:latin typeface="Baskerville Old Face"/>
                <a:cs typeface="Baskerville Old Face"/>
              </a:rPr>
              <a:t>: se deja en blanco hasta que </a:t>
            </a:r>
            <a:r>
              <a:rPr lang="es-ES_tradnl" sz="2800" spc="-10" dirty="0" smtClean="0">
                <a:latin typeface="Baskerville Old Face"/>
                <a:cs typeface="Baskerville Old Face"/>
              </a:rPr>
              <a:t>se completa la inspección</a:t>
            </a:r>
            <a:endParaRPr lang="es-ES_tradnl" sz="650" dirty="0" smtClean="0"/>
          </a:p>
          <a:p>
            <a:pPr marL="756285" lvl="1" indent="-287020">
              <a:lnSpc>
                <a:spcPct val="100000"/>
              </a:lnSpc>
              <a:buFont typeface="Baskerville Old Face"/>
              <a:buChar char="–"/>
              <a:tabLst>
                <a:tab pos="756285" algn="l"/>
              </a:tabLst>
            </a:pPr>
            <a:r>
              <a:rPr lang="es-ES_tradnl" sz="2800" spc="0" dirty="0" smtClean="0">
                <a:latin typeface="Baskerville Old Face"/>
                <a:cs typeface="Baskerville Old Face"/>
              </a:rPr>
              <a:t>Puntos de inspección</a:t>
            </a:r>
            <a:endParaRPr lang="es-ES_tradnl" sz="2800" dirty="0">
              <a:latin typeface="Baskerville Old Face"/>
              <a:cs typeface="Baskerville Old Face"/>
            </a:endParaRPr>
          </a:p>
        </p:txBody>
      </p:sp>
      <p:sp>
        <p:nvSpPr>
          <p:cNvPr id="4" name="object 4" title="Foto - un grupo de trabajadores."/>
          <p:cNvSpPr/>
          <p:nvPr/>
        </p:nvSpPr>
        <p:spPr>
          <a:xfrm>
            <a:off x="6781800" y="5788153"/>
            <a:ext cx="2677667" cy="1984247"/>
          </a:xfrm>
          <a:prstGeom prst="rect">
            <a:avLst/>
          </a:prstGeom>
          <a:blipFill>
            <a:blip r:embed="rId2" cstate="print"/>
            <a:stretch>
              <a:fillRect/>
            </a:stretch>
          </a:blipFill>
        </p:spPr>
        <p:txBody>
          <a:bodyPr wrap="square" lIns="0" tIns="0" rIns="0" bIns="0" rtlCol="0">
            <a:noAutofit/>
          </a:bodyPr>
          <a:lstStyle/>
          <a:p>
            <a:endParaRPr dirty="0"/>
          </a:p>
        </p:txBody>
      </p:sp>
      <p:sp>
        <p:nvSpPr>
          <p:cNvPr id="5" name="Title 4" hidden="1"/>
          <p:cNvSpPr>
            <a:spLocks noGrp="1"/>
          </p:cNvSpPr>
          <p:nvPr>
            <p:ph type="title"/>
          </p:nvPr>
        </p:nvSpPr>
        <p:spPr>
          <a:xfrm>
            <a:off x="1328060" y="374523"/>
            <a:ext cx="7628741" cy="1244472"/>
          </a:xfrm>
        </p:spPr>
        <p:txBody>
          <a:bodyPr/>
          <a:lstStyle/>
          <a:p>
            <a:r>
              <a:rPr lang="es-ES_tradnl" sz="1800" dirty="0" smtClean="0">
                <a:latin typeface="Baskerville Old Face"/>
                <a:cs typeface="Baskerville Old Face"/>
              </a:rPr>
              <a:t>Equipo de protección personal: inspección formal </a:t>
            </a:r>
            <a:br>
              <a:rPr lang="es-ES_tradnl" sz="1800" dirty="0" smtClean="0">
                <a:latin typeface="Baskerville Old Face"/>
                <a:cs typeface="Baskerville Old Face"/>
              </a:rPr>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5400" y="542264"/>
            <a:ext cx="7772400" cy="1170305"/>
          </a:xfrm>
          <a:prstGeom prst="rect">
            <a:avLst/>
          </a:prstGeom>
        </p:spPr>
        <p:txBody>
          <a:bodyPr vert="horz" wrap="square" lIns="0" tIns="0" rIns="0" bIns="0" rtlCol="0">
            <a:noAutofit/>
          </a:bodyPr>
          <a:lstStyle/>
          <a:p>
            <a:pPr marR="12700">
              <a:lnSpc>
                <a:spcPct val="100499"/>
              </a:lnSpc>
            </a:pPr>
            <a:r>
              <a:rPr lang="es-ES_tradnl" sz="3600" spc="-5" dirty="0" smtClean="0">
                <a:latin typeface="Baskerville Old Face"/>
                <a:cs typeface="Baskerville Old Face"/>
              </a:rPr>
              <a:t>¿Qué sucede en una caída con una cuerda de seguridad de 1,8 metros (6 pies)?</a:t>
            </a:r>
            <a:endParaRPr lang="es-ES_tradnl" sz="3600" dirty="0">
              <a:latin typeface="Baskerville Old Face"/>
              <a:cs typeface="Baskerville Old Face"/>
            </a:endParaRPr>
          </a:p>
        </p:txBody>
      </p:sp>
      <p:sp>
        <p:nvSpPr>
          <p:cNvPr id="4" name="object 4" title="foto - una cuerda de seguridad"/>
          <p:cNvSpPr/>
          <p:nvPr/>
        </p:nvSpPr>
        <p:spPr>
          <a:xfrm>
            <a:off x="4953000" y="6158483"/>
            <a:ext cx="4480559" cy="1004315"/>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title="foto - una cuerda de seguridad"/>
          <p:cNvSpPr/>
          <p:nvPr/>
        </p:nvSpPr>
        <p:spPr>
          <a:xfrm>
            <a:off x="609600" y="6172200"/>
            <a:ext cx="4302251" cy="1132331"/>
          </a:xfrm>
          <a:prstGeom prst="rect">
            <a:avLst/>
          </a:prstGeom>
          <a:blipFill>
            <a:blip r:embed="rId3" cstate="print"/>
            <a:stretch>
              <a:fillRect/>
            </a:stretch>
          </a:blipFill>
        </p:spPr>
        <p:txBody>
          <a:bodyPr wrap="square" lIns="0" tIns="0" rIns="0" bIns="0" rtlCol="0">
            <a:noAutofit/>
          </a:bodyPr>
          <a:lstStyle/>
          <a:p>
            <a:endParaRPr dirty="0"/>
          </a:p>
        </p:txBody>
      </p:sp>
      <p:graphicFrame>
        <p:nvGraphicFramePr>
          <p:cNvPr id="3" name="object 3" title="una mesa"/>
          <p:cNvGraphicFramePr>
            <a:graphicFrameLocks noGrp="1"/>
          </p:cNvGraphicFramePr>
          <p:nvPr>
            <p:extLst>
              <p:ext uri="{D42A27DB-BD31-4B8C-83A1-F6EECF244321}">
                <p14:modId xmlns:p14="http://schemas.microsoft.com/office/powerpoint/2010/main" val="1294239774"/>
              </p:ext>
            </p:extLst>
          </p:nvPr>
        </p:nvGraphicFramePr>
        <p:xfrm>
          <a:off x="1358900" y="1892300"/>
          <a:ext cx="7580372" cy="4023358"/>
        </p:xfrm>
        <a:graphic>
          <a:graphicData uri="http://schemas.openxmlformats.org/drawingml/2006/table">
            <a:tbl>
              <a:tblPr firstRow="1" bandRow="1">
                <a:tableStyleId>{2D5ABB26-0587-4C30-8999-92F81FD0307C}</a:tableStyleId>
              </a:tblPr>
              <a:tblGrid>
                <a:gridCol w="1308100">
                  <a:extLst>
                    <a:ext uri="{9D8B030D-6E8A-4147-A177-3AD203B41FA5}">
                      <a16:colId xmlns:a16="http://schemas.microsoft.com/office/drawing/2014/main" val="20000"/>
                    </a:ext>
                  </a:extLst>
                </a:gridCol>
                <a:gridCol w="1840482">
                  <a:extLst>
                    <a:ext uri="{9D8B030D-6E8A-4147-A177-3AD203B41FA5}">
                      <a16:colId xmlns:a16="http://schemas.microsoft.com/office/drawing/2014/main" val="20001"/>
                    </a:ext>
                  </a:extLst>
                </a:gridCol>
                <a:gridCol w="2020823">
                  <a:extLst>
                    <a:ext uri="{9D8B030D-6E8A-4147-A177-3AD203B41FA5}">
                      <a16:colId xmlns:a16="http://schemas.microsoft.com/office/drawing/2014/main" val="20002"/>
                    </a:ext>
                  </a:extLst>
                </a:gridCol>
                <a:gridCol w="2410967">
                  <a:extLst>
                    <a:ext uri="{9D8B030D-6E8A-4147-A177-3AD203B41FA5}">
                      <a16:colId xmlns:a16="http://schemas.microsoft.com/office/drawing/2014/main" val="20003"/>
                    </a:ext>
                  </a:extLst>
                </a:gridCol>
              </a:tblGrid>
              <a:tr h="525779">
                <a:tc>
                  <a:txBody>
                    <a:bodyPr/>
                    <a:lstStyle/>
                    <a:p>
                      <a:pPr marL="361950">
                        <a:lnSpc>
                          <a:spcPct val="100000"/>
                        </a:lnSpc>
                      </a:pPr>
                      <a:r>
                        <a:rPr lang="es-ES_tradnl" sz="1600" u="heavy" spc="-5" noProof="0" dirty="0" smtClean="0">
                          <a:latin typeface="Arial"/>
                          <a:cs typeface="Arial"/>
                        </a:rPr>
                        <a:t>Tiempo</a:t>
                      </a:r>
                      <a:endParaRPr lang="es-ES_tradnl" sz="1600" noProof="0" dirty="0">
                        <a:latin typeface="Arial"/>
                        <a:cs typeface="Arial"/>
                      </a:endParaRPr>
                    </a:p>
                  </a:txBody>
                  <a:tcPr marL="0" marR="0" marT="0" marB="0">
                    <a:lnL w="25399">
                      <a:solidFill>
                        <a:srgbClr val="000000"/>
                      </a:solidFill>
                      <a:prstDash val="solid"/>
                    </a:lnL>
                    <a:lnR w="12699">
                      <a:solidFill>
                        <a:srgbClr val="000000"/>
                      </a:solidFill>
                      <a:prstDash val="solid"/>
                    </a:lnR>
                    <a:lnT w="25399">
                      <a:solidFill>
                        <a:srgbClr val="000000"/>
                      </a:solidFill>
                      <a:prstDash val="solid"/>
                    </a:lnT>
                    <a:lnB w="12699">
                      <a:solidFill>
                        <a:srgbClr val="000000"/>
                      </a:solidFill>
                      <a:prstDash val="solid"/>
                    </a:lnB>
                  </a:tcPr>
                </a:tc>
                <a:tc>
                  <a:txBody>
                    <a:bodyPr/>
                    <a:lstStyle/>
                    <a:p>
                      <a:pPr marL="101600">
                        <a:lnSpc>
                          <a:spcPct val="100000"/>
                        </a:lnSpc>
                      </a:pPr>
                      <a:r>
                        <a:rPr lang="es-ES_tradnl" sz="1600" u="heavy" noProof="0" dirty="0" smtClean="0">
                          <a:latin typeface="Arial"/>
                          <a:cs typeface="Arial"/>
                        </a:rPr>
                        <a:t>Respuesta</a:t>
                      </a:r>
                      <a:r>
                        <a:rPr lang="es-ES_tradnl" sz="1600" u="heavy" baseline="0" noProof="0" dirty="0" smtClean="0">
                          <a:latin typeface="Arial"/>
                          <a:cs typeface="Arial"/>
                        </a:rPr>
                        <a:t> física</a:t>
                      </a:r>
                      <a:endParaRPr lang="es-ES_tradnl" sz="1600" noProof="0" dirty="0">
                        <a:latin typeface="Arial"/>
                        <a:cs typeface="Arial"/>
                      </a:endParaRPr>
                    </a:p>
                  </a:txBody>
                  <a:tcPr marL="0" marR="0" marT="0" marB="0">
                    <a:lnL w="12699">
                      <a:solidFill>
                        <a:srgbClr val="000000"/>
                      </a:solidFill>
                      <a:prstDash val="solid"/>
                    </a:lnL>
                    <a:lnR w="12699">
                      <a:solidFill>
                        <a:srgbClr val="000000"/>
                      </a:solidFill>
                      <a:prstDash val="solid"/>
                    </a:lnR>
                    <a:lnT w="25399">
                      <a:solidFill>
                        <a:srgbClr val="000000"/>
                      </a:solidFill>
                      <a:prstDash val="solid"/>
                    </a:lnT>
                    <a:lnB w="12699">
                      <a:solidFill>
                        <a:srgbClr val="000000"/>
                      </a:solidFill>
                      <a:prstDash val="solid"/>
                    </a:lnB>
                  </a:tcPr>
                </a:tc>
                <a:tc>
                  <a:txBody>
                    <a:bodyPr/>
                    <a:lstStyle/>
                    <a:p>
                      <a:pPr marL="173355">
                        <a:lnSpc>
                          <a:spcPct val="100000"/>
                        </a:lnSpc>
                      </a:pPr>
                      <a:r>
                        <a:rPr lang="es-ES_tradnl" sz="1600" u="heavy" spc="-5" noProof="0" dirty="0" smtClean="0">
                          <a:latin typeface="Arial"/>
                          <a:cs typeface="Arial"/>
                        </a:rPr>
                        <a:t>Distancia</a:t>
                      </a:r>
                      <a:r>
                        <a:rPr lang="es-ES_tradnl" sz="1600" u="heavy" spc="-5" baseline="0" noProof="0" dirty="0" smtClean="0">
                          <a:latin typeface="Arial"/>
                          <a:cs typeface="Arial"/>
                        </a:rPr>
                        <a:t> de caída libre</a:t>
                      </a:r>
                      <a:endParaRPr lang="es-ES_tradnl" sz="1600" noProof="0" dirty="0">
                        <a:latin typeface="Arial"/>
                        <a:cs typeface="Arial"/>
                      </a:endParaRPr>
                    </a:p>
                  </a:txBody>
                  <a:tcPr marL="0" marR="0" marT="0" marB="0">
                    <a:lnL w="12699">
                      <a:solidFill>
                        <a:srgbClr val="000000"/>
                      </a:solidFill>
                      <a:prstDash val="solid"/>
                    </a:lnL>
                    <a:lnR w="12699">
                      <a:solidFill>
                        <a:srgbClr val="000000"/>
                      </a:solidFill>
                      <a:prstDash val="solid"/>
                    </a:lnR>
                    <a:lnT w="25399">
                      <a:solidFill>
                        <a:srgbClr val="000000"/>
                      </a:solidFill>
                      <a:prstDash val="solid"/>
                    </a:lnT>
                    <a:lnB w="12699">
                      <a:solidFill>
                        <a:srgbClr val="000000"/>
                      </a:solidFill>
                      <a:prstDash val="solid"/>
                    </a:lnB>
                  </a:tcPr>
                </a:tc>
                <a:tc>
                  <a:txBody>
                    <a:bodyPr/>
                    <a:lstStyle/>
                    <a:p>
                      <a:pPr marL="6985" algn="ctr">
                        <a:lnSpc>
                          <a:spcPct val="100000"/>
                        </a:lnSpc>
                      </a:pPr>
                      <a:r>
                        <a:rPr lang="es-ES_tradnl" sz="1600" u="heavy" noProof="0" dirty="0" smtClean="0">
                          <a:latin typeface="Arial"/>
                          <a:cs typeface="Arial"/>
                        </a:rPr>
                        <a:t>Velocidad</a:t>
                      </a:r>
                      <a:endParaRPr lang="es-ES_tradnl" sz="1600" noProof="0" dirty="0">
                        <a:latin typeface="Arial"/>
                        <a:cs typeface="Arial"/>
                      </a:endParaRPr>
                    </a:p>
                  </a:txBody>
                  <a:tcPr marL="0" marR="0" marT="0" marB="0">
                    <a:lnL w="12699">
                      <a:solidFill>
                        <a:srgbClr val="000000"/>
                      </a:solidFill>
                      <a:prstDash val="solid"/>
                    </a:lnL>
                    <a:lnR w="25399">
                      <a:solidFill>
                        <a:srgbClr val="000000"/>
                      </a:solidFill>
                      <a:prstDash val="solid"/>
                    </a:lnR>
                    <a:lnT w="25399">
                      <a:solidFill>
                        <a:srgbClr val="000000"/>
                      </a:solidFill>
                      <a:prstDash val="solid"/>
                    </a:lnT>
                    <a:lnB w="12699">
                      <a:solidFill>
                        <a:srgbClr val="000000"/>
                      </a:solidFill>
                      <a:prstDash val="solid"/>
                    </a:lnB>
                  </a:tcPr>
                </a:tc>
                <a:extLst>
                  <a:ext uri="{0D108BD9-81ED-4DB2-BD59-A6C34878D82A}">
                    <a16:rowId xmlns:a16="http://schemas.microsoft.com/office/drawing/2014/main" val="10000"/>
                  </a:ext>
                </a:extLst>
              </a:tr>
              <a:tr h="416051">
                <a:tc>
                  <a:txBody>
                    <a:bodyPr/>
                    <a:lstStyle/>
                    <a:p>
                      <a:pPr marL="78740">
                        <a:lnSpc>
                          <a:spcPct val="100000"/>
                        </a:lnSpc>
                      </a:pPr>
                      <a:r>
                        <a:rPr lang="es-ES_tradnl" sz="1600" spc="-5" noProof="0" dirty="0" smtClean="0">
                          <a:latin typeface="Arial"/>
                          <a:cs typeface="Arial"/>
                        </a:rPr>
                        <a:t>0,</a:t>
                      </a:r>
                      <a:r>
                        <a:rPr lang="es-ES_tradnl" sz="1600" spc="0" noProof="0" dirty="0" smtClean="0">
                          <a:latin typeface="Arial"/>
                          <a:cs typeface="Arial"/>
                        </a:rPr>
                        <a:t>1</a:t>
                      </a:r>
                      <a:r>
                        <a:rPr lang="es-ES_tradnl" sz="1600" spc="-5" noProof="0" dirty="0" smtClean="0">
                          <a:latin typeface="Arial"/>
                          <a:cs typeface="Arial"/>
                        </a:rPr>
                        <a:t> </a:t>
                      </a:r>
                      <a:r>
                        <a:rPr lang="es-ES_tradnl" sz="1600" spc="0" noProof="0" dirty="0" smtClean="0">
                          <a:latin typeface="Arial"/>
                          <a:cs typeface="Arial"/>
                        </a:rPr>
                        <a:t>segundo</a:t>
                      </a:r>
                      <a:endParaRPr lang="es-ES_tradnl" sz="1600" noProof="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marR="0" indent="0" defTabSz="914400" eaLnBrk="1" fontAlgn="auto" latinLnBrk="0" hangingPunct="1">
                        <a:lnSpc>
                          <a:spcPct val="100000"/>
                        </a:lnSpc>
                        <a:spcBef>
                          <a:spcPts val="0"/>
                        </a:spcBef>
                        <a:spcAft>
                          <a:spcPts val="0"/>
                        </a:spcAft>
                        <a:buClrTx/>
                        <a:buSzTx/>
                        <a:buFontTx/>
                        <a:buNone/>
                        <a:tabLst/>
                        <a:defRPr/>
                      </a:pPr>
                      <a:r>
                        <a:rPr lang="es-ES_tradnl" sz="1600" spc="-5" noProof="0" dirty="0" smtClean="0">
                          <a:latin typeface="Arial"/>
                          <a:cs typeface="Arial"/>
                        </a:rPr>
                        <a:t>Desconocimiento</a:t>
                      </a:r>
                      <a:endParaRPr lang="es-ES_tradnl" sz="1600" noProof="0" dirty="0" smtClean="0">
                        <a:latin typeface="Arial"/>
                        <a:cs typeface="Arial"/>
                      </a:endParaRPr>
                    </a:p>
                    <a:p>
                      <a:pPr marL="85090">
                        <a:lnSpc>
                          <a:spcPct val="100000"/>
                        </a:lnSpc>
                      </a:pPr>
                      <a:endParaRPr lang="es-ES_tradnl" sz="1600" noProof="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s-ES_tradnl" sz="1600" spc="-5" noProof="0" dirty="0" smtClean="0">
                          <a:latin typeface="Arial"/>
                          <a:cs typeface="Arial"/>
                        </a:rPr>
                        <a:t>5,</a:t>
                      </a:r>
                      <a:r>
                        <a:rPr lang="es-ES_tradnl" sz="1600" spc="0" noProof="0" dirty="0" smtClean="0">
                          <a:latin typeface="Arial"/>
                          <a:cs typeface="Arial"/>
                        </a:rPr>
                        <a:t>1</a:t>
                      </a:r>
                      <a:r>
                        <a:rPr lang="es-ES_tradnl" sz="1600" spc="-5" noProof="0" dirty="0" smtClean="0">
                          <a:latin typeface="Arial"/>
                          <a:cs typeface="Arial"/>
                        </a:rPr>
                        <a:t> </a:t>
                      </a:r>
                      <a:r>
                        <a:rPr lang="es-ES_tradnl" sz="1600" spc="0" noProof="0" dirty="0" smtClean="0">
                          <a:latin typeface="Arial"/>
                          <a:cs typeface="Arial"/>
                        </a:rPr>
                        <a:t>centímetros</a:t>
                      </a:r>
                      <a:r>
                        <a:rPr lang="es-ES_tradnl" sz="1600" spc="10" noProof="0" dirty="0" smtClean="0">
                          <a:latin typeface="Arial"/>
                          <a:cs typeface="Arial"/>
                        </a:rPr>
                        <a:t> </a:t>
                      </a:r>
                      <a:r>
                        <a:rPr lang="es-ES_tradnl" sz="1600" spc="-5" noProof="0" dirty="0" smtClean="0">
                          <a:latin typeface="Arial"/>
                          <a:cs typeface="Arial"/>
                        </a:rPr>
                        <a:t>(</a:t>
                      </a:r>
                      <a:r>
                        <a:rPr lang="es-ES_tradnl" sz="1600" spc="0" noProof="0" dirty="0" smtClean="0">
                          <a:latin typeface="Arial"/>
                          <a:cs typeface="Arial"/>
                        </a:rPr>
                        <a:t>2</a:t>
                      </a:r>
                      <a:r>
                        <a:rPr lang="es-ES_tradnl" sz="1600" spc="10" noProof="0" dirty="0" smtClean="0">
                          <a:latin typeface="Arial"/>
                          <a:cs typeface="Arial"/>
                        </a:rPr>
                        <a:t> </a:t>
                      </a:r>
                      <a:r>
                        <a:rPr lang="es-ES_tradnl" sz="1600" spc="5" noProof="0" dirty="0" smtClean="0">
                          <a:latin typeface="Arial"/>
                          <a:cs typeface="Arial"/>
                        </a:rPr>
                        <a:t>pulgadas</a:t>
                      </a:r>
                      <a:r>
                        <a:rPr lang="es-ES_tradnl" sz="1600" spc="0" noProof="0" dirty="0" smtClean="0">
                          <a:latin typeface="Arial"/>
                          <a:cs typeface="Arial"/>
                        </a:rPr>
                        <a:t>)</a:t>
                      </a:r>
                      <a:endParaRPr lang="es-ES_tradnl" sz="1600" noProof="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s-ES_tradnl" sz="1600" spc="-5" noProof="0" dirty="0" smtClean="0">
                          <a:latin typeface="Arial"/>
                          <a:cs typeface="Arial"/>
                        </a:rPr>
                        <a:t>1,</a:t>
                      </a:r>
                      <a:r>
                        <a:rPr lang="es-ES_tradnl" sz="1600" spc="0" noProof="0" dirty="0" smtClean="0">
                          <a:latin typeface="Arial"/>
                          <a:cs typeface="Arial"/>
                        </a:rPr>
                        <a:t>0</a:t>
                      </a:r>
                      <a:r>
                        <a:rPr lang="es-ES_tradnl" sz="1600" spc="-5" noProof="0" dirty="0" smtClean="0">
                          <a:latin typeface="Arial"/>
                          <a:cs typeface="Arial"/>
                        </a:rPr>
                        <a:t> </a:t>
                      </a:r>
                      <a:r>
                        <a:rPr lang="es-ES_tradnl" sz="1600" spc="10" noProof="0" dirty="0" smtClean="0">
                          <a:latin typeface="Arial"/>
                          <a:cs typeface="Arial"/>
                        </a:rPr>
                        <a:t>metro</a:t>
                      </a:r>
                      <a:r>
                        <a:rPr lang="es-ES_tradnl" sz="1600" spc="-5" noProof="0" dirty="0" smtClean="0">
                          <a:latin typeface="Arial"/>
                          <a:cs typeface="Arial"/>
                        </a:rPr>
                        <a:t>/</a:t>
                      </a:r>
                      <a:r>
                        <a:rPr lang="es-ES_tradnl" sz="1600" spc="0" noProof="0" dirty="0" smtClean="0">
                          <a:latin typeface="Arial"/>
                          <a:cs typeface="Arial"/>
                        </a:rPr>
                        <a:t>segundo</a:t>
                      </a:r>
                      <a:r>
                        <a:rPr lang="es-ES_tradnl" sz="1600" spc="15" noProof="0" dirty="0" smtClean="0">
                          <a:latin typeface="Arial"/>
                          <a:cs typeface="Arial"/>
                        </a:rPr>
                        <a:t> </a:t>
                      </a:r>
                      <a:r>
                        <a:rPr lang="es-ES_tradnl" sz="1600" spc="-5" noProof="0" dirty="0" smtClean="0">
                          <a:latin typeface="Arial"/>
                          <a:cs typeface="Arial"/>
                        </a:rPr>
                        <a:t>(3,</a:t>
                      </a:r>
                      <a:r>
                        <a:rPr lang="es-ES_tradnl" sz="1600" spc="0" noProof="0" dirty="0" smtClean="0">
                          <a:latin typeface="Arial"/>
                          <a:cs typeface="Arial"/>
                        </a:rPr>
                        <a:t>3</a:t>
                      </a:r>
                      <a:r>
                        <a:rPr lang="es-ES_tradnl" sz="1600" spc="10" noProof="0" dirty="0" smtClean="0">
                          <a:latin typeface="Arial"/>
                          <a:cs typeface="Arial"/>
                        </a:rPr>
                        <a:t> pies/</a:t>
                      </a:r>
                      <a:r>
                        <a:rPr lang="es-ES_tradnl" sz="1600" spc="0" noProof="0" dirty="0" smtClean="0">
                          <a:latin typeface="Arial"/>
                          <a:cs typeface="Arial"/>
                        </a:rPr>
                        <a:t>segundo)</a:t>
                      </a:r>
                      <a:endParaRPr lang="es-ES_tradnl" sz="1600" noProof="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1"/>
                  </a:ext>
                </a:extLst>
              </a:tr>
              <a:tr h="416051">
                <a:tc>
                  <a:txBody>
                    <a:bodyPr/>
                    <a:lstStyle/>
                    <a:p>
                      <a:pPr marL="78740">
                        <a:lnSpc>
                          <a:spcPct val="100000"/>
                        </a:lnSpc>
                      </a:pPr>
                      <a:r>
                        <a:rPr lang="es-ES_tradnl" sz="1600" spc="-5" noProof="0" dirty="0" smtClean="0">
                          <a:latin typeface="Arial"/>
                          <a:cs typeface="Arial"/>
                        </a:rPr>
                        <a:t>0,</a:t>
                      </a:r>
                      <a:r>
                        <a:rPr lang="es-ES_tradnl" sz="1600" spc="0" noProof="0" dirty="0" smtClean="0">
                          <a:latin typeface="Arial"/>
                          <a:cs typeface="Arial"/>
                        </a:rPr>
                        <a:t>2</a:t>
                      </a:r>
                      <a:r>
                        <a:rPr lang="es-ES_tradnl" sz="1600" spc="-5" noProof="0" dirty="0" smtClean="0">
                          <a:latin typeface="Arial"/>
                          <a:cs typeface="Arial"/>
                        </a:rPr>
                        <a:t> </a:t>
                      </a:r>
                      <a:r>
                        <a:rPr lang="es-ES_tradnl" sz="1600" spc="0" noProof="0" dirty="0" smtClean="0">
                          <a:latin typeface="Arial"/>
                          <a:cs typeface="Arial"/>
                        </a:rPr>
                        <a:t>s</a:t>
                      </a:r>
                      <a:r>
                        <a:rPr lang="es-ES_tradnl" sz="1600" spc="-5" noProof="0" dirty="0" smtClean="0">
                          <a:latin typeface="Arial"/>
                          <a:cs typeface="Arial"/>
                        </a:rPr>
                        <a:t>e</a:t>
                      </a:r>
                      <a:r>
                        <a:rPr lang="es-ES_tradnl" sz="1600" spc="0" noProof="0" dirty="0" smtClean="0">
                          <a:latin typeface="Arial"/>
                          <a:cs typeface="Arial"/>
                        </a:rPr>
                        <a:t>gundo</a:t>
                      </a:r>
                      <a:endParaRPr lang="es-ES_tradnl" sz="1600" noProof="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s-ES_tradnl" sz="1600" noProof="0" dirty="0" smtClean="0">
                          <a:latin typeface="Arial"/>
                          <a:cs typeface="Arial"/>
                        </a:rPr>
                        <a:t>Conciencia</a:t>
                      </a:r>
                      <a:endParaRPr lang="es-ES_tradnl" sz="1600" noProof="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s-ES_tradnl" sz="1600" spc="-5" noProof="0" dirty="0" smtClean="0">
                          <a:latin typeface="Arial"/>
                          <a:cs typeface="Arial"/>
                        </a:rPr>
                        <a:t>20,</a:t>
                      </a:r>
                      <a:r>
                        <a:rPr lang="es-ES_tradnl" sz="1600" spc="0" noProof="0" dirty="0" smtClean="0">
                          <a:latin typeface="Arial"/>
                          <a:cs typeface="Arial"/>
                        </a:rPr>
                        <a:t>3</a:t>
                      </a:r>
                      <a:r>
                        <a:rPr lang="es-ES_tradnl" sz="1600" spc="-5" noProof="0" dirty="0" smtClean="0">
                          <a:latin typeface="Arial"/>
                          <a:cs typeface="Arial"/>
                        </a:rPr>
                        <a:t> </a:t>
                      </a:r>
                      <a:r>
                        <a:rPr lang="es-ES_tradnl" sz="1600" spc="0" noProof="0" dirty="0" smtClean="0">
                          <a:latin typeface="Arial"/>
                          <a:cs typeface="Arial"/>
                        </a:rPr>
                        <a:t>centímetros</a:t>
                      </a:r>
                      <a:r>
                        <a:rPr lang="es-ES_tradnl" sz="1600" spc="10" noProof="0" dirty="0" smtClean="0">
                          <a:latin typeface="Arial"/>
                          <a:cs typeface="Arial"/>
                        </a:rPr>
                        <a:t> </a:t>
                      </a:r>
                      <a:r>
                        <a:rPr lang="es-ES_tradnl" sz="1600" spc="-5" noProof="0" dirty="0" smtClean="0">
                          <a:latin typeface="Arial"/>
                          <a:cs typeface="Arial"/>
                        </a:rPr>
                        <a:t>(</a:t>
                      </a:r>
                      <a:r>
                        <a:rPr lang="es-ES_tradnl" sz="1600" spc="0" noProof="0" dirty="0" smtClean="0">
                          <a:latin typeface="Arial"/>
                          <a:cs typeface="Arial"/>
                        </a:rPr>
                        <a:t>8</a:t>
                      </a:r>
                      <a:r>
                        <a:rPr lang="es-ES_tradnl" sz="1600" spc="10" noProof="0" dirty="0" smtClean="0">
                          <a:latin typeface="Arial"/>
                          <a:cs typeface="Arial"/>
                        </a:rPr>
                        <a:t> </a:t>
                      </a:r>
                      <a:r>
                        <a:rPr lang="es-ES_tradnl" sz="1600" spc="5" noProof="0" dirty="0" smtClean="0">
                          <a:latin typeface="Arial"/>
                          <a:cs typeface="Arial"/>
                        </a:rPr>
                        <a:t>pulgadas</a:t>
                      </a:r>
                      <a:r>
                        <a:rPr lang="es-ES_tradnl" sz="1600" spc="0" noProof="0" dirty="0" smtClean="0">
                          <a:latin typeface="Arial"/>
                          <a:cs typeface="Arial"/>
                        </a:rPr>
                        <a:t>)</a:t>
                      </a:r>
                      <a:endParaRPr lang="es-ES_tradnl" sz="1600" noProof="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s-ES_tradnl" sz="1600" spc="-5" noProof="0" dirty="0" smtClean="0">
                          <a:latin typeface="Arial"/>
                          <a:cs typeface="Arial"/>
                        </a:rPr>
                        <a:t>2,1</a:t>
                      </a:r>
                      <a:r>
                        <a:rPr lang="es-ES_tradnl" sz="1600" spc="0" noProof="0" dirty="0" smtClean="0">
                          <a:latin typeface="Arial"/>
                          <a:cs typeface="Arial"/>
                        </a:rPr>
                        <a:t>3</a:t>
                      </a:r>
                      <a:r>
                        <a:rPr lang="es-ES_tradnl" sz="1600" spc="-5" noProof="0" dirty="0" smtClean="0">
                          <a:latin typeface="Arial"/>
                          <a:cs typeface="Arial"/>
                        </a:rPr>
                        <a:t> </a:t>
                      </a:r>
                      <a:r>
                        <a:rPr lang="es-ES_tradnl" sz="1600" spc="10" noProof="0" dirty="0" smtClean="0">
                          <a:latin typeface="Arial"/>
                          <a:cs typeface="Arial"/>
                        </a:rPr>
                        <a:t>metros</a:t>
                      </a:r>
                      <a:r>
                        <a:rPr lang="es-ES_tradnl" sz="1600" spc="-5" noProof="0" dirty="0" smtClean="0">
                          <a:latin typeface="Arial"/>
                          <a:cs typeface="Arial"/>
                        </a:rPr>
                        <a:t>/</a:t>
                      </a:r>
                      <a:r>
                        <a:rPr lang="es-ES_tradnl" sz="1600" spc="0" noProof="0" dirty="0" smtClean="0">
                          <a:latin typeface="Arial"/>
                          <a:cs typeface="Arial"/>
                        </a:rPr>
                        <a:t>segundo</a:t>
                      </a:r>
                      <a:r>
                        <a:rPr lang="es-ES_tradnl" sz="1600" spc="15" noProof="0" dirty="0" smtClean="0">
                          <a:latin typeface="Arial"/>
                          <a:cs typeface="Arial"/>
                        </a:rPr>
                        <a:t> </a:t>
                      </a:r>
                      <a:r>
                        <a:rPr lang="es-ES_tradnl" sz="1600" spc="-5" noProof="0" dirty="0" smtClean="0">
                          <a:latin typeface="Arial"/>
                          <a:cs typeface="Arial"/>
                        </a:rPr>
                        <a:t>(</a:t>
                      </a:r>
                      <a:r>
                        <a:rPr lang="es-ES_tradnl" sz="1600" spc="0" noProof="0" dirty="0" smtClean="0">
                          <a:latin typeface="Arial"/>
                          <a:cs typeface="Arial"/>
                        </a:rPr>
                        <a:t>7</a:t>
                      </a:r>
                      <a:r>
                        <a:rPr lang="es-ES_tradnl" sz="1600" spc="10" noProof="0" dirty="0" smtClean="0">
                          <a:latin typeface="Arial"/>
                          <a:cs typeface="Arial"/>
                        </a:rPr>
                        <a:t> </a:t>
                      </a:r>
                      <a:r>
                        <a:rPr lang="es-ES_tradnl" sz="1600" spc="-5" noProof="0" dirty="0" smtClean="0">
                          <a:latin typeface="Arial"/>
                          <a:cs typeface="Arial"/>
                        </a:rPr>
                        <a:t>pies/</a:t>
                      </a:r>
                      <a:r>
                        <a:rPr lang="es-ES_tradnl" sz="1600" spc="0" noProof="0" dirty="0" smtClean="0">
                          <a:latin typeface="Arial"/>
                          <a:cs typeface="Arial"/>
                        </a:rPr>
                        <a:t>segundo)</a:t>
                      </a:r>
                      <a:endParaRPr lang="es-ES_tradnl" sz="1600" noProof="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2"/>
                  </a:ext>
                </a:extLst>
              </a:tr>
              <a:tr h="413003">
                <a:tc>
                  <a:txBody>
                    <a:bodyPr/>
                    <a:lstStyle/>
                    <a:p>
                      <a:pPr marL="78740">
                        <a:lnSpc>
                          <a:spcPct val="100000"/>
                        </a:lnSpc>
                      </a:pPr>
                      <a:r>
                        <a:rPr lang="es-ES_tradnl" sz="1600" spc="-5" noProof="0" dirty="0" smtClean="0">
                          <a:latin typeface="Arial"/>
                          <a:cs typeface="Arial"/>
                        </a:rPr>
                        <a:t>0,</a:t>
                      </a:r>
                      <a:r>
                        <a:rPr lang="es-ES_tradnl" sz="1600" spc="0" noProof="0" dirty="0" smtClean="0">
                          <a:latin typeface="Arial"/>
                          <a:cs typeface="Arial"/>
                        </a:rPr>
                        <a:t>5</a:t>
                      </a:r>
                      <a:r>
                        <a:rPr lang="es-ES_tradnl" sz="1600" spc="-5" noProof="0" dirty="0" smtClean="0">
                          <a:latin typeface="Arial"/>
                          <a:cs typeface="Arial"/>
                        </a:rPr>
                        <a:t> </a:t>
                      </a:r>
                      <a:r>
                        <a:rPr lang="es-ES_tradnl" sz="1600" spc="0" noProof="0" dirty="0" smtClean="0">
                          <a:latin typeface="Arial"/>
                          <a:cs typeface="Arial"/>
                        </a:rPr>
                        <a:t>s</a:t>
                      </a:r>
                      <a:r>
                        <a:rPr lang="es-ES_tradnl" sz="1600" spc="-5" noProof="0" dirty="0" smtClean="0">
                          <a:latin typeface="Arial"/>
                          <a:cs typeface="Arial"/>
                        </a:rPr>
                        <a:t>e</a:t>
                      </a:r>
                      <a:r>
                        <a:rPr lang="es-ES_tradnl" sz="1600" spc="0" noProof="0" dirty="0" smtClean="0">
                          <a:latin typeface="Arial"/>
                          <a:cs typeface="Arial"/>
                        </a:rPr>
                        <a:t>gundo</a:t>
                      </a:r>
                      <a:endParaRPr lang="es-ES_tradnl" sz="1600" noProof="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s-ES_tradnl" sz="1600" noProof="0" dirty="0" smtClean="0">
                          <a:latin typeface="Arial"/>
                          <a:cs typeface="Arial"/>
                        </a:rPr>
                        <a:t>Inicio del movimiento</a:t>
                      </a:r>
                      <a:endParaRPr lang="es-ES_tradnl" sz="1600" noProof="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s-ES_tradnl" sz="1600" spc="-5" noProof="0" dirty="0" smtClean="0">
                          <a:latin typeface="Arial"/>
                          <a:cs typeface="Arial"/>
                        </a:rPr>
                        <a:t>1,2</a:t>
                      </a:r>
                      <a:r>
                        <a:rPr lang="es-ES_tradnl" sz="1600" spc="0" noProof="0" dirty="0" smtClean="0">
                          <a:latin typeface="Arial"/>
                          <a:cs typeface="Arial"/>
                        </a:rPr>
                        <a:t>2</a:t>
                      </a:r>
                      <a:r>
                        <a:rPr lang="es-ES_tradnl" sz="1600" spc="-5" noProof="0" dirty="0" smtClean="0">
                          <a:latin typeface="Arial"/>
                          <a:cs typeface="Arial"/>
                        </a:rPr>
                        <a:t> </a:t>
                      </a:r>
                      <a:r>
                        <a:rPr lang="es-ES_tradnl" sz="1600" spc="0" noProof="0" dirty="0" smtClean="0">
                          <a:latin typeface="Arial"/>
                          <a:cs typeface="Arial"/>
                        </a:rPr>
                        <a:t>metros</a:t>
                      </a:r>
                      <a:r>
                        <a:rPr lang="es-ES_tradnl" sz="1600" spc="20" noProof="0" dirty="0" smtClean="0">
                          <a:latin typeface="Arial"/>
                          <a:cs typeface="Arial"/>
                        </a:rPr>
                        <a:t> </a:t>
                      </a:r>
                      <a:r>
                        <a:rPr lang="es-ES_tradnl" sz="1600" spc="-5" noProof="0" dirty="0" smtClean="0">
                          <a:latin typeface="Arial"/>
                          <a:cs typeface="Arial"/>
                        </a:rPr>
                        <a:t>(</a:t>
                      </a:r>
                      <a:r>
                        <a:rPr lang="es-ES_tradnl" sz="1600" spc="0" noProof="0" dirty="0" smtClean="0">
                          <a:latin typeface="Arial"/>
                          <a:cs typeface="Arial"/>
                        </a:rPr>
                        <a:t>4</a:t>
                      </a:r>
                      <a:r>
                        <a:rPr lang="es-ES_tradnl" sz="1600" spc="10" noProof="0" dirty="0" smtClean="0">
                          <a:latin typeface="Arial"/>
                          <a:cs typeface="Arial"/>
                        </a:rPr>
                        <a:t> </a:t>
                      </a:r>
                      <a:r>
                        <a:rPr lang="es-ES_tradnl" sz="1600" spc="-5" noProof="0" dirty="0" smtClean="0">
                          <a:latin typeface="Arial"/>
                          <a:cs typeface="Arial"/>
                        </a:rPr>
                        <a:t>pies</a:t>
                      </a:r>
                      <a:r>
                        <a:rPr lang="es-ES_tradnl" sz="1600" spc="0" noProof="0" dirty="0" smtClean="0">
                          <a:latin typeface="Arial"/>
                          <a:cs typeface="Arial"/>
                        </a:rPr>
                        <a:t>)</a:t>
                      </a:r>
                      <a:endParaRPr lang="es-ES_tradnl" sz="1600" noProof="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s-ES_tradnl" sz="1600" spc="-5" noProof="0" dirty="0" smtClean="0">
                          <a:latin typeface="Arial"/>
                          <a:cs typeface="Arial"/>
                        </a:rPr>
                        <a:t>4,8</a:t>
                      </a:r>
                      <a:r>
                        <a:rPr lang="es-ES_tradnl" sz="1600" spc="0" noProof="0" dirty="0" smtClean="0">
                          <a:latin typeface="Arial"/>
                          <a:cs typeface="Arial"/>
                        </a:rPr>
                        <a:t>8</a:t>
                      </a:r>
                      <a:r>
                        <a:rPr lang="es-ES_tradnl" sz="1600" spc="-5" noProof="0" dirty="0" smtClean="0">
                          <a:latin typeface="Arial"/>
                          <a:cs typeface="Arial"/>
                        </a:rPr>
                        <a:t> </a:t>
                      </a:r>
                      <a:r>
                        <a:rPr lang="es-ES_tradnl" sz="1600" spc="10" noProof="0" dirty="0" smtClean="0">
                          <a:latin typeface="Arial"/>
                          <a:cs typeface="Arial"/>
                        </a:rPr>
                        <a:t>metros</a:t>
                      </a:r>
                      <a:r>
                        <a:rPr lang="es-ES_tradnl" sz="1600" spc="-5" noProof="0" dirty="0" smtClean="0">
                          <a:latin typeface="Arial"/>
                          <a:cs typeface="Arial"/>
                        </a:rPr>
                        <a:t>/</a:t>
                      </a:r>
                      <a:r>
                        <a:rPr lang="es-ES_tradnl" sz="1600" spc="0" noProof="0" dirty="0" smtClean="0">
                          <a:latin typeface="Arial"/>
                          <a:cs typeface="Arial"/>
                        </a:rPr>
                        <a:t>segundo</a:t>
                      </a:r>
                      <a:r>
                        <a:rPr lang="es-ES_tradnl" sz="1600" spc="15" noProof="0" dirty="0" smtClean="0">
                          <a:latin typeface="Arial"/>
                          <a:cs typeface="Arial"/>
                        </a:rPr>
                        <a:t> </a:t>
                      </a:r>
                      <a:r>
                        <a:rPr lang="es-ES_tradnl" sz="1600" spc="-5" noProof="0" dirty="0" smtClean="0">
                          <a:latin typeface="Arial"/>
                          <a:cs typeface="Arial"/>
                        </a:rPr>
                        <a:t>(1</a:t>
                      </a:r>
                      <a:r>
                        <a:rPr lang="es-ES_tradnl" sz="1600" spc="0" noProof="0" dirty="0" smtClean="0">
                          <a:latin typeface="Arial"/>
                          <a:cs typeface="Arial"/>
                        </a:rPr>
                        <a:t>6</a:t>
                      </a:r>
                      <a:r>
                        <a:rPr lang="es-ES_tradnl" sz="1600" spc="10" noProof="0" dirty="0" smtClean="0">
                          <a:latin typeface="Arial"/>
                          <a:cs typeface="Arial"/>
                        </a:rPr>
                        <a:t> </a:t>
                      </a:r>
                      <a:r>
                        <a:rPr lang="es-ES_tradnl" sz="1600" spc="-5" noProof="0" dirty="0" smtClean="0">
                          <a:latin typeface="Arial"/>
                          <a:cs typeface="Arial"/>
                        </a:rPr>
                        <a:t>pies/</a:t>
                      </a:r>
                      <a:r>
                        <a:rPr lang="es-ES_tradnl" sz="1600" spc="0" noProof="0" dirty="0" smtClean="0">
                          <a:latin typeface="Arial"/>
                          <a:cs typeface="Arial"/>
                        </a:rPr>
                        <a:t>segundo)</a:t>
                      </a:r>
                      <a:endParaRPr lang="es-ES_tradnl" sz="1600" noProof="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3"/>
                  </a:ext>
                </a:extLst>
              </a:tr>
              <a:tr h="416051">
                <a:tc>
                  <a:txBody>
                    <a:bodyPr/>
                    <a:lstStyle/>
                    <a:p>
                      <a:pPr marL="78740">
                        <a:lnSpc>
                          <a:spcPct val="100000"/>
                        </a:lnSpc>
                      </a:pPr>
                      <a:r>
                        <a:rPr lang="es-ES_tradnl" sz="1600" spc="-5" noProof="0" dirty="0" smtClean="0">
                          <a:latin typeface="Arial"/>
                          <a:cs typeface="Arial"/>
                        </a:rPr>
                        <a:t>0,</a:t>
                      </a:r>
                      <a:r>
                        <a:rPr lang="es-ES_tradnl" sz="1600" spc="0" noProof="0" dirty="0" smtClean="0">
                          <a:latin typeface="Arial"/>
                          <a:cs typeface="Arial"/>
                        </a:rPr>
                        <a:t>61</a:t>
                      </a:r>
                      <a:r>
                        <a:rPr lang="es-ES_tradnl" sz="1600" spc="-5" noProof="0" dirty="0" smtClean="0">
                          <a:latin typeface="Arial"/>
                          <a:cs typeface="Arial"/>
                        </a:rPr>
                        <a:t> </a:t>
                      </a:r>
                      <a:r>
                        <a:rPr lang="es-ES_tradnl" sz="1600" spc="0" noProof="0" dirty="0" smtClean="0">
                          <a:latin typeface="Arial"/>
                          <a:cs typeface="Arial"/>
                        </a:rPr>
                        <a:t>s</a:t>
                      </a:r>
                      <a:r>
                        <a:rPr lang="es-ES_tradnl" sz="1600" spc="-5" noProof="0" dirty="0" smtClean="0">
                          <a:latin typeface="Arial"/>
                          <a:cs typeface="Arial"/>
                        </a:rPr>
                        <a:t>e</a:t>
                      </a:r>
                      <a:r>
                        <a:rPr lang="es-ES_tradnl" sz="1600" spc="0" noProof="0" dirty="0" smtClean="0">
                          <a:latin typeface="Arial"/>
                          <a:cs typeface="Arial"/>
                        </a:rPr>
                        <a:t>gundo</a:t>
                      </a:r>
                      <a:endParaRPr lang="es-ES_tradnl" sz="1600" noProof="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s-ES_tradnl" sz="1600" noProof="0" dirty="0" smtClean="0">
                          <a:latin typeface="Arial"/>
                          <a:cs typeface="Arial"/>
                        </a:rPr>
                        <a:t>Movimiento leve</a:t>
                      </a:r>
                      <a:endParaRPr lang="es-ES_tradnl" sz="1600" noProof="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s-ES_tradnl" sz="1600" spc="-5" noProof="0" dirty="0" smtClean="0">
                          <a:latin typeface="Arial"/>
                          <a:cs typeface="Arial"/>
                        </a:rPr>
                        <a:t>1,83 </a:t>
                      </a:r>
                      <a:r>
                        <a:rPr lang="es-ES_tradnl" sz="1600" spc="0" noProof="0" dirty="0" smtClean="0">
                          <a:latin typeface="Arial"/>
                          <a:cs typeface="Arial"/>
                        </a:rPr>
                        <a:t>metros</a:t>
                      </a:r>
                      <a:r>
                        <a:rPr lang="es-ES_tradnl" sz="1600" spc="20" noProof="0" dirty="0" smtClean="0">
                          <a:latin typeface="Arial"/>
                          <a:cs typeface="Arial"/>
                        </a:rPr>
                        <a:t> </a:t>
                      </a:r>
                      <a:r>
                        <a:rPr lang="es-ES_tradnl" sz="1600" spc="-5" noProof="0" dirty="0" smtClean="0">
                          <a:latin typeface="Arial"/>
                          <a:cs typeface="Arial"/>
                        </a:rPr>
                        <a:t>(</a:t>
                      </a:r>
                      <a:r>
                        <a:rPr lang="es-ES_tradnl" sz="1600" spc="0" noProof="0" dirty="0" smtClean="0">
                          <a:latin typeface="Arial"/>
                          <a:cs typeface="Arial"/>
                        </a:rPr>
                        <a:t>6</a:t>
                      </a:r>
                      <a:r>
                        <a:rPr lang="es-ES_tradnl" sz="1600" spc="10" noProof="0" dirty="0" smtClean="0">
                          <a:latin typeface="Arial"/>
                          <a:cs typeface="Arial"/>
                        </a:rPr>
                        <a:t> </a:t>
                      </a:r>
                      <a:r>
                        <a:rPr lang="es-ES_tradnl" sz="1600" spc="-5" noProof="0" dirty="0" smtClean="0">
                          <a:latin typeface="Arial"/>
                          <a:cs typeface="Arial"/>
                        </a:rPr>
                        <a:t>pies</a:t>
                      </a:r>
                      <a:r>
                        <a:rPr lang="es-ES_tradnl" sz="1600" spc="0" noProof="0" dirty="0" smtClean="0">
                          <a:latin typeface="Arial"/>
                          <a:cs typeface="Arial"/>
                        </a:rPr>
                        <a:t>)</a:t>
                      </a:r>
                      <a:endParaRPr lang="es-ES_tradnl" sz="1600" noProof="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s-ES_tradnl" sz="1600" spc="-5" noProof="0" dirty="0" smtClean="0">
                          <a:latin typeface="Arial"/>
                          <a:cs typeface="Arial"/>
                        </a:rPr>
                        <a:t>5,9</a:t>
                      </a:r>
                      <a:r>
                        <a:rPr lang="es-ES_tradnl" sz="1600" spc="0" noProof="0" dirty="0" smtClean="0">
                          <a:latin typeface="Arial"/>
                          <a:cs typeface="Arial"/>
                        </a:rPr>
                        <a:t>7</a:t>
                      </a:r>
                      <a:r>
                        <a:rPr lang="es-ES_tradnl" sz="1600" spc="-5" noProof="0" dirty="0" smtClean="0">
                          <a:latin typeface="Arial"/>
                          <a:cs typeface="Arial"/>
                        </a:rPr>
                        <a:t> </a:t>
                      </a:r>
                      <a:r>
                        <a:rPr lang="es-ES_tradnl" sz="1600" spc="10" noProof="0" dirty="0" smtClean="0">
                          <a:latin typeface="Arial"/>
                          <a:cs typeface="Arial"/>
                        </a:rPr>
                        <a:t>metros</a:t>
                      </a:r>
                      <a:r>
                        <a:rPr lang="es-ES_tradnl" sz="1600" spc="-5" noProof="0" dirty="0" smtClean="0">
                          <a:latin typeface="Arial"/>
                          <a:cs typeface="Arial"/>
                        </a:rPr>
                        <a:t>/</a:t>
                      </a:r>
                      <a:r>
                        <a:rPr lang="es-ES_tradnl" sz="1600" spc="0" noProof="0" dirty="0" smtClean="0">
                          <a:latin typeface="Arial"/>
                          <a:cs typeface="Arial"/>
                        </a:rPr>
                        <a:t>segundo</a:t>
                      </a:r>
                      <a:r>
                        <a:rPr lang="es-ES_tradnl" sz="1600" spc="15" noProof="0" dirty="0" smtClean="0">
                          <a:latin typeface="Arial"/>
                          <a:cs typeface="Arial"/>
                        </a:rPr>
                        <a:t> </a:t>
                      </a:r>
                      <a:r>
                        <a:rPr lang="es-ES_tradnl" sz="1600" spc="-5" noProof="0" dirty="0" smtClean="0">
                          <a:latin typeface="Arial"/>
                          <a:cs typeface="Arial"/>
                        </a:rPr>
                        <a:t>(19,</a:t>
                      </a:r>
                      <a:r>
                        <a:rPr lang="es-ES_tradnl" sz="1600" spc="0" noProof="0" dirty="0" smtClean="0">
                          <a:latin typeface="Arial"/>
                          <a:cs typeface="Arial"/>
                        </a:rPr>
                        <a:t>6</a:t>
                      </a:r>
                      <a:r>
                        <a:rPr lang="es-ES_tradnl" sz="1600" spc="10" noProof="0" dirty="0" smtClean="0">
                          <a:latin typeface="Arial"/>
                          <a:cs typeface="Arial"/>
                        </a:rPr>
                        <a:t> </a:t>
                      </a:r>
                      <a:r>
                        <a:rPr lang="es-ES_tradnl" sz="1600" spc="-5" noProof="0" dirty="0" smtClean="0">
                          <a:latin typeface="Arial"/>
                          <a:cs typeface="Arial"/>
                        </a:rPr>
                        <a:t>pies/</a:t>
                      </a:r>
                      <a:r>
                        <a:rPr lang="es-ES_tradnl" sz="1600" spc="0" noProof="0" dirty="0" smtClean="0">
                          <a:latin typeface="Arial"/>
                          <a:cs typeface="Arial"/>
                        </a:rPr>
                        <a:t>segundo)</a:t>
                      </a:r>
                      <a:endParaRPr lang="es-ES_tradnl" sz="1600" noProof="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4"/>
                  </a:ext>
                </a:extLst>
              </a:tr>
              <a:tr h="414527">
                <a:tc>
                  <a:txBody>
                    <a:bodyPr/>
                    <a:lstStyle/>
                    <a:p>
                      <a:pPr marL="78740">
                        <a:lnSpc>
                          <a:spcPct val="100000"/>
                        </a:lnSpc>
                      </a:pPr>
                      <a:r>
                        <a:rPr lang="es-ES_tradnl" sz="1600" spc="-5" noProof="0" dirty="0" smtClean="0">
                          <a:latin typeface="Arial"/>
                          <a:cs typeface="Arial"/>
                        </a:rPr>
                        <a:t>0,</a:t>
                      </a:r>
                      <a:r>
                        <a:rPr lang="es-ES_tradnl" sz="1600" spc="0" noProof="0" dirty="0" smtClean="0">
                          <a:latin typeface="Arial"/>
                          <a:cs typeface="Arial"/>
                        </a:rPr>
                        <a:t>7</a:t>
                      </a:r>
                      <a:r>
                        <a:rPr lang="es-ES_tradnl" sz="1600" spc="-5" noProof="0" dirty="0" smtClean="0">
                          <a:latin typeface="Arial"/>
                          <a:cs typeface="Arial"/>
                        </a:rPr>
                        <a:t> </a:t>
                      </a:r>
                      <a:r>
                        <a:rPr lang="es-ES_tradnl" sz="1600" spc="0" noProof="0" dirty="0" smtClean="0">
                          <a:latin typeface="Arial"/>
                          <a:cs typeface="Arial"/>
                        </a:rPr>
                        <a:t>s</a:t>
                      </a:r>
                      <a:r>
                        <a:rPr lang="es-ES_tradnl" sz="1600" spc="-5" noProof="0" dirty="0" smtClean="0">
                          <a:latin typeface="Arial"/>
                          <a:cs typeface="Arial"/>
                        </a:rPr>
                        <a:t>e</a:t>
                      </a:r>
                      <a:r>
                        <a:rPr lang="es-ES_tradnl" sz="1600" spc="0" noProof="0" dirty="0" smtClean="0">
                          <a:latin typeface="Arial"/>
                          <a:cs typeface="Arial"/>
                        </a:rPr>
                        <a:t>gundo</a:t>
                      </a:r>
                      <a:endParaRPr lang="es-ES_tradnl" sz="1600" noProof="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s-ES_tradnl" sz="1600" spc="-5" noProof="0" dirty="0" smtClean="0">
                          <a:latin typeface="Arial"/>
                          <a:cs typeface="Arial"/>
                        </a:rPr>
                        <a:t>I</a:t>
                      </a:r>
                      <a:r>
                        <a:rPr lang="es-ES_tradnl" sz="1600" spc="0" noProof="0" dirty="0" smtClean="0">
                          <a:latin typeface="Arial"/>
                          <a:cs typeface="Arial"/>
                        </a:rPr>
                        <a:t>m</a:t>
                      </a:r>
                      <a:r>
                        <a:rPr lang="es-ES_tradnl" sz="1600" spc="-5" noProof="0" dirty="0" smtClean="0">
                          <a:latin typeface="Arial"/>
                          <a:cs typeface="Arial"/>
                        </a:rPr>
                        <a:t>pa</a:t>
                      </a:r>
                      <a:r>
                        <a:rPr lang="es-ES_tradnl" sz="1600" spc="0" noProof="0" dirty="0" smtClean="0">
                          <a:latin typeface="Arial"/>
                          <a:cs typeface="Arial"/>
                        </a:rPr>
                        <a:t>cto</a:t>
                      </a:r>
                      <a:endParaRPr lang="es-ES_tradnl" sz="1600" noProof="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s-ES_tradnl" sz="1600" spc="-5" noProof="0" dirty="0" smtClean="0">
                          <a:latin typeface="Arial"/>
                          <a:cs typeface="Arial"/>
                        </a:rPr>
                        <a:t>2,4</a:t>
                      </a:r>
                      <a:r>
                        <a:rPr lang="es-ES_tradnl" sz="1600" spc="0" noProof="0" dirty="0" smtClean="0">
                          <a:latin typeface="Arial"/>
                          <a:cs typeface="Arial"/>
                        </a:rPr>
                        <a:t>1</a:t>
                      </a:r>
                      <a:r>
                        <a:rPr lang="es-ES_tradnl" sz="1600" spc="-5" noProof="0" dirty="0" smtClean="0">
                          <a:latin typeface="Arial"/>
                          <a:cs typeface="Arial"/>
                        </a:rPr>
                        <a:t> </a:t>
                      </a:r>
                      <a:r>
                        <a:rPr lang="es-ES_tradnl" sz="1600" spc="0" noProof="0" dirty="0" smtClean="0">
                          <a:latin typeface="Arial"/>
                          <a:cs typeface="Arial"/>
                        </a:rPr>
                        <a:t>metros</a:t>
                      </a:r>
                      <a:r>
                        <a:rPr lang="es-ES_tradnl" sz="1600" spc="20" noProof="0" dirty="0" smtClean="0">
                          <a:latin typeface="Arial"/>
                          <a:cs typeface="Arial"/>
                        </a:rPr>
                        <a:t> </a:t>
                      </a:r>
                      <a:r>
                        <a:rPr lang="es-ES_tradnl" sz="1600" spc="-5" noProof="0" dirty="0" smtClean="0">
                          <a:latin typeface="Arial"/>
                          <a:cs typeface="Arial"/>
                        </a:rPr>
                        <a:t>(7,</a:t>
                      </a:r>
                      <a:r>
                        <a:rPr lang="es-ES_tradnl" sz="1600" spc="0" noProof="0" dirty="0" smtClean="0">
                          <a:latin typeface="Arial"/>
                          <a:cs typeface="Arial"/>
                        </a:rPr>
                        <a:t>9</a:t>
                      </a:r>
                      <a:r>
                        <a:rPr lang="es-ES_tradnl" sz="1600" spc="10" noProof="0" dirty="0" smtClean="0">
                          <a:latin typeface="Arial"/>
                          <a:cs typeface="Arial"/>
                        </a:rPr>
                        <a:t> </a:t>
                      </a:r>
                      <a:r>
                        <a:rPr lang="es-ES_tradnl" sz="1600" spc="-5" noProof="0" dirty="0" smtClean="0">
                          <a:latin typeface="Arial"/>
                          <a:cs typeface="Arial"/>
                        </a:rPr>
                        <a:t>pies</a:t>
                      </a:r>
                      <a:r>
                        <a:rPr lang="es-ES_tradnl" sz="1600" spc="0" noProof="0" dirty="0" smtClean="0">
                          <a:latin typeface="Arial"/>
                          <a:cs typeface="Arial"/>
                        </a:rPr>
                        <a:t>)</a:t>
                      </a:r>
                      <a:endParaRPr lang="es-ES_tradnl" sz="1600" noProof="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s-ES_tradnl" sz="1600" spc="-5" noProof="0" dirty="0" smtClean="0">
                          <a:latin typeface="Arial"/>
                          <a:cs typeface="Arial"/>
                        </a:rPr>
                        <a:t>7,0</a:t>
                      </a:r>
                      <a:r>
                        <a:rPr lang="es-ES_tradnl" sz="1600" spc="0" noProof="0" dirty="0" smtClean="0">
                          <a:latin typeface="Arial"/>
                          <a:cs typeface="Arial"/>
                        </a:rPr>
                        <a:t>1</a:t>
                      </a:r>
                      <a:r>
                        <a:rPr lang="es-ES_tradnl" sz="1600" spc="-5" noProof="0" dirty="0" smtClean="0">
                          <a:latin typeface="Arial"/>
                          <a:cs typeface="Arial"/>
                        </a:rPr>
                        <a:t> </a:t>
                      </a:r>
                      <a:r>
                        <a:rPr lang="es-ES_tradnl" sz="1600" spc="10" noProof="0" dirty="0" smtClean="0">
                          <a:latin typeface="Arial"/>
                          <a:cs typeface="Arial"/>
                        </a:rPr>
                        <a:t>metros</a:t>
                      </a:r>
                      <a:r>
                        <a:rPr lang="es-ES_tradnl" sz="1600" spc="-5" noProof="0" dirty="0" smtClean="0">
                          <a:latin typeface="Arial"/>
                          <a:cs typeface="Arial"/>
                        </a:rPr>
                        <a:t>/</a:t>
                      </a:r>
                      <a:r>
                        <a:rPr lang="es-ES_tradnl" sz="1600" spc="0" noProof="0" dirty="0" smtClean="0">
                          <a:latin typeface="Arial"/>
                          <a:cs typeface="Arial"/>
                        </a:rPr>
                        <a:t>segundo</a:t>
                      </a:r>
                      <a:r>
                        <a:rPr lang="es-ES_tradnl" sz="1600" spc="15" noProof="0" dirty="0" smtClean="0">
                          <a:latin typeface="Arial"/>
                          <a:cs typeface="Arial"/>
                        </a:rPr>
                        <a:t> </a:t>
                      </a:r>
                      <a:r>
                        <a:rPr lang="es-ES_tradnl" sz="1600" spc="-5" noProof="0" dirty="0" smtClean="0">
                          <a:latin typeface="Arial"/>
                          <a:cs typeface="Arial"/>
                        </a:rPr>
                        <a:t>(2</a:t>
                      </a:r>
                      <a:r>
                        <a:rPr lang="es-ES_tradnl" sz="1600" spc="0" noProof="0" dirty="0" smtClean="0">
                          <a:latin typeface="Arial"/>
                          <a:cs typeface="Arial"/>
                        </a:rPr>
                        <a:t>3</a:t>
                      </a:r>
                      <a:r>
                        <a:rPr lang="es-ES_tradnl" sz="1600" spc="10" noProof="0" dirty="0" smtClean="0">
                          <a:latin typeface="Arial"/>
                          <a:cs typeface="Arial"/>
                        </a:rPr>
                        <a:t> </a:t>
                      </a:r>
                      <a:r>
                        <a:rPr lang="es-ES_tradnl" sz="1600" spc="-5" noProof="0" dirty="0" smtClean="0">
                          <a:latin typeface="Arial"/>
                          <a:cs typeface="Arial"/>
                        </a:rPr>
                        <a:t>pies/</a:t>
                      </a:r>
                      <a:r>
                        <a:rPr lang="es-ES_tradnl" sz="1600" spc="0" noProof="0" dirty="0" smtClean="0">
                          <a:latin typeface="Arial"/>
                          <a:cs typeface="Arial"/>
                        </a:rPr>
                        <a:t>segundo)</a:t>
                      </a:r>
                      <a:endParaRPr lang="es-ES_tradnl" sz="1600" noProof="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5"/>
                  </a:ext>
                </a:extLst>
              </a:tr>
              <a:tr h="484631">
                <a:tc>
                  <a:txBody>
                    <a:bodyPr/>
                    <a:lstStyle/>
                    <a:p>
                      <a:pPr marL="78740">
                        <a:lnSpc>
                          <a:spcPct val="100000"/>
                        </a:lnSpc>
                      </a:pPr>
                      <a:r>
                        <a:rPr lang="es-ES_tradnl" sz="1600" spc="-5" noProof="0" dirty="0" smtClean="0">
                          <a:latin typeface="Arial"/>
                          <a:cs typeface="Arial"/>
                        </a:rPr>
                        <a:t>0,</a:t>
                      </a:r>
                      <a:r>
                        <a:rPr lang="es-ES_tradnl" sz="1600" spc="0" noProof="0" dirty="0" smtClean="0">
                          <a:latin typeface="Arial"/>
                          <a:cs typeface="Arial"/>
                        </a:rPr>
                        <a:t>9</a:t>
                      </a:r>
                      <a:r>
                        <a:rPr lang="es-ES_tradnl" sz="1600" spc="-5" noProof="0" dirty="0" smtClean="0">
                          <a:latin typeface="Arial"/>
                          <a:cs typeface="Arial"/>
                        </a:rPr>
                        <a:t> </a:t>
                      </a:r>
                      <a:r>
                        <a:rPr lang="es-ES_tradnl" sz="1600" spc="0" noProof="0" dirty="0" smtClean="0">
                          <a:latin typeface="Arial"/>
                          <a:cs typeface="Arial"/>
                        </a:rPr>
                        <a:t>s</a:t>
                      </a:r>
                      <a:r>
                        <a:rPr lang="es-ES_tradnl" sz="1600" spc="-5" noProof="0" dirty="0" smtClean="0">
                          <a:latin typeface="Arial"/>
                          <a:cs typeface="Arial"/>
                        </a:rPr>
                        <a:t>e</a:t>
                      </a:r>
                      <a:r>
                        <a:rPr lang="es-ES_tradnl" sz="1600" spc="0" noProof="0" dirty="0" smtClean="0">
                          <a:latin typeface="Arial"/>
                          <a:cs typeface="Arial"/>
                        </a:rPr>
                        <a:t>gundo</a:t>
                      </a:r>
                      <a:endParaRPr lang="es-ES_tradnl" sz="1600" noProof="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s-ES_tradnl" sz="1600" spc="-5" noProof="0" dirty="0" smtClean="0">
                          <a:latin typeface="Arial"/>
                          <a:cs typeface="Arial"/>
                        </a:rPr>
                        <a:t>Rebote</a:t>
                      </a:r>
                      <a:endParaRPr lang="es-ES_tradnl" sz="1600" noProof="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s-ES_tradnl" sz="1600" spc="-5" noProof="0" dirty="0" smtClean="0">
                          <a:latin typeface="Arial"/>
                          <a:cs typeface="Arial"/>
                        </a:rPr>
                        <a:t>3,9</a:t>
                      </a:r>
                      <a:r>
                        <a:rPr lang="es-ES_tradnl" sz="1600" spc="0" noProof="0" dirty="0" smtClean="0">
                          <a:latin typeface="Arial"/>
                          <a:cs typeface="Arial"/>
                        </a:rPr>
                        <a:t>6</a:t>
                      </a:r>
                      <a:r>
                        <a:rPr lang="es-ES_tradnl" sz="1600" spc="-5" noProof="0" dirty="0" smtClean="0">
                          <a:latin typeface="Arial"/>
                          <a:cs typeface="Arial"/>
                        </a:rPr>
                        <a:t> </a:t>
                      </a:r>
                      <a:r>
                        <a:rPr lang="es-ES_tradnl" sz="1600" spc="0" noProof="0" dirty="0" smtClean="0">
                          <a:latin typeface="Arial"/>
                          <a:cs typeface="Arial"/>
                        </a:rPr>
                        <a:t>metros</a:t>
                      </a:r>
                      <a:r>
                        <a:rPr lang="es-ES_tradnl" sz="1600" spc="20" noProof="0" dirty="0" smtClean="0">
                          <a:latin typeface="Arial"/>
                          <a:cs typeface="Arial"/>
                        </a:rPr>
                        <a:t> </a:t>
                      </a:r>
                      <a:r>
                        <a:rPr lang="es-ES_tradnl" sz="1600" spc="-5" noProof="0" dirty="0" smtClean="0">
                          <a:latin typeface="Arial"/>
                          <a:cs typeface="Arial"/>
                        </a:rPr>
                        <a:t>(1</a:t>
                      </a:r>
                      <a:r>
                        <a:rPr lang="es-ES_tradnl" sz="1600" spc="0" noProof="0" dirty="0" smtClean="0">
                          <a:latin typeface="Arial"/>
                          <a:cs typeface="Arial"/>
                        </a:rPr>
                        <a:t>3</a:t>
                      </a:r>
                      <a:r>
                        <a:rPr lang="es-ES_tradnl" sz="1600" spc="10" noProof="0" dirty="0" smtClean="0">
                          <a:latin typeface="Arial"/>
                          <a:cs typeface="Arial"/>
                        </a:rPr>
                        <a:t> </a:t>
                      </a:r>
                      <a:r>
                        <a:rPr lang="es-ES_tradnl" sz="1600" spc="-5" noProof="0" dirty="0" smtClean="0">
                          <a:latin typeface="Arial"/>
                          <a:cs typeface="Arial"/>
                        </a:rPr>
                        <a:t>pies</a:t>
                      </a:r>
                      <a:r>
                        <a:rPr lang="es-ES_tradnl" sz="1600" spc="0" noProof="0" dirty="0" smtClean="0">
                          <a:latin typeface="Arial"/>
                          <a:cs typeface="Arial"/>
                        </a:rPr>
                        <a:t>)</a:t>
                      </a:r>
                      <a:endParaRPr lang="es-ES_tradnl" sz="1600" noProof="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s-ES_tradnl" sz="1600" spc="-5" noProof="0" dirty="0" smtClean="0">
                          <a:latin typeface="Arial"/>
                          <a:cs typeface="Arial"/>
                        </a:rPr>
                        <a:t>8,8</a:t>
                      </a:r>
                      <a:r>
                        <a:rPr lang="es-ES_tradnl" sz="1600" spc="0" noProof="0" dirty="0" smtClean="0">
                          <a:latin typeface="Arial"/>
                          <a:cs typeface="Arial"/>
                        </a:rPr>
                        <a:t>4</a:t>
                      </a:r>
                      <a:r>
                        <a:rPr lang="es-ES_tradnl" sz="1600" spc="-5" noProof="0" dirty="0" smtClean="0">
                          <a:latin typeface="Arial"/>
                          <a:cs typeface="Arial"/>
                        </a:rPr>
                        <a:t> </a:t>
                      </a:r>
                      <a:r>
                        <a:rPr lang="es-ES_tradnl" sz="1600" spc="10" noProof="0" dirty="0" smtClean="0">
                          <a:latin typeface="Arial"/>
                          <a:cs typeface="Arial"/>
                        </a:rPr>
                        <a:t>metros</a:t>
                      </a:r>
                      <a:r>
                        <a:rPr lang="es-ES_tradnl" sz="1600" spc="-5" noProof="0" dirty="0" smtClean="0">
                          <a:latin typeface="Arial"/>
                          <a:cs typeface="Arial"/>
                        </a:rPr>
                        <a:t>/</a:t>
                      </a:r>
                      <a:r>
                        <a:rPr lang="es-ES_tradnl" sz="1600" spc="0" noProof="0" dirty="0" smtClean="0">
                          <a:latin typeface="Arial"/>
                          <a:cs typeface="Arial"/>
                        </a:rPr>
                        <a:t>segundo</a:t>
                      </a:r>
                      <a:r>
                        <a:rPr lang="es-ES_tradnl" sz="1600" spc="15" noProof="0" dirty="0" smtClean="0">
                          <a:latin typeface="Arial"/>
                          <a:cs typeface="Arial"/>
                        </a:rPr>
                        <a:t> </a:t>
                      </a:r>
                      <a:r>
                        <a:rPr lang="es-ES_tradnl" sz="1600" spc="-5" noProof="0" dirty="0" smtClean="0">
                          <a:latin typeface="Arial"/>
                          <a:cs typeface="Arial"/>
                        </a:rPr>
                        <a:t>(2</a:t>
                      </a:r>
                      <a:r>
                        <a:rPr lang="es-ES_tradnl" sz="1600" spc="0" noProof="0" dirty="0" smtClean="0">
                          <a:latin typeface="Arial"/>
                          <a:cs typeface="Arial"/>
                        </a:rPr>
                        <a:t>9</a:t>
                      </a:r>
                      <a:r>
                        <a:rPr lang="es-ES_tradnl" sz="1600" spc="10" noProof="0" dirty="0" smtClean="0">
                          <a:latin typeface="Arial"/>
                          <a:cs typeface="Arial"/>
                        </a:rPr>
                        <a:t> </a:t>
                      </a:r>
                      <a:r>
                        <a:rPr lang="es-ES_tradnl" sz="1600" spc="-5" noProof="0" dirty="0" smtClean="0">
                          <a:latin typeface="Arial"/>
                          <a:cs typeface="Arial"/>
                        </a:rPr>
                        <a:t>pies/</a:t>
                      </a:r>
                      <a:r>
                        <a:rPr lang="es-ES_tradnl" sz="1600" spc="0" noProof="0" dirty="0" smtClean="0">
                          <a:latin typeface="Arial"/>
                          <a:cs typeface="Arial"/>
                        </a:rPr>
                        <a:t>segundo)</a:t>
                      </a:r>
                      <a:endParaRPr lang="es-ES_tradnl" sz="1600" noProof="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6"/>
                  </a:ext>
                </a:extLst>
              </a:tr>
              <a:tr h="571499">
                <a:tc>
                  <a:txBody>
                    <a:bodyPr/>
                    <a:lstStyle/>
                    <a:p>
                      <a:pPr marL="78740" marR="0" indent="0" defTabSz="914400" eaLnBrk="1" fontAlgn="auto" latinLnBrk="0" hangingPunct="1">
                        <a:lnSpc>
                          <a:spcPct val="100000"/>
                        </a:lnSpc>
                        <a:spcBef>
                          <a:spcPts val="0"/>
                        </a:spcBef>
                        <a:spcAft>
                          <a:spcPts val="0"/>
                        </a:spcAft>
                        <a:buClrTx/>
                        <a:buSzTx/>
                        <a:buFontTx/>
                        <a:buNone/>
                        <a:tabLst/>
                        <a:defRPr/>
                      </a:pPr>
                      <a:r>
                        <a:rPr lang="es-ES_tradnl" sz="1600" spc="-5" noProof="0" dirty="0" smtClean="0">
                          <a:latin typeface="Arial"/>
                          <a:cs typeface="Arial"/>
                        </a:rPr>
                        <a:t>1.</a:t>
                      </a:r>
                      <a:r>
                        <a:rPr lang="es-ES_tradnl" sz="1600" spc="0" noProof="0" dirty="0" smtClean="0">
                          <a:latin typeface="Arial"/>
                          <a:cs typeface="Arial"/>
                        </a:rPr>
                        <a:t>0</a:t>
                      </a:r>
                      <a:r>
                        <a:rPr lang="es-ES_tradnl" sz="1600" spc="-5" noProof="0" dirty="0" smtClean="0">
                          <a:latin typeface="Arial"/>
                          <a:cs typeface="Arial"/>
                        </a:rPr>
                        <a:t> </a:t>
                      </a:r>
                      <a:r>
                        <a:rPr lang="es-ES_tradnl" sz="1600" spc="0" noProof="0" dirty="0" smtClean="0">
                          <a:latin typeface="Arial"/>
                          <a:cs typeface="Arial"/>
                        </a:rPr>
                        <a:t>s</a:t>
                      </a:r>
                      <a:r>
                        <a:rPr lang="es-ES_tradnl" sz="1600" spc="-5" noProof="0" dirty="0" smtClean="0">
                          <a:latin typeface="Arial"/>
                          <a:cs typeface="Arial"/>
                        </a:rPr>
                        <a:t>e</a:t>
                      </a:r>
                      <a:r>
                        <a:rPr lang="es-ES_tradnl" sz="1600" spc="0" noProof="0" dirty="0" smtClean="0">
                          <a:latin typeface="Arial"/>
                          <a:cs typeface="Arial"/>
                        </a:rPr>
                        <a:t>gundo</a:t>
                      </a:r>
                      <a:endParaRPr lang="es-ES_tradnl" sz="1600" noProof="0" dirty="0" smtClean="0">
                        <a:latin typeface="Arial"/>
                        <a:cs typeface="Arial"/>
                      </a:endParaRPr>
                    </a:p>
                    <a:p>
                      <a:pPr marL="78740">
                        <a:lnSpc>
                          <a:spcPct val="100000"/>
                        </a:lnSpc>
                      </a:pPr>
                      <a:endParaRPr lang="es-ES_tradnl" sz="1600" noProof="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25399">
                      <a:solidFill>
                        <a:srgbClr val="000000"/>
                      </a:solidFill>
                      <a:prstDash val="solid"/>
                    </a:lnB>
                  </a:tcPr>
                </a:tc>
                <a:tc>
                  <a:txBody>
                    <a:bodyPr/>
                    <a:lstStyle/>
                    <a:p>
                      <a:pPr marL="85090">
                        <a:lnSpc>
                          <a:spcPct val="100000"/>
                        </a:lnSpc>
                      </a:pPr>
                      <a:r>
                        <a:rPr lang="es-ES_tradnl" sz="1600" noProof="0" dirty="0" smtClean="0">
                          <a:latin typeface="Arial"/>
                          <a:cs typeface="Arial"/>
                        </a:rPr>
                        <a:t>Suspensión</a:t>
                      </a:r>
                      <a:endParaRPr lang="es-ES_tradnl" sz="1600" noProof="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25399">
                      <a:solidFill>
                        <a:srgbClr val="000000"/>
                      </a:solidFill>
                      <a:prstDash val="solid"/>
                    </a:lnB>
                  </a:tcPr>
                </a:tc>
                <a:tc>
                  <a:txBody>
                    <a:bodyPr/>
                    <a:lstStyle/>
                    <a:p>
                      <a:pPr marL="85090" marR="0" indent="0" defTabSz="914400" eaLnBrk="1" fontAlgn="auto" latinLnBrk="0" hangingPunct="1">
                        <a:lnSpc>
                          <a:spcPct val="100000"/>
                        </a:lnSpc>
                        <a:spcBef>
                          <a:spcPts val="0"/>
                        </a:spcBef>
                        <a:spcAft>
                          <a:spcPts val="0"/>
                        </a:spcAft>
                        <a:buClrTx/>
                        <a:buSzTx/>
                        <a:buFontTx/>
                        <a:buNone/>
                        <a:tabLst/>
                        <a:defRPr/>
                      </a:pPr>
                      <a:r>
                        <a:rPr lang="es-ES_tradnl" sz="1600" spc="-5" noProof="0" dirty="0" smtClean="0">
                          <a:latin typeface="Arial"/>
                          <a:cs typeface="Arial"/>
                        </a:rPr>
                        <a:t>4,</a:t>
                      </a:r>
                      <a:r>
                        <a:rPr lang="es-ES_tradnl" sz="1600" spc="0" noProof="0" dirty="0" smtClean="0">
                          <a:latin typeface="Arial"/>
                          <a:cs typeface="Arial"/>
                        </a:rPr>
                        <a:t>9</a:t>
                      </a:r>
                      <a:r>
                        <a:rPr lang="es-ES_tradnl" sz="1600" spc="-5" noProof="0" dirty="0" smtClean="0">
                          <a:latin typeface="Arial"/>
                          <a:cs typeface="Arial"/>
                        </a:rPr>
                        <a:t> </a:t>
                      </a:r>
                      <a:r>
                        <a:rPr lang="es-ES_tradnl" sz="1600" spc="0" noProof="0" dirty="0" smtClean="0">
                          <a:latin typeface="Arial"/>
                          <a:cs typeface="Arial"/>
                        </a:rPr>
                        <a:t>metros</a:t>
                      </a:r>
                      <a:r>
                        <a:rPr lang="es-ES_tradnl" sz="1600" spc="20" noProof="0" dirty="0" smtClean="0">
                          <a:latin typeface="Arial"/>
                          <a:cs typeface="Arial"/>
                        </a:rPr>
                        <a:t> </a:t>
                      </a:r>
                      <a:r>
                        <a:rPr lang="es-ES_tradnl" sz="1600" spc="-5" noProof="0" dirty="0" smtClean="0">
                          <a:latin typeface="Arial"/>
                          <a:cs typeface="Arial"/>
                        </a:rPr>
                        <a:t>(1</a:t>
                      </a:r>
                      <a:r>
                        <a:rPr lang="es-ES_tradnl" sz="1600" spc="0" noProof="0" dirty="0" smtClean="0">
                          <a:latin typeface="Arial"/>
                          <a:cs typeface="Arial"/>
                        </a:rPr>
                        <a:t>6</a:t>
                      </a:r>
                      <a:r>
                        <a:rPr lang="es-ES_tradnl" sz="1600" spc="10" noProof="0" dirty="0" smtClean="0">
                          <a:latin typeface="Arial"/>
                          <a:cs typeface="Arial"/>
                        </a:rPr>
                        <a:t> </a:t>
                      </a:r>
                      <a:r>
                        <a:rPr lang="es-ES_tradnl" sz="1600" spc="-5" noProof="0" dirty="0" smtClean="0">
                          <a:latin typeface="Arial"/>
                          <a:cs typeface="Arial"/>
                        </a:rPr>
                        <a:t>pies</a:t>
                      </a:r>
                      <a:r>
                        <a:rPr lang="es-ES_tradnl" sz="1600" spc="0" noProof="0" dirty="0" smtClean="0">
                          <a:latin typeface="Arial"/>
                          <a:cs typeface="Arial"/>
                        </a:rPr>
                        <a:t>)</a:t>
                      </a:r>
                      <a:endParaRPr lang="es-ES_tradnl" sz="1600" noProof="0" dirty="0" smtClean="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25399">
                      <a:solidFill>
                        <a:srgbClr val="000000"/>
                      </a:solidFill>
                      <a:prstDash val="solid"/>
                    </a:lnB>
                  </a:tcPr>
                </a:tc>
                <a:tc>
                  <a:txBody>
                    <a:bodyPr/>
                    <a:lstStyle/>
                    <a:p>
                      <a:pPr marL="85090">
                        <a:lnSpc>
                          <a:spcPct val="100000"/>
                        </a:lnSpc>
                      </a:pPr>
                      <a:r>
                        <a:rPr lang="es-ES_tradnl" sz="1600" spc="-5" noProof="0" dirty="0" smtClean="0">
                          <a:latin typeface="Arial"/>
                          <a:cs typeface="Arial"/>
                        </a:rPr>
                        <a:t>9,7</a:t>
                      </a:r>
                      <a:r>
                        <a:rPr lang="es-ES_tradnl" sz="1600" spc="0" noProof="0" dirty="0" smtClean="0">
                          <a:latin typeface="Arial"/>
                          <a:cs typeface="Arial"/>
                        </a:rPr>
                        <a:t>5</a:t>
                      </a:r>
                      <a:r>
                        <a:rPr lang="es-ES_tradnl" sz="1600" spc="-5" noProof="0" dirty="0" smtClean="0">
                          <a:latin typeface="Arial"/>
                          <a:cs typeface="Arial"/>
                        </a:rPr>
                        <a:t> </a:t>
                      </a:r>
                      <a:r>
                        <a:rPr lang="es-ES_tradnl" sz="1600" spc="10" noProof="0" dirty="0" smtClean="0">
                          <a:latin typeface="Arial"/>
                          <a:cs typeface="Arial"/>
                        </a:rPr>
                        <a:t>metros</a:t>
                      </a:r>
                      <a:r>
                        <a:rPr lang="es-ES_tradnl" sz="1600" spc="-5" noProof="0" dirty="0" smtClean="0">
                          <a:latin typeface="Arial"/>
                          <a:cs typeface="Arial"/>
                        </a:rPr>
                        <a:t>/</a:t>
                      </a:r>
                      <a:r>
                        <a:rPr lang="es-ES_tradnl" sz="1600" spc="0" noProof="0" dirty="0" smtClean="0">
                          <a:latin typeface="Arial"/>
                          <a:cs typeface="Arial"/>
                        </a:rPr>
                        <a:t>segundo</a:t>
                      </a:r>
                      <a:r>
                        <a:rPr lang="es-ES_tradnl" sz="1600" spc="15" noProof="0" dirty="0" smtClean="0">
                          <a:latin typeface="Arial"/>
                          <a:cs typeface="Arial"/>
                        </a:rPr>
                        <a:t> </a:t>
                      </a:r>
                      <a:r>
                        <a:rPr lang="es-ES_tradnl" sz="1600" spc="-5" noProof="0" dirty="0" smtClean="0">
                          <a:latin typeface="Arial"/>
                          <a:cs typeface="Arial"/>
                        </a:rPr>
                        <a:t>(3</a:t>
                      </a:r>
                      <a:r>
                        <a:rPr lang="es-ES_tradnl" sz="1600" spc="0" noProof="0" dirty="0" smtClean="0">
                          <a:latin typeface="Arial"/>
                          <a:cs typeface="Arial"/>
                        </a:rPr>
                        <a:t>2</a:t>
                      </a:r>
                      <a:r>
                        <a:rPr lang="es-ES_tradnl" sz="1600" spc="10" noProof="0" dirty="0" smtClean="0">
                          <a:latin typeface="Arial"/>
                          <a:cs typeface="Arial"/>
                        </a:rPr>
                        <a:t> </a:t>
                      </a:r>
                      <a:r>
                        <a:rPr lang="es-ES_tradnl" sz="1600" spc="-5" noProof="0" dirty="0" smtClean="0">
                          <a:latin typeface="Arial"/>
                          <a:cs typeface="Arial"/>
                        </a:rPr>
                        <a:t>pies/</a:t>
                      </a:r>
                      <a:r>
                        <a:rPr lang="es-ES_tradnl" sz="1600" spc="0" noProof="0" dirty="0" smtClean="0">
                          <a:latin typeface="Arial"/>
                          <a:cs typeface="Arial"/>
                        </a:rPr>
                        <a:t>segundo)</a:t>
                      </a:r>
                      <a:endParaRPr lang="es-ES_tradnl" sz="1600" noProof="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25399">
                      <a:solidFill>
                        <a:srgbClr val="000000"/>
                      </a:solidFill>
                      <a:prstDash val="solid"/>
                    </a:lnB>
                  </a:tcPr>
                </a:tc>
                <a:extLst>
                  <a:ext uri="{0D108BD9-81ED-4DB2-BD59-A6C34878D82A}">
                    <a16:rowId xmlns:a16="http://schemas.microsoft.com/office/drawing/2014/main" val="10007"/>
                  </a:ext>
                </a:extLst>
              </a:tr>
            </a:tbl>
          </a:graphicData>
        </a:graphic>
      </p:graphicFrame>
      <p:sp>
        <p:nvSpPr>
          <p:cNvPr id="6" name="Title 5" hidden="1"/>
          <p:cNvSpPr>
            <a:spLocks noGrp="1"/>
          </p:cNvSpPr>
          <p:nvPr>
            <p:ph type="title"/>
          </p:nvPr>
        </p:nvSpPr>
        <p:spPr/>
        <p:txBody>
          <a:bodyPr/>
          <a:lstStyle/>
          <a:p>
            <a:r>
              <a:rPr lang="es-ES_tradnl" sz="1800" spc="-5" dirty="0" smtClean="0">
                <a:latin typeface="Baskerville Old Face"/>
                <a:cs typeface="Baskerville Old Face"/>
              </a:rPr>
              <a:t>Qué sucede en una caída con una cuerda de seguridad de 1,8 metros (6 pies)?</a:t>
            </a:r>
            <a:r>
              <a:rPr lang="es-ES_tradnl" sz="1800" dirty="0" smtClean="0">
                <a:latin typeface="Baskerville Old Face"/>
                <a:cs typeface="Baskerville Old Face"/>
              </a:rPr>
              <a:t/>
            </a:r>
            <a:br>
              <a:rPr lang="es-ES_tradnl" sz="1800" dirty="0" smtClean="0">
                <a:latin typeface="Baskerville Old Face"/>
                <a:cs typeface="Baskerville Old Face"/>
              </a:rPr>
            </a:b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4829" y="720343"/>
            <a:ext cx="8233971" cy="1244472"/>
          </a:xfrm>
          <a:prstGeom prst="rect">
            <a:avLst/>
          </a:prstGeom>
        </p:spPr>
        <p:txBody>
          <a:bodyPr vert="horz" wrap="square" lIns="0" tIns="130047" rIns="0" bIns="0" rtlCol="0">
            <a:noAutofit/>
          </a:bodyPr>
          <a:lstStyle/>
          <a:p>
            <a:pPr marR="12700" indent="630555">
              <a:lnSpc>
                <a:spcPct val="100000"/>
              </a:lnSpc>
            </a:pPr>
            <a:r>
              <a:rPr lang="es-ES_tradnl" sz="3200" dirty="0" smtClean="0">
                <a:latin typeface="Baskerville Old Face"/>
                <a:cs typeface="Baskerville Old Face"/>
              </a:rPr>
              <a:t>Equipo de protección personal</a:t>
            </a:r>
            <a:br>
              <a:rPr lang="es-ES_tradnl" sz="3200" dirty="0" smtClean="0">
                <a:latin typeface="Baskerville Old Face"/>
                <a:cs typeface="Baskerville Old Face"/>
              </a:rPr>
            </a:br>
            <a:r>
              <a:rPr lang="es-ES_tradnl" sz="3200" dirty="0" smtClean="0">
                <a:latin typeface="Baskerville Old Face"/>
                <a:cs typeface="Baskerville Old Face"/>
              </a:rPr>
              <a:t>Puntos </a:t>
            </a:r>
            <a:r>
              <a:rPr lang="es-ES_tradnl" sz="3200" spc="-5" dirty="0" smtClean="0">
                <a:latin typeface="Baskerville Old Face"/>
                <a:cs typeface="Baskerville Old Face"/>
              </a:rPr>
              <a:t>de inspección en el arnés de cuerpo entero</a:t>
            </a:r>
            <a:endParaRPr lang="es-ES_tradnl" sz="3000" dirty="0">
              <a:latin typeface="Baskerville Old Face"/>
              <a:cs typeface="Baskerville Old Face"/>
            </a:endParaRPr>
          </a:p>
        </p:txBody>
      </p:sp>
      <p:sp>
        <p:nvSpPr>
          <p:cNvPr id="3" name="object 3"/>
          <p:cNvSpPr txBox="1"/>
          <p:nvPr/>
        </p:nvSpPr>
        <p:spPr>
          <a:xfrm>
            <a:off x="840739" y="1898394"/>
            <a:ext cx="4492625" cy="4959606"/>
          </a:xfrm>
          <a:prstGeom prst="rect">
            <a:avLst/>
          </a:prstGeom>
        </p:spPr>
        <p:txBody>
          <a:bodyPr vert="horz" wrap="square" lIns="0" tIns="0" rIns="0" bIns="0" rtlCol="0">
            <a:noAutofit/>
          </a:bodyPr>
          <a:lstStyle/>
          <a:p>
            <a:pPr marL="355600" indent="-343535">
              <a:lnSpc>
                <a:spcPct val="100000"/>
              </a:lnSpc>
              <a:buFont typeface="Baskerville Old Face"/>
              <a:buChar char="•"/>
              <a:tabLst>
                <a:tab pos="355600" algn="l"/>
              </a:tabLst>
            </a:pPr>
            <a:r>
              <a:rPr lang="es-ES_tradnl" sz="2200" spc="-10" dirty="0" smtClean="0">
                <a:latin typeface="Baskerville Old Face"/>
                <a:cs typeface="Baskerville Old Face"/>
              </a:rPr>
              <a:t>Piezas de tela</a:t>
            </a:r>
            <a:endParaRPr lang="es-ES_tradnl" sz="2200" dirty="0" smtClean="0">
              <a:latin typeface="Baskerville Old Face"/>
              <a:cs typeface="Baskerville Old Face"/>
            </a:endParaRPr>
          </a:p>
          <a:p>
            <a:pPr marL="756285" lvl="1" indent="-287020">
              <a:lnSpc>
                <a:spcPct val="100000"/>
              </a:lnSpc>
              <a:spcBef>
                <a:spcPts val="300"/>
              </a:spcBef>
              <a:buFont typeface="Baskerville Old Face"/>
              <a:buChar char="–"/>
              <a:tabLst>
                <a:tab pos="756285" algn="l"/>
              </a:tabLst>
            </a:pPr>
            <a:r>
              <a:rPr lang="es-ES_tradnl" sz="2200" dirty="0" smtClean="0">
                <a:latin typeface="Baskerville Old Face"/>
                <a:cs typeface="Baskerville Old Face"/>
              </a:rPr>
              <a:t>Correas</a:t>
            </a:r>
          </a:p>
          <a:p>
            <a:pPr marL="756285" lvl="1" indent="-287020">
              <a:lnSpc>
                <a:spcPct val="100000"/>
              </a:lnSpc>
              <a:spcBef>
                <a:spcPts val="300"/>
              </a:spcBef>
              <a:buFont typeface="Baskerville Old Face"/>
              <a:buChar char="–"/>
              <a:tabLst>
                <a:tab pos="756285" algn="l"/>
              </a:tabLst>
            </a:pPr>
            <a:r>
              <a:rPr lang="es-ES_tradnl" sz="2200" dirty="0" smtClean="0">
                <a:latin typeface="Baskerville Old Face"/>
                <a:cs typeface="Baskerville Old Face"/>
              </a:rPr>
              <a:t>Costuras</a:t>
            </a:r>
          </a:p>
          <a:p>
            <a:pPr marL="355600" indent="-343535">
              <a:lnSpc>
                <a:spcPct val="100000"/>
              </a:lnSpc>
              <a:spcBef>
                <a:spcPts val="300"/>
              </a:spcBef>
              <a:buFont typeface="Baskerville Old Face"/>
              <a:buChar char="•"/>
              <a:tabLst>
                <a:tab pos="355600" algn="l"/>
              </a:tabLst>
            </a:pPr>
            <a:r>
              <a:rPr lang="es-ES_tradnl" sz="2200" spc="-35" dirty="0" smtClean="0">
                <a:latin typeface="Baskerville Old Face"/>
                <a:cs typeface="Baskerville Old Face"/>
              </a:rPr>
              <a:t>Piezas de metal</a:t>
            </a:r>
            <a:endParaRPr lang="es-ES_tradnl" sz="2200" dirty="0" smtClean="0">
              <a:latin typeface="Baskerville Old Face"/>
              <a:cs typeface="Baskerville Old Face"/>
            </a:endParaRPr>
          </a:p>
          <a:p>
            <a:pPr marL="756285" lvl="1" indent="-287020">
              <a:lnSpc>
                <a:spcPct val="100000"/>
              </a:lnSpc>
              <a:spcBef>
                <a:spcPts val="300"/>
              </a:spcBef>
              <a:buFont typeface="Baskerville Old Face"/>
              <a:buChar char="–"/>
              <a:tabLst>
                <a:tab pos="756285" algn="l"/>
              </a:tabLst>
            </a:pPr>
            <a:r>
              <a:rPr lang="es-ES_tradnl" sz="2200" dirty="0" smtClean="0">
                <a:latin typeface="Baskerville Old Face"/>
                <a:cs typeface="Baskerville Old Face"/>
              </a:rPr>
              <a:t>Anillos en forma D</a:t>
            </a:r>
            <a:r>
              <a:rPr lang="es-ES_tradnl" sz="2200" spc="-5" dirty="0" smtClean="0">
                <a:latin typeface="Baskerville Old Face"/>
                <a:cs typeface="Baskerville Old Face"/>
              </a:rPr>
              <a:t> y anillos ovalados</a:t>
            </a:r>
            <a:endParaRPr lang="es-ES_tradnl" sz="2200" dirty="0" smtClean="0">
              <a:latin typeface="Baskerville Old Face"/>
              <a:cs typeface="Baskerville Old Face"/>
            </a:endParaRPr>
          </a:p>
          <a:p>
            <a:pPr marL="756285" lvl="1" indent="-287020">
              <a:lnSpc>
                <a:spcPct val="100000"/>
              </a:lnSpc>
              <a:spcBef>
                <a:spcPts val="300"/>
              </a:spcBef>
              <a:buFont typeface="Baskerville Old Face"/>
              <a:buChar char="–"/>
              <a:tabLst>
                <a:tab pos="756285" algn="l"/>
              </a:tabLst>
            </a:pPr>
            <a:r>
              <a:rPr lang="es-ES_tradnl" sz="2200" spc="-5" dirty="0" smtClean="0">
                <a:latin typeface="Baskerville Old Face"/>
                <a:cs typeface="Baskerville Old Face"/>
              </a:rPr>
              <a:t>Hebilla</a:t>
            </a:r>
            <a:r>
              <a:rPr lang="es-ES_tradnl" sz="2200" spc="-10" dirty="0" smtClean="0">
                <a:latin typeface="Baskerville Old Face"/>
                <a:cs typeface="Baskerville Old Face"/>
              </a:rPr>
              <a:t>s</a:t>
            </a:r>
            <a:r>
              <a:rPr lang="es-ES_tradnl" sz="2200" spc="-5" dirty="0" smtClean="0">
                <a:latin typeface="Baskerville Old Face"/>
                <a:cs typeface="Baskerville Old Face"/>
              </a:rPr>
              <a:t>, </a:t>
            </a:r>
            <a:r>
              <a:rPr lang="es-ES_tradnl" sz="2200" spc="5" dirty="0" smtClean="0">
                <a:latin typeface="Baskerville Old Face"/>
                <a:cs typeface="Baskerville Old Face"/>
              </a:rPr>
              <a:t>ajustadores y arandelas</a:t>
            </a:r>
            <a:endParaRPr lang="es-ES_tradnl" sz="2200" dirty="0" smtClean="0">
              <a:latin typeface="Baskerville Old Face"/>
              <a:cs typeface="Baskerville Old Face"/>
            </a:endParaRPr>
          </a:p>
          <a:p>
            <a:pPr marL="355600" indent="-343535">
              <a:lnSpc>
                <a:spcPct val="100000"/>
              </a:lnSpc>
              <a:spcBef>
                <a:spcPts val="300"/>
              </a:spcBef>
              <a:buFont typeface="Baskerville Old Face"/>
              <a:buChar char="•"/>
              <a:tabLst>
                <a:tab pos="355600" algn="l"/>
              </a:tabLst>
            </a:pPr>
            <a:r>
              <a:rPr lang="es-ES_tradnl" sz="2200" spc="-10" dirty="0" smtClean="0">
                <a:latin typeface="Baskerville Old Face"/>
                <a:cs typeface="Baskerville Old Face"/>
              </a:rPr>
              <a:t>Piezas de plástico</a:t>
            </a:r>
            <a:endParaRPr lang="es-ES_tradnl" sz="2200" dirty="0" smtClean="0">
              <a:latin typeface="Baskerville Old Face"/>
              <a:cs typeface="Baskerville Old Face"/>
            </a:endParaRPr>
          </a:p>
          <a:p>
            <a:pPr marL="756285" lvl="1" indent="-287020">
              <a:lnSpc>
                <a:spcPct val="100000"/>
              </a:lnSpc>
              <a:spcBef>
                <a:spcPts val="300"/>
              </a:spcBef>
              <a:buFont typeface="Baskerville Old Face"/>
              <a:buChar char="–"/>
              <a:tabLst>
                <a:tab pos="756285" algn="l"/>
              </a:tabLst>
            </a:pPr>
            <a:r>
              <a:rPr lang="es-ES_tradnl" sz="2200" spc="-5" dirty="0" smtClean="0">
                <a:latin typeface="Baskerville Old Face"/>
                <a:cs typeface="Baskerville Old Face"/>
              </a:rPr>
              <a:t>Enganche posterior del anillo en forma D</a:t>
            </a:r>
            <a:endParaRPr lang="es-ES_tradnl" sz="2200" dirty="0" smtClean="0">
              <a:latin typeface="Baskerville Old Face"/>
              <a:cs typeface="Baskerville Old Face"/>
            </a:endParaRPr>
          </a:p>
          <a:p>
            <a:pPr marL="756285" lvl="1" indent="-287020">
              <a:lnSpc>
                <a:spcPct val="100000"/>
              </a:lnSpc>
              <a:spcBef>
                <a:spcPts val="300"/>
              </a:spcBef>
              <a:buFont typeface="Baskerville Old Face"/>
              <a:buChar char="–"/>
              <a:tabLst>
                <a:tab pos="756285" algn="l"/>
              </a:tabLst>
            </a:pPr>
            <a:r>
              <a:rPr lang="es-ES_tradnl" sz="2200" dirty="0" smtClean="0">
                <a:latin typeface="Baskerville Old Face"/>
                <a:cs typeface="Baskerville Old Face"/>
              </a:rPr>
              <a:t>Guías de correa</a:t>
            </a:r>
          </a:p>
          <a:p>
            <a:pPr marL="756285" lvl="1" indent="-287020">
              <a:lnSpc>
                <a:spcPct val="100000"/>
              </a:lnSpc>
              <a:spcBef>
                <a:spcPts val="300"/>
              </a:spcBef>
              <a:buFont typeface="Baskerville Old Face"/>
              <a:buChar char="–"/>
              <a:tabLst>
                <a:tab pos="756285" algn="l"/>
              </a:tabLst>
            </a:pPr>
            <a:r>
              <a:rPr lang="es-ES_tradnl" sz="2200" spc="-5" dirty="0" smtClean="0">
                <a:latin typeface="Baskerville Old Face"/>
                <a:cs typeface="Baskerville Old Face"/>
              </a:rPr>
              <a:t>Etiquetas</a:t>
            </a:r>
            <a:endParaRPr lang="es-ES_tradnl" sz="2200" dirty="0" smtClean="0">
              <a:latin typeface="Baskerville Old Face"/>
              <a:cs typeface="Baskerville Old Face"/>
            </a:endParaRPr>
          </a:p>
          <a:p>
            <a:pPr marL="756285" lvl="1" indent="-287020">
              <a:lnSpc>
                <a:spcPct val="100000"/>
              </a:lnSpc>
              <a:spcBef>
                <a:spcPts val="300"/>
              </a:spcBef>
              <a:buFont typeface="Baskerville Old Face"/>
              <a:buChar char="–"/>
              <a:tabLst>
                <a:tab pos="756285" algn="l"/>
              </a:tabLst>
            </a:pPr>
            <a:r>
              <a:rPr lang="es-ES_tradnl" sz="2200" spc="-15" dirty="0" smtClean="0">
                <a:latin typeface="Baskerville Old Face"/>
                <a:cs typeface="Baskerville Old Face"/>
              </a:rPr>
              <a:t>Trabillas</a:t>
            </a:r>
            <a:endParaRPr lang="es-ES_tradnl" sz="2200" dirty="0" smtClean="0">
              <a:latin typeface="Baskerville Old Face"/>
              <a:cs typeface="Baskerville Old Face"/>
            </a:endParaRPr>
          </a:p>
          <a:p>
            <a:pPr marL="756285" lvl="1" indent="-287020">
              <a:lnSpc>
                <a:spcPct val="100000"/>
              </a:lnSpc>
              <a:spcBef>
                <a:spcPts val="300"/>
              </a:spcBef>
              <a:buFont typeface="Baskerville Old Face"/>
              <a:buChar char="–"/>
              <a:tabLst>
                <a:tab pos="756285" algn="l"/>
              </a:tabLst>
            </a:pPr>
            <a:endParaRPr lang="es-ES_tradnl" sz="2500" dirty="0">
              <a:latin typeface="Baskerville Old Face"/>
              <a:cs typeface="Baskerville Old Face"/>
            </a:endParaRPr>
          </a:p>
        </p:txBody>
      </p:sp>
      <p:sp>
        <p:nvSpPr>
          <p:cNvPr id="4" name="object 4" title="Foto - Puntos de inspección del arnés de cuerpo completo"/>
          <p:cNvSpPr/>
          <p:nvPr/>
        </p:nvSpPr>
        <p:spPr>
          <a:xfrm>
            <a:off x="7391400" y="2362200"/>
            <a:ext cx="2043683" cy="4800599"/>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title="Foto - Puntos de inspección del arnés de cuerpo completo"/>
          <p:cNvSpPr/>
          <p:nvPr/>
        </p:nvSpPr>
        <p:spPr>
          <a:xfrm>
            <a:off x="5029200" y="5486400"/>
            <a:ext cx="1915667" cy="1284731"/>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title="Foto - Puntos de inspección del arnés de cuerpo completo"/>
          <p:cNvSpPr/>
          <p:nvPr/>
        </p:nvSpPr>
        <p:spPr>
          <a:xfrm>
            <a:off x="4114800" y="2057400"/>
            <a:ext cx="1915667" cy="1246631"/>
          </a:xfrm>
          <a:prstGeom prst="rect">
            <a:avLst/>
          </a:prstGeom>
          <a:blipFill>
            <a:blip r:embed="rId4" cstate="print"/>
            <a:stretch>
              <a:fillRect/>
            </a:stretch>
          </a:blipFill>
        </p:spPr>
        <p:txBody>
          <a:bodyPr wrap="square" lIns="0" tIns="0" rIns="0" bIns="0" rtlCol="0">
            <a:noAutofit/>
          </a:bodyPr>
          <a:lstStyle/>
          <a:p>
            <a:endParaRPr dirty="0"/>
          </a:p>
        </p:txBody>
      </p:sp>
      <p:sp>
        <p:nvSpPr>
          <p:cNvPr id="7" name="object 7" title="Foto - Puntos de inspección del arnés de cuerpo completo"/>
          <p:cNvSpPr/>
          <p:nvPr/>
        </p:nvSpPr>
        <p:spPr>
          <a:xfrm>
            <a:off x="5410200" y="3657600"/>
            <a:ext cx="1915667" cy="1246631"/>
          </a:xfrm>
          <a:prstGeom prst="rect">
            <a:avLst/>
          </a:prstGeom>
          <a:blipFill>
            <a:blip r:embed="rId5" cstate="print"/>
            <a:stretch>
              <a:fillRect/>
            </a:stretch>
          </a:blipFill>
        </p:spPr>
        <p:txBody>
          <a:bodyPr wrap="square" lIns="0" tIns="0" rIns="0" bIns="0" rtlCol="0">
            <a:noAutofit/>
          </a:bodyPr>
          <a:lstStyle/>
          <a:p>
            <a:endParaRP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foto - Ejemplos de fallas en el EPP"/>
          <p:cNvSpPr txBox="1">
            <a:spLocks noGrp="1"/>
          </p:cNvSpPr>
          <p:nvPr>
            <p:ph type="title"/>
          </p:nvPr>
        </p:nvSpPr>
        <p:spPr>
          <a:prstGeom prst="rect">
            <a:avLst/>
          </a:prstGeom>
        </p:spPr>
        <p:txBody>
          <a:bodyPr vert="horz" wrap="square" lIns="0" tIns="324103" rIns="0" bIns="0" rtlCol="0">
            <a:noAutofit/>
          </a:bodyPr>
          <a:lstStyle/>
          <a:p>
            <a:pPr marL="932180">
              <a:lnSpc>
                <a:spcPct val="100000"/>
              </a:lnSpc>
            </a:pPr>
            <a:r>
              <a:rPr lang="es-ES_tradnl" sz="4400" spc="-5" dirty="0" smtClean="0">
                <a:latin typeface="Baskerville Old Face"/>
                <a:cs typeface="Baskerville Old Face"/>
              </a:rPr>
              <a:t>Ejemplos de fallas en el EPP</a:t>
            </a:r>
            <a:endParaRPr lang="es-ES_tradnl" sz="4400" dirty="0">
              <a:latin typeface="Baskerville Old Face"/>
              <a:cs typeface="Baskerville Old Face"/>
            </a:endParaRPr>
          </a:p>
        </p:txBody>
      </p:sp>
      <p:sp>
        <p:nvSpPr>
          <p:cNvPr id="3" name="object 3" title="foto - Ejemplos de fallas en el EPP"/>
          <p:cNvSpPr/>
          <p:nvPr/>
        </p:nvSpPr>
        <p:spPr>
          <a:xfrm>
            <a:off x="609600" y="2514599"/>
            <a:ext cx="8813292" cy="4768596"/>
          </a:xfrm>
          <a:prstGeom prst="rect">
            <a:avLst/>
          </a:prstGeom>
          <a:blipFill>
            <a:blip r:embed="rId2" cstate="print"/>
            <a:stretch>
              <a:fillRect/>
            </a:stretch>
          </a:blipFill>
        </p:spPr>
        <p:txBody>
          <a:bodyPr wrap="square" lIns="0" tIns="0" rIns="0" bIns="0" rtlCol="0">
            <a:noAutofit/>
          </a:bodyPr>
          <a:lstStyle/>
          <a:p>
            <a:endParaRPr dirty="0"/>
          </a:p>
        </p:txBody>
      </p:sp>
      <p:sp>
        <p:nvSpPr>
          <p:cNvPr id="4" name="object 4"/>
          <p:cNvSpPr txBox="1"/>
          <p:nvPr/>
        </p:nvSpPr>
        <p:spPr>
          <a:xfrm>
            <a:off x="6629400" y="3429000"/>
            <a:ext cx="1550035" cy="1085090"/>
          </a:xfrm>
          <a:prstGeom prst="rect">
            <a:avLst/>
          </a:prstGeom>
        </p:spPr>
        <p:txBody>
          <a:bodyPr vert="horz" wrap="square" lIns="0" tIns="0" rIns="0" bIns="0" rtlCol="0">
            <a:noAutofit/>
          </a:bodyPr>
          <a:lstStyle/>
          <a:p>
            <a:pPr marL="12700">
              <a:lnSpc>
                <a:spcPct val="100000"/>
              </a:lnSpc>
            </a:pPr>
            <a:r>
              <a:rPr lang="es-ES_tradnl" sz="1800" b="1" dirty="0" smtClean="0">
                <a:solidFill>
                  <a:srgbClr val="FFFFFF"/>
                </a:solidFill>
                <a:latin typeface="Tahoma"/>
                <a:cs typeface="Tahoma"/>
              </a:rPr>
              <a:t>Daño por exposición al calor</a:t>
            </a:r>
            <a:endParaRPr lang="es-ES_tradnl" sz="1800" dirty="0">
              <a:latin typeface="Tahoma"/>
              <a:cs typeface="Tahom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foto - Ejemplos de fallas en el EPP"/>
          <p:cNvSpPr/>
          <p:nvPr/>
        </p:nvSpPr>
        <p:spPr>
          <a:xfrm>
            <a:off x="457200" y="1981200"/>
            <a:ext cx="8965692" cy="5303520"/>
          </a:xfrm>
          <a:prstGeom prst="rect">
            <a:avLst/>
          </a:prstGeom>
          <a:blipFill>
            <a:blip r:embed="rId2" cstate="print"/>
            <a:stretch>
              <a:fillRect/>
            </a:stretch>
          </a:blipFill>
        </p:spPr>
        <p:txBody>
          <a:bodyPr wrap="square" lIns="0" tIns="0" rIns="0" bIns="0" rtlCol="0">
            <a:noAutofit/>
          </a:bodyPr>
          <a:lstStyle/>
          <a:p>
            <a:endParaRPr dirty="0"/>
          </a:p>
        </p:txBody>
      </p:sp>
      <p:sp>
        <p:nvSpPr>
          <p:cNvPr id="3" name="object 3"/>
          <p:cNvSpPr txBox="1"/>
          <p:nvPr/>
        </p:nvSpPr>
        <p:spPr>
          <a:xfrm>
            <a:off x="2209800" y="3048000"/>
            <a:ext cx="5334000" cy="280670"/>
          </a:xfrm>
          <a:prstGeom prst="rect">
            <a:avLst/>
          </a:prstGeom>
        </p:spPr>
        <p:txBody>
          <a:bodyPr vert="horz" wrap="square" lIns="0" tIns="0" rIns="0" bIns="0" rtlCol="0">
            <a:noAutofit/>
          </a:bodyPr>
          <a:lstStyle/>
          <a:p>
            <a:pPr marL="12700">
              <a:lnSpc>
                <a:spcPct val="100000"/>
              </a:lnSpc>
            </a:pPr>
            <a:r>
              <a:rPr lang="es-ES_tradnl" b="1" spc="-5" dirty="0" smtClean="0">
                <a:solidFill>
                  <a:srgbClr val="FFFFFF"/>
                </a:solidFill>
                <a:latin typeface="Tahoma"/>
                <a:cs typeface="Tahoma"/>
              </a:rPr>
              <a:t>Capas desprendidas</a:t>
            </a:r>
            <a:r>
              <a:rPr lang="es-ES_tradnl" b="1" spc="70" dirty="0" smtClean="0">
                <a:solidFill>
                  <a:srgbClr val="FFFFFF"/>
                </a:solidFill>
                <a:latin typeface="Times New Roman"/>
                <a:cs typeface="Times New Roman"/>
              </a:rPr>
              <a:t>: </a:t>
            </a:r>
            <a:r>
              <a:rPr lang="es-ES_tradnl" b="1" dirty="0" smtClean="0">
                <a:solidFill>
                  <a:srgbClr val="FFFFFF"/>
                </a:solidFill>
                <a:latin typeface="Tahoma"/>
                <a:cs typeface="Tahoma"/>
              </a:rPr>
              <a:t>la costura se rompió</a:t>
            </a:r>
            <a:endParaRPr lang="es-ES_tradnl" dirty="0">
              <a:latin typeface="Tahoma"/>
              <a:cs typeface="Tahoma"/>
            </a:endParaRPr>
          </a:p>
        </p:txBody>
      </p:sp>
      <p:sp>
        <p:nvSpPr>
          <p:cNvPr id="4" name="object 4"/>
          <p:cNvSpPr txBox="1">
            <a:spLocks noGrp="1"/>
          </p:cNvSpPr>
          <p:nvPr>
            <p:ph type="title"/>
          </p:nvPr>
        </p:nvSpPr>
        <p:spPr>
          <a:prstGeom prst="rect">
            <a:avLst/>
          </a:prstGeom>
        </p:spPr>
        <p:txBody>
          <a:bodyPr vert="horz" wrap="square" lIns="0" tIns="52831" rIns="0" bIns="0" rtlCol="0">
            <a:noAutofit/>
          </a:bodyPr>
          <a:lstStyle/>
          <a:p>
            <a:pPr marL="1314450">
              <a:lnSpc>
                <a:spcPct val="100000"/>
              </a:lnSpc>
            </a:pPr>
            <a:r>
              <a:rPr lang="es-ES_tradnl" sz="4000" spc="-5" dirty="0" smtClean="0">
                <a:latin typeface="Baskerville Old Face"/>
                <a:cs typeface="Baskerville Old Face"/>
              </a:rPr>
              <a:t>Ejemplos de fallas en el EPP </a:t>
            </a:r>
            <a:endParaRPr lang="es-ES_tradnl" sz="3800" dirty="0">
              <a:latin typeface="Baskerville Old Face"/>
              <a:cs typeface="Baskerville Old Face"/>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8543" rIns="0" bIns="0" rtlCol="0">
            <a:noAutofit/>
          </a:bodyPr>
          <a:lstStyle/>
          <a:p>
            <a:pPr marL="1771650">
              <a:lnSpc>
                <a:spcPct val="100000"/>
              </a:lnSpc>
            </a:pPr>
            <a:r>
              <a:rPr lang="es-ES_tradnl" sz="3200" spc="-5" dirty="0" smtClean="0">
                <a:latin typeface="Baskerville Old Face"/>
                <a:cs typeface="Baskerville Old Face"/>
              </a:rPr>
              <a:t>Ejemplos de fallas en el EPP  </a:t>
            </a:r>
            <a:endParaRPr lang="es-ES_tradnl" sz="3000" dirty="0">
              <a:latin typeface="Baskerville Old Face"/>
              <a:cs typeface="Baskerville Old Face"/>
            </a:endParaRPr>
          </a:p>
        </p:txBody>
      </p:sp>
      <p:sp>
        <p:nvSpPr>
          <p:cNvPr id="3" name="object 3" title="foto - Ejemplos de fallas en el EPP"/>
          <p:cNvSpPr/>
          <p:nvPr/>
        </p:nvSpPr>
        <p:spPr>
          <a:xfrm>
            <a:off x="786384" y="2212848"/>
            <a:ext cx="8662416" cy="5076444"/>
          </a:xfrm>
          <a:prstGeom prst="rect">
            <a:avLst/>
          </a:prstGeom>
          <a:blipFill>
            <a:blip r:embed="rId2" cstate="print"/>
            <a:stretch>
              <a:fillRect/>
            </a:stretch>
          </a:blipFill>
        </p:spPr>
        <p:txBody>
          <a:bodyPr wrap="square" lIns="0" tIns="0" rIns="0" bIns="0" rtlCol="0">
            <a:noAutofit/>
          </a:bodyPr>
          <a:lstStyle/>
          <a:p>
            <a:endParaRPr dirty="0"/>
          </a:p>
        </p:txBody>
      </p:sp>
      <p:sp>
        <p:nvSpPr>
          <p:cNvPr id="4" name="object 4"/>
          <p:cNvSpPr txBox="1"/>
          <p:nvPr/>
        </p:nvSpPr>
        <p:spPr>
          <a:xfrm>
            <a:off x="1143000" y="4427218"/>
            <a:ext cx="7162799" cy="1050290"/>
          </a:xfrm>
          <a:prstGeom prst="rect">
            <a:avLst/>
          </a:prstGeom>
        </p:spPr>
        <p:txBody>
          <a:bodyPr vert="horz" wrap="square" lIns="0" tIns="0" rIns="0" bIns="0" rtlCol="0">
            <a:noAutofit/>
          </a:bodyPr>
          <a:lstStyle/>
          <a:p>
            <a:pPr marL="662940">
              <a:lnSpc>
                <a:spcPct val="100000"/>
              </a:lnSpc>
            </a:pPr>
            <a:r>
              <a:rPr lang="es-ES_tradnl" b="1" dirty="0" smtClean="0">
                <a:latin typeface="Tahoma"/>
                <a:cs typeface="Tahoma"/>
              </a:rPr>
              <a:t>Cubierta plástica exterior dañada: el material interior queda expuesto</a:t>
            </a:r>
          </a:p>
          <a:p>
            <a:pPr marL="662940">
              <a:lnSpc>
                <a:spcPct val="100000"/>
              </a:lnSpc>
            </a:pPr>
            <a:endParaRPr lang="es-ES_tradnl" sz="1000" dirty="0" smtClean="0"/>
          </a:p>
          <a:p>
            <a:pPr>
              <a:lnSpc>
                <a:spcPts val="1000"/>
              </a:lnSpc>
            </a:pPr>
            <a:endParaRPr lang="es-ES_tradnl" sz="1000" dirty="0" smtClean="0"/>
          </a:p>
          <a:p>
            <a:pPr marL="12700">
              <a:lnSpc>
                <a:spcPct val="100000"/>
              </a:lnSpc>
            </a:pPr>
            <a:r>
              <a:rPr lang="es-ES_tradnl" b="1" spc="-5" dirty="0" smtClean="0">
                <a:latin typeface="Tahoma"/>
                <a:cs typeface="Tahoma"/>
              </a:rPr>
              <a:t>Alargamiento causado por fuerza o calor: se altera la forma</a:t>
            </a:r>
            <a:endParaRPr lang="es-ES_tradnl" dirty="0" smtClean="0">
              <a:latin typeface="Tahoma"/>
              <a:cs typeface="Tahoma"/>
            </a:endParaRPr>
          </a:p>
          <a:p>
            <a:pPr>
              <a:lnSpc>
                <a:spcPts val="850"/>
              </a:lnSpc>
              <a:spcBef>
                <a:spcPts val="49"/>
              </a:spcBef>
            </a:pPr>
            <a:endParaRPr lang="es-ES_tradnl" sz="850" dirty="0" smtClean="0"/>
          </a:p>
          <a:p>
            <a:pPr>
              <a:lnSpc>
                <a:spcPts val="1000"/>
              </a:lnSpc>
            </a:pPr>
            <a:endParaRPr lang="es-ES_tradnl" sz="1000" dirty="0" smtClean="0"/>
          </a:p>
        </p:txBody>
      </p:sp>
      <p:sp>
        <p:nvSpPr>
          <p:cNvPr id="5" name="object 5" title="foto - Ejemplos de fallas en el EPP"/>
          <p:cNvSpPr/>
          <p:nvPr/>
        </p:nvSpPr>
        <p:spPr>
          <a:xfrm>
            <a:off x="710183" y="1981200"/>
            <a:ext cx="8662415" cy="464819"/>
          </a:xfrm>
          <a:custGeom>
            <a:avLst/>
            <a:gdLst/>
            <a:ahLst/>
            <a:cxnLst/>
            <a:rect l="l" t="t" r="r" b="b"/>
            <a:pathLst>
              <a:path w="8662415" h="464819">
                <a:moveTo>
                  <a:pt x="0" y="0"/>
                </a:moveTo>
                <a:lnTo>
                  <a:pt x="0" y="464819"/>
                </a:lnTo>
                <a:lnTo>
                  <a:pt x="8662415" y="464819"/>
                </a:lnTo>
                <a:lnTo>
                  <a:pt x="8662415" y="0"/>
                </a:lnTo>
                <a:lnTo>
                  <a:pt x="0" y="0"/>
                </a:lnTo>
                <a:close/>
              </a:path>
            </a:pathLst>
          </a:custGeom>
          <a:solidFill>
            <a:srgbClr val="009898"/>
          </a:solidFill>
        </p:spPr>
        <p:txBody>
          <a:bodyPr wrap="square" lIns="0" tIns="0" rIns="0" bIns="0" rtlCol="0">
            <a:noAutofit/>
          </a:bodyPr>
          <a:lstStyle/>
          <a:p>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foto - Ejemplos de fallas en el EPP"/>
          <p:cNvSpPr/>
          <p:nvPr/>
        </p:nvSpPr>
        <p:spPr>
          <a:xfrm>
            <a:off x="609600" y="1371599"/>
            <a:ext cx="8813292" cy="5913120"/>
          </a:xfrm>
          <a:prstGeom prst="rect">
            <a:avLst/>
          </a:prstGeom>
          <a:blipFill>
            <a:blip r:embed="rId2" cstate="print"/>
            <a:stretch>
              <a:fillRect/>
            </a:stretch>
          </a:blipFill>
        </p:spPr>
        <p:txBody>
          <a:bodyPr wrap="square" lIns="0" tIns="0" rIns="0" bIns="0" rtlCol="0">
            <a:noAutofit/>
          </a:bodyPr>
          <a:lstStyle/>
          <a:p>
            <a:endParaRPr lang="es-ES_tradnl" dirty="0"/>
          </a:p>
        </p:txBody>
      </p:sp>
      <p:sp>
        <p:nvSpPr>
          <p:cNvPr id="3" name="object 3"/>
          <p:cNvSpPr txBox="1"/>
          <p:nvPr/>
        </p:nvSpPr>
        <p:spPr>
          <a:xfrm>
            <a:off x="1600200" y="2971800"/>
            <a:ext cx="6747258" cy="304800"/>
          </a:xfrm>
          <a:prstGeom prst="rect">
            <a:avLst/>
          </a:prstGeom>
        </p:spPr>
        <p:txBody>
          <a:bodyPr vert="horz" wrap="square" lIns="0" tIns="0" rIns="0" bIns="0" rtlCol="0">
            <a:noAutofit/>
          </a:bodyPr>
          <a:lstStyle/>
          <a:p>
            <a:pPr marL="12700">
              <a:lnSpc>
                <a:spcPct val="100000"/>
              </a:lnSpc>
            </a:pPr>
            <a:r>
              <a:rPr lang="es-ES_tradnl" b="1" dirty="0" smtClean="0">
                <a:latin typeface="Tahoma"/>
                <a:cs typeface="Tahoma"/>
              </a:rPr>
              <a:t> Daño causado por chispas o calor: superficie estropeada</a:t>
            </a:r>
            <a:endParaRPr lang="es-ES_tradnl" sz="1800" dirty="0">
              <a:latin typeface="Tahoma"/>
              <a:cs typeface="Tahoma"/>
            </a:endParaRPr>
          </a:p>
        </p:txBody>
      </p:sp>
      <p:sp>
        <p:nvSpPr>
          <p:cNvPr id="4" name="object 4"/>
          <p:cNvSpPr txBox="1"/>
          <p:nvPr/>
        </p:nvSpPr>
        <p:spPr>
          <a:xfrm>
            <a:off x="3810000" y="4419600"/>
            <a:ext cx="2819400" cy="280670"/>
          </a:xfrm>
          <a:prstGeom prst="rect">
            <a:avLst/>
          </a:prstGeom>
        </p:spPr>
        <p:txBody>
          <a:bodyPr vert="horz" wrap="square" lIns="0" tIns="0" rIns="0" bIns="0" rtlCol="0">
            <a:noAutofit/>
          </a:bodyPr>
          <a:lstStyle/>
          <a:p>
            <a:pPr marL="12700">
              <a:lnSpc>
                <a:spcPct val="100000"/>
              </a:lnSpc>
            </a:pPr>
            <a:r>
              <a:rPr lang="es-ES_tradnl" sz="1800" b="1" spc="-5" dirty="0" smtClean="0">
                <a:latin typeface="Tahoma"/>
                <a:cs typeface="Tahoma"/>
              </a:rPr>
              <a:t>Daño por deformación</a:t>
            </a:r>
            <a:endParaRPr lang="es-ES_tradnl" sz="1800" dirty="0">
              <a:latin typeface="Tahoma"/>
              <a:cs typeface="Tahoma"/>
            </a:endParaRPr>
          </a:p>
        </p:txBody>
      </p:sp>
      <p:sp>
        <p:nvSpPr>
          <p:cNvPr id="5" name="object 5"/>
          <p:cNvSpPr txBox="1"/>
          <p:nvPr/>
        </p:nvSpPr>
        <p:spPr>
          <a:xfrm>
            <a:off x="2590800" y="627887"/>
            <a:ext cx="5105400" cy="488950"/>
          </a:xfrm>
          <a:prstGeom prst="rect">
            <a:avLst/>
          </a:prstGeom>
        </p:spPr>
        <p:txBody>
          <a:bodyPr vert="horz" wrap="square" lIns="0" tIns="0" rIns="0" bIns="0" rtlCol="0">
            <a:noAutofit/>
          </a:bodyPr>
          <a:lstStyle/>
          <a:p>
            <a:pPr marL="12700">
              <a:lnSpc>
                <a:spcPct val="100000"/>
              </a:lnSpc>
            </a:pPr>
            <a:r>
              <a:rPr lang="es-ES_tradnl" sz="3200" spc="-5" dirty="0" smtClean="0">
                <a:latin typeface="Baskerville Old Face"/>
                <a:cs typeface="Baskerville Old Face"/>
              </a:rPr>
              <a:t>Ejemplos de fallas en el EPP</a:t>
            </a:r>
            <a:endParaRPr lang="es-ES_tradnl" sz="3000" dirty="0">
              <a:latin typeface="Baskerville Old Face"/>
              <a:cs typeface="Baskerville Old Face"/>
            </a:endParaRPr>
          </a:p>
        </p:txBody>
      </p:sp>
      <p:sp>
        <p:nvSpPr>
          <p:cNvPr id="8" name="Title 7" hidden="1"/>
          <p:cNvSpPr>
            <a:spLocks noGrp="1"/>
          </p:cNvSpPr>
          <p:nvPr>
            <p:ph type="title"/>
          </p:nvPr>
        </p:nvSpPr>
        <p:spPr/>
        <p:txBody>
          <a:bodyPr/>
          <a:lstStyle/>
          <a:p>
            <a:r>
              <a:rPr lang="es-ES_tradnl" sz="1800" spc="-5" dirty="0" smtClean="0">
                <a:latin typeface="Baskerville Old Face"/>
                <a:cs typeface="Baskerville Old Face"/>
              </a:rPr>
              <a:t>Ejemplos de fallas en el EPP</a:t>
            </a:r>
            <a:r>
              <a:rPr lang="es-ES_tradnl" sz="1800" dirty="0" smtClean="0">
                <a:latin typeface="Baskerville Old Face"/>
                <a:cs typeface="Baskerville Old Face"/>
              </a:rPr>
              <a:t/>
            </a:r>
            <a:br>
              <a:rPr lang="es-ES_tradnl" sz="1800" dirty="0" smtClean="0">
                <a:latin typeface="Baskerville Old Face"/>
                <a:cs typeface="Baskerville Old Face"/>
              </a:rPr>
            </a:b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0739" y="3523486"/>
            <a:ext cx="2675255" cy="946150"/>
          </a:xfrm>
          <a:prstGeom prst="rect">
            <a:avLst/>
          </a:prstGeom>
        </p:spPr>
        <p:txBody>
          <a:bodyPr vert="horz" wrap="square" lIns="0" tIns="0" rIns="0" bIns="0" rtlCol="0">
            <a:noAutofit/>
          </a:bodyPr>
          <a:lstStyle/>
          <a:p>
            <a:pPr marL="12700" marR="12700">
              <a:lnSpc>
                <a:spcPct val="100000"/>
              </a:lnSpc>
            </a:pPr>
            <a:r>
              <a:rPr lang="es-ES_tradnl" sz="3200" spc="-5" dirty="0" smtClean="0">
                <a:latin typeface="Baskerville Old Face"/>
                <a:cs typeface="Baskerville Old Face"/>
              </a:rPr>
              <a:t>Ejemplos de fallas en el EPP</a:t>
            </a:r>
            <a:endParaRPr lang="es-ES_tradnl" sz="3000" dirty="0">
              <a:latin typeface="Baskerville Old Face"/>
              <a:cs typeface="Baskerville Old Face"/>
            </a:endParaRPr>
          </a:p>
        </p:txBody>
      </p:sp>
      <p:sp>
        <p:nvSpPr>
          <p:cNvPr id="3" name="object 3" title="foto - Ejemplos de fallas en el EPP"/>
          <p:cNvSpPr/>
          <p:nvPr/>
        </p:nvSpPr>
        <p:spPr>
          <a:xfrm>
            <a:off x="4495800" y="685800"/>
            <a:ext cx="4953000" cy="6477000"/>
          </a:xfrm>
          <a:prstGeom prst="rect">
            <a:avLst/>
          </a:prstGeom>
          <a:blipFill>
            <a:blip r:embed="rId2" cstate="print"/>
            <a:stretch>
              <a:fillRect/>
            </a:stretch>
          </a:blipFill>
        </p:spPr>
        <p:txBody>
          <a:bodyPr wrap="square" lIns="0" tIns="0" rIns="0" bIns="0" rtlCol="0">
            <a:noAutofit/>
          </a:bodyPr>
          <a:lstStyle/>
          <a:p>
            <a:endParaRPr dirty="0"/>
          </a:p>
        </p:txBody>
      </p:sp>
      <p:sp>
        <p:nvSpPr>
          <p:cNvPr id="4" name="TextBox 3"/>
          <p:cNvSpPr txBox="1"/>
          <p:nvPr/>
        </p:nvSpPr>
        <p:spPr>
          <a:xfrm>
            <a:off x="4495800" y="3657600"/>
            <a:ext cx="1600200" cy="2308324"/>
          </a:xfrm>
          <a:prstGeom prst="rect">
            <a:avLst/>
          </a:prstGeom>
          <a:noFill/>
        </p:spPr>
        <p:txBody>
          <a:bodyPr wrap="square" rtlCol="0">
            <a:spAutoFit/>
          </a:bodyPr>
          <a:lstStyle/>
          <a:p>
            <a:r>
              <a:rPr lang="es-ES_tradnl" b="1" dirty="0" smtClean="0"/>
              <a:t>Pérdida del guardacabo (impide que el ojo de enganche corte la cuerda)</a:t>
            </a:r>
          </a:p>
          <a:p>
            <a:endParaRPr lang="es-ES_tradnl" dirty="0"/>
          </a:p>
        </p:txBody>
      </p:sp>
      <p:sp>
        <p:nvSpPr>
          <p:cNvPr id="5" name="TextBox 4"/>
          <p:cNvSpPr txBox="1"/>
          <p:nvPr/>
        </p:nvSpPr>
        <p:spPr>
          <a:xfrm>
            <a:off x="4495800" y="685800"/>
            <a:ext cx="1524000" cy="1754327"/>
          </a:xfrm>
          <a:prstGeom prst="rect">
            <a:avLst/>
          </a:prstGeom>
          <a:noFill/>
        </p:spPr>
        <p:txBody>
          <a:bodyPr wrap="square" rtlCol="0">
            <a:spAutoFit/>
          </a:bodyPr>
          <a:lstStyle/>
          <a:p>
            <a:r>
              <a:rPr lang="es-ES_tradnl" b="1" dirty="0" smtClean="0"/>
              <a:t>El nudo se afloja: hay menos vueltas de sujeción</a:t>
            </a:r>
          </a:p>
          <a:p>
            <a:endParaRPr lang="es-ES_tradnl" dirty="0"/>
          </a:p>
        </p:txBody>
      </p:sp>
      <p:sp>
        <p:nvSpPr>
          <p:cNvPr id="6" name="Title 5"/>
          <p:cNvSpPr>
            <a:spLocks noGrp="1"/>
          </p:cNvSpPr>
          <p:nvPr>
            <p:ph type="title"/>
          </p:nvPr>
        </p:nvSpPr>
        <p:spPr/>
        <p:txBody>
          <a:bodyPr/>
          <a:lstStyle/>
          <a:p>
            <a:r>
              <a:rPr lang="es-ES_tradnl" sz="1800" spc="-5" dirty="0" smtClean="0">
                <a:latin typeface="Baskerville Old Face"/>
                <a:cs typeface="Baskerville Old Face"/>
              </a:rPr>
              <a:t>Ejemplos de fallas en el EPP </a:t>
            </a:r>
            <a:r>
              <a:rPr lang="es-ES_tradnl" sz="1800" dirty="0" smtClean="0">
                <a:latin typeface="Baskerville Old Face"/>
                <a:cs typeface="Baskerville Old Face"/>
              </a:rPr>
              <a:t/>
            </a:r>
            <a:br>
              <a:rPr lang="es-ES_tradnl" sz="1800" dirty="0" smtClean="0">
                <a:latin typeface="Baskerville Old Face"/>
                <a:cs typeface="Baskerville Old Face"/>
              </a:rPr>
            </a:b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1" y="720343"/>
            <a:ext cx="7929170" cy="1244472"/>
          </a:xfrm>
          <a:prstGeom prst="rect">
            <a:avLst/>
          </a:prstGeom>
        </p:spPr>
        <p:txBody>
          <a:bodyPr vert="horz" wrap="square" lIns="0" tIns="0" rIns="0" bIns="0" rtlCol="0">
            <a:noAutofit/>
          </a:bodyPr>
          <a:lstStyle/>
          <a:p>
            <a:pPr marL="331470">
              <a:lnSpc>
                <a:spcPct val="100000"/>
              </a:lnSpc>
            </a:pPr>
            <a:r>
              <a:rPr lang="es-ES_tradnl" sz="4800" spc="-5" dirty="0" smtClean="0">
                <a:latin typeface="Baskerville Old Face"/>
                <a:cs typeface="Baskerville Old Face"/>
              </a:rPr>
              <a:t>Protección contra caídas: </a:t>
            </a:r>
            <a:br>
              <a:rPr lang="es-ES_tradnl" sz="4800" spc="-5" dirty="0" smtClean="0">
                <a:latin typeface="Baskerville Old Face"/>
                <a:cs typeface="Baskerville Old Face"/>
              </a:rPr>
            </a:br>
            <a:r>
              <a:rPr lang="es-ES_tradnl" sz="4800" spc="-5" dirty="0" smtClean="0">
                <a:latin typeface="Baskerville Old Face"/>
                <a:cs typeface="Baskerville Old Face"/>
              </a:rPr>
              <a:t>plan de rescate</a:t>
            </a:r>
            <a:endParaRPr lang="es-ES_tradnl" sz="4800" dirty="0">
              <a:latin typeface="Baskerville Old Face"/>
              <a:cs typeface="Baskerville Old Face"/>
            </a:endParaRPr>
          </a:p>
        </p:txBody>
      </p:sp>
      <p:sp>
        <p:nvSpPr>
          <p:cNvPr id="3" name="object 3"/>
          <p:cNvSpPr txBox="1"/>
          <p:nvPr/>
        </p:nvSpPr>
        <p:spPr>
          <a:xfrm>
            <a:off x="764539" y="2819400"/>
            <a:ext cx="6278880" cy="3276600"/>
          </a:xfrm>
          <a:prstGeom prst="rect">
            <a:avLst/>
          </a:prstGeom>
        </p:spPr>
        <p:txBody>
          <a:bodyPr vert="horz" wrap="square" lIns="0" tIns="0" rIns="0" bIns="0" rtlCol="0">
            <a:noAutofit/>
          </a:bodyPr>
          <a:lstStyle/>
          <a:p>
            <a:pPr marL="355600" marR="102235" indent="-342900">
              <a:lnSpc>
                <a:spcPts val="2410"/>
              </a:lnSpc>
              <a:buFont typeface="Baskerville Old Face"/>
              <a:buChar char="•"/>
              <a:tabLst>
                <a:tab pos="355600" algn="l"/>
              </a:tabLst>
            </a:pPr>
            <a:r>
              <a:rPr lang="es-ES_tradnl" sz="2500" dirty="0" smtClean="0">
                <a:latin typeface="Baskerville Old Face"/>
                <a:cs typeface="Baskerville Old Face"/>
              </a:rPr>
              <a:t>Cada vez que se emplea el EPP ¡debe existir un plan de rescate!</a:t>
            </a:r>
          </a:p>
          <a:p>
            <a:pPr marL="707390" marR="877569" lvl="1" indent="-238125">
              <a:lnSpc>
                <a:spcPct val="100000"/>
              </a:lnSpc>
              <a:spcBef>
                <a:spcPts val="15"/>
              </a:spcBef>
              <a:buFont typeface="Baskerville Old Face"/>
              <a:buChar char="–"/>
              <a:tabLst>
                <a:tab pos="756285" algn="l"/>
              </a:tabLst>
            </a:pPr>
            <a:r>
              <a:rPr lang="es-ES_tradnl" sz="2500" spc="-15" dirty="0" smtClean="0">
                <a:latin typeface="Baskerville Old Face"/>
                <a:cs typeface="Baskerville Old Face"/>
              </a:rPr>
              <a:t>Es necesario que sea posible rescatar a una persona en un tiempo mínimo</a:t>
            </a:r>
            <a:endParaRPr lang="es-ES_tradnl" sz="2500" dirty="0" smtClean="0">
              <a:latin typeface="Baskerville Old Face"/>
              <a:cs typeface="Baskerville Old Face"/>
            </a:endParaRPr>
          </a:p>
          <a:p>
            <a:pPr lvl="1">
              <a:lnSpc>
                <a:spcPts val="550"/>
              </a:lnSpc>
              <a:spcBef>
                <a:spcPts val="10"/>
              </a:spcBef>
              <a:buFont typeface="Baskerville Old Face"/>
              <a:buChar char="–"/>
            </a:pPr>
            <a:endParaRPr lang="es-ES_tradnl" sz="550" dirty="0" smtClean="0"/>
          </a:p>
          <a:p>
            <a:pPr marL="756285" marR="1162685" lvl="1" indent="-287020">
              <a:lnSpc>
                <a:spcPts val="2410"/>
              </a:lnSpc>
              <a:buFont typeface="Baskerville Old Face"/>
              <a:buChar char="–"/>
              <a:tabLst>
                <a:tab pos="756285" algn="l"/>
              </a:tabLst>
            </a:pPr>
            <a:r>
              <a:rPr lang="es-ES_tradnl" sz="2500" spc="-10" dirty="0" smtClean="0">
                <a:latin typeface="Baskerville Old Face"/>
                <a:cs typeface="Baskerville Old Face"/>
              </a:rPr>
              <a:t>Identifique las condiciones y las variables normales</a:t>
            </a:r>
            <a:endParaRPr lang="es-ES_tradnl" sz="2500" dirty="0" smtClean="0">
              <a:latin typeface="Baskerville Old Face"/>
              <a:cs typeface="Baskerville Old Face"/>
            </a:endParaRPr>
          </a:p>
          <a:p>
            <a:pPr lvl="1">
              <a:lnSpc>
                <a:spcPts val="550"/>
              </a:lnSpc>
              <a:spcBef>
                <a:spcPts val="28"/>
              </a:spcBef>
              <a:buFont typeface="Baskerville Old Face"/>
              <a:buChar char="–"/>
            </a:pPr>
            <a:endParaRPr lang="es-ES_tradnl" sz="550" dirty="0" smtClean="0"/>
          </a:p>
          <a:p>
            <a:pPr marL="756285" marR="12700" lvl="1" indent="-287020">
              <a:lnSpc>
                <a:spcPts val="2410"/>
              </a:lnSpc>
              <a:buFont typeface="Baskerville Old Face"/>
              <a:buChar char="–"/>
              <a:tabLst>
                <a:tab pos="756285" algn="l"/>
              </a:tabLst>
            </a:pPr>
            <a:r>
              <a:rPr lang="es-ES_tradnl" sz="2500" dirty="0" smtClean="0">
                <a:latin typeface="Baskerville Old Face"/>
                <a:cs typeface="Baskerville Old Face"/>
              </a:rPr>
              <a:t>Defina el plan durante </a:t>
            </a:r>
            <a:r>
              <a:rPr lang="es-ES_tradnl" sz="2500" spc="-5" dirty="0" smtClean="0">
                <a:latin typeface="Baskerville Old Face"/>
                <a:cs typeface="Baskerville Old Face"/>
              </a:rPr>
              <a:t>la Predicción de Peligros y Riesgos</a:t>
            </a:r>
            <a:endParaRPr lang="es-ES_tradnl" sz="2500" dirty="0">
              <a:latin typeface="Baskerville Old Face"/>
              <a:cs typeface="Baskerville Old Face"/>
            </a:endParaRPr>
          </a:p>
        </p:txBody>
      </p:sp>
      <p:sp>
        <p:nvSpPr>
          <p:cNvPr id="4" name="object 4" title="Trabajador en arnés de cuerpo completo"/>
          <p:cNvSpPr/>
          <p:nvPr/>
        </p:nvSpPr>
        <p:spPr>
          <a:xfrm>
            <a:off x="7315200" y="2743200"/>
            <a:ext cx="2119883" cy="4440935"/>
          </a:xfrm>
          <a:prstGeom prst="rect">
            <a:avLst/>
          </a:prstGeom>
          <a:blipFill>
            <a:blip r:embed="rId2" cstate="print"/>
            <a:stretch>
              <a:fillRect/>
            </a:stretch>
          </a:blipFill>
        </p:spPr>
        <p:txBody>
          <a:bodyPr wrap="square" lIns="0" tIns="0" rIns="0" bIns="0" rtlCol="0">
            <a:noAutofit/>
          </a:bodyPr>
          <a:lstStyle/>
          <a:p>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foto - Equipo de Rescate"/>
          <p:cNvSpPr txBox="1">
            <a:spLocks noGrp="1"/>
          </p:cNvSpPr>
          <p:nvPr>
            <p:ph type="title"/>
          </p:nvPr>
        </p:nvSpPr>
        <p:spPr>
          <a:prstGeom prst="rect">
            <a:avLst/>
          </a:prstGeom>
        </p:spPr>
        <p:txBody>
          <a:bodyPr vert="horz" wrap="square" lIns="0" tIns="0" rIns="0" bIns="0" rtlCol="0">
            <a:noAutofit/>
          </a:bodyPr>
          <a:lstStyle/>
          <a:p>
            <a:pPr marL="171450">
              <a:lnSpc>
                <a:spcPct val="100000"/>
              </a:lnSpc>
            </a:pPr>
            <a:r>
              <a:rPr lang="es-ES_tradnl" sz="3000" spc="-5" dirty="0" smtClean="0">
                <a:latin typeface="Baskerville Old Face"/>
                <a:cs typeface="Baskerville Old Face"/>
              </a:rPr>
              <a:t>Equipo de Rescate</a:t>
            </a:r>
            <a:endParaRPr lang="es-ES_tradnl" sz="3000" dirty="0">
              <a:latin typeface="Baskerville Old Face"/>
              <a:cs typeface="Baskerville Old Face"/>
            </a:endParaRPr>
          </a:p>
        </p:txBody>
      </p:sp>
      <p:sp>
        <p:nvSpPr>
          <p:cNvPr id="3" name="object 3"/>
          <p:cNvSpPr txBox="1"/>
          <p:nvPr/>
        </p:nvSpPr>
        <p:spPr>
          <a:xfrm>
            <a:off x="840739" y="1437131"/>
            <a:ext cx="4352925" cy="4277869"/>
          </a:xfrm>
          <a:prstGeom prst="rect">
            <a:avLst/>
          </a:prstGeom>
        </p:spPr>
        <p:txBody>
          <a:bodyPr vert="horz" wrap="square" lIns="0" tIns="0" rIns="0" bIns="0" rtlCol="0">
            <a:noAutofit/>
          </a:bodyPr>
          <a:lstStyle/>
          <a:p>
            <a:pPr marL="355600" indent="-343535">
              <a:lnSpc>
                <a:spcPct val="100000"/>
              </a:lnSpc>
              <a:buFont typeface="Baskerville Old Face"/>
              <a:buChar char="•"/>
              <a:tabLst>
                <a:tab pos="355600" algn="l"/>
              </a:tabLst>
            </a:pPr>
            <a:r>
              <a:rPr lang="es-ES_tradnl" sz="1800" spc="-5" dirty="0" smtClean="0">
                <a:latin typeface="Baskerville Old Face"/>
                <a:cs typeface="Baskerville Old Face"/>
              </a:rPr>
              <a:t>Litera de </a:t>
            </a:r>
            <a:r>
              <a:rPr lang="es-ES_tradnl" spc="-5" dirty="0" smtClean="0">
                <a:latin typeface="Baskerville Old Face"/>
                <a:cs typeface="Baskerville Old Face"/>
              </a:rPr>
              <a:t>rescat</a:t>
            </a:r>
            <a:r>
              <a:rPr lang="es-ES_tradnl" sz="1800" spc="-5" dirty="0" smtClean="0">
                <a:latin typeface="Baskerville Old Face"/>
                <a:cs typeface="Baskerville Old Face"/>
              </a:rPr>
              <a:t>e</a:t>
            </a:r>
            <a:endParaRPr lang="es-ES_tradnl" sz="1800" dirty="0" smtClean="0">
              <a:latin typeface="Baskerville Old Face"/>
              <a:cs typeface="Baskerville Old Face"/>
            </a:endParaRPr>
          </a:p>
          <a:p>
            <a:pPr marL="756285" marR="12700" lvl="1" indent="-287020">
              <a:lnSpc>
                <a:spcPts val="1739"/>
              </a:lnSpc>
              <a:spcBef>
                <a:spcPts val="395"/>
              </a:spcBef>
              <a:buFont typeface="Baskerville Old Face"/>
              <a:buChar char="–"/>
              <a:tabLst>
                <a:tab pos="756285" algn="l"/>
              </a:tabLst>
            </a:pPr>
            <a:r>
              <a:rPr lang="es-ES_tradnl" dirty="0" smtClean="0">
                <a:latin typeface="Baskerville Old Face"/>
                <a:cs typeface="Baskerville Old Face"/>
              </a:rPr>
              <a:t>Se rescata a la persona en una posición física neutral</a:t>
            </a:r>
          </a:p>
          <a:p>
            <a:pPr marL="355600" indent="-343535">
              <a:lnSpc>
                <a:spcPct val="100000"/>
              </a:lnSpc>
              <a:spcBef>
                <a:spcPts val="10"/>
              </a:spcBef>
              <a:buFont typeface="Baskerville Old Face"/>
              <a:buChar char="•"/>
              <a:tabLst>
                <a:tab pos="355600" algn="l"/>
              </a:tabLst>
            </a:pPr>
            <a:r>
              <a:rPr lang="es-ES_tradnl" dirty="0" smtClean="0">
                <a:latin typeface="Baskerville Old Face"/>
                <a:cs typeface="Baskerville Old Face"/>
              </a:rPr>
              <a:t>Arnés de cuerpo entero</a:t>
            </a:r>
          </a:p>
          <a:p>
            <a:pPr marL="756285" lvl="1" indent="-287020">
              <a:lnSpc>
                <a:spcPct val="100000"/>
              </a:lnSpc>
              <a:buFont typeface="Baskerville Old Face"/>
              <a:buChar char="–"/>
              <a:tabLst>
                <a:tab pos="756285" algn="l"/>
              </a:tabLst>
            </a:pPr>
            <a:r>
              <a:rPr lang="es-ES_tradnl" dirty="0" smtClean="0">
                <a:latin typeface="Baskerville Old Face"/>
                <a:cs typeface="Baskerville Old Face"/>
              </a:rPr>
              <a:t>Puede ser distinto</a:t>
            </a:r>
          </a:p>
          <a:p>
            <a:pPr marL="756285" lvl="1" indent="-287020">
              <a:lnSpc>
                <a:spcPct val="100000"/>
              </a:lnSpc>
              <a:spcBef>
                <a:spcPts val="10"/>
              </a:spcBef>
              <a:buFont typeface="Baskerville Old Face"/>
              <a:buChar char="–"/>
              <a:tabLst>
                <a:tab pos="756285" algn="l"/>
              </a:tabLst>
            </a:pPr>
            <a:r>
              <a:rPr lang="es-ES_tradnl" spc="-5" dirty="0" smtClean="0">
                <a:latin typeface="Baskerville Old Face"/>
                <a:cs typeface="Baskerville Old Face"/>
              </a:rPr>
              <a:t>Permite una suspensión más prolongada</a:t>
            </a:r>
            <a:endParaRPr lang="es-ES_tradnl" dirty="0" smtClean="0">
              <a:latin typeface="Baskerville Old Face"/>
              <a:cs typeface="Baskerville Old Face"/>
            </a:endParaRPr>
          </a:p>
          <a:p>
            <a:pPr marL="355600" indent="-342900">
              <a:lnSpc>
                <a:spcPct val="100000"/>
              </a:lnSpc>
              <a:buFont typeface="Baskerville Old Face"/>
              <a:buChar char="•"/>
              <a:tabLst>
                <a:tab pos="354965" algn="l"/>
              </a:tabLst>
            </a:pPr>
            <a:r>
              <a:rPr lang="es-ES_tradnl" spc="-5" dirty="0" smtClean="0">
                <a:latin typeface="Baskerville Old Face"/>
                <a:cs typeface="Baskerville Old Face"/>
              </a:rPr>
              <a:t>Dispositivo para descenso An</a:t>
            </a:r>
            <a:r>
              <a:rPr lang="es-ES_tradnl" dirty="0" smtClean="0">
                <a:latin typeface="Baskerville Old Face"/>
                <a:cs typeface="Baskerville Old Face"/>
              </a:rPr>
              <a:t>th</a:t>
            </a:r>
            <a:r>
              <a:rPr lang="es-ES_tradnl" spc="-5" dirty="0" smtClean="0">
                <a:latin typeface="Baskerville Old Face"/>
                <a:cs typeface="Baskerville Old Face"/>
              </a:rPr>
              <a:t>r</a:t>
            </a:r>
            <a:r>
              <a:rPr lang="es-ES_tradnl" dirty="0" smtClean="0">
                <a:latin typeface="Baskerville Old Face"/>
                <a:cs typeface="Baskerville Old Face"/>
              </a:rPr>
              <a:t>on</a:t>
            </a:r>
          </a:p>
          <a:p>
            <a:pPr marL="756285" lvl="1" indent="-287020">
              <a:lnSpc>
                <a:spcPct val="100000"/>
              </a:lnSpc>
              <a:buFont typeface="Baskerville Old Face"/>
              <a:buChar char="–"/>
              <a:tabLst>
                <a:tab pos="756285" algn="l"/>
              </a:tabLst>
            </a:pPr>
            <a:r>
              <a:rPr lang="es-ES_tradnl" dirty="0" smtClean="0">
                <a:latin typeface="Baskerville Old Face"/>
                <a:cs typeface="Baskerville Old Face"/>
              </a:rPr>
              <a:t>Auto-rescate</a:t>
            </a:r>
          </a:p>
          <a:p>
            <a:pPr marL="756285" lvl="1" indent="-287020">
              <a:lnSpc>
                <a:spcPct val="100000"/>
              </a:lnSpc>
              <a:buFont typeface="Baskerville Old Face"/>
              <a:buChar char="–"/>
              <a:tabLst>
                <a:tab pos="756285" algn="l"/>
              </a:tabLst>
            </a:pPr>
            <a:r>
              <a:rPr lang="es-ES_tradnl" dirty="0" smtClean="0">
                <a:latin typeface="Baskerville Old Face"/>
                <a:cs typeface="Baskerville Old Face"/>
              </a:rPr>
              <a:t>Muy bueno en una situación de pánico</a:t>
            </a:r>
            <a:endParaRPr lang="es-ES_tradnl" sz="1800" dirty="0" smtClean="0">
              <a:latin typeface="Baskerville Old Face"/>
              <a:cs typeface="Baskerville Old Face"/>
            </a:endParaRPr>
          </a:p>
          <a:p>
            <a:pPr marL="355600" indent="-343535">
              <a:lnSpc>
                <a:spcPct val="100000"/>
              </a:lnSpc>
              <a:buFont typeface="Baskerville Old Face"/>
              <a:buChar char="•"/>
              <a:tabLst>
                <a:tab pos="355600" algn="l"/>
              </a:tabLst>
            </a:pPr>
            <a:r>
              <a:rPr lang="es-ES_tradnl" spc="-5" dirty="0" smtClean="0">
                <a:latin typeface="Baskerville Old Face"/>
                <a:cs typeface="Baskerville Old Face"/>
              </a:rPr>
              <a:t>Equipos de salvataje</a:t>
            </a:r>
            <a:endParaRPr lang="es-ES_tradnl" dirty="0" smtClean="0">
              <a:latin typeface="Baskerville Old Face"/>
              <a:cs typeface="Baskerville Old Face"/>
            </a:endParaRPr>
          </a:p>
          <a:p>
            <a:pPr marL="756285" lvl="1" indent="-287020">
              <a:lnSpc>
                <a:spcPct val="100000"/>
              </a:lnSpc>
              <a:spcBef>
                <a:spcPts val="10"/>
              </a:spcBef>
              <a:buFont typeface="Baskerville Old Face"/>
              <a:buChar char="–"/>
              <a:tabLst>
                <a:tab pos="756285" algn="l"/>
              </a:tabLst>
            </a:pPr>
            <a:r>
              <a:rPr lang="es-ES_tradnl" spc="-5" dirty="0" smtClean="0">
                <a:latin typeface="Baskerville Old Face"/>
                <a:cs typeface="Baskerville Old Face"/>
              </a:rPr>
              <a:t>Juego de artículos de rescate</a:t>
            </a:r>
            <a:endParaRPr lang="es-ES_tradnl" dirty="0" smtClean="0">
              <a:latin typeface="Baskerville Old Face"/>
              <a:cs typeface="Baskerville Old Face"/>
            </a:endParaRPr>
          </a:p>
          <a:p>
            <a:pPr marL="355600" indent="-343535">
              <a:lnSpc>
                <a:spcPct val="100000"/>
              </a:lnSpc>
              <a:buFont typeface="Baskerville Old Face"/>
              <a:buChar char="•"/>
              <a:tabLst>
                <a:tab pos="355600" algn="l"/>
              </a:tabLst>
            </a:pPr>
            <a:r>
              <a:rPr lang="es-ES_tradnl" sz="1800" spc="-5" dirty="0" smtClean="0">
                <a:latin typeface="Baskerville Old Face"/>
                <a:cs typeface="Baskerville Old Face"/>
              </a:rPr>
              <a:t>Grúa de salvataje</a:t>
            </a:r>
            <a:endParaRPr lang="es-ES_tradnl" sz="1800" dirty="0" smtClean="0">
              <a:latin typeface="Baskerville Old Face"/>
              <a:cs typeface="Baskerville Old Face"/>
            </a:endParaRPr>
          </a:p>
          <a:p>
            <a:pPr marL="756285" lvl="1" indent="-287020">
              <a:lnSpc>
                <a:spcPct val="100000"/>
              </a:lnSpc>
              <a:buFont typeface="Baskerville Old Face"/>
              <a:buChar char="–"/>
              <a:tabLst>
                <a:tab pos="756285" algn="l"/>
              </a:tabLst>
            </a:pPr>
            <a:r>
              <a:rPr lang="es-ES_tradnl" sz="1800" spc="-10" dirty="0" smtClean="0">
                <a:latin typeface="Baskerville Old Face"/>
                <a:cs typeface="Baskerville Old Face"/>
              </a:rPr>
              <a:t>De uso en espacios restringidos</a:t>
            </a:r>
            <a:endParaRPr lang="es-ES_tradnl" sz="1800" dirty="0" smtClean="0">
              <a:latin typeface="Baskerville Old Face"/>
              <a:cs typeface="Baskerville Old Face"/>
            </a:endParaRPr>
          </a:p>
          <a:p>
            <a:pPr marL="756285" lvl="1" indent="-287020">
              <a:lnSpc>
                <a:spcPct val="100000"/>
              </a:lnSpc>
              <a:buFont typeface="Baskerville Old Face"/>
              <a:buChar char="–"/>
              <a:tabLst>
                <a:tab pos="756285" algn="l"/>
              </a:tabLst>
            </a:pPr>
            <a:r>
              <a:rPr lang="es-ES_tradnl" sz="1800" spc="-5" dirty="0" smtClean="0">
                <a:latin typeface="Baskerville Old Face"/>
                <a:cs typeface="Baskerville Old Face"/>
              </a:rPr>
              <a:t>Se puede reiniciar</a:t>
            </a:r>
            <a:endParaRPr lang="es-ES_tradnl" sz="1800" dirty="0">
              <a:latin typeface="Baskerville Old Face"/>
              <a:cs typeface="Baskerville Old Face"/>
            </a:endParaRPr>
          </a:p>
        </p:txBody>
      </p:sp>
      <p:sp>
        <p:nvSpPr>
          <p:cNvPr id="4" name="object 4" title="foto - Equipo de Rescate"/>
          <p:cNvSpPr/>
          <p:nvPr/>
        </p:nvSpPr>
        <p:spPr>
          <a:xfrm>
            <a:off x="838200" y="5562600"/>
            <a:ext cx="2228088" cy="150571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5" name="object 5" title="foto - Equipo de Rescate"/>
          <p:cNvSpPr/>
          <p:nvPr/>
        </p:nvSpPr>
        <p:spPr>
          <a:xfrm>
            <a:off x="5257800" y="457200"/>
            <a:ext cx="1584960" cy="23622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6" name="object 6" title="foto - Equipo de Rescate"/>
          <p:cNvSpPr/>
          <p:nvPr/>
        </p:nvSpPr>
        <p:spPr>
          <a:xfrm>
            <a:off x="7162800" y="685800"/>
            <a:ext cx="2150364" cy="350519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7" name="object 7" title="foto - Equipo de Rescate"/>
          <p:cNvSpPr/>
          <p:nvPr/>
        </p:nvSpPr>
        <p:spPr>
          <a:xfrm>
            <a:off x="3657600" y="5334000"/>
            <a:ext cx="1981200" cy="160020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8" name="object 8" title="foto - Equipo de Rescate"/>
          <p:cNvSpPr/>
          <p:nvPr/>
        </p:nvSpPr>
        <p:spPr>
          <a:xfrm>
            <a:off x="5562600" y="3048000"/>
            <a:ext cx="1066799" cy="297180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9" name="object 9" title="foto - Equipo de Rescate"/>
          <p:cNvSpPr/>
          <p:nvPr/>
        </p:nvSpPr>
        <p:spPr>
          <a:xfrm>
            <a:off x="7086600" y="4267200"/>
            <a:ext cx="2514599" cy="3047999"/>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9803" rIns="0" bIns="0" rtlCol="0">
            <a:noAutofit/>
          </a:bodyPr>
          <a:lstStyle/>
          <a:p>
            <a:pPr marL="3024505">
              <a:lnSpc>
                <a:spcPct val="100000"/>
              </a:lnSpc>
            </a:pPr>
            <a:r>
              <a:rPr lang="es-ES_tradnl" sz="4400" spc="-5" dirty="0" smtClean="0">
                <a:latin typeface="Baskerville Old Face"/>
                <a:cs typeface="Baskerville Old Face"/>
              </a:rPr>
              <a:t>Repaso</a:t>
            </a:r>
            <a:endParaRPr lang="es-ES_tradnl" sz="4400" dirty="0">
              <a:latin typeface="Baskerville Old Face"/>
              <a:cs typeface="Baskerville Old Face"/>
            </a:endParaRPr>
          </a:p>
        </p:txBody>
      </p:sp>
      <p:sp>
        <p:nvSpPr>
          <p:cNvPr id="3" name="object 3"/>
          <p:cNvSpPr txBox="1">
            <a:spLocks noGrp="1"/>
          </p:cNvSpPr>
          <p:nvPr>
            <p:ph type="body" idx="1"/>
          </p:nvPr>
        </p:nvSpPr>
        <p:spPr>
          <a:prstGeom prst="rect">
            <a:avLst/>
          </a:prstGeom>
        </p:spPr>
        <p:txBody>
          <a:bodyPr vert="horz" wrap="square" lIns="0" tIns="0" rIns="0" bIns="0" rtlCol="0">
            <a:noAutofit/>
          </a:bodyPr>
          <a:lstStyle/>
          <a:p>
            <a:pPr marL="354965" indent="-342900">
              <a:lnSpc>
                <a:spcPct val="100000"/>
              </a:lnSpc>
              <a:buFont typeface="Baskerville Old Face"/>
              <a:buChar char="•"/>
              <a:tabLst>
                <a:tab pos="355600" algn="l"/>
              </a:tabLst>
            </a:pPr>
            <a:r>
              <a:rPr lang="es-ES_tradnl" sz="2800" spc="-10" dirty="0" smtClean="0">
                <a:latin typeface="Baskerville Old Face"/>
                <a:cs typeface="Baskerville Old Face"/>
              </a:rPr>
              <a:t>En los escenarios de peligro de caídas existen opciones:</a:t>
            </a:r>
            <a:endParaRPr lang="es-ES_tradnl" sz="2800" dirty="0" smtClean="0">
              <a:latin typeface="Baskerville Old Face"/>
              <a:cs typeface="Baskerville Old Face"/>
            </a:endParaRPr>
          </a:p>
          <a:p>
            <a:pPr>
              <a:lnSpc>
                <a:spcPts val="650"/>
              </a:lnSpc>
              <a:spcBef>
                <a:spcPts val="37"/>
              </a:spcBef>
              <a:buFont typeface="Baskerville Old Face"/>
              <a:buChar char="•"/>
            </a:pPr>
            <a:endParaRPr lang="es-ES_tradnl" sz="2500" dirty="0" smtClean="0"/>
          </a:p>
          <a:p>
            <a:pPr marL="756285" lvl="1" indent="-287020">
              <a:lnSpc>
                <a:spcPct val="100000"/>
              </a:lnSpc>
              <a:buFont typeface="Baskerville Old Face"/>
              <a:buChar char="–"/>
              <a:tabLst>
                <a:tab pos="756285" algn="l"/>
              </a:tabLst>
            </a:pPr>
            <a:r>
              <a:rPr lang="es-ES_tradnl" sz="2500" spc="-5" dirty="0" smtClean="0">
                <a:latin typeface="Baskerville Old Face"/>
                <a:cs typeface="Baskerville Old Face"/>
              </a:rPr>
              <a:t>Prevención de caídas</a:t>
            </a:r>
            <a:endParaRPr lang="es-ES_tradnl" sz="2500" dirty="0" smtClean="0">
              <a:latin typeface="Baskerville Old Face"/>
              <a:cs typeface="Baskerville Old Face"/>
            </a:endParaRPr>
          </a:p>
          <a:p>
            <a:pPr lvl="1">
              <a:lnSpc>
                <a:spcPts val="650"/>
              </a:lnSpc>
              <a:spcBef>
                <a:spcPts val="33"/>
              </a:spcBef>
              <a:buFont typeface="Baskerville Old Face"/>
              <a:buChar char="–"/>
            </a:pPr>
            <a:endParaRPr lang="es-ES_tradnl" sz="2500" dirty="0" smtClean="0"/>
          </a:p>
          <a:p>
            <a:pPr marL="756285" lvl="1" indent="-287020">
              <a:lnSpc>
                <a:spcPct val="100000"/>
              </a:lnSpc>
              <a:buFont typeface="Baskerville Old Face"/>
              <a:buChar char="–"/>
              <a:tabLst>
                <a:tab pos="756285" algn="l"/>
              </a:tabLst>
            </a:pPr>
            <a:r>
              <a:rPr lang="es-ES_tradnl" sz="2500" spc="-5" dirty="0" smtClean="0">
                <a:latin typeface="Baskerville Old Face"/>
                <a:cs typeface="Baskerville Old Face"/>
              </a:rPr>
              <a:t>Protección contra caídas</a:t>
            </a:r>
            <a:endParaRPr lang="es-ES_tradnl" sz="2500" dirty="0" smtClean="0">
              <a:latin typeface="Baskerville Old Face"/>
              <a:cs typeface="Baskerville Old Face"/>
            </a:endParaRPr>
          </a:p>
          <a:p>
            <a:pPr lvl="1">
              <a:lnSpc>
                <a:spcPts val="700"/>
              </a:lnSpc>
              <a:spcBef>
                <a:spcPts val="16"/>
              </a:spcBef>
              <a:buFont typeface="Baskerville Old Face"/>
              <a:buChar char="–"/>
            </a:pPr>
            <a:endParaRPr lang="es-ES_tradnl" sz="700" dirty="0" smtClean="0"/>
          </a:p>
          <a:p>
            <a:pPr marL="354965" marR="12700" indent="-342900">
              <a:lnSpc>
                <a:spcPct val="100299"/>
              </a:lnSpc>
              <a:buFont typeface="Baskerville Old Face"/>
              <a:buChar char="•"/>
              <a:tabLst>
                <a:tab pos="355600" algn="l"/>
              </a:tabLst>
            </a:pPr>
            <a:r>
              <a:rPr lang="es-ES_tradnl" sz="2800" spc="-5" dirty="0" smtClean="0">
                <a:latin typeface="Baskerville Old Face"/>
                <a:cs typeface="Baskerville Old Face"/>
              </a:rPr>
              <a:t>Se debe elegir cuál es la solución que funcionará mejor en su situación de trabajo</a:t>
            </a:r>
            <a:endParaRPr lang="es-ES_tradnl" sz="2800" dirty="0" smtClean="0"/>
          </a:p>
          <a:p>
            <a:pPr marL="355600" indent="-343535">
              <a:lnSpc>
                <a:spcPct val="100000"/>
              </a:lnSpc>
              <a:buFont typeface="Baskerville Old Face"/>
              <a:buChar char="•"/>
              <a:tabLst>
                <a:tab pos="355600" algn="l"/>
              </a:tabLst>
            </a:pPr>
            <a:r>
              <a:rPr lang="es-ES_tradnl" sz="2800" spc="-10" dirty="0" smtClean="0">
                <a:latin typeface="Baskerville Old Face"/>
                <a:cs typeface="Baskerville Old Face"/>
              </a:rPr>
              <a:t>Protección contra caídas</a:t>
            </a:r>
            <a:endParaRPr lang="es-ES_tradnl" sz="2800" dirty="0" smtClean="0">
              <a:latin typeface="Baskerville Old Face"/>
              <a:cs typeface="Baskerville Old Face"/>
            </a:endParaRPr>
          </a:p>
          <a:p>
            <a:pPr>
              <a:lnSpc>
                <a:spcPts val="650"/>
              </a:lnSpc>
              <a:spcBef>
                <a:spcPts val="49"/>
              </a:spcBef>
              <a:buFont typeface="Baskerville Old Face"/>
              <a:buChar char="•"/>
            </a:pPr>
            <a:endParaRPr lang="es-ES_tradnl" sz="2700" dirty="0" smtClean="0"/>
          </a:p>
          <a:p>
            <a:pPr marL="756285" lvl="1" indent="-287020">
              <a:lnSpc>
                <a:spcPct val="100000"/>
              </a:lnSpc>
              <a:buFont typeface="Baskerville Old Face"/>
              <a:buChar char="–"/>
              <a:tabLst>
                <a:tab pos="756285" algn="l"/>
              </a:tabLst>
            </a:pPr>
            <a:r>
              <a:rPr lang="es-ES_tradnl" sz="2500" spc="0" dirty="0" smtClean="0">
                <a:latin typeface="Baskerville Old Face"/>
                <a:cs typeface="Baskerville Old Face"/>
              </a:rPr>
              <a:t>Inspección</a:t>
            </a:r>
            <a:endParaRPr lang="es-ES_tradnl" sz="2500" dirty="0" smtClean="0">
              <a:latin typeface="Baskerville Old Face"/>
              <a:cs typeface="Baskerville Old Face"/>
            </a:endParaRPr>
          </a:p>
          <a:p>
            <a:pPr lvl="1">
              <a:lnSpc>
                <a:spcPts val="650"/>
              </a:lnSpc>
              <a:spcBef>
                <a:spcPts val="21"/>
              </a:spcBef>
              <a:buFont typeface="Baskerville Old Face"/>
              <a:buChar char="–"/>
            </a:pPr>
            <a:endParaRPr lang="es-ES_tradnl" sz="2500" dirty="0" smtClean="0"/>
          </a:p>
          <a:p>
            <a:pPr marL="756285" lvl="1" indent="-287020">
              <a:lnSpc>
                <a:spcPct val="100000"/>
              </a:lnSpc>
              <a:buFont typeface="Baskerville Old Face"/>
              <a:buChar char="–"/>
              <a:tabLst>
                <a:tab pos="756285" algn="l"/>
              </a:tabLst>
            </a:pPr>
            <a:r>
              <a:rPr lang="es-ES_tradnl" sz="2500" spc="-25" dirty="0" smtClean="0">
                <a:latin typeface="Baskerville Old Face"/>
                <a:cs typeface="Baskerville Old Face"/>
              </a:rPr>
              <a:t>Capacitación</a:t>
            </a:r>
            <a:endParaRPr lang="es-ES_tradnl" sz="2500" dirty="0" smtClean="0">
              <a:latin typeface="Baskerville Old Face"/>
              <a:cs typeface="Baskerville Old Face"/>
            </a:endParaRPr>
          </a:p>
          <a:p>
            <a:pPr lvl="1">
              <a:lnSpc>
                <a:spcPts val="650"/>
              </a:lnSpc>
              <a:spcBef>
                <a:spcPts val="33"/>
              </a:spcBef>
              <a:buFont typeface="Baskerville Old Face"/>
              <a:buChar char="–"/>
            </a:pPr>
            <a:endParaRPr lang="es-ES_tradnl" sz="2500" dirty="0" smtClean="0"/>
          </a:p>
          <a:p>
            <a:pPr marL="756285" lvl="1" indent="-287020">
              <a:lnSpc>
                <a:spcPct val="100000"/>
              </a:lnSpc>
              <a:buFont typeface="Baskerville Old Face"/>
              <a:buChar char="–"/>
              <a:tabLst>
                <a:tab pos="756285" algn="l"/>
              </a:tabLst>
            </a:pPr>
            <a:r>
              <a:rPr lang="es-ES_tradnl" sz="2500" dirty="0" smtClean="0">
                <a:latin typeface="Baskerville Old Face"/>
                <a:cs typeface="Baskerville Old Face"/>
              </a:rPr>
              <a:t>Rescate</a:t>
            </a:r>
            <a:endParaRPr lang="es-ES_tradnl" sz="2500" dirty="0">
              <a:latin typeface="Baskerville Old Face"/>
              <a:cs typeface="Baskerville Old Face"/>
            </a:endParaRPr>
          </a:p>
        </p:txBody>
      </p:sp>
      <p:sp>
        <p:nvSpPr>
          <p:cNvPr id="4" name="object 4" title="foto"/>
          <p:cNvSpPr/>
          <p:nvPr/>
        </p:nvSpPr>
        <p:spPr>
          <a:xfrm>
            <a:off x="7010400" y="4191000"/>
            <a:ext cx="2398775" cy="3002279"/>
          </a:xfrm>
          <a:prstGeom prst="rect">
            <a:avLst/>
          </a:prstGeom>
          <a:blipFill>
            <a:blip r:embed="rId2" cstate="print"/>
            <a:stretch>
              <a:fillRect/>
            </a:stretch>
          </a:blipFill>
        </p:spPr>
        <p:txBody>
          <a:bodyPr wrap="square" lIns="0" tIns="0" rIns="0" bIns="0" rtlCol="0">
            <a:noAutofit/>
          </a:bodyPr>
          <a:lstStyle/>
          <a:p>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9803" rIns="0" bIns="0" rtlCol="0">
            <a:noAutofit/>
          </a:bodyPr>
          <a:lstStyle/>
          <a:p>
            <a:pPr marL="2559685">
              <a:lnSpc>
                <a:spcPct val="100000"/>
              </a:lnSpc>
            </a:pPr>
            <a:r>
              <a:rPr lang="es-ES_tradnl" sz="4400" spc="-15" dirty="0" smtClean="0">
                <a:latin typeface="Baskerville Old Face"/>
                <a:cs typeface="Baskerville Old Face"/>
              </a:rPr>
              <a:t>¿Preguntas</a:t>
            </a:r>
            <a:r>
              <a:rPr sz="4400" spc="0" dirty="0" smtClean="0">
                <a:latin typeface="Baskerville Old Face"/>
                <a:cs typeface="Baskerville Old Face"/>
              </a:rPr>
              <a:t>?</a:t>
            </a:r>
            <a:endParaRPr sz="4400" dirty="0">
              <a:latin typeface="Baskerville Old Face"/>
              <a:cs typeface="Baskerville Old Face"/>
            </a:endParaRPr>
          </a:p>
        </p:txBody>
      </p:sp>
      <p:sp>
        <p:nvSpPr>
          <p:cNvPr id="3" name="object 3" title="aplaudir"/>
          <p:cNvSpPr/>
          <p:nvPr/>
        </p:nvSpPr>
        <p:spPr>
          <a:xfrm>
            <a:off x="2519172" y="2461260"/>
            <a:ext cx="3043427" cy="2895599"/>
          </a:xfrm>
          <a:prstGeom prst="rect">
            <a:avLst/>
          </a:prstGeom>
          <a:blipFill>
            <a:blip r:embed="rId2" cstate="print"/>
            <a:stretch>
              <a:fillRect/>
            </a:stretch>
          </a:blipFill>
        </p:spPr>
        <p:txBody>
          <a:bodyPr wrap="square" lIns="0" tIns="0" rIns="0" bIns="0" rtlCol="0">
            <a:noAutofit/>
          </a:bodyPr>
          <a:lstStyle/>
          <a:p>
            <a:endParaRPr dirty="0"/>
          </a:p>
        </p:txBody>
      </p:sp>
      <p:sp>
        <p:nvSpPr>
          <p:cNvPr id="4" name="object 4" title="dibujo"/>
          <p:cNvSpPr/>
          <p:nvPr/>
        </p:nvSpPr>
        <p:spPr>
          <a:xfrm>
            <a:off x="7391400" y="457200"/>
            <a:ext cx="2209799" cy="6857999"/>
          </a:xfrm>
          <a:prstGeom prst="rect">
            <a:avLst/>
          </a:prstGeom>
          <a:blipFill>
            <a:blip r:embed="rId3" cstate="print"/>
            <a:stretch>
              <a:fillRect/>
            </a:stretch>
          </a:blipFill>
        </p:spPr>
        <p:txBody>
          <a:bodyPr wrap="square" lIns="0" tIns="0" rIns="0" bIns="0" rtlCol="0">
            <a:noAutofit/>
          </a:bodyPr>
          <a:lstStyle/>
          <a:p>
            <a:r>
              <a:rPr lang="en-US" dirty="0" smtClean="0"/>
              <a:t>dibujo</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4829" y="720343"/>
            <a:ext cx="7852971" cy="1244472"/>
          </a:xfrm>
          <a:prstGeom prst="rect">
            <a:avLst/>
          </a:prstGeom>
        </p:spPr>
        <p:txBody>
          <a:bodyPr vert="horz" wrap="square" lIns="0" tIns="243839" rIns="0" bIns="0" rtlCol="0">
            <a:noAutofit/>
          </a:bodyPr>
          <a:lstStyle/>
          <a:p>
            <a:pPr marL="457200">
              <a:lnSpc>
                <a:spcPct val="100000"/>
              </a:lnSpc>
            </a:pPr>
            <a:r>
              <a:rPr lang="es-ES_tradnl" sz="4000" spc="-5" dirty="0" smtClean="0">
                <a:latin typeface="Baskerville Old Face"/>
                <a:cs typeface="Baskerville Old Face"/>
              </a:rPr>
              <a:t>¿Qué es un peligro de caída?</a:t>
            </a:r>
            <a:endParaRPr lang="es-ES_tradnl" sz="4000" dirty="0">
              <a:latin typeface="Baskerville Old Face"/>
              <a:cs typeface="Baskerville Old Face"/>
            </a:endParaRPr>
          </a:p>
        </p:txBody>
      </p:sp>
      <p:sp>
        <p:nvSpPr>
          <p:cNvPr id="3" name="object 3"/>
          <p:cNvSpPr txBox="1"/>
          <p:nvPr/>
        </p:nvSpPr>
        <p:spPr>
          <a:xfrm>
            <a:off x="1755138" y="2038094"/>
            <a:ext cx="5483861" cy="3403600"/>
          </a:xfrm>
          <a:prstGeom prst="rect">
            <a:avLst/>
          </a:prstGeom>
        </p:spPr>
        <p:txBody>
          <a:bodyPr vert="horz" wrap="square" lIns="0" tIns="0" rIns="0" bIns="0" rtlCol="0">
            <a:noAutofit/>
          </a:bodyPr>
          <a:lstStyle/>
          <a:p>
            <a:pPr marL="355600" marR="0" indent="-343535" algn="ctr">
              <a:lnSpc>
                <a:spcPct val="100000"/>
              </a:lnSpc>
              <a:buFont typeface="Baskerville Old Face"/>
              <a:buChar char="•"/>
              <a:tabLst>
                <a:tab pos="355600" algn="l"/>
              </a:tabLst>
            </a:pPr>
            <a:r>
              <a:rPr lang="es-ES_tradnl" sz="3200" spc="-10" dirty="0" smtClean="0">
                <a:latin typeface="Baskerville Old Face"/>
                <a:cs typeface="Baskerville Old Face"/>
              </a:rPr>
              <a:t>Tipos de riesgos de caídas</a:t>
            </a:r>
            <a:r>
              <a:rPr lang="es-ES_tradnl" sz="3200" dirty="0" smtClean="0">
                <a:latin typeface="Baskerville Old Face"/>
                <a:cs typeface="Baskerville Old Face"/>
              </a:rPr>
              <a:t>:</a:t>
            </a:r>
          </a:p>
          <a:p>
            <a:pPr>
              <a:lnSpc>
                <a:spcPts val="550"/>
              </a:lnSpc>
              <a:spcBef>
                <a:spcPts val="13"/>
              </a:spcBef>
              <a:buFont typeface="Baskerville Old Face"/>
              <a:buChar char="•"/>
            </a:pPr>
            <a:endParaRPr lang="es-ES_tradnl" sz="550" dirty="0" smtClean="0"/>
          </a:p>
          <a:p>
            <a:pPr>
              <a:lnSpc>
                <a:spcPts val="1000"/>
              </a:lnSpc>
              <a:buFont typeface="Baskerville Old Face"/>
              <a:buChar char="•"/>
            </a:pPr>
            <a:endParaRPr lang="es-ES_tradnl" sz="1000" dirty="0" smtClean="0"/>
          </a:p>
          <a:p>
            <a:pPr>
              <a:lnSpc>
                <a:spcPts val="1000"/>
              </a:lnSpc>
              <a:buFont typeface="Baskerville Old Face"/>
              <a:buChar char="•"/>
            </a:pPr>
            <a:endParaRPr lang="es-ES_tradnl" sz="1000" dirty="0" smtClean="0"/>
          </a:p>
          <a:p>
            <a:pPr>
              <a:lnSpc>
                <a:spcPts val="1000"/>
              </a:lnSpc>
              <a:buFont typeface="Baskerville Old Face"/>
              <a:buChar char="•"/>
            </a:pPr>
            <a:endParaRPr lang="es-ES_tradnl" sz="1000" dirty="0" smtClean="0"/>
          </a:p>
          <a:p>
            <a:pPr>
              <a:lnSpc>
                <a:spcPts val="1000"/>
              </a:lnSpc>
              <a:buFont typeface="Baskerville Old Face"/>
              <a:buChar char="•"/>
            </a:pPr>
            <a:endParaRPr lang="es-ES_tradnl" sz="1000" dirty="0" smtClean="0"/>
          </a:p>
          <a:p>
            <a:pPr marL="756285" lvl="1" indent="-287020">
              <a:lnSpc>
                <a:spcPct val="100000"/>
              </a:lnSpc>
              <a:buFont typeface="Baskerville Old Face"/>
              <a:buChar char="–"/>
              <a:tabLst>
                <a:tab pos="756285" algn="l"/>
              </a:tabLst>
            </a:pPr>
            <a:r>
              <a:rPr lang="es-ES_tradnl" sz="2800" spc="-5" dirty="0" smtClean="0">
                <a:latin typeface="Baskerville Old Face"/>
                <a:cs typeface="Baskerville Old Face"/>
              </a:rPr>
              <a:t>Caída a un nivel inferior</a:t>
            </a:r>
            <a:endParaRPr lang="es-ES_tradnl" sz="2800" dirty="0" smtClean="0">
              <a:latin typeface="Baskerville Old Face"/>
              <a:cs typeface="Baskerville Old Face"/>
            </a:endParaRPr>
          </a:p>
          <a:p>
            <a:pPr marL="756285" lvl="1" indent="-287020">
              <a:lnSpc>
                <a:spcPct val="100000"/>
              </a:lnSpc>
              <a:spcBef>
                <a:spcPts val="335"/>
              </a:spcBef>
              <a:buFont typeface="Baskerville Old Face"/>
              <a:buChar char="–"/>
              <a:tabLst>
                <a:tab pos="756285" algn="l"/>
              </a:tabLst>
            </a:pPr>
            <a:r>
              <a:rPr lang="es-ES_tradnl" sz="2800" spc="-5" dirty="0" smtClean="0">
                <a:latin typeface="Baskerville Old Face"/>
                <a:cs typeface="Baskerville Old Face"/>
              </a:rPr>
              <a:t>Caída en el mismo nivel</a:t>
            </a:r>
            <a:endParaRPr lang="es-ES_tradnl" sz="2800" dirty="0" smtClean="0">
              <a:latin typeface="Baskerville Old Face"/>
              <a:cs typeface="Baskerville Old Face"/>
            </a:endParaRPr>
          </a:p>
          <a:p>
            <a:pPr marL="756285" lvl="1" indent="-287020">
              <a:lnSpc>
                <a:spcPct val="100000"/>
              </a:lnSpc>
              <a:spcBef>
                <a:spcPts val="345"/>
              </a:spcBef>
              <a:buFont typeface="Baskerville Old Face"/>
              <a:buChar char="–"/>
              <a:tabLst>
                <a:tab pos="756285" algn="l"/>
              </a:tabLst>
            </a:pPr>
            <a:r>
              <a:rPr lang="es-ES_tradnl" sz="2800" spc="-5" dirty="0" smtClean="0">
                <a:latin typeface="Baskerville Old Face"/>
                <a:cs typeface="Baskerville Old Face"/>
              </a:rPr>
              <a:t>Caída a un nivel superior</a:t>
            </a:r>
            <a:endParaRPr lang="es-ES_tradnl" sz="2800" dirty="0" smtClean="0">
              <a:latin typeface="Baskerville Old Face"/>
              <a:cs typeface="Baskerville Old Face"/>
            </a:endParaRPr>
          </a:p>
          <a:p>
            <a:pPr marL="756285" lvl="1" indent="-287020">
              <a:lnSpc>
                <a:spcPct val="100000"/>
              </a:lnSpc>
              <a:spcBef>
                <a:spcPts val="335"/>
              </a:spcBef>
              <a:buFont typeface="Baskerville Old Face"/>
              <a:buChar char="–"/>
              <a:tabLst>
                <a:tab pos="756285" algn="l"/>
              </a:tabLst>
            </a:pPr>
            <a:r>
              <a:rPr lang="es-ES_tradnl" sz="2800" spc="-10" dirty="0" smtClean="0">
                <a:latin typeface="Baskerville Old Face"/>
                <a:cs typeface="Baskerville Old Face"/>
              </a:rPr>
              <a:t>Resbalones y</a:t>
            </a:r>
            <a:r>
              <a:rPr lang="es-ES_tradnl" sz="2800" dirty="0" smtClean="0">
                <a:latin typeface="Baskerville Old Face"/>
                <a:cs typeface="Baskerville Old Face"/>
              </a:rPr>
              <a:t> t</a:t>
            </a:r>
            <a:r>
              <a:rPr lang="es-ES_tradnl" sz="2800" spc="-25" dirty="0" smtClean="0">
                <a:latin typeface="Baskerville Old Face"/>
                <a:cs typeface="Baskerville Old Face"/>
              </a:rPr>
              <a:t>ropiezos</a:t>
            </a:r>
            <a:endParaRPr lang="es-ES_tradnl" sz="2800" dirty="0">
              <a:latin typeface="Baskerville Old Face"/>
              <a:cs typeface="Baskerville Old Face"/>
            </a:endParaRPr>
          </a:p>
        </p:txBody>
      </p:sp>
      <p:sp>
        <p:nvSpPr>
          <p:cNvPr id="4" name="object 4" title="hombre palo"/>
          <p:cNvSpPr/>
          <p:nvPr/>
        </p:nvSpPr>
        <p:spPr>
          <a:xfrm>
            <a:off x="7391400" y="5408743"/>
            <a:ext cx="2017775" cy="1904999"/>
          </a:xfrm>
          <a:prstGeom prst="rect">
            <a:avLst/>
          </a:prstGeom>
          <a:blipFill>
            <a:blip r:embed="rId2" cstate="print"/>
            <a:stretch>
              <a:fillRect/>
            </a:stretch>
          </a:blipFill>
        </p:spPr>
        <p:txBody>
          <a:bodyPr wrap="square" lIns="0" tIns="0" rIns="0" bIns="0" rtlCol="0">
            <a:noAutofit/>
          </a:bodyPr>
          <a:lstStyle/>
          <a:p>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9151" y="1185163"/>
            <a:ext cx="8032750" cy="635000"/>
          </a:xfrm>
          <a:prstGeom prst="rect">
            <a:avLst/>
          </a:prstGeom>
        </p:spPr>
        <p:txBody>
          <a:bodyPr vert="horz" wrap="square" lIns="0" tIns="0" rIns="0" bIns="0" rtlCol="0">
            <a:noAutofit/>
          </a:bodyPr>
          <a:lstStyle/>
          <a:p>
            <a:pPr marL="12700" algn="ctr">
              <a:lnSpc>
                <a:spcPct val="100000"/>
              </a:lnSpc>
            </a:pPr>
            <a:r>
              <a:rPr lang="es-ES_tradnl" sz="4000" spc="-25" dirty="0" smtClean="0">
                <a:latin typeface="Baskerville Old Face"/>
                <a:cs typeface="Baskerville Old Face"/>
              </a:rPr>
              <a:t>Objetivos de la capacitación</a:t>
            </a:r>
            <a:endParaRPr lang="es-ES_tradnl" sz="4000" dirty="0">
              <a:latin typeface="Baskerville Old Face"/>
              <a:cs typeface="Baskerville Old Face"/>
            </a:endParaRPr>
          </a:p>
        </p:txBody>
      </p:sp>
      <p:sp>
        <p:nvSpPr>
          <p:cNvPr id="3" name="object 3"/>
          <p:cNvSpPr txBox="1"/>
          <p:nvPr/>
        </p:nvSpPr>
        <p:spPr>
          <a:xfrm>
            <a:off x="1143000" y="2209800"/>
            <a:ext cx="7696200" cy="4019040"/>
          </a:xfrm>
          <a:prstGeom prst="rect">
            <a:avLst/>
          </a:prstGeom>
        </p:spPr>
        <p:txBody>
          <a:bodyPr vert="horz" wrap="square" lIns="0" tIns="0" rIns="0" bIns="0" rtlCol="0">
            <a:noAutofit/>
          </a:bodyPr>
          <a:lstStyle/>
          <a:p>
            <a:pPr marL="12065">
              <a:lnSpc>
                <a:spcPct val="100000"/>
              </a:lnSpc>
              <a:tabLst>
                <a:tab pos="355600" algn="l"/>
              </a:tabLst>
            </a:pPr>
            <a:endParaRPr lang="es-ES_tradnl" sz="2400" dirty="0" smtClean="0">
              <a:latin typeface="Baskerville Old Face"/>
              <a:cs typeface="Baskerville Old Face"/>
            </a:endParaRPr>
          </a:p>
          <a:p>
            <a:pPr marL="756285" lvl="1" indent="-287020">
              <a:lnSpc>
                <a:spcPct val="100000"/>
              </a:lnSpc>
              <a:spcBef>
                <a:spcPts val="275"/>
              </a:spcBef>
              <a:buFont typeface="Baskerville Old Face"/>
              <a:buChar char="–"/>
              <a:tabLst>
                <a:tab pos="756285" algn="l"/>
              </a:tabLst>
            </a:pPr>
            <a:r>
              <a:rPr lang="es-ES_tradnl" sz="2800" spc="-10" dirty="0" smtClean="0">
                <a:latin typeface="Baskerville Old Face" panose="02020602080505020303" pitchFamily="18" charset="0"/>
                <a:cs typeface="Baskerville Old Face"/>
              </a:rPr>
              <a:t>Reconocimiento de los peligros de caídas</a:t>
            </a:r>
            <a:endParaRPr lang="es-ES_tradnl" sz="2800" dirty="0" smtClean="0">
              <a:latin typeface="Baskerville Old Face" panose="02020602080505020303" pitchFamily="18" charset="0"/>
              <a:cs typeface="Baskerville Old Face"/>
            </a:endParaRPr>
          </a:p>
          <a:p>
            <a:pPr marL="756285" lvl="1" indent="-287020">
              <a:lnSpc>
                <a:spcPct val="100000"/>
              </a:lnSpc>
              <a:spcBef>
                <a:spcPts val="285"/>
              </a:spcBef>
              <a:buFont typeface="Baskerville Old Face"/>
              <a:buChar char="–"/>
              <a:tabLst>
                <a:tab pos="756285" algn="l"/>
              </a:tabLst>
            </a:pPr>
            <a:r>
              <a:rPr lang="es-ES_tradnl" sz="2800" spc="-10" dirty="0" smtClean="0">
                <a:latin typeface="Baskerville Old Face" panose="02020602080505020303" pitchFamily="18" charset="0"/>
                <a:cs typeface="Baskerville Old Face"/>
              </a:rPr>
              <a:t>Revisión de las reglas y las normas aplicables</a:t>
            </a:r>
            <a:endParaRPr lang="es-ES_tradnl" sz="2800" dirty="0" smtClean="0">
              <a:latin typeface="Baskerville Old Face" panose="02020602080505020303" pitchFamily="18" charset="0"/>
              <a:cs typeface="Baskerville Old Face"/>
            </a:endParaRPr>
          </a:p>
          <a:p>
            <a:pPr marL="756285" lvl="1" indent="-287020">
              <a:lnSpc>
                <a:spcPct val="100000"/>
              </a:lnSpc>
              <a:spcBef>
                <a:spcPts val="275"/>
              </a:spcBef>
              <a:buFont typeface="Baskerville Old Face"/>
              <a:buChar char="–"/>
              <a:tabLst>
                <a:tab pos="756285" algn="l"/>
              </a:tabLst>
            </a:pPr>
            <a:r>
              <a:rPr lang="es-ES_tradnl" sz="2800" dirty="0" smtClean="0">
                <a:latin typeface="Baskerville Old Face" panose="02020602080505020303" pitchFamily="18" charset="0"/>
                <a:cs typeface="Baskerville Old Face"/>
              </a:rPr>
              <a:t>Principios básicos de prevención de caídas</a:t>
            </a:r>
          </a:p>
          <a:p>
            <a:pPr marL="756285" lvl="1" indent="-287020">
              <a:lnSpc>
                <a:spcPct val="100000"/>
              </a:lnSpc>
              <a:spcBef>
                <a:spcPts val="275"/>
              </a:spcBef>
              <a:buFont typeface="Baskerville Old Face"/>
              <a:buChar char="–"/>
              <a:tabLst>
                <a:tab pos="756285" algn="l"/>
              </a:tabLst>
            </a:pPr>
            <a:r>
              <a:rPr lang="es-ES_tradnl" sz="2800" dirty="0" smtClean="0">
                <a:latin typeface="Baskerville Old Face" panose="02020602080505020303" pitchFamily="18" charset="0"/>
                <a:cs typeface="Baskerville Old Face"/>
              </a:rPr>
              <a:t>Principios básicos de protección contra caídas</a:t>
            </a:r>
          </a:p>
          <a:p>
            <a:pPr marL="756285" lvl="1" indent="-287020">
              <a:lnSpc>
                <a:spcPct val="100000"/>
              </a:lnSpc>
              <a:spcBef>
                <a:spcPts val="285"/>
              </a:spcBef>
              <a:buFont typeface="Baskerville Old Face"/>
              <a:buChar char="–"/>
              <a:tabLst>
                <a:tab pos="756285" algn="l"/>
              </a:tabLst>
            </a:pPr>
            <a:r>
              <a:rPr lang="es-ES_tradnl" sz="2800" spc="-5" dirty="0" smtClean="0">
                <a:latin typeface="Baskerville Old Face" panose="02020602080505020303" pitchFamily="18" charset="0"/>
                <a:cs typeface="Baskerville Old Face"/>
              </a:rPr>
              <a:t>Principios de inspección</a:t>
            </a:r>
            <a:endParaRPr lang="es-ES_tradnl" sz="2800" dirty="0" smtClean="0">
              <a:latin typeface="Baskerville Old Face" panose="02020602080505020303" pitchFamily="18" charset="0"/>
              <a:cs typeface="Baskerville Old Face"/>
            </a:endParaRPr>
          </a:p>
          <a:p>
            <a:pPr marL="756285" lvl="1" indent="-287020">
              <a:lnSpc>
                <a:spcPct val="100000"/>
              </a:lnSpc>
              <a:spcBef>
                <a:spcPts val="275"/>
              </a:spcBef>
              <a:buFont typeface="Baskerville Old Face"/>
              <a:buChar char="–"/>
              <a:tabLst>
                <a:tab pos="756285" algn="l"/>
              </a:tabLst>
            </a:pPr>
            <a:r>
              <a:rPr lang="es-ES_tradnl" sz="2800" spc="-10" dirty="0" smtClean="0">
                <a:latin typeface="Baskerville Old Face" panose="02020602080505020303" pitchFamily="18" charset="0"/>
                <a:cs typeface="Baskerville Old Face"/>
              </a:rPr>
              <a:t>Principios de salvataje</a:t>
            </a:r>
            <a:endParaRPr lang="es-ES_tradnl" sz="2800" dirty="0" smtClean="0">
              <a:latin typeface="Baskerville Old Face" panose="02020602080505020303" pitchFamily="18" charset="0"/>
              <a:cs typeface="Baskerville Old Face"/>
            </a:endParaRPr>
          </a:p>
          <a:p>
            <a:pPr>
              <a:lnSpc>
                <a:spcPts val="500"/>
              </a:lnSpc>
              <a:spcBef>
                <a:spcPts val="34"/>
              </a:spcBef>
            </a:pPr>
            <a:endParaRPr lang="es-ES_tradnl" sz="500" dirty="0"/>
          </a:p>
        </p:txBody>
      </p:sp>
      <p:sp>
        <p:nvSpPr>
          <p:cNvPr id="4" name="object 4" title="hombre palo"/>
          <p:cNvSpPr/>
          <p:nvPr/>
        </p:nvSpPr>
        <p:spPr>
          <a:xfrm>
            <a:off x="7391400" y="5486400"/>
            <a:ext cx="2017775" cy="1828799"/>
          </a:xfrm>
          <a:prstGeom prst="rect">
            <a:avLst/>
          </a:prstGeom>
          <a:blipFill>
            <a:blip r:embed="rId2" cstate="print"/>
            <a:stretch>
              <a:fillRect/>
            </a:stretch>
          </a:blipFill>
        </p:spPr>
        <p:txBody>
          <a:bodyPr wrap="square" lIns="0" tIns="0" rIns="0" bIns="0" rtlCol="0">
            <a:noAutofit/>
          </a:bodyPr>
          <a:lstStyle/>
          <a:p>
            <a:endParaRPr lang="es-ES_tradnl" dirty="0"/>
          </a:p>
        </p:txBody>
      </p:sp>
      <p:sp>
        <p:nvSpPr>
          <p:cNvPr id="5" name="Title 4" hidden="1"/>
          <p:cNvSpPr>
            <a:spLocks noGrp="1"/>
          </p:cNvSpPr>
          <p:nvPr>
            <p:ph type="title"/>
          </p:nvPr>
        </p:nvSpPr>
        <p:spPr/>
        <p:txBody>
          <a:bodyPr/>
          <a:lstStyle/>
          <a:p>
            <a:r>
              <a:rPr lang="es-ES_tradnl" sz="1800" spc="-25" dirty="0" smtClean="0">
                <a:latin typeface="Baskerville Old Face"/>
                <a:cs typeface="Baskerville Old Face"/>
              </a:rPr>
              <a:t>Objetivos de la capacitación</a:t>
            </a:r>
            <a:r>
              <a:rPr lang="es-ES_tradnl" sz="1800" dirty="0" smtClean="0">
                <a:latin typeface="Baskerville Old Face"/>
                <a:cs typeface="Baskerville Old Face"/>
              </a:rPr>
              <a:t/>
            </a:r>
            <a:br>
              <a:rPr lang="es-ES_tradnl" sz="1800" dirty="0" smtClean="0">
                <a:latin typeface="Baskerville Old Face"/>
                <a:cs typeface="Baskerville Old Face"/>
              </a:rPr>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9803" rIns="0" bIns="0" rtlCol="0">
            <a:noAutofit/>
          </a:bodyPr>
          <a:lstStyle/>
          <a:p>
            <a:pPr marL="1797685">
              <a:lnSpc>
                <a:spcPct val="100000"/>
              </a:lnSpc>
            </a:pPr>
            <a:r>
              <a:rPr lang="es-ES_tradnl" sz="4400" spc="-5" dirty="0" smtClean="0">
                <a:latin typeface="Baskerville Old Face"/>
                <a:cs typeface="Baskerville Old Face"/>
              </a:rPr>
              <a:t>Resumen de normas</a:t>
            </a:r>
            <a:endParaRPr lang="es-ES_tradnl" sz="4400" dirty="0">
              <a:latin typeface="Baskerville Old Face"/>
              <a:cs typeface="Baskerville Old Face"/>
            </a:endParaRPr>
          </a:p>
        </p:txBody>
      </p:sp>
      <p:sp>
        <p:nvSpPr>
          <p:cNvPr id="3" name="object 3"/>
          <p:cNvSpPr txBox="1"/>
          <p:nvPr/>
        </p:nvSpPr>
        <p:spPr>
          <a:xfrm>
            <a:off x="1374139" y="2149407"/>
            <a:ext cx="7617461" cy="3154680"/>
          </a:xfrm>
          <a:prstGeom prst="rect">
            <a:avLst/>
          </a:prstGeom>
        </p:spPr>
        <p:txBody>
          <a:bodyPr vert="horz" wrap="square" lIns="0" tIns="0" rIns="0" bIns="0" rtlCol="0">
            <a:noAutofit/>
          </a:bodyPr>
          <a:lstStyle/>
          <a:p>
            <a:pPr marL="354965" marR="294005" indent="-342900">
              <a:lnSpc>
                <a:spcPct val="100299"/>
              </a:lnSpc>
              <a:buFont typeface="Baskerville Old Face"/>
              <a:buChar char="•"/>
              <a:tabLst>
                <a:tab pos="355600" algn="l"/>
              </a:tabLst>
            </a:pPr>
            <a:r>
              <a:rPr lang="es-ES_tradnl" sz="3200" dirty="0" smtClean="0">
                <a:latin typeface="Baskerville Old Face" panose="02020602080505020303" pitchFamily="18" charset="0"/>
                <a:cs typeface="Baskerville Old Face"/>
              </a:rPr>
              <a:t>Normas de la Administración de Seguridad y Salud Ocupacionales </a:t>
            </a:r>
            <a:r>
              <a:rPr lang="es-ES_tradnl" sz="3200" spc="-10" dirty="0" smtClean="0">
                <a:latin typeface="Baskerville Old Face" panose="02020602080505020303" pitchFamily="18" charset="0"/>
                <a:cs typeface="Baskerville Old Face"/>
              </a:rPr>
              <a:t>(</a:t>
            </a:r>
            <a:r>
              <a:rPr lang="es-ES_tradnl" sz="3200" spc="-15" dirty="0" smtClean="0">
                <a:latin typeface="Baskerville Old Face" panose="02020602080505020303" pitchFamily="18" charset="0"/>
                <a:cs typeface="Baskerville Old Face"/>
              </a:rPr>
              <a:t>O</a:t>
            </a:r>
            <a:r>
              <a:rPr lang="es-ES_tradnl" sz="3200" spc="-5" dirty="0" smtClean="0">
                <a:latin typeface="Baskerville Old Face" panose="02020602080505020303" pitchFamily="18" charset="0"/>
                <a:cs typeface="Baskerville Old Face"/>
              </a:rPr>
              <a:t>S</a:t>
            </a:r>
            <a:r>
              <a:rPr lang="es-ES_tradnl" sz="3200" spc="-15" dirty="0" smtClean="0">
                <a:latin typeface="Baskerville Old Face" panose="02020602080505020303" pitchFamily="18" charset="0"/>
                <a:cs typeface="Baskerville Old Face"/>
              </a:rPr>
              <a:t>H</a:t>
            </a:r>
            <a:r>
              <a:rPr lang="es-ES_tradnl" sz="3200" spc="-10" dirty="0" smtClean="0">
                <a:latin typeface="Baskerville Old Face" panose="02020602080505020303" pitchFamily="18" charset="0"/>
                <a:cs typeface="Baskerville Old Face"/>
              </a:rPr>
              <a:t>A</a:t>
            </a:r>
            <a:r>
              <a:rPr lang="es-ES_tradnl" sz="3200" dirty="0" smtClean="0">
                <a:latin typeface="Baskerville Old Face" panose="02020602080505020303" pitchFamily="18" charset="0"/>
                <a:cs typeface="Baskerville Old Face"/>
              </a:rPr>
              <a:t>)</a:t>
            </a:r>
          </a:p>
          <a:p>
            <a:pPr>
              <a:lnSpc>
                <a:spcPts val="700"/>
              </a:lnSpc>
              <a:spcBef>
                <a:spcPts val="32"/>
              </a:spcBef>
              <a:buFont typeface="Baskerville Old Face"/>
              <a:buChar char="•"/>
            </a:pPr>
            <a:endParaRPr lang="es-ES_tradnl" sz="700" dirty="0" smtClean="0"/>
          </a:p>
          <a:p>
            <a:pPr marL="355600" marR="12700" indent="-342900">
              <a:lnSpc>
                <a:spcPct val="100299"/>
              </a:lnSpc>
              <a:buFont typeface="Baskerville Old Face"/>
              <a:buChar char="•"/>
              <a:tabLst>
                <a:tab pos="355600" algn="l"/>
              </a:tabLst>
            </a:pPr>
            <a:r>
              <a:rPr lang="es-ES_tradnl" sz="3200" spc="-10" dirty="0" smtClean="0">
                <a:latin typeface="Baskerville Old Face" panose="02020602080505020303" pitchFamily="18" charset="0"/>
                <a:cs typeface="Baskerville Old Face"/>
              </a:rPr>
              <a:t>Reglas del Instituto de Normas Nacionales de los Estados Unidos (A</a:t>
            </a:r>
            <a:r>
              <a:rPr lang="es-ES_tradnl" sz="3200" spc="-5" dirty="0" smtClean="0">
                <a:latin typeface="Baskerville Old Face" panose="02020602080505020303" pitchFamily="18" charset="0"/>
                <a:cs typeface="Baskerville Old Face"/>
              </a:rPr>
              <a:t>NSI</a:t>
            </a:r>
            <a:r>
              <a:rPr lang="es-ES_tradnl" sz="3200" dirty="0" smtClean="0">
                <a:latin typeface="Baskerville Old Face" panose="02020602080505020303" pitchFamily="18" charset="0"/>
                <a:cs typeface="Baskerville Old Face"/>
              </a:rPr>
              <a:t>)</a:t>
            </a:r>
          </a:p>
          <a:p>
            <a:pPr>
              <a:lnSpc>
                <a:spcPts val="700"/>
              </a:lnSpc>
              <a:spcBef>
                <a:spcPts val="32"/>
              </a:spcBef>
              <a:buFont typeface="Baskerville Old Face"/>
              <a:buChar char="•"/>
            </a:pPr>
            <a:endParaRPr lang="es-ES_tradnl" sz="700" dirty="0" smtClean="0"/>
          </a:p>
          <a:p>
            <a:pPr marL="355600" marR="724535" indent="-342900">
              <a:lnSpc>
                <a:spcPct val="100299"/>
              </a:lnSpc>
              <a:buFont typeface="Baskerville Old Face"/>
              <a:buChar char="•"/>
              <a:tabLst>
                <a:tab pos="355600" algn="l"/>
              </a:tabLst>
            </a:pPr>
            <a:r>
              <a:rPr lang="es-ES_tradnl" sz="3200" spc="-5" dirty="0" smtClean="0">
                <a:latin typeface="Baskerville Old Face" panose="02020602080505020303" pitchFamily="18" charset="0"/>
                <a:cs typeface="Baskerville Old Face"/>
              </a:rPr>
              <a:t>Normas de la Asociación Canadiense de Seguridad </a:t>
            </a:r>
            <a:r>
              <a:rPr lang="es-ES_tradnl" sz="3200" spc="-10" dirty="0" smtClean="0">
                <a:latin typeface="Baskerville Old Face" panose="02020602080505020303" pitchFamily="18" charset="0"/>
                <a:cs typeface="Baskerville Old Face"/>
              </a:rPr>
              <a:t>(</a:t>
            </a:r>
            <a:r>
              <a:rPr lang="es-ES_tradnl" sz="3200" spc="-5" dirty="0" smtClean="0">
                <a:latin typeface="Baskerville Old Face" panose="02020602080505020303" pitchFamily="18" charset="0"/>
                <a:cs typeface="Baskerville Old Face"/>
              </a:rPr>
              <a:t>C</a:t>
            </a:r>
            <a:r>
              <a:rPr lang="es-ES_tradnl" sz="3200" spc="-10" dirty="0" smtClean="0">
                <a:latin typeface="Baskerville Old Face" panose="02020602080505020303" pitchFamily="18" charset="0"/>
                <a:cs typeface="Baskerville Old Face"/>
              </a:rPr>
              <a:t>SA)</a:t>
            </a:r>
            <a:endParaRPr lang="es-ES_tradnl" sz="3200" dirty="0">
              <a:latin typeface="Baskerville Old Face"/>
              <a:cs typeface="Baskerville Old Face"/>
            </a:endParaRPr>
          </a:p>
        </p:txBody>
      </p:sp>
      <p:sp>
        <p:nvSpPr>
          <p:cNvPr id="4" name="object 4" title="dos trabajadores"/>
          <p:cNvSpPr/>
          <p:nvPr/>
        </p:nvSpPr>
        <p:spPr>
          <a:xfrm>
            <a:off x="6553200" y="4800600"/>
            <a:ext cx="3047999" cy="2514599"/>
          </a:xfrm>
          <a:prstGeom prst="rect">
            <a:avLst/>
          </a:prstGeom>
          <a:blipFill>
            <a:blip r:embed="rId2" cstate="print"/>
            <a:stretch>
              <a:fillRect/>
            </a:stretch>
          </a:blipFill>
        </p:spPr>
        <p:txBody>
          <a:bodyPr wrap="square" lIns="0" tIns="0" rIns="0" bIns="0" rtlCol="0">
            <a:noAutofit/>
          </a:bodyPr>
          <a:lstStyle/>
          <a:p>
            <a:endParaRPr lang="es-ES_trad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Resumen de las normas de "/>
          <p:cNvSpPr txBox="1"/>
          <p:nvPr/>
        </p:nvSpPr>
        <p:spPr>
          <a:xfrm>
            <a:off x="1066800" y="673607"/>
            <a:ext cx="7620000" cy="393700"/>
          </a:xfrm>
          <a:prstGeom prst="rect">
            <a:avLst/>
          </a:prstGeom>
        </p:spPr>
        <p:txBody>
          <a:bodyPr vert="horz" wrap="square" lIns="0" tIns="0" rIns="0" bIns="0" rtlCol="0">
            <a:noAutofit/>
          </a:bodyPr>
          <a:lstStyle/>
          <a:p>
            <a:pPr marL="12700">
              <a:lnSpc>
                <a:spcPct val="100000"/>
              </a:lnSpc>
            </a:pPr>
            <a:r>
              <a:rPr lang="es-ES_tradnl" sz="2400" spc="-10" dirty="0" smtClean="0">
                <a:latin typeface="Baskerville Old Face"/>
                <a:cs typeface="Baskerville Old Face"/>
              </a:rPr>
              <a:t>Resumen de las normas</a:t>
            </a:r>
            <a:r>
              <a:rPr lang="es-ES_tradnl" sz="2400" spc="0" dirty="0" smtClean="0">
                <a:latin typeface="Times New Roman"/>
                <a:cs typeface="Times New Roman"/>
              </a:rPr>
              <a:t> </a:t>
            </a:r>
            <a:r>
              <a:rPr lang="es-ES_tradnl" sz="2400" dirty="0" smtClean="0">
                <a:latin typeface="Baskerville Old Face"/>
                <a:cs typeface="Baskerville Old Face"/>
              </a:rPr>
              <a:t>de</a:t>
            </a:r>
            <a:r>
              <a:rPr lang="es-ES_tradnl" sz="2400" spc="-5" dirty="0" smtClean="0">
                <a:latin typeface="Times New Roman"/>
                <a:cs typeface="Times New Roman"/>
              </a:rPr>
              <a:t> </a:t>
            </a:r>
            <a:r>
              <a:rPr lang="es-ES_tradnl" sz="2400" b="1" spc="5" dirty="0" smtClean="0">
                <a:solidFill>
                  <a:srgbClr val="FF0000"/>
                </a:solidFill>
                <a:latin typeface="Baskerville Old Face"/>
                <a:cs typeface="Baskerville Old Face"/>
              </a:rPr>
              <a:t>O</a:t>
            </a:r>
            <a:r>
              <a:rPr lang="es-ES_tradnl" sz="2400" b="1" spc="-10" dirty="0" smtClean="0">
                <a:solidFill>
                  <a:srgbClr val="FF0000"/>
                </a:solidFill>
                <a:latin typeface="Baskerville Old Face"/>
                <a:cs typeface="Baskerville Old Face"/>
              </a:rPr>
              <a:t>S</a:t>
            </a:r>
            <a:r>
              <a:rPr lang="es-ES_tradnl" sz="2400" b="1" spc="-5" dirty="0" smtClean="0">
                <a:solidFill>
                  <a:srgbClr val="FF0000"/>
                </a:solidFill>
                <a:latin typeface="Baskerville Old Face"/>
                <a:cs typeface="Baskerville Old Face"/>
              </a:rPr>
              <a:t>H</a:t>
            </a:r>
            <a:r>
              <a:rPr lang="es-ES_tradnl" sz="2400" b="1" spc="0" dirty="0" smtClean="0">
                <a:solidFill>
                  <a:srgbClr val="FF0000"/>
                </a:solidFill>
                <a:latin typeface="Baskerville Old Face"/>
                <a:cs typeface="Baskerville Old Face"/>
              </a:rPr>
              <a:t>A para la</a:t>
            </a:r>
            <a:r>
              <a:rPr lang="es-ES_tradnl" sz="2400" b="1" spc="0" dirty="0" smtClean="0">
                <a:solidFill>
                  <a:srgbClr val="FF0000"/>
                </a:solidFill>
                <a:latin typeface="Times New Roman"/>
                <a:cs typeface="Times New Roman"/>
              </a:rPr>
              <a:t> </a:t>
            </a:r>
            <a:r>
              <a:rPr lang="es-ES_tradnl" sz="2400" b="1" spc="-10" dirty="0" smtClean="0">
                <a:solidFill>
                  <a:srgbClr val="FF0000"/>
                </a:solidFill>
                <a:latin typeface="Baskerville Old Face"/>
                <a:cs typeface="Baskerville Old Face"/>
              </a:rPr>
              <a:t>Industria General</a:t>
            </a:r>
            <a:endParaRPr lang="es-ES_tradnl" sz="2400" b="1" dirty="0">
              <a:solidFill>
                <a:srgbClr val="FF0000"/>
              </a:solidFill>
              <a:latin typeface="Baskerville Old Face"/>
              <a:cs typeface="Baskerville Old Face"/>
            </a:endParaRPr>
          </a:p>
        </p:txBody>
      </p:sp>
      <p:sp>
        <p:nvSpPr>
          <p:cNvPr id="4" name="object 4" title="Foto - un soldador"/>
          <p:cNvSpPr/>
          <p:nvPr/>
        </p:nvSpPr>
        <p:spPr>
          <a:xfrm>
            <a:off x="7391400" y="5791200"/>
            <a:ext cx="2209799" cy="152399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5" name="Title 4" hidden="1"/>
          <p:cNvSpPr>
            <a:spLocks noGrp="1"/>
          </p:cNvSpPr>
          <p:nvPr>
            <p:ph type="title"/>
          </p:nvPr>
        </p:nvSpPr>
        <p:spPr>
          <a:xfrm>
            <a:off x="1255703" y="248221"/>
            <a:ext cx="7628741" cy="1244472"/>
          </a:xfrm>
        </p:spPr>
        <p:txBody>
          <a:bodyPr/>
          <a:lstStyle/>
          <a:p>
            <a:r>
              <a:rPr lang="es-ES_tradnl" sz="1800" spc="-10" dirty="0" smtClean="0">
                <a:latin typeface="Baskerville Old Face"/>
                <a:cs typeface="Baskerville Old Face"/>
              </a:rPr>
              <a:t>Resumen de las normas</a:t>
            </a:r>
            <a:r>
              <a:rPr lang="es-ES_tradnl" sz="1800" spc="0" dirty="0" smtClean="0">
                <a:latin typeface="Times New Roman"/>
                <a:cs typeface="Times New Roman"/>
              </a:rPr>
              <a:t> </a:t>
            </a:r>
            <a:r>
              <a:rPr lang="es-ES_tradnl" sz="1800" dirty="0" smtClean="0">
                <a:latin typeface="Baskerville Old Face"/>
                <a:cs typeface="Baskerville Old Face"/>
              </a:rPr>
              <a:t>de</a:t>
            </a:r>
            <a:r>
              <a:rPr lang="es-ES_tradnl" sz="1800" spc="-5" dirty="0" smtClean="0">
                <a:latin typeface="Times New Roman"/>
                <a:cs typeface="Times New Roman"/>
              </a:rPr>
              <a:t> </a:t>
            </a:r>
            <a:r>
              <a:rPr lang="es-ES_tradnl" sz="1800" b="1" spc="5" dirty="0" smtClean="0">
                <a:solidFill>
                  <a:srgbClr val="FF0000"/>
                </a:solidFill>
                <a:latin typeface="Baskerville Old Face"/>
                <a:cs typeface="Baskerville Old Face"/>
              </a:rPr>
              <a:t>O</a:t>
            </a:r>
            <a:r>
              <a:rPr lang="es-ES_tradnl" sz="1800" b="1" spc="-10" dirty="0" smtClean="0">
                <a:solidFill>
                  <a:srgbClr val="FF0000"/>
                </a:solidFill>
                <a:latin typeface="Baskerville Old Face"/>
                <a:cs typeface="Baskerville Old Face"/>
              </a:rPr>
              <a:t>S</a:t>
            </a:r>
            <a:r>
              <a:rPr lang="es-ES_tradnl" sz="1800" b="1" spc="-5" dirty="0" smtClean="0">
                <a:solidFill>
                  <a:srgbClr val="FF0000"/>
                </a:solidFill>
                <a:latin typeface="Baskerville Old Face"/>
                <a:cs typeface="Baskerville Old Face"/>
              </a:rPr>
              <a:t>H</a:t>
            </a:r>
            <a:r>
              <a:rPr lang="es-ES_tradnl" sz="1800" b="1" spc="0" dirty="0" smtClean="0">
                <a:solidFill>
                  <a:srgbClr val="FF0000"/>
                </a:solidFill>
                <a:latin typeface="Baskerville Old Face"/>
                <a:cs typeface="Baskerville Old Face"/>
              </a:rPr>
              <a:t>A para la</a:t>
            </a:r>
            <a:r>
              <a:rPr lang="es-ES_tradnl" sz="1800" b="1" spc="0" dirty="0" smtClean="0">
                <a:solidFill>
                  <a:srgbClr val="FF0000"/>
                </a:solidFill>
                <a:latin typeface="Times New Roman"/>
                <a:cs typeface="Times New Roman"/>
              </a:rPr>
              <a:t> </a:t>
            </a:r>
            <a:r>
              <a:rPr lang="es-ES_tradnl" sz="1800" b="1" spc="-10" dirty="0" smtClean="0">
                <a:solidFill>
                  <a:srgbClr val="FF0000"/>
                </a:solidFill>
                <a:latin typeface="Baskerville Old Face"/>
                <a:cs typeface="Baskerville Old Face"/>
              </a:rPr>
              <a:t>Industria General</a:t>
            </a:r>
            <a:r>
              <a:rPr lang="es-ES_tradnl" sz="1800" b="1" dirty="0" smtClean="0">
                <a:solidFill>
                  <a:srgbClr val="FF0000"/>
                </a:solidFill>
                <a:latin typeface="Baskerville Old Face"/>
                <a:cs typeface="Baskerville Old Face"/>
              </a:rPr>
              <a:t/>
            </a:r>
            <a:br>
              <a:rPr lang="es-ES_tradnl" sz="1800" b="1" dirty="0" smtClean="0">
                <a:solidFill>
                  <a:srgbClr val="FF0000"/>
                </a:solidFill>
                <a:latin typeface="Baskerville Old Face"/>
                <a:cs typeface="Baskerville Old Face"/>
              </a:rPr>
            </a:br>
            <a:endParaRPr lang="en-US" dirty="0"/>
          </a:p>
        </p:txBody>
      </p:sp>
      <p:pic>
        <p:nvPicPr>
          <p:cNvPr id="6" name="Picture 5" title="Resumen de las normas 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450" y="1075700"/>
            <a:ext cx="8431499" cy="562099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3373</TotalTime>
  <Words>3148</Words>
  <Application>Microsoft Office PowerPoint</Application>
  <PresentationFormat>Custom</PresentationFormat>
  <Paragraphs>453</Paragraphs>
  <Slides>59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Baskerville Old Face</vt:lpstr>
      <vt:lpstr>Book Antiqua</vt:lpstr>
      <vt:lpstr>Calibri</vt:lpstr>
      <vt:lpstr>Showcard Gothic</vt:lpstr>
      <vt:lpstr>Tahoma</vt:lpstr>
      <vt:lpstr>Times New Roman</vt:lpstr>
      <vt:lpstr>Wingdings</vt:lpstr>
      <vt:lpstr>Office Theme</vt:lpstr>
      <vt:lpstr>Protección contra caídas  en la Industria General</vt:lpstr>
      <vt:lpstr>Descargo de responsabilidad </vt:lpstr>
      <vt:lpstr>Resultados de una caída</vt:lpstr>
      <vt:lpstr>¿Qué sucede en la industria? </vt:lpstr>
      <vt:lpstr>Qué sucede en una caída con una cuerda de seguridad de 1,8 metros (6 pies)? </vt:lpstr>
      <vt:lpstr>¿Qué es un peligro de caída?</vt:lpstr>
      <vt:lpstr>Objetivos de la capacitación </vt:lpstr>
      <vt:lpstr>Resumen de normas</vt:lpstr>
      <vt:lpstr>Resumen de las normas de OSHA para la Industria General </vt:lpstr>
      <vt:lpstr>Resumen de las normas de OSHA para la Construcción </vt:lpstr>
      <vt:lpstr>Requisitos más comunes en los Estados Unidos</vt:lpstr>
      <vt:lpstr>Requisitos más comunes en los Estados Unidos </vt:lpstr>
      <vt:lpstr>Elección de soluciones</vt:lpstr>
      <vt:lpstr>Ingeniería</vt:lpstr>
      <vt:lpstr>Administración</vt:lpstr>
      <vt:lpstr>Equipo de protección personal</vt:lpstr>
      <vt:lpstr>Términos de uso común</vt:lpstr>
      <vt:lpstr>Ejemplos</vt:lpstr>
      <vt:lpstr>Ejemplos </vt:lpstr>
      <vt:lpstr>Ejemplos  </vt:lpstr>
      <vt:lpstr>Ejemplos   </vt:lpstr>
      <vt:lpstr> Ejemplos</vt:lpstr>
      <vt:lpstr>  Ejemplos</vt:lpstr>
      <vt:lpstr>   Ejemplos</vt:lpstr>
      <vt:lpstr>    Ejemplos</vt:lpstr>
      <vt:lpstr>Análisis de los peligros de caídas </vt:lpstr>
      <vt:lpstr>Análisis de los peligros de caídas  </vt:lpstr>
      <vt:lpstr>Soluciones para los peligros de caída</vt:lpstr>
      <vt:lpstr>Opciones para la prevención de caídas </vt:lpstr>
      <vt:lpstr>Opciones para la prevención de caídas: escaleras móviles </vt:lpstr>
      <vt:lpstr>Opciones para la prevención de caídas: sistema de prevención de caídas</vt:lpstr>
      <vt:lpstr>Opciones para la prevención de caídas:  equipo de protección personal</vt:lpstr>
      <vt:lpstr>Equipo de protección personal:  arnés de cuerpo entero </vt:lpstr>
      <vt:lpstr>Equipo de protección personal: conectores </vt:lpstr>
      <vt:lpstr>Equipo de protección personal:  cuerda de seguridad con amortiguación incorporada </vt:lpstr>
      <vt:lpstr>Bases de la protección contra caídas: fuerzas</vt:lpstr>
      <vt:lpstr>Equipo de protección personal: cuerda de seguridad auto-retráctil </vt:lpstr>
      <vt:lpstr>Equipo de protección personal: dispositivo para subir escaleras </vt:lpstr>
      <vt:lpstr>Equipo de protección personal: línea de vida vertical</vt:lpstr>
      <vt:lpstr>Equipo de protección personal: línea de vida horizontal </vt:lpstr>
      <vt:lpstr>Bases de la protección contra caídas:  equipo de protección personal (EPP) </vt:lpstr>
      <vt:lpstr>Bases de la protección contra caídas: puntos de anclaje</vt:lpstr>
      <vt:lpstr>Bases de la protección contra caídas: puntos de anclaje </vt:lpstr>
      <vt:lpstr>Bases de la protección contra caídas: puntos de anclaje  </vt:lpstr>
      <vt:lpstr>Bases de la protección contra caídas: puntos de anclaje   </vt:lpstr>
      <vt:lpstr>Equipo de protección personal: inspección formal </vt:lpstr>
      <vt:lpstr>Equipo de protección personal: inspección formal</vt:lpstr>
      <vt:lpstr>Puntos de una inspección formal</vt:lpstr>
      <vt:lpstr>Equipo de protección personal: inspección formal  </vt:lpstr>
      <vt:lpstr>Equipo de protección personal Puntos de inspección en el arnés de cuerpo entero</vt:lpstr>
      <vt:lpstr>Ejemplos de fallas en el EPP</vt:lpstr>
      <vt:lpstr>Ejemplos de fallas en el EPP </vt:lpstr>
      <vt:lpstr>Ejemplos de fallas en el EPP  </vt:lpstr>
      <vt:lpstr>Ejemplos de fallas en el EPP </vt:lpstr>
      <vt:lpstr>Ejemplos de fallas en el EPP  </vt:lpstr>
      <vt:lpstr>Protección contra caídas:  plan de rescate</vt:lpstr>
      <vt:lpstr>Equipo de Rescate</vt:lpstr>
      <vt:lpstr>Repaso</vt:lpstr>
      <vt:lpstr>¿Preguntas?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- 2013 Fall Protection - English</dc:title>
  <dc:creator>02QUESADAJ54</dc:creator>
  <cp:lastModifiedBy>Robertson, Donna - OSHA</cp:lastModifiedBy>
  <cp:revision>301</cp:revision>
  <dcterms:created xsi:type="dcterms:W3CDTF">2016-01-17T22:15:00Z</dcterms:created>
  <dcterms:modified xsi:type="dcterms:W3CDTF">2020-02-25T18:13:23Z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2012-07-02T03:00:00Z</vt:filetime>
  </property>
  <property fmtid="{D5CDD505-2E9C-101B-9397-08002B2CF9AE}" pid="3" name="LastSaved">
    <vt:filetime>2014-05-17T03:00:00Z</vt:filetime>
  </property>
</Properties>
</file>