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6"/>
  </p:notesMasterIdLst>
  <p:handoutMasterIdLst>
    <p:handoutMasterId r:id="rId47"/>
  </p:handoutMasterIdLst>
  <p:sldIdLst>
    <p:sldId id="285" r:id="rId2"/>
    <p:sldId id="437" r:id="rId3"/>
    <p:sldId id="438" r:id="rId4"/>
    <p:sldId id="439" r:id="rId5"/>
    <p:sldId id="423" r:id="rId6"/>
    <p:sldId id="424" r:id="rId7"/>
    <p:sldId id="428" r:id="rId8"/>
    <p:sldId id="426" r:id="rId9"/>
    <p:sldId id="287" r:id="rId10"/>
    <p:sldId id="288" r:id="rId11"/>
    <p:sldId id="289" r:id="rId12"/>
    <p:sldId id="355" r:id="rId13"/>
    <p:sldId id="290" r:id="rId14"/>
    <p:sldId id="429" r:id="rId15"/>
    <p:sldId id="430" r:id="rId16"/>
    <p:sldId id="431" r:id="rId17"/>
    <p:sldId id="432" r:id="rId18"/>
    <p:sldId id="295" r:id="rId19"/>
    <p:sldId id="296" r:id="rId20"/>
    <p:sldId id="360" r:id="rId21"/>
    <p:sldId id="363" r:id="rId22"/>
    <p:sldId id="297" r:id="rId23"/>
    <p:sldId id="359" r:id="rId24"/>
    <p:sldId id="298" r:id="rId25"/>
    <p:sldId id="300" r:id="rId26"/>
    <p:sldId id="433" r:id="rId27"/>
    <p:sldId id="302" r:id="rId28"/>
    <p:sldId id="303" r:id="rId29"/>
    <p:sldId id="365" r:id="rId30"/>
    <p:sldId id="304" r:id="rId31"/>
    <p:sldId id="364" r:id="rId32"/>
    <p:sldId id="369" r:id="rId33"/>
    <p:sldId id="307" r:id="rId34"/>
    <p:sldId id="308" r:id="rId35"/>
    <p:sldId id="309" r:id="rId36"/>
    <p:sldId id="311" r:id="rId37"/>
    <p:sldId id="312" r:id="rId38"/>
    <p:sldId id="366" r:id="rId39"/>
    <p:sldId id="314" r:id="rId40"/>
    <p:sldId id="370" r:id="rId41"/>
    <p:sldId id="371" r:id="rId42"/>
    <p:sldId id="372" r:id="rId43"/>
    <p:sldId id="373" r:id="rId44"/>
    <p:sldId id="374" r:id="rId4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autoAdjust="0"/>
    <p:restoredTop sz="85998" autoAdjust="0"/>
  </p:normalViewPr>
  <p:slideViewPr>
    <p:cSldViewPr snapToGrid="0">
      <p:cViewPr varScale="1">
        <p:scale>
          <a:sx n="40" d="100"/>
          <a:sy n="40" d="100"/>
        </p:scale>
        <p:origin x="48" y="312"/>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This material was produced under the Susan Harwood training grant number SH-31198-SH7 from the Occupational Safety and Health Administration, U.S. Department of Labor.</a:t>
            </a:r>
          </a:p>
        </p:txBody>
      </p:sp>
    </p:spTree>
    <p:extLst>
      <p:ext uri="{BB962C8B-B14F-4D97-AF65-F5344CB8AC3E}">
        <p14:creationId xmlns:p14="http://schemas.microsoft.com/office/powerpoint/2010/main" val="98611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B1D365-559F-47B3-82B4-9F189F658AE8}"/>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BC7433FF-85D4-4E2E-97CE-EA08814166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proper duty rating capacity of ladders. When calculating the duty rating or ladder you need, remember to factor in your weight plus the weight of tools and materials being carried. The duty rating is the maximum safe load capacity of the ladder. </a:t>
            </a:r>
          </a:p>
          <a:p>
            <a:pPr rtl="0"/>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0">
                <a:latin typeface="Arial" panose="020B0604020202020204" pitchFamily="34" charset="0"/>
              </a:rPr>
              <a:t>Photo Source: https://www.wernerco.com/us/support/ladder-safety-tips/how-to-choose-a-ladder</a:t>
            </a:r>
          </a:p>
          <a:p>
            <a:pPr rtl="0"/>
            <a:endParaRPr lang="en-US" altLang="en-US" b="1"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EF3D9796-216C-4212-B400-864D3E279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72B002C-7248-445B-9859-DD42474080EA}" type="slidenum">
              <a:rPr lang="en-US" altLang="en-US"/>
              <a:pPr>
                <a:spcBef>
                  <a:spcPct val="0"/>
                </a:spcBef>
              </a:pPr>
              <a:t>12</a:t>
            </a:fld>
            <a:endParaRPr lang="en-US" altLang="en-US"/>
          </a:p>
        </p:txBody>
      </p:sp>
    </p:spTree>
    <p:extLst>
      <p:ext uri="{BB962C8B-B14F-4D97-AF65-F5344CB8AC3E}">
        <p14:creationId xmlns:p14="http://schemas.microsoft.com/office/powerpoint/2010/main" val="13342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01592FA-301B-4903-9BFE-6700A558A14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50CBCB02-EEEC-4ECB-AF79-6B98D9D295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Explain </a:t>
            </a:r>
            <a:r>
              <a:rPr lang="es">
                <a:latin typeface="Arial" panose="020B0604020202020204" pitchFamily="34" charset="0"/>
              </a:rPr>
              <a:t>the table showing duty ratings for a variety of ladder types. For example, a type III light-duty ladder is meant for household use and its maximum intended load rating is 200 lbs. On the opposite spectrum, a type IAA ladder is meant for special heavy duty rugged use and its maximum intended load rating is 375 lbs. </a:t>
            </a:r>
            <a:endParaRPr lang="en-US" altLang="en-US" b="1"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28BDE2A6-BA72-44E8-8D8E-E4D8306943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164D6DE0-0A77-4E1F-9C9F-C4F4937AD0FC}" type="slidenum">
              <a:rPr lang="en-US" altLang="en-US"/>
              <a:pPr>
                <a:spcBef>
                  <a:spcPct val="0"/>
                </a:spcBef>
              </a:pPr>
              <a:t>13</a:t>
            </a:fld>
            <a:endParaRPr lang="en-US" altLang="en-US"/>
          </a:p>
        </p:txBody>
      </p:sp>
    </p:spTree>
    <p:extLst>
      <p:ext uri="{BB962C8B-B14F-4D97-AF65-F5344CB8AC3E}">
        <p14:creationId xmlns:p14="http://schemas.microsoft.com/office/powerpoint/2010/main" val="307024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1">
                <a:latin typeface="Arial" panose="020B0604020202020204" pitchFamily="34" charset="0"/>
              </a:rPr>
              <a:t>Emphasize </a:t>
            </a:r>
            <a:r>
              <a:rPr lang="es">
                <a:latin typeface="Arial" panose="020B0604020202020204" pitchFamily="34" charset="0"/>
              </a:rPr>
              <a:t>this important rule, requiring the ladder to expend at least 3 feet above the landing or area being accessed. The reason for this requirement is to provide a hand hold for employees to be able to safely get on and off the ladder.  </a:t>
            </a:r>
            <a:endParaRPr lang="en-US" altLang="en-US" b="1"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14</a:t>
            </a:fld>
            <a:endParaRPr lang="en-US"/>
          </a:p>
        </p:txBody>
      </p:sp>
    </p:spTree>
    <p:extLst>
      <p:ext uri="{BB962C8B-B14F-4D97-AF65-F5344CB8AC3E}">
        <p14:creationId xmlns:p14="http://schemas.microsoft.com/office/powerpoint/2010/main" val="413536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b="0">
                <a:latin typeface="Arial" panose="020B0604020202020204" pitchFamily="34" charset="0"/>
              </a:rPr>
              <a:t>Recognizing that it is important to provide a safe hand hold for workers to get on and off of a ladder, many manufacturers are beginning to make walk-through extensions to avoid having to navigate around the rungs of a ladder. An example of this type of walk-through ladder extension is shown in the slide. </a:t>
            </a:r>
          </a:p>
          <a:p>
            <a:pPr rtl="0"/>
            <a:endParaRPr lang="en-US" altLang="en-US"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a:latin typeface="Arial" panose="020B0604020202020204" pitchFamily="34" charset="0"/>
              </a:rPr>
              <a:t>Photo: https://www.osha.gov/pls/oshaweb/owadisp.show_document?p_table=INTERPRETATIONS&amp;p_id=25177</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15</a:t>
            </a:fld>
            <a:endParaRPr lang="en-US"/>
          </a:p>
        </p:txBody>
      </p:sp>
    </p:spTree>
    <p:extLst>
      <p:ext uri="{BB962C8B-B14F-4D97-AF65-F5344CB8AC3E}">
        <p14:creationId xmlns:p14="http://schemas.microsoft.com/office/powerpoint/2010/main" val="11045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This picture helps illustrate that a ladder must extend 3 feet beyond the level being accessed. A general rule is that a ladder must extend 3-rungs above the level being accessed as most rungs are placed approximately 12 inches apart.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16</a:t>
            </a:fld>
            <a:endParaRPr lang="en-US"/>
          </a:p>
        </p:txBody>
      </p:sp>
    </p:spTree>
    <p:extLst>
      <p:ext uri="{BB962C8B-B14F-4D97-AF65-F5344CB8AC3E}">
        <p14:creationId xmlns:p14="http://schemas.microsoft.com/office/powerpoint/2010/main" val="261259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a:latin typeface="Arial" panose="020B0604020202020204" pitchFamily="34" charset="0"/>
              </a:rPr>
              <a:t>Explain that extension ladders should be at least 7 to 10 feet longer than the height being accessed. This allows for the proper angle for the ladder to be placed, in addition to adding the 3 feet extension above the level being accessed. The chart on the right helps explain this further by providing examples of the height being accessed and also the corresponding ladder height needed.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17</a:t>
            </a:fld>
            <a:endParaRPr lang="en-US"/>
          </a:p>
        </p:txBody>
      </p:sp>
    </p:spTree>
    <p:extLst>
      <p:ext uri="{BB962C8B-B14F-4D97-AF65-F5344CB8AC3E}">
        <p14:creationId xmlns:p14="http://schemas.microsoft.com/office/powerpoint/2010/main" val="2910464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8CC245A-44B0-4A1E-B6FA-B2281CEBDD24}"/>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685A82B-FCA0-4031-9E8B-FA034599E5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A stepladder must be no more than 4 feet shorter than the area being reached. This prevents employees from needed to stand on the top 2-rungs of a stepladder, which is unsafe and against OSHA regulations. </a:t>
            </a:r>
          </a:p>
        </p:txBody>
      </p:sp>
      <p:sp>
        <p:nvSpPr>
          <p:cNvPr id="30724" name="Slide Number Placeholder 3">
            <a:extLst>
              <a:ext uri="{FF2B5EF4-FFF2-40B4-BE49-F238E27FC236}">
                <a16:creationId xmlns:a16="http://schemas.microsoft.com/office/drawing/2014/main" id="{B00540F8-CF16-415A-A627-44B7CE6DBB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C61560E1-F7D4-4D66-B578-2C4C9714E8E9}" type="slidenum">
              <a:rPr lang="en-US" altLang="en-US"/>
              <a:pPr>
                <a:spcBef>
                  <a:spcPct val="0"/>
                </a:spcBef>
              </a:pPr>
              <a:t>18</a:t>
            </a:fld>
            <a:endParaRPr lang="en-US" altLang="en-US"/>
          </a:p>
        </p:txBody>
      </p:sp>
    </p:spTree>
    <p:extLst>
      <p:ext uri="{BB962C8B-B14F-4D97-AF65-F5344CB8AC3E}">
        <p14:creationId xmlns:p14="http://schemas.microsoft.com/office/powerpoint/2010/main" val="95239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3C1DB34-D09A-44CE-B9A3-75449C3FACC1}"/>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AE4B6370-4F29-4D79-99FB-C722300921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Ladders must be inspected at least daily for visible defects. Employees must never use a ladder that is broken or otherwise damaged. Damaged ladders must be removed from service and tagged as defective. An example of a tag to mark a ladder as unsafe and to not use is shown on this slide. </a:t>
            </a:r>
          </a:p>
        </p:txBody>
      </p:sp>
      <p:sp>
        <p:nvSpPr>
          <p:cNvPr id="32772" name="Slide Number Placeholder 3">
            <a:extLst>
              <a:ext uri="{FF2B5EF4-FFF2-40B4-BE49-F238E27FC236}">
                <a16:creationId xmlns:a16="http://schemas.microsoft.com/office/drawing/2014/main" id="{860358F8-877C-4CB4-92F4-7FD0380F08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BCB985A8-0C8F-45A2-AB35-0B3BCFB17E49}" type="slidenum">
              <a:rPr lang="en-US" altLang="en-US"/>
              <a:pPr>
                <a:spcBef>
                  <a:spcPct val="0"/>
                </a:spcBef>
              </a:pPr>
              <a:t>19</a:t>
            </a:fld>
            <a:endParaRPr lang="en-US" altLang="en-US"/>
          </a:p>
        </p:txBody>
      </p:sp>
    </p:spTree>
    <p:extLst>
      <p:ext uri="{BB962C8B-B14F-4D97-AF65-F5344CB8AC3E}">
        <p14:creationId xmlns:p14="http://schemas.microsoft.com/office/powerpoint/2010/main" val="409861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1EAD3E0-DA03-4A24-AC53-5726B4E53B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14B13DD8-D418-4AF7-B3C7-94F821CC9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Discuss different areas of a ladder to inspect prior to use. Look for damaged rungs, feet, missing connectors, rot or decay, broken rails and missing identification labels. </a:t>
            </a:r>
          </a:p>
        </p:txBody>
      </p:sp>
      <p:sp>
        <p:nvSpPr>
          <p:cNvPr id="73732" name="Slide Number Placeholder 3">
            <a:extLst>
              <a:ext uri="{FF2B5EF4-FFF2-40B4-BE49-F238E27FC236}">
                <a16:creationId xmlns:a16="http://schemas.microsoft.com/office/drawing/2014/main" id="{795CC906-1EC7-4D37-AD63-383D198B7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99F287A8-08AB-47B4-AE31-F1CA9BA3C5BF}"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400337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2874130-12B8-4A9A-B610-C3676CE21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9BBA9C00-7E5A-44E3-8BF8-C51284F3AF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Discuss that job-made ladders are permissible, but must be made pursuant to specific OSHA and ANSI requirements. These standards contain specific instructions for the type of materials to use, spacing and limitations of job-made ladders. </a:t>
            </a:r>
          </a:p>
        </p:txBody>
      </p:sp>
      <p:sp>
        <p:nvSpPr>
          <p:cNvPr id="76804" name="Slide Number Placeholder 3">
            <a:extLst>
              <a:ext uri="{FF2B5EF4-FFF2-40B4-BE49-F238E27FC236}">
                <a16:creationId xmlns:a16="http://schemas.microsoft.com/office/drawing/2014/main" id="{5CF89A19-7F8D-466C-9AE1-133EFBF26B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82AE61F9-7A81-4F89-9D76-E7EF1EC62DBF}"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304992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1599931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979C3F6-8FFF-494D-B0FC-1A2941B1E2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F941B268-B26A-4FC3-9585-298A91B21EDE}" type="slidenum">
              <a:rPr lang="en-US" altLang="en-US"/>
              <a:pPr>
                <a:spcBef>
                  <a:spcPct val="0"/>
                </a:spcBef>
              </a:pPr>
              <a:t>22</a:t>
            </a:fld>
            <a:endParaRPr lang="en-US" altLang="en-US"/>
          </a:p>
        </p:txBody>
      </p:sp>
      <p:sp>
        <p:nvSpPr>
          <p:cNvPr id="34819" name="Rectangle 2">
            <a:extLst>
              <a:ext uri="{FF2B5EF4-FFF2-40B4-BE49-F238E27FC236}">
                <a16:creationId xmlns:a16="http://schemas.microsoft.com/office/drawing/2014/main" id="{39B412AE-E23F-4763-BF36-4F5BB287329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FAEE2BC-C869-481F-B53E-338361663B88}"/>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This photo shows a ladder with a 2x4 used to repair the siderail, which is not permitted.  Ladders that are damaged must be tagged and removed from service.  Also, notice the lumber used to support the bottom step.</a:t>
            </a:r>
          </a:p>
        </p:txBody>
      </p:sp>
    </p:spTree>
    <p:extLst>
      <p:ext uri="{BB962C8B-B14F-4D97-AF65-F5344CB8AC3E}">
        <p14:creationId xmlns:p14="http://schemas.microsoft.com/office/powerpoint/2010/main" val="3256169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979C3F6-8FFF-494D-B0FC-1A2941B1E2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F941B268-B26A-4FC3-9585-298A91B21EDE}" type="slidenum">
              <a:rPr lang="en-US" altLang="en-US"/>
              <a:pPr>
                <a:spcBef>
                  <a:spcPct val="0"/>
                </a:spcBef>
              </a:pPr>
              <a:t>23</a:t>
            </a:fld>
            <a:endParaRPr lang="en-US" altLang="en-US"/>
          </a:p>
        </p:txBody>
      </p:sp>
      <p:sp>
        <p:nvSpPr>
          <p:cNvPr id="34819" name="Rectangle 2">
            <a:extLst>
              <a:ext uri="{FF2B5EF4-FFF2-40B4-BE49-F238E27FC236}">
                <a16:creationId xmlns:a16="http://schemas.microsoft.com/office/drawing/2014/main" id="{39B412AE-E23F-4763-BF36-4F5BB287329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FAEE2BC-C869-481F-B53E-338361663B88}"/>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The slide shows a photo of a damaged ladder siderail. This ladder should be tagged and removed from service. </a:t>
            </a:r>
          </a:p>
          <a:p>
            <a:pPr rtl="0" eaLnBrk="1" hangingPunct="1"/>
            <a:endParaRPr lang="en-US" altLang="en-US" dirty="0">
              <a:latin typeface="Arial" panose="020B0604020202020204" pitchFamily="34" charset="0"/>
            </a:endParaRPr>
          </a:p>
          <a:p>
            <a:pPr rtl="0" eaLnBrk="1" hangingPunct="1"/>
            <a:r>
              <a:rPr lang="es">
                <a:latin typeface="Arial" panose="020B0604020202020204" pitchFamily="34" charset="0"/>
              </a:rPr>
              <a:t>Source: http://osha.oregon.gov/OSHAResourceNewsletter/2013/08-2013/images/ladder/fig-03.jpg</a:t>
            </a:r>
          </a:p>
        </p:txBody>
      </p:sp>
    </p:spTree>
    <p:extLst>
      <p:ext uri="{BB962C8B-B14F-4D97-AF65-F5344CB8AC3E}">
        <p14:creationId xmlns:p14="http://schemas.microsoft.com/office/powerpoint/2010/main" val="355240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3AE8143-AC4F-460F-8884-1A258BA5557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BF82A122-A333-4DBD-9778-140F02834D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Ladder manufacturers must affix labels which show warnings, duty rating and discuss proper set-up.</a:t>
            </a:r>
          </a:p>
        </p:txBody>
      </p:sp>
      <p:sp>
        <p:nvSpPr>
          <p:cNvPr id="36868" name="Slide Number Placeholder 3">
            <a:extLst>
              <a:ext uri="{FF2B5EF4-FFF2-40B4-BE49-F238E27FC236}">
                <a16:creationId xmlns:a16="http://schemas.microsoft.com/office/drawing/2014/main" id="{BDAF3876-5A4D-43E6-A513-29ADA1F0A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B0FFC5FC-3A30-4193-9A2C-A425ECA3C5D2}" type="slidenum">
              <a:rPr lang="en-US" altLang="en-US"/>
              <a:pPr>
                <a:spcBef>
                  <a:spcPct val="0"/>
                </a:spcBef>
              </a:pPr>
              <a:t>24</a:t>
            </a:fld>
            <a:endParaRPr lang="en-US" altLang="en-US"/>
          </a:p>
        </p:txBody>
      </p:sp>
    </p:spTree>
    <p:extLst>
      <p:ext uri="{BB962C8B-B14F-4D97-AF65-F5344CB8AC3E}">
        <p14:creationId xmlns:p14="http://schemas.microsoft.com/office/powerpoint/2010/main" val="2429282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D315C3A-223F-42DD-81F2-88B4B1264A8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2F38E8F6-F86F-4BF4-AA3A-CABF5CF6CD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Avoid setting up ladders in a high traffic area or barricaded areas. Do not use metal or aluminum ladders near electrical lines. Additionally, ladders must be placed on stable and level surfaces. </a:t>
            </a:r>
          </a:p>
        </p:txBody>
      </p:sp>
      <p:sp>
        <p:nvSpPr>
          <p:cNvPr id="40964" name="Slide Number Placeholder 3">
            <a:extLst>
              <a:ext uri="{FF2B5EF4-FFF2-40B4-BE49-F238E27FC236}">
                <a16:creationId xmlns:a16="http://schemas.microsoft.com/office/drawing/2014/main" id="{A40AECE2-20F5-4C4D-A47A-38D2CB8A07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4FB94507-07AA-45F4-8193-401A2216C17B}" type="slidenum">
              <a:rPr lang="en-US" altLang="en-US"/>
              <a:pPr>
                <a:spcBef>
                  <a:spcPct val="0"/>
                </a:spcBef>
              </a:pPr>
              <a:t>25</a:t>
            </a:fld>
            <a:endParaRPr lang="en-US" altLang="en-US"/>
          </a:p>
        </p:txBody>
      </p:sp>
    </p:spTree>
    <p:extLst>
      <p:ext uri="{BB962C8B-B14F-4D97-AF65-F5344CB8AC3E}">
        <p14:creationId xmlns:p14="http://schemas.microsoft.com/office/powerpoint/2010/main" val="2471935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A good rule of thumb to determine if the ladder is at the proper pitch is to stand at the base of the ladder and extend your arms. If you can touch the ladder while standing straight up the pitch is approximately 4:1.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26</a:t>
            </a:fld>
            <a:endParaRPr lang="en-US"/>
          </a:p>
        </p:txBody>
      </p:sp>
    </p:spTree>
    <p:extLst>
      <p:ext uri="{BB962C8B-B14F-4D97-AF65-F5344CB8AC3E}">
        <p14:creationId xmlns:p14="http://schemas.microsoft.com/office/powerpoint/2010/main" val="3942559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1D6644F-0B4E-4447-B19B-8B82BB0F2D6B}"/>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E35E586E-CBC0-467A-927D-C379E5F949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Discuss</a:t>
            </a:r>
            <a:r>
              <a:rPr lang="es">
                <a:latin typeface="Arial" panose="020B0604020202020204" pitchFamily="34" charset="0"/>
              </a:rPr>
              <a:t> the unsafe work practices utilized in this photo. A worker is shown climbing an extension ladder leaning against a residential home under construction at an improper pitch. </a:t>
            </a:r>
            <a:endParaRPr lang="en-US" altLang="en-US" b="1" dirty="0">
              <a:latin typeface="Arial" panose="020B0604020202020204" pitchFamily="34" charset="0"/>
            </a:endParaRPr>
          </a:p>
        </p:txBody>
      </p:sp>
      <p:sp>
        <p:nvSpPr>
          <p:cNvPr id="45060" name="Slide Number Placeholder 3">
            <a:extLst>
              <a:ext uri="{FF2B5EF4-FFF2-40B4-BE49-F238E27FC236}">
                <a16:creationId xmlns:a16="http://schemas.microsoft.com/office/drawing/2014/main" id="{9510E131-099C-4E27-9013-12459C7D09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BFABF11-3AA3-43B6-BF94-D2FED008DAD2}" type="slidenum">
              <a:rPr lang="en-US" altLang="en-US"/>
              <a:pPr>
                <a:spcBef>
                  <a:spcPct val="0"/>
                </a:spcBef>
              </a:pPr>
              <a:t>27</a:t>
            </a:fld>
            <a:endParaRPr lang="en-US" altLang="en-US"/>
          </a:p>
        </p:txBody>
      </p:sp>
    </p:spTree>
    <p:extLst>
      <p:ext uri="{BB962C8B-B14F-4D97-AF65-F5344CB8AC3E}">
        <p14:creationId xmlns:p14="http://schemas.microsoft.com/office/powerpoint/2010/main" val="637429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A ladder is shown at an improper angle. Additionally, a stepladder is shown without being fully opened.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28</a:t>
            </a:fld>
            <a:endParaRPr lang="en-US" altLang="en-US"/>
          </a:p>
        </p:txBody>
      </p:sp>
    </p:spTree>
    <p:extLst>
      <p:ext uri="{BB962C8B-B14F-4D97-AF65-F5344CB8AC3E}">
        <p14:creationId xmlns:p14="http://schemas.microsoft.com/office/powerpoint/2010/main" val="2892700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A job-made wooden ladder is shown over a floor opening. Floor openings should be properly secured with a cover suitable to handle 2-times the maximum intended load.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29</a:t>
            </a:fld>
            <a:endParaRPr lang="en-US" altLang="en-US"/>
          </a:p>
        </p:txBody>
      </p:sp>
    </p:spTree>
    <p:extLst>
      <p:ext uri="{BB962C8B-B14F-4D97-AF65-F5344CB8AC3E}">
        <p14:creationId xmlns:p14="http://schemas.microsoft.com/office/powerpoint/2010/main" val="1033319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72B28DF-523B-47F4-86C7-1D46134B3EB3}"/>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D084F29A-23CF-40B2-9BFB-1D4266DD0A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Stepladders are only to be used in an opened and locked position. Do not use a stepladder leaning against a structure or in a folded position. </a:t>
            </a:r>
          </a:p>
        </p:txBody>
      </p:sp>
      <p:sp>
        <p:nvSpPr>
          <p:cNvPr id="49156" name="Slide Number Placeholder 3">
            <a:extLst>
              <a:ext uri="{FF2B5EF4-FFF2-40B4-BE49-F238E27FC236}">
                <a16:creationId xmlns:a16="http://schemas.microsoft.com/office/drawing/2014/main" id="{00B06C9E-179C-4294-AA95-47BA5D2E6F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3FE557B-AB0A-427B-AB42-BB29D772B459}" type="slidenum">
              <a:rPr lang="en-US" altLang="en-US"/>
              <a:pPr>
                <a:spcBef>
                  <a:spcPct val="0"/>
                </a:spcBef>
              </a:pPr>
              <a:t>30</a:t>
            </a:fld>
            <a:endParaRPr lang="en-US" altLang="en-US"/>
          </a:p>
        </p:txBody>
      </p:sp>
    </p:spTree>
    <p:extLst>
      <p:ext uri="{BB962C8B-B14F-4D97-AF65-F5344CB8AC3E}">
        <p14:creationId xmlns:p14="http://schemas.microsoft.com/office/powerpoint/2010/main" val="66174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72B28DF-523B-47F4-86C7-1D46134B3EB3}"/>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D084F29A-23CF-40B2-9BFB-1D4266DD0A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Never stand on the top 2 rungs of a stepladder as you are at a higher risk to lose your balance and fall.</a:t>
            </a:r>
          </a:p>
        </p:txBody>
      </p:sp>
      <p:sp>
        <p:nvSpPr>
          <p:cNvPr id="49156" name="Slide Number Placeholder 3">
            <a:extLst>
              <a:ext uri="{FF2B5EF4-FFF2-40B4-BE49-F238E27FC236}">
                <a16:creationId xmlns:a16="http://schemas.microsoft.com/office/drawing/2014/main" id="{00B06C9E-179C-4294-AA95-47BA5D2E6F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3FE557B-AB0A-427B-AB42-BB29D772B459}" type="slidenum">
              <a:rPr lang="en-US" altLang="en-US"/>
              <a:pPr>
                <a:spcBef>
                  <a:spcPct val="0"/>
                </a:spcBef>
              </a:pPr>
              <a:t>31</a:t>
            </a:fld>
            <a:endParaRPr lang="en-US" altLang="en-US"/>
          </a:p>
        </p:txBody>
      </p:sp>
    </p:spTree>
    <p:extLst>
      <p:ext uri="{BB962C8B-B14F-4D97-AF65-F5344CB8AC3E}">
        <p14:creationId xmlns:p14="http://schemas.microsoft.com/office/powerpoint/2010/main" val="367908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Note that the these materials are copyrighted by the </a:t>
            </a:r>
            <a:r>
              <a:rPr lang="es">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 with the terms on the slide.</a:t>
            </a:r>
            <a:endParaRPr lang="en-US" altLang="en-US"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4</a:t>
            </a:fld>
            <a:endParaRPr lang="en-US"/>
          </a:p>
        </p:txBody>
      </p:sp>
    </p:spTree>
    <p:extLst>
      <p:ext uri="{BB962C8B-B14F-4D97-AF65-F5344CB8AC3E}">
        <p14:creationId xmlns:p14="http://schemas.microsoft.com/office/powerpoint/2010/main" val="1658959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These photos show employees improperly using stepladders. One worker is shown using a stepladder in a leaning position and the other worker is shown on the top rung of a stepladder.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32</a:t>
            </a:fld>
            <a:endParaRPr lang="en-US" altLang="en-US"/>
          </a:p>
        </p:txBody>
      </p:sp>
    </p:spTree>
    <p:extLst>
      <p:ext uri="{BB962C8B-B14F-4D97-AF65-F5344CB8AC3E}">
        <p14:creationId xmlns:p14="http://schemas.microsoft.com/office/powerpoint/2010/main" val="1292066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EA0ECC4-AF88-472D-BFE1-D38446AA5E17}"/>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5A16C89-5F7D-4F2B-B99D-2DF9F76815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Ladders should be secured at the top and bottom to prevent movement or displacement. The base of an extension ladder must be secured by using the feet on the ladder or by other effective means. </a:t>
            </a:r>
          </a:p>
        </p:txBody>
      </p:sp>
      <p:sp>
        <p:nvSpPr>
          <p:cNvPr id="55300" name="Slide Number Placeholder 3">
            <a:extLst>
              <a:ext uri="{FF2B5EF4-FFF2-40B4-BE49-F238E27FC236}">
                <a16:creationId xmlns:a16="http://schemas.microsoft.com/office/drawing/2014/main" id="{59534C51-97B7-4569-8204-3DD63B657B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AF689F0-24C0-462D-84DA-5A69D8CFBE36}" type="slidenum">
              <a:rPr lang="en-US" altLang="en-US"/>
              <a:pPr>
                <a:spcBef>
                  <a:spcPct val="0"/>
                </a:spcBef>
              </a:pPr>
              <a:t>33</a:t>
            </a:fld>
            <a:endParaRPr lang="en-US" altLang="en-US"/>
          </a:p>
        </p:txBody>
      </p:sp>
    </p:spTree>
    <p:extLst>
      <p:ext uri="{BB962C8B-B14F-4D97-AF65-F5344CB8AC3E}">
        <p14:creationId xmlns:p14="http://schemas.microsoft.com/office/powerpoint/2010/main" val="1264898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C5599A0-8083-42C5-946E-BC4EE6D5321E}"/>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215CE354-98C5-4040-8529-A646F8C77F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These photos show two types of ways to secure ladders at the top to prevent displacement. The photo on the left shows a brace or bracket system and the photo on the right shows a chain. </a:t>
            </a:r>
          </a:p>
        </p:txBody>
      </p:sp>
      <p:sp>
        <p:nvSpPr>
          <p:cNvPr id="57348" name="Slide Number Placeholder 3">
            <a:extLst>
              <a:ext uri="{FF2B5EF4-FFF2-40B4-BE49-F238E27FC236}">
                <a16:creationId xmlns:a16="http://schemas.microsoft.com/office/drawing/2014/main" id="{BEC7A511-0320-455E-BE34-F8BE0A0F8E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66B3FBD-F855-4CBE-8789-82EED43CFC8F}" type="slidenum">
              <a:rPr lang="en-US" altLang="en-US"/>
              <a:pPr>
                <a:spcBef>
                  <a:spcPct val="0"/>
                </a:spcBef>
              </a:pPr>
              <a:t>34</a:t>
            </a:fld>
            <a:endParaRPr lang="en-US" altLang="en-US"/>
          </a:p>
        </p:txBody>
      </p:sp>
    </p:spTree>
    <p:extLst>
      <p:ext uri="{BB962C8B-B14F-4D97-AF65-F5344CB8AC3E}">
        <p14:creationId xmlns:p14="http://schemas.microsoft.com/office/powerpoint/2010/main" val="1338636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3112E2-F35C-4FBD-B86A-B89709CE9125}"/>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E83C654E-7997-40CB-A0CC-E1C3B63DF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These photos show examples of ways to secure ladders at the bottom or base. Beyond securing the feet of a ladder into the ground, you can also use an anchor type device, as shown on the photos. </a:t>
            </a:r>
          </a:p>
        </p:txBody>
      </p:sp>
      <p:sp>
        <p:nvSpPr>
          <p:cNvPr id="59396" name="Slide Number Placeholder 3">
            <a:extLst>
              <a:ext uri="{FF2B5EF4-FFF2-40B4-BE49-F238E27FC236}">
                <a16:creationId xmlns:a16="http://schemas.microsoft.com/office/drawing/2014/main" id="{BFC5B7F4-66D7-4C3C-9385-1C55C6FA0E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CC856A1-2B83-4CAF-87F4-1A30EB923225}" type="slidenum">
              <a:rPr lang="en-US" altLang="en-US"/>
              <a:pPr>
                <a:spcBef>
                  <a:spcPct val="0"/>
                </a:spcBef>
              </a:pPr>
              <a:t>35</a:t>
            </a:fld>
            <a:endParaRPr lang="en-US" altLang="en-US"/>
          </a:p>
        </p:txBody>
      </p:sp>
    </p:spTree>
    <p:extLst>
      <p:ext uri="{BB962C8B-B14F-4D97-AF65-F5344CB8AC3E}">
        <p14:creationId xmlns:p14="http://schemas.microsoft.com/office/powerpoint/2010/main" val="266810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B893ACF-9652-439F-9038-3246B05395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6785401-84AD-4108-A03F-6004E45DC49A}" type="slidenum">
              <a:rPr lang="en-US" altLang="en-US"/>
              <a:pPr>
                <a:spcBef>
                  <a:spcPct val="0"/>
                </a:spcBef>
              </a:pPr>
              <a:t>36</a:t>
            </a:fld>
            <a:endParaRPr lang="en-US" altLang="en-US"/>
          </a:p>
        </p:txBody>
      </p:sp>
      <p:sp>
        <p:nvSpPr>
          <p:cNvPr id="63491" name="Rectangle 2">
            <a:extLst>
              <a:ext uri="{FF2B5EF4-FFF2-40B4-BE49-F238E27FC236}">
                <a16:creationId xmlns:a16="http://schemas.microsoft.com/office/drawing/2014/main" id="{C3890B3B-6A31-42E9-AB5B-473B69825256}"/>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73372D82-15A5-4249-84CD-37278AE3A66A}"/>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sz="1400">
                <a:latin typeface="Arial" panose="020B0604020202020204" pitchFamily="34" charset="0"/>
              </a:rPr>
              <a:t>On loose soil or a soft base, dig feet into the ground.</a:t>
            </a:r>
            <a:r>
              <a:rPr lang="es" sz="1600">
                <a:latin typeface="Arial" panose="020B0604020202020204" pitchFamily="34" charset="0"/>
              </a:rPr>
              <a:t> The feet should face outward and dig into the ground to prevent the ladder from kicking out. </a:t>
            </a: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92689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536F484-2E55-4FFC-9A33-51B8C4CB4A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8C59A1B-7E9C-4D39-A821-29AF196450FF}" type="slidenum">
              <a:rPr lang="en-US" altLang="en-US"/>
              <a:pPr>
                <a:spcBef>
                  <a:spcPct val="0"/>
                </a:spcBef>
              </a:pPr>
              <a:t>37</a:t>
            </a:fld>
            <a:endParaRPr lang="en-US" altLang="en-US"/>
          </a:p>
        </p:txBody>
      </p:sp>
      <p:sp>
        <p:nvSpPr>
          <p:cNvPr id="65539" name="Rectangle 2">
            <a:extLst>
              <a:ext uri="{FF2B5EF4-FFF2-40B4-BE49-F238E27FC236}">
                <a16:creationId xmlns:a16="http://schemas.microsoft.com/office/drawing/2014/main" id="{CD82077E-9016-4F31-97BF-47BC480B5DE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C1541F0-80D8-4FD3-9DF6-B6D0278F254C}"/>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sz="1400">
                <a:latin typeface="Arial" panose="020B0604020202020204" pitchFamily="34" charset="0"/>
              </a:rPr>
              <a:t>On a firm base, set feet level and on the rubber pads. You can also install a kick-plate or have someone hold the ladder to prevent it from slipping out when in use. </a:t>
            </a: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50300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photo shows improper and unsafe ways to stabilize a ladder on an uneven surface. In these photos buckets are used on stairs to assist in leveling a ladder. This is an unsafe practice and is against OSHA regulations, specifically those found in 29 CFR 1926.1053.</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38</a:t>
            </a:fld>
            <a:endParaRPr lang="en-US" altLang="en-US"/>
          </a:p>
        </p:txBody>
      </p:sp>
    </p:spTree>
    <p:extLst>
      <p:ext uri="{BB962C8B-B14F-4D97-AF65-F5344CB8AC3E}">
        <p14:creationId xmlns:p14="http://schemas.microsoft.com/office/powerpoint/2010/main" val="465394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To assist in leveling ladders on uneven surfaces, you should use an approved ladder leveling accessory; an example of which is shown in the slide. </a:t>
            </a: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A2926F3-13E5-4D5E-91BC-DE8A1154295A}" type="slidenum">
              <a:rPr lang="en-US" altLang="en-US"/>
              <a:pPr>
                <a:spcBef>
                  <a:spcPct val="0"/>
                </a:spcBef>
              </a:pPr>
              <a:t>39</a:t>
            </a:fld>
            <a:endParaRPr lang="en-US" altLang="en-US"/>
          </a:p>
        </p:txBody>
      </p:sp>
    </p:spTree>
    <p:extLst>
      <p:ext uri="{BB962C8B-B14F-4D97-AF65-F5344CB8AC3E}">
        <p14:creationId xmlns:p14="http://schemas.microsoft.com/office/powerpoint/2010/main" val="4148152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When working from a ladder:</a:t>
            </a:r>
          </a:p>
          <a:p>
            <a:pPr marL="171450" indent="-171450" rtl="0">
              <a:buFont typeface="Arial" panose="020B0604020202020204" pitchFamily="34" charset="0"/>
              <a:buChar char="•"/>
            </a:pPr>
            <a:r>
              <a:rPr lang="es" sz="1200"/>
              <a:t>Face the ladder when </a:t>
            </a:r>
            <a:r>
              <a:rPr lang="es" sz="1200" i="1"/>
              <a:t>ascending</a:t>
            </a:r>
            <a:r>
              <a:rPr lang="es" sz="1200"/>
              <a:t> </a:t>
            </a:r>
            <a:r>
              <a:rPr lang="es" sz="1200" u="sng"/>
              <a:t>or</a:t>
            </a:r>
            <a:r>
              <a:rPr lang="es" sz="1200"/>
              <a:t> </a:t>
            </a:r>
            <a:r>
              <a:rPr lang="es" sz="1200" i="1"/>
              <a:t>descending.</a:t>
            </a:r>
          </a:p>
          <a:p>
            <a:pPr marL="171450" indent="-171450" rtl="0">
              <a:buFont typeface="Arial" panose="020B0604020202020204" pitchFamily="34" charset="0"/>
              <a:buChar char="•"/>
            </a:pPr>
            <a:r>
              <a:rPr lang="es" sz="1200"/>
              <a:t>Keep your body centered on the ladder.</a:t>
            </a:r>
          </a:p>
          <a:p>
            <a:pPr marL="171450" indent="-171450" rtl="0">
              <a:buFont typeface="Arial" panose="020B0604020202020204" pitchFamily="34" charset="0"/>
              <a:buChar char="•"/>
            </a:pPr>
            <a:r>
              <a:rPr lang="es" sz="1200"/>
              <a:t>Never let your belt buckle pass either ladder side-rail.</a:t>
            </a:r>
          </a:p>
          <a:p>
            <a:pPr rtl="0"/>
            <a:endParaRPr lang="en-US" altLang="en-US" dirty="0">
              <a:latin typeface="Arial" panose="020B0604020202020204" pitchFamily="34" charset="0"/>
            </a:endParaRP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A2926F3-13E5-4D5E-91BC-DE8A1154295A}" type="slidenum">
              <a:rPr lang="en-US" altLang="en-US"/>
              <a:pPr>
                <a:spcBef>
                  <a:spcPct val="0"/>
                </a:spcBef>
              </a:pPr>
              <a:t>40</a:t>
            </a:fld>
            <a:endParaRPr lang="en-US" altLang="en-US"/>
          </a:p>
        </p:txBody>
      </p:sp>
    </p:spTree>
    <p:extLst>
      <p:ext uri="{BB962C8B-B14F-4D97-AF65-F5344CB8AC3E}">
        <p14:creationId xmlns:p14="http://schemas.microsoft.com/office/powerpoint/2010/main" val="3766103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ea typeface="ＭＳ Ｐゴシック" panose="020B0600070205080204" pitchFamily="34" charset="-128"/>
              </a:rPr>
              <a:t>When working from ladders it is important to maintain three points of contact at all times. In the photo, a worker is shown with both feet firmly affixed to the ladder and also one hand used as support.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from http://www.orosha.org/resource-newsletter/2013/08-2013/Feat01.html#.VLKkbSvF9qU</a:t>
            </a: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A2926F3-13E5-4D5E-91BC-DE8A1154295A}" type="slidenum">
              <a:rPr lang="en-US" altLang="en-US"/>
              <a:pPr>
                <a:spcBef>
                  <a:spcPct val="0"/>
                </a:spcBef>
              </a:pPr>
              <a:t>41</a:t>
            </a:fld>
            <a:endParaRPr lang="en-US" altLang="en-US"/>
          </a:p>
        </p:txBody>
      </p:sp>
    </p:spTree>
    <p:extLst>
      <p:ext uri="{BB962C8B-B14F-4D97-AF65-F5344CB8AC3E}">
        <p14:creationId xmlns:p14="http://schemas.microsoft.com/office/powerpoint/2010/main" val="338330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latin typeface="Arial" panose="020B0604020202020204" pitchFamily="34" charset="0"/>
              </a:rPr>
              <a:t>Discuss the learning objectives for Section 2.  In this section we will address ladder and scaffold safety,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latin typeface="Arial" panose="020B0604020202020204" pitchFamily="34" charset="0"/>
              </a:rPr>
              <a:t>Determine the proper ladder to use based on weight capacity and height.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latin typeface="Arial" panose="020B0604020202020204" pitchFamily="34" charset="0"/>
              </a:rPr>
              <a:t>Calculate the proper pitch of extension ladders for proper set-up, and identify how to secure and stabilize ladders.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latin typeface="Arial" panose="020B0604020202020204" pitchFamily="34" charset="0"/>
              </a:rPr>
              <a:t>Identify how to maintain a safe position when using a ladder.</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5</a:t>
            </a:fld>
            <a:endParaRPr lang="en-US"/>
          </a:p>
        </p:txBody>
      </p:sp>
    </p:spTree>
    <p:extLst>
      <p:ext uri="{BB962C8B-B14F-4D97-AF65-F5344CB8AC3E}">
        <p14:creationId xmlns:p14="http://schemas.microsoft.com/office/powerpoint/2010/main" val="2414809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ea typeface="ＭＳ Ｐゴシック" panose="020B0600070205080204" pitchFamily="34" charset="-128"/>
              </a:rPr>
              <a:t>Recap important ladder safety tips:</a:t>
            </a:r>
          </a:p>
          <a:p>
            <a:pPr marL="171450" indent="-171450" rtl="0">
              <a:buFont typeface="Arial" panose="020B0604020202020204" pitchFamily="34" charset="0"/>
              <a:buChar char="•"/>
            </a:pPr>
            <a:r>
              <a:rPr lang="es" sz="1200"/>
              <a:t>Maintain three points of contact at all times.</a:t>
            </a:r>
          </a:p>
          <a:p>
            <a:pPr marL="171450" indent="-171450" rtl="0">
              <a:buFont typeface="Arial" panose="020B0604020202020204" pitchFamily="34" charset="0"/>
              <a:buChar char="•"/>
            </a:pPr>
            <a:r>
              <a:rPr lang="es" sz="1200"/>
              <a:t>Secure the ladder at the top or bottom. </a:t>
            </a:r>
          </a:p>
          <a:p>
            <a:pPr marL="171450" indent="-171450" rtl="0">
              <a:buFont typeface="Arial" panose="020B0604020202020204" pitchFamily="34" charset="0"/>
              <a:buChar char="•"/>
            </a:pPr>
            <a:r>
              <a:rPr lang="es" sz="1200"/>
              <a:t>Extend the ladder at least 3 feet above the level being accessed.</a:t>
            </a:r>
          </a:p>
          <a:p>
            <a:pPr rtl="0"/>
            <a:endParaRPr lang="en-US" altLang="en-US" dirty="0">
              <a:ea typeface="ＭＳ Ｐゴシック" panose="020B0600070205080204" pitchFamily="34" charset="-128"/>
            </a:endParaRPr>
          </a:p>
          <a:p>
            <a:pPr rtl="0"/>
            <a:endParaRPr lang="en-US" altLang="en-US"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A2926F3-13E5-4D5E-91BC-DE8A1154295A}" type="slidenum">
              <a:rPr lang="en-US" altLang="en-US"/>
              <a:pPr>
                <a:spcBef>
                  <a:spcPct val="0"/>
                </a:spcBef>
              </a:pPr>
              <a:t>42</a:t>
            </a:fld>
            <a:endParaRPr lang="en-US" altLang="en-US"/>
          </a:p>
        </p:txBody>
      </p:sp>
    </p:spTree>
    <p:extLst>
      <p:ext uri="{BB962C8B-B14F-4D97-AF65-F5344CB8AC3E}">
        <p14:creationId xmlns:p14="http://schemas.microsoft.com/office/powerpoint/2010/main" val="3529935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ea typeface="ＭＳ Ｐゴシック" panose="020B0600070205080204" pitchFamily="34" charset="-128"/>
              </a:rPr>
              <a:t>Recap important ladder safety tips:</a:t>
            </a:r>
          </a:p>
          <a:p>
            <a:pPr marL="171450" indent="-171450" rtl="0" eaLnBrk="1" hangingPunct="1">
              <a:buFont typeface="Arial" panose="020B0604020202020204" pitchFamily="34" charset="0"/>
              <a:buChar char="•"/>
            </a:pPr>
            <a:r>
              <a:rPr lang="es" sz="1200"/>
              <a:t>Do not overreach when working from the ladder. </a:t>
            </a:r>
          </a:p>
          <a:p>
            <a:pPr marL="171450" indent="-171450" rtl="0" eaLnBrk="1" hangingPunct="1">
              <a:buFont typeface="Arial" panose="020B0604020202020204" pitchFamily="34" charset="0"/>
              <a:buChar char="•"/>
            </a:pPr>
            <a:r>
              <a:rPr lang="es" sz="1200"/>
              <a:t>Do not stand on the top two rungs of a stepladder. </a:t>
            </a:r>
          </a:p>
          <a:p>
            <a:pPr marL="171450" indent="-171450" rtl="0" eaLnBrk="1" hangingPunct="1">
              <a:buFont typeface="Arial" panose="020B0604020202020204" pitchFamily="34" charset="0"/>
              <a:buChar char="•"/>
            </a:pPr>
            <a:r>
              <a:rPr lang="es" sz="1200"/>
              <a:t>Do not allow another person on a ladder at any given time, unless you are using a double-cleated ladder that is intended for two-way traffic.</a:t>
            </a:r>
          </a:p>
          <a:p>
            <a:pPr rtl="0"/>
            <a:endParaRPr lang="en-US" altLang="en-US" dirty="0">
              <a:ea typeface="ＭＳ Ｐゴシック" panose="020B0600070205080204" pitchFamily="34" charset="-128"/>
            </a:endParaRPr>
          </a:p>
          <a:p>
            <a:pPr rtl="0"/>
            <a:endParaRPr lang="en-US" altLang="en-US"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A2926F3-13E5-4D5E-91BC-DE8A1154295A}" type="slidenum">
              <a:rPr lang="en-US" altLang="en-US"/>
              <a:pPr>
                <a:spcBef>
                  <a:spcPct val="0"/>
                </a:spcBef>
              </a:pPr>
              <a:t>43</a:t>
            </a:fld>
            <a:endParaRPr lang="en-US" altLang="en-US"/>
          </a:p>
        </p:txBody>
      </p:sp>
    </p:spTree>
    <p:extLst>
      <p:ext uri="{BB962C8B-B14F-4D97-AF65-F5344CB8AC3E}">
        <p14:creationId xmlns:p14="http://schemas.microsoft.com/office/powerpoint/2010/main" val="980396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ea typeface="ＭＳ Ｐゴシック" panose="020B0600070205080204" pitchFamily="34" charset="-128"/>
              </a:rPr>
              <a:t>Recap important ladder safety tips:</a:t>
            </a:r>
          </a:p>
          <a:p>
            <a:pPr marL="171450" indent="-171450" rtl="0">
              <a:spcBef>
                <a:spcPct val="0"/>
              </a:spcBef>
              <a:spcAft>
                <a:spcPts val="800"/>
              </a:spcAft>
              <a:buFont typeface="Arial" panose="020B0604020202020204" pitchFamily="34" charset="0"/>
              <a:buChar char="•"/>
            </a:pPr>
            <a:r>
              <a:rPr lang="es" sz="1200">
                <a:ea typeface="ＭＳ Ｐゴシック" panose="020B0600070205080204" pitchFamily="34" charset="-128"/>
              </a:rPr>
              <a:t>Do not carry anything that may cause loss of balance.</a:t>
            </a:r>
          </a:p>
          <a:p>
            <a:pPr marL="171450" indent="-171450" rtl="0">
              <a:spcBef>
                <a:spcPct val="0"/>
              </a:spcBef>
              <a:spcAft>
                <a:spcPts val="800"/>
              </a:spcAft>
              <a:buFont typeface="Arial" panose="020B0604020202020204" pitchFamily="34" charset="0"/>
              <a:buChar char="•"/>
            </a:pPr>
            <a:r>
              <a:rPr lang="es" sz="1200">
                <a:ea typeface="ＭＳ Ｐゴシック" panose="020B0600070205080204" pitchFamily="34" charset="-128"/>
              </a:rPr>
              <a:t>Consider using rope to raise/lower material.</a:t>
            </a:r>
          </a:p>
          <a:p>
            <a:pPr marL="171450" indent="-171450" rtl="0">
              <a:spcBef>
                <a:spcPct val="0"/>
              </a:spcBef>
              <a:spcAft>
                <a:spcPts val="800"/>
              </a:spcAft>
              <a:buFont typeface="Arial" panose="020B0604020202020204" pitchFamily="34" charset="0"/>
              <a:buChar char="•"/>
            </a:pPr>
            <a:r>
              <a:rPr lang="es" sz="1200">
                <a:ea typeface="ＭＳ Ｐゴシック" panose="020B0600070205080204" pitchFamily="34" charset="-128"/>
              </a:rPr>
              <a:t>Do not stand on top 2 rungs of stepladder.</a:t>
            </a:r>
          </a:p>
          <a:p>
            <a:pPr marL="171450" indent="-171450" rtl="0">
              <a:spcBef>
                <a:spcPct val="0"/>
              </a:spcBef>
              <a:spcAft>
                <a:spcPts val="800"/>
              </a:spcAft>
              <a:buFont typeface="Arial" panose="020B0604020202020204" pitchFamily="34" charset="0"/>
              <a:buChar char="•"/>
            </a:pPr>
            <a:r>
              <a:rPr lang="es" sz="1200">
                <a:ea typeface="ＭＳ Ｐゴシック" panose="020B0600070205080204" pitchFamily="34" charset="-128"/>
              </a:rPr>
              <a:t>Use a pulley system to get materials to your working level.</a:t>
            </a:r>
          </a:p>
          <a:p>
            <a:pPr rtl="0"/>
            <a:endParaRPr lang="en-US" altLang="en-US" dirty="0">
              <a:ea typeface="ＭＳ Ｐゴシック" panose="020B0600070205080204" pitchFamily="34" charset="-128"/>
            </a:endParaRPr>
          </a:p>
          <a:p>
            <a:pPr rtl="0"/>
            <a:endParaRPr lang="en-US" altLang="en-US"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A2926F3-13E5-4D5E-91BC-DE8A1154295A}" type="slidenum">
              <a:rPr lang="en-US" altLang="en-US"/>
              <a:pPr>
                <a:spcBef>
                  <a:spcPct val="0"/>
                </a:spcBef>
              </a:pPr>
              <a:t>44</a:t>
            </a:fld>
            <a:endParaRPr lang="en-US" altLang="en-US"/>
          </a:p>
        </p:txBody>
      </p:sp>
    </p:spTree>
    <p:extLst>
      <p:ext uri="{BB962C8B-B14F-4D97-AF65-F5344CB8AC3E}">
        <p14:creationId xmlns:p14="http://schemas.microsoft.com/office/powerpoint/2010/main" val="11473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ea typeface="ＭＳ Ｐゴシック" panose="020B0600070205080204" pitchFamily="34" charset="-128"/>
              </a:rPr>
              <a:t>Your chances of surviving a fall from a ladder at least 10 feet high is only 50%. Additionally, approximately half of all injuries caused by falls from ladders require time away from work to heal. This can lead to reduced income for your family, and also unnecessary pain and suffering. </a:t>
            </a:r>
          </a:p>
          <a:p>
            <a:pPr rtl="0"/>
            <a:endParaRPr lang="en-US" altLang="en-US" dirty="0" smtClean="0">
              <a:ea typeface="ＭＳ Ｐゴシック" panose="020B0600070205080204" pitchFamily="34" charset="-128"/>
            </a:endParaRPr>
          </a:p>
          <a:p>
            <a:pPr rtl="0"/>
            <a:r>
              <a:rPr lang="es">
                <a:ea typeface="ＭＳ Ｐゴシック" panose="020B0600070205080204" pitchFamily="34" charset="-128"/>
              </a:rPr>
              <a:t>Photo from the Electronic Library of Construction Occupational Safety &amp; Health (ELCOSH) http://www.elcosh.org/image/625/i000230/230.html</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7</a:t>
            </a:fld>
            <a:endParaRPr lang="en-US"/>
          </a:p>
        </p:txBody>
      </p:sp>
    </p:spTree>
    <p:extLst>
      <p:ext uri="{BB962C8B-B14F-4D97-AF65-F5344CB8AC3E}">
        <p14:creationId xmlns:p14="http://schemas.microsoft.com/office/powerpoint/2010/main" val="68370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1">
                <a:latin typeface="Arial" panose="020B0604020202020204" pitchFamily="34" charset="0"/>
              </a:rPr>
              <a:t>Discuss </a:t>
            </a:r>
            <a:r>
              <a:rPr lang="es">
                <a:latin typeface="Arial" panose="020B0604020202020204" pitchFamily="34" charset="0"/>
              </a:rPr>
              <a:t>the training requirements when using ladders. Additionally, employees need to understand the nature of fall hazards, correct procedures for placing and using ladders and the maximum intended load-carrying capacities of ladders so you do not exceed their maximum working load rating. </a:t>
            </a:r>
            <a:endParaRPr lang="en-US" altLang="en-US" b="1"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8</a:t>
            </a:fld>
            <a:endParaRPr lang="en-US"/>
          </a:p>
        </p:txBody>
      </p:sp>
    </p:spTree>
    <p:extLst>
      <p:ext uri="{BB962C8B-B14F-4D97-AF65-F5344CB8AC3E}">
        <p14:creationId xmlns:p14="http://schemas.microsoft.com/office/powerpoint/2010/main" val="274771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43D9044-3EA0-4EC6-81DE-742EE18C666C}"/>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E775CADA-5365-403B-B5B0-E342DFAA29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unsafe work practice that is utilized here. Rather than use a stepladder, trestle scaffold or other approved equipment, the worker is placing himself in harm’s way by standing on three stacked 5-gallon paint buckets. It is important to always use the right tool for the job. </a:t>
            </a:r>
            <a:endParaRPr lang="en-US" altLang="en-US" b="1"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E7293267-7E3E-4331-8171-7971EF0F8A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F259A2-BF38-4062-97D0-B898EA61C67C}" type="slidenum">
              <a:rPr lang="en-US" altLang="en-US"/>
              <a:pPr>
                <a:spcBef>
                  <a:spcPct val="0"/>
                </a:spcBef>
              </a:pPr>
              <a:t>9</a:t>
            </a:fld>
            <a:endParaRPr lang="en-US" altLang="en-US"/>
          </a:p>
        </p:txBody>
      </p:sp>
    </p:spTree>
    <p:extLst>
      <p:ext uri="{BB962C8B-B14F-4D97-AF65-F5344CB8AC3E}">
        <p14:creationId xmlns:p14="http://schemas.microsoft.com/office/powerpoint/2010/main" val="257529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D0C0824-91D3-44BB-A9AD-826714F89460}"/>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4553FD7E-DE20-4E74-A4D6-4ADB4546A3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Explain </a:t>
            </a:r>
            <a:r>
              <a:rPr lang="es">
                <a:latin typeface="Arial" panose="020B0604020202020204" pitchFamily="34" charset="0"/>
              </a:rPr>
              <a:t>how to pick the right ladder for the task being performed. Remember to pay close attention to the task(s) being performed. Try to think about what capacity the ladder can hold, the height of the area you need to access, and always remember to perform a visual inspection of the ladder prior to use. </a:t>
            </a:r>
            <a:endParaRPr lang="en-US" altLang="en-US" b="1" dirty="0">
              <a:latin typeface="Arial" panose="020B0604020202020204" pitchFamily="34" charset="0"/>
            </a:endParaRPr>
          </a:p>
        </p:txBody>
      </p:sp>
      <p:sp>
        <p:nvSpPr>
          <p:cNvPr id="16388" name="Slide Number Placeholder 3">
            <a:extLst>
              <a:ext uri="{FF2B5EF4-FFF2-40B4-BE49-F238E27FC236}">
                <a16:creationId xmlns:a16="http://schemas.microsoft.com/office/drawing/2014/main" id="{A9E75DF2-D28D-4158-9135-FFF0D1635C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F9D774B-7829-4F12-870E-99CBF27E15C4}" type="slidenum">
              <a:rPr lang="en-US" altLang="en-US"/>
              <a:pPr>
                <a:spcBef>
                  <a:spcPct val="0"/>
                </a:spcBef>
              </a:pPr>
              <a:t>10</a:t>
            </a:fld>
            <a:endParaRPr lang="en-US" altLang="en-US"/>
          </a:p>
        </p:txBody>
      </p:sp>
    </p:spTree>
    <p:extLst>
      <p:ext uri="{BB962C8B-B14F-4D97-AF65-F5344CB8AC3E}">
        <p14:creationId xmlns:p14="http://schemas.microsoft.com/office/powerpoint/2010/main" val="344109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B1D365-559F-47B3-82B4-9F189F658AE8}"/>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BC7433FF-85D4-4E2E-97CE-EA08814166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proper duty rating capacity of ladders. Ladders must not be loaded beyond the manufacturers maximum intended load for which they were built to handle. </a:t>
            </a:r>
            <a:endParaRPr lang="en-US" altLang="en-US" b="1"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EF3D9796-216C-4212-B400-864D3E279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72B002C-7248-445B-9859-DD42474080EA}" type="slidenum">
              <a:rPr lang="en-US" altLang="en-US"/>
              <a:pPr>
                <a:spcBef>
                  <a:spcPct val="0"/>
                </a:spcBef>
              </a:pPr>
              <a:t>11</a:t>
            </a:fld>
            <a:endParaRPr lang="en-US" altLang="en-US"/>
          </a:p>
        </p:txBody>
      </p:sp>
    </p:spTree>
    <p:extLst>
      <p:ext uri="{BB962C8B-B14F-4D97-AF65-F5344CB8AC3E}">
        <p14:creationId xmlns:p14="http://schemas.microsoft.com/office/powerpoint/2010/main" val="1855503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rtlCol="0" anchor="b"/>
          <a:lstStyle>
            <a:lvl1pPr>
              <a:defRPr sz="7200" b="1">
                <a:solidFill>
                  <a:schemeClr val="tx1"/>
                </a:solidFill>
                <a:effectLst>
                  <a:outerShdw blurRad="38100" dist="38100" dir="2700000" algn="tl">
                    <a:srgbClr val="000000">
                      <a:alpha val="43137"/>
                    </a:srgbClr>
                  </a:outerShdw>
                </a:effectLst>
              </a:defRPr>
            </a:lvl1pPr>
          </a:lstStyle>
          <a:p>
            <a:pPr rtl="0"/>
            <a:r>
              <a:rPr lang="es"/>
              <a:t>Click to edit Master title style</a:t>
            </a:r>
          </a:p>
        </p:txBody>
      </p:sp>
      <p:sp>
        <p:nvSpPr>
          <p:cNvPr id="3" name="Subtitle 2"/>
          <p:cNvSpPr>
            <a:spLocks noGrp="1"/>
          </p:cNvSpPr>
          <p:nvPr>
            <p:ph type="subTitle" idx="1"/>
          </p:nvPr>
        </p:nvSpPr>
        <p:spPr>
          <a:xfrm>
            <a:off x="1154955" y="4777380"/>
            <a:ext cx="8825658" cy="861420"/>
          </a:xfrm>
        </p:spPr>
        <p:txBody>
          <a:bodyPr rtlCol="0"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Click to edit Master subtitle style</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2052"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vl1pPr>
          </a:lstStyle>
          <a:p>
            <a:pPr rtl="0"/>
            <a:r>
              <a:rPr lang="e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vl1pPr>
          </a:lstStyle>
          <a:p>
            <a:pPr rtl="0"/>
            <a:r>
              <a:rPr lang="e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s"/>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vl1pPr>
          </a:lstStyle>
          <a:p>
            <a:pPr rtl="0"/>
            <a:r>
              <a:rPr lang="es"/>
              <a:t>Click to edit Master title style</a:t>
            </a:r>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Vertical Text Placeholder 2"/>
          <p:cNvSpPr>
            <a:spLocks noGrp="1"/>
          </p:cNvSpPr>
          <p:nvPr>
            <p:ph type="body" orient="vert" idx="1"/>
          </p:nvPr>
        </p:nvSpPr>
        <p:spPr/>
        <p:txBody>
          <a:bodyPr vert="eaVert" rtlCol="0" anchor="t" anchorCtr="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rtlCol="0"/>
          <a:lstStyle/>
          <a:p>
            <a:pPr rtl="0"/>
            <a:r>
              <a:rPr lang="es"/>
              <a:t>Click to edit Master title style</a:t>
            </a:r>
          </a:p>
        </p:txBody>
      </p:sp>
      <p:sp>
        <p:nvSpPr>
          <p:cNvPr id="3" name="Content Placeholder 2"/>
          <p:cNvSpPr>
            <a:spLocks noGrp="1"/>
          </p:cNvSpPr>
          <p:nvPr>
            <p:ph sz="half" idx="1"/>
          </p:nvPr>
        </p:nvSpPr>
        <p:spPr>
          <a:xfrm>
            <a:off x="609600" y="1600200"/>
            <a:ext cx="10972800" cy="21859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p:cNvSpPr>
            <a:spLocks noGrp="1"/>
          </p:cNvSpPr>
          <p:nvPr>
            <p:ph type="body" sz="half" idx="2"/>
          </p:nvPr>
        </p:nvSpPr>
        <p:spPr>
          <a:xfrm>
            <a:off x="609600" y="3938589"/>
            <a:ext cx="10972800" cy="2187575"/>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Rectangle 4">
            <a:extLst>
              <a:ext uri="{FF2B5EF4-FFF2-40B4-BE49-F238E27FC236}">
                <a16:creationId xmlns:a16="http://schemas.microsoft.com/office/drawing/2014/main" id="{D235E151-B4D6-49BC-A82A-406699C6BEA9}"/>
              </a:ext>
            </a:extLst>
          </p:cNvPr>
          <p:cNvSpPr>
            <a:spLocks noGrp="1" noChangeArrowheads="1"/>
          </p:cNvSpPr>
          <p:nvPr>
            <p:ph type="dt" sz="half" idx="10"/>
          </p:nvPr>
        </p:nvSpPr>
        <p:spPr>
          <a:ln/>
        </p:spPr>
        <p:txBody>
          <a:bodyPr rtlCol="0"/>
          <a:lstStyle>
            <a:lvl1pPr>
              <a:defRPr/>
            </a:lvl1pPr>
          </a:lstStyle>
          <a:p>
            <a:pPr rtl="0">
              <a:defRPr/>
            </a:pPr>
            <a:endParaRPr lang="en-US"/>
          </a:p>
        </p:txBody>
      </p:sp>
      <p:sp>
        <p:nvSpPr>
          <p:cNvPr id="6" name="Rectangle 5">
            <a:extLst>
              <a:ext uri="{FF2B5EF4-FFF2-40B4-BE49-F238E27FC236}">
                <a16:creationId xmlns:a16="http://schemas.microsoft.com/office/drawing/2014/main" id="{170928C9-DF23-4872-8011-CEB7058C9D1C}"/>
              </a:ext>
            </a:extLst>
          </p:cNvPr>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6">
            <a:extLst>
              <a:ext uri="{FF2B5EF4-FFF2-40B4-BE49-F238E27FC236}">
                <a16:creationId xmlns:a16="http://schemas.microsoft.com/office/drawing/2014/main" id="{6D555E88-6001-492E-A745-0FDBFB78BBE3}"/>
              </a:ext>
            </a:extLst>
          </p:cNvPr>
          <p:cNvSpPr>
            <a:spLocks noGrp="1" noChangeArrowheads="1"/>
          </p:cNvSpPr>
          <p:nvPr>
            <p:ph type="sldNum" sz="quarter" idx="12"/>
          </p:nvPr>
        </p:nvSpPr>
        <p:spPr>
          <a:ln/>
        </p:spPr>
        <p:txBody>
          <a:bodyPr rtlCol="0"/>
          <a:lstStyle>
            <a:lvl1pPr>
              <a:defRPr/>
            </a:lvl1pPr>
          </a:lstStyle>
          <a:p>
            <a:pPr rtl="0">
              <a:defRPr/>
            </a:pPr>
            <a:fld id="{AFCCCE6E-8D4F-4934-A375-785C50E58B53}" type="slidenum">
              <a:rPr lang="en-US" altLang="en-US"/>
              <a:pPr>
                <a:defRPr/>
              </a:pPr>
              <a:t>‹#›</a:t>
            </a:fld>
            <a:endParaRPr lang="en-US" altLang="en-US"/>
          </a:p>
        </p:txBody>
      </p:sp>
    </p:spTree>
    <p:extLst>
      <p:ext uri="{BB962C8B-B14F-4D97-AF65-F5344CB8AC3E}">
        <p14:creationId xmlns:p14="http://schemas.microsoft.com/office/powerpoint/2010/main" val="2892224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rtlCol="0"/>
          <a:lstStyle/>
          <a:p>
            <a:pPr rtl="0"/>
            <a:r>
              <a:rPr lang="es"/>
              <a:t>Click to edit Master title style</a:t>
            </a:r>
          </a:p>
        </p:txBody>
      </p:sp>
      <p:sp>
        <p:nvSpPr>
          <p:cNvPr id="3" name="Text Placeholder 2"/>
          <p:cNvSpPr>
            <a:spLocks noGrp="1"/>
          </p:cNvSpPr>
          <p:nvPr>
            <p:ph type="body" sz="half" idx="1"/>
          </p:nvPr>
        </p:nvSpPr>
        <p:spPr>
          <a:xfrm>
            <a:off x="609600" y="1600200"/>
            <a:ext cx="10972800" cy="21859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609600" y="3938589"/>
            <a:ext cx="10972800" cy="2187575"/>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Rectangle 4">
            <a:extLst>
              <a:ext uri="{FF2B5EF4-FFF2-40B4-BE49-F238E27FC236}">
                <a16:creationId xmlns:a16="http://schemas.microsoft.com/office/drawing/2014/main" id="{9202E4C3-7ED3-498C-B73F-948CE1A2D072}"/>
              </a:ext>
            </a:extLst>
          </p:cNvPr>
          <p:cNvSpPr>
            <a:spLocks noGrp="1" noChangeArrowheads="1"/>
          </p:cNvSpPr>
          <p:nvPr>
            <p:ph type="dt" sz="half" idx="10"/>
          </p:nvPr>
        </p:nvSpPr>
        <p:spPr>
          <a:ln/>
        </p:spPr>
        <p:txBody>
          <a:bodyPr rtlCol="0"/>
          <a:lstStyle>
            <a:lvl1pPr>
              <a:defRPr/>
            </a:lvl1pPr>
          </a:lstStyle>
          <a:p>
            <a:pPr rtl="0">
              <a:defRPr/>
            </a:pPr>
            <a:endParaRPr lang="en-US"/>
          </a:p>
        </p:txBody>
      </p:sp>
      <p:sp>
        <p:nvSpPr>
          <p:cNvPr id="6" name="Rectangle 5">
            <a:extLst>
              <a:ext uri="{FF2B5EF4-FFF2-40B4-BE49-F238E27FC236}">
                <a16:creationId xmlns:a16="http://schemas.microsoft.com/office/drawing/2014/main" id="{6F5154D9-2A6B-44B5-94C0-4ECB19303FB0}"/>
              </a:ext>
            </a:extLst>
          </p:cNvPr>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6">
            <a:extLst>
              <a:ext uri="{FF2B5EF4-FFF2-40B4-BE49-F238E27FC236}">
                <a16:creationId xmlns:a16="http://schemas.microsoft.com/office/drawing/2014/main" id="{C3DE92A2-C399-493C-A7CA-B4926BE97FAB}"/>
              </a:ext>
            </a:extLst>
          </p:cNvPr>
          <p:cNvSpPr>
            <a:spLocks noGrp="1" noChangeArrowheads="1"/>
          </p:cNvSpPr>
          <p:nvPr>
            <p:ph type="sldNum" sz="quarter" idx="12"/>
          </p:nvPr>
        </p:nvSpPr>
        <p:spPr>
          <a:ln/>
        </p:spPr>
        <p:txBody>
          <a:bodyPr rtlCol="0"/>
          <a:lstStyle>
            <a:lvl1pPr>
              <a:defRPr/>
            </a:lvl1pPr>
          </a:lstStyle>
          <a:p>
            <a:pPr rtl="0">
              <a:defRPr/>
            </a:pPr>
            <a:fld id="{99308AF1-8794-4EE1-966D-30C379AF32D9}" type="slidenum">
              <a:rPr lang="en-US" altLang="en-US"/>
              <a:pPr>
                <a:defRPr/>
              </a:pPr>
              <a:t>‹#›</a:t>
            </a:fld>
            <a:endParaRPr lang="en-US" altLang="en-US"/>
          </a:p>
        </p:txBody>
      </p:sp>
    </p:spTree>
    <p:extLst>
      <p:ext uri="{BB962C8B-B14F-4D97-AF65-F5344CB8AC3E}">
        <p14:creationId xmlns:p14="http://schemas.microsoft.com/office/powerpoint/2010/main" val="26556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idx="1"/>
          </p:nvPr>
        </p:nvSpPr>
        <p:spPr/>
        <p:txBody>
          <a:bodyPr rtlCol="0"/>
          <a:lstStyle>
            <a:lvl1pPr>
              <a:buClr>
                <a:srgbClr val="FFC000"/>
              </a:buClr>
              <a:defRPr>
                <a:latin typeface="Arial" panose="020B0604020202020204" pitchFamily="34" charset="0"/>
                <a:cs typeface="Arial" panose="020B0604020202020204" pitchFamily="34" charset="0"/>
              </a:defRPr>
            </a:lvl1pPr>
            <a:lvl2pPr>
              <a:buClr>
                <a:srgbClr val="FFC000"/>
              </a:buClr>
              <a:defRPr>
                <a:latin typeface="Arial" panose="020B0604020202020204" pitchFamily="34" charset="0"/>
                <a:cs typeface="Arial" panose="020B0604020202020204" pitchFamily="34" charset="0"/>
              </a:defRPr>
            </a:lvl2pPr>
            <a:lvl3pPr>
              <a:buClr>
                <a:srgbClr val="FFC000"/>
              </a:buClr>
              <a:defRPr>
                <a:latin typeface="Arial" panose="020B0604020202020204" pitchFamily="34" charset="0"/>
                <a:cs typeface="Arial" panose="020B0604020202020204" pitchFamily="34" charset="0"/>
              </a:defRPr>
            </a:lvl3pPr>
            <a:lvl4pPr>
              <a:buClr>
                <a:srgbClr val="FFC000"/>
              </a:buClr>
              <a:defRPr>
                <a:latin typeface="Arial" panose="020B0604020202020204" pitchFamily="34" charset="0"/>
                <a:cs typeface="Arial" panose="020B0604020202020204" pitchFamily="34" charset="0"/>
              </a:defRPr>
            </a:lvl4pPr>
            <a:lvl5pPr>
              <a:buClr>
                <a:srgbClr val="FFC000"/>
              </a:buClr>
              <a:defRPr>
                <a:latin typeface="Arial" panose="020B0604020202020204" pitchFamily="34" charset="0"/>
                <a:cs typeface="Arial" panose="020B0604020202020204" pitchFamily="34" charset="0"/>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rtlCol="0"/>
          <a:lstStyle/>
          <a:p>
            <a:pPr rtl="0"/>
            <a:r>
              <a:rPr lang="es"/>
              <a:t>Click to edit Master title style</a:t>
            </a:r>
          </a:p>
        </p:txBody>
      </p:sp>
      <p:sp>
        <p:nvSpPr>
          <p:cNvPr id="3" name="Text Placeholder 2"/>
          <p:cNvSpPr>
            <a:spLocks noGrp="1"/>
          </p:cNvSpPr>
          <p:nvPr>
            <p:ph type="body" sz="half" idx="1"/>
          </p:nvPr>
        </p:nvSpPr>
        <p:spPr>
          <a:xfrm>
            <a:off x="609600" y="1600201"/>
            <a:ext cx="5384800" cy="4525963"/>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lipArt Placeholder 3"/>
          <p:cNvSpPr>
            <a:spLocks noGrp="1"/>
          </p:cNvSpPr>
          <p:nvPr>
            <p:ph type="clipArt" sz="half" idx="2"/>
          </p:nvPr>
        </p:nvSpPr>
        <p:spPr>
          <a:xfrm>
            <a:off x="6197600" y="1600201"/>
            <a:ext cx="5384800" cy="4525963"/>
          </a:xfrm>
        </p:spPr>
        <p:txBody>
          <a:bodyPr rtlCol="0"/>
          <a:lstStyle/>
          <a:p>
            <a:pPr lvl="0" rtl="0"/>
            <a:endParaRPr lang="en-US" noProof="0"/>
          </a:p>
        </p:txBody>
      </p:sp>
      <p:sp>
        <p:nvSpPr>
          <p:cNvPr id="5" name="Rectangle 4">
            <a:extLst>
              <a:ext uri="{FF2B5EF4-FFF2-40B4-BE49-F238E27FC236}">
                <a16:creationId xmlns:a16="http://schemas.microsoft.com/office/drawing/2014/main" id="{020159D0-8B3C-4DDF-A2BF-BA80FCB8CCB6}"/>
              </a:ext>
            </a:extLst>
          </p:cNvPr>
          <p:cNvSpPr>
            <a:spLocks noGrp="1" noChangeArrowheads="1"/>
          </p:cNvSpPr>
          <p:nvPr>
            <p:ph type="dt" sz="half" idx="10"/>
          </p:nvPr>
        </p:nvSpPr>
        <p:spPr>
          <a:ln/>
        </p:spPr>
        <p:txBody>
          <a:bodyPr rtlCol="0"/>
          <a:lstStyle>
            <a:lvl1pPr>
              <a:defRPr/>
            </a:lvl1pPr>
          </a:lstStyle>
          <a:p>
            <a:pPr rtl="0">
              <a:defRPr/>
            </a:pPr>
            <a:endParaRPr lang="en-US"/>
          </a:p>
        </p:txBody>
      </p:sp>
      <p:sp>
        <p:nvSpPr>
          <p:cNvPr id="6" name="Rectangle 5">
            <a:extLst>
              <a:ext uri="{FF2B5EF4-FFF2-40B4-BE49-F238E27FC236}">
                <a16:creationId xmlns:a16="http://schemas.microsoft.com/office/drawing/2014/main" id="{C61CE597-461A-4C16-91E3-7403E0F54544}"/>
              </a:ext>
            </a:extLst>
          </p:cNvPr>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6">
            <a:extLst>
              <a:ext uri="{FF2B5EF4-FFF2-40B4-BE49-F238E27FC236}">
                <a16:creationId xmlns:a16="http://schemas.microsoft.com/office/drawing/2014/main" id="{C7C604C5-EBCF-4E6B-810D-D0D8EA481D84}"/>
              </a:ext>
            </a:extLst>
          </p:cNvPr>
          <p:cNvSpPr>
            <a:spLocks noGrp="1" noChangeArrowheads="1"/>
          </p:cNvSpPr>
          <p:nvPr>
            <p:ph type="sldNum" sz="quarter" idx="12"/>
          </p:nvPr>
        </p:nvSpPr>
        <p:spPr>
          <a:ln/>
        </p:spPr>
        <p:txBody>
          <a:bodyPr rtlCol="0"/>
          <a:lstStyle>
            <a:lvl1pPr>
              <a:defRPr/>
            </a:lvl1pPr>
          </a:lstStyle>
          <a:p>
            <a:pPr rtl="0">
              <a:defRPr/>
            </a:pPr>
            <a:fld id="{30C8832A-E803-4D15-81DD-1A96B3863B36}" type="slidenum">
              <a:rPr lang="en-US" altLang="en-US"/>
              <a:pPr>
                <a:defRPr/>
              </a:pPr>
              <a:t>‹#›</a:t>
            </a:fld>
            <a:endParaRPr lang="en-US" altLang="en-US"/>
          </a:p>
        </p:txBody>
      </p:sp>
    </p:spTree>
    <p:extLst>
      <p:ext uri="{BB962C8B-B14F-4D97-AF65-F5344CB8AC3E}">
        <p14:creationId xmlns:p14="http://schemas.microsoft.com/office/powerpoint/2010/main" val="8751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rtlCol="0" anchor="b"/>
          <a:lstStyle>
            <a:lvl1pPr algn="l">
              <a:defRPr sz="7200" b="1" cap="none">
                <a:effectLst>
                  <a:outerShdw blurRad="38100" dist="38100" dir="2700000" algn="tl">
                    <a:srgbClr val="000000">
                      <a:alpha val="43137"/>
                    </a:srgbClr>
                  </a:outerShdw>
                </a:effectLst>
              </a:defRPr>
            </a:lvl1pPr>
          </a:lstStyle>
          <a:p>
            <a:pPr rtl="0"/>
            <a:r>
              <a:rPr lang="es"/>
              <a:t>Click to edit Master title style</a:t>
            </a:r>
          </a:p>
        </p:txBody>
      </p:sp>
      <p:sp>
        <p:nvSpPr>
          <p:cNvPr id="3" name="Text Placeholder 2"/>
          <p:cNvSpPr>
            <a:spLocks noGrp="1"/>
          </p:cNvSpPr>
          <p:nvPr>
            <p:ph type="body" idx="1"/>
          </p:nvPr>
        </p:nvSpPr>
        <p:spPr>
          <a:xfrm>
            <a:off x="1154955" y="4777381"/>
            <a:ext cx="8825658" cy="860400"/>
          </a:xfrm>
        </p:spPr>
        <p:txBody>
          <a:bodyPr rtlCol="0"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7" name="Date Placeholder 6"/>
          <p:cNvSpPr>
            <a:spLocks noGrp="1"/>
          </p:cNvSpPr>
          <p:nvPr>
            <p:ph type="dt" sz="half" idx="10"/>
          </p:nvPr>
        </p:nvSpPr>
        <p:spPr/>
        <p:txBody>
          <a:bodyPr rtlCol="0"/>
          <a:lstStyle/>
          <a:p>
            <a:pPr rtl="0"/>
            <a:r>
              <a:rPr lang="en-US" smtClean="0"/>
              <a:t>2/8/2018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p>
        </p:txBody>
      </p:sp>
      <p:sp>
        <p:nvSpPr>
          <p:cNvPr id="7" name="Date Placeholder 2"/>
          <p:cNvSpPr>
            <a:spLocks noGrp="1"/>
          </p:cNvSpPr>
          <p:nvPr>
            <p:ph type="dt" sz="half" idx="10"/>
          </p:nvPr>
        </p:nvSpPr>
        <p:spPr/>
        <p:txBody>
          <a:bodyPr rtlCol="0"/>
          <a:lstStyle/>
          <a:p>
            <a:pPr rtl="0"/>
            <a:r>
              <a:rPr lang="en-US" smtClean="0"/>
              <a:t>2/8/2018</a:t>
            </a:r>
            <a:endParaRPr lang="en-US"/>
          </a:p>
        </p:txBody>
      </p:sp>
      <p:sp>
        <p:nvSpPr>
          <p:cNvPr id="5" name="Footer Placeholder 3"/>
          <p:cNvSpPr>
            <a:spLocks noGrp="1"/>
          </p:cNvSpPr>
          <p:nvPr>
            <p:ph type="ftr" sz="quarter" idx="11"/>
          </p:nvPr>
        </p:nvSpPr>
        <p:spPr/>
        <p:txBody>
          <a:bodyPr rtlCol="0"/>
          <a:lstStyle/>
          <a:p>
            <a:pPr rtl="0"/>
            <a:endParaRPr lang="en-US"/>
          </a:p>
        </p:txBody>
      </p:sp>
      <p:sp>
        <p:nvSpPr>
          <p:cNvPr id="6" name="Slide Number Placeholder 4"/>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r>
              <a:rPr lang="en-US" smtClean="0"/>
              <a:t>2/8/2018</a:t>
            </a:r>
            <a:endParaRPr lang="en-US"/>
          </a:p>
        </p:txBody>
      </p:sp>
      <p:sp>
        <p:nvSpPr>
          <p:cNvPr id="5" name="Footer Placeholder 2"/>
          <p:cNvSpPr>
            <a:spLocks noGrp="1"/>
          </p:cNvSpPr>
          <p:nvPr>
            <p:ph type="ftr" sz="quarter" idx="11"/>
          </p:nvPr>
        </p:nvSpPr>
        <p:spPr/>
        <p:txBody>
          <a:bodyPr rtlCol="0"/>
          <a:lstStyle/>
          <a:p>
            <a:pPr rtl="0"/>
            <a:endParaRPr lang="en-US"/>
          </a:p>
        </p:txBody>
      </p:sp>
      <p:sp>
        <p:nvSpPr>
          <p:cNvPr id="6" name="Slide Number Placeholder 3"/>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vl1pPr>
          </a:lstStyle>
          <a:p>
            <a:pPr rtl="0"/>
            <a:r>
              <a:rPr lang="es"/>
              <a:t>Click to edit Master title style</a:t>
            </a:r>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7" name="Date Placeholder 4"/>
          <p:cNvSpPr>
            <a:spLocks noGrp="1"/>
          </p:cNvSpPr>
          <p:nvPr>
            <p:ph type="dt" sz="half" idx="10"/>
          </p:nvPr>
        </p:nvSpPr>
        <p:spPr/>
        <p:txBody>
          <a:bodyPr rtlCol="0"/>
          <a:lstStyle/>
          <a:p>
            <a:pPr rtl="0"/>
            <a:r>
              <a:rPr lang="en-US" smtClean="0"/>
              <a:t>2/8/2018</a:t>
            </a:r>
            <a:endParaRPr lang="en-US"/>
          </a:p>
        </p:txBody>
      </p:sp>
      <p:sp>
        <p:nvSpPr>
          <p:cNvPr id="5" name="Footer Placeholder 5"/>
          <p:cNvSpPr>
            <a:spLocks noGrp="1"/>
          </p:cNvSpPr>
          <p:nvPr>
            <p:ph type="ftr" sz="quarter" idx="11"/>
          </p:nvPr>
        </p:nvSpPr>
        <p:spPr/>
        <p:txBody>
          <a:bodyPr rtlCol="0"/>
          <a:lstStyle/>
          <a:p>
            <a:pPr rtl="0"/>
            <a:endParaRPr lang="en-US"/>
          </a:p>
        </p:txBody>
      </p:sp>
      <p:sp>
        <p:nvSpPr>
          <p:cNvPr id="6"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e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3"/>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s"/>
              <a:t>Haga clic para editar el estilo del título principal</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s"/>
              <a:t>Haga clic para editar los estilos de texto principal</a:t>
            </a:r>
          </a:p>
          <a:p>
            <a:pPr lvl="1" rtl="0"/>
            <a:r>
              <a:rPr lang="es"/>
              <a:t>Segundo nivel</a:t>
            </a:r>
          </a:p>
          <a:p>
            <a:pPr lvl="2" rtl="0"/>
            <a:r>
              <a:rPr lang="es"/>
              <a:t>Tercer nivel</a:t>
            </a:r>
          </a:p>
          <a:p>
            <a:pPr lvl="3" rtl="0"/>
            <a:r>
              <a:rPr lang="es"/>
              <a:t>Cuarto nivel</a:t>
            </a:r>
          </a:p>
          <a:p>
            <a:pPr lvl="4" rtl="0"/>
            <a:r>
              <a:rPr lang="es"/>
              <a:t>Quinto nivel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n-US" smtClean="0"/>
              <a:t>8/2/2018</a:t>
            </a: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2" r:id="rId19"/>
    <p:sldLayoutId id="2147483693" r:id="rId20"/>
  </p:sldLayoutIdLst>
  <p:txStyles>
    <p:titleStyle>
      <a:lvl1pPr algn="l" defTabSz="457200" rtl="0" eaLnBrk="1" latinLnBrk="0" hangingPunct="1">
        <a:spcBef>
          <a:spcPct val="0"/>
        </a:spcBef>
        <a:buNone/>
        <a:defRPr sz="4200" b="0" i="0"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2.sv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38.pn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48.pn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Sección</a:t>
            </a:r>
            <a:r>
              <a:rPr lang="es"/>
              <a:t> 2</a:t>
            </a:r>
          </a:p>
        </p:txBody>
      </p:sp>
      <p:sp>
        <p:nvSpPr>
          <p:cNvPr id="3" name="Text Placeholder 2"/>
          <p:cNvSpPr>
            <a:spLocks noGrp="1"/>
          </p:cNvSpPr>
          <p:nvPr>
            <p:ph type="body" idx="1"/>
          </p:nvPr>
        </p:nvSpPr>
        <p:spPr/>
        <p:txBody>
          <a:bodyPr rtlCol="0"/>
          <a:lstStyle/>
          <a:p>
            <a:pPr rtl="0"/>
            <a:r>
              <a:rPr lang="es" dirty="0" smtClean="0">
                <a:latin typeface="Arial" panose="020B0604020202020204" pitchFamily="34" charset="0"/>
                <a:cs typeface="Arial" panose="020B0604020202020204" pitchFamily="34" charset="0"/>
              </a:rPr>
              <a:t>Escaleras</a:t>
            </a:r>
            <a:endParaRPr lang="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45E361A-4BE9-4956-885B-CC618E01BC45}"/>
              </a:ext>
            </a:extLst>
          </p:cNvPr>
          <p:cNvSpPr>
            <a:spLocks noGrp="1" noChangeArrowheads="1"/>
          </p:cNvSpPr>
          <p:nvPr>
            <p:ph idx="1"/>
          </p:nvPr>
        </p:nvSpPr>
        <p:spPr>
          <a:xfrm>
            <a:off x="1104293" y="1540452"/>
            <a:ext cx="8946541" cy="4195481"/>
          </a:xfrm>
        </p:spPr>
        <p:txBody>
          <a:bodyPr rtlCol="0"/>
          <a:lstStyle/>
          <a:p>
            <a:pPr indent="0" rtl="0" eaLnBrk="1" hangingPunct="1">
              <a:buFontTx/>
              <a:buNone/>
            </a:pPr>
            <a:r>
              <a:rPr lang="es"/>
              <a:t>Antes de subir a una escalera, piense en lo siguiente:</a:t>
            </a:r>
          </a:p>
          <a:p>
            <a:pPr rtl="0" eaLnBrk="1" hangingPunct="1"/>
            <a:r>
              <a:rPr lang="es"/>
              <a:t>¿Qué capacidad puede soportar?</a:t>
            </a:r>
          </a:p>
          <a:p>
            <a:pPr rtl="0" eaLnBrk="1" hangingPunct="1"/>
            <a:r>
              <a:rPr lang="es"/>
              <a:t>La altura de la escalera: ¿es demasiado corta o demasiado alta?</a:t>
            </a:r>
          </a:p>
          <a:p>
            <a:pPr rtl="0" eaLnBrk="1" hangingPunct="1"/>
            <a:r>
              <a:rPr lang="es"/>
              <a:t>Condición de la escalera e instrucciones exclusivas para la escalera seleccionada.</a:t>
            </a:r>
          </a:p>
          <a:p>
            <a:pPr rtl="0" eaLnBrk="1" hangingPunct="1"/>
            <a:endParaRPr lang="en-US" altLang="en-US" dirty="0"/>
          </a:p>
        </p:txBody>
      </p:sp>
      <p:sp>
        <p:nvSpPr>
          <p:cNvPr id="279556" name="AutoShape 4">
            <a:extLst>
              <a:ext uri="{FF2B5EF4-FFF2-40B4-BE49-F238E27FC236}">
                <a16:creationId xmlns:a16="http://schemas.microsoft.com/office/drawing/2014/main" id="{39CFF282-62C6-464C-A7C2-04164038DECA}"/>
              </a:ext>
            </a:extLst>
          </p:cNvPr>
          <p:cNvSpPr>
            <a:spLocks noChangeArrowheads="1"/>
          </p:cNvSpPr>
          <p:nvPr/>
        </p:nvSpPr>
        <p:spPr bwMode="auto">
          <a:xfrm>
            <a:off x="3484880" y="5105400"/>
            <a:ext cx="7106921" cy="1047750"/>
          </a:xfrm>
          <a:prstGeom prst="rightArrow">
            <a:avLst>
              <a:gd name="adj1" fmla="val 50000"/>
              <a:gd name="adj2" fmla="val 130833"/>
            </a:avLst>
          </a:prstGeom>
          <a:solidFill>
            <a:schemeClr val="bg1"/>
          </a:solidFill>
          <a:ln w="9525">
            <a:solidFill>
              <a:srgbClr val="FF0000"/>
            </a:solidFill>
            <a:miter lim="800000"/>
            <a:headEnd/>
            <a:tailEnd/>
          </a:ln>
        </p:spPr>
        <p:txBody>
          <a:bodyPr wrap="none" rtlCol="0"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2400" dirty="0">
                <a:solidFill>
                  <a:schemeClr val="tx1"/>
                </a:solidFill>
              </a:rPr>
              <a:t>Veremos cada uno de estos puntos en detalle.</a:t>
            </a:r>
          </a:p>
        </p:txBody>
      </p:sp>
      <p:sp>
        <p:nvSpPr>
          <p:cNvPr id="9" name="Rectangle 2">
            <a:extLst>
              <a:ext uri="{FF2B5EF4-FFF2-40B4-BE49-F238E27FC236}">
                <a16:creationId xmlns:a16="http://schemas.microsoft.com/office/drawing/2014/main" id="{4A2587E4-3EAA-4614-813D-98280DEC4CD2}"/>
              </a:ext>
            </a:extLst>
          </p:cNvPr>
          <p:cNvSpPr>
            <a:spLocks noGrp="1" noChangeArrowheads="1"/>
          </p:cNvSpPr>
          <p:nvPr>
            <p:ph type="title"/>
          </p:nvPr>
        </p:nvSpPr>
        <p:spPr>
          <a:xfrm>
            <a:off x="646111" y="452718"/>
            <a:ext cx="9404723" cy="1400530"/>
          </a:xfrm>
        </p:spPr>
        <p:txBody>
          <a:bodyPr rtlCol="0"/>
          <a:lstStyle/>
          <a:p>
            <a:pPr rtl="0" eaLnBrk="1" hangingPunct="1">
              <a:defRPr/>
            </a:pPr>
            <a:r>
              <a:rPr lang="es"/>
              <a:t>Elección de la Escalera correcta</a:t>
            </a:r>
          </a:p>
        </p:txBody>
      </p:sp>
    </p:spTree>
    <p:extLst>
      <p:ext uri="{BB962C8B-B14F-4D97-AF65-F5344CB8AC3E}">
        <p14:creationId xmlns:p14="http://schemas.microsoft.com/office/powerpoint/2010/main" val="221683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Effect transition="in" filter="wipe(left)">
                                      <p:cBhvr>
                                        <p:cTn id="7" dur="500"/>
                                        <p:tgtEl>
                                          <p:spTgt spid="27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05265363-5482-4BBA-A55A-81E5E7C473A5}"/>
              </a:ext>
            </a:extLst>
          </p:cNvPr>
          <p:cNvSpPr>
            <a:spLocks noGrp="1" noChangeArrowheads="1"/>
          </p:cNvSpPr>
          <p:nvPr>
            <p:ph type="title"/>
          </p:nvPr>
        </p:nvSpPr>
        <p:spPr>
          <a:xfrm>
            <a:off x="425077" y="0"/>
            <a:ext cx="11563723" cy="1400530"/>
          </a:xfrm>
        </p:spPr>
        <p:txBody>
          <a:bodyPr rtlCol="0"/>
          <a:lstStyle/>
          <a:p>
            <a:pPr rtl="0" eaLnBrk="1" hangingPunct="1">
              <a:defRPr/>
            </a:pPr>
            <a:r>
              <a:rPr lang="en-US" sz="3600" dirty="0"/>
              <a:t/>
            </a:r>
            <a:br>
              <a:rPr lang="en-US" sz="3600" dirty="0"/>
            </a:br>
            <a:r>
              <a:rPr lang="es" dirty="0"/>
              <a:t>Carga/Capacidad nominal de trabajo adecuada</a:t>
            </a:r>
            <a:r>
              <a:rPr lang="en-US" dirty="0"/>
              <a:t/>
            </a:r>
            <a:br>
              <a:rPr lang="en-US" dirty="0"/>
            </a:br>
            <a:endParaRPr lang="en-US" dirty="0"/>
          </a:p>
        </p:txBody>
      </p:sp>
      <p:sp>
        <p:nvSpPr>
          <p:cNvPr id="17411" name="Rectangle 3">
            <a:extLst>
              <a:ext uri="{FF2B5EF4-FFF2-40B4-BE49-F238E27FC236}">
                <a16:creationId xmlns:a16="http://schemas.microsoft.com/office/drawing/2014/main" id="{E11F3A7C-E8F4-475B-B08B-A1F4B7476943}"/>
              </a:ext>
            </a:extLst>
          </p:cNvPr>
          <p:cNvSpPr>
            <a:spLocks noGrp="1" noChangeArrowheads="1"/>
          </p:cNvSpPr>
          <p:nvPr>
            <p:ph idx="1"/>
          </p:nvPr>
        </p:nvSpPr>
        <p:spPr>
          <a:xfrm>
            <a:off x="2451100" y="1752600"/>
            <a:ext cx="7378700" cy="4178300"/>
          </a:xfrm>
          <a:solidFill>
            <a:schemeClr val="bg1"/>
          </a:solidFill>
          <a:ln w="76200" cmpd="tri">
            <a:solidFill>
              <a:schemeClr val="tx1"/>
            </a:solidFill>
            <a:miter lim="800000"/>
            <a:headEnd/>
            <a:tailEnd/>
          </a:ln>
        </p:spPr>
        <p:txBody>
          <a:bodyPr rtlCol="0"/>
          <a:lstStyle/>
          <a:p>
            <a:pPr rtl="0" eaLnBrk="1" hangingPunct="1">
              <a:buFontTx/>
              <a:buNone/>
            </a:pPr>
            <a:r>
              <a:rPr lang="es" b="1"/>
              <a:t>Requisitos de</a:t>
            </a:r>
            <a:r>
              <a:rPr lang="es"/>
              <a:t> </a:t>
            </a:r>
            <a:r>
              <a:rPr lang="es" b="1"/>
              <a:t>OSHA</a:t>
            </a:r>
          </a:p>
          <a:p>
            <a:pPr rtl="0" eaLnBrk="1" hangingPunct="1">
              <a:buFontTx/>
              <a:buNone/>
            </a:pPr>
            <a:r>
              <a:rPr lang="es"/>
              <a:t>	Las escaleras no deben cargarse más allá de la carga máxima prevista para la cual fueron construidas ni por encima de la capacidad nominal indicada por el fabricante.</a:t>
            </a:r>
          </a:p>
          <a:p>
            <a:pPr rtl="0" eaLnBrk="1" hangingPunct="1">
              <a:buFontTx/>
              <a:buNone/>
            </a:pPr>
            <a:endParaRPr lang="en-US" altLang="en-US" dirty="0"/>
          </a:p>
        </p:txBody>
      </p:sp>
    </p:spTree>
    <p:extLst>
      <p:ext uri="{BB962C8B-B14F-4D97-AF65-F5344CB8AC3E}">
        <p14:creationId xmlns:p14="http://schemas.microsoft.com/office/powerpoint/2010/main" val="25554124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05265363-5482-4BBA-A55A-81E5E7C473A5}"/>
              </a:ext>
            </a:extLst>
          </p:cNvPr>
          <p:cNvSpPr>
            <a:spLocks noGrp="1" noChangeArrowheads="1"/>
          </p:cNvSpPr>
          <p:nvPr>
            <p:ph type="title"/>
          </p:nvPr>
        </p:nvSpPr>
        <p:spPr>
          <a:xfrm>
            <a:off x="425077" y="0"/>
            <a:ext cx="11614523" cy="1400530"/>
          </a:xfrm>
        </p:spPr>
        <p:txBody>
          <a:bodyPr rtlCol="0"/>
          <a:lstStyle/>
          <a:p>
            <a:pPr rtl="0" eaLnBrk="1" hangingPunct="1">
              <a:defRPr/>
            </a:pPr>
            <a:r>
              <a:rPr lang="en-US" sz="3600" dirty="0"/>
              <a:t/>
            </a:r>
            <a:br>
              <a:rPr lang="en-US" sz="3600" dirty="0"/>
            </a:br>
            <a:r>
              <a:rPr lang="es" dirty="0"/>
              <a:t>Carga/Capacidad nominal de trabajo </a:t>
            </a:r>
            <a:r>
              <a:rPr lang="es" dirty="0" smtClean="0"/>
              <a:t>adecuada </a:t>
            </a:r>
            <a:r>
              <a:rPr lang="en-US" dirty="0"/>
              <a:t/>
            </a:r>
            <a:br>
              <a:rPr lang="en-US" dirty="0"/>
            </a:br>
            <a:endParaRPr lang="en-US" dirty="0"/>
          </a:p>
        </p:txBody>
      </p:sp>
      <p:sp>
        <p:nvSpPr>
          <p:cNvPr id="3" name="Content Placeholder 2">
            <a:extLst>
              <a:ext uri="{FF2B5EF4-FFF2-40B4-BE49-F238E27FC236}">
                <a16:creationId xmlns:a16="http://schemas.microsoft.com/office/drawing/2014/main" id="{1446B751-CC70-4DC4-8E04-C118E37E1DB7}"/>
              </a:ext>
            </a:extLst>
          </p:cNvPr>
          <p:cNvSpPr>
            <a:spLocks noGrp="1"/>
          </p:cNvSpPr>
          <p:nvPr>
            <p:ph idx="1"/>
          </p:nvPr>
        </p:nvSpPr>
        <p:spPr>
          <a:xfrm>
            <a:off x="1113360" y="1811758"/>
            <a:ext cx="4845313" cy="4195481"/>
          </a:xfrm>
        </p:spPr>
        <p:txBody>
          <a:bodyPr rtlCol="0">
            <a:normAutofit fontScale="85000" lnSpcReduction="20000"/>
          </a:bodyPr>
          <a:lstStyle/>
          <a:p>
            <a:pPr rtl="0"/>
            <a:r>
              <a:rPr lang="es"/>
              <a:t>¿Cuánto peso se cargará a la escalera?</a:t>
            </a:r>
          </a:p>
          <a:p>
            <a:pPr lvl="1" rtl="0"/>
            <a:r>
              <a:rPr lang="es"/>
              <a:t>Tenga en cuenta su peso más las herramientas y los materiales que se manejan.</a:t>
            </a:r>
          </a:p>
          <a:p>
            <a:pPr lvl="1" rtl="0"/>
            <a:r>
              <a:rPr lang="es" i="1"/>
              <a:t>NOTA: los trabajadores </a:t>
            </a:r>
            <a:r>
              <a:rPr lang="es" b="1" i="1"/>
              <a:t>no deben llevar </a:t>
            </a:r>
            <a:r>
              <a:rPr lang="es" i="1"/>
              <a:t>herramientas o materiales al subir una escalera que podrían hacer que pierdan el equilibrio y se caigan</a:t>
            </a:r>
            <a:r>
              <a:rPr lang="es"/>
              <a:t>.</a:t>
            </a:r>
          </a:p>
          <a:p>
            <a:pPr rtl="0"/>
            <a:r>
              <a:rPr lang="es"/>
              <a:t>La carga nominal es la capacidad máxima de carga segura de la escalera.</a:t>
            </a:r>
          </a:p>
          <a:p>
            <a:pPr rtl="0"/>
            <a:endParaRPr lang="en-US" dirty="0"/>
          </a:p>
          <a:p>
            <a:pPr lvl="1" rtl="0"/>
            <a:endParaRPr lang="en-US" dirty="0"/>
          </a:p>
        </p:txBody>
      </p:sp>
      <p:pic>
        <p:nvPicPr>
          <p:cNvPr id="2" name="Picture 1" title="La imagen muestra un cuadro que indica el peso aproximado de los materiales de construcción comu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523" y="1438835"/>
            <a:ext cx="3872753" cy="4894729"/>
          </a:xfrm>
          <a:prstGeom prst="rect">
            <a:avLst/>
          </a:prstGeom>
        </p:spPr>
      </p:pic>
    </p:spTree>
    <p:extLst>
      <p:ext uri="{BB962C8B-B14F-4D97-AF65-F5344CB8AC3E}">
        <p14:creationId xmlns:p14="http://schemas.microsoft.com/office/powerpoint/2010/main" val="12749534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EDAA41C0-BD77-4C37-ABCD-1524C295BCC9}"/>
              </a:ext>
            </a:extLst>
          </p:cNvPr>
          <p:cNvSpPr>
            <a:spLocks noGrp="1" noChangeArrowheads="1"/>
          </p:cNvSpPr>
          <p:nvPr>
            <p:ph type="title"/>
          </p:nvPr>
        </p:nvSpPr>
        <p:spPr>
          <a:xfrm>
            <a:off x="609600" y="558521"/>
            <a:ext cx="11480800" cy="1066800"/>
          </a:xfrm>
        </p:spPr>
        <p:txBody>
          <a:bodyPr rtlCol="0"/>
          <a:lstStyle/>
          <a:p>
            <a:pPr rtl="0" eaLnBrk="1" hangingPunct="1">
              <a:defRPr/>
            </a:pPr>
            <a:r>
              <a:rPr lang="es" dirty="0"/>
              <a:t>Carga/Capacidad nominal de trabajo adecuada, </a:t>
            </a:r>
            <a:r>
              <a:rPr lang="es" sz="3200" dirty="0"/>
              <a:t>cont.</a:t>
            </a:r>
            <a:r>
              <a:rPr lang="es" sz="3600" dirty="0"/>
              <a:t> </a:t>
            </a:r>
          </a:p>
        </p:txBody>
      </p:sp>
      <p:sp>
        <p:nvSpPr>
          <p:cNvPr id="19459" name="Rectangle 3">
            <a:extLst>
              <a:ext uri="{FF2B5EF4-FFF2-40B4-BE49-F238E27FC236}">
                <a16:creationId xmlns:a16="http://schemas.microsoft.com/office/drawing/2014/main" id="{D57EDF12-833E-42C4-9DB3-E1041DDEA8CB}"/>
              </a:ext>
            </a:extLst>
          </p:cNvPr>
          <p:cNvSpPr>
            <a:spLocks noGrp="1" noChangeArrowheads="1"/>
          </p:cNvSpPr>
          <p:nvPr>
            <p:ph type="body" sz="half" idx="2"/>
          </p:nvPr>
        </p:nvSpPr>
        <p:spPr>
          <a:xfrm>
            <a:off x="1960564" y="5078396"/>
            <a:ext cx="8229600" cy="1077913"/>
          </a:xfrm>
        </p:spPr>
        <p:txBody>
          <a:bodyPr rtlCol="0">
            <a:normAutofit fontScale="92500" lnSpcReduction="20000"/>
          </a:bodyPr>
          <a:lstStyle/>
          <a:p>
            <a:pPr rtl="0" eaLnBrk="1" hangingPunct="1">
              <a:buFontTx/>
              <a:buNone/>
            </a:pPr>
            <a:r>
              <a:rPr lang="es"/>
              <a:t>	Seleccione una escalera con carga nominal adecuada para su peso y los materiales que manipula. </a:t>
            </a:r>
          </a:p>
        </p:txBody>
      </p:sp>
      <p:pic>
        <p:nvPicPr>
          <p:cNvPr id="3" name="Picture 2" title="La imagen muestra una tabla que indica el tipo, clasificación de trabajo, uso y clasificación de carga máxima para las 5 clasificaciones de escalera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75" y="1952625"/>
            <a:ext cx="8553450" cy="2952750"/>
          </a:xfrm>
          <a:prstGeom prst="rect">
            <a:avLst/>
          </a:prstGeom>
        </p:spPr>
      </p:pic>
    </p:spTree>
    <p:extLst>
      <p:ext uri="{BB962C8B-B14F-4D97-AF65-F5344CB8AC3E}">
        <p14:creationId xmlns:p14="http://schemas.microsoft.com/office/powerpoint/2010/main" val="2686870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“Regla de los 3 pies” (90 cm) para Escaleras extensibles </a:t>
            </a:r>
          </a:p>
        </p:txBody>
      </p:sp>
      <p:sp>
        <p:nvSpPr>
          <p:cNvPr id="3" name="Content Placeholder 2"/>
          <p:cNvSpPr>
            <a:spLocks noGrp="1"/>
          </p:cNvSpPr>
          <p:nvPr>
            <p:ph idx="1"/>
          </p:nvPr>
        </p:nvSpPr>
        <p:spPr>
          <a:xfrm>
            <a:off x="1103313" y="2052918"/>
            <a:ext cx="4510088" cy="4195481"/>
          </a:xfrm>
        </p:spPr>
        <p:txBody>
          <a:bodyPr rtlCol="0">
            <a:normAutofit lnSpcReduction="10000"/>
          </a:bodyPr>
          <a:lstStyle/>
          <a:p>
            <a:pPr rtl="0"/>
            <a:r>
              <a:rPr lang="es"/>
              <a:t>Al usar una escalera extensible para acceder a otro nivel, la escalera debe extenderse por lo menos a 3 pies (90 cm) por encima del rellano para proporcionar un agarre manual para subir y bajar de la escalera.</a:t>
            </a:r>
          </a:p>
          <a:p>
            <a:pPr rtl="0"/>
            <a:endParaRPr lang="en-US" dirty="0"/>
          </a:p>
        </p:txBody>
      </p:sp>
      <p:pic>
        <p:nvPicPr>
          <p:cNvPr id="4" name="Picture 3" descr="La imagen muestra una escalera extensible utilizada para acceder al segundo piso de una casa residencial en construcción. " title="Image 2.5">
            <a:extLst>
              <a:ext uri="{FF2B5EF4-FFF2-40B4-BE49-F238E27FC236}">
                <a16:creationId xmlns:a16="http://schemas.microsoft.com/office/drawing/2014/main" id="{D8D2BC30-323A-45DA-BD05-3F97EA39AA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6180138" y="1600201"/>
            <a:ext cx="4030662" cy="4297363"/>
          </a:xfrm>
          <a:prstGeom prst="rect">
            <a:avLst/>
          </a:prstGeom>
          <a:noFill/>
          <a:ln w="19050">
            <a:solidFill>
              <a:schemeClr val="bg2"/>
            </a:solidFill>
            <a:miter lim="800000"/>
            <a:headEnd/>
            <a:tailEnd/>
          </a:ln>
        </p:spPr>
      </p:pic>
    </p:spTree>
    <p:extLst>
      <p:ext uri="{BB962C8B-B14F-4D97-AF65-F5344CB8AC3E}">
        <p14:creationId xmlns:p14="http://schemas.microsoft.com/office/powerpoint/2010/main" val="371522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75889" cy="1400530"/>
          </a:xfrm>
        </p:spPr>
        <p:txBody>
          <a:bodyPr rtlCol="0"/>
          <a:lstStyle/>
          <a:p>
            <a:pPr rtl="0"/>
            <a:r>
              <a:rPr lang="es"/>
              <a:t>“Regla de los 3 pies” (90 cm) para Escaleras extensibles, cont. </a:t>
            </a:r>
            <a:r>
              <a:rPr lang="en-US" dirty="0"/>
              <a:t/>
            </a:r>
            <a:br>
              <a:rPr lang="en-US" dirty="0"/>
            </a:br>
            <a:endParaRPr lang="en-US" dirty="0"/>
          </a:p>
        </p:txBody>
      </p:sp>
      <p:sp>
        <p:nvSpPr>
          <p:cNvPr id="3" name="Content Placeholder 2"/>
          <p:cNvSpPr>
            <a:spLocks noGrp="1"/>
          </p:cNvSpPr>
          <p:nvPr>
            <p:ph idx="1"/>
          </p:nvPr>
        </p:nvSpPr>
        <p:spPr>
          <a:xfrm>
            <a:off x="1103313" y="2052918"/>
            <a:ext cx="4687888" cy="4195481"/>
          </a:xfrm>
        </p:spPr>
        <p:txBody>
          <a:bodyPr rtlCol="0">
            <a:normAutofit lnSpcReduction="10000"/>
          </a:bodyPr>
          <a:lstStyle/>
          <a:p>
            <a:pPr rtl="0"/>
            <a:r>
              <a:rPr lang="es"/>
              <a:t>Las extensiones adicionales a las escaleras que permiten a los trabajadores caminar a través de la parte superior de una escalera extensible son aceptables si se extienden al menos a 3 pies (90 cm) sobre el rellano.</a:t>
            </a:r>
          </a:p>
          <a:p>
            <a:pPr rtl="0"/>
            <a:endParaRPr lang="en-US" dirty="0"/>
          </a:p>
        </p:txBody>
      </p:sp>
      <p:pic>
        <p:nvPicPr>
          <p:cNvPr id="5" name="Picture 4" title="La escalera muestra a un trabajador que usa un recorrido adicional en la parte superior de una escalera extensi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90" y="1691640"/>
            <a:ext cx="3550920" cy="4389120"/>
          </a:xfrm>
          <a:prstGeom prst="rect">
            <a:avLst/>
          </a:prstGeom>
        </p:spPr>
      </p:pic>
    </p:spTree>
    <p:extLst>
      <p:ext uri="{BB962C8B-B14F-4D97-AF65-F5344CB8AC3E}">
        <p14:creationId xmlns:p14="http://schemas.microsoft.com/office/powerpoint/2010/main" val="52872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La imagen muestra una escalera extensible apoyada contra una pared encuadrada en made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093" y="2078455"/>
            <a:ext cx="7583214" cy="4415589"/>
          </a:xfrm>
          <a:prstGeom prst="rect">
            <a:avLst/>
          </a:prstGeom>
        </p:spPr>
      </p:pic>
      <p:sp>
        <p:nvSpPr>
          <p:cNvPr id="2" name="Title 1"/>
          <p:cNvSpPr>
            <a:spLocks noGrp="1"/>
          </p:cNvSpPr>
          <p:nvPr>
            <p:ph type="title"/>
          </p:nvPr>
        </p:nvSpPr>
        <p:spPr>
          <a:xfrm>
            <a:off x="646111" y="452718"/>
            <a:ext cx="10275889" cy="1400530"/>
          </a:xfrm>
        </p:spPr>
        <p:txBody>
          <a:bodyPr rtlCol="0"/>
          <a:lstStyle/>
          <a:p>
            <a:pPr rtl="0"/>
            <a:r>
              <a:rPr lang="es" dirty="0"/>
              <a:t>“Regla de los 3 pies” (90 cm) </a:t>
            </a:r>
            <a:r>
              <a:rPr lang="es" dirty="0" smtClean="0"/>
              <a:t>para  </a:t>
            </a:r>
            <a:r>
              <a:rPr lang="es" dirty="0"/>
              <a:t>Escaleras extensibles, cont. </a:t>
            </a:r>
            <a:r>
              <a:rPr lang="en-US" dirty="0"/>
              <a:t/>
            </a:r>
            <a:br>
              <a:rPr lang="en-US" dirty="0"/>
            </a:br>
            <a:endParaRPr lang="en-US" dirty="0"/>
          </a:p>
        </p:txBody>
      </p:sp>
      <p:sp>
        <p:nvSpPr>
          <p:cNvPr id="5" name="AutoShape 3" descr="Flecha apuntando hacia arriba y hacia abajo" title="Arrow">
            <a:extLst>
              <a:ext uri="{FF2B5EF4-FFF2-40B4-BE49-F238E27FC236}">
                <a16:creationId xmlns:a16="http://schemas.microsoft.com/office/drawing/2014/main" id="{7B59C2F8-2667-477A-9C5D-14B3F5B64809}"/>
              </a:ext>
            </a:extLst>
          </p:cNvPr>
          <p:cNvSpPr>
            <a:spLocks noChangeArrowheads="1"/>
          </p:cNvSpPr>
          <p:nvPr/>
        </p:nvSpPr>
        <p:spPr bwMode="auto">
          <a:xfrm>
            <a:off x="9067800" y="2489200"/>
            <a:ext cx="609600" cy="1600200"/>
          </a:xfrm>
          <a:prstGeom prst="upDownArrow">
            <a:avLst>
              <a:gd name="adj1" fmla="val 50000"/>
              <a:gd name="adj2" fmla="val 69806"/>
            </a:avLst>
          </a:prstGeom>
          <a:solidFill>
            <a:srgbClr val="FFFF00"/>
          </a:solidFill>
          <a:ln w="3175" algn="ctr">
            <a:solidFill>
              <a:srgbClr val="FF0000"/>
            </a:solidFill>
            <a:miter lim="800000"/>
            <a:headEnd/>
            <a:tailEnd/>
          </a:ln>
        </p:spPr>
        <p:txBody>
          <a:bodyPr rtlCol="0"/>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endParaRPr lang="en-US" altLang="en-US" sz="1600">
              <a:solidFill>
                <a:schemeClr val="tx1"/>
              </a:solidFill>
            </a:endParaRPr>
          </a:p>
        </p:txBody>
      </p:sp>
      <p:cxnSp>
        <p:nvCxnSpPr>
          <p:cNvPr id="6" name="AutoShape 4" descr="Línea que muestra el límite de tres pies de la escalera sobre la superficie del descanso." title="Line">
            <a:extLst>
              <a:ext uri="{FF2B5EF4-FFF2-40B4-BE49-F238E27FC236}">
                <a16:creationId xmlns:a16="http://schemas.microsoft.com/office/drawing/2014/main" id="{61DD14DB-93F4-4383-BEC5-3722A9C83139}"/>
              </a:ext>
            </a:extLst>
          </p:cNvPr>
          <p:cNvCxnSpPr>
            <a:cxnSpLocks noChangeShapeType="1"/>
          </p:cNvCxnSpPr>
          <p:nvPr/>
        </p:nvCxnSpPr>
        <p:spPr bwMode="auto">
          <a:xfrm>
            <a:off x="6805613" y="4102100"/>
            <a:ext cx="2438400" cy="1588"/>
          </a:xfrm>
          <a:prstGeom prst="straightConnector1">
            <a:avLst/>
          </a:prstGeom>
          <a:noFill/>
          <a:ln w="50800">
            <a:solidFill>
              <a:srgbClr val="FFFF00"/>
            </a:solidFill>
            <a:round/>
            <a:headEnd/>
            <a:tailEnd/>
          </a:ln>
          <a:extLst>
            <a:ext uri="{909E8E84-426E-40DD-AFC4-6F175D3DCCD1}">
              <a14:hiddenFill xmlns:a14="http://schemas.microsoft.com/office/drawing/2010/main">
                <a:noFill/>
              </a14:hiddenFill>
            </a:ext>
          </a:extLst>
        </p:spPr>
      </p:cxnSp>
      <p:cxnSp>
        <p:nvCxnSpPr>
          <p:cNvPr id="7" name="AutoShape 4" descr="Línea que muestra el límite de tres pies de la escalera sobre la superficie del descanso." title="Line">
            <a:extLst>
              <a:ext uri="{FF2B5EF4-FFF2-40B4-BE49-F238E27FC236}">
                <a16:creationId xmlns:a16="http://schemas.microsoft.com/office/drawing/2014/main" id="{26487371-A154-49CE-84AF-FE3B37FFE1CC}"/>
              </a:ext>
            </a:extLst>
          </p:cNvPr>
          <p:cNvCxnSpPr>
            <a:cxnSpLocks noChangeShapeType="1"/>
          </p:cNvCxnSpPr>
          <p:nvPr/>
        </p:nvCxnSpPr>
        <p:spPr bwMode="auto">
          <a:xfrm>
            <a:off x="7756525" y="2487614"/>
            <a:ext cx="1371600" cy="1587"/>
          </a:xfrm>
          <a:prstGeom prst="straightConnector1">
            <a:avLst/>
          </a:prstGeom>
          <a:noFill/>
          <a:ln w="50800">
            <a:solidFill>
              <a:srgbClr val="FFFF00"/>
            </a:solidFill>
            <a:round/>
            <a:headEnd/>
            <a:tailEnd/>
          </a:ln>
          <a:extLst>
            <a:ext uri="{909E8E84-426E-40DD-AFC4-6F175D3DCCD1}">
              <a14:hiddenFill xmlns:a14="http://schemas.microsoft.com/office/drawing/2010/main">
                <a:noFill/>
              </a14:hiddenFill>
            </a:ext>
          </a:extLst>
        </p:spPr>
      </p:cxnSp>
      <p:sp>
        <p:nvSpPr>
          <p:cNvPr id="8" name="TextBox 9">
            <a:extLst>
              <a:ext uri="{FF2B5EF4-FFF2-40B4-BE49-F238E27FC236}">
                <a16:creationId xmlns:a16="http://schemas.microsoft.com/office/drawing/2014/main" id="{F46017AB-9A0E-4EE7-9E4D-520C0CB8CC34}"/>
              </a:ext>
            </a:extLst>
          </p:cNvPr>
          <p:cNvSpPr txBox="1">
            <a:spLocks noChangeArrowheads="1"/>
          </p:cNvSpPr>
          <p:nvPr/>
        </p:nvSpPr>
        <p:spPr bwMode="auto">
          <a:xfrm>
            <a:off x="7482176" y="3035301"/>
            <a:ext cx="1877437"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2000" b="1">
                <a:solidFill>
                  <a:schemeClr val="tx1"/>
                </a:solidFill>
              </a:rPr>
              <a:t>3 pies (90 cm)</a:t>
            </a:r>
          </a:p>
        </p:txBody>
      </p:sp>
    </p:spTree>
    <p:extLst>
      <p:ext uri="{BB962C8B-B14F-4D97-AF65-F5344CB8AC3E}">
        <p14:creationId xmlns:p14="http://schemas.microsoft.com/office/powerpoint/2010/main" val="291820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31400" cy="1400530"/>
          </a:xfrm>
        </p:spPr>
        <p:txBody>
          <a:bodyPr rtlCol="0"/>
          <a:lstStyle/>
          <a:p>
            <a:pPr rtl="0"/>
            <a:r>
              <a:rPr lang="es" sz="4400" dirty="0"/>
              <a:t>Calcule la longitud necesaria de la escalera</a:t>
            </a:r>
            <a:endParaRPr lang="en-US" dirty="0"/>
          </a:p>
        </p:txBody>
      </p:sp>
      <p:sp>
        <p:nvSpPr>
          <p:cNvPr id="3" name="Content Placeholder 2"/>
          <p:cNvSpPr>
            <a:spLocks noGrp="1"/>
          </p:cNvSpPr>
          <p:nvPr>
            <p:ph idx="1"/>
          </p:nvPr>
        </p:nvSpPr>
        <p:spPr>
          <a:xfrm>
            <a:off x="646110" y="1750696"/>
            <a:ext cx="4281490" cy="4195481"/>
          </a:xfrm>
        </p:spPr>
        <p:txBody>
          <a:bodyPr rtlCol="0">
            <a:normAutofit lnSpcReduction="10000"/>
          </a:bodyPr>
          <a:lstStyle/>
          <a:p>
            <a:pPr rtl="0"/>
            <a:r>
              <a:rPr lang="es"/>
              <a:t>Las escaleras extensibles deben ser de 7 a 10 pies (2.1 a 3 metros) más largas que el punto de contacto más alto. </a:t>
            </a:r>
          </a:p>
          <a:p>
            <a:pPr lvl="1" rtl="0"/>
            <a:r>
              <a:rPr lang="es"/>
              <a:t>Esto permite el ángulo de posicionamiento y la extensión adecuados sobre la línea del techo o el rellano.</a:t>
            </a:r>
          </a:p>
        </p:txBody>
      </p:sp>
      <p:pic>
        <p:nvPicPr>
          <p:cNvPr id="4" name="Picture 3" title="La imagen muestra un gráfico que indica la altura de una escalera extensible necesaria en función de la altura del área a la que se acced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91100" y="1554480"/>
            <a:ext cx="7200900" cy="4472940"/>
          </a:xfrm>
          <a:prstGeom prst="rect">
            <a:avLst/>
          </a:prstGeom>
        </p:spPr>
      </p:pic>
    </p:spTree>
    <p:extLst>
      <p:ext uri="{BB962C8B-B14F-4D97-AF65-F5344CB8AC3E}">
        <p14:creationId xmlns:p14="http://schemas.microsoft.com/office/powerpoint/2010/main" val="373494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D31887A5-70AD-4E06-9EFA-5F6C02D7A275}"/>
              </a:ext>
            </a:extLst>
          </p:cNvPr>
          <p:cNvSpPr>
            <a:spLocks noGrp="1" noChangeArrowheads="1"/>
          </p:cNvSpPr>
          <p:nvPr>
            <p:ph type="title"/>
          </p:nvPr>
        </p:nvSpPr>
        <p:spPr/>
        <p:txBody>
          <a:bodyPr rtlCol="0"/>
          <a:lstStyle/>
          <a:p>
            <a:pPr rtl="0" eaLnBrk="1" hangingPunct="1">
              <a:defRPr/>
            </a:pPr>
            <a:r>
              <a:rPr lang="es"/>
              <a:t>Escaleras de tijera de altura adecuada </a:t>
            </a:r>
          </a:p>
        </p:txBody>
      </p:sp>
      <p:sp>
        <p:nvSpPr>
          <p:cNvPr id="5" name="Content Placeholder 2">
            <a:extLst>
              <a:ext uri="{FF2B5EF4-FFF2-40B4-BE49-F238E27FC236}">
                <a16:creationId xmlns:a16="http://schemas.microsoft.com/office/drawing/2014/main" id="{778A3B48-8D7F-4B51-9CC0-4E51DC6CDAEC}"/>
              </a:ext>
            </a:extLst>
          </p:cNvPr>
          <p:cNvSpPr txBox="1">
            <a:spLocks/>
          </p:cNvSpPr>
          <p:nvPr/>
        </p:nvSpPr>
        <p:spPr>
          <a:xfrm>
            <a:off x="309492" y="1654551"/>
            <a:ext cx="4845313"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Elija una escalera de tijera que no sea más de 4 pies (1,2 metros) más corta que la altura que tiene que alcanzar.</a:t>
            </a:r>
          </a:p>
          <a:p>
            <a:pPr rtl="0"/>
            <a:endParaRPr lang="en-US" dirty="0">
              <a:latin typeface="Arial" panose="020B0604020202020204" pitchFamily="34" charset="0"/>
              <a:cs typeface="Arial" panose="020B0604020202020204" pitchFamily="34" charset="0"/>
            </a:endParaRPr>
          </a:p>
          <a:p>
            <a:pPr lvl="1" rtl="0"/>
            <a:endParaRPr lang="en-US" dirty="0">
              <a:latin typeface="Arial" panose="020B0604020202020204" pitchFamily="34" charset="0"/>
              <a:cs typeface="Arial" panose="020B0604020202020204" pitchFamily="34" charset="0"/>
            </a:endParaRPr>
          </a:p>
        </p:txBody>
      </p:sp>
      <p:pic>
        <p:nvPicPr>
          <p:cNvPr id="3" name="Picture 2" title="La imagen muestra un gráfico que muestra la altura de la escalera de tijera necesaria en función de la altura que necesita 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512" y="1795462"/>
            <a:ext cx="6467475" cy="3609975"/>
          </a:xfrm>
          <a:prstGeom prst="rect">
            <a:avLst/>
          </a:prstGeom>
        </p:spPr>
      </p:pic>
    </p:spTree>
    <p:extLst>
      <p:ext uri="{BB962C8B-B14F-4D97-AF65-F5344CB8AC3E}">
        <p14:creationId xmlns:p14="http://schemas.microsoft.com/office/powerpoint/2010/main" val="14753265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4C1EA0A4-83FB-4D9A-B786-5B0752FF5826}"/>
              </a:ext>
            </a:extLst>
          </p:cNvPr>
          <p:cNvSpPr>
            <a:spLocks noGrp="1" noChangeArrowheads="1"/>
          </p:cNvSpPr>
          <p:nvPr>
            <p:ph type="title"/>
          </p:nvPr>
        </p:nvSpPr>
        <p:spPr/>
        <p:txBody>
          <a:bodyPr rtlCol="0"/>
          <a:lstStyle/>
          <a:p>
            <a:pPr rtl="0" eaLnBrk="1" hangingPunct="1">
              <a:defRPr/>
            </a:pPr>
            <a:r>
              <a:rPr lang="es"/>
              <a:t>Inspeccione la escalera</a:t>
            </a:r>
          </a:p>
        </p:txBody>
      </p:sp>
      <p:sp>
        <p:nvSpPr>
          <p:cNvPr id="219139" name="Rectangle 3">
            <a:extLst>
              <a:ext uri="{FF2B5EF4-FFF2-40B4-BE49-F238E27FC236}">
                <a16:creationId xmlns:a16="http://schemas.microsoft.com/office/drawing/2014/main" id="{901A1B1A-82DB-4016-BD7A-B80BDDFD203D}"/>
              </a:ext>
            </a:extLst>
          </p:cNvPr>
          <p:cNvSpPr>
            <a:spLocks noGrp="1" noChangeArrowheads="1"/>
          </p:cNvSpPr>
          <p:nvPr>
            <p:ph idx="1"/>
          </p:nvPr>
        </p:nvSpPr>
        <p:spPr>
          <a:xfrm>
            <a:off x="1104293" y="1630887"/>
            <a:ext cx="6030037" cy="4195481"/>
          </a:xfrm>
        </p:spPr>
        <p:txBody>
          <a:bodyPr rtlCol="0"/>
          <a:lstStyle/>
          <a:p>
            <a:pPr rtl="0" eaLnBrk="1" hangingPunct="1"/>
            <a:r>
              <a:rPr lang="es"/>
              <a:t>Inspeccione las escaleras </a:t>
            </a:r>
            <a:r>
              <a:rPr lang="es" b="1"/>
              <a:t>antes de usarlas </a:t>
            </a:r>
            <a:r>
              <a:rPr lang="es"/>
              <a:t>para detectar defectos visibles. </a:t>
            </a:r>
          </a:p>
          <a:p>
            <a:pPr lvl="1" rtl="0" eaLnBrk="1" hangingPunct="1"/>
            <a:r>
              <a:rPr lang="es"/>
              <a:t>Nunca use una escalera que esté rota o dañada. </a:t>
            </a:r>
          </a:p>
          <a:p>
            <a:pPr lvl="1" rtl="0" eaLnBrk="1" hangingPunct="1"/>
            <a:r>
              <a:rPr lang="es"/>
              <a:t>Retire las escaleras dañadas del servicio, etiquételas como dañadas y de ser posible, deséchelas inmediatamente.</a:t>
            </a:r>
            <a:endParaRPr lang="en-US" altLang="en-US" dirty="0"/>
          </a:p>
        </p:txBody>
      </p:sp>
      <p:pic>
        <p:nvPicPr>
          <p:cNvPr id="2" name="Picture 1" title="La imagen muestra una etiqueta de servicio utilizada para eliminar escaleras dañadas del servici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152" y="1897468"/>
            <a:ext cx="3721395" cy="3253563"/>
          </a:xfrm>
          <a:prstGeom prst="rect">
            <a:avLst/>
          </a:prstGeom>
        </p:spPr>
      </p:pic>
    </p:spTree>
    <p:extLst>
      <p:ext uri="{BB962C8B-B14F-4D97-AF65-F5344CB8AC3E}">
        <p14:creationId xmlns:p14="http://schemas.microsoft.com/office/powerpoint/2010/main" val="15302563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rtlCol="0">
            <a:normAutofit fontScale="92500" lnSpcReduction="10000"/>
          </a:bodyPr>
          <a:lstStyle/>
          <a:p>
            <a:pPr rtl="0">
              <a:spcBef>
                <a:spcPct val="0"/>
              </a:spcBef>
            </a:pPr>
            <a:r>
              <a:rPr lang="es" sz="2000">
                <a:latin typeface="Arial" panose="020B0604020202020204" pitchFamily="34" charset="0"/>
                <a:cs typeface="Arial" panose="020B0604020202020204" pitchFamily="34" charset="0"/>
              </a:rPr>
              <a:t>Este </a:t>
            </a:r>
            <a:r>
              <a:rPr lang="es" sz="2000" smtClean="0">
                <a:latin typeface="Arial" panose="020B0604020202020204" pitchFamily="34" charset="0"/>
                <a:cs typeface="Arial" panose="020B0604020202020204" pitchFamily="34" charset="0"/>
              </a:rPr>
              <a:t>material </a:t>
            </a:r>
            <a:r>
              <a:rPr lang="es" sz="2000">
                <a:latin typeface="Arial" panose="020B0604020202020204" pitchFamily="34" charset="0"/>
                <a:cs typeface="Arial" panose="020B0604020202020204" pitchFamily="34" charset="0"/>
              </a:rPr>
              <a:t>fue elaborado gracias al subsidio número </a:t>
            </a:r>
            <a:r>
              <a:rPr lang="es" sz="2100" b="1">
                <a:solidFill>
                  <a:srgbClr val="FF0000"/>
                </a:solidFill>
                <a:latin typeface="Arial" panose="020B0604020202020204" pitchFamily="34" charset="0"/>
                <a:cs typeface="Arial" panose="020B0604020202020204" pitchFamily="34" charset="0"/>
              </a:rPr>
              <a:t>SH-31198-SH7</a:t>
            </a:r>
            <a:r>
              <a:rPr lang="es" sz="2000">
                <a:latin typeface="Arial" panose="020B0604020202020204" pitchFamily="34" charset="0"/>
                <a:cs typeface="Arial" panose="020B0604020202020204" pitchFamily="34" charset="0"/>
              </a:rPr>
              <a:t> de la Administración de Salud y Seguridad Ocupacional, del Departamento de Trabajo de los Estados Unidos. </a:t>
            </a:r>
            <a:r>
              <a:rPr lang="es" sz="2000" dirty="0">
                <a:latin typeface="Arial" panose="020B0604020202020204" pitchFamily="34" charset="0"/>
                <a:cs typeface="Arial" panose="020B0604020202020204" pitchFamily="34" charset="0"/>
              </a:rPr>
              <a:t>Su contenido no necesariamente refleja las opiniones o políticas de dicho Departamento. La inclusión de nombres o productos comerciales u organizaciones no implica la aprobación por parte del gobierno estadounidense.</a:t>
            </a:r>
          </a:p>
          <a:p>
            <a:pPr rtl="0" eaLnBrk="1" hangingPunct="1">
              <a:spcBef>
                <a:spcPct val="0"/>
              </a:spcBef>
            </a:pPr>
            <a:r>
              <a:rPr lang="es" sz="2000" dirty="0">
                <a:latin typeface="Arial" panose="020B0604020202020204" pitchFamily="34" charset="0"/>
                <a:cs typeface="Arial" panose="020B0604020202020204" pitchFamily="34" charset="0"/>
              </a:rPr>
              <a:t>Esta presentación está destinada a discutir las Reglamentaciones Federales </a:t>
            </a:r>
            <a:r>
              <a:rPr lang="es" sz="2000" b="1" u="sng" dirty="0">
                <a:latin typeface="Arial" panose="020B0604020202020204" pitchFamily="34" charset="0"/>
                <a:cs typeface="Arial" panose="020B0604020202020204" pitchFamily="34" charset="0"/>
              </a:rPr>
              <a:t>únicamente</a:t>
            </a:r>
            <a:r>
              <a:rPr lang="es" sz="2000" dirty="0">
                <a:latin typeface="Arial" panose="020B0604020202020204" pitchFamily="34" charset="0"/>
                <a:cs typeface="Arial" panose="020B0604020202020204" pitchFamily="34" charset="0"/>
              </a:rPr>
              <a:t>; sus requisitos estatales individuales pueden ser más estrictos ya que muchos estados operan su propia OSHA estatal y pueden haber adoptado estándares de construcción que son diferentes de la información presentada en esta capacitación.  Si vive en un estado con un plan estatal aprobado por OSHA, debe comunicarse con su administrador local para obtener más información sobre los estándares aplicables en su estado. </a:t>
            </a:r>
          </a:p>
          <a:p>
            <a:pPr rtl="0" eaLnBrk="1" hangingPunct="1">
              <a:spcBef>
                <a:spcPct val="0"/>
              </a:spcBef>
            </a:pPr>
            <a:r>
              <a:rPr lang="es" sz="2000" dirty="0">
                <a:latin typeface="Arial" panose="020B0604020202020204" pitchFamily="34" charset="0"/>
                <a:cs typeface="Arial" panose="020B0604020202020204" pitchFamily="34" charset="0"/>
              </a:rPr>
              <a:t>Estos materiales están destinados solo para fines informativos.</a:t>
            </a:r>
          </a:p>
          <a:p>
            <a:pPr rtl="0" eaLnBrk="1" hangingPunct="1">
              <a:spcBef>
                <a:spcPct val="0"/>
              </a:spcBef>
            </a:pPr>
            <a:r>
              <a:rPr lang="es" sz="2000" dirty="0">
                <a:latin typeface="Arial" panose="020B0604020202020204" pitchFamily="34" charset="0"/>
                <a:cs typeface="Arial" panose="020B0604020202020204" pitchFamily="34" charset="0"/>
              </a:rPr>
              <a:t>No se hace ninguna declaración en cuanto a la minuciosidad de la presentación.</a:t>
            </a:r>
          </a:p>
        </p:txBody>
      </p:sp>
    </p:spTree>
    <p:extLst>
      <p:ext uri="{BB962C8B-B14F-4D97-AF65-F5344CB8AC3E}">
        <p14:creationId xmlns:p14="http://schemas.microsoft.com/office/powerpoint/2010/main" val="34187267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C540C71-3D68-4A97-A06A-62B927BCDEA4}"/>
              </a:ext>
            </a:extLst>
          </p:cNvPr>
          <p:cNvSpPr>
            <a:spLocks noGrp="1"/>
          </p:cNvSpPr>
          <p:nvPr>
            <p:ph type="title"/>
          </p:nvPr>
        </p:nvSpPr>
        <p:spPr/>
        <p:txBody>
          <a:bodyPr rtlCol="0"/>
          <a:lstStyle/>
          <a:p>
            <a:pPr rtl="0"/>
            <a:r>
              <a:rPr lang="es">
                <a:ea typeface="ＭＳ Ｐゴシック" panose="020B0600070205080204" pitchFamily="34" charset="-128"/>
              </a:rPr>
              <a:t>Inspección de escaleras</a:t>
            </a:r>
          </a:p>
        </p:txBody>
      </p:sp>
      <p:sp>
        <p:nvSpPr>
          <p:cNvPr id="28675" name="Content Placeholder 2">
            <a:extLst>
              <a:ext uri="{FF2B5EF4-FFF2-40B4-BE49-F238E27FC236}">
                <a16:creationId xmlns:a16="http://schemas.microsoft.com/office/drawing/2014/main" id="{F65047B5-C285-43F4-B511-AE520B7C0437}"/>
              </a:ext>
            </a:extLst>
          </p:cNvPr>
          <p:cNvSpPr>
            <a:spLocks noGrp="1"/>
          </p:cNvSpPr>
          <p:nvPr>
            <p:ph idx="1"/>
          </p:nvPr>
        </p:nvSpPr>
        <p:spPr>
          <a:xfrm>
            <a:off x="820042" y="1776885"/>
            <a:ext cx="4043362" cy="4221163"/>
          </a:xfrm>
        </p:spPr>
        <p:txBody>
          <a:bodyPr rtlCol="0">
            <a:normAutofit fontScale="92500" lnSpcReduction="20000"/>
          </a:bodyPr>
          <a:lstStyle/>
          <a:p>
            <a:pPr rtl="0">
              <a:spcBef>
                <a:spcPct val="0"/>
              </a:spcBef>
              <a:spcAft>
                <a:spcPts val="800"/>
              </a:spcAft>
            </a:pPr>
            <a:r>
              <a:rPr lang="es">
                <a:ea typeface="ＭＳ Ｐゴシック" panose="020B0600070205080204" pitchFamily="34" charset="-128"/>
              </a:rPr>
              <a:t>Peldaños que faltan, rotos o sueltos.</a:t>
            </a:r>
          </a:p>
          <a:p>
            <a:pPr rtl="0">
              <a:spcBef>
                <a:spcPct val="0"/>
              </a:spcBef>
              <a:spcAft>
                <a:spcPts val="800"/>
              </a:spcAft>
            </a:pPr>
            <a:r>
              <a:rPr lang="es">
                <a:ea typeface="ＭＳ Ｐゴシック" panose="020B0600070205080204" pitchFamily="34" charset="-128"/>
              </a:rPr>
              <a:t>Antideslizantes dañados o desgastados.</a:t>
            </a:r>
          </a:p>
          <a:p>
            <a:pPr rtl="0">
              <a:spcBef>
                <a:spcPct val="0"/>
              </a:spcBef>
              <a:spcAft>
                <a:spcPts val="800"/>
              </a:spcAft>
            </a:pPr>
            <a:r>
              <a:rPr lang="es">
                <a:ea typeface="ＭＳ Ｐゴシック" panose="020B0600070205080204" pitchFamily="34" charset="-128"/>
              </a:rPr>
              <a:t>Clavos, tornillos, pernos o remaches sueltos.</a:t>
            </a:r>
          </a:p>
          <a:p>
            <a:pPr rtl="0">
              <a:spcBef>
                <a:spcPct val="0"/>
              </a:spcBef>
              <a:spcAft>
                <a:spcPts val="800"/>
              </a:spcAft>
            </a:pPr>
            <a:r>
              <a:rPr lang="es">
                <a:ea typeface="ＭＳ Ｐゴシック" panose="020B0600070205080204" pitchFamily="34" charset="-128"/>
              </a:rPr>
              <a:t>Espaciadores, anclajes u otros materiales flojos o defectuosos.</a:t>
            </a:r>
          </a:p>
        </p:txBody>
      </p:sp>
      <p:sp>
        <p:nvSpPr>
          <p:cNvPr id="7" name="Content Placeholder 2">
            <a:extLst>
              <a:ext uri="{FF2B5EF4-FFF2-40B4-BE49-F238E27FC236}">
                <a16:creationId xmlns:a16="http://schemas.microsoft.com/office/drawing/2014/main" id="{FE8297B8-D740-4BAA-8137-0F85CF8914D6}"/>
              </a:ext>
            </a:extLst>
          </p:cNvPr>
          <p:cNvSpPr txBox="1">
            <a:spLocks/>
          </p:cNvSpPr>
          <p:nvPr/>
        </p:nvSpPr>
        <p:spPr>
          <a:xfrm>
            <a:off x="6083672" y="1776884"/>
            <a:ext cx="3967162" cy="422116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La madera de las escaleras puede estar podrida o deteriorada.</a:t>
            </a:r>
          </a:p>
          <a:p>
            <a:pPr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Rieles, tirantes y escalones cuarteados, separados, desgastados o rotos.</a:t>
            </a:r>
          </a:p>
          <a:p>
            <a:pPr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Falta la identificación o las etiquetas de seguridad.</a:t>
            </a:r>
          </a:p>
          <a:p>
            <a:pPr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No pinte las escaleras porque esto puede ocultar los defectos.</a:t>
            </a:r>
          </a:p>
        </p:txBody>
      </p:sp>
    </p:spTree>
    <p:extLst>
      <p:ext uri="{BB962C8B-B14F-4D97-AF65-F5344CB8AC3E}">
        <p14:creationId xmlns:p14="http://schemas.microsoft.com/office/powerpoint/2010/main" val="309265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980BB62-7A32-4810-B155-F1262EB9ABBC}"/>
              </a:ext>
            </a:extLst>
          </p:cNvPr>
          <p:cNvSpPr>
            <a:spLocks noGrp="1"/>
          </p:cNvSpPr>
          <p:nvPr>
            <p:ph type="title"/>
          </p:nvPr>
        </p:nvSpPr>
        <p:spPr>
          <a:xfrm>
            <a:off x="646111" y="452718"/>
            <a:ext cx="11210609" cy="1400530"/>
          </a:xfrm>
        </p:spPr>
        <p:txBody>
          <a:bodyPr rtlCol="0"/>
          <a:lstStyle/>
          <a:p>
            <a:pPr rtl="0"/>
            <a:r>
              <a:rPr lang="es" sz="4000" dirty="0">
                <a:ea typeface="ＭＳ Ｐゴシック" panose="020B0600070205080204" pitchFamily="34" charset="-128"/>
              </a:rPr>
              <a:t>Escaleras hechas con tablones en la obra</a:t>
            </a:r>
          </a:p>
        </p:txBody>
      </p:sp>
      <p:sp>
        <p:nvSpPr>
          <p:cNvPr id="31747" name="Content Placeholder 2">
            <a:extLst>
              <a:ext uri="{FF2B5EF4-FFF2-40B4-BE49-F238E27FC236}">
                <a16:creationId xmlns:a16="http://schemas.microsoft.com/office/drawing/2014/main" id="{14D95A51-877E-4B75-A68F-9EE6D038E43E}"/>
              </a:ext>
            </a:extLst>
          </p:cNvPr>
          <p:cNvSpPr>
            <a:spLocks noGrp="1"/>
          </p:cNvSpPr>
          <p:nvPr>
            <p:ph idx="1"/>
          </p:nvPr>
        </p:nvSpPr>
        <p:spPr>
          <a:xfrm>
            <a:off x="341644" y="1676401"/>
            <a:ext cx="7095476" cy="5181599"/>
          </a:xfrm>
        </p:spPr>
        <p:txBody>
          <a:bodyPr rtlCol="0">
            <a:normAutofit/>
          </a:bodyPr>
          <a:lstStyle/>
          <a:p>
            <a:pPr rtl="0">
              <a:spcBef>
                <a:spcPct val="0"/>
              </a:spcBef>
              <a:spcAft>
                <a:spcPts val="800"/>
              </a:spcAft>
            </a:pPr>
            <a:r>
              <a:rPr lang="es" sz="2400">
                <a:ea typeface="ＭＳ Ｐゴシック" panose="020B0600070205080204" pitchFamily="34" charset="-128"/>
              </a:rPr>
              <a:t>Las escaleras de madera hechas en la obra son permitidas, si están construidas de acuerdo con las especificaciones de OSHA y ANSI. </a:t>
            </a:r>
          </a:p>
          <a:p>
            <a:pPr lvl="1" rtl="0">
              <a:spcBef>
                <a:spcPct val="0"/>
              </a:spcBef>
              <a:spcAft>
                <a:spcPts val="800"/>
              </a:spcAft>
            </a:pPr>
            <a:r>
              <a:rPr lang="es">
                <a:ea typeface="ＭＳ Ｐゴシック" panose="020B0600070205080204" pitchFamily="34" charset="-128"/>
              </a:rPr>
              <a:t>Deben construirse según el estándar ANSI A14.4-2009. </a:t>
            </a:r>
          </a:p>
          <a:p>
            <a:pPr lvl="1" rtl="0">
              <a:spcBef>
                <a:spcPct val="0"/>
              </a:spcBef>
              <a:spcAft>
                <a:spcPts val="800"/>
              </a:spcAft>
            </a:pPr>
            <a:r>
              <a:rPr lang="es">
                <a:ea typeface="ＭＳ Ｐゴシック" panose="020B0600070205080204" pitchFamily="34" charset="-128"/>
              </a:rPr>
              <a:t>Este estándar contiene requisitos muy específicos para el tipo de materiales a usar, así como el espaciado y las limitaciones. </a:t>
            </a:r>
          </a:p>
          <a:p>
            <a:pPr lvl="1" rtl="0">
              <a:spcBef>
                <a:spcPct val="0"/>
              </a:spcBef>
              <a:spcAft>
                <a:spcPts val="800"/>
              </a:spcAft>
            </a:pPr>
            <a:r>
              <a:rPr lang="es">
                <a:ea typeface="ＭＳ Ｐゴシック" panose="020B0600070205080204" pitchFamily="34" charset="-128"/>
              </a:rPr>
              <a:t>No use escaleras hechas en el trabajo a menos que haya revisado las Reglamentaciones y normas de OSHA y ANSI.  </a:t>
            </a:r>
          </a:p>
          <a:p>
            <a:pPr rtl="0">
              <a:spcBef>
                <a:spcPct val="0"/>
              </a:spcBef>
              <a:spcAft>
                <a:spcPts val="800"/>
              </a:spcAft>
            </a:pPr>
            <a:endParaRPr lang="en-US" altLang="en-US" sz="2400" dirty="0">
              <a:ea typeface="ＭＳ Ｐゴシック" panose="020B0600070205080204" pitchFamily="34" charset="-128"/>
            </a:endParaRPr>
          </a:p>
        </p:txBody>
      </p:sp>
      <p:pic>
        <p:nvPicPr>
          <p:cNvPr id="2" name="Picture 1" title="La imagen muestra una escalera hecha en el trabajo y las medidas adecuadas utilizadas para construirla correcta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148" y="1969625"/>
            <a:ext cx="3518704" cy="3680749"/>
          </a:xfrm>
          <a:prstGeom prst="rect">
            <a:avLst/>
          </a:prstGeom>
        </p:spPr>
      </p:pic>
    </p:spTree>
    <p:extLst>
      <p:ext uri="{BB962C8B-B14F-4D97-AF65-F5344CB8AC3E}">
        <p14:creationId xmlns:p14="http://schemas.microsoft.com/office/powerpoint/2010/main" val="232197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5168E1B-64E0-4D96-992A-0B9C66205004}"/>
              </a:ext>
            </a:extLst>
          </p:cNvPr>
          <p:cNvSpPr>
            <a:spLocks noGrp="1" noChangeArrowheads="1"/>
          </p:cNvSpPr>
          <p:nvPr>
            <p:ph type="title"/>
          </p:nvPr>
        </p:nvSpPr>
        <p:spPr/>
        <p:txBody>
          <a:bodyPr rtlCol="0"/>
          <a:lstStyle/>
          <a:p>
            <a:pPr rtl="0" eaLnBrk="1" hangingPunct="1">
              <a:defRPr/>
            </a:pPr>
            <a:r>
              <a:rPr lang="es"/>
              <a:t>Fotografías de escaleras dañadas</a:t>
            </a:r>
          </a:p>
        </p:txBody>
      </p:sp>
      <p:pic>
        <p:nvPicPr>
          <p:cNvPr id="33795" name="Picture 3" descr="La imagen muestra una escalera extensible dañada reparada incorrectamente con 2x4. " title="Image 2.12">
            <a:extLst>
              <a:ext uri="{FF2B5EF4-FFF2-40B4-BE49-F238E27FC236}">
                <a16:creationId xmlns:a16="http://schemas.microsoft.com/office/drawing/2014/main" id="{C886A268-DBE5-43BF-8EE5-0879BE3D94C3}"/>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260959" y="1742716"/>
            <a:ext cx="5147851" cy="3946686"/>
          </a:xfrm>
          <a:noFill/>
        </p:spPr>
      </p:pic>
      <p:sp>
        <p:nvSpPr>
          <p:cNvPr id="5" name="Content Placeholder 2">
            <a:extLst>
              <a:ext uri="{FF2B5EF4-FFF2-40B4-BE49-F238E27FC236}">
                <a16:creationId xmlns:a16="http://schemas.microsoft.com/office/drawing/2014/main" id="{0308ACA9-8368-4595-AC29-D2F0450E492E}"/>
              </a:ext>
            </a:extLst>
          </p:cNvPr>
          <p:cNvSpPr txBox="1">
            <a:spLocks/>
          </p:cNvSpPr>
          <p:nvPr/>
        </p:nvSpPr>
        <p:spPr>
          <a:xfrm>
            <a:off x="321547" y="2042870"/>
            <a:ext cx="5789857"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Esta escalera muestra el uso de madera de 2x4 para reparar rieles laterales y patas dañados de la escalera. </a:t>
            </a:r>
          </a:p>
          <a:p>
            <a:pPr lvl="1" rtl="0"/>
            <a:r>
              <a:rPr lang="es">
                <a:latin typeface="Arial" panose="020B0604020202020204" pitchFamily="34" charset="0"/>
                <a:cs typeface="Arial" panose="020B0604020202020204" pitchFamily="34" charset="0"/>
              </a:rPr>
              <a:t>Esta escalera debe etiquetarse y retirarse del servicio.</a:t>
            </a:r>
          </a:p>
        </p:txBody>
      </p:sp>
      <p:pic>
        <p:nvPicPr>
          <p:cNvPr id="7"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111404" y="2757487"/>
            <a:ext cx="2545871" cy="2545871"/>
          </a:xfrm>
          <a:prstGeom prst="rect">
            <a:avLst/>
          </a:prstGeom>
        </p:spPr>
      </p:pic>
    </p:spTree>
    <p:extLst>
      <p:ext uri="{BB962C8B-B14F-4D97-AF65-F5344CB8AC3E}">
        <p14:creationId xmlns:p14="http://schemas.microsoft.com/office/powerpoint/2010/main" val="1546408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una sección de larguero lateral dañada en una escalera ext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15626" y="1151594"/>
            <a:ext cx="4475747" cy="5706406"/>
          </a:xfrm>
          <a:prstGeom prst="rect">
            <a:avLst/>
          </a:prstGeom>
        </p:spPr>
      </p:pic>
      <p:sp>
        <p:nvSpPr>
          <p:cNvPr id="220162" name="Rectangle 2">
            <a:extLst>
              <a:ext uri="{FF2B5EF4-FFF2-40B4-BE49-F238E27FC236}">
                <a16:creationId xmlns:a16="http://schemas.microsoft.com/office/drawing/2014/main" id="{25168E1B-64E0-4D96-992A-0B9C66205004}"/>
              </a:ext>
            </a:extLst>
          </p:cNvPr>
          <p:cNvSpPr>
            <a:spLocks noGrp="1" noChangeArrowheads="1"/>
          </p:cNvSpPr>
          <p:nvPr>
            <p:ph type="title"/>
          </p:nvPr>
        </p:nvSpPr>
        <p:spPr/>
        <p:txBody>
          <a:bodyPr rtlCol="0"/>
          <a:lstStyle/>
          <a:p>
            <a:pPr rtl="0" eaLnBrk="1" hangingPunct="1">
              <a:defRPr/>
            </a:pPr>
            <a:r>
              <a:rPr lang="es" dirty="0" smtClean="0"/>
              <a:t> Fotografías </a:t>
            </a:r>
            <a:r>
              <a:rPr lang="es" dirty="0"/>
              <a:t>de escaleras dañadas</a:t>
            </a:r>
          </a:p>
        </p:txBody>
      </p:sp>
      <p:sp>
        <p:nvSpPr>
          <p:cNvPr id="3" name="Content Placeholder 2">
            <a:extLst>
              <a:ext uri="{FF2B5EF4-FFF2-40B4-BE49-F238E27FC236}">
                <a16:creationId xmlns:a16="http://schemas.microsoft.com/office/drawing/2014/main" id="{9D025F25-C2A1-4E03-87A1-482CB753A97F}"/>
              </a:ext>
            </a:extLst>
          </p:cNvPr>
          <p:cNvSpPr>
            <a:spLocks noGrp="1"/>
          </p:cNvSpPr>
          <p:nvPr>
            <p:ph idx="1"/>
          </p:nvPr>
        </p:nvSpPr>
        <p:spPr>
          <a:xfrm>
            <a:off x="1103312" y="2052918"/>
            <a:ext cx="5789857" cy="4195481"/>
          </a:xfrm>
        </p:spPr>
        <p:txBody>
          <a:bodyPr rtlCol="0"/>
          <a:lstStyle/>
          <a:p>
            <a:pPr rtl="0"/>
            <a:r>
              <a:rPr lang="es"/>
              <a:t>La barandilla de esta escalera está abollada.</a:t>
            </a:r>
          </a:p>
          <a:p>
            <a:pPr lvl="1" rtl="0"/>
            <a:r>
              <a:rPr lang="es"/>
              <a:t>Esta escalera debe etiquetarse y retirarse del servicio.</a:t>
            </a:r>
          </a:p>
          <a:p>
            <a:pPr rtl="0"/>
            <a:endParaRPr lang="en-US" dirty="0"/>
          </a:p>
        </p:txBody>
      </p:sp>
      <p:pic>
        <p:nvPicPr>
          <p:cNvPr id="6"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15350" y="2547083"/>
            <a:ext cx="2317977" cy="2317977"/>
          </a:xfrm>
          <a:prstGeom prst="rect">
            <a:avLst/>
          </a:prstGeom>
        </p:spPr>
      </p:pic>
    </p:spTree>
    <p:extLst>
      <p:ext uri="{BB962C8B-B14F-4D97-AF65-F5344CB8AC3E}">
        <p14:creationId xmlns:p14="http://schemas.microsoft.com/office/powerpoint/2010/main" val="1597026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a:extLst>
              <a:ext uri="{FF2B5EF4-FFF2-40B4-BE49-F238E27FC236}">
                <a16:creationId xmlns:a16="http://schemas.microsoft.com/office/drawing/2014/main" id="{13083B9A-EA9B-40B8-8F50-CF0C1D0F9561}"/>
              </a:ext>
            </a:extLst>
          </p:cNvPr>
          <p:cNvSpPr>
            <a:spLocks noGrp="1" noChangeArrowheads="1"/>
          </p:cNvSpPr>
          <p:nvPr>
            <p:ph type="title"/>
          </p:nvPr>
        </p:nvSpPr>
        <p:spPr/>
        <p:txBody>
          <a:bodyPr rtlCol="0"/>
          <a:lstStyle/>
          <a:p>
            <a:pPr rtl="0" eaLnBrk="1" hangingPunct="1">
              <a:defRPr/>
            </a:pPr>
            <a:r>
              <a:rPr lang="es"/>
              <a:t>Etiquetas de las escaleras</a:t>
            </a:r>
          </a:p>
        </p:txBody>
      </p:sp>
      <p:sp>
        <p:nvSpPr>
          <p:cNvPr id="35843" name="Rectangle 5">
            <a:extLst>
              <a:ext uri="{FF2B5EF4-FFF2-40B4-BE49-F238E27FC236}">
                <a16:creationId xmlns:a16="http://schemas.microsoft.com/office/drawing/2014/main" id="{EBC74822-5174-4011-9CF0-9D2F8B9C41E4}"/>
              </a:ext>
            </a:extLst>
          </p:cNvPr>
          <p:cNvSpPr>
            <a:spLocks noGrp="1" noChangeArrowheads="1"/>
          </p:cNvSpPr>
          <p:nvPr>
            <p:ph sz="half" idx="1"/>
          </p:nvPr>
        </p:nvSpPr>
        <p:spPr>
          <a:xfrm>
            <a:off x="1213844" y="1735931"/>
            <a:ext cx="4396339" cy="4195763"/>
          </a:xfrm>
        </p:spPr>
        <p:txBody>
          <a:bodyPr rtlCol="0"/>
          <a:lstStyle/>
          <a:p>
            <a:pPr rtl="0" eaLnBrk="1" hangingPunct="1"/>
            <a:r>
              <a:rPr lang="es" sz="3200"/>
              <a:t>Verifique las etiquetas para conocer sobre:</a:t>
            </a:r>
          </a:p>
          <a:p>
            <a:pPr lvl="1" rtl="0" eaLnBrk="1" hangingPunct="1"/>
            <a:r>
              <a:rPr lang="es" sz="2800"/>
              <a:t>Advertencias</a:t>
            </a:r>
          </a:p>
          <a:p>
            <a:pPr lvl="1" rtl="0" eaLnBrk="1" hangingPunct="1"/>
            <a:r>
              <a:rPr lang="es" sz="2800"/>
              <a:t>Carga nominal</a:t>
            </a:r>
          </a:p>
          <a:p>
            <a:pPr lvl="1" rtl="0" eaLnBrk="1" hangingPunct="1"/>
            <a:r>
              <a:rPr lang="es" sz="2800"/>
              <a:t>Montaje</a:t>
            </a:r>
          </a:p>
          <a:p>
            <a:pPr rtl="0" eaLnBrk="1" hangingPunct="1"/>
            <a:endParaRPr lang="en-US" altLang="en-US" dirty="0"/>
          </a:p>
        </p:txBody>
      </p:sp>
      <p:pic>
        <p:nvPicPr>
          <p:cNvPr id="35844" name="Picture 7" descr="La imagen muestra un ejemplo de una etiqueta de advertencia colocada en una escalera. " title="Image 2.14">
            <a:extLst>
              <a:ext uri="{FF2B5EF4-FFF2-40B4-BE49-F238E27FC236}">
                <a16:creationId xmlns:a16="http://schemas.microsoft.com/office/drawing/2014/main" id="{50F51B0C-24B2-465D-BC2E-6518808020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4384" y="1600199"/>
            <a:ext cx="3346450" cy="446722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156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E4A25F32-8772-4DC3-B260-8543172A244E}"/>
              </a:ext>
            </a:extLst>
          </p:cNvPr>
          <p:cNvSpPr>
            <a:spLocks noGrp="1" noChangeArrowheads="1"/>
          </p:cNvSpPr>
          <p:nvPr>
            <p:ph type="title"/>
          </p:nvPr>
        </p:nvSpPr>
        <p:spPr/>
        <p:txBody>
          <a:bodyPr rtlCol="0"/>
          <a:lstStyle/>
          <a:p>
            <a:pPr rtl="0" eaLnBrk="1" hangingPunct="1">
              <a:defRPr/>
            </a:pPr>
            <a:r>
              <a:rPr lang="es"/>
              <a:t>Configuración de escalera - Ubicación</a:t>
            </a:r>
          </a:p>
        </p:txBody>
      </p:sp>
      <p:sp>
        <p:nvSpPr>
          <p:cNvPr id="39939" name="Rectangle 3">
            <a:extLst>
              <a:ext uri="{FF2B5EF4-FFF2-40B4-BE49-F238E27FC236}">
                <a16:creationId xmlns:a16="http://schemas.microsoft.com/office/drawing/2014/main" id="{08D1D923-8795-4707-9294-21A830B5F047}"/>
              </a:ext>
            </a:extLst>
          </p:cNvPr>
          <p:cNvSpPr>
            <a:spLocks noGrp="1" noChangeArrowheads="1"/>
          </p:cNvSpPr>
          <p:nvPr>
            <p:ph idx="1"/>
          </p:nvPr>
        </p:nvSpPr>
        <p:spPr/>
        <p:txBody>
          <a:bodyPr rtlCol="0"/>
          <a:lstStyle/>
          <a:p>
            <a:pPr rtl="0"/>
            <a:r>
              <a:rPr lang="es"/>
              <a:t>Evite instalar la escalera en áreas de mucho tránsito o áreas de barricadas alrededor de la escalera.</a:t>
            </a:r>
          </a:p>
          <a:p>
            <a:pPr rtl="0" eaLnBrk="1" hangingPunct="1"/>
            <a:r>
              <a:rPr lang="es"/>
              <a:t>No usar escaleras metálicas ni de aluminio cerca de cables del tendido eléctrico.</a:t>
            </a:r>
          </a:p>
          <a:p>
            <a:pPr rtl="0" eaLnBrk="1" hangingPunct="1"/>
            <a:r>
              <a:rPr lang="es"/>
              <a:t>Coloque las escaleras en superficies estables y niveladas.</a:t>
            </a:r>
          </a:p>
        </p:txBody>
      </p:sp>
    </p:spTree>
    <p:extLst>
      <p:ext uri="{BB962C8B-B14F-4D97-AF65-F5344CB8AC3E}">
        <p14:creationId xmlns:p14="http://schemas.microsoft.com/office/powerpoint/2010/main" val="10903866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63009" cy="1400530"/>
          </a:xfrm>
        </p:spPr>
        <p:txBody>
          <a:bodyPr rtlCol="0"/>
          <a:lstStyle/>
          <a:p>
            <a:pPr rtl="0"/>
            <a:r>
              <a:rPr lang="es" sz="3600" dirty="0"/>
              <a:t>Configuración de la escalera - Inclinación adecuada </a:t>
            </a:r>
            <a:r>
              <a:rPr lang="en-US" sz="3600" dirty="0" smtClean="0"/>
              <a:t/>
            </a:r>
            <a:br>
              <a:rPr lang="en-US" sz="3600" dirty="0" smtClean="0"/>
            </a:br>
            <a:endParaRPr lang="en-US" sz="3600" dirty="0"/>
          </a:p>
        </p:txBody>
      </p:sp>
      <p:sp>
        <p:nvSpPr>
          <p:cNvPr id="3" name="Content Placeholder 2"/>
          <p:cNvSpPr>
            <a:spLocks noGrp="1"/>
          </p:cNvSpPr>
          <p:nvPr>
            <p:ph idx="1"/>
          </p:nvPr>
        </p:nvSpPr>
        <p:spPr>
          <a:xfrm>
            <a:off x="939984" y="1561766"/>
            <a:ext cx="4408488" cy="4195481"/>
          </a:xfrm>
        </p:spPr>
        <p:txBody>
          <a:bodyPr rtlCol="0">
            <a:normAutofit fontScale="92500"/>
          </a:bodyPr>
          <a:lstStyle/>
          <a:p>
            <a:pPr rtl="0"/>
            <a:r>
              <a:rPr lang="es"/>
              <a:t>Las escaleras extensibles deben usarse con una inclinación de 4 a 1 (1,2m a 30 cm). </a:t>
            </a:r>
          </a:p>
          <a:p>
            <a:pPr rtl="0"/>
            <a:r>
              <a:rPr lang="es"/>
              <a:t>Por cada 4 pies (1,2 m) de altura, la parte inferior de la escalera debe estar a 1 pie (30 cm) de distancia de la estructura.</a:t>
            </a:r>
          </a:p>
          <a:p>
            <a:pPr rtl="0"/>
            <a:endParaRPr lang="en-US" dirty="0"/>
          </a:p>
        </p:txBody>
      </p:sp>
      <p:pic>
        <p:nvPicPr>
          <p:cNvPr id="4" name="Picture 6" descr="La imagen muestra a un trabajador de pie en el suelo y estirando los brazos para agarrar una escalera extensible inclinada. " title="Image 2.15">
            <a:extLst>
              <a:ext uri="{FF2B5EF4-FFF2-40B4-BE49-F238E27FC236}">
                <a16:creationId xmlns:a16="http://schemas.microsoft.com/office/drawing/2014/main" id="{F3E4A7C4-B351-426F-BBBF-92632CEC9E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0477" y="1340821"/>
            <a:ext cx="4227692"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495D8766-90DB-46EB-9AB1-9FE9611205FC}"/>
              </a:ext>
            </a:extLst>
          </p:cNvPr>
          <p:cNvSpPr>
            <a:spLocks noChangeArrowheads="1"/>
          </p:cNvSpPr>
          <p:nvPr/>
        </p:nvSpPr>
        <p:spPr bwMode="auto">
          <a:xfrm>
            <a:off x="1108264" y="5465764"/>
            <a:ext cx="4952213" cy="863318"/>
          </a:xfrm>
          <a:prstGeom prst="rect">
            <a:avLst/>
          </a:prstGeom>
          <a:solidFill>
            <a:schemeClr val="bg1"/>
          </a:solidFill>
          <a:ln w="9525">
            <a:solidFill>
              <a:schemeClr val="tx1"/>
            </a:solidFill>
            <a:miter lim="800000"/>
            <a:headEnd/>
            <a:tailEnd/>
          </a:ln>
        </p:spPr>
        <p:txBody>
          <a:bodyPr wrap="square" rtlCol="0"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a:spcBef>
                <a:spcPct val="0"/>
              </a:spcBef>
              <a:buFontTx/>
              <a:buNone/>
            </a:pPr>
            <a:r>
              <a:rPr lang="es" sz="1800" dirty="0">
                <a:solidFill>
                  <a:schemeClr val="tx1"/>
                </a:solidFill>
              </a:rPr>
              <a:t>Ejemplo:</a:t>
            </a:r>
          </a:p>
          <a:p>
            <a:pPr rtl="0">
              <a:spcBef>
                <a:spcPct val="0"/>
              </a:spcBef>
              <a:buFontTx/>
              <a:buNone/>
            </a:pPr>
            <a:r>
              <a:rPr lang="es" sz="1800" dirty="0">
                <a:solidFill>
                  <a:schemeClr val="tx1"/>
                </a:solidFill>
              </a:rPr>
              <a:t>20 pies (6 m) (altura) </a:t>
            </a:r>
            <a:r>
              <a:rPr lang="es" sz="1800" dirty="0">
                <a:solidFill>
                  <a:schemeClr val="tx1"/>
                </a:solidFill>
                <a:cs typeface="Arial" panose="020B0604020202020204" pitchFamily="34" charset="0"/>
              </a:rPr>
              <a:t>÷ 4 pies (1.2 m) = 5 pies (1.5 m) de paso</a:t>
            </a:r>
          </a:p>
        </p:txBody>
      </p:sp>
    </p:spTree>
    <p:extLst>
      <p:ext uri="{BB962C8B-B14F-4D97-AF65-F5344CB8AC3E}">
        <p14:creationId xmlns:p14="http://schemas.microsoft.com/office/powerpoint/2010/main" val="312696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9" name="Rectangle 5">
            <a:extLst>
              <a:ext uri="{FF2B5EF4-FFF2-40B4-BE49-F238E27FC236}">
                <a16:creationId xmlns:a16="http://schemas.microsoft.com/office/drawing/2014/main" id="{B98822C1-502C-480C-88E5-C61719FC9486}"/>
              </a:ext>
            </a:extLst>
          </p:cNvPr>
          <p:cNvSpPr>
            <a:spLocks noGrp="1" noChangeArrowheads="1"/>
          </p:cNvSpPr>
          <p:nvPr>
            <p:ph type="title"/>
          </p:nvPr>
        </p:nvSpPr>
        <p:spPr/>
        <p:txBody>
          <a:bodyPr rtlCol="0"/>
          <a:lstStyle/>
          <a:p>
            <a:pPr rtl="0" eaLnBrk="1" hangingPunct="1">
              <a:defRPr/>
            </a:pPr>
            <a:r>
              <a:rPr lang="es"/>
              <a:t>¿Es la inclinación correcta?</a:t>
            </a:r>
          </a:p>
        </p:txBody>
      </p:sp>
      <p:pic>
        <p:nvPicPr>
          <p:cNvPr id="44035" name="Picture 4" descr="La imagen muestra a un trabajador subiendo una escalera extensible inclinada. " title="Image 2.16">
            <a:extLst>
              <a:ext uri="{FF2B5EF4-FFF2-40B4-BE49-F238E27FC236}">
                <a16:creationId xmlns:a16="http://schemas.microsoft.com/office/drawing/2014/main" id="{03F34D3E-77BE-4D43-9290-7FFE9A5C0C57}"/>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084066" y="1399234"/>
            <a:ext cx="6264275" cy="4525963"/>
          </a:xfrm>
          <a:noFill/>
        </p:spPr>
      </p:pic>
      <p:sp>
        <p:nvSpPr>
          <p:cNvPr id="5" name="Text Placeholder 2">
            <a:extLst>
              <a:ext uri="{FF2B5EF4-FFF2-40B4-BE49-F238E27FC236}">
                <a16:creationId xmlns:a16="http://schemas.microsoft.com/office/drawing/2014/main" id="{B3A69D5F-08A1-4585-844B-0CA05E84BDF9}"/>
              </a:ext>
            </a:extLst>
          </p:cNvPr>
          <p:cNvSpPr txBox="1">
            <a:spLocks/>
          </p:cNvSpPr>
          <p:nvPr/>
        </p:nvSpPr>
        <p:spPr>
          <a:xfrm>
            <a:off x="278004" y="2078685"/>
            <a:ext cx="4555253"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Recuerde, por cada 4 pies (1,2 m) de altura, la parte inferior de la escalera debe estar a 1 pie (30 cm) de distancia de la estructura.</a:t>
            </a:r>
          </a:p>
        </p:txBody>
      </p:sp>
      <p:pic>
        <p:nvPicPr>
          <p:cNvPr id="7"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587367" y="2457450"/>
            <a:ext cx="2645884" cy="2645884"/>
          </a:xfrm>
          <a:prstGeom prst="rect">
            <a:avLst/>
          </a:prstGeom>
        </p:spPr>
      </p:pic>
    </p:spTree>
    <p:extLst>
      <p:ext uri="{BB962C8B-B14F-4D97-AF65-F5344CB8AC3E}">
        <p14:creationId xmlns:p14="http://schemas.microsoft.com/office/powerpoint/2010/main" val="758055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a:t>Identificar los peligros</a:t>
            </a:r>
          </a:p>
        </p:txBody>
      </p:sp>
      <p:pic>
        <p:nvPicPr>
          <p:cNvPr id="46083" name="Picture 4" descr="La imagen muestra una escalera extensible apoyada contra una casa residencial en construcción." title="Image 2.17">
            <a:extLst>
              <a:ext uri="{FF2B5EF4-FFF2-40B4-BE49-F238E27FC236}">
                <a16:creationId xmlns:a16="http://schemas.microsoft.com/office/drawing/2014/main" id="{18D89232-5A09-4CFB-A60D-A6775D8806B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4145557" y="1369089"/>
            <a:ext cx="7337425" cy="4525963"/>
          </a:xfrm>
          <a:noFill/>
        </p:spPr>
      </p:pic>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8"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930141" y="2528886"/>
            <a:ext cx="1988659" cy="1988659"/>
          </a:xfrm>
          <a:prstGeom prst="rect">
            <a:avLst/>
          </a:prstGeom>
        </p:spPr>
      </p:pic>
      <p:pic>
        <p:nvPicPr>
          <p:cNvPr id="7"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203341" y="3209924"/>
            <a:ext cx="1988659" cy="1988659"/>
          </a:xfrm>
          <a:prstGeom prst="rect">
            <a:avLst/>
          </a:prstGeom>
        </p:spPr>
      </p:pic>
    </p:spTree>
    <p:extLst>
      <p:ext uri="{BB962C8B-B14F-4D97-AF65-F5344CB8AC3E}">
        <p14:creationId xmlns:p14="http://schemas.microsoft.com/office/powerpoint/2010/main" val="43533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una escalera de madera hecha en el trabajo que conecta el primero y el segundo piso de una casa en construcción. La escalera se coloca sobre un gran orificio en el pis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5" y="1862137"/>
            <a:ext cx="7334250" cy="4276725"/>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a:t>Identificar los </a:t>
            </a:r>
            <a:r>
              <a:rPr lang="es" dirty="0" smtClean="0"/>
              <a:t>peligros </a:t>
            </a:r>
            <a:endParaRPr lang="e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8"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810250" y="2326292"/>
            <a:ext cx="2702908" cy="2702908"/>
          </a:xfrm>
          <a:prstGeom prst="rect">
            <a:avLst/>
          </a:prstGeom>
        </p:spPr>
      </p:pic>
    </p:spTree>
    <p:extLst>
      <p:ext uri="{BB962C8B-B14F-4D97-AF65-F5344CB8AC3E}">
        <p14:creationId xmlns:p14="http://schemas.microsoft.com/office/powerpoint/2010/main" val="457129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r>
              <a:rPr lang="es" sz="3600">
                <a:latin typeface="Arial" panose="020B0604020202020204" pitchFamily="34" charset="0"/>
                <a:cs typeface="Arial" panose="020B0604020202020204" pitchFamily="34" charset="0"/>
              </a:rPr>
              <a:t>, </a:t>
            </a:r>
            <a:r>
              <a:rPr lang="es" sz="280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rtlCol="0">
            <a:normAutofit fontScale="92500" lnSpcReduction="10000"/>
          </a:bodyPr>
          <a:lstStyle/>
          <a:p>
            <a:pPr rtl="0" eaLnBrk="1" hangingPunct="1">
              <a:spcBef>
                <a:spcPct val="0"/>
              </a:spcBef>
            </a:pPr>
            <a:r>
              <a:rPr lang="es" sz="2000">
                <a:latin typeface="Arial" panose="020B0604020202020204" pitchFamily="34" charset="0"/>
                <a:cs typeface="Arial" panose="020B0604020202020204" pitchFamily="34" charset="0"/>
              </a:rPr>
              <a:t>Esta presentación no tiene la intención de proporcionar una capacitación basada en el cumplimiento, la intención es abordar la concientización sobre de peligros en la industria de la construcción residencial (es decir, la construcción de viviendas) y reconocer los riesgos presentes que se superponen en muchos lugares de trabajo de construcción. </a:t>
            </a:r>
          </a:p>
          <a:p>
            <a:pPr rtl="0" eaLnBrk="1" hangingPunct="1">
              <a:spcBef>
                <a:spcPct val="0"/>
              </a:spcBef>
            </a:pPr>
            <a:r>
              <a:rPr lang="es" sz="2000">
                <a:latin typeface="Arial" panose="020B0604020202020204" pitchFamily="34" charset="0"/>
                <a:cs typeface="Arial" panose="020B0604020202020204" pitchFamily="34" charset="0"/>
              </a:rPr>
              <a:t>Las fotografías que se muestran en esta presentación pueden representar situaciones que no cumplen con los requisitos de seguridad aplicables de OSHA.</a:t>
            </a:r>
          </a:p>
          <a:p>
            <a:pPr rtl="0" eaLnBrk="1" hangingPunct="1">
              <a:spcBef>
                <a:spcPct val="0"/>
              </a:spcBef>
            </a:pPr>
            <a:r>
              <a:rPr lang="es" sz="2000">
                <a:latin typeface="Arial" panose="020B0604020202020204" pitchFamily="34" charset="0"/>
                <a:cs typeface="Arial" panose="020B0604020202020204" pitchFamily="34" charset="0"/>
              </a:rPr>
              <a:t>No se ofrece ni se da ninguna sugerencia legal, y no se pretende ni se establece ninguna relación abogado-cliente.  Si se requiere asesoramiento legal u otro tipo de asistencia de un especialista, se deberán buscar los servicios de un profesional competente.</a:t>
            </a:r>
          </a:p>
          <a:p>
            <a:pPr rtl="0" eaLnBrk="1" hangingPunct="1">
              <a:spcBef>
                <a:spcPct val="0"/>
              </a:spcBef>
            </a:pPr>
            <a:r>
              <a:rPr lang="es" sz="2000">
                <a:latin typeface="Arial" panose="020B0604020202020204" pitchFamily="34" charset="0"/>
                <a:cs typeface="Arial" panose="020B0604020202020204" pitchFamily="34" charset="0"/>
              </a:rPr>
              <a:t>Es responsabilidad del empleador y de sus empleados cumplir con todas las normas y reglamentaciones de seguridad de OSHA y de la jurisdicción en la cual trabajan.</a:t>
            </a:r>
          </a:p>
        </p:txBody>
      </p:sp>
    </p:spTree>
    <p:extLst>
      <p:ext uri="{BB962C8B-B14F-4D97-AF65-F5344CB8AC3E}">
        <p14:creationId xmlns:p14="http://schemas.microsoft.com/office/powerpoint/2010/main" val="42751871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88D3C212-7FBA-4E85-B4F5-89FF30AAE30F}"/>
              </a:ext>
            </a:extLst>
          </p:cNvPr>
          <p:cNvSpPr>
            <a:spLocks noGrp="1" noChangeArrowheads="1"/>
          </p:cNvSpPr>
          <p:nvPr>
            <p:ph type="title"/>
          </p:nvPr>
        </p:nvSpPr>
        <p:spPr/>
        <p:txBody>
          <a:bodyPr rtlCol="0"/>
          <a:lstStyle/>
          <a:p>
            <a:pPr rtl="0" eaLnBrk="1" hangingPunct="1">
              <a:defRPr/>
            </a:pPr>
            <a:r>
              <a:rPr lang="es"/>
              <a:t>Escaleras de tijera</a:t>
            </a:r>
          </a:p>
        </p:txBody>
      </p:sp>
      <p:sp>
        <p:nvSpPr>
          <p:cNvPr id="48131" name="Rectangle 4">
            <a:extLst>
              <a:ext uri="{FF2B5EF4-FFF2-40B4-BE49-F238E27FC236}">
                <a16:creationId xmlns:a16="http://schemas.microsoft.com/office/drawing/2014/main" id="{01DFDA47-A21D-46C7-BC29-C54F6AB1D948}"/>
              </a:ext>
            </a:extLst>
          </p:cNvPr>
          <p:cNvSpPr>
            <a:spLocks noGrp="1" noChangeArrowheads="1"/>
          </p:cNvSpPr>
          <p:nvPr>
            <p:ph sz="half" idx="1"/>
          </p:nvPr>
        </p:nvSpPr>
        <p:spPr>
          <a:xfrm>
            <a:off x="1163602" y="1739900"/>
            <a:ext cx="4396339" cy="4195763"/>
          </a:xfrm>
        </p:spPr>
        <p:txBody>
          <a:bodyPr rtlCol="0">
            <a:normAutofit lnSpcReduction="10000"/>
          </a:bodyPr>
          <a:lstStyle/>
          <a:p>
            <a:pPr rtl="0" eaLnBrk="1" hangingPunct="1"/>
            <a:r>
              <a:rPr lang="es" sz="3200"/>
              <a:t>Las escaleras de tijera están diseñadas para usarse en una posición abierta y bloqueada. </a:t>
            </a:r>
          </a:p>
          <a:p>
            <a:pPr rtl="0" eaLnBrk="1" hangingPunct="1"/>
            <a:r>
              <a:rPr lang="es" sz="3200"/>
              <a:t>No use una escalera de tijera que esté doblada o inclinada.</a:t>
            </a:r>
          </a:p>
        </p:txBody>
      </p:sp>
      <p:pic>
        <p:nvPicPr>
          <p:cNvPr id="48132" name="Picture 6" descr="La imagen muestra a un trabajador parado en una escalera de tijera. " title="Image 2.19">
            <a:extLst>
              <a:ext uri="{FF2B5EF4-FFF2-40B4-BE49-F238E27FC236}">
                <a16:creationId xmlns:a16="http://schemas.microsoft.com/office/drawing/2014/main" id="{2D868D9F-47B9-45C7-976D-D653D264AB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8585" y="1593851"/>
            <a:ext cx="3906178" cy="48926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888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88D3C212-7FBA-4E85-B4F5-89FF30AAE30F}"/>
              </a:ext>
            </a:extLst>
          </p:cNvPr>
          <p:cNvSpPr>
            <a:spLocks noGrp="1" noChangeArrowheads="1"/>
          </p:cNvSpPr>
          <p:nvPr>
            <p:ph type="title"/>
          </p:nvPr>
        </p:nvSpPr>
        <p:spPr/>
        <p:txBody>
          <a:bodyPr rtlCol="0"/>
          <a:lstStyle/>
          <a:p>
            <a:pPr rtl="0" eaLnBrk="1" hangingPunct="1">
              <a:defRPr/>
            </a:pPr>
            <a:r>
              <a:rPr lang="es"/>
              <a:t>Escaleras de tijera, cont.</a:t>
            </a:r>
          </a:p>
        </p:txBody>
      </p:sp>
      <p:sp>
        <p:nvSpPr>
          <p:cNvPr id="48131" name="Rectangle 4">
            <a:extLst>
              <a:ext uri="{FF2B5EF4-FFF2-40B4-BE49-F238E27FC236}">
                <a16:creationId xmlns:a16="http://schemas.microsoft.com/office/drawing/2014/main" id="{01DFDA47-A21D-46C7-BC29-C54F6AB1D948}"/>
              </a:ext>
            </a:extLst>
          </p:cNvPr>
          <p:cNvSpPr>
            <a:spLocks noGrp="1" noChangeArrowheads="1"/>
          </p:cNvSpPr>
          <p:nvPr>
            <p:ph sz="half" idx="1"/>
          </p:nvPr>
        </p:nvSpPr>
        <p:spPr>
          <a:xfrm>
            <a:off x="500411" y="1690857"/>
            <a:ext cx="4396339" cy="4195763"/>
          </a:xfrm>
        </p:spPr>
        <p:txBody>
          <a:bodyPr rtlCol="0"/>
          <a:lstStyle/>
          <a:p>
            <a:pPr rtl="0" eaLnBrk="1" hangingPunct="1"/>
            <a:r>
              <a:rPr lang="es" sz="3200"/>
              <a:t>Nunca se pare en los 2 peldaños superiores de una escalera de tijera.</a:t>
            </a:r>
          </a:p>
        </p:txBody>
      </p:sp>
      <p:pic>
        <p:nvPicPr>
          <p:cNvPr id="5" name="Picture 7" descr="La imagen muestra a un trabajador parado en la parte superior de una escalera de tijera." title="Image 2.20">
            <a:extLst>
              <a:ext uri="{FF2B5EF4-FFF2-40B4-BE49-F238E27FC236}">
                <a16:creationId xmlns:a16="http://schemas.microsoft.com/office/drawing/2014/main" id="{CF7231E4-D034-4641-BCD4-A4B90B87758F}"/>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48472" y="1587639"/>
            <a:ext cx="6619124" cy="4136590"/>
          </a:xfrm>
          <a:noFill/>
        </p:spPr>
      </p:pic>
      <p:pic>
        <p:nvPicPr>
          <p:cNvPr id="7"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572376" y="2647430"/>
            <a:ext cx="2660876" cy="2660876"/>
          </a:xfrm>
          <a:prstGeom prst="rect">
            <a:avLst/>
          </a:prstGeom>
        </p:spPr>
      </p:pic>
    </p:spTree>
    <p:extLst>
      <p:ext uri="{BB962C8B-B14F-4D97-AF65-F5344CB8AC3E}">
        <p14:creationId xmlns:p14="http://schemas.microsoft.com/office/powerpoint/2010/main" val="399290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La imagen muestra a un trabajador parado en la parte superior de una escalera de tije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979" y="1513367"/>
            <a:ext cx="2817341" cy="4593265"/>
          </a:xfrm>
          <a:prstGeom prst="rect">
            <a:avLst/>
          </a:prstGeom>
        </p:spPr>
      </p:pic>
      <p:pic>
        <p:nvPicPr>
          <p:cNvPr id="2" name="Picture 1" title="La imagen muestra a un trabajador parado sobre una escalera inclinad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262" y="1610937"/>
            <a:ext cx="2726575" cy="4588625"/>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a:xfrm>
            <a:off x="149469" y="452718"/>
            <a:ext cx="9901365" cy="1400530"/>
          </a:xfrm>
        </p:spPr>
        <p:txBody>
          <a:bodyPr rtlCol="0"/>
          <a:lstStyle/>
          <a:p>
            <a:pPr rtl="0" eaLnBrk="1" hangingPunct="1">
              <a:defRPr/>
            </a:pPr>
            <a:r>
              <a:rPr lang="es" dirty="0" smtClean="0"/>
              <a:t>  Identificar </a:t>
            </a:r>
            <a:r>
              <a:rPr lang="es" dirty="0"/>
              <a:t>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398585" y="201839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fotografía?</a:t>
            </a:r>
          </a:p>
        </p:txBody>
      </p:sp>
      <p:pic>
        <p:nvPicPr>
          <p:cNvPr id="10"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073634" y="3914423"/>
            <a:ext cx="1846433" cy="1846433"/>
          </a:xfrm>
          <a:prstGeom prst="rect">
            <a:avLst/>
          </a:prstGeom>
        </p:spPr>
      </p:pic>
      <p:pic>
        <p:nvPicPr>
          <p:cNvPr id="11"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956035" y="3486150"/>
            <a:ext cx="1831496" cy="1831496"/>
          </a:xfrm>
          <a:prstGeom prst="rect">
            <a:avLst/>
          </a:prstGeom>
        </p:spPr>
      </p:pic>
    </p:spTree>
    <p:extLst>
      <p:ext uri="{BB962C8B-B14F-4D97-AF65-F5344CB8AC3E}">
        <p14:creationId xmlns:p14="http://schemas.microsoft.com/office/powerpoint/2010/main" val="2573388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03F4102B-C39A-44C7-8682-54F410232D63}"/>
              </a:ext>
            </a:extLst>
          </p:cNvPr>
          <p:cNvSpPr>
            <a:spLocks noGrp="1" noChangeArrowheads="1"/>
          </p:cNvSpPr>
          <p:nvPr>
            <p:ph type="title"/>
          </p:nvPr>
        </p:nvSpPr>
        <p:spPr/>
        <p:txBody>
          <a:bodyPr rtlCol="0"/>
          <a:lstStyle/>
          <a:p>
            <a:pPr rtl="0" eaLnBrk="1" hangingPunct="1">
              <a:defRPr/>
            </a:pPr>
            <a:r>
              <a:rPr lang="es"/>
              <a:t>Asegure y estabilice las escaleras</a:t>
            </a:r>
          </a:p>
        </p:txBody>
      </p:sp>
      <p:sp>
        <p:nvSpPr>
          <p:cNvPr id="54275" name="Rectangle 3">
            <a:extLst>
              <a:ext uri="{FF2B5EF4-FFF2-40B4-BE49-F238E27FC236}">
                <a16:creationId xmlns:a16="http://schemas.microsoft.com/office/drawing/2014/main" id="{FE78384A-2B2B-4C6C-80F2-B3E3B6B6945A}"/>
              </a:ext>
            </a:extLst>
          </p:cNvPr>
          <p:cNvSpPr>
            <a:spLocks noGrp="1" noChangeArrowheads="1"/>
          </p:cNvSpPr>
          <p:nvPr>
            <p:ph idx="1"/>
          </p:nvPr>
        </p:nvSpPr>
        <p:spPr>
          <a:xfrm>
            <a:off x="1104293" y="1570597"/>
            <a:ext cx="8946541" cy="4195481"/>
          </a:xfrm>
        </p:spPr>
        <p:txBody>
          <a:bodyPr rtlCol="0"/>
          <a:lstStyle/>
          <a:p>
            <a:pPr rtl="0" eaLnBrk="1" hangingPunct="1"/>
            <a:r>
              <a:rPr lang="es" sz="3600"/>
              <a:t>Asegure las escaleras extensibles en la parte superior o inferior para evitar el movimiento. </a:t>
            </a:r>
          </a:p>
          <a:p>
            <a:pPr rtl="0" eaLnBrk="1" hangingPunct="1"/>
            <a:r>
              <a:rPr lang="es" sz="3600"/>
              <a:t>La base de una escalera extensible debe asegurarse en su lugar utilizando las zapatas de seguridad en la escalera u otros medios efectivos. </a:t>
            </a:r>
          </a:p>
          <a:p>
            <a:pPr rtl="0" eaLnBrk="1" hangingPunct="1"/>
            <a:endParaRPr lang="en-US" altLang="en-US" dirty="0"/>
          </a:p>
        </p:txBody>
      </p:sp>
    </p:spTree>
    <p:extLst>
      <p:ext uri="{BB962C8B-B14F-4D97-AF65-F5344CB8AC3E}">
        <p14:creationId xmlns:p14="http://schemas.microsoft.com/office/powerpoint/2010/main" val="40234938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3" name="Rectangle 5">
            <a:extLst>
              <a:ext uri="{FF2B5EF4-FFF2-40B4-BE49-F238E27FC236}">
                <a16:creationId xmlns:a16="http://schemas.microsoft.com/office/drawing/2014/main" id="{A3662D28-0978-4AE4-9915-4F19174C189A}"/>
              </a:ext>
            </a:extLst>
          </p:cNvPr>
          <p:cNvSpPr>
            <a:spLocks noGrp="1" noChangeArrowheads="1"/>
          </p:cNvSpPr>
          <p:nvPr>
            <p:ph type="title"/>
          </p:nvPr>
        </p:nvSpPr>
        <p:spPr>
          <a:xfrm>
            <a:off x="646111" y="452718"/>
            <a:ext cx="11027729" cy="1400530"/>
          </a:xfrm>
        </p:spPr>
        <p:txBody>
          <a:bodyPr rtlCol="0"/>
          <a:lstStyle/>
          <a:p>
            <a:pPr rtl="0" eaLnBrk="1" hangingPunct="1">
              <a:defRPr/>
            </a:pPr>
            <a:r>
              <a:rPr lang="es" dirty="0"/>
              <a:t>Escalera asegurada en la parte superior</a:t>
            </a:r>
          </a:p>
        </p:txBody>
      </p:sp>
      <p:pic>
        <p:nvPicPr>
          <p:cNvPr id="56323" name="Picture 4" descr="La imagen muestra una escalera extensible asegurada en la parte superior para evitar el desplazamiento." title="Image 2.23">
            <a:extLst>
              <a:ext uri="{FF2B5EF4-FFF2-40B4-BE49-F238E27FC236}">
                <a16:creationId xmlns:a16="http://schemas.microsoft.com/office/drawing/2014/main" id="{9098F254-F8ED-489A-BC77-0E1FF621E4DA}"/>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428729" y="1473758"/>
            <a:ext cx="4644444" cy="5129684"/>
          </a:xfrm>
          <a:noFill/>
        </p:spPr>
      </p:pic>
      <p:pic>
        <p:nvPicPr>
          <p:cNvPr id="56324" name="Picture 3" descr="La imagen muestra una escalera extensible asegurada en la parte superior para evitar el desplazamiento." title="Image 2.24">
            <a:extLst>
              <a:ext uri="{FF2B5EF4-FFF2-40B4-BE49-F238E27FC236}">
                <a16:creationId xmlns:a16="http://schemas.microsoft.com/office/drawing/2014/main" id="{957F7AE4-51B5-4118-819C-D13EF39A08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9912" y="1473758"/>
            <a:ext cx="4583882" cy="512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8547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10BC-E29B-4075-A1F5-CA7F59BA552C}"/>
              </a:ext>
            </a:extLst>
          </p:cNvPr>
          <p:cNvSpPr>
            <a:spLocks noGrp="1"/>
          </p:cNvSpPr>
          <p:nvPr>
            <p:ph type="title"/>
          </p:nvPr>
        </p:nvSpPr>
        <p:spPr/>
        <p:txBody>
          <a:bodyPr rtlCol="0"/>
          <a:lstStyle/>
          <a:p>
            <a:pPr rtl="0">
              <a:defRPr/>
            </a:pPr>
            <a:r>
              <a:rPr lang="es"/>
              <a:t>Afianzada en la Parte Inferior</a:t>
            </a:r>
          </a:p>
        </p:txBody>
      </p:sp>
      <p:pic>
        <p:nvPicPr>
          <p:cNvPr id="58371" name="Content Placeholder 3" descr="La imagen muestra una escalera extensible asegurada en la parte inferior para evitar el desplazamiento." title="Image 2.25">
            <a:extLst>
              <a:ext uri="{FF2B5EF4-FFF2-40B4-BE49-F238E27FC236}">
                <a16:creationId xmlns:a16="http://schemas.microsoft.com/office/drawing/2014/main" id="{3A7782AB-37AD-4AC2-AD7D-1DE6A4492B0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46111" y="1438277"/>
            <a:ext cx="4419600" cy="5133974"/>
          </a:xfrm>
        </p:spPr>
      </p:pic>
      <p:pic>
        <p:nvPicPr>
          <p:cNvPr id="3" name="Picture 2" title="La imagen muestra una escalera extensible asegurada en la parte inferior para evitar el desplazamien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19212"/>
            <a:ext cx="4724400" cy="5133975"/>
          </a:xfrm>
          <a:prstGeom prst="rect">
            <a:avLst/>
          </a:prstGeom>
        </p:spPr>
      </p:pic>
    </p:spTree>
    <p:extLst>
      <p:ext uri="{BB962C8B-B14F-4D97-AF65-F5344CB8AC3E}">
        <p14:creationId xmlns:p14="http://schemas.microsoft.com/office/powerpoint/2010/main" val="15834955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1021F48-8E12-40D4-8AB1-5CED8CFD5472}"/>
              </a:ext>
            </a:extLst>
          </p:cNvPr>
          <p:cNvSpPr>
            <a:spLocks noGrp="1" noChangeArrowheads="1"/>
          </p:cNvSpPr>
          <p:nvPr>
            <p:ph type="title"/>
          </p:nvPr>
        </p:nvSpPr>
        <p:spPr>
          <a:xfrm>
            <a:off x="571500" y="495300"/>
            <a:ext cx="10972800" cy="1066800"/>
          </a:xfrm>
        </p:spPr>
        <p:txBody>
          <a:bodyPr rtlCol="0"/>
          <a:lstStyle/>
          <a:p>
            <a:pPr rtl="0" eaLnBrk="1" hangingPunct="1">
              <a:defRPr/>
            </a:pPr>
            <a:r>
              <a:rPr lang="es" sz="4400"/>
              <a:t>Asegurar escaleras en una ase floja</a:t>
            </a:r>
          </a:p>
        </p:txBody>
      </p:sp>
      <p:pic>
        <p:nvPicPr>
          <p:cNvPr id="62467" name="Picture 3" descr="La imagen muestra una escalera extensible con sus zapatas excavadas en un suelo suelto para evitar el desplazamiento." title="Image 2.27">
            <a:extLst>
              <a:ext uri="{FF2B5EF4-FFF2-40B4-BE49-F238E27FC236}">
                <a16:creationId xmlns:a16="http://schemas.microsoft.com/office/drawing/2014/main" id="{BA55D21E-6209-4878-BD30-AA9AE6BC60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1681" y="1451568"/>
            <a:ext cx="6477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985E5F9-A568-48E6-B758-FEA007AA6955}"/>
              </a:ext>
            </a:extLst>
          </p:cNvPr>
          <p:cNvSpPr>
            <a:spLocks noGrp="1" noChangeArrowheads="1"/>
          </p:cNvSpPr>
          <p:nvPr>
            <p:ph idx="1"/>
          </p:nvPr>
        </p:nvSpPr>
        <p:spPr>
          <a:xfrm>
            <a:off x="401935" y="1570597"/>
            <a:ext cx="4682532" cy="4195481"/>
          </a:xfrm>
        </p:spPr>
        <p:txBody>
          <a:bodyPr rtlCol="0">
            <a:normAutofit fontScale="92500" lnSpcReduction="10000"/>
          </a:bodyPr>
          <a:lstStyle/>
          <a:p>
            <a:pPr rtl="0" eaLnBrk="1" hangingPunct="1"/>
            <a:r>
              <a:rPr lang="es" sz="3600"/>
              <a:t>Excave en las zapatas /el listón de la escalera extensible en el suelo. </a:t>
            </a:r>
          </a:p>
          <a:p>
            <a:pPr lvl="1" rtl="0"/>
            <a:r>
              <a:rPr lang="es" sz="3200"/>
              <a:t>Las zapatas deben mirar hacia afuera y estar clavadas en el suelo para evitar que la escalera se suelte.</a:t>
            </a:r>
          </a:p>
          <a:p>
            <a:pPr rtl="0" eaLnBrk="1" hangingPunct="1"/>
            <a:endParaRPr lang="en-US" altLang="en-US" dirty="0"/>
          </a:p>
        </p:txBody>
      </p:sp>
    </p:spTree>
    <p:extLst>
      <p:ext uri="{BB962C8B-B14F-4D97-AF65-F5344CB8AC3E}">
        <p14:creationId xmlns:p14="http://schemas.microsoft.com/office/powerpoint/2010/main" val="1619428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La imagen muestra una escalera extensible en una superficie de concreto. " title="Image 2.28">
            <a:extLst>
              <a:ext uri="{FF2B5EF4-FFF2-40B4-BE49-F238E27FC236}">
                <a16:creationId xmlns:a16="http://schemas.microsoft.com/office/drawing/2014/main" id="{2DE6102E-5F41-4C75-BB2E-1E7A942D48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6613" y="1402416"/>
            <a:ext cx="46482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34A80617-5870-4E2E-BC00-FD06A2E6F691}"/>
              </a:ext>
            </a:extLst>
          </p:cNvPr>
          <p:cNvSpPr>
            <a:spLocks noGrp="1" noChangeArrowheads="1"/>
          </p:cNvSpPr>
          <p:nvPr>
            <p:ph type="title"/>
          </p:nvPr>
        </p:nvSpPr>
        <p:spPr>
          <a:xfrm>
            <a:off x="571500" y="495300"/>
            <a:ext cx="10972800" cy="1066800"/>
          </a:xfrm>
        </p:spPr>
        <p:txBody>
          <a:bodyPr rtlCol="0"/>
          <a:lstStyle/>
          <a:p>
            <a:pPr rtl="0" eaLnBrk="1" hangingPunct="1">
              <a:defRPr/>
            </a:pPr>
            <a:r>
              <a:rPr lang="es" sz="4400"/>
              <a:t>Asegurar las escaleras en una base firme</a:t>
            </a:r>
          </a:p>
        </p:txBody>
      </p:sp>
      <p:sp>
        <p:nvSpPr>
          <p:cNvPr id="7" name="Rectangle 3">
            <a:extLst>
              <a:ext uri="{FF2B5EF4-FFF2-40B4-BE49-F238E27FC236}">
                <a16:creationId xmlns:a16="http://schemas.microsoft.com/office/drawing/2014/main" id="{2CFF0F27-A5CE-4BC6-9E5E-1027ACE4309D}"/>
              </a:ext>
            </a:extLst>
          </p:cNvPr>
          <p:cNvSpPr txBox="1">
            <a:spLocks noChangeArrowheads="1"/>
          </p:cNvSpPr>
          <p:nvPr/>
        </p:nvSpPr>
        <p:spPr>
          <a:xfrm>
            <a:off x="954594" y="1562100"/>
            <a:ext cx="4682532" cy="419548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sz="3600">
                <a:latin typeface="Arial" panose="020B0604020202020204" pitchFamily="34" charset="0"/>
                <a:cs typeface="Arial" panose="020B0604020202020204" pitchFamily="34" charset="0"/>
              </a:rPr>
              <a:t>Use zapatos antideslizantes / zapatas de seguridad en suelo firme.</a:t>
            </a:r>
          </a:p>
          <a:p>
            <a:pPr rtl="0"/>
            <a:r>
              <a:rPr lang="es" sz="3600">
                <a:latin typeface="Arial" panose="020B0604020202020204" pitchFamily="34" charset="0"/>
                <a:cs typeface="Arial" panose="020B0604020202020204" pitchFamily="34" charset="0"/>
              </a:rPr>
              <a:t>Instale una placa protectora o procure que alguien sostenga la escalera mientras está en uso.</a:t>
            </a:r>
            <a:endParaRPr lang="en-US" altLang="en-US" sz="3200"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624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a:xfrm>
            <a:off x="0" y="338418"/>
            <a:ext cx="9404723" cy="1400530"/>
          </a:xfrm>
        </p:spPr>
        <p:txBody>
          <a:bodyPr rtlCol="0"/>
          <a:lstStyle/>
          <a:p>
            <a:pPr rtl="0" eaLnBrk="1" hangingPunct="1">
              <a:defRPr/>
            </a:pPr>
            <a:r>
              <a:rPr lang="es" dirty="0" smtClean="0"/>
              <a:t> Identificar </a:t>
            </a:r>
            <a:r>
              <a:rPr lang="es" dirty="0"/>
              <a:t>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80387" y="2078685"/>
            <a:ext cx="2967613"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fotografía?</a:t>
            </a:r>
          </a:p>
        </p:txBody>
      </p:sp>
      <p:pic>
        <p:nvPicPr>
          <p:cNvPr id="6" name="Picture 4" descr="La imagen muestra una escalera extensible colocada en un conjunto de escaleras con un juego de barandillas en un cubo de pintura. " title="Image 2.29">
            <a:extLst>
              <a:ext uri="{FF2B5EF4-FFF2-40B4-BE49-F238E27FC236}">
                <a16:creationId xmlns:a16="http://schemas.microsoft.com/office/drawing/2014/main" id="{CE75B584-6E07-404E-B9D9-4A5E677EAAAA}"/>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3048000" y="1524000"/>
            <a:ext cx="4495800" cy="5334000"/>
          </a:xfrm>
          <a:noFill/>
        </p:spPr>
      </p:pic>
      <p:pic>
        <p:nvPicPr>
          <p:cNvPr id="8" name="Picture 7" descr="La imagen muestra una escalera extensible colocada en un conjunto de escaleras con un juego de barandillas en un cubo de pintura. " title="Image 2.30">
            <a:extLst>
              <a:ext uri="{FF2B5EF4-FFF2-40B4-BE49-F238E27FC236}">
                <a16:creationId xmlns:a16="http://schemas.microsoft.com/office/drawing/2014/main" id="{366282F8-1356-41D7-AACB-5FCE4AE76B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43800" y="1524000"/>
            <a:ext cx="464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748772" y="2452520"/>
            <a:ext cx="2762641" cy="2762641"/>
          </a:xfrm>
          <a:prstGeom prst="rect">
            <a:avLst/>
          </a:prstGeom>
        </p:spPr>
      </p:pic>
      <p:pic>
        <p:nvPicPr>
          <p:cNvPr id="9"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100572" y="3347870"/>
            <a:ext cx="2762641" cy="2762641"/>
          </a:xfrm>
          <a:prstGeom prst="rect">
            <a:avLst/>
          </a:prstGeom>
        </p:spPr>
      </p:pic>
    </p:spTree>
    <p:extLst>
      <p:ext uri="{BB962C8B-B14F-4D97-AF65-F5344CB8AC3E}">
        <p14:creationId xmlns:p14="http://schemas.microsoft.com/office/powerpoint/2010/main" val="409193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209230" y="428270"/>
            <a:ext cx="11860850" cy="1400530"/>
          </a:xfrm>
        </p:spPr>
        <p:txBody>
          <a:bodyPr rtlCol="0"/>
          <a:lstStyle/>
          <a:p>
            <a:pPr rtl="0" eaLnBrk="1" hangingPunct="1">
              <a:defRPr/>
            </a:pPr>
            <a:r>
              <a:rPr lang="es" dirty="0"/>
              <a:t>Asegurar las escaleras en superficies irregulares</a:t>
            </a:r>
            <a:endParaRPr lang="en-US" sz="3200" dirty="0"/>
          </a:p>
        </p:txBody>
      </p:sp>
      <p:pic>
        <p:nvPicPr>
          <p:cNvPr id="68612" name="Picture 8" descr="La imagen muestra un accesorio nivelador de escalera conectado a una escalera extensible colocada en un conjunto de escaleras." title="Image 2.31">
            <a:extLst>
              <a:ext uri="{FF2B5EF4-FFF2-40B4-BE49-F238E27FC236}">
                <a16:creationId xmlns:a16="http://schemas.microsoft.com/office/drawing/2014/main" id="{064A6C18-079E-4656-A69B-6F51D3C7F8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2650" y="1828800"/>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60CA5D7-7EA8-41AE-A35D-C28D6DAB8767}"/>
              </a:ext>
            </a:extLst>
          </p:cNvPr>
          <p:cNvSpPr txBox="1">
            <a:spLocks noChangeArrowheads="1"/>
          </p:cNvSpPr>
          <p:nvPr/>
        </p:nvSpPr>
        <p:spPr>
          <a:xfrm>
            <a:off x="984739" y="1743534"/>
            <a:ext cx="4682532"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sz="3200">
                <a:latin typeface="Arial" panose="020B0604020202020204" pitchFamily="34" charset="0"/>
                <a:cs typeface="Arial" panose="020B0604020202020204" pitchFamily="34" charset="0"/>
              </a:rPr>
              <a:t>Cuando la superficie no esté nivelada, use un nivelador de escalera (accesorio) para proporcionar puntos de contacto uniformes. </a:t>
            </a:r>
          </a:p>
          <a:p>
            <a:pPr rtl="0"/>
            <a:endParaRPr lang="en-US" altLang="en-US" sz="3200"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357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Información de copyright © 2018 </a:t>
            </a:r>
            <a:endParaRPr lang="en-US" dirty="0"/>
          </a:p>
        </p:txBody>
      </p:sp>
      <p:sp>
        <p:nvSpPr>
          <p:cNvPr id="3" name="Content Placeholder 2"/>
          <p:cNvSpPr>
            <a:spLocks noGrp="1"/>
          </p:cNvSpPr>
          <p:nvPr>
            <p:ph idx="1"/>
          </p:nvPr>
        </p:nvSpPr>
        <p:spPr>
          <a:xfrm>
            <a:off x="1103312" y="1664208"/>
            <a:ext cx="9339136" cy="4584191"/>
          </a:xfrm>
        </p:spPr>
        <p:txBody>
          <a:bodyPr rtlCol="0">
            <a:normAutofit fontScale="62500" lnSpcReduction="20000"/>
          </a:bodyPr>
          <a:lstStyle/>
          <a:p>
            <a:pPr rtl="0"/>
            <a:r>
              <a:rPr lang="es">
                <a:latin typeface="Arial" panose="020B0604020202020204" pitchFamily="34" charset="0"/>
                <a:cs typeface="Arial" panose="020B0604020202020204" pitchFamily="34" charset="0"/>
              </a:rPr>
              <a:t>Este material es propiedad con derechos de autor de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a:t>
            </a:r>
            <a:r>
              <a:rPr lang="es">
                <a:latin typeface="Arial" panose="020B0604020202020204" pitchFamily="34" charset="0"/>
                <a:cs typeface="Arial" panose="020B0604020202020204" pitchFamily="34" charset="0"/>
              </a:rPr>
              <a:t>. Conforme con la reglamentación federal, OSHA se reserva la licencia de usar y difusión de dicho material con el propósito de promover la seguridad y la salud en el lugar de trabajo. El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 </a:t>
            </a:r>
            <a:r>
              <a:rPr lang="es">
                <a:latin typeface="Arial" panose="020B0604020202020204" pitchFamily="34" charset="0"/>
                <a:cs typeface="Arial" panose="020B0604020202020204" pitchFamily="34" charset="0"/>
              </a:rPr>
              <a:t>autorizan a los empleadores y profesionales de seguridad y salud en el lugar de trabajo a utilizar este material, distribuido por o a través de OSHA, en sus lugares o prácticas de trabajo, de acuerdo con las pautas contenidas en el material.</a:t>
            </a:r>
          </a:p>
          <a:p>
            <a:pPr rtl="0"/>
            <a:r>
              <a:rPr lang="es">
                <a:latin typeface="Arial" panose="020B0604020202020204" pitchFamily="34" charset="0"/>
                <a:cs typeface="Arial" panose="020B0604020202020204" pitchFamily="34" charset="0"/>
              </a:rPr>
              <a:t>A este fin, se concede permiso para utilizar dicho material con derechos de autor únicamente con fines no comerciales, educativos, personales o académicos. El material puede ser utilizado e incorporado en otros programas de seguridad y salud en el lugar de trabajo, con la condición de que no se cobre ninguna tarifa por el uso posterior del material. Se prohíbe el uso del material para cualquier otro propósito, en particular el uso comercial sin una autorización previa expresa y por escrito del titular de los derechos de autor. Además, cualquier modificación al material está prohibida sin la autorización previa, expresa y por escrito de los propietarios de los derechos de autor.</a:t>
            </a:r>
          </a:p>
          <a:p>
            <a:pPr rtl="0"/>
            <a:endParaRPr lang="en-US" dirty="0"/>
          </a:p>
        </p:txBody>
      </p:sp>
    </p:spTree>
    <p:extLst>
      <p:ext uri="{BB962C8B-B14F-4D97-AF65-F5344CB8AC3E}">
        <p14:creationId xmlns:p14="http://schemas.microsoft.com/office/powerpoint/2010/main" val="3303214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rtlCol="0"/>
          <a:lstStyle/>
          <a:p>
            <a:pPr rtl="0" eaLnBrk="1" hangingPunct="1">
              <a:defRPr/>
            </a:pPr>
            <a:r>
              <a:rPr lang="es"/>
              <a:t>Trabajar en escaleras de forma segura</a:t>
            </a:r>
            <a:endParaRPr lang="en-US" sz="3200" dirty="0"/>
          </a:p>
        </p:txBody>
      </p:sp>
      <p:sp>
        <p:nvSpPr>
          <p:cNvPr id="5" name="Rectangle 3">
            <a:extLst>
              <a:ext uri="{FF2B5EF4-FFF2-40B4-BE49-F238E27FC236}">
                <a16:creationId xmlns:a16="http://schemas.microsoft.com/office/drawing/2014/main" id="{260CA5D7-7EA8-41AE-A35D-C28D6DAB8767}"/>
              </a:ext>
            </a:extLst>
          </p:cNvPr>
          <p:cNvSpPr txBox="1">
            <a:spLocks noChangeArrowheads="1"/>
          </p:cNvSpPr>
          <p:nvPr/>
        </p:nvSpPr>
        <p:spPr>
          <a:xfrm>
            <a:off x="984739" y="1743534"/>
            <a:ext cx="9324870"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sz="3200">
                <a:latin typeface="Arial" panose="020B0604020202020204" pitchFamily="34" charset="0"/>
                <a:cs typeface="Arial" panose="020B0604020202020204" pitchFamily="34" charset="0"/>
              </a:rPr>
              <a:t>Ubicarse frente a la escalera al </a:t>
            </a:r>
            <a:r>
              <a:rPr lang="es" sz="3200" i="1">
                <a:latin typeface="Arial" panose="020B0604020202020204" pitchFamily="34" charset="0"/>
                <a:cs typeface="Arial" panose="020B0604020202020204" pitchFamily="34" charset="0"/>
              </a:rPr>
              <a:t>subir</a:t>
            </a:r>
            <a:r>
              <a:rPr lang="es" sz="3200">
                <a:latin typeface="Arial" panose="020B0604020202020204" pitchFamily="34" charset="0"/>
                <a:cs typeface="Arial" panose="020B0604020202020204" pitchFamily="34" charset="0"/>
              </a:rPr>
              <a:t> </a:t>
            </a:r>
            <a:r>
              <a:rPr lang="es" sz="3200" u="sng">
                <a:latin typeface="Arial" panose="020B0604020202020204" pitchFamily="34" charset="0"/>
                <a:cs typeface="Arial" panose="020B0604020202020204" pitchFamily="34" charset="0"/>
              </a:rPr>
              <a:t>o</a:t>
            </a:r>
            <a:r>
              <a:rPr lang="es" sz="3200">
                <a:latin typeface="Arial" panose="020B0604020202020204" pitchFamily="34" charset="0"/>
                <a:cs typeface="Arial" panose="020B0604020202020204" pitchFamily="34" charset="0"/>
              </a:rPr>
              <a:t> </a:t>
            </a:r>
            <a:r>
              <a:rPr lang="es" sz="3200" i="1">
                <a:latin typeface="Arial" panose="020B0604020202020204" pitchFamily="34" charset="0"/>
                <a:cs typeface="Arial" panose="020B0604020202020204" pitchFamily="34" charset="0"/>
              </a:rPr>
              <a:t>bajar.</a:t>
            </a:r>
          </a:p>
          <a:p>
            <a:pPr rtl="0"/>
            <a:r>
              <a:rPr lang="es" sz="3200">
                <a:latin typeface="Arial" panose="020B0604020202020204" pitchFamily="34" charset="0"/>
                <a:cs typeface="Arial" panose="020B0604020202020204" pitchFamily="34" charset="0"/>
              </a:rPr>
              <a:t>Mantener el cuerpo centrado en la escalera.</a:t>
            </a:r>
          </a:p>
          <a:p>
            <a:pPr rtl="0"/>
            <a:r>
              <a:rPr lang="es" sz="3200">
                <a:latin typeface="Arial" panose="020B0604020202020204" pitchFamily="34" charset="0"/>
                <a:cs typeface="Arial" panose="020B0604020202020204" pitchFamily="34" charset="0"/>
              </a:rPr>
              <a:t>Nunca permita que la hebilla de su cinturón pase por la baranda lateral de la escalera.</a:t>
            </a:r>
          </a:p>
          <a:p>
            <a:pPr rtl="0"/>
            <a:endParaRPr lang="en-US" altLang="en-US" sz="3200" dirty="0">
              <a:latin typeface="Arial" panose="020B0604020202020204" pitchFamily="34" charset="0"/>
              <a:cs typeface="Arial" panose="020B0604020202020204" pitchFamily="34" charset="0"/>
            </a:endParaRPr>
          </a:p>
          <a:p>
            <a:pPr rtl="0"/>
            <a:endParaRPr lang="en-US" altLang="en-US" sz="3200"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5596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rtlCol="0"/>
          <a:lstStyle/>
          <a:p>
            <a:pPr rtl="0" eaLnBrk="1" hangingPunct="1">
              <a:defRPr/>
            </a:pPr>
            <a:r>
              <a:rPr lang="es" dirty="0"/>
              <a:t>Trabajar en escaleras de forma </a:t>
            </a:r>
            <a:r>
              <a:rPr lang="es" dirty="0" smtClean="0"/>
              <a:t>segura </a:t>
            </a:r>
            <a:endParaRPr lang="en-US" sz="3200" dirty="0"/>
          </a:p>
        </p:txBody>
      </p:sp>
      <p:sp>
        <p:nvSpPr>
          <p:cNvPr id="5" name="Rectangle 3">
            <a:extLst>
              <a:ext uri="{FF2B5EF4-FFF2-40B4-BE49-F238E27FC236}">
                <a16:creationId xmlns:a16="http://schemas.microsoft.com/office/drawing/2014/main" id="{260CA5D7-7EA8-41AE-A35D-C28D6DAB8767}"/>
              </a:ext>
            </a:extLst>
          </p:cNvPr>
          <p:cNvSpPr txBox="1">
            <a:spLocks noChangeArrowheads="1"/>
          </p:cNvSpPr>
          <p:nvPr/>
        </p:nvSpPr>
        <p:spPr>
          <a:xfrm>
            <a:off x="984739" y="1743534"/>
            <a:ext cx="6591718"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sz="3200">
                <a:latin typeface="Arial" panose="020B0604020202020204" pitchFamily="34" charset="0"/>
                <a:cs typeface="Arial" panose="020B0604020202020204" pitchFamily="34" charset="0"/>
              </a:rPr>
              <a:t>Mantenga tres puntos de contacto.</a:t>
            </a:r>
          </a:p>
          <a:p>
            <a:pPr rtl="0"/>
            <a:endParaRPr lang="en-US" altLang="en-US" sz="3200" dirty="0">
              <a:latin typeface="Arial" panose="020B0604020202020204" pitchFamily="34" charset="0"/>
              <a:cs typeface="Arial" panose="020B0604020202020204" pitchFamily="34" charset="0"/>
            </a:endParaRPr>
          </a:p>
          <a:p>
            <a:pPr rtl="0"/>
            <a:endParaRPr lang="en-US" altLang="en-US" sz="3200"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p:txBody>
      </p:sp>
      <p:pic>
        <p:nvPicPr>
          <p:cNvPr id="2" name="Picture 1" title="La imagen muestra a un trabajador parado en una escalera de tijer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99716" y="1202267"/>
            <a:ext cx="3564467" cy="5655733"/>
          </a:xfrm>
          <a:prstGeom prst="rect">
            <a:avLst/>
          </a:prstGeom>
        </p:spPr>
      </p:pic>
    </p:spTree>
    <p:extLst>
      <p:ext uri="{BB962C8B-B14F-4D97-AF65-F5344CB8AC3E}">
        <p14:creationId xmlns:p14="http://schemas.microsoft.com/office/powerpoint/2010/main" val="294526425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272563" y="452718"/>
            <a:ext cx="11202656" cy="1400530"/>
          </a:xfrm>
        </p:spPr>
        <p:txBody>
          <a:bodyPr rtlCol="0"/>
          <a:lstStyle/>
          <a:p>
            <a:pPr rtl="0" eaLnBrk="1" hangingPunct="1">
              <a:defRPr/>
            </a:pPr>
            <a:r>
              <a:rPr lang="es" dirty="0" smtClean="0"/>
              <a:t>	Trabajar </a:t>
            </a:r>
            <a:r>
              <a:rPr lang="es" dirty="0"/>
              <a:t>en escaleras de forma segura</a:t>
            </a:r>
            <a:endParaRPr lang="en-US" sz="3200" dirty="0"/>
          </a:p>
        </p:txBody>
      </p:sp>
      <p:sp>
        <p:nvSpPr>
          <p:cNvPr id="5" name="Rectangle 3">
            <a:extLst>
              <a:ext uri="{FF2B5EF4-FFF2-40B4-BE49-F238E27FC236}">
                <a16:creationId xmlns:a16="http://schemas.microsoft.com/office/drawing/2014/main" id="{260CA5D7-7EA8-41AE-A35D-C28D6DAB8767}"/>
              </a:ext>
            </a:extLst>
          </p:cNvPr>
          <p:cNvSpPr txBox="1">
            <a:spLocks noChangeArrowheads="1"/>
          </p:cNvSpPr>
          <p:nvPr/>
        </p:nvSpPr>
        <p:spPr>
          <a:xfrm>
            <a:off x="562708" y="1853248"/>
            <a:ext cx="6591718" cy="419548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rtl="0">
              <a:buNone/>
            </a:pPr>
            <a:r>
              <a:rPr lang="es" sz="3200">
                <a:latin typeface="Arial" panose="020B0604020202020204" pitchFamily="34" charset="0"/>
                <a:cs typeface="Arial" panose="020B0604020202020204" pitchFamily="34" charset="0"/>
              </a:rPr>
              <a:t>Recuerde:</a:t>
            </a:r>
          </a:p>
          <a:p>
            <a:pPr rtl="0"/>
            <a:r>
              <a:rPr lang="es" sz="3200">
                <a:latin typeface="Arial" panose="020B0604020202020204" pitchFamily="34" charset="0"/>
                <a:cs typeface="Arial" panose="020B0604020202020204" pitchFamily="34" charset="0"/>
              </a:rPr>
              <a:t>Mantenga tres puntos de contacto.</a:t>
            </a:r>
          </a:p>
          <a:p>
            <a:pPr rtl="0"/>
            <a:r>
              <a:rPr lang="es" sz="3200">
                <a:latin typeface="Arial" panose="020B0604020202020204" pitchFamily="34" charset="0"/>
                <a:cs typeface="Arial" panose="020B0604020202020204" pitchFamily="34" charset="0"/>
              </a:rPr>
              <a:t>Asegure la escalera en la parte superior o inferior. </a:t>
            </a:r>
          </a:p>
          <a:p>
            <a:pPr rtl="0"/>
            <a:r>
              <a:rPr lang="es" sz="3200">
                <a:latin typeface="Arial" panose="020B0604020202020204" pitchFamily="34" charset="0"/>
                <a:cs typeface="Arial" panose="020B0604020202020204" pitchFamily="34" charset="0"/>
              </a:rPr>
              <a:t>Extienda la escalera al menos 3 pies (90 cm) sobre el nivel al que se accede.</a:t>
            </a:r>
          </a:p>
          <a:p>
            <a:pPr rtl="0"/>
            <a:endParaRPr lang="en-US" altLang="en-US" sz="3200" dirty="0">
              <a:latin typeface="Arial" panose="020B0604020202020204" pitchFamily="34" charset="0"/>
              <a:cs typeface="Arial" panose="020B0604020202020204" pitchFamily="34" charset="0"/>
            </a:endParaRPr>
          </a:p>
          <a:p>
            <a:pPr rtl="0"/>
            <a:endParaRPr lang="en-US" altLang="en-US" sz="3200"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p:txBody>
      </p:sp>
      <p:pic>
        <p:nvPicPr>
          <p:cNvPr id="6" name="Picture 3" descr="La imagen muestra a un trabajador subiendo una escalera extensible. " title="Image 2.33">
            <a:extLst>
              <a:ext uri="{FF2B5EF4-FFF2-40B4-BE49-F238E27FC236}">
                <a16:creationId xmlns:a16="http://schemas.microsoft.com/office/drawing/2014/main" id="{FD1C5479-098A-4BFB-AD61-EF07C62E26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345" y="1397796"/>
            <a:ext cx="4846655" cy="54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0020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rtlCol="0"/>
          <a:lstStyle/>
          <a:p>
            <a:pPr rtl="0" eaLnBrk="1" hangingPunct="1">
              <a:defRPr/>
            </a:pPr>
            <a:r>
              <a:rPr lang="es"/>
              <a:t>Trabajar en escaleras de forma segura, cont.</a:t>
            </a:r>
            <a:endParaRPr lang="en-US" sz="3200" dirty="0"/>
          </a:p>
        </p:txBody>
      </p:sp>
      <p:sp>
        <p:nvSpPr>
          <p:cNvPr id="7" name="Rectangle 3">
            <a:extLst>
              <a:ext uri="{FF2B5EF4-FFF2-40B4-BE49-F238E27FC236}">
                <a16:creationId xmlns:a16="http://schemas.microsoft.com/office/drawing/2014/main" id="{C35988D6-C60D-4E9C-8444-B81E749554F8}"/>
              </a:ext>
            </a:extLst>
          </p:cNvPr>
          <p:cNvSpPr>
            <a:spLocks noGrp="1" noChangeArrowheads="1"/>
          </p:cNvSpPr>
          <p:nvPr>
            <p:ph idx="1"/>
          </p:nvPr>
        </p:nvSpPr>
        <p:spPr>
          <a:xfrm>
            <a:off x="821231" y="1853248"/>
            <a:ext cx="9889585" cy="4518704"/>
          </a:xfrm>
        </p:spPr>
        <p:txBody>
          <a:bodyPr rtlCol="0">
            <a:normAutofit/>
          </a:bodyPr>
          <a:lstStyle/>
          <a:p>
            <a:pPr rtl="0" eaLnBrk="1" hangingPunct="1"/>
            <a:r>
              <a:rPr lang="es" sz="2800"/>
              <a:t>No se extienda demasiado cuando trabaje desde la escalera. </a:t>
            </a:r>
          </a:p>
          <a:p>
            <a:pPr rtl="0" eaLnBrk="1" hangingPunct="1"/>
            <a:r>
              <a:rPr lang="es" sz="2800"/>
              <a:t>No se pare en los dos peldaños superiores de una escalera de tijera. </a:t>
            </a:r>
          </a:p>
          <a:p>
            <a:pPr rtl="0" eaLnBrk="1" hangingPunct="1"/>
            <a:r>
              <a:rPr lang="es" sz="2800"/>
              <a:t>No permita que otra persona se suba a una escalera en un momento dado, a menos que esté utilizando una escalera con doble clavija que esté diseñada para el tráfico bidireccional.</a:t>
            </a:r>
          </a:p>
        </p:txBody>
      </p:sp>
    </p:spTree>
    <p:extLst>
      <p:ext uri="{BB962C8B-B14F-4D97-AF65-F5344CB8AC3E}">
        <p14:creationId xmlns:p14="http://schemas.microsoft.com/office/powerpoint/2010/main" val="40758296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rtlCol="0"/>
          <a:lstStyle/>
          <a:p>
            <a:pPr rtl="0" eaLnBrk="1" hangingPunct="1">
              <a:defRPr/>
            </a:pPr>
            <a:r>
              <a:rPr lang="es"/>
              <a:t>Trabajar en escaleras de forma segura.- Revisión</a:t>
            </a:r>
            <a:endParaRPr lang="en-US" sz="3200" dirty="0"/>
          </a:p>
        </p:txBody>
      </p:sp>
      <p:sp>
        <p:nvSpPr>
          <p:cNvPr id="7" name="Rectangle 3">
            <a:extLst>
              <a:ext uri="{FF2B5EF4-FFF2-40B4-BE49-F238E27FC236}">
                <a16:creationId xmlns:a16="http://schemas.microsoft.com/office/drawing/2014/main" id="{C35988D6-C60D-4E9C-8444-B81E749554F8}"/>
              </a:ext>
            </a:extLst>
          </p:cNvPr>
          <p:cNvSpPr>
            <a:spLocks noGrp="1" noChangeArrowheads="1"/>
          </p:cNvSpPr>
          <p:nvPr>
            <p:ph idx="1"/>
          </p:nvPr>
        </p:nvSpPr>
        <p:spPr>
          <a:xfrm>
            <a:off x="830116" y="1853248"/>
            <a:ext cx="9889585" cy="4518704"/>
          </a:xfrm>
        </p:spPr>
        <p:txBody>
          <a:bodyPr rtlCol="0">
            <a:normAutofit/>
          </a:bodyPr>
          <a:lstStyle/>
          <a:p>
            <a:pPr rtl="0">
              <a:spcBef>
                <a:spcPct val="0"/>
              </a:spcBef>
              <a:spcAft>
                <a:spcPts val="800"/>
              </a:spcAft>
            </a:pPr>
            <a:r>
              <a:rPr lang="es" sz="2800" dirty="0">
                <a:ea typeface="ＭＳ Ｐゴシック" panose="020B0600070205080204" pitchFamily="34" charset="-128"/>
              </a:rPr>
              <a:t>No lleve nada que pueda ocasionarle la pérdida del equilibrio.</a:t>
            </a:r>
          </a:p>
          <a:p>
            <a:pPr rtl="0">
              <a:spcBef>
                <a:spcPct val="0"/>
              </a:spcBef>
              <a:spcAft>
                <a:spcPts val="800"/>
              </a:spcAft>
            </a:pPr>
            <a:r>
              <a:rPr lang="es" sz="2800" dirty="0">
                <a:ea typeface="ＭＳ Ｐゴシック" panose="020B0600070205080204" pitchFamily="34" charset="-128"/>
              </a:rPr>
              <a:t>Considere usar una cuerda para subir y bajar materiales.</a:t>
            </a:r>
          </a:p>
          <a:p>
            <a:pPr rtl="0">
              <a:spcBef>
                <a:spcPct val="0"/>
              </a:spcBef>
              <a:spcAft>
                <a:spcPts val="800"/>
              </a:spcAft>
            </a:pPr>
            <a:r>
              <a:rPr lang="es" sz="2800">
                <a:ea typeface="ＭＳ Ｐゴシック" panose="020B0600070205080204" pitchFamily="34" charset="-128"/>
              </a:rPr>
              <a:t>No se pare encima de los 2 últimos peldaños de la escalera de tijera.</a:t>
            </a:r>
          </a:p>
          <a:p>
            <a:pPr rtl="0">
              <a:spcBef>
                <a:spcPct val="0"/>
              </a:spcBef>
              <a:spcAft>
                <a:spcPts val="800"/>
              </a:spcAft>
            </a:pPr>
            <a:r>
              <a:rPr lang="es" sz="2800" dirty="0">
                <a:ea typeface="ＭＳ Ｐゴシック" panose="020B0600070205080204" pitchFamily="34" charset="-128"/>
              </a:rPr>
              <a:t>Use un sistema de poleas para subir materiales a su nivel de trabajo.</a:t>
            </a:r>
          </a:p>
          <a:p>
            <a:pPr rtl="0">
              <a:spcBef>
                <a:spcPct val="0"/>
              </a:spcBef>
              <a:spcAft>
                <a:spcPts val="800"/>
              </a:spcAft>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7553469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Objetivos de aprendizaje: Sección 2</a:t>
            </a:r>
          </a:p>
        </p:txBody>
      </p:sp>
      <p:sp>
        <p:nvSpPr>
          <p:cNvPr id="3" name="Content Placeholder 2"/>
          <p:cNvSpPr>
            <a:spLocks noGrp="1"/>
          </p:cNvSpPr>
          <p:nvPr>
            <p:ph idx="1"/>
          </p:nvPr>
        </p:nvSpPr>
        <p:spPr/>
        <p:txBody>
          <a:bodyPr rtlCol="0">
            <a:normAutofit/>
          </a:bodyPr>
          <a:lstStyle/>
          <a:p>
            <a:pPr rtl="0"/>
            <a:r>
              <a:rPr lang="es" dirty="0"/>
              <a:t>Determine la escalera adecuada para usar según la capacidad de peso y altura.</a:t>
            </a:r>
          </a:p>
          <a:p>
            <a:pPr rtl="0"/>
            <a:r>
              <a:rPr lang="es" dirty="0"/>
              <a:t>Calcule la inclinación correcta de las escaleras extensibles para una configuración adecuada e identifique cómo asegurar y estabilizar las escaleras. </a:t>
            </a:r>
          </a:p>
          <a:p>
            <a:pPr rtl="0"/>
            <a:r>
              <a:rPr lang="es" dirty="0"/>
              <a:t>Identifique cómo mantener una posición segura cuando usa una escalera</a:t>
            </a:r>
            <a:r>
              <a:rPr lang="es" dirty="0" smtClean="0"/>
              <a:t>.</a:t>
            </a:r>
            <a:endParaRPr lang="es" dirty="0"/>
          </a:p>
        </p:txBody>
      </p:sp>
    </p:spTree>
    <p:extLst>
      <p:ext uri="{BB962C8B-B14F-4D97-AF65-F5344CB8AC3E}">
        <p14:creationId xmlns:p14="http://schemas.microsoft.com/office/powerpoint/2010/main" val="202507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smtClean="0"/>
              <a:t>Escaleras</a:t>
            </a:r>
            <a:endParaRPr lang="en-US" dirty="0"/>
          </a:p>
        </p:txBody>
      </p:sp>
    </p:spTree>
    <p:extLst>
      <p:ext uri="{BB962C8B-B14F-4D97-AF65-F5344CB8AC3E}">
        <p14:creationId xmlns:p14="http://schemas.microsoft.com/office/powerpoint/2010/main" val="234599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Peligros de las escaleras</a:t>
            </a:r>
            <a:endParaRPr lang="en-US" dirty="0"/>
          </a:p>
        </p:txBody>
      </p:sp>
      <p:sp>
        <p:nvSpPr>
          <p:cNvPr id="3" name="Content Placeholder 2"/>
          <p:cNvSpPr>
            <a:spLocks noGrp="1"/>
          </p:cNvSpPr>
          <p:nvPr>
            <p:ph idx="1"/>
          </p:nvPr>
        </p:nvSpPr>
        <p:spPr>
          <a:xfrm>
            <a:off x="1103313" y="2052918"/>
            <a:ext cx="4484688" cy="4195481"/>
          </a:xfrm>
        </p:spPr>
        <p:txBody>
          <a:bodyPr rtlCol="0">
            <a:noAutofit/>
          </a:bodyPr>
          <a:lstStyle/>
          <a:p>
            <a:pPr rtl="0"/>
            <a:r>
              <a:rPr lang="es" sz="2400" dirty="0">
                <a:ea typeface="ＭＳ Ｐゴシック" panose="020B0600070205080204" pitchFamily="34" charset="-128"/>
              </a:rPr>
              <a:t>La probabilidad de sobrevivir a una caída desde una escalera de al menos 10 pies (3 metros) de altura es solo del 50%. </a:t>
            </a:r>
          </a:p>
          <a:p>
            <a:pPr rtl="0"/>
            <a:r>
              <a:rPr lang="es" sz="2400" dirty="0">
                <a:ea typeface="ＭＳ Ｐゴシック" panose="020B0600070205080204" pitchFamily="34" charset="-128"/>
              </a:rPr>
              <a:t>Aproximadamente la mitad de todas las lesiones causadas por resbalones, tropezones o caídas de escaleras y escaleras de tijera requieren tiempo sin trabajar. </a:t>
            </a:r>
          </a:p>
          <a:p>
            <a:pPr rtl="0"/>
            <a:endParaRPr lang="en-US" sz="2400" dirty="0"/>
          </a:p>
        </p:txBody>
      </p:sp>
      <p:pic>
        <p:nvPicPr>
          <p:cNvPr id="5" name="Picture 4" title="La imagen muestra a un trabajador parado en el segundo piso de una casa residencial en construcción. Se muestra una escalera hecha en el trabajo para acceder al segundo pis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512" y="1384829"/>
            <a:ext cx="3228975" cy="5172075"/>
          </a:xfrm>
          <a:prstGeom prst="rect">
            <a:avLst/>
          </a:prstGeom>
        </p:spPr>
      </p:pic>
    </p:spTree>
    <p:extLst>
      <p:ext uri="{BB962C8B-B14F-4D97-AF65-F5344CB8AC3E}">
        <p14:creationId xmlns:p14="http://schemas.microsoft.com/office/powerpoint/2010/main" val="138309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69969" cy="1400530"/>
          </a:xfrm>
        </p:spPr>
        <p:txBody>
          <a:bodyPr rtlCol="0"/>
          <a:lstStyle/>
          <a:p>
            <a:pPr rtl="0"/>
            <a:r>
              <a:rPr lang="es" dirty="0"/>
              <a:t>Requisitos para la Capacitación en Escaleras</a:t>
            </a:r>
          </a:p>
        </p:txBody>
      </p:sp>
      <p:sp>
        <p:nvSpPr>
          <p:cNvPr id="3" name="Content Placeholder 2"/>
          <p:cNvSpPr>
            <a:spLocks noGrp="1"/>
          </p:cNvSpPr>
          <p:nvPr>
            <p:ph idx="1"/>
          </p:nvPr>
        </p:nvSpPr>
        <p:spPr/>
        <p:txBody>
          <a:bodyPr rtlCol="0"/>
          <a:lstStyle/>
          <a:p>
            <a:pPr rtl="0"/>
            <a:r>
              <a:rPr lang="es"/>
              <a:t>Cada empleado que utilice escaleras deberá recibir capacitación para reconocer los peligros relacionados con su uso. </a:t>
            </a:r>
          </a:p>
          <a:p>
            <a:pPr rtl="0"/>
            <a:r>
              <a:rPr lang="es"/>
              <a:t>Los peligros incluyen:</a:t>
            </a:r>
          </a:p>
          <a:p>
            <a:pPr lvl="1" rtl="0"/>
            <a:r>
              <a:rPr lang="es"/>
              <a:t>La naturaleza de los peligros de caídas en el área de trabajo.</a:t>
            </a:r>
          </a:p>
          <a:p>
            <a:pPr lvl="1" rtl="0"/>
            <a:r>
              <a:rPr lang="es"/>
              <a:t>Procedimientos correctos para colocación, uso y mantenimiento.</a:t>
            </a:r>
          </a:p>
          <a:p>
            <a:pPr lvl="1" rtl="0"/>
            <a:r>
              <a:rPr lang="es"/>
              <a:t>Capacidades máximas previstas de soporte de carga. </a:t>
            </a:r>
          </a:p>
          <a:p>
            <a:pPr rtl="0"/>
            <a:endParaRPr lang="en-US" dirty="0"/>
          </a:p>
        </p:txBody>
      </p:sp>
    </p:spTree>
    <p:extLst>
      <p:ext uri="{BB962C8B-B14F-4D97-AF65-F5344CB8AC3E}">
        <p14:creationId xmlns:p14="http://schemas.microsoft.com/office/powerpoint/2010/main" val="59458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a:extLst>
              <a:ext uri="{FF2B5EF4-FFF2-40B4-BE49-F238E27FC236}">
                <a16:creationId xmlns:a16="http://schemas.microsoft.com/office/drawing/2014/main" id="{B40BD9C4-6BDA-4086-81BD-F17527B15F92}"/>
              </a:ext>
            </a:extLst>
          </p:cNvPr>
          <p:cNvSpPr>
            <a:spLocks noGrp="1" noChangeArrowheads="1"/>
          </p:cNvSpPr>
          <p:nvPr>
            <p:ph type="title"/>
          </p:nvPr>
        </p:nvSpPr>
        <p:spPr/>
        <p:txBody>
          <a:bodyPr rtlCol="0"/>
          <a:lstStyle/>
          <a:p>
            <a:pPr rtl="0" eaLnBrk="1" hangingPunct="1">
              <a:defRPr/>
            </a:pPr>
            <a:r>
              <a:rPr lang="es"/>
              <a:t>¿Escalera o Andamio?</a:t>
            </a:r>
          </a:p>
        </p:txBody>
      </p:sp>
      <p:pic>
        <p:nvPicPr>
          <p:cNvPr id="13315" name="Picture 4" descr="La imagen muestra a un pintor parado en tres cubos de cinco galones. " title="Image 2.2">
            <a:extLst>
              <a:ext uri="{FF2B5EF4-FFF2-40B4-BE49-F238E27FC236}">
                <a16:creationId xmlns:a16="http://schemas.microsoft.com/office/drawing/2014/main" id="{F8935C94-1AFF-42E7-997E-3DDCADF548D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443347" y="1295773"/>
            <a:ext cx="5810250" cy="5417765"/>
          </a:xfrm>
          <a:noFill/>
        </p:spPr>
      </p:pic>
      <p:pic>
        <p:nvPicPr>
          <p:cNvPr id="5"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43450" y="3861076"/>
            <a:ext cx="2032225" cy="2032225"/>
          </a:xfrm>
          <a:prstGeom prst="rect">
            <a:avLst/>
          </a:prstGeom>
        </p:spPr>
      </p:pic>
    </p:spTree>
    <p:extLst>
      <p:ext uri="{BB962C8B-B14F-4D97-AF65-F5344CB8AC3E}">
        <p14:creationId xmlns:p14="http://schemas.microsoft.com/office/powerpoint/2010/main" val="1916898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3831</Words>
  <Application>Microsoft Office PowerPoint</Application>
  <PresentationFormat>Widescreen</PresentationFormat>
  <Paragraphs>256</Paragraphs>
  <Slides>44</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Calibri</vt:lpstr>
      <vt:lpstr>Century Gothic</vt:lpstr>
      <vt:lpstr>Courier New</vt:lpstr>
      <vt:lpstr>Wingdings</vt:lpstr>
      <vt:lpstr>Wingdings 3</vt:lpstr>
      <vt:lpstr>Ion</vt:lpstr>
      <vt:lpstr>Sección 2</vt:lpstr>
      <vt:lpstr>Aviso legal</vt:lpstr>
      <vt:lpstr>Aviso legal, cont.</vt:lpstr>
      <vt:lpstr>Información de copyright © 2018 </vt:lpstr>
      <vt:lpstr>Objetivos de aprendizaje: Sección 2</vt:lpstr>
      <vt:lpstr>Escaleras</vt:lpstr>
      <vt:lpstr>Peligros de las escaleras</vt:lpstr>
      <vt:lpstr>Requisitos para la Capacitación en Escaleras</vt:lpstr>
      <vt:lpstr>¿Escalera o Andamio?</vt:lpstr>
      <vt:lpstr>Elección de la Escalera correcta</vt:lpstr>
      <vt:lpstr> Carga/Capacidad nominal de trabajo adecuada </vt:lpstr>
      <vt:lpstr> Carga/Capacidad nominal de trabajo adecuada  </vt:lpstr>
      <vt:lpstr>Carga/Capacidad nominal de trabajo adecuada, cont. </vt:lpstr>
      <vt:lpstr>“Regla de los 3 pies” (90 cm) para Escaleras extensibles </vt:lpstr>
      <vt:lpstr>“Regla de los 3 pies” (90 cm) para Escaleras extensibles, cont.  </vt:lpstr>
      <vt:lpstr>“Regla de los 3 pies” (90 cm) para  Escaleras extensibles, cont.  </vt:lpstr>
      <vt:lpstr>Calcule la longitud necesaria de la escalera</vt:lpstr>
      <vt:lpstr>Escaleras de tijera de altura adecuada </vt:lpstr>
      <vt:lpstr>Inspeccione la escalera</vt:lpstr>
      <vt:lpstr>Inspección de escaleras</vt:lpstr>
      <vt:lpstr>Escaleras hechas con tablones en la obra</vt:lpstr>
      <vt:lpstr>Fotografías de escaleras dañadas</vt:lpstr>
      <vt:lpstr> Fotografías de escaleras dañadas</vt:lpstr>
      <vt:lpstr>Etiquetas de las escaleras</vt:lpstr>
      <vt:lpstr>Configuración de escalera - Ubicación</vt:lpstr>
      <vt:lpstr>Configuración de la escalera - Inclinación adecuada  </vt:lpstr>
      <vt:lpstr>¿Es la inclinación correcta?</vt:lpstr>
      <vt:lpstr>Identificar los peligros</vt:lpstr>
      <vt:lpstr>Identificar los peligros </vt:lpstr>
      <vt:lpstr>Escaleras de tijera</vt:lpstr>
      <vt:lpstr>Escaleras de tijera, cont.</vt:lpstr>
      <vt:lpstr>  Identificar los peligros</vt:lpstr>
      <vt:lpstr>Asegure y estabilice las escaleras</vt:lpstr>
      <vt:lpstr>Escalera asegurada en la parte superior</vt:lpstr>
      <vt:lpstr>Afianzada en la Parte Inferior</vt:lpstr>
      <vt:lpstr>Asegurar escaleras en una ase floja</vt:lpstr>
      <vt:lpstr>Asegurar las escaleras en una base firme</vt:lpstr>
      <vt:lpstr> Identificar los peligros</vt:lpstr>
      <vt:lpstr>Asegurar las escaleras en superficies irregulares</vt:lpstr>
      <vt:lpstr>Trabajar en escaleras de forma segura</vt:lpstr>
      <vt:lpstr>Trabajar en escaleras de forma segura </vt:lpstr>
      <vt:lpstr> Trabajar en escaleras de forma segura</vt:lpstr>
      <vt:lpstr>Trabajar en escaleras de forma segura, cont.</vt:lpstr>
      <vt:lpstr>Trabajar en escaleras de forma segura.- Revisión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2018-02-08T16:38:50Z</dcterms:created>
  <dcterms:modified xsi:type="dcterms:W3CDTF">2021-03-25T18:23:20Z</dcterms:modified>
</cp:coreProperties>
</file>