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2" r:id="rId3"/>
    <p:sldId id="258" r:id="rId4"/>
    <p:sldId id="269" r:id="rId5"/>
    <p:sldId id="330" r:id="rId6"/>
    <p:sldId id="329" r:id="rId7"/>
    <p:sldId id="293" r:id="rId8"/>
    <p:sldId id="296" r:id="rId9"/>
    <p:sldId id="297" r:id="rId10"/>
    <p:sldId id="306" r:id="rId11"/>
    <p:sldId id="310" r:id="rId12"/>
    <p:sldId id="327" r:id="rId13"/>
    <p:sldId id="325" r:id="rId14"/>
    <p:sldId id="316" r:id="rId15"/>
    <p:sldId id="321" r:id="rId16"/>
    <p:sldId id="315" r:id="rId17"/>
    <p:sldId id="331" r:id="rId18"/>
    <p:sldId id="318" r:id="rId19"/>
    <p:sldId id="323" r:id="rId20"/>
    <p:sldId id="320" r:id="rId21"/>
    <p:sldId id="268" r:id="rId22"/>
    <p:sldId id="326" r:id="rId23"/>
    <p:sldId id="298" r:id="rId24"/>
    <p:sldId id="299" r:id="rId25"/>
    <p:sldId id="288" r:id="rId26"/>
    <p:sldId id="287" r:id="rId27"/>
    <p:sldId id="282" r:id="rId28"/>
    <p:sldId id="273" r:id="rId29"/>
    <p:sldId id="300" r:id="rId30"/>
    <p:sldId id="301" r:id="rId31"/>
    <p:sldId id="304" r:id="rId32"/>
    <p:sldId id="32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79"/>
    <p:restoredTop sz="86401"/>
  </p:normalViewPr>
  <p:slideViewPr>
    <p:cSldViewPr snapToGrid="0" snapToObjects="1">
      <p:cViewPr varScale="1">
        <p:scale>
          <a:sx n="62" d="100"/>
          <a:sy n="62" d="100"/>
        </p:scale>
        <p:origin x="912"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557FF-AC4A-E44A-8E65-7EA13EF771A5}" type="datetimeFigureOut">
              <a:rPr lang="en-US" smtClean="0"/>
              <a:t>5/21/2021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646DD-FEE6-9748-8863-4D09B7C4FC2E}" type="slidenum">
              <a:rPr lang="en-US" smtClean="0"/>
              <a:t>‹#›</a:t>
            </a:fld>
            <a:endParaRPr lang="en-US" dirty="0"/>
          </a:p>
        </p:txBody>
      </p:sp>
    </p:spTree>
    <p:extLst>
      <p:ext uri="{BB962C8B-B14F-4D97-AF65-F5344CB8AC3E}">
        <p14:creationId xmlns:p14="http://schemas.microsoft.com/office/powerpoint/2010/main" val="342121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646DD-FEE6-9748-8863-4D09B7C4FC2E}" type="slidenum">
              <a:rPr lang="en-US" smtClean="0"/>
              <a:t>1</a:t>
            </a:fld>
            <a:endParaRPr lang="en-US" dirty="0"/>
          </a:p>
        </p:txBody>
      </p:sp>
    </p:spTree>
    <p:extLst>
      <p:ext uri="{BB962C8B-B14F-4D97-AF65-F5344CB8AC3E}">
        <p14:creationId xmlns:p14="http://schemas.microsoft.com/office/powerpoint/2010/main" val="276698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We’ve talked about how to recognize and treat heat-related illnesses.</a:t>
            </a:r>
          </a:p>
          <a:p>
            <a:r>
              <a:rPr lang="en-US" dirty="0"/>
              <a:t>• Now we are going to talk about ways workers can help prevent these illness while working in hot environments.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10</a:t>
            </a:fld>
            <a:endParaRPr lang="en-US" dirty="0"/>
          </a:p>
        </p:txBody>
      </p:sp>
    </p:spTree>
    <p:extLst>
      <p:ext uri="{BB962C8B-B14F-4D97-AF65-F5344CB8AC3E}">
        <p14:creationId xmlns:p14="http://schemas.microsoft.com/office/powerpoint/2010/main" val="116461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Every year, dozens of workers die and thousands more become ill while working in extreme heat or humid conditions.</a:t>
            </a:r>
          </a:p>
          <a:p>
            <a:r>
              <a:rPr lang="en-US" dirty="0"/>
              <a:t>• OSHA does not have a specific standard that covers working in hot environments. Nonetheless, under the OSH Act, employers have a duty to protect workers from recognized serious hazards in the workplace, including heat-related hazards.</a:t>
            </a:r>
          </a:p>
          <a:p>
            <a:r>
              <a:rPr lang="en-US" dirty="0"/>
              <a:t>• OSH Act – Occupational Safety and Health Act of 1970</a:t>
            </a: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11</a:t>
            </a:fld>
            <a:endParaRPr lang="en-US" dirty="0"/>
          </a:p>
        </p:txBody>
      </p:sp>
    </p:spTree>
    <p:extLst>
      <p:ext uri="{BB962C8B-B14F-4D97-AF65-F5344CB8AC3E}">
        <p14:creationId xmlns:p14="http://schemas.microsoft.com/office/powerpoint/2010/main" val="32034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pPr>
            <a:r>
              <a:rPr lang="en-US" dirty="0"/>
              <a:t>A heat-related illness prevention program includes </a:t>
            </a:r>
            <a:r>
              <a:rPr lang="en-US" sz="2400" dirty="0"/>
              <a:t>training, acclimatizing, resting in shade, drinking fluids and monitoring. We’ll be discussing each of these in more detail.</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12</a:t>
            </a:fld>
            <a:endParaRPr lang="en-US" dirty="0"/>
          </a:p>
        </p:txBody>
      </p:sp>
    </p:spTree>
    <p:extLst>
      <p:ext uri="{BB962C8B-B14F-4D97-AF65-F5344CB8AC3E}">
        <p14:creationId xmlns:p14="http://schemas.microsoft.com/office/powerpoint/2010/main" val="4199698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Heat acclimatization means becoming more heat tolerant over time.</a:t>
            </a:r>
          </a:p>
          <a:p>
            <a:r>
              <a:rPr lang="en-US" dirty="0"/>
              <a:t>• Gradually increase the time workers work in hot conditions over a period of 7 to 14 days. </a:t>
            </a:r>
          </a:p>
          <a:p>
            <a:r>
              <a:rPr lang="en-US" dirty="0"/>
              <a:t>• Workers can regain acclimatization after a week-long vacation in a cooler climate in 2 to 3 days upon returning to a hot job.</a:t>
            </a:r>
          </a:p>
          <a:p>
            <a:r>
              <a:rPr lang="en-US" dirty="0"/>
              <a:t>• Heat acclimati­zation increases sweating and therefore workers will have an increased need for fluids.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13</a:t>
            </a:fld>
            <a:endParaRPr lang="en-US" dirty="0"/>
          </a:p>
        </p:txBody>
      </p:sp>
    </p:spTree>
    <p:extLst>
      <p:ext uri="{BB962C8B-B14F-4D97-AF65-F5344CB8AC3E}">
        <p14:creationId xmlns:p14="http://schemas.microsoft.com/office/powerpoint/2010/main" val="297916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Try to work during the cooler part of the day if possible.</a:t>
            </a:r>
          </a:p>
          <a:p>
            <a:r>
              <a:rPr lang="en-US" dirty="0"/>
              <a:t>• New workers who are not acclimatize to the heat should not work the same outdoor schedule for the first few days as acclimatized workers. Adjust their schedule until they are acclimatized.</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14</a:t>
            </a:fld>
            <a:endParaRPr lang="en-US" dirty="0"/>
          </a:p>
        </p:txBody>
      </p:sp>
    </p:spTree>
    <p:extLst>
      <p:ext uri="{BB962C8B-B14F-4D97-AF65-F5344CB8AC3E}">
        <p14:creationId xmlns:p14="http://schemas.microsoft.com/office/powerpoint/2010/main" val="2150018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frequent breaks.</a:t>
            </a:r>
          </a:p>
          <a:p>
            <a:r>
              <a:rPr lang="en-US" dirty="0"/>
              <a:t>• Get out of the direct sun.</a:t>
            </a:r>
          </a:p>
          <a:p>
            <a:r>
              <a:rPr lang="en-US" dirty="0"/>
              <a:t>• Rest in a cool location</a:t>
            </a:r>
          </a:p>
          <a:p>
            <a:pPr lvl="1"/>
            <a:r>
              <a:rPr lang="en-US" dirty="0"/>
              <a:t>- Indoors in air conditioning</a:t>
            </a:r>
          </a:p>
          <a:p>
            <a:pPr lvl="1"/>
            <a:r>
              <a:rPr lang="en-US" dirty="0"/>
              <a:t>- Shady location</a:t>
            </a:r>
          </a:p>
          <a:p>
            <a:pPr lvl="1"/>
            <a:r>
              <a:rPr lang="en-US" dirty="0"/>
              <a:t>- No shade – provide a portable shade structure or industrial umbrella. These can be used while working as well to get workers out of the direct sun.</a:t>
            </a:r>
          </a:p>
          <a:p>
            <a:r>
              <a:rPr lang="en-US" dirty="0"/>
              <a:t>• Use a fan to circulate air.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15</a:t>
            </a:fld>
            <a:endParaRPr lang="en-US" dirty="0"/>
          </a:p>
        </p:txBody>
      </p:sp>
    </p:spTree>
    <p:extLst>
      <p:ext uri="{BB962C8B-B14F-4D97-AF65-F5344CB8AC3E}">
        <p14:creationId xmlns:p14="http://schemas.microsoft.com/office/powerpoint/2010/main" val="1955107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Workers should drink a cup of cool water every 15 to 20 minutes when working in a hot environment.</a:t>
            </a:r>
          </a:p>
          <a:p>
            <a:r>
              <a:rPr lang="en-US" dirty="0"/>
              <a:t>• Cool water is potable water less than 59 °F provided in individual not communal drinking cups.</a:t>
            </a:r>
          </a:p>
          <a:p>
            <a:r>
              <a:rPr lang="en-US" dirty="0"/>
              <a:t>• During prolonged sweating lasting several hours workers should drink a drink that contains electrolytes such as a sports drink.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16</a:t>
            </a:fld>
            <a:endParaRPr lang="en-US" dirty="0"/>
          </a:p>
        </p:txBody>
      </p:sp>
    </p:spTree>
    <p:extLst>
      <p:ext uri="{BB962C8B-B14F-4D97-AF65-F5344CB8AC3E}">
        <p14:creationId xmlns:p14="http://schemas.microsoft.com/office/powerpoint/2010/main" val="176413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Workers working in hot environments should eat salty snacks to replace electrolytes.</a:t>
            </a:r>
          </a:p>
          <a:p>
            <a:pPr marL="171450" indent="-171450">
              <a:buFont typeface="Arial" panose="020B0604020202020204" pitchFamily="34" charset="0"/>
              <a:buChar char="•"/>
            </a:pPr>
            <a:r>
              <a:rPr lang="en-US" dirty="0"/>
              <a:t>Sports drinks alone do not replace electrolytes when workers are working in hot environments and sweating for prolonged periods of time.</a:t>
            </a:r>
          </a:p>
          <a:p>
            <a:pPr marL="171450" indent="-171450">
              <a:buFont typeface="Arial" panose="020B0604020202020204" pitchFamily="34" charset="0"/>
              <a:buChar char="•"/>
            </a:pPr>
            <a:r>
              <a:rPr lang="en-US" dirty="0"/>
              <a:t>Provide salty snacks and cool drinks during rest breaks</a:t>
            </a:r>
          </a:p>
        </p:txBody>
      </p:sp>
      <p:sp>
        <p:nvSpPr>
          <p:cNvPr id="4" name="Slide Number Placeholder 3"/>
          <p:cNvSpPr>
            <a:spLocks noGrp="1"/>
          </p:cNvSpPr>
          <p:nvPr>
            <p:ph type="sldNum" sz="quarter" idx="5"/>
          </p:nvPr>
        </p:nvSpPr>
        <p:spPr/>
        <p:txBody>
          <a:bodyPr/>
          <a:lstStyle/>
          <a:p>
            <a:fld id="{A27646DD-FEE6-9748-8863-4D09B7C4FC2E}" type="slidenum">
              <a:rPr lang="en-US" smtClean="0"/>
              <a:t>17</a:t>
            </a:fld>
            <a:endParaRPr lang="en-US" dirty="0"/>
          </a:p>
        </p:txBody>
      </p:sp>
    </p:spTree>
    <p:extLst>
      <p:ext uri="{BB962C8B-B14F-4D97-AF65-F5344CB8AC3E}">
        <p14:creationId xmlns:p14="http://schemas.microsoft.com/office/powerpoint/2010/main" val="3769566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clothing workers wear can help keep them cooler.</a:t>
            </a:r>
          </a:p>
          <a:p>
            <a:r>
              <a:rPr lang="en-US" dirty="0"/>
              <a:t>• Workers should wear a hat with a wide brim. These are preferred over ball caps that only shade the face.</a:t>
            </a:r>
          </a:p>
          <a:p>
            <a:r>
              <a:rPr lang="en-US" dirty="0"/>
              <a:t>• Light-colored, loose-fitting clothing is best.</a:t>
            </a:r>
          </a:p>
          <a:p>
            <a:r>
              <a:rPr lang="en-US" dirty="0"/>
              <a:t>• Workers should wear sun glasses to protect their eyes.</a:t>
            </a:r>
          </a:p>
          <a:p>
            <a:r>
              <a:rPr lang="en-US" dirty="0"/>
              <a:t>• Workers should use sunscreen to protect their skin.</a:t>
            </a:r>
          </a:p>
          <a:p>
            <a:r>
              <a:rPr lang="en-US" dirty="0"/>
              <a:t>• Cooling garments can be worn to help keep workers cool.</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18</a:t>
            </a:fld>
            <a:endParaRPr lang="en-US" dirty="0"/>
          </a:p>
        </p:txBody>
      </p:sp>
    </p:spTree>
    <p:extLst>
      <p:ext uri="{BB962C8B-B14F-4D97-AF65-F5344CB8AC3E}">
        <p14:creationId xmlns:p14="http://schemas.microsoft.com/office/powerpoint/2010/main" val="345978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Cooling garments can be worn to help keep workers cool.</a:t>
            </a:r>
          </a:p>
          <a:p>
            <a:r>
              <a:rPr lang="en-US" dirty="0"/>
              <a:t>• Cooling bands that are wetted and worn around the neck. The water evaporates and cools the worker.</a:t>
            </a:r>
          </a:p>
          <a:p>
            <a:r>
              <a:rPr lang="en-US" dirty="0"/>
              <a:t>• Cooling shirts that wick sweat away from the skin and help with evaporation and cooling</a:t>
            </a:r>
          </a:p>
          <a:p>
            <a:r>
              <a:rPr lang="en-US" dirty="0"/>
              <a:t>• Special cooling personal protective equipment.</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19</a:t>
            </a:fld>
            <a:endParaRPr lang="en-US" dirty="0"/>
          </a:p>
        </p:txBody>
      </p:sp>
    </p:spTree>
    <p:extLst>
      <p:ext uri="{BB962C8B-B14F-4D97-AF65-F5344CB8AC3E}">
        <p14:creationId xmlns:p14="http://schemas.microsoft.com/office/powerpoint/2010/main" val="20687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Heat-related illnesses are caused by environmental exposure to heat.</a:t>
            </a:r>
          </a:p>
          <a:p>
            <a:r>
              <a:rPr lang="en-US" dirty="0"/>
              <a:t>• Heat-related illnesses can occur indoors as well as outdoors. </a:t>
            </a:r>
          </a:p>
          <a:p>
            <a:r>
              <a:rPr lang="en-US" dirty="0"/>
              <a:t>• Includes minor conditions such as heat cramps, heat rash and heat syncope (fainting), the serious condition of heat exhaustion, and the severe condition of heat stroke, which can be fatal. </a:t>
            </a:r>
          </a:p>
          <a:p>
            <a:r>
              <a:rPr lang="en-US" dirty="0"/>
              <a:t>• Hyponatremia when caused by exercise, such</a:t>
            </a:r>
            <a:r>
              <a:rPr lang="en-US" baseline="0" dirty="0"/>
              <a:t> as working outdoors,</a:t>
            </a:r>
            <a:r>
              <a:rPr lang="en-US" dirty="0"/>
              <a:t> is considered a heat-related illnesses.</a:t>
            </a:r>
          </a:p>
          <a:p>
            <a:r>
              <a:rPr lang="en-US" dirty="0"/>
              <a:t>• Heat rash – sweat produced by skin cannot evaporate – red bumps, tiny blisters, itching.</a:t>
            </a:r>
          </a:p>
          <a:p>
            <a:r>
              <a:rPr lang="en-US" dirty="0"/>
              <a:t>• The usual progression is dehydration, heat exhaustion, heat stroke. But under extreme temperatures such as those seen in the southwest, workers can progress to heat exhaustion and heat stroke even when well hydrated. The body simply cannot cool itself.</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a:t>
            </a:fld>
            <a:endParaRPr lang="en-US" dirty="0"/>
          </a:p>
        </p:txBody>
      </p:sp>
    </p:spTree>
    <p:extLst>
      <p:ext uri="{BB962C8B-B14F-4D97-AF65-F5344CB8AC3E}">
        <p14:creationId xmlns:p14="http://schemas.microsoft.com/office/powerpoint/2010/main" val="2172151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buddy system can help prevent heat-related illnesses.</a:t>
            </a:r>
          </a:p>
          <a:p>
            <a:r>
              <a:rPr lang="en-US" dirty="0"/>
              <a:t>• Workers should not working alone in hot environments.</a:t>
            </a:r>
          </a:p>
          <a:p>
            <a:r>
              <a:rPr lang="en-US" dirty="0"/>
              <a:t>• Workers should be trained in recognizing, preventing and treating heat-related illnesses.</a:t>
            </a:r>
          </a:p>
          <a:p>
            <a:r>
              <a:rPr lang="en-US" dirty="0"/>
              <a:t>• Workers should monitor each other for early signs and symptoms of heat-related illnesses.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20</a:t>
            </a:fld>
            <a:endParaRPr lang="en-US" dirty="0"/>
          </a:p>
        </p:txBody>
      </p:sp>
    </p:spTree>
    <p:extLst>
      <p:ext uri="{BB962C8B-B14F-4D97-AF65-F5344CB8AC3E}">
        <p14:creationId xmlns:p14="http://schemas.microsoft.com/office/powerpoint/2010/main" val="4012181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are going to talk about first aid for heat stroke, heat exhaustion, hyponatremia and heat cramps.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21</a:t>
            </a:fld>
            <a:endParaRPr lang="en-US" dirty="0"/>
          </a:p>
        </p:txBody>
      </p:sp>
    </p:spTree>
    <p:extLst>
      <p:ext uri="{BB962C8B-B14F-4D97-AF65-F5344CB8AC3E}">
        <p14:creationId xmlns:p14="http://schemas.microsoft.com/office/powerpoint/2010/main" val="3727642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Dehydration - </a:t>
            </a:r>
            <a:r>
              <a:rPr lang="en-US" sz="1200" dirty="0"/>
              <a:t>when you use or lose more fluid than you take in</a:t>
            </a:r>
            <a:endParaRPr lang="en-US" dirty="0"/>
          </a:p>
          <a:p>
            <a:r>
              <a:rPr lang="en-US" dirty="0"/>
              <a:t>Heat rash – sweat produced by skin cannot evaporate – red bumps, tiny blisters, itching.</a:t>
            </a:r>
          </a:p>
          <a:p>
            <a:r>
              <a:rPr lang="en-US" dirty="0"/>
              <a:t>Heat syncope  - fainting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 cramps - </a:t>
            </a:r>
            <a:r>
              <a:rPr lang="en-US" sz="1200" dirty="0"/>
              <a:t>muscle cramps or spasms caused by the loss of electrolytes from heavy sweating.</a:t>
            </a:r>
          </a:p>
          <a:p>
            <a:r>
              <a:rPr lang="en-US" dirty="0"/>
              <a:t>Heat exhaustion – your body is overheating</a:t>
            </a:r>
          </a:p>
          <a:p>
            <a:r>
              <a:rPr lang="en-US" dirty="0"/>
              <a:t>Heat stroke – your body can no longer regulate its core temperature</a:t>
            </a:r>
          </a:p>
          <a:p>
            <a:r>
              <a:rPr lang="en-US" dirty="0"/>
              <a:t>Hyponatremia – low level of sodium in the blood</a:t>
            </a: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22</a:t>
            </a:fld>
            <a:endParaRPr lang="en-US" dirty="0"/>
          </a:p>
        </p:txBody>
      </p:sp>
    </p:spTree>
    <p:extLst>
      <p:ext uri="{BB962C8B-B14F-4D97-AF65-F5344CB8AC3E}">
        <p14:creationId xmlns:p14="http://schemas.microsoft.com/office/powerpoint/2010/main" val="1709716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first step is to recognize the emergency.</a:t>
            </a:r>
          </a:p>
          <a:p>
            <a:r>
              <a:rPr lang="en-US" dirty="0"/>
              <a:t>• Heat stroke is a medical emergency and can be fatal. CALL 911.</a:t>
            </a:r>
          </a:p>
          <a:p>
            <a:r>
              <a:rPr lang="en-US" dirty="0"/>
              <a:t>• Someone should stay with the worker until help arrives.</a:t>
            </a:r>
          </a:p>
          <a:p>
            <a:r>
              <a:rPr lang="en-US" dirty="0"/>
              <a:t>• While waiting for help, there are additional first aid steps that you can take.</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23</a:t>
            </a:fld>
            <a:endParaRPr lang="en-US" dirty="0"/>
          </a:p>
        </p:txBody>
      </p:sp>
    </p:spTree>
    <p:extLst>
      <p:ext uri="{BB962C8B-B14F-4D97-AF65-F5344CB8AC3E}">
        <p14:creationId xmlns:p14="http://schemas.microsoft.com/office/powerpoint/2010/main" val="3467114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Move the worker to a shady cool area or air conditioned building.</a:t>
            </a:r>
          </a:p>
          <a:p>
            <a:r>
              <a:rPr lang="en-US" dirty="0"/>
              <a:t>• Remove outer clothing.</a:t>
            </a:r>
          </a:p>
          <a:p>
            <a:r>
              <a:rPr lang="en-US" dirty="0"/>
              <a:t>• Cool the worker any way you can.</a:t>
            </a:r>
          </a:p>
          <a:p>
            <a:pPr lvl="1"/>
            <a:r>
              <a:rPr lang="en-US" dirty="0"/>
              <a:t>- Cold compresses especially on head, neck, groin, and armpits</a:t>
            </a:r>
          </a:p>
          <a:p>
            <a:pPr lvl="1"/>
            <a:r>
              <a:rPr lang="en-US" dirty="0"/>
              <a:t>- Cold water or ice bath</a:t>
            </a:r>
          </a:p>
          <a:p>
            <a:pPr lvl="1"/>
            <a:r>
              <a:rPr lang="en-US" dirty="0"/>
              <a:t>- Spray with cold water</a:t>
            </a:r>
          </a:p>
          <a:p>
            <a:pPr lvl="1"/>
            <a:r>
              <a:rPr lang="en-US" dirty="0"/>
              <a:t>- Fan the worker</a:t>
            </a:r>
          </a:p>
          <a:p>
            <a:pPr lvl="1"/>
            <a:r>
              <a:rPr lang="en-US" dirty="0"/>
              <a:t>- Soak clothing with cold water</a:t>
            </a:r>
          </a:p>
          <a:p>
            <a:pPr lvl="1"/>
            <a:r>
              <a:rPr lang="en-US" dirty="0"/>
              <a:t>- Sponge with cold water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24</a:t>
            </a:fld>
            <a:endParaRPr lang="en-US" dirty="0"/>
          </a:p>
        </p:txBody>
      </p:sp>
    </p:spTree>
    <p:extLst>
      <p:ext uri="{BB962C8B-B14F-4D97-AF65-F5344CB8AC3E}">
        <p14:creationId xmlns:p14="http://schemas.microsoft.com/office/powerpoint/2010/main" val="1085098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the worker is responsive, give cool water to drink.</a:t>
            </a:r>
          </a:p>
          <a:p>
            <a:r>
              <a:rPr lang="en-US" dirty="0"/>
              <a:t>• Do not give coffee, tea or other caffeinated beverages.</a:t>
            </a:r>
          </a:p>
          <a:p>
            <a:r>
              <a:rPr lang="en-US" dirty="0"/>
              <a:t>• Do not give alcohol or sugary beverages.</a:t>
            </a:r>
          </a:p>
          <a:p>
            <a:r>
              <a:rPr lang="en-US" dirty="0"/>
              <a:t>• Do not give very cold drinks as they may cause stomach cramps.</a:t>
            </a:r>
          </a:p>
          <a:p>
            <a:r>
              <a:rPr lang="en-US" dirty="0"/>
              <a:t>• Be prepared to give CPR if worker stops breathing and is unresponsive.</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25</a:t>
            </a:fld>
            <a:endParaRPr lang="en-US" dirty="0"/>
          </a:p>
        </p:txBody>
      </p:sp>
    </p:spTree>
    <p:extLst>
      <p:ext uri="{BB962C8B-B14F-4D97-AF65-F5344CB8AC3E}">
        <p14:creationId xmlns:p14="http://schemas.microsoft.com/office/powerpoint/2010/main" val="1404800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Call 911 if medical assistance is not available on site.</a:t>
            </a:r>
          </a:p>
          <a:p>
            <a:r>
              <a:rPr lang="en-US" dirty="0"/>
              <a:t>• Move the worker to a shady cool area or air conditioned building.</a:t>
            </a:r>
          </a:p>
          <a:p>
            <a:r>
              <a:rPr lang="en-US" dirty="0"/>
              <a:t>• Stay with the worker until help arrives.</a:t>
            </a:r>
          </a:p>
          <a:p>
            <a:r>
              <a:rPr lang="en-US" dirty="0"/>
              <a:t>• While waiting for help, there are additional first aid steps that you can take.</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26</a:t>
            </a:fld>
            <a:endParaRPr lang="en-US" dirty="0"/>
          </a:p>
        </p:txBody>
      </p:sp>
    </p:spTree>
    <p:extLst>
      <p:ext uri="{BB962C8B-B14F-4D97-AF65-F5344CB8AC3E}">
        <p14:creationId xmlns:p14="http://schemas.microsoft.com/office/powerpoint/2010/main" val="2434361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Loosen tight clothing and remove unnecessary layers.</a:t>
            </a:r>
          </a:p>
          <a:p>
            <a:r>
              <a:rPr lang="en-US" dirty="0"/>
              <a:t>• Cool the worker.</a:t>
            </a:r>
          </a:p>
          <a:p>
            <a:pPr lvl="1"/>
            <a:r>
              <a:rPr lang="en-US" dirty="0"/>
              <a:t>- Cold compresses especially on head, neck, groin, and armpits</a:t>
            </a:r>
          </a:p>
          <a:p>
            <a:pPr lvl="1"/>
            <a:r>
              <a:rPr lang="en-US" dirty="0"/>
              <a:t>- Spray with cold water</a:t>
            </a:r>
          </a:p>
          <a:p>
            <a:pPr lvl="1"/>
            <a:r>
              <a:rPr lang="en-US" dirty="0"/>
              <a:t>- Fan the worker</a:t>
            </a:r>
          </a:p>
          <a:p>
            <a:pPr lvl="1"/>
            <a:r>
              <a:rPr lang="en-US" dirty="0"/>
              <a:t>- Soak clothing with cold water</a:t>
            </a:r>
          </a:p>
          <a:p>
            <a:pPr lvl="1"/>
            <a:r>
              <a:rPr lang="en-US" dirty="0"/>
              <a:t>- Sponge with cold water</a:t>
            </a:r>
          </a:p>
          <a:p>
            <a:pPr marL="234950" lvl="1" indent="-223838"/>
            <a:r>
              <a:rPr lang="en-US" sz="1200" dirty="0"/>
              <a:t>• Have them rest.</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27</a:t>
            </a:fld>
            <a:endParaRPr lang="en-US" dirty="0"/>
          </a:p>
        </p:txBody>
      </p:sp>
    </p:spTree>
    <p:extLst>
      <p:ext uri="{BB962C8B-B14F-4D97-AF65-F5344CB8AC3E}">
        <p14:creationId xmlns:p14="http://schemas.microsoft.com/office/powerpoint/2010/main" val="1210879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Give cool water or sports drinks to drink.</a:t>
            </a:r>
          </a:p>
          <a:p>
            <a:r>
              <a:rPr lang="en-US" dirty="0"/>
              <a:t>• Encourage frequent small sips.</a:t>
            </a:r>
          </a:p>
          <a:p>
            <a:r>
              <a:rPr lang="en-US" dirty="0"/>
              <a:t>• Do not give coffee, tea or other caffeinated beverages.</a:t>
            </a:r>
          </a:p>
          <a:p>
            <a:r>
              <a:rPr lang="en-US" dirty="0"/>
              <a:t>• Do not give alcohol or sugary beverages.</a:t>
            </a:r>
          </a:p>
          <a:p>
            <a:r>
              <a:rPr lang="en-US" dirty="0"/>
              <a:t>• Do not give very cold drinks as they may cause stomach cramps.</a:t>
            </a:r>
          </a:p>
          <a:p>
            <a:r>
              <a:rPr lang="en-US" dirty="0"/>
              <a:t>• Monitor the person.</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28</a:t>
            </a:fld>
            <a:endParaRPr lang="en-US" dirty="0"/>
          </a:p>
        </p:txBody>
      </p:sp>
    </p:spTree>
    <p:extLst>
      <p:ext uri="{BB962C8B-B14F-4D97-AF65-F5344CB8AC3E}">
        <p14:creationId xmlns:p14="http://schemas.microsoft.com/office/powerpoint/2010/main" val="3669135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Move the worker to a cool, shady area.</a:t>
            </a:r>
          </a:p>
          <a:p>
            <a:r>
              <a:rPr lang="en-US" dirty="0"/>
              <a:t>• Have the worker rest.</a:t>
            </a:r>
          </a:p>
          <a:p>
            <a:r>
              <a:rPr lang="en-US" dirty="0"/>
              <a:t>• Have the worker eat salty snacks.</a:t>
            </a:r>
          </a:p>
          <a:p>
            <a:r>
              <a:rPr lang="en-US" dirty="0"/>
              <a:t>• Avoid salt tablets.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29</a:t>
            </a:fld>
            <a:endParaRPr lang="en-US" dirty="0"/>
          </a:p>
        </p:txBody>
      </p:sp>
    </p:spTree>
    <p:extLst>
      <p:ext uri="{BB962C8B-B14F-4D97-AF65-F5344CB8AC3E}">
        <p14:creationId xmlns:p14="http://schemas.microsoft.com/office/powerpoint/2010/main" val="364159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Lack of acclimatization. Workers should gradually increase their heat exposure over 7-14 days.</a:t>
            </a:r>
          </a:p>
          <a:p>
            <a:r>
              <a:rPr lang="en-US" sz="1200" dirty="0"/>
              <a:t>• Environment: High temperatures, high humidity. direct sun exposure, lack of air movement. High humidity inhibits the evaporation of sweat, the bodies natural cooling mechanism.</a:t>
            </a:r>
          </a:p>
          <a:p>
            <a:r>
              <a:rPr lang="en-US" sz="1200" dirty="0"/>
              <a:t>• Indoor radiant heat sources such as furnaces and ovens.</a:t>
            </a:r>
          </a:p>
          <a:p>
            <a:r>
              <a:rPr lang="en-US" sz="1200" dirty="0"/>
              <a:t>• Clothing: multiple layers, dark colors, tight-fitting or restricts air movement. Personal protective equipment that is air and vapor impermeable increases the risk of heat-related illnesses.</a:t>
            </a:r>
          </a:p>
          <a:p>
            <a:r>
              <a:rPr lang="en-US" sz="1200" dirty="0"/>
              <a:t>• Not drinking enough fluids may lead to dehydration.</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a:t>
            </a:fld>
            <a:endParaRPr lang="en-US" dirty="0"/>
          </a:p>
        </p:txBody>
      </p:sp>
    </p:spTree>
    <p:extLst>
      <p:ext uri="{BB962C8B-B14F-4D97-AF65-F5344CB8AC3E}">
        <p14:creationId xmlns:p14="http://schemas.microsoft.com/office/powerpoint/2010/main" val="375001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hyponatremia, get medical help if the worker:</a:t>
            </a:r>
          </a:p>
          <a:p>
            <a:pPr lvl="1"/>
            <a:r>
              <a:rPr lang="en-US" dirty="0"/>
              <a:t>- Has a heart condition or on a low sodium diet,</a:t>
            </a:r>
          </a:p>
          <a:p>
            <a:pPr lvl="1"/>
            <a:r>
              <a:rPr lang="en-US" dirty="0"/>
              <a:t>- Is confused, disoriented or unresponsive, or</a:t>
            </a:r>
          </a:p>
          <a:p>
            <a:pPr lvl="1"/>
            <a:r>
              <a:rPr lang="en-US" dirty="0"/>
              <a:t>- Is not improving within an hour.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30</a:t>
            </a:fld>
            <a:endParaRPr lang="en-US" dirty="0"/>
          </a:p>
        </p:txBody>
      </p:sp>
    </p:spTree>
    <p:extLst>
      <p:ext uri="{BB962C8B-B14F-4D97-AF65-F5344CB8AC3E}">
        <p14:creationId xmlns:p14="http://schemas.microsoft.com/office/powerpoint/2010/main" val="3531752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Move the worker to a cool, shady location.</a:t>
            </a:r>
          </a:p>
          <a:p>
            <a:r>
              <a:rPr lang="en-US" dirty="0"/>
              <a:t>• Have the worker rest.</a:t>
            </a:r>
          </a:p>
          <a:p>
            <a:r>
              <a:rPr lang="en-US" dirty="0"/>
              <a:t>• Have the worker eat salty snacks.</a:t>
            </a:r>
          </a:p>
          <a:p>
            <a:r>
              <a:rPr lang="en-US" dirty="0"/>
              <a:t>• Have the worker drink electrolyte replacement drinks (sports drinks).</a:t>
            </a:r>
          </a:p>
          <a:p>
            <a:r>
              <a:rPr lang="en-US" dirty="0"/>
              <a:t>• Avoid salt tablets.</a:t>
            </a:r>
          </a:p>
          <a:p>
            <a:r>
              <a:rPr lang="en-US" dirty="0"/>
              <a:t>• Call for medical assistance if worker does not improve within an hour.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31</a:t>
            </a:fld>
            <a:endParaRPr lang="en-US" dirty="0"/>
          </a:p>
        </p:txBody>
      </p:sp>
    </p:spTree>
    <p:extLst>
      <p:ext uri="{BB962C8B-B14F-4D97-AF65-F5344CB8AC3E}">
        <p14:creationId xmlns:p14="http://schemas.microsoft.com/office/powerpoint/2010/main" val="265017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more case studies. In the Case Study Worksheet or the Case Study PowerPoint Presentation</a:t>
            </a:r>
          </a:p>
          <a:p>
            <a:r>
              <a:rPr lang="en-US" dirty="0"/>
              <a:t>Discussion:</a:t>
            </a:r>
          </a:p>
          <a:p>
            <a:pPr>
              <a:lnSpc>
                <a:spcPct val="120000"/>
              </a:lnSpc>
              <a:spcBef>
                <a:spcPts val="1200"/>
              </a:spcBef>
            </a:pPr>
            <a:r>
              <a:rPr lang="en-US" dirty="0"/>
              <a:t>• Your coworker is showing signs and symptoms of </a:t>
            </a:r>
            <a:r>
              <a:rPr lang="en-US" b="1" dirty="0"/>
              <a:t>heat exhaustion</a:t>
            </a:r>
            <a:r>
              <a:rPr lang="en-US" dirty="0"/>
              <a:t>.</a:t>
            </a:r>
          </a:p>
          <a:p>
            <a:pPr>
              <a:lnSpc>
                <a:spcPct val="120000"/>
              </a:lnSpc>
              <a:spcBef>
                <a:spcPts val="1200"/>
              </a:spcBef>
            </a:pPr>
            <a:r>
              <a:rPr lang="en-US" dirty="0"/>
              <a:t>• It’s the first hot day, so he may not be acclimatized to the heat yet, and you’ve been working outside for several hours.</a:t>
            </a:r>
          </a:p>
          <a:p>
            <a:pPr>
              <a:lnSpc>
                <a:spcPct val="120000"/>
              </a:lnSpc>
              <a:spcBef>
                <a:spcPts val="1200"/>
              </a:spcBef>
            </a:pPr>
            <a:r>
              <a:rPr lang="en-US" sz="1200" dirty="0"/>
              <a:t>• If medical care isn’t available at your work site, call 911.</a:t>
            </a:r>
          </a:p>
          <a:p>
            <a:pPr>
              <a:lnSpc>
                <a:spcPct val="120000"/>
              </a:lnSpc>
              <a:spcBef>
                <a:spcPts val="1200"/>
              </a:spcBef>
            </a:pPr>
            <a:r>
              <a:rPr lang="en-US" sz="1200" dirty="0"/>
              <a:t>• Remove your coworker from the hot area by going into the shade or indoors to a cool environment. </a:t>
            </a:r>
          </a:p>
          <a:p>
            <a:pPr>
              <a:lnSpc>
                <a:spcPct val="120000"/>
              </a:lnSpc>
              <a:spcBef>
                <a:spcPts val="1200"/>
              </a:spcBef>
            </a:pPr>
            <a:r>
              <a:rPr lang="en-US" sz="1200" dirty="0"/>
              <a:t>• Remove any unnecessary clothing including shoes and socks. Place cold compresses on his head, face and neck. Have him sip cool water or a cool sports drink. Stay with him until medical care arrives. </a:t>
            </a:r>
          </a:p>
          <a:p>
            <a:pPr>
              <a:lnSpc>
                <a:spcPct val="120000"/>
              </a:lnSpc>
              <a:spcBef>
                <a:spcPts val="1200"/>
              </a:spcBef>
            </a:pPr>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32</a:t>
            </a:fld>
            <a:endParaRPr lang="en-US" dirty="0"/>
          </a:p>
        </p:txBody>
      </p:sp>
    </p:spTree>
    <p:extLst>
      <p:ext uri="{BB962C8B-B14F-4D97-AF65-F5344CB8AC3E}">
        <p14:creationId xmlns:p14="http://schemas.microsoft.com/office/powerpoint/2010/main" val="415936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Some medications affect heat tolerance. Workers should talk with their health care provider.</a:t>
            </a:r>
          </a:p>
          <a:p>
            <a:r>
              <a:rPr lang="en-US" sz="1200" dirty="0"/>
              <a:t>• Alcohol use prior to or during work in a hot environment is known to increase the risk of heat-related illnesses.</a:t>
            </a:r>
          </a:p>
          <a:p>
            <a:r>
              <a:rPr lang="en-US" sz="1200" dirty="0"/>
              <a:t>• Caffeine is a mild diuretic, is a hot beverage and should not be given to workers to replace fluids from sweating.</a:t>
            </a:r>
          </a:p>
          <a:p>
            <a:r>
              <a:rPr lang="en-US" sz="1200" dirty="0"/>
              <a:t>• Age - Older workers are more susceptible to heat-related illnesses.</a:t>
            </a:r>
          </a:p>
          <a:p>
            <a:r>
              <a:rPr lang="en-US" sz="1200" dirty="0"/>
              <a:t>• Obesity and lack of physical fitness.</a:t>
            </a:r>
          </a:p>
          <a:p>
            <a:r>
              <a:rPr lang="en-US" sz="1200" dirty="0"/>
              <a:t>• Pregnant workers – as pregnancy progresses heat tolerance is reduced.</a:t>
            </a:r>
          </a:p>
          <a:p>
            <a:r>
              <a:rPr lang="en-US" sz="1200" dirty="0"/>
              <a:t>• Workers in poor health</a:t>
            </a:r>
          </a:p>
          <a:p>
            <a:r>
              <a:rPr lang="en-US" sz="1200" dirty="0"/>
              <a:t>• Previous heat-related illness.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a:t>
            </a:fld>
            <a:endParaRPr lang="en-US" dirty="0"/>
          </a:p>
        </p:txBody>
      </p:sp>
    </p:spTree>
    <p:extLst>
      <p:ext uri="{BB962C8B-B14F-4D97-AF65-F5344CB8AC3E}">
        <p14:creationId xmlns:p14="http://schemas.microsoft.com/office/powerpoint/2010/main" val="46051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Your body doesn't have enough water and other fluids to carry out its normal functions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Often caused by heavy sweating</a:t>
            </a:r>
            <a:r>
              <a:rPr lang="en-US" sz="1200" kern="1200" baseline="0" dirty="0">
                <a:solidFill>
                  <a:schemeClr val="tx1"/>
                </a:solidFill>
                <a:effectLst/>
                <a:latin typeface="+mn-lt"/>
                <a:ea typeface="+mn-ea"/>
                <a:cs typeface="+mn-cs"/>
              </a:rPr>
              <a:t> in high temperatures.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If dehydration exceeds 1.5% to 2% of body weight, then tolerance to heat stress begins to deteriorate, heart rate and body temperature increase, and work capacity decreases.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5</a:t>
            </a:fld>
            <a:endParaRPr lang="en-US" dirty="0"/>
          </a:p>
        </p:txBody>
      </p:sp>
    </p:spTree>
    <p:extLst>
      <p:ext uri="{BB962C8B-B14F-4D97-AF65-F5344CB8AC3E}">
        <p14:creationId xmlns:p14="http://schemas.microsoft.com/office/powerpoint/2010/main" val="387752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Muscle cramps, pain or spasms that can be caused by the loss of electrolytes from heavy sweating.••</a:t>
            </a:r>
          </a:p>
          <a:p>
            <a:r>
              <a:rPr lang="en-US" dirty="0"/>
              <a:t>• Often in the abdomen, legs or arms.</a:t>
            </a:r>
          </a:p>
          <a:p>
            <a:r>
              <a:rPr lang="en-US" dirty="0"/>
              <a:t>• Can also be caused by drinking large quantities of water and diluting the electrolytes.</a:t>
            </a:r>
          </a:p>
          <a:p>
            <a:r>
              <a:rPr lang="en-US" dirty="0"/>
              <a:t>• Can be a sign and symptom of heat exhaustion.</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6</a:t>
            </a:fld>
            <a:endParaRPr lang="en-US" dirty="0"/>
          </a:p>
        </p:txBody>
      </p:sp>
    </p:spTree>
    <p:extLst>
      <p:ext uri="{BB962C8B-B14F-4D97-AF65-F5344CB8AC3E}">
        <p14:creationId xmlns:p14="http://schemas.microsoft.com/office/powerpoint/2010/main" val="144231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t>• Heat exhaustion is a condition that is a result of your body overheating.</a:t>
            </a:r>
          </a:p>
          <a:p>
            <a:pPr>
              <a:spcBef>
                <a:spcPts val="1200"/>
              </a:spcBef>
            </a:pPr>
            <a:r>
              <a:rPr lang="en-US" dirty="0"/>
              <a:t>• Signs and symptoms of heat exhaustion include: pale, cool, clammy skin; headache; nausea; dizziness heavy sweating; irritability; thirst; and an elevated body temperature.</a:t>
            </a:r>
          </a:p>
          <a:p>
            <a:pPr>
              <a:spcBef>
                <a:spcPts val="1200"/>
              </a:spcBef>
            </a:pPr>
            <a:r>
              <a:rPr lang="en-US" dirty="0"/>
              <a:t>• Usually there is a decrease in urine output.</a:t>
            </a:r>
          </a:p>
          <a:p>
            <a:pPr>
              <a:spcBef>
                <a:spcPts val="1200"/>
              </a:spcBef>
            </a:pPr>
            <a:r>
              <a:rPr lang="en-US" dirty="0"/>
              <a:t>• Heat cramps can also be a sign and symptom.</a:t>
            </a:r>
          </a:p>
          <a:p>
            <a:pPr>
              <a:spcBef>
                <a:spcPts val="1200"/>
              </a:spcBef>
            </a:pPr>
            <a:r>
              <a:rPr lang="en-US" dirty="0"/>
              <a:t>• Skin is usually pale, cool and clammy.</a:t>
            </a:r>
          </a:p>
          <a:p>
            <a:pPr>
              <a:spcBef>
                <a:spcPts val="1200"/>
              </a:spcBef>
            </a:pPr>
            <a:r>
              <a:rPr lang="en-US" dirty="0"/>
              <a:t>• Heat exhaustion can lead to heat stroke if not treated.</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7</a:t>
            </a:fld>
            <a:endParaRPr lang="en-US" dirty="0"/>
          </a:p>
        </p:txBody>
      </p:sp>
    </p:spTree>
    <p:extLst>
      <p:ext uri="{BB962C8B-B14F-4D97-AF65-F5344CB8AC3E}">
        <p14:creationId xmlns:p14="http://schemas.microsoft.com/office/powerpoint/2010/main" val="304061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200"/>
              </a:spcBef>
            </a:pPr>
            <a:r>
              <a:rPr lang="en-US" dirty="0"/>
              <a:t>• The most serious heat-related illnesses.</a:t>
            </a:r>
          </a:p>
          <a:p>
            <a:pPr>
              <a:lnSpc>
                <a:spcPct val="100000"/>
              </a:lnSpc>
              <a:spcBef>
                <a:spcPts val="1200"/>
              </a:spcBef>
            </a:pPr>
            <a:r>
              <a:rPr lang="en-US" dirty="0"/>
              <a:t>• Heat stroke is a true medical emergency.</a:t>
            </a:r>
          </a:p>
          <a:p>
            <a:pPr>
              <a:spcBef>
                <a:spcPts val="1200"/>
              </a:spcBef>
            </a:pPr>
            <a:r>
              <a:rPr lang="en-US" dirty="0"/>
              <a:t>• Signs and symptoms include confusion; loss of consciousness; hot, dry, and red skin; seizures and a very high body temperature.</a:t>
            </a:r>
          </a:p>
          <a:p>
            <a:pPr>
              <a:spcBef>
                <a:spcPts val="1200"/>
              </a:spcBef>
            </a:pPr>
            <a:r>
              <a:rPr lang="en-US" dirty="0"/>
              <a:t>• We used to think that as long as someone was sweating they were not in heat stroke. This is wrong. Victims can be sweating.</a:t>
            </a:r>
          </a:p>
          <a:p>
            <a:pPr>
              <a:spcBef>
                <a:spcPts val="1200"/>
              </a:spcBef>
            </a:pPr>
            <a:r>
              <a:rPr lang="en-US" dirty="0"/>
              <a:t>• Untreated heat stroke can quickly damage your brain, heart, kidneys and muscles.</a:t>
            </a:r>
          </a:p>
          <a:p>
            <a:pPr>
              <a:spcBef>
                <a:spcPts val="1200"/>
              </a:spcBef>
            </a:pPr>
            <a:r>
              <a:rPr lang="en-US" dirty="0"/>
              <a:t>• Heat stroke can be FATAL if not quickly treated.</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8</a:t>
            </a:fld>
            <a:endParaRPr lang="en-US" dirty="0"/>
          </a:p>
        </p:txBody>
      </p:sp>
    </p:spTree>
    <p:extLst>
      <p:ext uri="{BB962C8B-B14F-4D97-AF65-F5344CB8AC3E}">
        <p14:creationId xmlns:p14="http://schemas.microsoft.com/office/powerpoint/2010/main" val="58223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Low plasma sodium.</a:t>
            </a:r>
          </a:p>
          <a:p>
            <a:r>
              <a:rPr lang="en-US" sz="1200" dirty="0"/>
              <a:t>• Can occur in people working for long periods of time in hot environments, usually great than 4 hours.</a:t>
            </a:r>
          </a:p>
          <a:p>
            <a:r>
              <a:rPr lang="en-US" sz="1200" dirty="0"/>
              <a:t>• Caused by drinking large quantities of water without replacing the sodium lost from sweating.</a:t>
            </a:r>
          </a:p>
          <a:p>
            <a:r>
              <a:rPr lang="en-US" sz="1200" dirty="0"/>
              <a:t>• Signs and symptoms: nausea, vomiting, headache, confusion, loss of energy, fatigue, drowsiness, irritability, muscle weakness or cramps, seizures, coma. Can be fatal.</a:t>
            </a:r>
          </a:p>
          <a:p>
            <a:r>
              <a:rPr lang="en-US" sz="1200" dirty="0"/>
              <a:t>• Frequent urination. Clear or very pale yellow urine.</a:t>
            </a:r>
          </a:p>
          <a:p>
            <a:r>
              <a:rPr lang="en-US" sz="1200" dirty="0"/>
              <a:t>• Can be confused with heat exhaustion.</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9</a:t>
            </a:fld>
            <a:endParaRPr lang="en-US" dirty="0"/>
          </a:p>
        </p:txBody>
      </p:sp>
    </p:spTree>
    <p:extLst>
      <p:ext uri="{BB962C8B-B14F-4D97-AF65-F5344CB8AC3E}">
        <p14:creationId xmlns:p14="http://schemas.microsoft.com/office/powerpoint/2010/main" val="3929980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dirty="0"/>
              <a:t>Click to edit Master title style</a:t>
            </a:r>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533401" y="5728094"/>
            <a:ext cx="8091054" cy="645957"/>
          </a:xfrm>
        </p:spPr>
        <p:txBody>
          <a:bodyPr/>
          <a:lstStyle>
            <a:lvl1pPr algn="ctr">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12" name="Picture 11">
            <a:extLst>
              <a:ext uri="{FF2B5EF4-FFF2-40B4-BE49-F238E27FC236}">
                <a16:creationId xmlns:a16="http://schemas.microsoft.com/office/drawing/2014/main" id="{AC673128-EDD7-2D4B-9E75-BEFF895C08ED}"/>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817" y="444047"/>
            <a:ext cx="1925783" cy="1896155"/>
          </a:xfrm>
          <a:prstGeom prst="rect">
            <a:avLst/>
          </a:prstGeom>
        </p:spPr>
      </p:pic>
      <p:sp>
        <p:nvSpPr>
          <p:cNvPr id="4" name="TextBox 3">
            <a:extLst>
              <a:ext uri="{FF2B5EF4-FFF2-40B4-BE49-F238E27FC236}">
                <a16:creationId xmlns:a16="http://schemas.microsoft.com/office/drawing/2014/main" id="{E5FEC380-48FC-544B-AC90-1DF21AA62D50}"/>
              </a:ext>
            </a:extLst>
          </p:cNvPr>
          <p:cNvSpPr txBox="1"/>
          <p:nvPr userDrawn="1"/>
        </p:nvSpPr>
        <p:spPr>
          <a:xfrm>
            <a:off x="8526491" y="135994"/>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11601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5DD4A-3BAE-0E4A-9FD2-3E18D9C41147}"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9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5F455-5D40-E844-98DD-5CE557B4165F}"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143887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095608-B163-DC41-B870-12423B557642}"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91886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F19DC4D-5802-D94D-92EC-AA1159377E58}"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5479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30" name="Rectangle 29"/>
          <p:cNvSpPr/>
          <p:nvPr/>
        </p:nvSpPr>
        <p:spPr bwMode="ltGray">
          <a:xfrm>
            <a:off x="0" y="698808"/>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98808"/>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1639" y="842436"/>
            <a:ext cx="6896534" cy="1080938"/>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2336873"/>
            <a:ext cx="6887389" cy="346125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5633A1-B38B-0246-969B-25EB67155D70}"/>
              </a:ext>
              <a:ext uri="{C183D7F6-B498-43B3-948B-1728B52AA6E4}">
                <adec:decorative xmlns:adec="http://schemas.microsoft.com/office/drawing/2017/decorative" xmlns=""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8856" y="707295"/>
            <a:ext cx="1377055" cy="1355870"/>
          </a:xfrm>
          <a:prstGeom prst="rect">
            <a:avLst/>
          </a:prstGeom>
        </p:spPr>
      </p:pic>
      <p:sp>
        <p:nvSpPr>
          <p:cNvPr id="10" name="Footer Placeholder 2">
            <a:extLst>
              <a:ext uri="{FF2B5EF4-FFF2-40B4-BE49-F238E27FC236}">
                <a16:creationId xmlns:a16="http://schemas.microsoft.com/office/drawing/2014/main" id="{4C4960D0-840C-C44F-8D36-6A4C826746EB}"/>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2" name="TextBox 11">
            <a:extLst>
              <a:ext uri="{FF2B5EF4-FFF2-40B4-BE49-F238E27FC236}">
                <a16:creationId xmlns:a16="http://schemas.microsoft.com/office/drawing/2014/main" id="{A425801C-D14E-5A4A-ADC8-68A2DE67174F}"/>
              </a:ext>
            </a:extLst>
          </p:cNvPr>
          <p:cNvSpPr txBox="1"/>
          <p:nvPr userDrawn="1"/>
        </p:nvSpPr>
        <p:spPr>
          <a:xfrm>
            <a:off x="8515599" y="135997"/>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14108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1A90A51A-1126-7E4F-AAAC-6346D8140F8A}"/>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6" name="Picture 15">
            <a:extLst>
              <a:ext uri="{FF2B5EF4-FFF2-40B4-BE49-F238E27FC236}">
                <a16:creationId xmlns:a16="http://schemas.microsoft.com/office/drawing/2014/main" id="{2C5270F4-A379-AC4A-AC4A-73DE06E62F71}"/>
              </a:ext>
              <a:ext uri="{C183D7F6-B498-43B3-948B-1728B52AA6E4}">
                <adec:decorative xmlns:adec="http://schemas.microsoft.com/office/drawing/2017/decorative" xmlns=""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089" y="708567"/>
            <a:ext cx="1188545" cy="1170260"/>
          </a:xfrm>
          <a:prstGeom prst="rect">
            <a:avLst/>
          </a:prstGeom>
        </p:spPr>
      </p:pic>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15" name="TextBox 14">
            <a:extLst>
              <a:ext uri="{FF2B5EF4-FFF2-40B4-BE49-F238E27FC236}">
                <a16:creationId xmlns:a16="http://schemas.microsoft.com/office/drawing/2014/main" id="{029B0BD7-D559-2B48-814B-3D25A6914C0B}"/>
              </a:ext>
            </a:extLst>
          </p:cNvPr>
          <p:cNvSpPr txBox="1"/>
          <p:nvPr userDrawn="1"/>
        </p:nvSpPr>
        <p:spPr>
          <a:xfrm>
            <a:off x="8570033" y="125112"/>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32812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F59582D4-EEF6-A745-B710-8803C0225D25}"/>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3" name="Picture 12">
            <a:extLst>
              <a:ext uri="{FF2B5EF4-FFF2-40B4-BE49-F238E27FC236}">
                <a16:creationId xmlns:a16="http://schemas.microsoft.com/office/drawing/2014/main" id="{A9129375-5BD5-AD44-81C6-31CEC0DD0251}"/>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14" name="TextBox 13">
            <a:extLst>
              <a:ext uri="{FF2B5EF4-FFF2-40B4-BE49-F238E27FC236}">
                <a16:creationId xmlns:a16="http://schemas.microsoft.com/office/drawing/2014/main" id="{3A9E95C6-9C1F-0142-B247-9F2247E7BBC8}"/>
              </a:ext>
            </a:extLst>
          </p:cNvPr>
          <p:cNvSpPr txBox="1"/>
          <p:nvPr userDrawn="1"/>
        </p:nvSpPr>
        <p:spPr>
          <a:xfrm>
            <a:off x="8515604" y="125110"/>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35541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A00E2122-F0B0-D74F-98D6-BFC5A80AD806}"/>
              </a:ext>
              <a:ext uri="{C183D7F6-B498-43B3-948B-1728B52AA6E4}">
                <adec:decorative xmlns:adec="http://schemas.microsoft.com/office/drawing/2017/decorative" xmlns=""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8" name="Footer Placeholder 2">
            <a:extLst>
              <a:ext uri="{FF2B5EF4-FFF2-40B4-BE49-F238E27FC236}">
                <a16:creationId xmlns:a16="http://schemas.microsoft.com/office/drawing/2014/main" id="{42A9B82A-2C9F-A841-AA0C-2CB66120B5BD}"/>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0" name="TextBox 9">
            <a:extLst>
              <a:ext uri="{FF2B5EF4-FFF2-40B4-BE49-F238E27FC236}">
                <a16:creationId xmlns:a16="http://schemas.microsoft.com/office/drawing/2014/main" id="{0599D906-6DDC-E741-828C-62BBCFBEA51F}"/>
              </a:ext>
            </a:extLst>
          </p:cNvPr>
          <p:cNvSpPr txBox="1"/>
          <p:nvPr userDrawn="1"/>
        </p:nvSpPr>
        <p:spPr>
          <a:xfrm>
            <a:off x="8504718" y="135997"/>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7578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531639" y="1956750"/>
            <a:ext cx="8091054" cy="3647964"/>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90D160F-8F7B-5B43-82CA-7CCD6759792E}"/>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0659" y="886251"/>
            <a:ext cx="865290" cy="851978"/>
          </a:xfrm>
          <a:prstGeom prst="rect">
            <a:avLst/>
          </a:prstGeom>
        </p:spPr>
      </p:pic>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sp>
        <p:nvSpPr>
          <p:cNvPr id="9" name="TextBox 8">
            <a:extLst>
              <a:ext uri="{FF2B5EF4-FFF2-40B4-BE49-F238E27FC236}">
                <a16:creationId xmlns:a16="http://schemas.microsoft.com/office/drawing/2014/main" id="{744B9D3A-578A-2B47-8F68-A1C6C7088A95}"/>
              </a:ext>
            </a:extLst>
          </p:cNvPr>
          <p:cNvSpPr txBox="1"/>
          <p:nvPr userDrawn="1"/>
        </p:nvSpPr>
        <p:spPr>
          <a:xfrm>
            <a:off x="8526491" y="114221"/>
            <a:ext cx="500741" cy="369332"/>
          </a:xfrm>
          <a:prstGeom prst="rect">
            <a:avLst/>
          </a:prstGeom>
          <a:noFill/>
        </p:spPr>
        <p:txBody>
          <a:bodyPr wrap="square" rtlCol="0">
            <a:spAutoFit/>
          </a:bodyPr>
          <a:lstStyle/>
          <a:p>
            <a:fld id="{4B4463A2-3353-D24F-A9D7-B7F3746C15EF}" type="slidenum">
              <a:rPr lang="en-US" baseline="0" smtClean="0">
                <a:solidFill>
                  <a:schemeClr val="bg1"/>
                </a:solidFill>
                <a:latin typeface="+mj-lt"/>
              </a:rPr>
              <a:t>‹#›</a:t>
            </a:fld>
            <a:endParaRPr lang="en-US" baseline="0" dirty="0">
              <a:solidFill>
                <a:schemeClr val="bg1"/>
              </a:solidFill>
              <a:latin typeface="+mj-lt"/>
            </a:endParaRPr>
          </a:p>
        </p:txBody>
      </p:sp>
    </p:spTree>
    <p:extLst>
      <p:ext uri="{BB962C8B-B14F-4D97-AF65-F5344CB8AC3E}">
        <p14:creationId xmlns:p14="http://schemas.microsoft.com/office/powerpoint/2010/main" val="39832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C53ED-F9D9-BB4C-815D-8BE48B31054F}"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3" name="TextBox 12">
            <a:extLst>
              <a:ext uri="{FF2B5EF4-FFF2-40B4-BE49-F238E27FC236}">
                <a16:creationId xmlns:a16="http://schemas.microsoft.com/office/drawing/2014/main" id="{4A990F24-AD9D-C24A-8198-283328973124}"/>
              </a:ext>
            </a:extLst>
          </p:cNvPr>
          <p:cNvSpPr txBox="1"/>
          <p:nvPr userDrawn="1"/>
        </p:nvSpPr>
        <p:spPr>
          <a:xfrm>
            <a:off x="8504719" y="135995"/>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266966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77F9-32F8-164B-B074-740FEA1CC940}"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310"/>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312118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38A4E-E934-0946-B659-0CF8B5589D1B}"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61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64244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tint val="96000"/>
                <a:shade val="100000"/>
                <a:hueMod val="270000"/>
                <a:satMod val="200000"/>
                <a:lumMod val="128000"/>
              </a:schemeClr>
            </a:gs>
            <a:gs pos="29000">
              <a:schemeClr val="bg2">
                <a:shade val="100000"/>
                <a:hueMod val="100000"/>
                <a:satMod val="110000"/>
                <a:lumMod val="130000"/>
              </a:schemeClr>
            </a:gs>
            <a:gs pos="100000">
              <a:schemeClr val="bg2">
                <a:shade val="78000"/>
                <a:hueMod val="44000"/>
                <a:satMod val="200000"/>
                <a:lumMod val="69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5" cstate="email">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118167-5F1B-BE41-9291-C9607EF3D485}" type="datetime1">
              <a:rPr lang="en-US" smtClean="0"/>
              <a:t>5/21/2021</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B8CD99B-3B1D-314C-A2EA-70136B41CEAE}" type="slidenum">
              <a:rPr lang="en-US" smtClean="0"/>
              <a:t>‹#›</a:t>
            </a:fld>
            <a:endParaRPr lang="en-US" dirty="0"/>
          </a:p>
        </p:txBody>
      </p:sp>
    </p:spTree>
    <p:extLst>
      <p:ext uri="{BB962C8B-B14F-4D97-AF65-F5344CB8AC3E}">
        <p14:creationId xmlns:p14="http://schemas.microsoft.com/office/powerpoint/2010/main" val="4161915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Recognition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511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Prevention</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72229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n-US" dirty="0"/>
              <a:t>Employer Responsibility</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514656"/>
            <a:ext cx="8077198" cy="2937877"/>
          </a:xfrm>
        </p:spPr>
        <p:txBody>
          <a:bodyPr>
            <a:normAutofit fontScale="92500" lnSpcReduction="10000"/>
          </a:bodyPr>
          <a:lstStyle/>
          <a:p>
            <a:pPr marL="0" indent="0">
              <a:lnSpc>
                <a:spcPct val="120000"/>
              </a:lnSpc>
              <a:buNone/>
            </a:pPr>
            <a:r>
              <a:rPr lang="en-US" sz="3200" dirty="0"/>
              <a:t>Under OSHA law:</a:t>
            </a:r>
          </a:p>
          <a:p>
            <a:pPr>
              <a:lnSpc>
                <a:spcPct val="120000"/>
              </a:lnSpc>
            </a:pPr>
            <a:r>
              <a:rPr lang="en-US" sz="3200" dirty="0"/>
              <a:t>Employers have a duty to protect workers from recognized serious hazards including heat-related illnesses.</a:t>
            </a:r>
          </a:p>
          <a:p>
            <a:pPr>
              <a:lnSpc>
                <a:spcPct val="120000"/>
              </a:lnSpc>
            </a:pPr>
            <a:r>
              <a:rPr lang="en-US" sz="3200" dirty="0"/>
              <a:t>Workers have a right to a safe workplace.</a:t>
            </a:r>
          </a:p>
        </p:txBody>
      </p:sp>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47026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A6C1-06B3-E64F-B313-404940AE2F19}"/>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5A047720-3C30-4D49-ABA5-FC03554FDB0F}"/>
              </a:ext>
            </a:extLst>
          </p:cNvPr>
          <p:cNvSpPr>
            <a:spLocks noGrp="1"/>
          </p:cNvSpPr>
          <p:nvPr>
            <p:ph sz="half" idx="1"/>
          </p:nvPr>
        </p:nvSpPr>
        <p:spPr>
          <a:xfrm>
            <a:off x="533400" y="2076765"/>
            <a:ext cx="4431854" cy="3568635"/>
          </a:xfrm>
        </p:spPr>
        <p:txBody>
          <a:bodyPr>
            <a:normAutofit fontScale="92500" lnSpcReduction="10000"/>
          </a:bodyPr>
          <a:lstStyle/>
          <a:p>
            <a:pPr>
              <a:lnSpc>
                <a:spcPct val="120000"/>
              </a:lnSpc>
            </a:pPr>
            <a:r>
              <a:rPr lang="en-US" dirty="0"/>
              <a:t>Heat-related illnesses can be prevented</a:t>
            </a:r>
          </a:p>
          <a:p>
            <a:pPr>
              <a:lnSpc>
                <a:spcPct val="120000"/>
              </a:lnSpc>
            </a:pPr>
            <a:r>
              <a:rPr lang="en-US" dirty="0"/>
              <a:t>Key factors include:</a:t>
            </a:r>
          </a:p>
          <a:p>
            <a:pPr lvl="1">
              <a:lnSpc>
                <a:spcPct val="120000"/>
              </a:lnSpc>
            </a:pPr>
            <a:r>
              <a:rPr lang="en-US" sz="2400" dirty="0"/>
              <a:t>Training</a:t>
            </a:r>
          </a:p>
          <a:p>
            <a:pPr lvl="1">
              <a:lnSpc>
                <a:spcPct val="120000"/>
              </a:lnSpc>
            </a:pPr>
            <a:r>
              <a:rPr lang="en-US" sz="2400" dirty="0"/>
              <a:t>Acclimatizing</a:t>
            </a:r>
          </a:p>
          <a:p>
            <a:pPr lvl="1">
              <a:lnSpc>
                <a:spcPct val="120000"/>
              </a:lnSpc>
            </a:pPr>
            <a:r>
              <a:rPr lang="en-US" sz="2400" dirty="0"/>
              <a:t>Resting in shade</a:t>
            </a:r>
          </a:p>
          <a:p>
            <a:pPr lvl="1">
              <a:lnSpc>
                <a:spcPct val="120000"/>
              </a:lnSpc>
            </a:pPr>
            <a:r>
              <a:rPr lang="en-US" sz="2400" dirty="0"/>
              <a:t>Drinking fluids</a:t>
            </a:r>
          </a:p>
          <a:p>
            <a:pPr lvl="1">
              <a:lnSpc>
                <a:spcPct val="120000"/>
              </a:lnSpc>
            </a:pPr>
            <a:r>
              <a:rPr lang="en-US" sz="2400" dirty="0"/>
              <a:t>Monitoring</a:t>
            </a:r>
          </a:p>
          <a:p>
            <a:pPr lvl="1"/>
            <a:endParaRPr lang="en-US" dirty="0"/>
          </a:p>
        </p:txBody>
      </p:sp>
      <p:sp>
        <p:nvSpPr>
          <p:cNvPr id="4" name="Footer Placeholder 3">
            <a:extLst>
              <a:ext uri="{FF2B5EF4-FFF2-40B4-BE49-F238E27FC236}">
                <a16:creationId xmlns:a16="http://schemas.microsoft.com/office/drawing/2014/main" id="{328143BE-7AFA-684C-A80D-36E02BF6F05F}"/>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8" name="Picture Placeholder 7" descr="This is a picture of a woman working outside in the sun. She appears to be resting. &#10;">
            <a:extLst>
              <a:ext uri="{FF2B5EF4-FFF2-40B4-BE49-F238E27FC236}">
                <a16:creationId xmlns:a16="http://schemas.microsoft.com/office/drawing/2014/main" id="{8E982B77-49FE-7144-ACB9-3BFA416E0BE6}"/>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4965254" y="491067"/>
            <a:ext cx="4309202" cy="6468536"/>
          </a:xfrm>
          <a:effectLst>
            <a:softEdge rad="114300"/>
          </a:effectLst>
        </p:spPr>
      </p:pic>
    </p:spTree>
    <p:extLst>
      <p:ext uri="{BB962C8B-B14F-4D97-AF65-F5344CB8AC3E}">
        <p14:creationId xmlns:p14="http://schemas.microsoft.com/office/powerpoint/2010/main" val="389350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p:txBody>
          <a:bodyPr/>
          <a:lstStyle/>
          <a:p>
            <a:r>
              <a:rPr lang="en-US" dirty="0"/>
              <a:t>Acclimatize</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175428"/>
            <a:ext cx="4473498" cy="3568635"/>
          </a:xfrm>
        </p:spPr>
        <p:txBody>
          <a:bodyPr/>
          <a:lstStyle/>
          <a:p>
            <a:r>
              <a:rPr lang="en-US" dirty="0"/>
              <a:t>Acclimatize – increasing your heat tolerance over time</a:t>
            </a:r>
          </a:p>
          <a:p>
            <a:r>
              <a:rPr lang="en-US" dirty="0"/>
              <a:t>Gradually increase work time in hot conditions over 10 – 14 days</a:t>
            </a:r>
          </a:p>
          <a:p>
            <a:r>
              <a:rPr lang="en-US" dirty="0"/>
              <a:t>After a vacation heat tolerance can be regained in 2 – 3 days.</a:t>
            </a:r>
          </a:p>
        </p:txBody>
      </p:sp>
      <p:pic>
        <p:nvPicPr>
          <p:cNvPr id="7" name="Content Placeholder 6" descr="This is a picture of a landscape worker working outside in the sun.">
            <a:extLst>
              <a:ext uri="{FF2B5EF4-FFF2-40B4-BE49-F238E27FC236}">
                <a16:creationId xmlns:a16="http://schemas.microsoft.com/office/drawing/2014/main" id="{68BFA01C-68C1-4040-9D93-96C2B80B46C3}"/>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361872" y="2588443"/>
            <a:ext cx="3474506" cy="3056957"/>
          </a:xfrm>
          <a:effectLst>
            <a:softEdge rad="114300"/>
          </a:effectLst>
        </p:spPr>
      </p:pic>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28264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4C69-506E-C442-AFE0-D0E55E5102C7}"/>
              </a:ext>
            </a:extLst>
          </p:cNvPr>
          <p:cNvSpPr>
            <a:spLocks noGrp="1"/>
          </p:cNvSpPr>
          <p:nvPr>
            <p:ph type="title"/>
          </p:nvPr>
        </p:nvSpPr>
        <p:spPr/>
        <p:txBody>
          <a:bodyPr/>
          <a:lstStyle/>
          <a:p>
            <a:r>
              <a:rPr lang="en-US" dirty="0"/>
              <a:t>Adjust Schedule</a:t>
            </a:r>
          </a:p>
        </p:txBody>
      </p:sp>
      <p:sp>
        <p:nvSpPr>
          <p:cNvPr id="3" name="Content Placeholder 2">
            <a:extLst>
              <a:ext uri="{FF2B5EF4-FFF2-40B4-BE49-F238E27FC236}">
                <a16:creationId xmlns:a16="http://schemas.microsoft.com/office/drawing/2014/main" id="{EFE26E6A-BF79-6748-AA3B-714B1EA5306E}"/>
              </a:ext>
            </a:extLst>
          </p:cNvPr>
          <p:cNvSpPr>
            <a:spLocks noGrp="1"/>
          </p:cNvSpPr>
          <p:nvPr>
            <p:ph sz="half" idx="1"/>
          </p:nvPr>
        </p:nvSpPr>
        <p:spPr>
          <a:xfrm>
            <a:off x="533401" y="2517953"/>
            <a:ext cx="4473498" cy="2947070"/>
          </a:xfrm>
        </p:spPr>
        <p:txBody>
          <a:bodyPr/>
          <a:lstStyle/>
          <a:p>
            <a:r>
              <a:rPr lang="en-US" sz="2800" dirty="0"/>
              <a:t>Try to work during the cooler part of day</a:t>
            </a:r>
          </a:p>
          <a:p>
            <a:r>
              <a:rPr lang="en-US" sz="2800" dirty="0"/>
              <a:t>New workers may not be acclimatized – adjust schedule to allow time for acclimatization</a:t>
            </a:r>
          </a:p>
          <a:p>
            <a:endParaRPr lang="en-US" dirty="0"/>
          </a:p>
        </p:txBody>
      </p:sp>
      <p:pic>
        <p:nvPicPr>
          <p:cNvPr id="7" name="Content Placeholder 6" descr="This is a picture of a worker taking a break in the direct sun who is drinking a sports drink. He appears to be wiping sweat off his face.">
            <a:extLst>
              <a:ext uri="{FF2B5EF4-FFF2-40B4-BE49-F238E27FC236}">
                <a16:creationId xmlns:a16="http://schemas.microsoft.com/office/drawing/2014/main" id="{9E4F78B7-23A6-B04C-960D-AAD9D0D18DB1}"/>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757333" y="490269"/>
            <a:ext cx="3510844" cy="6519450"/>
          </a:xfrm>
          <a:effectLst>
            <a:softEdge rad="114300"/>
          </a:effectLst>
        </p:spPr>
      </p:pic>
      <p:sp>
        <p:nvSpPr>
          <p:cNvPr id="5" name="Footer Placeholder 4">
            <a:extLst>
              <a:ext uri="{FF2B5EF4-FFF2-40B4-BE49-F238E27FC236}">
                <a16:creationId xmlns:a16="http://schemas.microsoft.com/office/drawing/2014/main" id="{2F29E52B-E740-4D48-981E-E9BF6B6C3C16}"/>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94199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D121-0E62-9640-BAD2-43676BA8B26C}"/>
              </a:ext>
            </a:extLst>
          </p:cNvPr>
          <p:cNvSpPr>
            <a:spLocks noGrp="1"/>
          </p:cNvSpPr>
          <p:nvPr>
            <p:ph type="title"/>
          </p:nvPr>
        </p:nvSpPr>
        <p:spPr>
          <a:xfrm>
            <a:off x="1216634" y="753228"/>
            <a:ext cx="5466388" cy="1080938"/>
          </a:xfrm>
        </p:spPr>
        <p:txBody>
          <a:bodyPr/>
          <a:lstStyle/>
          <a:p>
            <a:r>
              <a:rPr lang="en-US" dirty="0"/>
              <a:t>Take Frequent Breaks</a:t>
            </a:r>
          </a:p>
        </p:txBody>
      </p:sp>
      <p:sp>
        <p:nvSpPr>
          <p:cNvPr id="3" name="Content Placeholder 2">
            <a:extLst>
              <a:ext uri="{FF2B5EF4-FFF2-40B4-BE49-F238E27FC236}">
                <a16:creationId xmlns:a16="http://schemas.microsoft.com/office/drawing/2014/main" id="{F6D8F3CA-3A78-E044-A0E3-E13A62BBEDCB}"/>
              </a:ext>
            </a:extLst>
          </p:cNvPr>
          <p:cNvSpPr>
            <a:spLocks noGrp="1"/>
          </p:cNvSpPr>
          <p:nvPr>
            <p:ph sz="half" idx="1"/>
          </p:nvPr>
        </p:nvSpPr>
        <p:spPr>
          <a:xfrm>
            <a:off x="661812" y="2652567"/>
            <a:ext cx="4305300" cy="3190159"/>
          </a:xfrm>
        </p:spPr>
        <p:txBody>
          <a:bodyPr/>
          <a:lstStyle/>
          <a:p>
            <a:r>
              <a:rPr lang="en-US" sz="2800" dirty="0"/>
              <a:t>Out of direct sun</a:t>
            </a:r>
          </a:p>
          <a:p>
            <a:r>
              <a:rPr lang="en-US" sz="2800" dirty="0"/>
              <a:t>Cool, shady location</a:t>
            </a:r>
          </a:p>
          <a:p>
            <a:r>
              <a:rPr lang="en-US" sz="2800" dirty="0"/>
              <a:t>Provide a shade structure if no shade available</a:t>
            </a:r>
          </a:p>
          <a:p>
            <a:r>
              <a:rPr lang="en-US" sz="2800" dirty="0"/>
              <a:t>Fan to circulate air</a:t>
            </a:r>
          </a:p>
          <a:p>
            <a:endParaRPr lang="en-US" dirty="0"/>
          </a:p>
        </p:txBody>
      </p:sp>
      <p:pic>
        <p:nvPicPr>
          <p:cNvPr id="19" name="Picture Placeholder 18" descr="This is a picture of a portable shade structure that could be put up at a worksite to provide shade.">
            <a:extLst>
              <a:ext uri="{FF2B5EF4-FFF2-40B4-BE49-F238E27FC236}">
                <a16:creationId xmlns:a16="http://schemas.microsoft.com/office/drawing/2014/main" id="{4964C2C7-86F2-B94D-8F8A-C4348A3901D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4816123" y="2220634"/>
            <a:ext cx="2435468" cy="1949979"/>
          </a:xfrm>
        </p:spPr>
      </p:pic>
      <p:pic>
        <p:nvPicPr>
          <p:cNvPr id="15" name="Picture Placeholder 14" descr="This is a picture of an industrial fan that can be used to circulate air inside or outside at a worksite.">
            <a:extLst>
              <a:ext uri="{FF2B5EF4-FFF2-40B4-BE49-F238E27FC236}">
                <a16:creationId xmlns:a16="http://schemas.microsoft.com/office/drawing/2014/main" id="{CD7B62B8-ADC7-364B-9B5C-E659DD3E6F1C}"/>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xfrm>
            <a:off x="7014524" y="3888897"/>
            <a:ext cx="1908948" cy="1953830"/>
          </a:xfrm>
        </p:spPr>
      </p:pic>
      <p:sp>
        <p:nvSpPr>
          <p:cNvPr id="5" name="Footer Placeholder 4">
            <a:extLst>
              <a:ext uri="{FF2B5EF4-FFF2-40B4-BE49-F238E27FC236}">
                <a16:creationId xmlns:a16="http://schemas.microsoft.com/office/drawing/2014/main" id="{DE4C2B98-AC84-924C-A026-EE4807A273FF}"/>
              </a:ext>
            </a:extLst>
          </p:cNvPr>
          <p:cNvSpPr>
            <a:spLocks noGrp="1"/>
          </p:cNvSpPr>
          <p:nvPr>
            <p:ph type="ftr" sz="quarter" idx="11"/>
          </p:nvPr>
        </p:nvSpPr>
        <p:spPr>
          <a:xfrm>
            <a:off x="533401" y="5842727"/>
            <a:ext cx="8091310"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201258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09B8-0E02-C94C-98D9-DBA150E9A0FF}"/>
              </a:ext>
            </a:extLst>
          </p:cNvPr>
          <p:cNvSpPr>
            <a:spLocks noGrp="1"/>
          </p:cNvSpPr>
          <p:nvPr>
            <p:ph type="title"/>
          </p:nvPr>
        </p:nvSpPr>
        <p:spPr/>
        <p:txBody>
          <a:bodyPr/>
          <a:lstStyle/>
          <a:p>
            <a:r>
              <a:rPr lang="en-US" dirty="0"/>
              <a:t>Drink Plenty of Fluids</a:t>
            </a:r>
          </a:p>
        </p:txBody>
      </p:sp>
      <p:sp>
        <p:nvSpPr>
          <p:cNvPr id="3" name="Content Placeholder 2">
            <a:extLst>
              <a:ext uri="{FF2B5EF4-FFF2-40B4-BE49-F238E27FC236}">
                <a16:creationId xmlns:a16="http://schemas.microsoft.com/office/drawing/2014/main" id="{CEFA3846-407F-F04E-9CB8-371BEE4F7465}"/>
              </a:ext>
            </a:extLst>
          </p:cNvPr>
          <p:cNvSpPr>
            <a:spLocks noGrp="1"/>
          </p:cNvSpPr>
          <p:nvPr>
            <p:ph sz="half" idx="1"/>
          </p:nvPr>
        </p:nvSpPr>
        <p:spPr>
          <a:xfrm>
            <a:off x="533400" y="2144499"/>
            <a:ext cx="4473498" cy="3568635"/>
          </a:xfrm>
        </p:spPr>
        <p:txBody>
          <a:bodyPr>
            <a:normAutofit/>
          </a:bodyPr>
          <a:lstStyle/>
          <a:p>
            <a:r>
              <a:rPr lang="en-US" sz="2600" dirty="0"/>
              <a:t>A cup of cool water every 15 to 20 minutes</a:t>
            </a:r>
          </a:p>
          <a:p>
            <a:r>
              <a:rPr lang="en-US" sz="2600" dirty="0"/>
              <a:t>Water less than 59 °F </a:t>
            </a:r>
          </a:p>
          <a:p>
            <a:r>
              <a:rPr lang="en-US" sz="2600" dirty="0"/>
              <a:t>Individual drinking cups</a:t>
            </a:r>
          </a:p>
          <a:p>
            <a:r>
              <a:rPr lang="en-US" sz="2600" dirty="0"/>
              <a:t>During prolonged sweating -  drinks such as sports drink to replace electrolytes</a:t>
            </a:r>
          </a:p>
          <a:p>
            <a:endParaRPr lang="en-US" dirty="0"/>
          </a:p>
        </p:txBody>
      </p:sp>
      <p:pic>
        <p:nvPicPr>
          <p:cNvPr id="9" name="Content Placeholder 8" descr="This is a picture of a worker filling a personal water bottle from a water cooler.">
            <a:extLst>
              <a:ext uri="{FF2B5EF4-FFF2-40B4-BE49-F238E27FC236}">
                <a16:creationId xmlns:a16="http://schemas.microsoft.com/office/drawing/2014/main" id="{8D4185A4-F9F6-2B4A-8FFE-2572F4C5529E}"/>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326781" y="474133"/>
            <a:ext cx="3942970" cy="6510353"/>
          </a:xfrm>
          <a:effectLst>
            <a:softEdge rad="114300"/>
          </a:effectLst>
        </p:spPr>
      </p:pic>
      <p:sp>
        <p:nvSpPr>
          <p:cNvPr id="5" name="Footer Placeholder 4">
            <a:extLst>
              <a:ext uri="{FF2B5EF4-FFF2-40B4-BE49-F238E27FC236}">
                <a16:creationId xmlns:a16="http://schemas.microsoft.com/office/drawing/2014/main" id="{7BCC81BD-6EB8-5948-9FAC-B0AA330A7484}"/>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18510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09B8-0E02-C94C-98D9-DBA150E9A0FF}"/>
              </a:ext>
            </a:extLst>
          </p:cNvPr>
          <p:cNvSpPr>
            <a:spLocks noGrp="1"/>
          </p:cNvSpPr>
          <p:nvPr>
            <p:ph type="title"/>
          </p:nvPr>
        </p:nvSpPr>
        <p:spPr/>
        <p:txBody>
          <a:bodyPr/>
          <a:lstStyle/>
          <a:p>
            <a:r>
              <a:rPr lang="en-US" dirty="0"/>
              <a:t>Eat Salty Snacks</a:t>
            </a:r>
          </a:p>
        </p:txBody>
      </p:sp>
      <p:sp>
        <p:nvSpPr>
          <p:cNvPr id="3" name="Content Placeholder 2">
            <a:extLst>
              <a:ext uri="{FF2B5EF4-FFF2-40B4-BE49-F238E27FC236}">
                <a16:creationId xmlns:a16="http://schemas.microsoft.com/office/drawing/2014/main" id="{CEFA3846-407F-F04E-9CB8-371BEE4F7465}"/>
              </a:ext>
            </a:extLst>
          </p:cNvPr>
          <p:cNvSpPr>
            <a:spLocks noGrp="1"/>
          </p:cNvSpPr>
          <p:nvPr>
            <p:ph sz="half" idx="1"/>
          </p:nvPr>
        </p:nvSpPr>
        <p:spPr>
          <a:xfrm>
            <a:off x="533401" y="2472296"/>
            <a:ext cx="4473498" cy="2732301"/>
          </a:xfrm>
        </p:spPr>
        <p:txBody>
          <a:bodyPr>
            <a:normAutofit/>
          </a:bodyPr>
          <a:lstStyle/>
          <a:p>
            <a:r>
              <a:rPr lang="en-US" sz="3200" dirty="0"/>
              <a:t>Eat salty snacks in addition to drinking sports drinks</a:t>
            </a:r>
          </a:p>
          <a:p>
            <a:r>
              <a:rPr lang="en-US" sz="3200" dirty="0"/>
              <a:t>Replaces salt lost through sweating</a:t>
            </a:r>
          </a:p>
          <a:p>
            <a:endParaRPr lang="en-US" dirty="0"/>
          </a:p>
        </p:txBody>
      </p:sp>
      <p:pic>
        <p:nvPicPr>
          <p:cNvPr id="9" name="Content Placeholder 8" descr="This is a picture of two workers eating salty snacks while taking a break.">
            <a:extLst>
              <a:ext uri="{FF2B5EF4-FFF2-40B4-BE49-F238E27FC236}">
                <a16:creationId xmlns:a16="http://schemas.microsoft.com/office/drawing/2014/main" id="{8D4185A4-F9F6-2B4A-8FFE-2572F4C5529E}"/>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a:stretch/>
        </p:blipFill>
        <p:spPr>
          <a:xfrm>
            <a:off x="5000418" y="524933"/>
            <a:ext cx="4269333" cy="6400799"/>
          </a:xfrm>
          <a:effectLst>
            <a:softEdge rad="114300"/>
          </a:effectLst>
        </p:spPr>
      </p:pic>
      <p:sp>
        <p:nvSpPr>
          <p:cNvPr id="5" name="Footer Placeholder 4">
            <a:extLst>
              <a:ext uri="{FF2B5EF4-FFF2-40B4-BE49-F238E27FC236}">
                <a16:creationId xmlns:a16="http://schemas.microsoft.com/office/drawing/2014/main" id="{7BCC81BD-6EB8-5948-9FAC-B0AA330A7484}"/>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60405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635-AEF8-FA40-A5A1-70A908158C6F}"/>
              </a:ext>
            </a:extLst>
          </p:cNvPr>
          <p:cNvSpPr>
            <a:spLocks noGrp="1"/>
          </p:cNvSpPr>
          <p:nvPr>
            <p:ph type="title"/>
          </p:nvPr>
        </p:nvSpPr>
        <p:spPr>
          <a:xfrm>
            <a:off x="1216634" y="753228"/>
            <a:ext cx="5635722" cy="1080938"/>
          </a:xfrm>
        </p:spPr>
        <p:txBody>
          <a:bodyPr>
            <a:normAutofit/>
          </a:bodyPr>
          <a:lstStyle/>
          <a:p>
            <a:r>
              <a:rPr lang="en-US" dirty="0"/>
              <a:t>Wear Appropriate Clothing</a:t>
            </a:r>
          </a:p>
        </p:txBody>
      </p:sp>
      <p:sp>
        <p:nvSpPr>
          <p:cNvPr id="3" name="Content Placeholder 2">
            <a:extLst>
              <a:ext uri="{FF2B5EF4-FFF2-40B4-BE49-F238E27FC236}">
                <a16:creationId xmlns:a16="http://schemas.microsoft.com/office/drawing/2014/main" id="{DE56986C-4BD1-C34F-A543-5D797E338E05}"/>
              </a:ext>
            </a:extLst>
          </p:cNvPr>
          <p:cNvSpPr>
            <a:spLocks noGrp="1"/>
          </p:cNvSpPr>
          <p:nvPr>
            <p:ph sz="half" idx="1"/>
          </p:nvPr>
        </p:nvSpPr>
        <p:spPr>
          <a:xfrm>
            <a:off x="530300" y="2647460"/>
            <a:ext cx="4473498" cy="2721013"/>
          </a:xfrm>
        </p:spPr>
        <p:txBody>
          <a:bodyPr>
            <a:normAutofit/>
          </a:bodyPr>
          <a:lstStyle/>
          <a:p>
            <a:r>
              <a:rPr lang="en-US" sz="3000" dirty="0"/>
              <a:t>Hat with a wide brim</a:t>
            </a:r>
          </a:p>
          <a:p>
            <a:r>
              <a:rPr lang="en-US" sz="3000" dirty="0"/>
              <a:t>Light-colored, loose-fitting clothing</a:t>
            </a:r>
          </a:p>
          <a:p>
            <a:r>
              <a:rPr lang="en-US" sz="3000" dirty="0"/>
              <a:t>Sun glasses</a:t>
            </a:r>
          </a:p>
          <a:p>
            <a:r>
              <a:rPr lang="en-US" sz="3000" dirty="0"/>
              <a:t>Sunscreen</a:t>
            </a:r>
          </a:p>
        </p:txBody>
      </p:sp>
      <p:pic>
        <p:nvPicPr>
          <p:cNvPr id="12" name="Content Placeholder 11" descr="This is a picture of a worker wearing light-colored, loose-fitting clothing and a hardhat with a wide brim and neck shade.">
            <a:extLst>
              <a:ext uri="{FF2B5EF4-FFF2-40B4-BE49-F238E27FC236}">
                <a16:creationId xmlns:a16="http://schemas.microsoft.com/office/drawing/2014/main" id="{B45C7D9D-DEA2-5849-97DD-DD88F98DBDB3}"/>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418666" y="2264472"/>
            <a:ext cx="3462866" cy="4306489"/>
          </a:xfrm>
          <a:effectLst>
            <a:softEdge rad="114300"/>
          </a:effectLst>
        </p:spPr>
      </p:pic>
      <p:sp>
        <p:nvSpPr>
          <p:cNvPr id="5" name="Footer Placeholder 4">
            <a:extLst>
              <a:ext uri="{FF2B5EF4-FFF2-40B4-BE49-F238E27FC236}">
                <a16:creationId xmlns:a16="http://schemas.microsoft.com/office/drawing/2014/main" id="{F59D5274-479E-2C44-BB30-8F0DE87E9EED}"/>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2169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70EE-991B-594E-9406-76CEB3B7B24B}"/>
              </a:ext>
            </a:extLst>
          </p:cNvPr>
          <p:cNvSpPr>
            <a:spLocks noGrp="1"/>
          </p:cNvSpPr>
          <p:nvPr>
            <p:ph type="title"/>
          </p:nvPr>
        </p:nvSpPr>
        <p:spPr>
          <a:xfrm>
            <a:off x="1216633" y="753228"/>
            <a:ext cx="5116433" cy="1080938"/>
          </a:xfrm>
        </p:spPr>
        <p:txBody>
          <a:bodyPr/>
          <a:lstStyle/>
          <a:p>
            <a:r>
              <a:rPr lang="en-US" dirty="0"/>
              <a:t>Wear Cooling Garments</a:t>
            </a:r>
          </a:p>
        </p:txBody>
      </p:sp>
      <p:sp>
        <p:nvSpPr>
          <p:cNvPr id="3" name="Content Placeholder 2">
            <a:extLst>
              <a:ext uri="{FF2B5EF4-FFF2-40B4-BE49-F238E27FC236}">
                <a16:creationId xmlns:a16="http://schemas.microsoft.com/office/drawing/2014/main" id="{81098C57-EBF2-3249-8FF5-F1268A53195B}"/>
              </a:ext>
            </a:extLst>
          </p:cNvPr>
          <p:cNvSpPr>
            <a:spLocks noGrp="1"/>
          </p:cNvSpPr>
          <p:nvPr>
            <p:ph sz="half" idx="1"/>
          </p:nvPr>
        </p:nvSpPr>
        <p:spPr>
          <a:xfrm>
            <a:off x="739904" y="2284932"/>
            <a:ext cx="4473498" cy="3568635"/>
          </a:xfrm>
        </p:spPr>
        <p:txBody>
          <a:bodyPr>
            <a:normAutofit/>
          </a:bodyPr>
          <a:lstStyle/>
          <a:p>
            <a:r>
              <a:rPr lang="en-US" sz="3000" dirty="0"/>
              <a:t>Cooling bands - water evaporates and cool</a:t>
            </a:r>
          </a:p>
          <a:p>
            <a:r>
              <a:rPr lang="en-US" sz="3000" dirty="0"/>
              <a:t>Cooling shirts  - wick sweat and cool </a:t>
            </a:r>
          </a:p>
          <a:p>
            <a:r>
              <a:rPr lang="en-US" sz="3000" dirty="0"/>
              <a:t>Special cooling personal protective equipment</a:t>
            </a:r>
          </a:p>
          <a:p>
            <a:endParaRPr lang="en-US" dirty="0"/>
          </a:p>
        </p:txBody>
      </p:sp>
      <p:pic>
        <p:nvPicPr>
          <p:cNvPr id="9" name="Content Placeholder 8" descr="This is a picture of a cooling band that can be wetted and worn around the neck. The water evaporates and helps cool the worker.">
            <a:extLst>
              <a:ext uri="{FF2B5EF4-FFF2-40B4-BE49-F238E27FC236}">
                <a16:creationId xmlns:a16="http://schemas.microsoft.com/office/drawing/2014/main" id="{339F0B33-AAD7-3540-ACC6-74F1CC8AD47E}"/>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718145" y="1962716"/>
            <a:ext cx="3222653" cy="1498600"/>
          </a:xfrm>
        </p:spPr>
      </p:pic>
      <p:sp>
        <p:nvSpPr>
          <p:cNvPr id="5" name="Footer Placeholder 4">
            <a:extLst>
              <a:ext uri="{FF2B5EF4-FFF2-40B4-BE49-F238E27FC236}">
                <a16:creationId xmlns:a16="http://schemas.microsoft.com/office/drawing/2014/main" id="{F3DE4141-DB02-154D-B8AC-9EFD230D0256}"/>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1" name="Picture Placeholder 10" descr="This is a picture of a special cooling personal protective vest that can be wetted. The water slowly evaporates and cools the worker.">
            <a:extLst>
              <a:ext uri="{FF2B5EF4-FFF2-40B4-BE49-F238E27FC236}">
                <a16:creationId xmlns:a16="http://schemas.microsoft.com/office/drawing/2014/main" id="{81DC5986-32FB-3B4D-888C-DC9B4FADBD59}"/>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xfrm>
            <a:off x="5841145" y="3721869"/>
            <a:ext cx="2976652" cy="2833158"/>
          </a:xfrm>
        </p:spPr>
      </p:pic>
    </p:spTree>
    <p:extLst>
      <p:ext uri="{BB962C8B-B14F-4D97-AF65-F5344CB8AC3E}">
        <p14:creationId xmlns:p14="http://schemas.microsoft.com/office/powerpoint/2010/main" val="117137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216634" y="798384"/>
            <a:ext cx="4856788" cy="996550"/>
          </a:xfrm>
        </p:spPr>
        <p:txBody>
          <a:bodyPr/>
          <a:lstStyle/>
          <a:p>
            <a:r>
              <a:rPr lang="en-US" dirty="0"/>
              <a:t>Heat-Related Illnesses</a:t>
            </a:r>
          </a:p>
        </p:txBody>
      </p:sp>
      <p:sp>
        <p:nvSpPr>
          <p:cNvPr id="3" name="Content Placeholder 2">
            <a:extLst>
              <a:ext uri="{FF2B5EF4-FFF2-40B4-BE49-F238E27FC236}">
                <a16:creationId xmlns:a16="http://schemas.microsoft.com/office/drawing/2014/main" id="{71A3FFBB-8A63-CE4A-A299-6CCD9A7B8864}"/>
              </a:ext>
            </a:extLst>
          </p:cNvPr>
          <p:cNvSpPr>
            <a:spLocks noGrp="1"/>
          </p:cNvSpPr>
          <p:nvPr>
            <p:ph sz="half" idx="1"/>
          </p:nvPr>
        </p:nvSpPr>
        <p:spPr>
          <a:xfrm>
            <a:off x="589845" y="2336873"/>
            <a:ext cx="7730067" cy="1388460"/>
          </a:xfrm>
        </p:spPr>
        <p:txBody>
          <a:bodyPr>
            <a:normAutofit/>
          </a:bodyPr>
          <a:lstStyle/>
          <a:p>
            <a:r>
              <a:rPr lang="en-US" sz="2800" dirty="0"/>
              <a:t>Caused by environmental exposure to heat</a:t>
            </a:r>
          </a:p>
          <a:p>
            <a:r>
              <a:rPr lang="en-US" sz="2800" dirty="0"/>
              <a:t>Can occur indoors as well as outdoors</a:t>
            </a:r>
          </a:p>
          <a:p>
            <a:endParaRPr lang="en-US" dirty="0"/>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4294967295"/>
          </p:nvPr>
        </p:nvSpPr>
        <p:spPr>
          <a:xfrm>
            <a:off x="1083928" y="3721049"/>
            <a:ext cx="6129672" cy="1855663"/>
          </a:xfrm>
        </p:spPr>
        <p:txBody>
          <a:bodyPr numCol="2">
            <a:normAutofit/>
          </a:bodyPr>
          <a:lstStyle/>
          <a:p>
            <a:pPr marL="285750" indent="-285750">
              <a:spcBef>
                <a:spcPts val="1200"/>
              </a:spcBef>
            </a:pPr>
            <a:r>
              <a:rPr lang="en-US" sz="2800" dirty="0"/>
              <a:t>Heat rash</a:t>
            </a:r>
          </a:p>
          <a:p>
            <a:pPr marL="285750" indent="-285750">
              <a:spcBef>
                <a:spcPts val="1200"/>
              </a:spcBef>
            </a:pPr>
            <a:r>
              <a:rPr lang="en-US" sz="2800" dirty="0"/>
              <a:t>Heat syncope </a:t>
            </a:r>
          </a:p>
          <a:p>
            <a:pPr marL="285750" indent="-285750">
              <a:spcBef>
                <a:spcPts val="1200"/>
              </a:spcBef>
            </a:pPr>
            <a:r>
              <a:rPr lang="en-US" sz="2800" dirty="0"/>
              <a:t>Heat cramps</a:t>
            </a:r>
          </a:p>
          <a:p>
            <a:pPr marL="285750" indent="-285750">
              <a:spcBef>
                <a:spcPts val="1200"/>
              </a:spcBef>
            </a:pPr>
            <a:r>
              <a:rPr lang="en-US" sz="2800" dirty="0"/>
              <a:t>Heat exhaustion</a:t>
            </a:r>
          </a:p>
          <a:p>
            <a:pPr marL="285750" indent="-285750">
              <a:spcBef>
                <a:spcPts val="1200"/>
              </a:spcBef>
            </a:pPr>
            <a:r>
              <a:rPr lang="en-US" sz="2800" dirty="0"/>
              <a:t>Hyponatremia</a:t>
            </a:r>
          </a:p>
          <a:p>
            <a:pPr marL="285750" indent="-285750">
              <a:spcBef>
                <a:spcPts val="1200"/>
              </a:spcBef>
            </a:pPr>
            <a:r>
              <a:rPr lang="en-US" sz="2800" dirty="0"/>
              <a:t>Heat stroke</a:t>
            </a:r>
          </a:p>
          <a:p>
            <a:endParaRPr lang="en-US" dirty="0"/>
          </a:p>
        </p:txBody>
      </p:sp>
      <p:sp>
        <p:nvSpPr>
          <p:cNvPr id="5" name="Footer Placeholder 4">
            <a:extLst>
              <a:ext uri="{FF2B5EF4-FFF2-40B4-BE49-F238E27FC236}">
                <a16:creationId xmlns:a16="http://schemas.microsoft.com/office/drawing/2014/main" id="{16D2D915-74E9-AB47-9889-3952C7DFAFE5}"/>
              </a:ext>
            </a:extLst>
          </p:cNvPr>
          <p:cNvSpPr>
            <a:spLocks noGrp="1"/>
          </p:cNvSpPr>
          <p:nvPr>
            <p:ph type="ftr" sz="quarter" idx="11"/>
          </p:nvPr>
        </p:nvSpPr>
        <p:spPr>
          <a:xfrm>
            <a:off x="533400" y="5954237"/>
            <a:ext cx="8057444"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94895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1DFA-897E-5B4E-911B-61ECA3ECA1FF}"/>
              </a:ext>
            </a:extLst>
          </p:cNvPr>
          <p:cNvSpPr>
            <a:spLocks noGrp="1"/>
          </p:cNvSpPr>
          <p:nvPr>
            <p:ph type="title"/>
          </p:nvPr>
        </p:nvSpPr>
        <p:spPr/>
        <p:txBody>
          <a:bodyPr/>
          <a:lstStyle/>
          <a:p>
            <a:r>
              <a:rPr lang="en-US" dirty="0"/>
              <a:t>Monitor</a:t>
            </a:r>
          </a:p>
        </p:txBody>
      </p:sp>
      <p:sp>
        <p:nvSpPr>
          <p:cNvPr id="3" name="Content Placeholder 2">
            <a:extLst>
              <a:ext uri="{FF2B5EF4-FFF2-40B4-BE49-F238E27FC236}">
                <a16:creationId xmlns:a16="http://schemas.microsoft.com/office/drawing/2014/main" id="{BD1BD8F9-77E9-1648-BC1A-FCF4FE76A457}"/>
              </a:ext>
            </a:extLst>
          </p:cNvPr>
          <p:cNvSpPr>
            <a:spLocks noGrp="1"/>
          </p:cNvSpPr>
          <p:nvPr>
            <p:ph sz="half" idx="1"/>
          </p:nvPr>
        </p:nvSpPr>
        <p:spPr>
          <a:xfrm>
            <a:off x="533401" y="2274092"/>
            <a:ext cx="4473498" cy="3568635"/>
          </a:xfrm>
        </p:spPr>
        <p:txBody>
          <a:bodyPr>
            <a:normAutofit/>
          </a:bodyPr>
          <a:lstStyle/>
          <a:p>
            <a:r>
              <a:rPr lang="en-US" sz="3200" dirty="0"/>
              <a:t>Use a buddy system</a:t>
            </a:r>
          </a:p>
          <a:p>
            <a:r>
              <a:rPr lang="en-US" sz="3200" dirty="0"/>
              <a:t>Don’t work alone</a:t>
            </a:r>
          </a:p>
          <a:p>
            <a:r>
              <a:rPr lang="en-US" sz="3200" dirty="0"/>
              <a:t>Monitor each other for signs and symptoms of heat-related illnesses </a:t>
            </a:r>
          </a:p>
        </p:txBody>
      </p:sp>
      <p:pic>
        <p:nvPicPr>
          <p:cNvPr id="11" name="Content Placeholder 10" descr="This is a picture of a worker helping his coworker who is showing signs and symptoms of a heat-related illnesses sit down.">
            <a:extLst>
              <a:ext uri="{FF2B5EF4-FFF2-40B4-BE49-F238E27FC236}">
                <a16:creationId xmlns:a16="http://schemas.microsoft.com/office/drawing/2014/main" id="{294CD7A4-873E-BF47-96FD-447FB0E0F5FE}"/>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006899" y="479554"/>
            <a:ext cx="4249992" cy="6523750"/>
          </a:xfrm>
          <a:effectLst>
            <a:softEdge rad="114300"/>
          </a:effectLst>
        </p:spPr>
      </p:pic>
      <p:sp>
        <p:nvSpPr>
          <p:cNvPr id="5" name="Footer Placeholder 4">
            <a:extLst>
              <a:ext uri="{FF2B5EF4-FFF2-40B4-BE49-F238E27FC236}">
                <a16:creationId xmlns:a16="http://schemas.microsoft.com/office/drawing/2014/main" id="{E692FBA0-6E10-AE43-A45B-E09D40B51AC2}"/>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13536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Treatment</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1487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402997" y="783013"/>
            <a:ext cx="4913135" cy="996550"/>
          </a:xfrm>
        </p:spPr>
        <p:txBody>
          <a:bodyPr>
            <a:normAutofit/>
          </a:bodyPr>
          <a:lstStyle/>
          <a:p>
            <a:r>
              <a:rPr lang="en-US" dirty="0"/>
              <a:t>Review</a:t>
            </a:r>
          </a:p>
        </p:txBody>
      </p:sp>
      <p:sp>
        <p:nvSpPr>
          <p:cNvPr id="3" name="Content Placeholder 2">
            <a:extLst>
              <a:ext uri="{FF2B5EF4-FFF2-40B4-BE49-F238E27FC236}">
                <a16:creationId xmlns:a16="http://schemas.microsoft.com/office/drawing/2014/main" id="{71A3FFBB-8A63-CE4A-A299-6CCD9A7B8864}"/>
              </a:ext>
            </a:extLst>
          </p:cNvPr>
          <p:cNvSpPr>
            <a:spLocks noGrp="1"/>
          </p:cNvSpPr>
          <p:nvPr>
            <p:ph sz="half" idx="1"/>
          </p:nvPr>
        </p:nvSpPr>
        <p:spPr>
          <a:xfrm>
            <a:off x="697088" y="2366004"/>
            <a:ext cx="7730067" cy="1196735"/>
          </a:xfrm>
        </p:spPr>
        <p:txBody>
          <a:bodyPr>
            <a:normAutofit fontScale="25000" lnSpcReduction="20000"/>
          </a:bodyPr>
          <a:lstStyle/>
          <a:p>
            <a:pPr>
              <a:lnSpc>
                <a:spcPct val="140000"/>
              </a:lnSpc>
            </a:pPr>
            <a:r>
              <a:rPr lang="en-US" sz="11200" dirty="0"/>
              <a:t>Dehydration</a:t>
            </a:r>
          </a:p>
          <a:p>
            <a:pPr>
              <a:lnSpc>
                <a:spcPct val="140000"/>
              </a:lnSpc>
            </a:pPr>
            <a:r>
              <a:rPr lang="en-US" sz="11200" dirty="0"/>
              <a:t>Heat-Related Illnesses</a:t>
            </a:r>
          </a:p>
          <a:p>
            <a:endParaRPr lang="en-US" dirty="0"/>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4294967295"/>
          </p:nvPr>
        </p:nvSpPr>
        <p:spPr>
          <a:xfrm>
            <a:off x="1402997" y="3833668"/>
            <a:ext cx="6129672" cy="1855663"/>
          </a:xfrm>
        </p:spPr>
        <p:txBody>
          <a:bodyPr numCol="2">
            <a:normAutofit/>
          </a:bodyPr>
          <a:lstStyle/>
          <a:p>
            <a:pPr marL="285750" indent="-285750">
              <a:spcBef>
                <a:spcPts val="1200"/>
              </a:spcBef>
            </a:pPr>
            <a:r>
              <a:rPr lang="en-US" sz="2800" dirty="0"/>
              <a:t>Heat rash</a:t>
            </a:r>
          </a:p>
          <a:p>
            <a:pPr marL="285750" indent="-285750">
              <a:spcBef>
                <a:spcPts val="1200"/>
              </a:spcBef>
            </a:pPr>
            <a:r>
              <a:rPr lang="en-US" sz="2800" dirty="0"/>
              <a:t>Heat syncope </a:t>
            </a:r>
          </a:p>
          <a:p>
            <a:pPr marL="285750" indent="-285750">
              <a:spcBef>
                <a:spcPts val="1200"/>
              </a:spcBef>
            </a:pPr>
            <a:r>
              <a:rPr lang="en-US" sz="2800" dirty="0"/>
              <a:t>Heat cramps</a:t>
            </a:r>
          </a:p>
          <a:p>
            <a:pPr marL="285750" indent="-285750">
              <a:spcBef>
                <a:spcPts val="1200"/>
              </a:spcBef>
            </a:pPr>
            <a:r>
              <a:rPr lang="en-US" sz="2800" dirty="0"/>
              <a:t>Heat exhaustion</a:t>
            </a:r>
          </a:p>
          <a:p>
            <a:pPr marL="285750" indent="-285750">
              <a:spcBef>
                <a:spcPts val="1200"/>
              </a:spcBef>
            </a:pPr>
            <a:r>
              <a:rPr lang="en-US" sz="2800" dirty="0"/>
              <a:t>Hyponatremia</a:t>
            </a:r>
          </a:p>
          <a:p>
            <a:pPr marL="285750" indent="-285750">
              <a:spcBef>
                <a:spcPts val="1200"/>
              </a:spcBef>
            </a:pPr>
            <a:r>
              <a:rPr lang="en-US" sz="2800" dirty="0"/>
              <a:t>Heat stroke</a:t>
            </a:r>
          </a:p>
          <a:p>
            <a:endParaRPr lang="en-US" dirty="0"/>
          </a:p>
        </p:txBody>
      </p:sp>
      <p:sp>
        <p:nvSpPr>
          <p:cNvPr id="5" name="Footer Placeholder 4">
            <a:extLst>
              <a:ext uri="{FF2B5EF4-FFF2-40B4-BE49-F238E27FC236}">
                <a16:creationId xmlns:a16="http://schemas.microsoft.com/office/drawing/2014/main" id="{16D2D915-74E9-AB47-9889-3952C7DFAFE5}"/>
              </a:ext>
            </a:extLst>
          </p:cNvPr>
          <p:cNvSpPr>
            <a:spLocks noGrp="1"/>
          </p:cNvSpPr>
          <p:nvPr>
            <p:ph type="ftr" sz="quarter" idx="11"/>
          </p:nvPr>
        </p:nvSpPr>
        <p:spPr>
          <a:xfrm>
            <a:off x="533400" y="5954237"/>
            <a:ext cx="8057444"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95874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C739-34CB-F440-9FD2-66A8E50075F6}"/>
              </a:ext>
            </a:extLst>
          </p:cNvPr>
          <p:cNvSpPr>
            <a:spLocks noGrp="1"/>
          </p:cNvSpPr>
          <p:nvPr>
            <p:ph type="title"/>
          </p:nvPr>
        </p:nvSpPr>
        <p:spPr/>
        <p:txBody>
          <a:bodyPr/>
          <a:lstStyle/>
          <a:p>
            <a:r>
              <a:rPr lang="en-US" dirty="0"/>
              <a:t>Heat Stroke: Call</a:t>
            </a:r>
          </a:p>
        </p:txBody>
      </p:sp>
      <p:sp>
        <p:nvSpPr>
          <p:cNvPr id="3" name="Content Placeholder 2">
            <a:extLst>
              <a:ext uri="{FF2B5EF4-FFF2-40B4-BE49-F238E27FC236}">
                <a16:creationId xmlns:a16="http://schemas.microsoft.com/office/drawing/2014/main" id="{F8D02CBB-7B58-7C49-8734-77EDF634FCEE}"/>
              </a:ext>
            </a:extLst>
          </p:cNvPr>
          <p:cNvSpPr>
            <a:spLocks noGrp="1"/>
          </p:cNvSpPr>
          <p:nvPr>
            <p:ph sz="half" idx="1"/>
          </p:nvPr>
        </p:nvSpPr>
        <p:spPr>
          <a:xfrm>
            <a:off x="461209" y="2937669"/>
            <a:ext cx="4473498" cy="1941782"/>
          </a:xfrm>
        </p:spPr>
        <p:txBody>
          <a:bodyPr/>
          <a:lstStyle/>
          <a:p>
            <a:pPr marL="0" indent="0" algn="ctr">
              <a:buNone/>
            </a:pPr>
            <a:r>
              <a:rPr lang="en-US" sz="3800" dirty="0"/>
              <a:t>CALL 911 - Heat stroke is a medical emergency</a:t>
            </a:r>
          </a:p>
          <a:p>
            <a:pPr marL="0" indent="0">
              <a:buNone/>
            </a:pPr>
            <a:endParaRPr lang="en-US" dirty="0"/>
          </a:p>
        </p:txBody>
      </p:sp>
      <p:pic>
        <p:nvPicPr>
          <p:cNvPr id="6" name="Content Placeholder 5" descr="This is a picture of a woman calling for help for a heat stroke emergency.">
            <a:extLst>
              <a:ext uri="{FF2B5EF4-FFF2-40B4-BE49-F238E27FC236}">
                <a16:creationId xmlns:a16="http://schemas.microsoft.com/office/drawing/2014/main" id="{7F079BA9-BFBC-2849-B481-4896B529B118}"/>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152744" y="494406"/>
            <a:ext cx="4111572" cy="6478319"/>
          </a:xfrm>
          <a:prstGeom prst="rect">
            <a:avLst/>
          </a:prstGeom>
          <a:effectLst>
            <a:softEdge rad="114300"/>
          </a:effectLst>
        </p:spPr>
      </p:pic>
      <p:sp>
        <p:nvSpPr>
          <p:cNvPr id="5" name="Footer Placeholder 4">
            <a:extLst>
              <a:ext uri="{FF2B5EF4-FFF2-40B4-BE49-F238E27FC236}">
                <a16:creationId xmlns:a16="http://schemas.microsoft.com/office/drawing/2014/main" id="{9B440F13-BBC3-8946-BD4A-9AF0DCF49398}"/>
              </a:ext>
            </a:extLst>
          </p:cNvPr>
          <p:cNvSpPr>
            <a:spLocks noGrp="1"/>
          </p:cNvSpPr>
          <p:nvPr>
            <p:ph type="ftr" sz="quarter" idx="11"/>
          </p:nvPr>
        </p:nvSpPr>
        <p:spPr>
          <a:xfrm>
            <a:off x="461209"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06637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5953-6569-CA4E-A1DD-F29A35D66592}"/>
              </a:ext>
            </a:extLst>
          </p:cNvPr>
          <p:cNvSpPr>
            <a:spLocks noGrp="1"/>
          </p:cNvSpPr>
          <p:nvPr>
            <p:ph type="title"/>
          </p:nvPr>
        </p:nvSpPr>
        <p:spPr/>
        <p:txBody>
          <a:bodyPr/>
          <a:lstStyle/>
          <a:p>
            <a:r>
              <a:rPr lang="en-US" dirty="0"/>
              <a:t>Heat Stroke: Cool</a:t>
            </a:r>
          </a:p>
        </p:txBody>
      </p:sp>
      <p:sp>
        <p:nvSpPr>
          <p:cNvPr id="3" name="Content Placeholder 2">
            <a:extLst>
              <a:ext uri="{FF2B5EF4-FFF2-40B4-BE49-F238E27FC236}">
                <a16:creationId xmlns:a16="http://schemas.microsoft.com/office/drawing/2014/main" id="{0EDE5E96-57B9-E743-972C-225E34CCB64F}"/>
              </a:ext>
            </a:extLst>
          </p:cNvPr>
          <p:cNvSpPr>
            <a:spLocks noGrp="1"/>
          </p:cNvSpPr>
          <p:nvPr>
            <p:ph sz="half" idx="1"/>
          </p:nvPr>
        </p:nvSpPr>
        <p:spPr>
          <a:xfrm>
            <a:off x="449177" y="2542702"/>
            <a:ext cx="4473498" cy="2591488"/>
          </a:xfrm>
        </p:spPr>
        <p:txBody>
          <a:bodyPr/>
          <a:lstStyle/>
          <a:p>
            <a:r>
              <a:rPr lang="en-US" sz="3800" dirty="0"/>
              <a:t>Move to shady cool area</a:t>
            </a:r>
          </a:p>
          <a:p>
            <a:r>
              <a:rPr lang="en-US" sz="3800" dirty="0"/>
              <a:t>Cool the worker any way you can</a:t>
            </a:r>
          </a:p>
          <a:p>
            <a:endParaRPr lang="en-US" dirty="0"/>
          </a:p>
        </p:txBody>
      </p:sp>
      <p:pic>
        <p:nvPicPr>
          <p:cNvPr id="6" name="Content Placeholder 5" descr="This is a picture of a man applying cold compressing to a woman suffering from heat stroke.">
            <a:extLst>
              <a:ext uri="{FF2B5EF4-FFF2-40B4-BE49-F238E27FC236}">
                <a16:creationId xmlns:a16="http://schemas.microsoft.com/office/drawing/2014/main" id="{C00FF8DB-5F9B-8F46-9E37-0D0435A64E16}"/>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4970803" y="2381822"/>
            <a:ext cx="4094409" cy="3722950"/>
          </a:xfrm>
          <a:prstGeom prst="rect">
            <a:avLst/>
          </a:prstGeom>
          <a:effectLst>
            <a:softEdge rad="114300"/>
          </a:effectLst>
        </p:spPr>
      </p:pic>
      <p:sp>
        <p:nvSpPr>
          <p:cNvPr id="5" name="Footer Placeholder 4">
            <a:extLst>
              <a:ext uri="{FF2B5EF4-FFF2-40B4-BE49-F238E27FC236}">
                <a16:creationId xmlns:a16="http://schemas.microsoft.com/office/drawing/2014/main" id="{5CD75E97-6F11-8E47-99BB-687D334B4544}"/>
              </a:ext>
            </a:extLst>
          </p:cNvPr>
          <p:cNvSpPr>
            <a:spLocks noGrp="1"/>
          </p:cNvSpPr>
          <p:nvPr>
            <p:ph type="ftr" sz="quarter" idx="11"/>
          </p:nvPr>
        </p:nvSpPr>
        <p:spPr>
          <a:xfrm>
            <a:off x="449177"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575511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p:txBody>
          <a:bodyPr>
            <a:normAutofit/>
          </a:bodyPr>
          <a:lstStyle/>
          <a:p>
            <a:r>
              <a:rPr lang="en-US" sz="3400" dirty="0"/>
              <a:t>Heat Stroke: Drink</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97042" y="2763960"/>
            <a:ext cx="4473498" cy="1869593"/>
          </a:xfrm>
        </p:spPr>
        <p:txBody>
          <a:bodyPr>
            <a:noAutofit/>
          </a:bodyPr>
          <a:lstStyle/>
          <a:p>
            <a:pPr marL="0" indent="0" algn="ctr">
              <a:buNone/>
            </a:pPr>
            <a:r>
              <a:rPr lang="en-US" sz="3600" dirty="0"/>
              <a:t>If the </a:t>
            </a:r>
            <a:r>
              <a:rPr lang="en-US" sz="4000" dirty="0"/>
              <a:t>worker</a:t>
            </a:r>
            <a:r>
              <a:rPr lang="en-US" sz="3600" dirty="0"/>
              <a:t> is responsive, give cool water to drink</a:t>
            </a:r>
          </a:p>
        </p:txBody>
      </p:sp>
      <p:pic>
        <p:nvPicPr>
          <p:cNvPr id="7" name="Content Placeholder 6" descr="This is a picture of a plastic water bottle.">
            <a:extLst>
              <a:ext uri="{FF2B5EF4-FFF2-40B4-BE49-F238E27FC236}">
                <a16:creationId xmlns:a16="http://schemas.microsoft.com/office/drawing/2014/main" id="{2624DC97-09CB-C940-BF65-6617233ED8B8}"/>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rot="159123">
            <a:off x="6328782" y="2362568"/>
            <a:ext cx="1472744" cy="4116628"/>
          </a:xfrm>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97042" y="5645400"/>
            <a:ext cx="4609857" cy="1022517"/>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68005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p:txBody>
          <a:bodyPr>
            <a:normAutofit/>
          </a:bodyPr>
          <a:lstStyle/>
          <a:p>
            <a:r>
              <a:rPr lang="en-US" sz="3000" dirty="0"/>
              <a:t>Heat Exhaustion: Call</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533401" y="2389586"/>
            <a:ext cx="4473498" cy="3169003"/>
          </a:xfrm>
        </p:spPr>
        <p:txBody>
          <a:bodyPr>
            <a:noAutofit/>
          </a:bodyPr>
          <a:lstStyle/>
          <a:p>
            <a:r>
              <a:rPr lang="en-US" sz="3600" dirty="0"/>
              <a:t>Call 911 if no medical assistance on site</a:t>
            </a:r>
          </a:p>
          <a:p>
            <a:r>
              <a:rPr lang="en-US" sz="3600" dirty="0"/>
              <a:t>Move worker to a cool shady area</a:t>
            </a:r>
            <a:endParaRPr lang="en-US" sz="3200" dirty="0"/>
          </a:p>
        </p:txBody>
      </p:sp>
      <p:pic>
        <p:nvPicPr>
          <p:cNvPr id="8" name="Content Placeholder 7" descr="This is a picture of a man moving a woman suffering from heat exhaustion to a shady area and having her sit down.">
            <a:extLst>
              <a:ext uri="{FF2B5EF4-FFF2-40B4-BE49-F238E27FC236}">
                <a16:creationId xmlns:a16="http://schemas.microsoft.com/office/drawing/2014/main" id="{7C42C5C2-9FAA-C348-A5F1-7B83CE058472}"/>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l="4262" t="1577"/>
          <a:stretch/>
        </p:blipFill>
        <p:spPr>
          <a:xfrm>
            <a:off x="5106369" y="505326"/>
            <a:ext cx="4186174" cy="6455366"/>
          </a:xfrm>
          <a:prstGeom prst="rect">
            <a:avLst/>
          </a:prstGeo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421105" y="5683237"/>
            <a:ext cx="4585794" cy="1080938"/>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19930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16634" y="753228"/>
            <a:ext cx="4094122" cy="1080938"/>
          </a:xfrm>
        </p:spPr>
        <p:txBody>
          <a:bodyPr>
            <a:normAutofit/>
          </a:bodyPr>
          <a:lstStyle/>
          <a:p>
            <a:r>
              <a:rPr lang="en-US" sz="3100" dirty="0"/>
              <a:t>Heat Exhaustion: Cool</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75528" y="2605172"/>
            <a:ext cx="4607312" cy="2947070"/>
          </a:xfrm>
        </p:spPr>
        <p:txBody>
          <a:bodyPr>
            <a:noAutofit/>
          </a:bodyPr>
          <a:lstStyle/>
          <a:p>
            <a:r>
              <a:rPr lang="en-US" sz="3600" dirty="0"/>
              <a:t>Loosen tight clothing and remove extra layers</a:t>
            </a:r>
          </a:p>
          <a:p>
            <a:r>
              <a:rPr lang="en-US" sz="3600" dirty="0"/>
              <a:t>Cool the worker</a:t>
            </a:r>
          </a:p>
        </p:txBody>
      </p:sp>
      <p:pic>
        <p:nvPicPr>
          <p:cNvPr id="8" name="Content Placeholder 7" descr="This is a picture of a woman suffering from heat exhaustion who is removing extra clothing to help her cool down.">
            <a:extLst>
              <a:ext uri="{FF2B5EF4-FFF2-40B4-BE49-F238E27FC236}">
                <a16:creationId xmlns:a16="http://schemas.microsoft.com/office/drawing/2014/main" id="{DE46BD2D-F0C6-E349-9F61-A095D474401B}"/>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l="3034" r="10895"/>
          <a:stretch/>
        </p:blipFill>
        <p:spPr>
          <a:xfrm>
            <a:off x="5310756" y="493295"/>
            <a:ext cx="3978981" cy="6497057"/>
          </a:xfrm>
          <a:prstGeom prst="rect">
            <a:avLst/>
          </a:prstGeo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25798" y="5698289"/>
            <a:ext cx="4657042" cy="1022517"/>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353524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04602" y="753228"/>
            <a:ext cx="3924078" cy="1080938"/>
          </a:xfrm>
        </p:spPr>
        <p:txBody>
          <a:bodyPr>
            <a:normAutofit/>
          </a:bodyPr>
          <a:lstStyle/>
          <a:p>
            <a:r>
              <a:rPr lang="en-US" sz="2800" dirty="0"/>
              <a:t>Heat Exhaustion: Drink</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466425" y="2324124"/>
            <a:ext cx="4540474" cy="3132062"/>
          </a:xfrm>
        </p:spPr>
        <p:txBody>
          <a:bodyPr>
            <a:noAutofit/>
          </a:bodyPr>
          <a:lstStyle/>
          <a:p>
            <a:pPr>
              <a:lnSpc>
                <a:spcPct val="100000"/>
              </a:lnSpc>
              <a:spcBef>
                <a:spcPts val="1600"/>
              </a:spcBef>
            </a:pPr>
            <a:r>
              <a:rPr lang="en-US" sz="3600" dirty="0"/>
              <a:t>Give cool drinks</a:t>
            </a:r>
          </a:p>
          <a:p>
            <a:pPr>
              <a:lnSpc>
                <a:spcPct val="100000"/>
              </a:lnSpc>
              <a:spcBef>
                <a:spcPts val="1600"/>
              </a:spcBef>
            </a:pPr>
            <a:r>
              <a:rPr lang="en-US" sz="3600" dirty="0"/>
              <a:t>Water or sports drinks</a:t>
            </a:r>
          </a:p>
          <a:p>
            <a:pPr>
              <a:lnSpc>
                <a:spcPct val="100000"/>
              </a:lnSpc>
              <a:spcBef>
                <a:spcPts val="1600"/>
              </a:spcBef>
            </a:pPr>
            <a:r>
              <a:rPr lang="en-US" sz="3600" dirty="0"/>
              <a:t>No coffee or alcohol</a:t>
            </a:r>
          </a:p>
        </p:txBody>
      </p:sp>
      <p:pic>
        <p:nvPicPr>
          <p:cNvPr id="7" name="Content Placeholder 6" descr="This is a picture of a man giving a worker suffering from heat exhaustion a sports drink.&#10;">
            <a:extLst>
              <a:ext uri="{FF2B5EF4-FFF2-40B4-BE49-F238E27FC236}">
                <a16:creationId xmlns:a16="http://schemas.microsoft.com/office/drawing/2014/main" id="{95480003-D9EB-F140-8E56-717EE4BB27A8}"/>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072386" y="481262"/>
            <a:ext cx="4203966" cy="6493533"/>
          </a:xfr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60947" y="5842727"/>
            <a:ext cx="4645952" cy="825190"/>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616597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EDCC-4C55-FF4F-8B24-4CA81D5465F2}"/>
              </a:ext>
            </a:extLst>
          </p:cNvPr>
          <p:cNvSpPr>
            <a:spLocks noGrp="1"/>
          </p:cNvSpPr>
          <p:nvPr>
            <p:ph type="title"/>
          </p:nvPr>
        </p:nvSpPr>
        <p:spPr/>
        <p:txBody>
          <a:bodyPr>
            <a:normAutofit/>
          </a:bodyPr>
          <a:lstStyle/>
          <a:p>
            <a:r>
              <a:rPr lang="en-US" sz="3200" dirty="0"/>
              <a:t>Hyponatremia: Eat</a:t>
            </a:r>
          </a:p>
        </p:txBody>
      </p:sp>
      <p:sp>
        <p:nvSpPr>
          <p:cNvPr id="3" name="Content Placeholder 2">
            <a:extLst>
              <a:ext uri="{FF2B5EF4-FFF2-40B4-BE49-F238E27FC236}">
                <a16:creationId xmlns:a16="http://schemas.microsoft.com/office/drawing/2014/main" id="{7DF731F0-CFE4-2D44-AC6F-F291897610DB}"/>
              </a:ext>
            </a:extLst>
          </p:cNvPr>
          <p:cNvSpPr>
            <a:spLocks noGrp="1"/>
          </p:cNvSpPr>
          <p:nvPr>
            <p:ph sz="half" idx="1"/>
          </p:nvPr>
        </p:nvSpPr>
        <p:spPr>
          <a:xfrm>
            <a:off x="533401" y="2412498"/>
            <a:ext cx="4473498" cy="3018570"/>
          </a:xfrm>
        </p:spPr>
        <p:txBody>
          <a:bodyPr>
            <a:normAutofit fontScale="92500" lnSpcReduction="20000"/>
          </a:bodyPr>
          <a:lstStyle/>
          <a:p>
            <a:pPr>
              <a:lnSpc>
                <a:spcPct val="110000"/>
              </a:lnSpc>
              <a:spcBef>
                <a:spcPts val="1600"/>
              </a:spcBef>
            </a:pPr>
            <a:r>
              <a:rPr lang="en-US" sz="3200" dirty="0"/>
              <a:t>Move the worker to a cool, shady area</a:t>
            </a:r>
          </a:p>
          <a:p>
            <a:pPr>
              <a:lnSpc>
                <a:spcPct val="110000"/>
              </a:lnSpc>
              <a:spcBef>
                <a:spcPts val="1600"/>
              </a:spcBef>
            </a:pPr>
            <a:r>
              <a:rPr lang="en-US" sz="3200" dirty="0"/>
              <a:t>If the worker is responsive have them eat salty snacks</a:t>
            </a:r>
          </a:p>
          <a:p>
            <a:pPr>
              <a:lnSpc>
                <a:spcPct val="110000"/>
              </a:lnSpc>
              <a:spcBef>
                <a:spcPts val="1600"/>
              </a:spcBef>
            </a:pPr>
            <a:r>
              <a:rPr lang="en-US" sz="3200" dirty="0"/>
              <a:t>No salt tablets</a:t>
            </a:r>
          </a:p>
          <a:p>
            <a:endParaRPr lang="en-US" dirty="0"/>
          </a:p>
        </p:txBody>
      </p:sp>
      <p:pic>
        <p:nvPicPr>
          <p:cNvPr id="7" name="Content Placeholder 6" descr="This is a picture of a lunch box filled with salty snacks. A worker is reaching in to grab some to eat.">
            <a:extLst>
              <a:ext uri="{FF2B5EF4-FFF2-40B4-BE49-F238E27FC236}">
                <a16:creationId xmlns:a16="http://schemas.microsoft.com/office/drawing/2014/main" id="{7671953A-4D25-944A-B135-E6E31D62D8B9}"/>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140712" y="2600178"/>
            <a:ext cx="3998913" cy="2667274"/>
          </a:xfrm>
          <a:effectLst>
            <a:softEdge rad="114300"/>
          </a:effectLst>
        </p:spPr>
      </p:pic>
      <p:sp>
        <p:nvSpPr>
          <p:cNvPr id="5" name="Footer Placeholder 4">
            <a:extLst>
              <a:ext uri="{FF2B5EF4-FFF2-40B4-BE49-F238E27FC236}">
                <a16:creationId xmlns:a16="http://schemas.microsoft.com/office/drawing/2014/main" id="{E4DB7EAA-8D2D-914E-B7DA-0308E4189699}"/>
              </a:ext>
            </a:extLst>
          </p:cNvPr>
          <p:cNvSpPr>
            <a:spLocks noGrp="1"/>
          </p:cNvSpPr>
          <p:nvPr>
            <p:ph type="ftr" sz="quarter" idx="11"/>
          </p:nvPr>
        </p:nvSpPr>
        <p:spPr>
          <a:xfrm>
            <a:off x="533401" y="5842727"/>
            <a:ext cx="8081210"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68705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n-US" dirty="0"/>
              <a:t>Risk Factors</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n-US" dirty="0"/>
              <a:t>Workers who are not acclimatized to heat</a:t>
            </a:r>
          </a:p>
          <a:p>
            <a:r>
              <a:rPr lang="en-US" dirty="0"/>
              <a:t>Environmental: High temperatures, high humidity, direct sun exposure and lack of air movement</a:t>
            </a:r>
          </a:p>
          <a:p>
            <a:r>
              <a:rPr lang="en-US" dirty="0"/>
              <a:t>Indoor radiant heat sources</a:t>
            </a:r>
          </a:p>
          <a:p>
            <a:r>
              <a:rPr lang="en-US" dirty="0"/>
              <a:t>Clothing: multiple layers, dark colors, tight-fitting or restricts air movement</a:t>
            </a:r>
          </a:p>
          <a:p>
            <a:r>
              <a:rPr lang="en-US" dirty="0"/>
              <a:t>Not drinking enough fluids - dehydration</a:t>
            </a:r>
          </a:p>
          <a:p>
            <a:pPr marL="0" indent="0">
              <a:buNone/>
            </a:pPr>
            <a:endParaRPr lang="en-US"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417941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0CCB-19A2-3848-96D6-1797C4D9D6E0}"/>
              </a:ext>
            </a:extLst>
          </p:cNvPr>
          <p:cNvSpPr>
            <a:spLocks noGrp="1"/>
          </p:cNvSpPr>
          <p:nvPr>
            <p:ph type="title"/>
          </p:nvPr>
        </p:nvSpPr>
        <p:spPr>
          <a:xfrm>
            <a:off x="1168505" y="753228"/>
            <a:ext cx="4005071" cy="1080938"/>
          </a:xfrm>
        </p:spPr>
        <p:txBody>
          <a:bodyPr>
            <a:normAutofit/>
          </a:bodyPr>
          <a:lstStyle/>
          <a:p>
            <a:r>
              <a:rPr lang="en-US" sz="3200" dirty="0"/>
              <a:t>Hyponatremia: Call</a:t>
            </a:r>
          </a:p>
        </p:txBody>
      </p:sp>
      <p:sp>
        <p:nvSpPr>
          <p:cNvPr id="3" name="Content Placeholder 2">
            <a:extLst>
              <a:ext uri="{FF2B5EF4-FFF2-40B4-BE49-F238E27FC236}">
                <a16:creationId xmlns:a16="http://schemas.microsoft.com/office/drawing/2014/main" id="{F8AE6540-230A-4C4A-A780-9131245A6093}"/>
              </a:ext>
            </a:extLst>
          </p:cNvPr>
          <p:cNvSpPr>
            <a:spLocks noGrp="1"/>
          </p:cNvSpPr>
          <p:nvPr>
            <p:ph sz="half" idx="1"/>
          </p:nvPr>
        </p:nvSpPr>
        <p:spPr>
          <a:xfrm>
            <a:off x="372979" y="2305365"/>
            <a:ext cx="4633920" cy="3537362"/>
          </a:xfrm>
        </p:spPr>
        <p:txBody>
          <a:bodyPr>
            <a:noAutofit/>
          </a:bodyPr>
          <a:lstStyle/>
          <a:p>
            <a:pPr>
              <a:lnSpc>
                <a:spcPct val="100000"/>
              </a:lnSpc>
              <a:spcBef>
                <a:spcPts val="1600"/>
              </a:spcBef>
            </a:pPr>
            <a:r>
              <a:rPr lang="en-US" sz="3000" dirty="0"/>
              <a:t>If the worker is</a:t>
            </a:r>
          </a:p>
          <a:p>
            <a:pPr lvl="1">
              <a:lnSpc>
                <a:spcPct val="100000"/>
              </a:lnSpc>
              <a:spcBef>
                <a:spcPts val="1600"/>
              </a:spcBef>
            </a:pPr>
            <a:r>
              <a:rPr lang="en-US" sz="2600" dirty="0"/>
              <a:t>Confused, disoriented or unresponsive, </a:t>
            </a:r>
          </a:p>
          <a:p>
            <a:pPr lvl="1">
              <a:lnSpc>
                <a:spcPct val="100000"/>
              </a:lnSpc>
              <a:spcBef>
                <a:spcPts val="1600"/>
              </a:spcBef>
            </a:pPr>
            <a:r>
              <a:rPr lang="en-US" sz="2600" dirty="0"/>
              <a:t>Has a heart condition, or</a:t>
            </a:r>
          </a:p>
          <a:p>
            <a:pPr lvl="1">
              <a:lnSpc>
                <a:spcPct val="100000"/>
              </a:lnSpc>
              <a:spcBef>
                <a:spcPts val="1600"/>
              </a:spcBef>
            </a:pPr>
            <a:r>
              <a:rPr lang="en-US" sz="2600" dirty="0"/>
              <a:t>Not improving within an hour.</a:t>
            </a:r>
          </a:p>
        </p:txBody>
      </p:sp>
      <p:sp>
        <p:nvSpPr>
          <p:cNvPr id="5" name="Footer Placeholder 4">
            <a:extLst>
              <a:ext uri="{FF2B5EF4-FFF2-40B4-BE49-F238E27FC236}">
                <a16:creationId xmlns:a16="http://schemas.microsoft.com/office/drawing/2014/main" id="{CCF085C0-167C-AD46-81BD-E3992E2FD3F3}"/>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8" name="Content Placeholder 7" descr="This is a picture of a woman calling for medical assistance.">
            <a:extLst>
              <a:ext uri="{FF2B5EF4-FFF2-40B4-BE49-F238E27FC236}">
                <a16:creationId xmlns:a16="http://schemas.microsoft.com/office/drawing/2014/main" id="{B21A3382-CB19-2A4B-98C2-E5B2708DA3DE}"/>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103155" y="493294"/>
            <a:ext cx="4137101" cy="6481501"/>
          </a:xfrm>
          <a:effectLst>
            <a:softEdge rad="114300"/>
          </a:effectLst>
        </p:spPr>
      </p:pic>
    </p:spTree>
    <p:extLst>
      <p:ext uri="{BB962C8B-B14F-4D97-AF65-F5344CB8AC3E}">
        <p14:creationId xmlns:p14="http://schemas.microsoft.com/office/powerpoint/2010/main" val="2806031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15B1-6468-BC49-88DB-F264C7357AAB}"/>
              </a:ext>
            </a:extLst>
          </p:cNvPr>
          <p:cNvSpPr>
            <a:spLocks noGrp="1"/>
          </p:cNvSpPr>
          <p:nvPr>
            <p:ph type="title"/>
          </p:nvPr>
        </p:nvSpPr>
        <p:spPr>
          <a:xfrm>
            <a:off x="1216633" y="753228"/>
            <a:ext cx="5218034" cy="1003383"/>
          </a:xfrm>
        </p:spPr>
        <p:txBody>
          <a:bodyPr>
            <a:normAutofit fontScale="90000"/>
          </a:bodyPr>
          <a:lstStyle/>
          <a:p>
            <a:r>
              <a:rPr lang="en-US" dirty="0"/>
              <a:t>Heat Cramps: Treatment</a:t>
            </a:r>
          </a:p>
        </p:txBody>
      </p:sp>
      <p:sp>
        <p:nvSpPr>
          <p:cNvPr id="3" name="Content Placeholder 2">
            <a:extLst>
              <a:ext uri="{FF2B5EF4-FFF2-40B4-BE49-F238E27FC236}">
                <a16:creationId xmlns:a16="http://schemas.microsoft.com/office/drawing/2014/main" id="{CA77D459-DC5B-634E-8146-175FC5C01C26}"/>
              </a:ext>
            </a:extLst>
          </p:cNvPr>
          <p:cNvSpPr>
            <a:spLocks noGrp="1"/>
          </p:cNvSpPr>
          <p:nvPr>
            <p:ph sz="half" idx="1"/>
          </p:nvPr>
        </p:nvSpPr>
        <p:spPr>
          <a:xfrm>
            <a:off x="533401" y="2269277"/>
            <a:ext cx="4473498" cy="3301349"/>
          </a:xfrm>
        </p:spPr>
        <p:txBody>
          <a:bodyPr/>
          <a:lstStyle/>
          <a:p>
            <a:pPr>
              <a:lnSpc>
                <a:spcPct val="110000"/>
              </a:lnSpc>
              <a:spcBef>
                <a:spcPts val="1600"/>
              </a:spcBef>
            </a:pPr>
            <a:r>
              <a:rPr lang="en-US" dirty="0"/>
              <a:t>Move the worker to a cool, shady area to rest</a:t>
            </a:r>
          </a:p>
          <a:p>
            <a:pPr>
              <a:lnSpc>
                <a:spcPct val="110000"/>
              </a:lnSpc>
              <a:spcBef>
                <a:spcPts val="1600"/>
              </a:spcBef>
            </a:pPr>
            <a:r>
              <a:rPr lang="en-US" dirty="0"/>
              <a:t>Have worker eat salty snacks and drink sports drinks</a:t>
            </a:r>
          </a:p>
          <a:p>
            <a:pPr>
              <a:lnSpc>
                <a:spcPct val="110000"/>
              </a:lnSpc>
              <a:spcBef>
                <a:spcPts val="1600"/>
              </a:spcBef>
            </a:pPr>
            <a:r>
              <a:rPr lang="en-US" dirty="0"/>
              <a:t>Call for medical assistance if not improving within an hour</a:t>
            </a:r>
          </a:p>
          <a:p>
            <a:endParaRPr lang="en-US" dirty="0"/>
          </a:p>
        </p:txBody>
      </p:sp>
      <p:pic>
        <p:nvPicPr>
          <p:cNvPr id="7" name="Content Placeholder 6" descr="This is a picture of sports drinks in a cooler, salty snacks and a water cooler.">
            <a:extLst>
              <a:ext uri="{FF2B5EF4-FFF2-40B4-BE49-F238E27FC236}">
                <a16:creationId xmlns:a16="http://schemas.microsoft.com/office/drawing/2014/main" id="{83221553-80C1-7146-9CED-440C7113B3D1}"/>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140712" y="2575198"/>
            <a:ext cx="3998913" cy="2668024"/>
          </a:xfrm>
          <a:effectLst>
            <a:softEdge rad="114300"/>
          </a:effectLst>
        </p:spPr>
      </p:pic>
      <p:sp>
        <p:nvSpPr>
          <p:cNvPr id="5" name="Footer Placeholder 4">
            <a:extLst>
              <a:ext uri="{FF2B5EF4-FFF2-40B4-BE49-F238E27FC236}">
                <a16:creationId xmlns:a16="http://schemas.microsoft.com/office/drawing/2014/main" id="{EE8A32F6-9511-F645-8665-0D1FAC808F7E}"/>
              </a:ext>
            </a:extLst>
          </p:cNvPr>
          <p:cNvSpPr>
            <a:spLocks noGrp="1"/>
          </p:cNvSpPr>
          <p:nvPr>
            <p:ph type="ftr" sz="quarter" idx="11"/>
          </p:nvPr>
        </p:nvSpPr>
        <p:spPr>
          <a:xfrm>
            <a:off x="533401" y="5842727"/>
            <a:ext cx="806917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607084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D82F-2D51-3148-9EB1-8A774ED7C905}"/>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23022D1A-6DB0-0E45-929F-F34C5105890F}"/>
              </a:ext>
            </a:extLst>
          </p:cNvPr>
          <p:cNvSpPr>
            <a:spLocks noGrp="1"/>
          </p:cNvSpPr>
          <p:nvPr>
            <p:ph sz="half" idx="1"/>
          </p:nvPr>
        </p:nvSpPr>
        <p:spPr>
          <a:xfrm>
            <a:off x="605366" y="2601700"/>
            <a:ext cx="7933267" cy="2766167"/>
          </a:xfrm>
        </p:spPr>
        <p:txBody>
          <a:bodyPr>
            <a:normAutofit/>
          </a:bodyPr>
          <a:lstStyle/>
          <a:p>
            <a:pPr marL="0" indent="0" algn="ctr">
              <a:lnSpc>
                <a:spcPct val="100000"/>
              </a:lnSpc>
              <a:buNone/>
            </a:pPr>
            <a:r>
              <a:rPr lang="en-US" sz="2600" dirty="0"/>
              <a:t>You and your coworker have been working outside on a construction site for several hours. It’s one of the first really hot days of the year. You notice that your coworker is really sweating a lot and looks a little pale. When you ask him how he is feeling, he tells you that he feels a little dizzy and nauseous.</a:t>
            </a:r>
          </a:p>
        </p:txBody>
      </p:sp>
      <p:sp>
        <p:nvSpPr>
          <p:cNvPr id="4" name="Footer Placeholder 3">
            <a:extLst>
              <a:ext uri="{FF2B5EF4-FFF2-40B4-BE49-F238E27FC236}">
                <a16:creationId xmlns:a16="http://schemas.microsoft.com/office/drawing/2014/main" id="{9CE2AC9D-5EA9-FF4B-A9E0-7F851C24B52D}"/>
              </a:ext>
            </a:extLst>
          </p:cNvPr>
          <p:cNvSpPr>
            <a:spLocks noGrp="1"/>
          </p:cNvSpPr>
          <p:nvPr>
            <p:ph type="ftr" sz="quarter" idx="11"/>
          </p:nvPr>
        </p:nvSpPr>
        <p:spPr>
          <a:xfrm>
            <a:off x="533400" y="5842727"/>
            <a:ext cx="7933265" cy="676606"/>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3277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n-US" dirty="0"/>
              <a:t>Risk Factors Continued</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n-US" dirty="0"/>
              <a:t>Some medications</a:t>
            </a:r>
          </a:p>
          <a:p>
            <a:r>
              <a:rPr lang="en-US" dirty="0"/>
              <a:t>Alcohol and caffeine</a:t>
            </a:r>
          </a:p>
          <a:p>
            <a:r>
              <a:rPr lang="en-US" dirty="0"/>
              <a:t>Age</a:t>
            </a:r>
          </a:p>
          <a:p>
            <a:r>
              <a:rPr lang="en-US" dirty="0"/>
              <a:t>Obesity and lack of physical fitness</a:t>
            </a:r>
          </a:p>
          <a:p>
            <a:r>
              <a:rPr lang="en-US" dirty="0"/>
              <a:t>Pregnant workers</a:t>
            </a:r>
          </a:p>
          <a:p>
            <a:r>
              <a:rPr lang="en-US" dirty="0"/>
              <a:t>Workers in poor health</a:t>
            </a:r>
          </a:p>
          <a:p>
            <a:r>
              <a:rPr lang="en-US" dirty="0"/>
              <a:t>Previous heat-related illness</a:t>
            </a:r>
          </a:p>
          <a:p>
            <a:pPr marL="0" indent="0">
              <a:buNone/>
            </a:pPr>
            <a:endParaRPr lang="en-US"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96166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85DD-AD48-6247-AB30-6BB72BF35C5D}"/>
              </a:ext>
            </a:extLst>
          </p:cNvPr>
          <p:cNvSpPr>
            <a:spLocks noGrp="1"/>
          </p:cNvSpPr>
          <p:nvPr>
            <p:ph type="title"/>
          </p:nvPr>
        </p:nvSpPr>
        <p:spPr/>
        <p:txBody>
          <a:bodyPr/>
          <a:lstStyle/>
          <a:p>
            <a:r>
              <a:rPr lang="en-US" dirty="0"/>
              <a:t>Dehydration</a:t>
            </a:r>
          </a:p>
        </p:txBody>
      </p:sp>
      <p:sp>
        <p:nvSpPr>
          <p:cNvPr id="3" name="Content Placeholder 2">
            <a:extLst>
              <a:ext uri="{FF2B5EF4-FFF2-40B4-BE49-F238E27FC236}">
                <a16:creationId xmlns:a16="http://schemas.microsoft.com/office/drawing/2014/main" id="{C41162E7-4D7C-414F-9153-E2EAF41092EC}"/>
              </a:ext>
            </a:extLst>
          </p:cNvPr>
          <p:cNvSpPr>
            <a:spLocks noGrp="1"/>
          </p:cNvSpPr>
          <p:nvPr>
            <p:ph sz="half" idx="1"/>
          </p:nvPr>
        </p:nvSpPr>
        <p:spPr>
          <a:xfrm>
            <a:off x="533401" y="2800062"/>
            <a:ext cx="4265692" cy="2223773"/>
          </a:xfrm>
        </p:spPr>
        <p:txBody>
          <a:bodyPr/>
          <a:lstStyle/>
          <a:p>
            <a:pPr marL="0" indent="0" algn="ctr">
              <a:buNone/>
            </a:pPr>
            <a:r>
              <a:rPr lang="en-US" sz="3600" dirty="0"/>
              <a:t>When you use or lose more fluid than you take in</a:t>
            </a:r>
          </a:p>
          <a:p>
            <a:endParaRPr lang="en-US" dirty="0"/>
          </a:p>
        </p:txBody>
      </p:sp>
      <p:sp>
        <p:nvSpPr>
          <p:cNvPr id="4" name="Footer Placeholder 3">
            <a:extLst>
              <a:ext uri="{FF2B5EF4-FFF2-40B4-BE49-F238E27FC236}">
                <a16:creationId xmlns:a16="http://schemas.microsoft.com/office/drawing/2014/main" id="{F42D5640-CB45-974C-8605-8A4E25C70C9A}"/>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8" name="Picture Placeholder 7" descr="This is a picture of a man outside sweating profusely.">
            <a:extLst>
              <a:ext uri="{FF2B5EF4-FFF2-40B4-BE49-F238E27FC236}">
                <a16:creationId xmlns:a16="http://schemas.microsoft.com/office/drawing/2014/main" id="{9AF0E06E-9D16-734E-B33D-A7C55F75350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5006899" y="491766"/>
            <a:ext cx="4265692" cy="6505095"/>
          </a:xfrm>
          <a:effectLst>
            <a:softEdge rad="114300"/>
          </a:effectLst>
        </p:spPr>
      </p:pic>
    </p:spTree>
    <p:extLst>
      <p:ext uri="{BB962C8B-B14F-4D97-AF65-F5344CB8AC3E}">
        <p14:creationId xmlns:p14="http://schemas.microsoft.com/office/powerpoint/2010/main" val="393342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n-US" dirty="0"/>
              <a:t>Heat Cramps</a:t>
            </a:r>
          </a:p>
        </p:txBody>
      </p:sp>
      <p:sp>
        <p:nvSpPr>
          <p:cNvPr id="3" name="Content Placeholder 2">
            <a:extLst>
              <a:ext uri="{FF2B5EF4-FFF2-40B4-BE49-F238E27FC236}">
                <a16:creationId xmlns:a16="http://schemas.microsoft.com/office/drawing/2014/main" id="{41ADDD95-D644-EF49-B58A-CBF42A783E9C}"/>
              </a:ext>
            </a:extLst>
          </p:cNvPr>
          <p:cNvSpPr>
            <a:spLocks noGrp="1"/>
          </p:cNvSpPr>
          <p:nvPr>
            <p:ph sz="half" idx="1"/>
          </p:nvPr>
        </p:nvSpPr>
        <p:spPr>
          <a:xfrm>
            <a:off x="352921" y="2509903"/>
            <a:ext cx="4473498" cy="2947070"/>
          </a:xfrm>
        </p:spPr>
        <p:txBody>
          <a:bodyPr/>
          <a:lstStyle/>
          <a:p>
            <a:pPr marL="0" indent="0" algn="ctr">
              <a:buNone/>
            </a:pPr>
            <a:r>
              <a:rPr lang="en-US" sz="3600" dirty="0"/>
              <a:t>Muscle cramps or spasms caused by the loss of electrolytes from heavy sweating.</a:t>
            </a:r>
          </a:p>
          <a:p>
            <a:pPr marL="0" indent="0">
              <a:buNone/>
            </a:pPr>
            <a:endParaRPr lang="en-US" dirty="0"/>
          </a:p>
        </p:txBody>
      </p:sp>
      <p:pic>
        <p:nvPicPr>
          <p:cNvPr id="7" name="Content Placeholder 6" descr="This is a picture of a worker outside having a heat cramp in his calf. He is grabbing his calf.">
            <a:extLst>
              <a:ext uri="{FF2B5EF4-FFF2-40B4-BE49-F238E27FC236}">
                <a16:creationId xmlns:a16="http://schemas.microsoft.com/office/drawing/2014/main" id="{3BAB1DA6-A05F-1F4A-9574-4C0CAC6DF3F3}"/>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956771" y="469233"/>
            <a:ext cx="4337044" cy="6505565"/>
          </a:xfrm>
          <a:effectLst>
            <a:softEdge rad="114300"/>
          </a:effectLst>
        </p:spPr>
      </p:pic>
      <p:sp>
        <p:nvSpPr>
          <p:cNvPr id="5" name="Footer Placeholder 4">
            <a:extLst>
              <a:ext uri="{FF2B5EF4-FFF2-40B4-BE49-F238E27FC236}">
                <a16:creationId xmlns:a16="http://schemas.microsoft.com/office/drawing/2014/main" id="{B2D41871-6197-9247-AF29-D5E608270EB2}"/>
              </a:ext>
            </a:extLst>
          </p:cNvPr>
          <p:cNvSpPr>
            <a:spLocks noGrp="1"/>
          </p:cNvSpPr>
          <p:nvPr>
            <p:ph type="ftr" sz="quarter" idx="11"/>
          </p:nvPr>
        </p:nvSpPr>
        <p:spPr>
          <a:xfrm>
            <a:off x="35292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46114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39D0-0CAE-E04D-9D64-B3560F1FA3C0}"/>
              </a:ext>
            </a:extLst>
          </p:cNvPr>
          <p:cNvSpPr>
            <a:spLocks noGrp="1"/>
          </p:cNvSpPr>
          <p:nvPr>
            <p:ph type="title"/>
          </p:nvPr>
        </p:nvSpPr>
        <p:spPr>
          <a:xfrm>
            <a:off x="1216634" y="775806"/>
            <a:ext cx="3924078" cy="1080938"/>
          </a:xfrm>
        </p:spPr>
        <p:txBody>
          <a:bodyPr/>
          <a:lstStyle/>
          <a:p>
            <a:r>
              <a:rPr lang="en-US" dirty="0"/>
              <a:t>Heat Exhaustion</a:t>
            </a:r>
          </a:p>
        </p:txBody>
      </p:sp>
      <p:sp>
        <p:nvSpPr>
          <p:cNvPr id="3" name="Content Placeholder 2">
            <a:extLst>
              <a:ext uri="{FF2B5EF4-FFF2-40B4-BE49-F238E27FC236}">
                <a16:creationId xmlns:a16="http://schemas.microsoft.com/office/drawing/2014/main" id="{829DA4C4-096D-8E45-8F23-FC11E1170107}"/>
              </a:ext>
            </a:extLst>
          </p:cNvPr>
          <p:cNvSpPr>
            <a:spLocks noGrp="1"/>
          </p:cNvSpPr>
          <p:nvPr>
            <p:ph sz="half" idx="1"/>
          </p:nvPr>
        </p:nvSpPr>
        <p:spPr>
          <a:xfrm>
            <a:off x="414866" y="2363154"/>
            <a:ext cx="4473498" cy="2822613"/>
          </a:xfrm>
        </p:spPr>
        <p:txBody>
          <a:bodyPr>
            <a:normAutofit fontScale="92500" lnSpcReduction="20000"/>
          </a:bodyPr>
          <a:lstStyle/>
          <a:p>
            <a:pPr marL="0" indent="0">
              <a:spcBef>
                <a:spcPts val="1200"/>
              </a:spcBef>
              <a:buNone/>
            </a:pPr>
            <a:r>
              <a:rPr lang="en-US" dirty="0"/>
              <a:t>Your body is overheating</a:t>
            </a:r>
          </a:p>
          <a:p>
            <a:pPr>
              <a:spcBef>
                <a:spcPts val="1200"/>
              </a:spcBef>
            </a:pPr>
            <a:r>
              <a:rPr lang="en-US" dirty="0"/>
              <a:t>Pale, cool, clammy skin</a:t>
            </a:r>
          </a:p>
          <a:p>
            <a:pPr>
              <a:spcBef>
                <a:spcPts val="1200"/>
              </a:spcBef>
            </a:pPr>
            <a:r>
              <a:rPr lang="en-US" dirty="0"/>
              <a:t>Headache, nausea, dizziness</a:t>
            </a:r>
          </a:p>
          <a:p>
            <a:pPr>
              <a:spcBef>
                <a:spcPts val="1200"/>
              </a:spcBef>
            </a:pPr>
            <a:r>
              <a:rPr lang="en-US" dirty="0"/>
              <a:t>Heavy sweating</a:t>
            </a:r>
          </a:p>
          <a:p>
            <a:pPr>
              <a:spcBef>
                <a:spcPts val="1200"/>
              </a:spcBef>
            </a:pPr>
            <a:r>
              <a:rPr lang="en-US" dirty="0"/>
              <a:t>Irritability</a:t>
            </a:r>
          </a:p>
          <a:p>
            <a:pPr>
              <a:spcBef>
                <a:spcPts val="1200"/>
              </a:spcBef>
            </a:pPr>
            <a:r>
              <a:rPr lang="en-US" dirty="0"/>
              <a:t>Thirst </a:t>
            </a:r>
          </a:p>
          <a:p>
            <a:pPr>
              <a:spcBef>
                <a:spcPts val="1200"/>
              </a:spcBef>
            </a:pPr>
            <a:r>
              <a:rPr lang="en-US" dirty="0"/>
              <a:t>Elevated body temperature</a:t>
            </a:r>
          </a:p>
        </p:txBody>
      </p:sp>
      <p:pic>
        <p:nvPicPr>
          <p:cNvPr id="6" name="Content Placeholder 3" descr="This is a picture of a woman suffering from heat exhaustion.">
            <a:extLst>
              <a:ext uri="{FF2B5EF4-FFF2-40B4-BE49-F238E27FC236}">
                <a16:creationId xmlns:a16="http://schemas.microsoft.com/office/drawing/2014/main" id="{B65D303E-9870-6840-9A28-132801042534}"/>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006898" y="490408"/>
            <a:ext cx="4262244" cy="6390170"/>
          </a:xfrm>
          <a:prstGeom prst="rect">
            <a:avLst/>
          </a:prstGeom>
          <a:effectLst>
            <a:softEdge rad="114300"/>
          </a:effectLst>
        </p:spPr>
      </p:pic>
      <p:sp>
        <p:nvSpPr>
          <p:cNvPr id="5" name="Footer Placeholder 4">
            <a:extLst>
              <a:ext uri="{FF2B5EF4-FFF2-40B4-BE49-F238E27FC236}">
                <a16:creationId xmlns:a16="http://schemas.microsoft.com/office/drawing/2014/main" id="{7B598AE9-31BE-3241-82F8-3B0C39658D33}"/>
              </a:ext>
            </a:extLst>
          </p:cNvPr>
          <p:cNvSpPr>
            <a:spLocks noGrp="1"/>
          </p:cNvSpPr>
          <p:nvPr>
            <p:ph type="ftr" sz="quarter" idx="11"/>
          </p:nvPr>
        </p:nvSpPr>
        <p:spPr>
          <a:xfrm>
            <a:off x="414866" y="569217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92181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886E-E778-5B4E-A87A-AE2435C358EF}"/>
              </a:ext>
            </a:extLst>
          </p:cNvPr>
          <p:cNvSpPr>
            <a:spLocks noGrp="1"/>
          </p:cNvSpPr>
          <p:nvPr>
            <p:ph type="title"/>
          </p:nvPr>
        </p:nvSpPr>
        <p:spPr/>
        <p:txBody>
          <a:bodyPr/>
          <a:lstStyle/>
          <a:p>
            <a:r>
              <a:rPr lang="en-US" dirty="0"/>
              <a:t>Heat Stroke</a:t>
            </a:r>
          </a:p>
        </p:txBody>
      </p:sp>
      <p:sp>
        <p:nvSpPr>
          <p:cNvPr id="3" name="Content Placeholder 2">
            <a:extLst>
              <a:ext uri="{FF2B5EF4-FFF2-40B4-BE49-F238E27FC236}">
                <a16:creationId xmlns:a16="http://schemas.microsoft.com/office/drawing/2014/main" id="{971F5778-1B0F-2045-AC6A-6F688E78A395}"/>
              </a:ext>
            </a:extLst>
          </p:cNvPr>
          <p:cNvSpPr>
            <a:spLocks noGrp="1"/>
          </p:cNvSpPr>
          <p:nvPr>
            <p:ph sz="half" idx="1"/>
          </p:nvPr>
        </p:nvSpPr>
        <p:spPr>
          <a:xfrm>
            <a:off x="425112" y="2269277"/>
            <a:ext cx="4473498" cy="3573450"/>
          </a:xfrm>
        </p:spPr>
        <p:txBody>
          <a:bodyPr>
            <a:normAutofit lnSpcReduction="10000"/>
          </a:bodyPr>
          <a:lstStyle/>
          <a:p>
            <a:pPr marL="0" indent="0">
              <a:lnSpc>
                <a:spcPct val="100000"/>
              </a:lnSpc>
              <a:spcBef>
                <a:spcPts val="1200"/>
              </a:spcBef>
              <a:buNone/>
            </a:pPr>
            <a:r>
              <a:rPr lang="en-US" dirty="0"/>
              <a:t>Your body can no longer regulate its core temperature</a:t>
            </a:r>
          </a:p>
          <a:p>
            <a:pPr>
              <a:lnSpc>
                <a:spcPct val="100000"/>
              </a:lnSpc>
              <a:spcBef>
                <a:spcPts val="1200"/>
              </a:spcBef>
            </a:pPr>
            <a:r>
              <a:rPr lang="en-US" dirty="0"/>
              <a:t>A true medical emergency.</a:t>
            </a:r>
          </a:p>
          <a:p>
            <a:pPr>
              <a:spcBef>
                <a:spcPts val="1200"/>
              </a:spcBef>
            </a:pPr>
            <a:r>
              <a:rPr lang="en-US" dirty="0"/>
              <a:t>Change in mental status</a:t>
            </a:r>
          </a:p>
          <a:p>
            <a:pPr>
              <a:spcBef>
                <a:spcPts val="1200"/>
              </a:spcBef>
            </a:pPr>
            <a:r>
              <a:rPr lang="en-US" dirty="0"/>
              <a:t>Loss of consciousness</a:t>
            </a:r>
          </a:p>
          <a:p>
            <a:pPr>
              <a:spcBef>
                <a:spcPts val="1200"/>
              </a:spcBef>
            </a:pPr>
            <a:r>
              <a:rPr lang="en-US" dirty="0"/>
              <a:t>Hot, dry, red skin</a:t>
            </a:r>
          </a:p>
          <a:p>
            <a:pPr>
              <a:spcBef>
                <a:spcPts val="1200"/>
              </a:spcBef>
            </a:pPr>
            <a:r>
              <a:rPr lang="en-US" dirty="0"/>
              <a:t>Seizures</a:t>
            </a:r>
          </a:p>
          <a:p>
            <a:pPr>
              <a:spcBef>
                <a:spcPts val="1200"/>
              </a:spcBef>
            </a:pPr>
            <a:r>
              <a:rPr lang="en-US" dirty="0"/>
              <a:t>Very high body temperature </a:t>
            </a:r>
          </a:p>
        </p:txBody>
      </p:sp>
      <p:pic>
        <p:nvPicPr>
          <p:cNvPr id="6" name="Content Placeholder 5" descr="This is a picture of someone who has collapsed from heat stroke.">
            <a:extLst>
              <a:ext uri="{FF2B5EF4-FFF2-40B4-BE49-F238E27FC236}">
                <a16:creationId xmlns:a16="http://schemas.microsoft.com/office/drawing/2014/main" id="{E3C8C5DD-8A74-D440-919B-B886D2B9023D}"/>
              </a:ext>
            </a:extLst>
          </p:cNvPr>
          <p:cNvPicPr>
            <a:picLocks noGrp="1"/>
          </p:cNvPicPr>
          <p:nvPr>
            <p:ph sz="half" idx="4294967295"/>
          </p:nvPr>
        </p:nvPicPr>
        <p:blipFill rotWithShape="1">
          <a:blip r:embed="rId3">
            <a:extLst>
              <a:ext uri="{28A0092B-C50C-407E-A947-70E740481C1C}">
                <a14:useLocalDpi xmlns:a14="http://schemas.microsoft.com/office/drawing/2010/main"/>
              </a:ext>
            </a:extLst>
          </a:blip>
          <a:srcRect/>
          <a:stretch/>
        </p:blipFill>
        <p:spPr bwMode="auto">
          <a:xfrm>
            <a:off x="4910642" y="480831"/>
            <a:ext cx="4371141" cy="6507596"/>
          </a:xfrm>
          <a:prstGeom prst="rect">
            <a:avLst/>
          </a:prstGeom>
          <a:ln>
            <a:noFill/>
          </a:ln>
          <a:effectLst>
            <a:outerShdw sx="2000" sy="2000" algn="ctr" rotWithShape="0">
              <a:srgbClr val="000000"/>
            </a:outerShdw>
            <a:softEdge rad="114300"/>
          </a:effectLst>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ACF6B0ED-310C-5243-8697-41BC77B13598}"/>
              </a:ext>
            </a:extLst>
          </p:cNvPr>
          <p:cNvSpPr>
            <a:spLocks noGrp="1"/>
          </p:cNvSpPr>
          <p:nvPr>
            <p:ph type="ftr" sz="quarter" idx="11"/>
          </p:nvPr>
        </p:nvSpPr>
        <p:spPr>
          <a:xfrm>
            <a:off x="425113"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91574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AEC5-8D94-2545-AFA5-7C861419CE16}"/>
              </a:ext>
            </a:extLst>
          </p:cNvPr>
          <p:cNvSpPr>
            <a:spLocks noGrp="1"/>
          </p:cNvSpPr>
          <p:nvPr>
            <p:ph type="title"/>
          </p:nvPr>
        </p:nvSpPr>
        <p:spPr/>
        <p:txBody>
          <a:bodyPr/>
          <a:lstStyle/>
          <a:p>
            <a:r>
              <a:rPr lang="en-US" dirty="0"/>
              <a:t>Hyponatremia</a:t>
            </a:r>
          </a:p>
        </p:txBody>
      </p:sp>
      <p:sp>
        <p:nvSpPr>
          <p:cNvPr id="3" name="Content Placeholder 2">
            <a:extLst>
              <a:ext uri="{FF2B5EF4-FFF2-40B4-BE49-F238E27FC236}">
                <a16:creationId xmlns:a16="http://schemas.microsoft.com/office/drawing/2014/main" id="{506D4980-2865-3049-B593-79A6D36EE29B}"/>
              </a:ext>
            </a:extLst>
          </p:cNvPr>
          <p:cNvSpPr>
            <a:spLocks noGrp="1"/>
          </p:cNvSpPr>
          <p:nvPr>
            <p:ph sz="half" idx="1"/>
          </p:nvPr>
        </p:nvSpPr>
        <p:spPr>
          <a:xfrm>
            <a:off x="425112" y="2076765"/>
            <a:ext cx="4473498" cy="3568635"/>
          </a:xfrm>
        </p:spPr>
        <p:txBody>
          <a:bodyPr>
            <a:normAutofit fontScale="92500"/>
          </a:bodyPr>
          <a:lstStyle/>
          <a:p>
            <a:pPr marL="0" indent="0">
              <a:buNone/>
            </a:pPr>
            <a:r>
              <a:rPr lang="en-US" dirty="0"/>
              <a:t>Low level of sodium in the blood</a:t>
            </a:r>
          </a:p>
          <a:p>
            <a:r>
              <a:rPr lang="en-US" dirty="0"/>
              <a:t>Nausea, vomiting</a:t>
            </a:r>
          </a:p>
          <a:p>
            <a:r>
              <a:rPr lang="en-US" dirty="0"/>
              <a:t>Headache, irritability, confusion</a:t>
            </a:r>
          </a:p>
          <a:p>
            <a:r>
              <a:rPr lang="en-US" dirty="0"/>
              <a:t>Loss of energy, fatigue and drowsiness </a:t>
            </a:r>
          </a:p>
          <a:p>
            <a:r>
              <a:rPr lang="en-US" dirty="0"/>
              <a:t>Muscle weakness or cramps</a:t>
            </a:r>
          </a:p>
          <a:p>
            <a:r>
              <a:rPr lang="en-US" dirty="0"/>
              <a:t>Frequent urination</a:t>
            </a:r>
          </a:p>
          <a:p>
            <a:r>
              <a:rPr lang="en-US" dirty="0"/>
              <a:t>Seizures, coma</a:t>
            </a:r>
          </a:p>
          <a:p>
            <a:endParaRPr lang="en-US" dirty="0"/>
          </a:p>
        </p:txBody>
      </p:sp>
      <p:pic>
        <p:nvPicPr>
          <p:cNvPr id="6" name="Content Placeholder 5" descr="This is a picture of a woman suffering from hyponatremia.">
            <a:extLst>
              <a:ext uri="{FF2B5EF4-FFF2-40B4-BE49-F238E27FC236}">
                <a16:creationId xmlns:a16="http://schemas.microsoft.com/office/drawing/2014/main" id="{29C37870-46C2-834B-8B93-94913B4162D5}"/>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049506" y="493301"/>
            <a:ext cx="4208213" cy="6474173"/>
          </a:xfrm>
          <a:prstGeom prst="rect">
            <a:avLst/>
          </a:prstGeom>
          <a:effectLst>
            <a:softEdge rad="114300"/>
          </a:effectLst>
        </p:spPr>
      </p:pic>
      <p:sp>
        <p:nvSpPr>
          <p:cNvPr id="5" name="Footer Placeholder 4">
            <a:extLst>
              <a:ext uri="{FF2B5EF4-FFF2-40B4-BE49-F238E27FC236}">
                <a16:creationId xmlns:a16="http://schemas.microsoft.com/office/drawing/2014/main" id="{7941E56B-55A6-5D4A-B524-283B3EC67CF9}"/>
              </a:ext>
            </a:extLst>
          </p:cNvPr>
          <p:cNvSpPr>
            <a:spLocks noGrp="1"/>
          </p:cNvSpPr>
          <p:nvPr>
            <p:ph type="ftr" sz="quarter" idx="11"/>
          </p:nvPr>
        </p:nvSpPr>
        <p:spPr>
          <a:xfrm>
            <a:off x="425113"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30440146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{1344F685-5A66-A24D-8A81-D7821026C47C}tf10001079</Template>
  <TotalTime>2053</TotalTime>
  <Words>4716</Words>
  <Application>Microsoft Office PowerPoint</Application>
  <PresentationFormat>On-screen Show (4:3)</PresentationFormat>
  <Paragraphs>355</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Trebuchet MS</vt:lpstr>
      <vt:lpstr>Berlin</vt:lpstr>
      <vt:lpstr>Heat-Related Illnesses: Recognition </vt:lpstr>
      <vt:lpstr>Heat-Related Illnesses</vt:lpstr>
      <vt:lpstr>Risk Factors</vt:lpstr>
      <vt:lpstr>Risk Factors Continued</vt:lpstr>
      <vt:lpstr>Dehydration</vt:lpstr>
      <vt:lpstr>Heat Cramps</vt:lpstr>
      <vt:lpstr>Heat Exhaustion</vt:lpstr>
      <vt:lpstr>Heat Stroke</vt:lpstr>
      <vt:lpstr>Hyponatremia</vt:lpstr>
      <vt:lpstr>Heat-Related Illnesses: Prevention</vt:lpstr>
      <vt:lpstr>Employer Responsibility</vt:lpstr>
      <vt:lpstr>Prevention</vt:lpstr>
      <vt:lpstr>Acclimatize</vt:lpstr>
      <vt:lpstr>Adjust Schedule</vt:lpstr>
      <vt:lpstr>Take Frequent Breaks</vt:lpstr>
      <vt:lpstr>Drink Plenty of Fluids</vt:lpstr>
      <vt:lpstr>Eat Salty Snacks</vt:lpstr>
      <vt:lpstr>Wear Appropriate Clothing</vt:lpstr>
      <vt:lpstr>Wear Cooling Garments</vt:lpstr>
      <vt:lpstr>Monitor</vt:lpstr>
      <vt:lpstr>Heat-Related Illnesses: Treatment</vt:lpstr>
      <vt:lpstr>Review</vt:lpstr>
      <vt:lpstr>Heat Stroke: Call</vt:lpstr>
      <vt:lpstr>Heat Stroke: Cool</vt:lpstr>
      <vt:lpstr>Heat Stroke: Drink</vt:lpstr>
      <vt:lpstr>Heat Exhaustion: Call</vt:lpstr>
      <vt:lpstr>Heat Exhaustion: Cool</vt:lpstr>
      <vt:lpstr>Heat Exhaustion: Drink</vt:lpstr>
      <vt:lpstr>Hyponatremia: Eat</vt:lpstr>
      <vt:lpstr>Hyponatremia: Call</vt:lpstr>
      <vt:lpstr>Heat Cramps: Treatment</vt:lpstr>
      <vt:lpstr>Case Study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Heat-Related Illnesses Training Employee</dc:title>
  <dc:subject>Heat-Related Illnesses</dc:subject>
  <dc:creator>SERI</dc:creator>
  <cp:keywords>heat exhaustion, heat stroke, dehydration</cp:keywords>
  <dc:description/>
  <cp:lastModifiedBy>Robertson, Donna - OSHA</cp:lastModifiedBy>
  <cp:revision>280</cp:revision>
  <cp:lastPrinted>2019-12-21T18:00:10Z</cp:lastPrinted>
  <dcterms:created xsi:type="dcterms:W3CDTF">2019-05-20T21:52:05Z</dcterms:created>
  <dcterms:modified xsi:type="dcterms:W3CDTF">2021-05-21T14:18:15Z</dcterms:modified>
  <cp:category/>
</cp:coreProperties>
</file>