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59" r:id="rId3"/>
    <p:sldId id="292" r:id="rId4"/>
    <p:sldId id="261" r:id="rId5"/>
    <p:sldId id="258" r:id="rId6"/>
    <p:sldId id="270" r:id="rId7"/>
    <p:sldId id="269" r:id="rId8"/>
    <p:sldId id="333" r:id="rId9"/>
    <p:sldId id="334" r:id="rId10"/>
    <p:sldId id="262" r:id="rId11"/>
    <p:sldId id="335" r:id="rId12"/>
    <p:sldId id="263" r:id="rId13"/>
    <p:sldId id="293" r:id="rId14"/>
    <p:sldId id="265" r:id="rId15"/>
    <p:sldId id="296" r:id="rId16"/>
    <p:sldId id="271" r:id="rId17"/>
    <p:sldId id="297" r:id="rId18"/>
    <p:sldId id="308" r:id="rId19"/>
    <p:sldId id="306" r:id="rId20"/>
    <p:sldId id="330" r:id="rId21"/>
    <p:sldId id="329" r:id="rId22"/>
    <p:sldId id="309" r:id="rId23"/>
    <p:sldId id="327" r:id="rId24"/>
    <p:sldId id="331" r:id="rId25"/>
    <p:sldId id="310" r:id="rId26"/>
    <p:sldId id="314" r:id="rId27"/>
    <p:sldId id="316" r:id="rId28"/>
    <p:sldId id="311" r:id="rId29"/>
    <p:sldId id="321" r:id="rId30"/>
    <p:sldId id="313" r:id="rId31"/>
    <p:sldId id="315" r:id="rId32"/>
    <p:sldId id="324" r:id="rId33"/>
    <p:sldId id="325" r:id="rId34"/>
    <p:sldId id="317" r:id="rId35"/>
    <p:sldId id="318" r:id="rId36"/>
    <p:sldId id="322" r:id="rId37"/>
    <p:sldId id="323" r:id="rId38"/>
    <p:sldId id="319" r:id="rId39"/>
    <p:sldId id="320" r:id="rId40"/>
    <p:sldId id="307" r:id="rId41"/>
    <p:sldId id="268" r:id="rId42"/>
    <p:sldId id="267" r:id="rId43"/>
    <p:sldId id="298" r:id="rId44"/>
    <p:sldId id="286" r:id="rId45"/>
    <p:sldId id="299" r:id="rId46"/>
    <p:sldId id="279" r:id="rId47"/>
    <p:sldId id="288" r:id="rId48"/>
    <p:sldId id="289" r:id="rId49"/>
    <p:sldId id="287" r:id="rId50"/>
    <p:sldId id="284" r:id="rId51"/>
    <p:sldId id="282" r:id="rId52"/>
    <p:sldId id="290" r:id="rId53"/>
    <p:sldId id="273" r:id="rId54"/>
    <p:sldId id="291" r:id="rId55"/>
    <p:sldId id="300" r:id="rId56"/>
    <p:sldId id="278" r:id="rId57"/>
    <p:sldId id="301" r:id="rId58"/>
    <p:sldId id="303" r:id="rId59"/>
    <p:sldId id="304" r:id="rId60"/>
    <p:sldId id="336" r:id="rId61"/>
    <p:sldId id="337"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449"/>
    <p:restoredTop sz="79206"/>
  </p:normalViewPr>
  <p:slideViewPr>
    <p:cSldViewPr snapToGrid="0" snapToObjects="1">
      <p:cViewPr varScale="1">
        <p:scale>
          <a:sx n="57" d="100"/>
          <a:sy n="57" d="100"/>
        </p:scale>
        <p:origin x="1056" y="43"/>
      </p:cViewPr>
      <p:guideLst>
        <p:guide orient="horz" pos="2160"/>
        <p:guide pos="2880"/>
      </p:guideLst>
    </p:cSldViewPr>
  </p:slideViewPr>
  <p:notesTextViewPr>
    <p:cViewPr>
      <p:scale>
        <a:sx n="1" d="1"/>
        <a:sy n="1" d="1"/>
      </p:scale>
      <p:origin x="0" y="0"/>
    </p:cViewPr>
  </p:notesTextViewPr>
  <p:notesViewPr>
    <p:cSldViewPr snapToGrid="0" snapToObjects="1">
      <p:cViewPr varScale="1">
        <p:scale>
          <a:sx n="96" d="100"/>
          <a:sy n="96"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557FF-AC4A-E44A-8E65-7EA13EF771A5}" type="datetimeFigureOut">
              <a:rPr lang="en-US" smtClean="0"/>
              <a:t>5/21/2021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46DD-FEE6-9748-8863-4D09B7C4FC2E}" type="slidenum">
              <a:rPr lang="en-US" smtClean="0"/>
              <a:t>‹#›</a:t>
            </a:fld>
            <a:endParaRPr lang="en-US" dirty="0"/>
          </a:p>
        </p:txBody>
      </p:sp>
    </p:spTree>
    <p:extLst>
      <p:ext uri="{BB962C8B-B14F-4D97-AF65-F5344CB8AC3E}">
        <p14:creationId xmlns:p14="http://schemas.microsoft.com/office/powerpoint/2010/main" val="342121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a:t>
            </a:fld>
            <a:endParaRPr lang="en-US" dirty="0"/>
          </a:p>
        </p:txBody>
      </p:sp>
    </p:spTree>
    <p:extLst>
      <p:ext uri="{BB962C8B-B14F-4D97-AF65-F5344CB8AC3E}">
        <p14:creationId xmlns:p14="http://schemas.microsoft.com/office/powerpoint/2010/main" val="34464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20</a:t>
            </a:fld>
            <a:endParaRPr lang="en-US" dirty="0"/>
          </a:p>
        </p:txBody>
      </p:sp>
    </p:spTree>
    <p:extLst>
      <p:ext uri="{BB962C8B-B14F-4D97-AF65-F5344CB8AC3E}">
        <p14:creationId xmlns:p14="http://schemas.microsoft.com/office/powerpoint/2010/main" val="369844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21</a:t>
            </a:fld>
            <a:endParaRPr lang="en-US" dirty="0"/>
          </a:p>
        </p:txBody>
      </p:sp>
    </p:spTree>
    <p:extLst>
      <p:ext uri="{BB962C8B-B14F-4D97-AF65-F5344CB8AC3E}">
        <p14:creationId xmlns:p14="http://schemas.microsoft.com/office/powerpoint/2010/main" val="403673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23</a:t>
            </a:fld>
            <a:endParaRPr lang="en-US" dirty="0"/>
          </a:p>
        </p:txBody>
      </p:sp>
    </p:spTree>
    <p:extLst>
      <p:ext uri="{BB962C8B-B14F-4D97-AF65-F5344CB8AC3E}">
        <p14:creationId xmlns:p14="http://schemas.microsoft.com/office/powerpoint/2010/main" val="353713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47</a:t>
            </a:fld>
            <a:endParaRPr lang="en-US" dirty="0"/>
          </a:p>
        </p:txBody>
      </p:sp>
    </p:spTree>
    <p:extLst>
      <p:ext uri="{BB962C8B-B14F-4D97-AF65-F5344CB8AC3E}">
        <p14:creationId xmlns:p14="http://schemas.microsoft.com/office/powerpoint/2010/main" val="1411313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49</a:t>
            </a:fld>
            <a:endParaRPr lang="en-US" dirty="0"/>
          </a:p>
        </p:txBody>
      </p:sp>
    </p:spTree>
    <p:extLst>
      <p:ext uri="{BB962C8B-B14F-4D97-AF65-F5344CB8AC3E}">
        <p14:creationId xmlns:p14="http://schemas.microsoft.com/office/powerpoint/2010/main" val="372874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51</a:t>
            </a:fld>
            <a:endParaRPr lang="en-US" dirty="0"/>
          </a:p>
        </p:txBody>
      </p:sp>
    </p:spTree>
    <p:extLst>
      <p:ext uri="{BB962C8B-B14F-4D97-AF65-F5344CB8AC3E}">
        <p14:creationId xmlns:p14="http://schemas.microsoft.com/office/powerpoint/2010/main" val="188586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53</a:t>
            </a:fld>
            <a:endParaRPr lang="en-US" dirty="0"/>
          </a:p>
        </p:txBody>
      </p:sp>
    </p:spTree>
    <p:extLst>
      <p:ext uri="{BB962C8B-B14F-4D97-AF65-F5344CB8AC3E}">
        <p14:creationId xmlns:p14="http://schemas.microsoft.com/office/powerpoint/2010/main" val="147176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a:t>
            </a:fld>
            <a:endParaRPr lang="en-US" dirty="0"/>
          </a:p>
        </p:txBody>
      </p:sp>
    </p:spTree>
    <p:extLst>
      <p:ext uri="{BB962C8B-B14F-4D97-AF65-F5344CB8AC3E}">
        <p14:creationId xmlns:p14="http://schemas.microsoft.com/office/powerpoint/2010/main" val="129627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a:t>
            </a:fld>
            <a:endParaRPr lang="en-US" dirty="0"/>
          </a:p>
        </p:txBody>
      </p:sp>
    </p:spTree>
    <p:extLst>
      <p:ext uri="{BB962C8B-B14F-4D97-AF65-F5344CB8AC3E}">
        <p14:creationId xmlns:p14="http://schemas.microsoft.com/office/powerpoint/2010/main" val="198965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9</a:t>
            </a:fld>
            <a:endParaRPr lang="en-US" dirty="0"/>
          </a:p>
        </p:txBody>
      </p:sp>
    </p:spTree>
    <p:extLst>
      <p:ext uri="{BB962C8B-B14F-4D97-AF65-F5344CB8AC3E}">
        <p14:creationId xmlns:p14="http://schemas.microsoft.com/office/powerpoint/2010/main" val="74407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11</a:t>
            </a:fld>
            <a:endParaRPr lang="en-US" dirty="0"/>
          </a:p>
        </p:txBody>
      </p:sp>
    </p:spTree>
    <p:extLst>
      <p:ext uri="{BB962C8B-B14F-4D97-AF65-F5344CB8AC3E}">
        <p14:creationId xmlns:p14="http://schemas.microsoft.com/office/powerpoint/2010/main" val="83206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13</a:t>
            </a:fld>
            <a:endParaRPr lang="en-US" dirty="0"/>
          </a:p>
        </p:txBody>
      </p:sp>
    </p:spTree>
    <p:extLst>
      <p:ext uri="{BB962C8B-B14F-4D97-AF65-F5344CB8AC3E}">
        <p14:creationId xmlns:p14="http://schemas.microsoft.com/office/powerpoint/2010/main" val="364909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15</a:t>
            </a:fld>
            <a:endParaRPr lang="en-US" dirty="0"/>
          </a:p>
        </p:txBody>
      </p:sp>
    </p:spTree>
    <p:extLst>
      <p:ext uri="{BB962C8B-B14F-4D97-AF65-F5344CB8AC3E}">
        <p14:creationId xmlns:p14="http://schemas.microsoft.com/office/powerpoint/2010/main" val="103399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18</a:t>
            </a:fld>
            <a:endParaRPr lang="en-US" dirty="0"/>
          </a:p>
        </p:txBody>
      </p:sp>
    </p:spTree>
    <p:extLst>
      <p:ext uri="{BB962C8B-B14F-4D97-AF65-F5344CB8AC3E}">
        <p14:creationId xmlns:p14="http://schemas.microsoft.com/office/powerpoint/2010/main" val="140997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19</a:t>
            </a:fld>
            <a:endParaRPr lang="en-US" dirty="0"/>
          </a:p>
        </p:txBody>
      </p:sp>
    </p:spTree>
    <p:extLst>
      <p:ext uri="{BB962C8B-B14F-4D97-AF65-F5344CB8AC3E}">
        <p14:creationId xmlns:p14="http://schemas.microsoft.com/office/powerpoint/2010/main" val="878730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33401" y="5728094"/>
            <a:ext cx="8091054" cy="645957"/>
          </a:xfrm>
        </p:spPr>
        <p:txBody>
          <a:bodyPr/>
          <a:lstStyle>
            <a:lvl1pPr algn="ctr">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12" name="Picture 11">
            <a:extLst>
              <a:ext uri="{FF2B5EF4-FFF2-40B4-BE49-F238E27FC236}">
                <a16:creationId xmlns:a16="http://schemas.microsoft.com/office/drawing/2014/main" id="{AC673128-EDD7-2D4B-9E75-BEFF895C08ED}"/>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817" y="444047"/>
            <a:ext cx="1925783" cy="1896155"/>
          </a:xfrm>
          <a:prstGeom prst="rect">
            <a:avLst/>
          </a:prstGeom>
        </p:spPr>
      </p:pic>
      <p:sp>
        <p:nvSpPr>
          <p:cNvPr id="4" name="TextBox 3">
            <a:extLst>
              <a:ext uri="{FF2B5EF4-FFF2-40B4-BE49-F238E27FC236}">
                <a16:creationId xmlns:a16="http://schemas.microsoft.com/office/drawing/2014/main" id="{1204EFD2-C071-2D4B-8B23-E91F51BA960C}"/>
              </a:ext>
            </a:extLst>
          </p:cNvPr>
          <p:cNvSpPr txBox="1"/>
          <p:nvPr userDrawn="1"/>
        </p:nvSpPr>
        <p:spPr>
          <a:xfrm>
            <a:off x="8458200" y="254000"/>
            <a:ext cx="476412" cy="369332"/>
          </a:xfrm>
          <a:prstGeom prst="rect">
            <a:avLst/>
          </a:prstGeom>
          <a:noFill/>
        </p:spPr>
        <p:txBody>
          <a:bodyPr wrap="none" rtlCol="0">
            <a:spAutoFit/>
          </a:bodyPr>
          <a:lstStyle/>
          <a:p>
            <a:fld id="{B62E8C0D-FA8B-6E46-BD7D-DDDFCD75A198}" type="slidenum">
              <a:rPr lang="en-US" smtClean="0"/>
              <a:t>‹#›</a:t>
            </a:fld>
            <a:endParaRPr lang="en-US" dirty="0"/>
          </a:p>
        </p:txBody>
      </p:sp>
    </p:spTree>
    <p:extLst>
      <p:ext uri="{BB962C8B-B14F-4D97-AF65-F5344CB8AC3E}">
        <p14:creationId xmlns:p14="http://schemas.microsoft.com/office/powerpoint/2010/main" val="11601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38A4E-E934-0946-B659-0CF8B5589D1B}"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61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64244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5DD4A-3BAE-0E4A-9FD2-3E18D9C41147}"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9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5F455-5D40-E844-98DD-5CE557B4165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143887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095608-B163-DC41-B870-12423B557642}"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91886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F19DC4D-5802-D94D-92EC-AA1159377E58}"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54795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A90A51A-1126-7E4F-AAAC-6346D8140F8A}"/>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xmlns=""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15" name="TextBox 14">
            <a:extLst>
              <a:ext uri="{FF2B5EF4-FFF2-40B4-BE49-F238E27FC236}">
                <a16:creationId xmlns:a16="http://schemas.microsoft.com/office/drawing/2014/main" id="{029B0BD7-D559-2B48-814B-3D25A6914C0B}"/>
              </a:ext>
            </a:extLst>
          </p:cNvPr>
          <p:cNvSpPr txBox="1"/>
          <p:nvPr userDrawn="1"/>
        </p:nvSpPr>
        <p:spPr>
          <a:xfrm>
            <a:off x="8570033" y="125112"/>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217364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30" name="Rectangle 29"/>
          <p:cNvSpPr/>
          <p:nvPr/>
        </p:nvSpPr>
        <p:spPr bwMode="ltGray">
          <a:xfrm>
            <a:off x="0" y="698808"/>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98808"/>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1639" y="842436"/>
            <a:ext cx="6896534" cy="1080938"/>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2336873"/>
            <a:ext cx="6887389" cy="34612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5633A1-B38B-0246-969B-25EB67155D70}"/>
              </a:ext>
              <a:ext uri="{C183D7F6-B498-43B3-948B-1728B52AA6E4}">
                <adec:decorative xmlns:adec="http://schemas.microsoft.com/office/drawing/2017/decorative" xmlns=""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8856" y="707295"/>
            <a:ext cx="1377055" cy="1355870"/>
          </a:xfrm>
          <a:prstGeom prst="rect">
            <a:avLst/>
          </a:prstGeom>
        </p:spPr>
      </p:pic>
      <p:sp>
        <p:nvSpPr>
          <p:cNvPr id="10" name="Footer Placeholder 2">
            <a:extLst>
              <a:ext uri="{FF2B5EF4-FFF2-40B4-BE49-F238E27FC236}">
                <a16:creationId xmlns:a16="http://schemas.microsoft.com/office/drawing/2014/main" id="{4C4960D0-840C-C44F-8D36-6A4C826746EB}"/>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1" name="Slide Number Placeholder 3">
            <a:extLst>
              <a:ext uri="{FF2B5EF4-FFF2-40B4-BE49-F238E27FC236}">
                <a16:creationId xmlns:a16="http://schemas.microsoft.com/office/drawing/2014/main" id="{2467AAC0-4214-2947-B566-C153BA119818}"/>
              </a:ext>
            </a:extLst>
          </p:cNvPr>
          <p:cNvSpPr>
            <a:spLocks noGrp="1"/>
          </p:cNvSpPr>
          <p:nvPr>
            <p:ph type="sldNum" sz="quarter" idx="12"/>
          </p:nvPr>
        </p:nvSpPr>
        <p:spPr>
          <a:xfrm>
            <a:off x="7917935" y="5812136"/>
            <a:ext cx="893383" cy="841768"/>
          </a:xfrm>
        </p:spPr>
        <p:txBody>
          <a:bodyPr/>
          <a:lstStyle/>
          <a:p>
            <a:fld id="{DB8CD99B-3B1D-314C-A2EA-70136B41CEAE}" type="slidenum">
              <a:rPr lang="en-US" smtClean="0"/>
              <a:t>‹#›</a:t>
            </a:fld>
            <a:endParaRPr lang="en-US" dirty="0"/>
          </a:p>
        </p:txBody>
      </p:sp>
      <p:sp>
        <p:nvSpPr>
          <p:cNvPr id="4" name="TextBox 3">
            <a:extLst>
              <a:ext uri="{FF2B5EF4-FFF2-40B4-BE49-F238E27FC236}">
                <a16:creationId xmlns:a16="http://schemas.microsoft.com/office/drawing/2014/main" id="{DF790F46-6208-3947-B2B9-9FB6473F34E1}"/>
              </a:ext>
            </a:extLst>
          </p:cNvPr>
          <p:cNvSpPr txBox="1"/>
          <p:nvPr userDrawn="1"/>
        </p:nvSpPr>
        <p:spPr>
          <a:xfrm>
            <a:off x="8391832" y="221230"/>
            <a:ext cx="476412" cy="369332"/>
          </a:xfrm>
          <a:prstGeom prst="rect">
            <a:avLst/>
          </a:prstGeom>
          <a:noFill/>
        </p:spPr>
        <p:txBody>
          <a:bodyPr wrap="none" rtlCol="0">
            <a:spAutoFit/>
          </a:bodyPr>
          <a:lstStyle/>
          <a:p>
            <a:fld id="{F4C68C66-A320-D945-B090-87C45633027F}" type="slidenum">
              <a:rPr lang="en-US" smtClean="0"/>
              <a:t>‹#›</a:t>
            </a:fld>
            <a:endParaRPr lang="en-US" dirty="0"/>
          </a:p>
        </p:txBody>
      </p:sp>
    </p:spTree>
    <p:extLst>
      <p:ext uri="{BB962C8B-B14F-4D97-AF65-F5344CB8AC3E}">
        <p14:creationId xmlns:p14="http://schemas.microsoft.com/office/powerpoint/2010/main" val="1410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62351" y="618087"/>
            <a:ext cx="3999618" cy="14994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A90A51A-1126-7E4F-AAAC-6346D8140F8A}"/>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xmlns=""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7" name="TextBox 6">
            <a:extLst>
              <a:ext uri="{FF2B5EF4-FFF2-40B4-BE49-F238E27FC236}">
                <a16:creationId xmlns:a16="http://schemas.microsoft.com/office/drawing/2014/main" id="{4EA9306C-3A15-6648-97BE-A7FA9B604B52}"/>
              </a:ext>
            </a:extLst>
          </p:cNvPr>
          <p:cNvSpPr txBox="1"/>
          <p:nvPr userDrawn="1"/>
        </p:nvSpPr>
        <p:spPr>
          <a:xfrm>
            <a:off x="8426824" y="179294"/>
            <a:ext cx="476412" cy="369332"/>
          </a:xfrm>
          <a:prstGeom prst="rect">
            <a:avLst/>
          </a:prstGeom>
          <a:noFill/>
        </p:spPr>
        <p:txBody>
          <a:bodyPr wrap="none" rtlCol="0">
            <a:spAutoFit/>
          </a:bodyPr>
          <a:lstStyle/>
          <a:p>
            <a:fld id="{B3E0C390-6232-E54C-9EE1-D68CE2B02B54}" type="slidenum">
              <a:rPr lang="en-US" smtClean="0"/>
              <a:t>‹#›</a:t>
            </a:fld>
            <a:endParaRPr lang="en-US" dirty="0"/>
          </a:p>
        </p:txBody>
      </p:sp>
    </p:spTree>
    <p:extLst>
      <p:ext uri="{BB962C8B-B14F-4D97-AF65-F5344CB8AC3E}">
        <p14:creationId xmlns:p14="http://schemas.microsoft.com/office/powerpoint/2010/main" val="32812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F59582D4-EEF6-A745-B710-8803C0225D25}"/>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2" name="Slide Number Placeholder 3">
            <a:extLst>
              <a:ext uri="{FF2B5EF4-FFF2-40B4-BE49-F238E27FC236}">
                <a16:creationId xmlns:a16="http://schemas.microsoft.com/office/drawing/2014/main" id="{84128B84-9FDA-BF48-AE45-5790CB522155}"/>
              </a:ext>
            </a:extLst>
          </p:cNvPr>
          <p:cNvSpPr txBox="1">
            <a:spLocks/>
          </p:cNvSpPr>
          <p:nvPr userDrawn="1"/>
        </p:nvSpPr>
        <p:spPr>
          <a:xfrm>
            <a:off x="7917935" y="5812136"/>
            <a:ext cx="893383" cy="841768"/>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8CD99B-3B1D-314C-A2EA-70136B41CEAE}" type="slidenum">
              <a:rPr lang="en-US" smtClean="0"/>
              <a:pPr/>
              <a:t>‹#›</a:t>
            </a:fld>
            <a:endParaRPr lang="en-US" dirty="0"/>
          </a:p>
        </p:txBody>
      </p:sp>
      <p:pic>
        <p:nvPicPr>
          <p:cNvPr id="13" name="Picture 12">
            <a:extLst>
              <a:ext uri="{FF2B5EF4-FFF2-40B4-BE49-F238E27FC236}">
                <a16:creationId xmlns:a16="http://schemas.microsoft.com/office/drawing/2014/main" id="{A9129375-5BD5-AD44-81C6-31CEC0DD0251}"/>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Tree>
    <p:extLst>
      <p:ext uri="{BB962C8B-B14F-4D97-AF65-F5344CB8AC3E}">
        <p14:creationId xmlns:p14="http://schemas.microsoft.com/office/powerpoint/2010/main" val="35541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00E2122-F0B0-D74F-98D6-BFC5A80AD806}"/>
              </a:ext>
              <a:ext uri="{C183D7F6-B498-43B3-948B-1728B52AA6E4}">
                <adec:decorative xmlns:adec="http://schemas.microsoft.com/office/drawing/2017/decorative" xmlns=""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8" name="Footer Placeholder 2">
            <a:extLst>
              <a:ext uri="{FF2B5EF4-FFF2-40B4-BE49-F238E27FC236}">
                <a16:creationId xmlns:a16="http://schemas.microsoft.com/office/drawing/2014/main" id="{42A9B82A-2C9F-A841-AA0C-2CB66120B5BD}"/>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9" name="Slide Number Placeholder 3">
            <a:extLst>
              <a:ext uri="{FF2B5EF4-FFF2-40B4-BE49-F238E27FC236}">
                <a16:creationId xmlns:a16="http://schemas.microsoft.com/office/drawing/2014/main" id="{D1F35E8C-DDC6-CD49-8AE3-152F85B4AF66}"/>
              </a:ext>
            </a:extLst>
          </p:cNvPr>
          <p:cNvSpPr>
            <a:spLocks noGrp="1"/>
          </p:cNvSpPr>
          <p:nvPr>
            <p:ph type="sldNum" sz="quarter" idx="12"/>
          </p:nvPr>
        </p:nvSpPr>
        <p:spPr>
          <a:xfrm>
            <a:off x="7917935" y="5812136"/>
            <a:ext cx="893383" cy="841768"/>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7578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rgbClr val="FFFFFF">
            <a:alpha val="99000"/>
          </a:srgbClr>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531639" y="1956750"/>
            <a:ext cx="8091054" cy="364796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sp>
        <p:nvSpPr>
          <p:cNvPr id="4" name="TextBox 3">
            <a:extLst>
              <a:ext uri="{FF2B5EF4-FFF2-40B4-BE49-F238E27FC236}">
                <a16:creationId xmlns:a16="http://schemas.microsoft.com/office/drawing/2014/main" id="{96B21E2B-EDA9-2C42-B671-D6932B40CF76}"/>
              </a:ext>
            </a:extLst>
          </p:cNvPr>
          <p:cNvSpPr txBox="1"/>
          <p:nvPr userDrawn="1"/>
        </p:nvSpPr>
        <p:spPr>
          <a:xfrm>
            <a:off x="8337637" y="210186"/>
            <a:ext cx="476412" cy="369332"/>
          </a:xfrm>
          <a:prstGeom prst="rect">
            <a:avLst/>
          </a:prstGeom>
          <a:noFill/>
        </p:spPr>
        <p:txBody>
          <a:bodyPr wrap="none" rtlCol="0">
            <a:spAutoFit/>
          </a:bodyPr>
          <a:lstStyle/>
          <a:p>
            <a:fld id="{E4375185-BCFE-6643-8646-43AAADAC32E2}" type="slidenum">
              <a:rPr lang="en-US" baseline="0" smtClean="0">
                <a:solidFill>
                  <a:schemeClr val="bg1"/>
                </a:solidFill>
              </a:rPr>
              <a:t>‹#›</a:t>
            </a:fld>
            <a:endParaRPr lang="en-US" baseline="0" dirty="0">
              <a:solidFill>
                <a:schemeClr val="bg1"/>
              </a:solidFill>
            </a:endParaRPr>
          </a:p>
        </p:txBody>
      </p:sp>
    </p:spTree>
    <p:extLst>
      <p:ext uri="{BB962C8B-B14F-4D97-AF65-F5344CB8AC3E}">
        <p14:creationId xmlns:p14="http://schemas.microsoft.com/office/powerpoint/2010/main" val="39832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rgbClr val="FFFFFF">
            <a:alpha val="99000"/>
          </a:srgbClr>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2107580" y="2642838"/>
            <a:ext cx="6515113" cy="2961875"/>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pic>
        <p:nvPicPr>
          <p:cNvPr id="5" name="Picture 4">
            <a:extLst>
              <a:ext uri="{FF2B5EF4-FFF2-40B4-BE49-F238E27FC236}">
                <a16:creationId xmlns:a16="http://schemas.microsoft.com/office/drawing/2014/main" id="{D9E9E92E-19FC-4B44-8F8C-D733B223F543}"/>
              </a:ext>
              <a:ext uri="{C183D7F6-B498-43B3-948B-1728B52AA6E4}">
                <adec:decorative xmlns:adec="http://schemas.microsoft.com/office/drawing/2017/decorative" xmlns=""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3896" y="1715407"/>
            <a:ext cx="2432050" cy="1466850"/>
          </a:xfrm>
          <a:prstGeom prst="rect">
            <a:avLst/>
          </a:prstGeom>
        </p:spPr>
      </p:pic>
    </p:spTree>
    <p:extLst>
      <p:ext uri="{BB962C8B-B14F-4D97-AF65-F5344CB8AC3E}">
        <p14:creationId xmlns:p14="http://schemas.microsoft.com/office/powerpoint/2010/main" val="178723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C53ED-F9D9-BB4C-815D-8BE48B31054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266966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77F9-32F8-164B-B074-740FEA1CC940}"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310"/>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312118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6000"/>
                <a:shade val="100000"/>
                <a:hueMod val="270000"/>
                <a:satMod val="200000"/>
                <a:lumMod val="128000"/>
              </a:schemeClr>
            </a:gs>
            <a:gs pos="29000">
              <a:schemeClr val="bg2">
                <a:shade val="100000"/>
                <a:hueMod val="100000"/>
                <a:satMod val="110000"/>
                <a:lumMod val="130000"/>
              </a:schemeClr>
            </a:gs>
            <a:gs pos="100000">
              <a:schemeClr val="bg2">
                <a:shade val="78000"/>
                <a:hueMod val="44000"/>
                <a:satMod val="200000"/>
                <a:lumMod val="69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7"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118167-5F1B-BE41-9291-C9607EF3D485}" type="datetime1">
              <a:rPr lang="en-US" smtClean="0"/>
              <a:t>5/21/2021</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8CD99B-3B1D-314C-A2EA-70136B41CEAE}" type="slidenum">
              <a:rPr lang="en-US" smtClean="0"/>
              <a:t>‹#›</a:t>
            </a:fld>
            <a:endParaRPr lang="en-US" dirty="0"/>
          </a:p>
        </p:txBody>
      </p:sp>
    </p:spTree>
    <p:extLst>
      <p:ext uri="{BB962C8B-B14F-4D97-AF65-F5344CB8AC3E}">
        <p14:creationId xmlns:p14="http://schemas.microsoft.com/office/powerpoint/2010/main" val="4161915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76"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510242" y="2518561"/>
            <a:ext cx="6069268" cy="1373070"/>
          </a:xfrm>
        </p:spPr>
        <p:txBody>
          <a:bodyPr/>
          <a:lstStyle/>
          <a:p>
            <a:r>
              <a:rPr lang="es-ES_tradnl" sz="3500" dirty="0"/>
              <a:t>Enfermedades relacionadas con el calor: Reconocimiento</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0511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CB64-BAAE-804C-A0B1-E25DD6CED321}"/>
              </a:ext>
            </a:extLst>
          </p:cNvPr>
          <p:cNvSpPr>
            <a:spLocks noGrp="1"/>
          </p:cNvSpPr>
          <p:nvPr>
            <p:ph type="title"/>
          </p:nvPr>
        </p:nvSpPr>
        <p:spPr>
          <a:xfrm>
            <a:off x="531637" y="1031960"/>
            <a:ext cx="6665575" cy="549635"/>
          </a:xfrm>
        </p:spPr>
        <p:txBody>
          <a:bodyPr>
            <a:normAutofit fontScale="90000"/>
          </a:bodyPr>
          <a:lstStyle/>
          <a:p>
            <a:r>
              <a:rPr lang="es-ES_tradnl" dirty="0"/>
              <a:t>Notas del instructor: Calambres por calor</a:t>
            </a:r>
          </a:p>
        </p:txBody>
      </p:sp>
      <p:sp>
        <p:nvSpPr>
          <p:cNvPr id="3" name="Content Placeholder 2">
            <a:extLst>
              <a:ext uri="{FF2B5EF4-FFF2-40B4-BE49-F238E27FC236}">
                <a16:creationId xmlns:a16="http://schemas.microsoft.com/office/drawing/2014/main" id="{3681CBF8-AD97-3949-87B8-0A1DBA56CAEC}"/>
              </a:ext>
            </a:extLst>
          </p:cNvPr>
          <p:cNvSpPr>
            <a:spLocks noGrp="1"/>
          </p:cNvSpPr>
          <p:nvPr>
            <p:ph idx="1"/>
          </p:nvPr>
        </p:nvSpPr>
        <p:spPr>
          <a:xfrm>
            <a:off x="533401" y="2178076"/>
            <a:ext cx="8091054" cy="3647964"/>
          </a:xfrm>
        </p:spPr>
        <p:txBody>
          <a:bodyPr/>
          <a:lstStyle/>
          <a:p>
            <a:r>
              <a:rPr lang="es-ES_tradnl" dirty="0"/>
              <a:t>Calambres musculares, dolor o espasmos causados por la perdida de electrolitos debido a la sudoración excesiva. </a:t>
            </a:r>
          </a:p>
          <a:p>
            <a:r>
              <a:rPr lang="es-ES_tradnl" dirty="0"/>
              <a:t>Con frecuencia en el abdomen, piernas, o brazos. </a:t>
            </a:r>
          </a:p>
          <a:p>
            <a:r>
              <a:rPr lang="es-ES_tradnl" dirty="0"/>
              <a:t>También pueden ser causados por beber grandes cantidades de agua y diluyendo electrolitos. </a:t>
            </a:r>
          </a:p>
          <a:p>
            <a:r>
              <a:rPr lang="es-ES_tradnl" dirty="0"/>
              <a:t>Pueden ser señales y síntomas de agotamiento por calor.</a:t>
            </a:r>
          </a:p>
        </p:txBody>
      </p:sp>
      <p:sp>
        <p:nvSpPr>
          <p:cNvPr id="4" name="Footer Placeholder 3">
            <a:extLst>
              <a:ext uri="{FF2B5EF4-FFF2-40B4-BE49-F238E27FC236}">
                <a16:creationId xmlns:a16="http://schemas.microsoft.com/office/drawing/2014/main" id="{97D68CCF-119F-8A43-B890-64860749BD9A}"/>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47948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s-ES_tradnl" dirty="0"/>
              <a:t>Calambres por calor</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352921" y="2446841"/>
            <a:ext cx="4473498" cy="2947070"/>
          </a:xfrm>
        </p:spPr>
        <p:txBody>
          <a:bodyPr>
            <a:normAutofit fontScale="92500"/>
          </a:bodyPr>
          <a:lstStyle/>
          <a:p>
            <a:pPr marL="0" indent="0" algn="ctr">
              <a:buNone/>
            </a:pPr>
            <a:r>
              <a:rPr lang="es-ES_tradnl" sz="3600" dirty="0"/>
              <a:t>Calambres musculares o espasmos son causados por la perdida de electrolitos a causa de sudoración en exceso </a:t>
            </a:r>
            <a:endParaRPr lang="es-ES_tradnl" dirty="0"/>
          </a:p>
        </p:txBody>
      </p:sp>
      <p:pic>
        <p:nvPicPr>
          <p:cNvPr id="7" name="Content Placeholder 6" descr="Esta es una foto de un trabajador afuera con un calambre de calor en la pantorrilla. Él está agarrando su pantorrilla.">
            <a:extLst>
              <a:ext uri="{FF2B5EF4-FFF2-40B4-BE49-F238E27FC236}">
                <a16:creationId xmlns:a16="http://schemas.microsoft.com/office/drawing/2014/main" id="{3BAB1DA6-A05F-1F4A-9574-4C0CAC6DF3F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56771" y="502023"/>
            <a:ext cx="4337044" cy="6391835"/>
          </a:xfrm>
          <a:effectLst>
            <a:softEdge rad="114300"/>
          </a:effectLst>
        </p:spPr>
      </p:pic>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771011"/>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r>
              <a:rPr lang="en-US" dirty="0"/>
              <a:t>. </a:t>
            </a:r>
          </a:p>
        </p:txBody>
      </p:sp>
    </p:spTree>
    <p:extLst>
      <p:ext uri="{BB962C8B-B14F-4D97-AF65-F5344CB8AC3E}">
        <p14:creationId xmlns:p14="http://schemas.microsoft.com/office/powerpoint/2010/main" val="288664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393A-D4BD-594B-A70D-88D1E4DE46F4}"/>
              </a:ext>
            </a:extLst>
          </p:cNvPr>
          <p:cNvSpPr>
            <a:spLocks noGrp="1"/>
          </p:cNvSpPr>
          <p:nvPr>
            <p:ph type="title"/>
          </p:nvPr>
        </p:nvSpPr>
        <p:spPr>
          <a:xfrm>
            <a:off x="531638" y="1031960"/>
            <a:ext cx="5690486" cy="549635"/>
          </a:xfrm>
        </p:spPr>
        <p:txBody>
          <a:bodyPr>
            <a:normAutofit fontScale="90000"/>
          </a:bodyPr>
          <a:lstStyle/>
          <a:p>
            <a:r>
              <a:rPr lang="es-ES_tradnl" dirty="0"/>
              <a:t>Notas del instructor: Agotamiento por calor</a:t>
            </a:r>
          </a:p>
        </p:txBody>
      </p:sp>
      <p:sp>
        <p:nvSpPr>
          <p:cNvPr id="3" name="Content Placeholder 2">
            <a:extLst>
              <a:ext uri="{FF2B5EF4-FFF2-40B4-BE49-F238E27FC236}">
                <a16:creationId xmlns:a16="http://schemas.microsoft.com/office/drawing/2014/main" id="{43DECDAA-15AB-154D-A28C-D368230E9CB8}"/>
              </a:ext>
            </a:extLst>
          </p:cNvPr>
          <p:cNvSpPr>
            <a:spLocks noGrp="1"/>
          </p:cNvSpPr>
          <p:nvPr>
            <p:ph idx="1"/>
          </p:nvPr>
        </p:nvSpPr>
        <p:spPr>
          <a:xfrm>
            <a:off x="533401" y="2178076"/>
            <a:ext cx="8091054" cy="3647964"/>
          </a:xfrm>
        </p:spPr>
        <p:txBody>
          <a:bodyPr>
            <a:normAutofit lnSpcReduction="10000"/>
          </a:bodyPr>
          <a:lstStyle/>
          <a:p>
            <a:pPr>
              <a:spcBef>
                <a:spcPts val="1200"/>
              </a:spcBef>
            </a:pPr>
            <a:r>
              <a:rPr lang="es-ES" sz="2200" dirty="0"/>
              <a:t>Agotamiento por calor es una condición que resulta de el cuerpo sobrecalentándose. </a:t>
            </a:r>
          </a:p>
          <a:p>
            <a:pPr>
              <a:spcBef>
                <a:spcPts val="1200"/>
              </a:spcBef>
            </a:pPr>
            <a:r>
              <a:rPr lang="es-ES_tradnl" sz="2200" dirty="0"/>
              <a:t>Las señales y síntomas por agotamiento por calor incluyen: Dolor de cabeza, nauseas, mareos, sudoración excesiva, sed y la temperatura del cuerpo  se eleva. </a:t>
            </a:r>
          </a:p>
          <a:p>
            <a:pPr>
              <a:spcBef>
                <a:spcPts val="1200"/>
              </a:spcBef>
            </a:pPr>
            <a:r>
              <a:rPr lang="es-ES_tradnl" sz="2200" dirty="0"/>
              <a:t>Usualmente disminuye el flujo de orina.</a:t>
            </a:r>
          </a:p>
          <a:p>
            <a:pPr>
              <a:spcBef>
                <a:spcPts val="1200"/>
              </a:spcBef>
            </a:pPr>
            <a:r>
              <a:rPr lang="es-ES_tradnl" sz="2200" dirty="0"/>
              <a:t>Los calambres por calor podrían ser señales o síntomas. </a:t>
            </a:r>
          </a:p>
          <a:p>
            <a:pPr>
              <a:spcBef>
                <a:spcPts val="1200"/>
              </a:spcBef>
            </a:pPr>
            <a:r>
              <a:rPr lang="es-ES_tradnl" sz="2200" dirty="0"/>
              <a:t>La piel usualmente esta pálida, fría y pegajosa. </a:t>
            </a:r>
          </a:p>
          <a:p>
            <a:pPr>
              <a:spcBef>
                <a:spcPts val="1200"/>
              </a:spcBef>
            </a:pPr>
            <a:r>
              <a:rPr lang="es-ES_tradnl" sz="2200" dirty="0"/>
              <a:t>Agotamiento por calor puede llevarlo a un golpe de calor de no ser atendido</a:t>
            </a:r>
            <a:r>
              <a:rPr lang="es-ES_tradnl" dirty="0"/>
              <a:t>. </a:t>
            </a:r>
          </a:p>
        </p:txBody>
      </p:sp>
      <p:sp>
        <p:nvSpPr>
          <p:cNvPr id="4" name="Footer Placeholder 3">
            <a:extLst>
              <a:ext uri="{FF2B5EF4-FFF2-40B4-BE49-F238E27FC236}">
                <a16:creationId xmlns:a16="http://schemas.microsoft.com/office/drawing/2014/main" id="{D8C62487-8FCC-B748-B688-89EE0C73DF41}"/>
              </a:ext>
            </a:extLst>
          </p:cNvPr>
          <p:cNvSpPr>
            <a:spLocks noGrp="1"/>
          </p:cNvSpPr>
          <p:nvPr>
            <p:ph type="ftr" sz="quarter" idx="11"/>
          </p:nvPr>
        </p:nvSpPr>
        <p:spPr/>
        <p:txBody>
          <a:bodyPr/>
          <a:lstStyle/>
          <a:p>
            <a:r>
              <a:rPr lang="en-US" i="1" dirty="0"/>
              <a:t> </a:t>
            </a: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n-US" dirty="0"/>
          </a:p>
          <a:p>
            <a:endParaRPr lang="en-US" dirty="0"/>
          </a:p>
        </p:txBody>
      </p:sp>
    </p:spTree>
    <p:extLst>
      <p:ext uri="{BB962C8B-B14F-4D97-AF65-F5344CB8AC3E}">
        <p14:creationId xmlns:p14="http://schemas.microsoft.com/office/powerpoint/2010/main" val="209761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39D0-0CAE-E04D-9D64-B3560F1FA3C0}"/>
              </a:ext>
            </a:extLst>
          </p:cNvPr>
          <p:cNvSpPr>
            <a:spLocks noGrp="1"/>
          </p:cNvSpPr>
          <p:nvPr>
            <p:ph type="title"/>
          </p:nvPr>
        </p:nvSpPr>
        <p:spPr>
          <a:xfrm>
            <a:off x="1216634" y="775806"/>
            <a:ext cx="3924078" cy="1080938"/>
          </a:xfrm>
        </p:spPr>
        <p:txBody>
          <a:bodyPr/>
          <a:lstStyle/>
          <a:p>
            <a:r>
              <a:rPr lang="es-ES_tradnl" dirty="0"/>
              <a:t>Agotamiento por calor</a:t>
            </a:r>
          </a:p>
        </p:txBody>
      </p:sp>
      <p:sp>
        <p:nvSpPr>
          <p:cNvPr id="3" name="Content Placeholder 2">
            <a:extLst>
              <a:ext uri="{FF2B5EF4-FFF2-40B4-BE49-F238E27FC236}">
                <a16:creationId xmlns:a16="http://schemas.microsoft.com/office/drawing/2014/main" id="{829DA4C4-096D-8E45-8F23-FC11E1170107}"/>
              </a:ext>
            </a:extLst>
          </p:cNvPr>
          <p:cNvSpPr>
            <a:spLocks noGrp="1"/>
          </p:cNvSpPr>
          <p:nvPr>
            <p:ph sz="half" idx="1"/>
          </p:nvPr>
        </p:nvSpPr>
        <p:spPr>
          <a:xfrm>
            <a:off x="414866" y="2310044"/>
            <a:ext cx="4592032" cy="3106908"/>
          </a:xfrm>
        </p:spPr>
        <p:txBody>
          <a:bodyPr>
            <a:normAutofit/>
          </a:bodyPr>
          <a:lstStyle/>
          <a:p>
            <a:pPr marL="0" indent="0">
              <a:spcBef>
                <a:spcPts val="1200"/>
              </a:spcBef>
              <a:buNone/>
            </a:pPr>
            <a:r>
              <a:rPr lang="es-ES" sz="2200" dirty="0"/>
              <a:t>Su cuerpo se está sobrecalentando </a:t>
            </a:r>
          </a:p>
          <a:p>
            <a:pPr>
              <a:spcBef>
                <a:spcPts val="1200"/>
              </a:spcBef>
            </a:pPr>
            <a:r>
              <a:rPr lang="es-ES_tradnl" sz="2200" dirty="0"/>
              <a:t>Dolor de cabeza, nauseas, mareos </a:t>
            </a:r>
          </a:p>
          <a:p>
            <a:pPr>
              <a:spcBef>
                <a:spcPts val="1200"/>
              </a:spcBef>
            </a:pPr>
            <a:r>
              <a:rPr lang="es-ES_tradnl" sz="2200" dirty="0"/>
              <a:t>Sudoración excesiva</a:t>
            </a:r>
          </a:p>
          <a:p>
            <a:pPr>
              <a:spcBef>
                <a:spcPts val="1200"/>
              </a:spcBef>
            </a:pPr>
            <a:r>
              <a:rPr lang="es-ES_tradnl" sz="2200" dirty="0"/>
              <a:t>Irritabilidad</a:t>
            </a:r>
          </a:p>
          <a:p>
            <a:pPr>
              <a:spcBef>
                <a:spcPts val="1200"/>
              </a:spcBef>
            </a:pPr>
            <a:r>
              <a:rPr lang="es-ES_tradnl" sz="2200" dirty="0"/>
              <a:t>Sed</a:t>
            </a:r>
          </a:p>
          <a:p>
            <a:pPr>
              <a:spcBef>
                <a:spcPts val="1200"/>
              </a:spcBef>
            </a:pPr>
            <a:r>
              <a:rPr lang="es-ES_tradnl" sz="2200" dirty="0"/>
              <a:t>Temperatura elevada del cuerpo</a:t>
            </a:r>
          </a:p>
        </p:txBody>
      </p:sp>
      <p:pic>
        <p:nvPicPr>
          <p:cNvPr id="6" name="Content Placeholder 3" descr="Esta es una foto de una mujer que sufre de agotamiento por calor.">
            <a:extLst>
              <a:ext uri="{FF2B5EF4-FFF2-40B4-BE49-F238E27FC236}">
                <a16:creationId xmlns:a16="http://schemas.microsoft.com/office/drawing/2014/main" id="{B65D303E-9870-6840-9A28-13280104253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06898" y="526266"/>
            <a:ext cx="4262244" cy="6390170"/>
          </a:xfrm>
          <a:prstGeom prst="rect">
            <a:avLst/>
          </a:prstGeom>
          <a:effectLst>
            <a:softEdge rad="114300"/>
          </a:effectLst>
        </p:spPr>
      </p:pic>
      <p:sp>
        <p:nvSpPr>
          <p:cNvPr id="5" name="Footer Placeholder 4">
            <a:extLst>
              <a:ext uri="{FF2B5EF4-FFF2-40B4-BE49-F238E27FC236}">
                <a16:creationId xmlns:a16="http://schemas.microsoft.com/office/drawing/2014/main" id="{7B598AE9-31BE-3241-82F8-3B0C39658D33}"/>
              </a:ext>
            </a:extLst>
          </p:cNvPr>
          <p:cNvSpPr>
            <a:spLocks noGrp="1"/>
          </p:cNvSpPr>
          <p:nvPr>
            <p:ph type="ftr" sz="quarter" idx="11"/>
          </p:nvPr>
        </p:nvSpPr>
        <p:spPr>
          <a:xfrm>
            <a:off x="414866" y="5692177"/>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spTree>
    <p:extLst>
      <p:ext uri="{BB962C8B-B14F-4D97-AF65-F5344CB8AC3E}">
        <p14:creationId xmlns:p14="http://schemas.microsoft.com/office/powerpoint/2010/main" val="392181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D2E4-1F9D-5049-99EE-892F384FA128}"/>
              </a:ext>
            </a:extLst>
          </p:cNvPr>
          <p:cNvSpPr>
            <a:spLocks noGrp="1"/>
          </p:cNvSpPr>
          <p:nvPr>
            <p:ph type="title"/>
          </p:nvPr>
        </p:nvSpPr>
        <p:spPr>
          <a:xfrm>
            <a:off x="531637" y="1014031"/>
            <a:ext cx="6532551" cy="549635"/>
          </a:xfrm>
        </p:spPr>
        <p:txBody>
          <a:bodyPr>
            <a:normAutofit/>
          </a:bodyPr>
          <a:lstStyle/>
          <a:p>
            <a:r>
              <a:rPr lang="es-ES_tradnl" dirty="0"/>
              <a:t>Notas del instructor: Golpe de calor</a:t>
            </a:r>
          </a:p>
        </p:txBody>
      </p:sp>
      <p:sp>
        <p:nvSpPr>
          <p:cNvPr id="3" name="Content Placeholder 2">
            <a:extLst>
              <a:ext uri="{FF2B5EF4-FFF2-40B4-BE49-F238E27FC236}">
                <a16:creationId xmlns:a16="http://schemas.microsoft.com/office/drawing/2014/main" id="{603F66FB-E1D5-594C-94ED-69C54E5D186C}"/>
              </a:ext>
            </a:extLst>
          </p:cNvPr>
          <p:cNvSpPr>
            <a:spLocks noGrp="1"/>
          </p:cNvSpPr>
          <p:nvPr>
            <p:ph idx="1"/>
          </p:nvPr>
        </p:nvSpPr>
        <p:spPr>
          <a:xfrm>
            <a:off x="531639" y="1956750"/>
            <a:ext cx="8091054" cy="3749570"/>
          </a:xfrm>
        </p:spPr>
        <p:txBody>
          <a:bodyPr>
            <a:normAutofit fontScale="92500" lnSpcReduction="10000"/>
          </a:bodyPr>
          <a:lstStyle/>
          <a:p>
            <a:pPr>
              <a:lnSpc>
                <a:spcPct val="100000"/>
              </a:lnSpc>
              <a:spcBef>
                <a:spcPts val="1200"/>
              </a:spcBef>
            </a:pPr>
            <a:r>
              <a:rPr lang="es-ES_tradnl" sz="2200" dirty="0"/>
              <a:t>La enfermedad relacionada con el calor mas seria.</a:t>
            </a:r>
          </a:p>
          <a:p>
            <a:pPr>
              <a:lnSpc>
                <a:spcPct val="100000"/>
              </a:lnSpc>
              <a:spcBef>
                <a:spcPts val="1200"/>
              </a:spcBef>
            </a:pPr>
            <a:r>
              <a:rPr lang="es-ES_tradnl" sz="2200" dirty="0"/>
              <a:t>Golpe de calor es una verdadera emergencia médica. </a:t>
            </a:r>
          </a:p>
          <a:p>
            <a:pPr>
              <a:lnSpc>
                <a:spcPct val="100000"/>
              </a:lnSpc>
              <a:spcBef>
                <a:spcPts val="1200"/>
              </a:spcBef>
            </a:pPr>
            <a:r>
              <a:rPr lang="es-ES_tradnl" sz="2200" dirty="0"/>
              <a:t>Señales y síntomas incluyen confusión; perdida de conciencia; piel caliente, seca, y roja; convulsiones y la temperatura del cuerpo demasiado elevada. </a:t>
            </a:r>
          </a:p>
          <a:p>
            <a:pPr>
              <a:lnSpc>
                <a:spcPct val="100000"/>
              </a:lnSpc>
              <a:spcBef>
                <a:spcPts val="1200"/>
              </a:spcBef>
            </a:pPr>
            <a:r>
              <a:rPr lang="es-ES_tradnl" sz="2200" dirty="0"/>
              <a:t>Se pensaba que mientras alguien estuviera sudando no era un golpe de calor. Esto es incorrecto. Victimas pueden estar sudando.</a:t>
            </a:r>
          </a:p>
          <a:p>
            <a:pPr>
              <a:lnSpc>
                <a:spcPct val="100000"/>
              </a:lnSpc>
              <a:spcBef>
                <a:spcPts val="1200"/>
              </a:spcBef>
            </a:pPr>
            <a:r>
              <a:rPr lang="es-ES" sz="2200" dirty="0"/>
              <a:t>Un golpe de calor no tratado puede dañar rápidamente su cerebro, corazón, riñones y músculos.</a:t>
            </a:r>
            <a:endParaRPr lang="es-ES_tradnl" sz="2200" dirty="0"/>
          </a:p>
          <a:p>
            <a:pPr>
              <a:spcBef>
                <a:spcPts val="1200"/>
              </a:spcBef>
            </a:pPr>
            <a:r>
              <a:rPr lang="es-ES_tradnl" sz="2200" dirty="0"/>
              <a:t>Un golpe de calor puede ser FATAL Si no se atiende rápido.</a:t>
            </a:r>
          </a:p>
          <a:p>
            <a:endParaRPr lang="es-ES_tradnl" dirty="0"/>
          </a:p>
        </p:txBody>
      </p:sp>
      <p:sp>
        <p:nvSpPr>
          <p:cNvPr id="4" name="Footer Placeholder 3">
            <a:extLst>
              <a:ext uri="{FF2B5EF4-FFF2-40B4-BE49-F238E27FC236}">
                <a16:creationId xmlns:a16="http://schemas.microsoft.com/office/drawing/2014/main" id="{6C836455-4227-594A-B23F-0B973B97FDE0}"/>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404160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886E-E778-5B4E-A87A-AE2435C358EF}"/>
              </a:ext>
            </a:extLst>
          </p:cNvPr>
          <p:cNvSpPr>
            <a:spLocks noGrp="1"/>
          </p:cNvSpPr>
          <p:nvPr>
            <p:ph type="title"/>
          </p:nvPr>
        </p:nvSpPr>
        <p:spPr/>
        <p:txBody>
          <a:bodyPr/>
          <a:lstStyle/>
          <a:p>
            <a:r>
              <a:rPr lang="es-ES_tradnl" dirty="0"/>
              <a:t>Golpe de calor</a:t>
            </a:r>
          </a:p>
        </p:txBody>
      </p:sp>
      <p:sp>
        <p:nvSpPr>
          <p:cNvPr id="3" name="Content Placeholder 2">
            <a:extLst>
              <a:ext uri="{FF2B5EF4-FFF2-40B4-BE49-F238E27FC236}">
                <a16:creationId xmlns:a16="http://schemas.microsoft.com/office/drawing/2014/main" id="{971F5778-1B0F-2045-AC6A-6F688E78A395}"/>
              </a:ext>
            </a:extLst>
          </p:cNvPr>
          <p:cNvSpPr>
            <a:spLocks noGrp="1"/>
          </p:cNvSpPr>
          <p:nvPr>
            <p:ph sz="half" idx="1"/>
          </p:nvPr>
        </p:nvSpPr>
        <p:spPr>
          <a:xfrm>
            <a:off x="320940" y="2111487"/>
            <a:ext cx="4473498" cy="3731240"/>
          </a:xfrm>
        </p:spPr>
        <p:txBody>
          <a:bodyPr>
            <a:noAutofit/>
          </a:bodyPr>
          <a:lstStyle/>
          <a:p>
            <a:pPr marL="0" indent="0">
              <a:lnSpc>
                <a:spcPct val="100000"/>
              </a:lnSpc>
              <a:spcBef>
                <a:spcPts val="1200"/>
              </a:spcBef>
              <a:buNone/>
            </a:pPr>
            <a:r>
              <a:rPr lang="es-ES" sz="2000" dirty="0"/>
              <a:t>Su cuerpo ya no puede regular su temperatura central </a:t>
            </a:r>
          </a:p>
          <a:p>
            <a:pPr>
              <a:lnSpc>
                <a:spcPct val="100000"/>
              </a:lnSpc>
              <a:spcBef>
                <a:spcPts val="1200"/>
              </a:spcBef>
            </a:pPr>
            <a:r>
              <a:rPr lang="es-ES_tradnl" sz="2000" dirty="0"/>
              <a:t>Una emergencia médica </a:t>
            </a:r>
          </a:p>
          <a:p>
            <a:pPr>
              <a:lnSpc>
                <a:spcPct val="100000"/>
              </a:lnSpc>
              <a:spcBef>
                <a:spcPts val="1200"/>
              </a:spcBef>
            </a:pPr>
            <a:r>
              <a:rPr lang="es-ES_tradnl" sz="2000" dirty="0"/>
              <a:t>Confusión</a:t>
            </a:r>
          </a:p>
          <a:p>
            <a:pPr>
              <a:spcBef>
                <a:spcPts val="1200"/>
              </a:spcBef>
            </a:pPr>
            <a:r>
              <a:rPr lang="es-ES_tradnl" sz="2000" dirty="0"/>
              <a:t>Perdida de conciencia</a:t>
            </a:r>
          </a:p>
          <a:p>
            <a:pPr>
              <a:spcBef>
                <a:spcPts val="1200"/>
              </a:spcBef>
            </a:pPr>
            <a:r>
              <a:rPr lang="es-ES_tradnl" sz="2000" dirty="0"/>
              <a:t>Piel caliente, seca y roja </a:t>
            </a:r>
          </a:p>
          <a:p>
            <a:pPr>
              <a:spcBef>
                <a:spcPts val="1200"/>
              </a:spcBef>
            </a:pPr>
            <a:r>
              <a:rPr lang="es-ES_tradnl" sz="2000" dirty="0"/>
              <a:t>Convulsiones</a:t>
            </a:r>
          </a:p>
          <a:p>
            <a:pPr>
              <a:spcBef>
                <a:spcPts val="1200"/>
              </a:spcBef>
            </a:pPr>
            <a:r>
              <a:rPr lang="es-ES_tradnl" sz="2000" dirty="0"/>
              <a:t>Temperatura del cuerpo demasiado alta</a:t>
            </a:r>
          </a:p>
        </p:txBody>
      </p:sp>
      <p:pic>
        <p:nvPicPr>
          <p:cNvPr id="6" name="Content Placeholder 5" descr="Esta es una foto de alguien que se ha derrumbado por un golpe de calor.">
            <a:extLst>
              <a:ext uri="{FF2B5EF4-FFF2-40B4-BE49-F238E27FC236}">
                <a16:creationId xmlns:a16="http://schemas.microsoft.com/office/drawing/2014/main" id="{E3C8C5DD-8A74-D440-919B-B886D2B9023D}"/>
              </a:ext>
            </a:extLst>
          </p:cNvPr>
          <p:cNvPicPr>
            <a:picLocks noGrp="1"/>
          </p:cNvPicPr>
          <p:nvPr>
            <p:ph sz="half" idx="2"/>
          </p:nvPr>
        </p:nvPicPr>
        <p:blipFill rotWithShape="1">
          <a:blip r:embed="rId3">
            <a:extLst>
              <a:ext uri="{28A0092B-C50C-407E-A947-70E740481C1C}">
                <a14:useLocalDpi xmlns:a14="http://schemas.microsoft.com/office/drawing/2010/main"/>
              </a:ext>
            </a:extLst>
          </a:blip>
          <a:srcRect/>
          <a:stretch/>
        </p:blipFill>
        <p:spPr bwMode="auto">
          <a:xfrm>
            <a:off x="4898610" y="475907"/>
            <a:ext cx="4371141" cy="6507596"/>
          </a:xfrm>
          <a:prstGeom prst="rect">
            <a:avLst/>
          </a:prstGeom>
          <a:ln>
            <a:noFill/>
          </a:ln>
          <a:effectLst>
            <a:outerShdw sx="2000" sy="2000" algn="ctr" rotWithShape="0">
              <a:srgbClr val="000000"/>
            </a:outerShdw>
            <a:softEdge rad="114300"/>
          </a:effectLst>
          <a:extLst>
            <a:ext uri="{53640926-AAD7-44d8-BBD7-CCE9431645EC}">
              <a14:shadowObscured xmlns="" xmlns:a14="http://schemas.microsoft.com/office/drawing/2010/main"/>
            </a:ext>
          </a:extLst>
        </p:spPr>
      </p:pic>
      <p:sp>
        <p:nvSpPr>
          <p:cNvPr id="5" name="Footer Placeholder 4">
            <a:extLst>
              <a:ext uri="{FF2B5EF4-FFF2-40B4-BE49-F238E27FC236}">
                <a16:creationId xmlns:a16="http://schemas.microsoft.com/office/drawing/2014/main" id="{ACF6B0ED-310C-5243-8697-41BC77B13598}"/>
              </a:ext>
            </a:extLst>
          </p:cNvPr>
          <p:cNvSpPr>
            <a:spLocks noGrp="1"/>
          </p:cNvSpPr>
          <p:nvPr>
            <p:ph type="ftr" sz="quarter" idx="11"/>
          </p:nvPr>
        </p:nvSpPr>
        <p:spPr>
          <a:xfrm>
            <a:off x="425113" y="5842727"/>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91574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D2E4-1F9D-5049-99EE-892F384FA128}"/>
              </a:ext>
            </a:extLst>
          </p:cNvPr>
          <p:cNvSpPr>
            <a:spLocks noGrp="1"/>
          </p:cNvSpPr>
          <p:nvPr>
            <p:ph type="title"/>
          </p:nvPr>
        </p:nvSpPr>
        <p:spPr>
          <a:xfrm>
            <a:off x="531637" y="1031960"/>
            <a:ext cx="5620807" cy="549635"/>
          </a:xfrm>
        </p:spPr>
        <p:txBody>
          <a:bodyPr>
            <a:normAutofit fontScale="90000"/>
          </a:bodyPr>
          <a:lstStyle/>
          <a:p>
            <a:r>
              <a:rPr lang="es-ES_tradnl" dirty="0"/>
              <a:t>Notas del instructor: Hiponatremia</a:t>
            </a:r>
          </a:p>
        </p:txBody>
      </p:sp>
      <p:sp>
        <p:nvSpPr>
          <p:cNvPr id="3" name="Content Placeholder 2">
            <a:extLst>
              <a:ext uri="{FF2B5EF4-FFF2-40B4-BE49-F238E27FC236}">
                <a16:creationId xmlns:a16="http://schemas.microsoft.com/office/drawing/2014/main" id="{603F66FB-E1D5-594C-94ED-69C54E5D186C}"/>
              </a:ext>
            </a:extLst>
          </p:cNvPr>
          <p:cNvSpPr>
            <a:spLocks noGrp="1"/>
          </p:cNvSpPr>
          <p:nvPr>
            <p:ph idx="1"/>
          </p:nvPr>
        </p:nvSpPr>
        <p:spPr>
          <a:xfrm>
            <a:off x="531639" y="1956750"/>
            <a:ext cx="8091054" cy="3869290"/>
          </a:xfrm>
        </p:spPr>
        <p:txBody>
          <a:bodyPr>
            <a:normAutofit fontScale="92500"/>
          </a:bodyPr>
          <a:lstStyle/>
          <a:p>
            <a:r>
              <a:rPr lang="es-ES_tradnl" sz="2200" dirty="0"/>
              <a:t>Bajo contenido de sodio en plasma.</a:t>
            </a:r>
          </a:p>
          <a:p>
            <a:r>
              <a:rPr lang="es-ES_tradnl" sz="2200" dirty="0"/>
              <a:t>Puede ocurrir en personas que trabajan por largos períodos de tiempo en ambientes calientes, usualmente mas de 4 horas. </a:t>
            </a:r>
          </a:p>
          <a:p>
            <a:r>
              <a:rPr lang="es-ES_tradnl" sz="2200" dirty="0"/>
              <a:t>Causado por tomar grandes cantidades de agua sin reemplazar el sodio perdido a causa del sudor. </a:t>
            </a:r>
          </a:p>
          <a:p>
            <a:r>
              <a:rPr lang="es-ES_tradnl" sz="2200" dirty="0"/>
              <a:t>Señales y síntomas: nauseas, vomito, dolor de cabeza, confusión, perdida de energía, fatiga, somnolencia, irritabilidad, debilidad muscular o calambres, convulsiones, coma. Puede ser fatal.</a:t>
            </a:r>
          </a:p>
          <a:p>
            <a:r>
              <a:rPr lang="es-ES_tradnl" sz="2200" dirty="0"/>
              <a:t>Orinar frecuentemente. La orina es clara o amarillo muy pálido.</a:t>
            </a:r>
          </a:p>
          <a:p>
            <a:r>
              <a:rPr lang="es-ES_tradnl" sz="2200" dirty="0"/>
              <a:t>Puede ser confundido con agotamiento por calor.</a:t>
            </a:r>
          </a:p>
          <a:p>
            <a:endParaRPr lang="es-ES_tradnl" dirty="0"/>
          </a:p>
        </p:txBody>
      </p:sp>
      <p:sp>
        <p:nvSpPr>
          <p:cNvPr id="4" name="Footer Placeholder 3">
            <a:extLst>
              <a:ext uri="{FF2B5EF4-FFF2-40B4-BE49-F238E27FC236}">
                <a16:creationId xmlns:a16="http://schemas.microsoft.com/office/drawing/2014/main" id="{6C836455-4227-594A-B23F-0B973B97FDE0}"/>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07380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AEC5-8D94-2545-AFA5-7C861419CE16}"/>
              </a:ext>
            </a:extLst>
          </p:cNvPr>
          <p:cNvSpPr>
            <a:spLocks noGrp="1"/>
          </p:cNvSpPr>
          <p:nvPr>
            <p:ph type="title"/>
          </p:nvPr>
        </p:nvSpPr>
        <p:spPr/>
        <p:txBody>
          <a:bodyPr/>
          <a:lstStyle/>
          <a:p>
            <a:r>
              <a:rPr lang="es-ES_tradnl" dirty="0"/>
              <a:t>Hiponatremia</a:t>
            </a:r>
          </a:p>
        </p:txBody>
      </p:sp>
      <p:sp>
        <p:nvSpPr>
          <p:cNvPr id="3" name="Content Placeholder 2">
            <a:extLst>
              <a:ext uri="{FF2B5EF4-FFF2-40B4-BE49-F238E27FC236}">
                <a16:creationId xmlns:a16="http://schemas.microsoft.com/office/drawing/2014/main" id="{506D4980-2865-3049-B593-79A6D36EE29B}"/>
              </a:ext>
            </a:extLst>
          </p:cNvPr>
          <p:cNvSpPr>
            <a:spLocks noGrp="1"/>
          </p:cNvSpPr>
          <p:nvPr>
            <p:ph sz="half" idx="1"/>
          </p:nvPr>
        </p:nvSpPr>
        <p:spPr>
          <a:xfrm>
            <a:off x="425111" y="2146216"/>
            <a:ext cx="4635545" cy="3560106"/>
          </a:xfrm>
        </p:spPr>
        <p:txBody>
          <a:bodyPr>
            <a:normAutofit lnSpcReduction="10000"/>
          </a:bodyPr>
          <a:lstStyle/>
          <a:p>
            <a:pPr marL="0" indent="0">
              <a:buNone/>
            </a:pPr>
            <a:r>
              <a:rPr lang="es-ES_tradnl" sz="2200" dirty="0"/>
              <a:t>Bajo contenido de sodio en plasma</a:t>
            </a:r>
          </a:p>
          <a:p>
            <a:r>
              <a:rPr lang="es-ES_tradnl" sz="2200" dirty="0"/>
              <a:t>Nauseas, vomito</a:t>
            </a:r>
          </a:p>
          <a:p>
            <a:r>
              <a:rPr lang="es-ES_tradnl" sz="2200" dirty="0"/>
              <a:t>Dolor de cabeza, irritabilidad, confusión</a:t>
            </a:r>
          </a:p>
          <a:p>
            <a:r>
              <a:rPr lang="es-ES_tradnl" sz="2200" dirty="0"/>
              <a:t>Perdida de energía, fatiga y somnolencia</a:t>
            </a:r>
          </a:p>
          <a:p>
            <a:r>
              <a:rPr lang="es-ES_tradnl" sz="2200" dirty="0"/>
              <a:t>Debilidad muscular o calambres</a:t>
            </a:r>
          </a:p>
          <a:p>
            <a:r>
              <a:rPr lang="es-ES_tradnl" sz="2200" dirty="0"/>
              <a:t>Orinar frecuentemente</a:t>
            </a:r>
          </a:p>
          <a:p>
            <a:r>
              <a:rPr lang="es-ES_tradnl" sz="2200" dirty="0"/>
              <a:t>Convulsiones, coma</a:t>
            </a:r>
          </a:p>
          <a:p>
            <a:endParaRPr lang="es-ES_tradnl" sz="2200" dirty="0"/>
          </a:p>
        </p:txBody>
      </p:sp>
      <p:pic>
        <p:nvPicPr>
          <p:cNvPr id="6" name="Content Placeholder 5" descr="Esta es una foto de una mujer que sufre de hiponatremia.">
            <a:extLst>
              <a:ext uri="{FF2B5EF4-FFF2-40B4-BE49-F238E27FC236}">
                <a16:creationId xmlns:a16="http://schemas.microsoft.com/office/drawing/2014/main" id="{29C37870-46C2-834B-8B93-94913B4162D5}"/>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060657" y="491401"/>
            <a:ext cx="4208213" cy="6474173"/>
          </a:xfrm>
          <a:prstGeom prst="rect">
            <a:avLst/>
          </a:prstGeom>
          <a:effectLst>
            <a:softEdge rad="114300"/>
          </a:effectLst>
        </p:spPr>
      </p:pic>
      <p:sp>
        <p:nvSpPr>
          <p:cNvPr id="5" name="Footer Placeholder 4">
            <a:extLst>
              <a:ext uri="{FF2B5EF4-FFF2-40B4-BE49-F238E27FC236}">
                <a16:creationId xmlns:a16="http://schemas.microsoft.com/office/drawing/2014/main" id="{7941E56B-55A6-5D4A-B524-283B3EC67CF9}"/>
              </a:ext>
            </a:extLst>
          </p:cNvPr>
          <p:cNvSpPr>
            <a:spLocks noGrp="1"/>
          </p:cNvSpPr>
          <p:nvPr>
            <p:ph type="ftr" sz="quarter" idx="11"/>
          </p:nvPr>
        </p:nvSpPr>
        <p:spPr>
          <a:xfrm>
            <a:off x="425113" y="5806869"/>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30440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ED91-9966-0E43-815D-B93D01EDD6E2}"/>
              </a:ext>
            </a:extLst>
          </p:cNvPr>
          <p:cNvSpPr>
            <a:spLocks noGrp="1"/>
          </p:cNvSpPr>
          <p:nvPr>
            <p:ph type="title"/>
          </p:nvPr>
        </p:nvSpPr>
        <p:spPr>
          <a:xfrm>
            <a:off x="531638" y="1031960"/>
            <a:ext cx="5423994" cy="549635"/>
          </a:xfrm>
        </p:spPr>
        <p:txBody>
          <a:bodyPr>
            <a:normAutofit fontScale="90000"/>
          </a:bodyPr>
          <a:lstStyle/>
          <a:p>
            <a:r>
              <a:rPr lang="es-ES_tradnl" dirty="0"/>
              <a:t>Notas del instructor: Prevención</a:t>
            </a:r>
          </a:p>
        </p:txBody>
      </p:sp>
      <p:sp>
        <p:nvSpPr>
          <p:cNvPr id="3" name="Content Placeholder 2">
            <a:extLst>
              <a:ext uri="{FF2B5EF4-FFF2-40B4-BE49-F238E27FC236}">
                <a16:creationId xmlns:a16="http://schemas.microsoft.com/office/drawing/2014/main" id="{152FF37F-0051-B64D-AA61-8CED9A9ABE64}"/>
              </a:ext>
            </a:extLst>
          </p:cNvPr>
          <p:cNvSpPr>
            <a:spLocks noGrp="1"/>
          </p:cNvSpPr>
          <p:nvPr>
            <p:ph idx="1"/>
          </p:nvPr>
        </p:nvSpPr>
        <p:spPr/>
        <p:txBody>
          <a:bodyPr/>
          <a:lstStyle/>
          <a:p>
            <a:pPr marL="171450" indent="-171450"/>
            <a:r>
              <a:rPr lang="es-ES_tradnl" dirty="0"/>
              <a:t>Hemos hablado de como reconocer las enfermedades relacionadas con el calor.</a:t>
            </a:r>
          </a:p>
          <a:p>
            <a:pPr marL="171450" indent="-171450"/>
            <a:r>
              <a:rPr lang="es-ES_tradnl" dirty="0"/>
              <a:t>Ahora hablaremos de formasen que los trabajadores pueden ayudar a prevenir estas enfermedades mientras trabaja en ambientes calientes</a:t>
            </a:r>
            <a:r>
              <a:rPr lang="en-US" dirty="0"/>
              <a:t>. </a:t>
            </a:r>
          </a:p>
        </p:txBody>
      </p:sp>
      <p:sp>
        <p:nvSpPr>
          <p:cNvPr id="4" name="Footer Placeholder 3">
            <a:extLst>
              <a:ext uri="{FF2B5EF4-FFF2-40B4-BE49-F238E27FC236}">
                <a16:creationId xmlns:a16="http://schemas.microsoft.com/office/drawing/2014/main" id="{16FDFE38-4961-F943-88EB-99FABDFAB92B}"/>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475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633351" y="2325537"/>
            <a:ext cx="5861880" cy="1660331"/>
          </a:xfrm>
        </p:spPr>
        <p:txBody>
          <a:bodyPr/>
          <a:lstStyle/>
          <a:p>
            <a:r>
              <a:rPr lang="es-ES_tradnl" sz="3600" dirty="0"/>
              <a:t>Enfermedades relacionadas con el calor: Prevención</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72229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3E64-C4CC-1540-9B99-8B4FD4AE830C}"/>
              </a:ext>
            </a:extLst>
          </p:cNvPr>
          <p:cNvSpPr>
            <a:spLocks noGrp="1"/>
          </p:cNvSpPr>
          <p:nvPr>
            <p:ph type="title"/>
          </p:nvPr>
        </p:nvSpPr>
        <p:spPr>
          <a:xfrm>
            <a:off x="416023" y="991783"/>
            <a:ext cx="6804583" cy="549635"/>
          </a:xfrm>
        </p:spPr>
        <p:txBody>
          <a:bodyPr>
            <a:normAutofit fontScale="90000"/>
          </a:bodyPr>
          <a:lstStyle/>
          <a:p>
            <a:r>
              <a:rPr lang="es-ES_tradnl" dirty="0"/>
              <a:t>Notas del instructor: Enfermedades relacionadas con el calor</a:t>
            </a:r>
          </a:p>
        </p:txBody>
      </p:sp>
      <p:sp>
        <p:nvSpPr>
          <p:cNvPr id="3" name="Content Placeholder 2">
            <a:extLst>
              <a:ext uri="{FF2B5EF4-FFF2-40B4-BE49-F238E27FC236}">
                <a16:creationId xmlns:a16="http://schemas.microsoft.com/office/drawing/2014/main" id="{474569D3-EE01-BE40-B36E-7FB192D67145}"/>
              </a:ext>
            </a:extLst>
          </p:cNvPr>
          <p:cNvSpPr>
            <a:spLocks noGrp="1"/>
          </p:cNvSpPr>
          <p:nvPr>
            <p:ph idx="1"/>
          </p:nvPr>
        </p:nvSpPr>
        <p:spPr>
          <a:xfrm>
            <a:off x="531639" y="1932362"/>
            <a:ext cx="8091054" cy="3894693"/>
          </a:xfrm>
        </p:spPr>
        <p:txBody>
          <a:bodyPr>
            <a:noAutofit/>
          </a:bodyPr>
          <a:lstStyle/>
          <a:p>
            <a:pPr>
              <a:lnSpc>
                <a:spcPct val="110000"/>
              </a:lnSpc>
            </a:pPr>
            <a:r>
              <a:rPr lang="es-ES_tradnl" sz="1800" dirty="0"/>
              <a:t>Enfermedades relacionadas con el calor son causadas por exposición ambiental al calor. </a:t>
            </a:r>
          </a:p>
          <a:p>
            <a:pPr>
              <a:lnSpc>
                <a:spcPct val="110000"/>
              </a:lnSpc>
            </a:pPr>
            <a:r>
              <a:rPr lang="es-ES_tradnl" sz="1800" dirty="0"/>
              <a:t>Enfermedades relacionadas con el calor pueden ocurrir tanto dentro como afuera. </a:t>
            </a:r>
          </a:p>
          <a:p>
            <a:pPr>
              <a:lnSpc>
                <a:spcPct val="110000"/>
              </a:lnSpc>
            </a:pPr>
            <a:r>
              <a:rPr lang="es-ES_tradnl" sz="1800" dirty="0"/>
              <a:t>Incluye condiciones mínimas como calambres por calor, salpullido, y síncope de calor (desmayo), condiciones serias de agotamiento por calor y la condición severa de golpe de calor, la cual puede ser fatal. </a:t>
            </a:r>
          </a:p>
          <a:p>
            <a:pPr>
              <a:lnSpc>
                <a:spcPct val="110000"/>
              </a:lnSpc>
            </a:pPr>
            <a:r>
              <a:rPr lang="es-ES_tradnl" sz="1800" dirty="0"/>
              <a:t>La hiponatremia causada por el ejercicio tal como trabajar afuera la cual es considerada una enfermedad relacionada con el calor. </a:t>
            </a:r>
          </a:p>
          <a:p>
            <a:pPr>
              <a:lnSpc>
                <a:spcPct val="110000"/>
              </a:lnSpc>
            </a:pPr>
            <a:r>
              <a:rPr lang="es-ES_tradnl" sz="1800" dirty="0"/>
              <a:t>Salpullido – el sudor producido por la piel no se puede evaporar– protuberancias rojas, pequeñas ampollas, comezón.  </a:t>
            </a:r>
          </a:p>
        </p:txBody>
      </p:sp>
      <p:sp>
        <p:nvSpPr>
          <p:cNvPr id="4" name="Footer Placeholder 3">
            <a:extLst>
              <a:ext uri="{FF2B5EF4-FFF2-40B4-BE49-F238E27FC236}">
                <a16:creationId xmlns:a16="http://schemas.microsoft.com/office/drawing/2014/main" id="{D7DE2F1F-1289-C745-8F01-58FE368EC689}"/>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10261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fontScale="90000"/>
          </a:bodyPr>
          <a:lstStyle/>
          <a:p>
            <a:r>
              <a:rPr lang="es-ES_tradnl" dirty="0"/>
              <a:t>Notas del instructor: Responsabilidades del empleador</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r>
              <a:rPr lang="es-ES_tradnl" dirty="0"/>
              <a:t>Cada año una docena de trabajadores mueren al año y miles se enferman mientras trabajan a temperaturas extremas o condiciones con mucha humedad.</a:t>
            </a:r>
          </a:p>
          <a:p>
            <a:r>
              <a:rPr lang="es-ES_tradnl" dirty="0"/>
              <a:t>OSHA no tiene un estándar especifico que cubra a personas que trabajan a calor extremo, sin embargo bajo el acto de OSH, los empleadores tienen la responsabilidad de proteger a los trabajadores de peligros serios en el lugar de trabajo, incluyendo enfermedades relacionadas con el calor. </a:t>
            </a:r>
          </a:p>
          <a:p>
            <a:r>
              <a:rPr lang="es-ES_tradnl" dirty="0"/>
              <a:t>Acto de OSH  – Salud y seguridad ocupacional de 1970.</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42048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29782"/>
            <a:ext cx="5048699" cy="1080938"/>
          </a:xfrm>
        </p:spPr>
        <p:txBody>
          <a:bodyPr/>
          <a:lstStyle/>
          <a:p>
            <a:r>
              <a:rPr lang="es-ES_tradnl" dirty="0"/>
              <a:t>Responsabilidad del empleador</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456040"/>
            <a:ext cx="8077198" cy="2937877"/>
          </a:xfrm>
        </p:spPr>
        <p:txBody>
          <a:bodyPr>
            <a:normAutofit fontScale="77500" lnSpcReduction="20000"/>
          </a:bodyPr>
          <a:lstStyle/>
          <a:p>
            <a:pPr marL="0" indent="0">
              <a:lnSpc>
                <a:spcPct val="120000"/>
              </a:lnSpc>
              <a:buNone/>
            </a:pPr>
            <a:r>
              <a:rPr lang="es-ES_tradnl" sz="3200" dirty="0"/>
              <a:t>Bajo la ley de OSHA:</a:t>
            </a:r>
          </a:p>
          <a:p>
            <a:pPr>
              <a:lnSpc>
                <a:spcPct val="120000"/>
              </a:lnSpc>
            </a:pPr>
            <a:r>
              <a:rPr lang="es-ES_tradnl" sz="3200" dirty="0"/>
              <a:t>Empleadores tienen la responsabilidad de proteger a los trabajadores de reconocer peligros serios incluyendo enfermedades relacionadas con el calor. </a:t>
            </a:r>
          </a:p>
          <a:p>
            <a:pPr>
              <a:lnSpc>
                <a:spcPct val="120000"/>
              </a:lnSpc>
            </a:pPr>
            <a:r>
              <a:rPr lang="es-ES_tradnl" sz="3200" dirty="0"/>
              <a:t>Trabajadores tienen el derecho de trabajar en lugar seguro.</a:t>
            </a:r>
          </a:p>
        </p:txBody>
      </p:sp>
      <p:sp>
        <p:nvSpPr>
          <p:cNvPr id="6" name="Footer Placeholder 4">
            <a:extLst>
              <a:ext uri="{FF2B5EF4-FFF2-40B4-BE49-F238E27FC236}">
                <a16:creationId xmlns:a16="http://schemas.microsoft.com/office/drawing/2014/main" id="{0E5C28D9-8D2C-8647-9AAF-22440353998D}"/>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673459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6849824" cy="549635"/>
          </a:xfrm>
        </p:spPr>
        <p:txBody>
          <a:bodyPr>
            <a:normAutofit fontScale="90000"/>
          </a:bodyPr>
          <a:lstStyle/>
          <a:p>
            <a:r>
              <a:rPr lang="es-ES_tradnl" dirty="0"/>
              <a:t>Notas del instructor: Programa de prevención</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pPr lvl="1">
              <a:spcBef>
                <a:spcPts val="1000"/>
              </a:spcBef>
            </a:pPr>
            <a:r>
              <a:rPr lang="es-ES_tradnl" sz="2300" dirty="0"/>
              <a:t>Un programa de prevención de enfermedades relacionadas con el calor incluye: entrenamiento, aclimatización, descansar en la sombra, tomar líquidos y monitorear. </a:t>
            </a:r>
          </a:p>
          <a:p>
            <a:pPr lvl="1">
              <a:spcBef>
                <a:spcPts val="1000"/>
              </a:spcBef>
            </a:pPr>
            <a:r>
              <a:rPr lang="es-ES_tradnl" sz="2300" dirty="0"/>
              <a:t>Estaremos discutiendo cada uno es estos factores en más detalle</a:t>
            </a:r>
            <a:r>
              <a:rPr lang="es-ES_tradnl" sz="2400" dirty="0"/>
              <a:t>.</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18403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Esta es una foto de una mujer trabajando afuera en el sol. Ella parece estar descansando.">
            <a:extLst>
              <a:ext uri="{FF2B5EF4-FFF2-40B4-BE49-F238E27FC236}">
                <a16:creationId xmlns:a16="http://schemas.microsoft.com/office/drawing/2014/main" id="{8E982B77-49FE-7144-ACB9-3BFA416E0BE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965254" y="491067"/>
            <a:ext cx="4309202" cy="6468536"/>
          </a:xfrm>
          <a:effectLst>
            <a:softEdge rad="114300"/>
          </a:effectLst>
        </p:spPr>
      </p:pic>
      <p:sp>
        <p:nvSpPr>
          <p:cNvPr id="7" name="Footer Placeholder 4">
            <a:extLst>
              <a:ext uri="{FF2B5EF4-FFF2-40B4-BE49-F238E27FC236}">
                <a16:creationId xmlns:a16="http://schemas.microsoft.com/office/drawing/2014/main" id="{D0621A87-AF45-0A42-8031-8257F44948B4}"/>
              </a:ext>
            </a:extLst>
          </p:cNvPr>
          <p:cNvSpPr>
            <a:spLocks noGrp="1"/>
          </p:cNvSpPr>
          <p:nvPr>
            <p:ph type="ftr" sz="quarter" idx="11"/>
          </p:nvPr>
        </p:nvSpPr>
        <p:spPr>
          <a:xfrm>
            <a:off x="421969" y="5834212"/>
            <a:ext cx="430920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2" name="Title 1">
            <a:extLst>
              <a:ext uri="{FF2B5EF4-FFF2-40B4-BE49-F238E27FC236}">
                <a16:creationId xmlns:a16="http://schemas.microsoft.com/office/drawing/2014/main" id="{4E42C3E3-149F-E944-A1D2-C8C7E5F7E4D2}"/>
              </a:ext>
            </a:extLst>
          </p:cNvPr>
          <p:cNvSpPr>
            <a:spLocks noGrp="1"/>
          </p:cNvSpPr>
          <p:nvPr>
            <p:ph type="title"/>
          </p:nvPr>
        </p:nvSpPr>
        <p:spPr>
          <a:xfrm>
            <a:off x="1216634" y="753228"/>
            <a:ext cx="3924078" cy="1080938"/>
          </a:xfrm>
        </p:spPr>
        <p:txBody>
          <a:bodyPr/>
          <a:lstStyle/>
          <a:p>
            <a:r>
              <a:rPr lang="es-ES_tradnl" dirty="0"/>
              <a:t>Prevención</a:t>
            </a:r>
          </a:p>
        </p:txBody>
      </p:sp>
      <p:sp>
        <p:nvSpPr>
          <p:cNvPr id="13" name="Content Placeholder 2">
            <a:extLst>
              <a:ext uri="{FF2B5EF4-FFF2-40B4-BE49-F238E27FC236}">
                <a16:creationId xmlns:a16="http://schemas.microsoft.com/office/drawing/2014/main" id="{614EEF6C-F39C-1948-82FB-99C3169958E0}"/>
              </a:ext>
            </a:extLst>
          </p:cNvPr>
          <p:cNvSpPr>
            <a:spLocks noGrp="1"/>
          </p:cNvSpPr>
          <p:nvPr>
            <p:ph sz="half" idx="1"/>
          </p:nvPr>
        </p:nvSpPr>
        <p:spPr>
          <a:xfrm>
            <a:off x="274607" y="2094018"/>
            <a:ext cx="4800600" cy="3568635"/>
          </a:xfrm>
        </p:spPr>
        <p:txBody>
          <a:bodyPr>
            <a:normAutofit fontScale="92500" lnSpcReduction="10000"/>
          </a:bodyPr>
          <a:lstStyle/>
          <a:p>
            <a:pPr>
              <a:lnSpc>
                <a:spcPct val="120000"/>
              </a:lnSpc>
            </a:pPr>
            <a:r>
              <a:rPr lang="es-ES_tradnl" dirty="0"/>
              <a:t>Enfermedades relacionadas con el calor pueden ser prevenidas</a:t>
            </a:r>
          </a:p>
          <a:p>
            <a:pPr>
              <a:lnSpc>
                <a:spcPct val="120000"/>
              </a:lnSpc>
            </a:pPr>
            <a:r>
              <a:rPr lang="es-ES_tradnl" dirty="0"/>
              <a:t>Factores claves incluyen:</a:t>
            </a:r>
          </a:p>
          <a:p>
            <a:pPr lvl="1">
              <a:lnSpc>
                <a:spcPct val="120000"/>
              </a:lnSpc>
            </a:pPr>
            <a:r>
              <a:rPr lang="es-ES_tradnl" sz="2400" dirty="0"/>
              <a:t>Entrenamiento</a:t>
            </a:r>
          </a:p>
          <a:p>
            <a:pPr lvl="1">
              <a:lnSpc>
                <a:spcPct val="120000"/>
              </a:lnSpc>
            </a:pPr>
            <a:r>
              <a:rPr lang="es-ES_tradnl" sz="2400" dirty="0"/>
              <a:t>Aclimatación </a:t>
            </a:r>
          </a:p>
          <a:p>
            <a:pPr lvl="1">
              <a:lnSpc>
                <a:spcPct val="120000"/>
              </a:lnSpc>
            </a:pPr>
            <a:r>
              <a:rPr lang="es-ES_tradnl" sz="2400" dirty="0"/>
              <a:t>Descansar en la sombra</a:t>
            </a:r>
          </a:p>
          <a:p>
            <a:pPr lvl="1">
              <a:lnSpc>
                <a:spcPct val="120000"/>
              </a:lnSpc>
            </a:pPr>
            <a:r>
              <a:rPr lang="es-ES_tradnl" sz="2400" dirty="0"/>
              <a:t>Tomar líquidos</a:t>
            </a:r>
          </a:p>
          <a:p>
            <a:pPr lvl="1">
              <a:lnSpc>
                <a:spcPct val="120000"/>
              </a:lnSpc>
            </a:pPr>
            <a:r>
              <a:rPr lang="es-ES_tradnl" sz="2400" dirty="0"/>
              <a:t>Monitorear</a:t>
            </a:r>
            <a:endParaRPr lang="es-ES_tradnl" dirty="0"/>
          </a:p>
        </p:txBody>
      </p:sp>
    </p:spTree>
    <p:extLst>
      <p:ext uri="{BB962C8B-B14F-4D97-AF65-F5344CB8AC3E}">
        <p14:creationId xmlns:p14="http://schemas.microsoft.com/office/powerpoint/2010/main" val="3496351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fontScale="90000"/>
          </a:bodyPr>
          <a:lstStyle/>
          <a:p>
            <a:r>
              <a:rPr lang="es-ES_tradnl" dirty="0"/>
              <a:t>Notas del instructor: Aclimatarse</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lnSpcReduction="10000"/>
          </a:bodyPr>
          <a:lstStyle/>
          <a:p>
            <a:r>
              <a:rPr lang="es-ES_tradnl" dirty="0"/>
              <a:t>Aclimatarse al calor significa volverse mas tolerante al calor en un período de tiempo.</a:t>
            </a:r>
          </a:p>
          <a:p>
            <a:r>
              <a:rPr lang="es-ES_tradnl" dirty="0"/>
              <a:t>Incrementar gradualmente el tiempo de trabajo en ambientes calientes de 7 a 14 días. </a:t>
            </a:r>
          </a:p>
          <a:p>
            <a:r>
              <a:rPr lang="es-ES_tradnl" dirty="0"/>
              <a:t>Los trabajadores pueden volver a aclimatarse después de una semana de vacaciones en un clima más fresco en 2 a 3 días al regresar a trabajar en altas temperaturas.</a:t>
            </a:r>
          </a:p>
          <a:p>
            <a:r>
              <a:rPr lang="es-ES_tradnl" dirty="0"/>
              <a:t>Al aclimatarse al calor incrementa el sudor y por esa razón los trabajadores necesitan más líquidos. </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819755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p:txBody>
          <a:bodyPr/>
          <a:lstStyle/>
          <a:p>
            <a:r>
              <a:rPr lang="es-ES_tradnl" dirty="0"/>
              <a:t>Aclimatarse</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175428"/>
            <a:ext cx="4473498" cy="3568635"/>
          </a:xfrm>
        </p:spPr>
        <p:txBody>
          <a:bodyPr>
            <a:normAutofit fontScale="92500" lnSpcReduction="10000"/>
          </a:bodyPr>
          <a:lstStyle/>
          <a:p>
            <a:pPr>
              <a:lnSpc>
                <a:spcPct val="100000"/>
              </a:lnSpc>
            </a:pPr>
            <a:r>
              <a:rPr lang="es-ES_tradnl" dirty="0"/>
              <a:t>Aclimatarse – incrementa su tolerancia al calor en un período de tiempo</a:t>
            </a:r>
          </a:p>
          <a:p>
            <a:pPr>
              <a:lnSpc>
                <a:spcPct val="100000"/>
              </a:lnSpc>
            </a:pPr>
            <a:r>
              <a:rPr lang="es-ES_tradnl" dirty="0"/>
              <a:t>Gradualmente incrementa el tiempo de trabajo en altas temperaturas en un período de 10 a 14 días</a:t>
            </a:r>
          </a:p>
          <a:p>
            <a:pPr>
              <a:lnSpc>
                <a:spcPct val="100000"/>
              </a:lnSpc>
            </a:pPr>
            <a:r>
              <a:rPr lang="es-ES_tradnl" dirty="0"/>
              <a:t>Después de unas vacaciones la tolerancia al calor se recupera en 2 a 3 días</a:t>
            </a:r>
          </a:p>
        </p:txBody>
      </p:sp>
      <p:pic>
        <p:nvPicPr>
          <p:cNvPr id="7" name="Content Placeholder 6" descr="Esta es una foto de un trabajador trabajando afuera en el sol.">
            <a:extLst>
              <a:ext uri="{FF2B5EF4-FFF2-40B4-BE49-F238E27FC236}">
                <a16:creationId xmlns:a16="http://schemas.microsoft.com/office/drawing/2014/main" id="{68BFA01C-68C1-4040-9D93-96C2B80B46C3}"/>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361872" y="2588443"/>
            <a:ext cx="3474506" cy="3056957"/>
          </a:xfrm>
          <a:effectLst>
            <a:softEdge rad="114300"/>
          </a:effectLst>
        </p:spPr>
      </p:pic>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7026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0E89-18CF-B647-9182-3FBE4A8E3DD3}"/>
              </a:ext>
            </a:extLst>
          </p:cNvPr>
          <p:cNvSpPr>
            <a:spLocks noGrp="1"/>
          </p:cNvSpPr>
          <p:nvPr>
            <p:ph type="title"/>
          </p:nvPr>
        </p:nvSpPr>
        <p:spPr>
          <a:xfrm>
            <a:off x="531637" y="1031960"/>
            <a:ext cx="6488595" cy="549635"/>
          </a:xfrm>
        </p:spPr>
        <p:txBody>
          <a:bodyPr>
            <a:normAutofit fontScale="90000"/>
          </a:bodyPr>
          <a:lstStyle/>
          <a:p>
            <a:r>
              <a:rPr lang="es-ES_tradnl" dirty="0"/>
              <a:t>Notas del instructor: Ajuste de horario</a:t>
            </a:r>
          </a:p>
        </p:txBody>
      </p:sp>
      <p:sp>
        <p:nvSpPr>
          <p:cNvPr id="3" name="Content Placeholder 2">
            <a:extLst>
              <a:ext uri="{FF2B5EF4-FFF2-40B4-BE49-F238E27FC236}">
                <a16:creationId xmlns:a16="http://schemas.microsoft.com/office/drawing/2014/main" id="{60BB5395-E2B7-3A42-B512-76B3D4509594}"/>
              </a:ext>
            </a:extLst>
          </p:cNvPr>
          <p:cNvSpPr>
            <a:spLocks noGrp="1"/>
          </p:cNvSpPr>
          <p:nvPr>
            <p:ph idx="1"/>
          </p:nvPr>
        </p:nvSpPr>
        <p:spPr/>
        <p:txBody>
          <a:bodyPr/>
          <a:lstStyle/>
          <a:p>
            <a:r>
              <a:rPr lang="es-ES_tradnl" dirty="0"/>
              <a:t>Trate de trabajar durante los períodos mas frescos del día, si es posible.</a:t>
            </a:r>
          </a:p>
          <a:p>
            <a:r>
              <a:rPr lang="es-ES_tradnl" dirty="0"/>
              <a:t>Trabajadores nuevos que no se aclimatan al calor no deben trabajar afuera el mismo horario que los demás trabajadores durante los primeros días.</a:t>
            </a:r>
          </a:p>
          <a:p>
            <a:r>
              <a:rPr lang="es-ES_tradnl" dirty="0"/>
              <a:t> Ajuste sus horarios hasta que estén aclimatados. </a:t>
            </a:r>
          </a:p>
        </p:txBody>
      </p:sp>
      <p:sp>
        <p:nvSpPr>
          <p:cNvPr id="4" name="Footer Placeholder 3">
            <a:extLst>
              <a:ext uri="{FF2B5EF4-FFF2-40B4-BE49-F238E27FC236}">
                <a16:creationId xmlns:a16="http://schemas.microsoft.com/office/drawing/2014/main" id="{28D73CEF-5D19-C14C-A782-194205873729}"/>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3352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4C69-506E-C442-AFE0-D0E55E5102C7}"/>
              </a:ext>
            </a:extLst>
          </p:cNvPr>
          <p:cNvSpPr>
            <a:spLocks noGrp="1"/>
          </p:cNvSpPr>
          <p:nvPr>
            <p:ph type="title"/>
          </p:nvPr>
        </p:nvSpPr>
        <p:spPr/>
        <p:txBody>
          <a:bodyPr/>
          <a:lstStyle/>
          <a:p>
            <a:r>
              <a:rPr lang="es-ES_tradnl" dirty="0"/>
              <a:t>Ajustar el horario</a:t>
            </a:r>
          </a:p>
        </p:txBody>
      </p:sp>
      <p:sp>
        <p:nvSpPr>
          <p:cNvPr id="3" name="Content Placeholder 2">
            <a:extLst>
              <a:ext uri="{FF2B5EF4-FFF2-40B4-BE49-F238E27FC236}">
                <a16:creationId xmlns:a16="http://schemas.microsoft.com/office/drawing/2014/main" id="{EFE26E6A-BF79-6748-AA3B-714B1EA5306E}"/>
              </a:ext>
            </a:extLst>
          </p:cNvPr>
          <p:cNvSpPr>
            <a:spLocks noGrp="1"/>
          </p:cNvSpPr>
          <p:nvPr>
            <p:ph sz="half" idx="1"/>
          </p:nvPr>
        </p:nvSpPr>
        <p:spPr>
          <a:xfrm>
            <a:off x="533400" y="2517953"/>
            <a:ext cx="4739640" cy="2947070"/>
          </a:xfrm>
        </p:spPr>
        <p:txBody>
          <a:bodyPr>
            <a:normAutofit fontScale="92500"/>
          </a:bodyPr>
          <a:lstStyle/>
          <a:p>
            <a:pPr>
              <a:lnSpc>
                <a:spcPct val="100000"/>
              </a:lnSpc>
              <a:spcBef>
                <a:spcPts val="1200"/>
              </a:spcBef>
            </a:pPr>
            <a:r>
              <a:rPr lang="es-ES_tradnl" sz="2800" dirty="0"/>
              <a:t>Trate de trabajar durante el tiempo mas fresco del día </a:t>
            </a:r>
          </a:p>
          <a:p>
            <a:pPr>
              <a:lnSpc>
                <a:spcPct val="100000"/>
              </a:lnSpc>
              <a:spcBef>
                <a:spcPts val="1200"/>
              </a:spcBef>
            </a:pPr>
            <a:r>
              <a:rPr lang="es-ES_tradnl" sz="2800" dirty="0"/>
              <a:t>Trabajadores nuevos podrían  no estar aclimatados– ajuste el horario para poder aclimatarse</a:t>
            </a:r>
            <a:endParaRPr lang="es-ES_tradnl" dirty="0"/>
          </a:p>
        </p:txBody>
      </p:sp>
      <p:pic>
        <p:nvPicPr>
          <p:cNvPr id="7" name="Content Placeholder 6" descr="Esta es una foto de un trabajador tomando un descanso bajo el sol directo que está tomando una bebida deportiva. Parece que se está limpiando el sudor de la cara.">
            <a:extLst>
              <a:ext uri="{FF2B5EF4-FFF2-40B4-BE49-F238E27FC236}">
                <a16:creationId xmlns:a16="http://schemas.microsoft.com/office/drawing/2014/main" id="{9E4F78B7-23A6-B04C-960D-AAD9D0D18DB1}"/>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757333" y="481982"/>
            <a:ext cx="3510844" cy="6519450"/>
          </a:xfrm>
          <a:effectLst>
            <a:softEdge rad="114300"/>
          </a:effectLst>
        </p:spPr>
      </p:pic>
      <p:sp>
        <p:nvSpPr>
          <p:cNvPr id="5" name="Footer Placeholder 4">
            <a:extLst>
              <a:ext uri="{FF2B5EF4-FFF2-40B4-BE49-F238E27FC236}">
                <a16:creationId xmlns:a16="http://schemas.microsoft.com/office/drawing/2014/main" id="{2F29E52B-E740-4D48-981E-E9BF6B6C3C16}"/>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spTree>
    <p:extLst>
      <p:ext uri="{BB962C8B-B14F-4D97-AF65-F5344CB8AC3E}">
        <p14:creationId xmlns:p14="http://schemas.microsoft.com/office/powerpoint/2010/main" val="194199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81B8-F414-1A4D-88A1-D057B3F51E2A}"/>
              </a:ext>
            </a:extLst>
          </p:cNvPr>
          <p:cNvSpPr>
            <a:spLocks noGrp="1"/>
          </p:cNvSpPr>
          <p:nvPr>
            <p:ph type="title"/>
          </p:nvPr>
        </p:nvSpPr>
        <p:spPr>
          <a:xfrm>
            <a:off x="531638" y="1031960"/>
            <a:ext cx="6945794" cy="549635"/>
          </a:xfrm>
        </p:spPr>
        <p:txBody>
          <a:bodyPr>
            <a:normAutofit fontScale="90000"/>
          </a:bodyPr>
          <a:lstStyle/>
          <a:p>
            <a:r>
              <a:rPr lang="es-ES_tradnl" dirty="0"/>
              <a:t>Notas del instructor: Descanso frecuente</a:t>
            </a:r>
          </a:p>
        </p:txBody>
      </p:sp>
      <p:sp>
        <p:nvSpPr>
          <p:cNvPr id="3" name="Content Placeholder 2">
            <a:extLst>
              <a:ext uri="{FF2B5EF4-FFF2-40B4-BE49-F238E27FC236}">
                <a16:creationId xmlns:a16="http://schemas.microsoft.com/office/drawing/2014/main" id="{37AD1ED4-7F74-5E48-8675-1D0E9B272FFB}"/>
              </a:ext>
            </a:extLst>
          </p:cNvPr>
          <p:cNvSpPr>
            <a:spLocks noGrp="1"/>
          </p:cNvSpPr>
          <p:nvPr>
            <p:ph idx="1"/>
          </p:nvPr>
        </p:nvSpPr>
        <p:spPr/>
        <p:txBody>
          <a:bodyPr/>
          <a:lstStyle/>
          <a:p>
            <a:r>
              <a:rPr lang="es-ES_tradnl" dirty="0"/>
              <a:t>Tome descansos frecuentes.</a:t>
            </a:r>
          </a:p>
          <a:p>
            <a:r>
              <a:rPr lang="es-ES_tradnl" dirty="0"/>
              <a:t>Salga del sol directo.</a:t>
            </a:r>
          </a:p>
          <a:p>
            <a:r>
              <a:rPr lang="es-ES_tradnl" dirty="0"/>
              <a:t>Descanse en una ubicación fresca</a:t>
            </a:r>
          </a:p>
          <a:p>
            <a:pPr lvl="1"/>
            <a:r>
              <a:rPr lang="es-ES_tradnl" dirty="0"/>
              <a:t>Dentro de un edificio con aire acondicionado</a:t>
            </a:r>
          </a:p>
          <a:p>
            <a:pPr lvl="1"/>
            <a:r>
              <a:rPr lang="es-ES_tradnl" dirty="0"/>
              <a:t>Lugar con sombra</a:t>
            </a:r>
          </a:p>
          <a:p>
            <a:pPr lvl="1"/>
            <a:r>
              <a:rPr lang="es-ES_tradnl" dirty="0"/>
              <a:t>Sin sombra– provea una estructura de sombra portátil o una sombrilla industrial. Esto puede ser utilizado mientras trabajan al sol directo. </a:t>
            </a:r>
          </a:p>
          <a:p>
            <a:pPr lvl="1"/>
            <a:r>
              <a:rPr lang="es-ES_tradnl" dirty="0"/>
              <a:t>Utilice un abanico para que circule aire. </a:t>
            </a:r>
          </a:p>
        </p:txBody>
      </p:sp>
      <p:sp>
        <p:nvSpPr>
          <p:cNvPr id="4" name="Footer Placeholder 3">
            <a:extLst>
              <a:ext uri="{FF2B5EF4-FFF2-40B4-BE49-F238E27FC236}">
                <a16:creationId xmlns:a16="http://schemas.microsoft.com/office/drawing/2014/main" id="{FE6AD812-94D7-B844-8071-74D216CCE281}"/>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22846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D121-0E62-9640-BAD2-43676BA8B26C}"/>
              </a:ext>
            </a:extLst>
          </p:cNvPr>
          <p:cNvSpPr>
            <a:spLocks noGrp="1"/>
          </p:cNvSpPr>
          <p:nvPr>
            <p:ph type="title"/>
          </p:nvPr>
        </p:nvSpPr>
        <p:spPr>
          <a:xfrm>
            <a:off x="1216633" y="770481"/>
            <a:ext cx="6216553" cy="1080938"/>
          </a:xfrm>
        </p:spPr>
        <p:txBody>
          <a:bodyPr/>
          <a:lstStyle/>
          <a:p>
            <a:r>
              <a:rPr lang="es-ES_tradnl" dirty="0"/>
              <a:t>Tome descansos frecuentes</a:t>
            </a:r>
          </a:p>
        </p:txBody>
      </p:sp>
      <p:sp>
        <p:nvSpPr>
          <p:cNvPr id="3" name="Content Placeholder 2">
            <a:extLst>
              <a:ext uri="{FF2B5EF4-FFF2-40B4-BE49-F238E27FC236}">
                <a16:creationId xmlns:a16="http://schemas.microsoft.com/office/drawing/2014/main" id="{F6D8F3CA-3A78-E044-A0E3-E13A62BBEDCB}"/>
              </a:ext>
            </a:extLst>
          </p:cNvPr>
          <p:cNvSpPr>
            <a:spLocks noGrp="1"/>
          </p:cNvSpPr>
          <p:nvPr>
            <p:ph sz="half" idx="1"/>
          </p:nvPr>
        </p:nvSpPr>
        <p:spPr>
          <a:xfrm>
            <a:off x="692291" y="2410740"/>
            <a:ext cx="4650351" cy="3190159"/>
          </a:xfrm>
        </p:spPr>
        <p:txBody>
          <a:bodyPr>
            <a:normAutofit fontScale="92500" lnSpcReduction="10000"/>
          </a:bodyPr>
          <a:lstStyle/>
          <a:p>
            <a:pPr>
              <a:lnSpc>
                <a:spcPct val="100000"/>
              </a:lnSpc>
              <a:spcBef>
                <a:spcPts val="1200"/>
              </a:spcBef>
            </a:pPr>
            <a:r>
              <a:rPr lang="es-ES_tradnl" sz="2800" dirty="0"/>
              <a:t>Fuera del sol directo</a:t>
            </a:r>
          </a:p>
          <a:p>
            <a:pPr>
              <a:lnSpc>
                <a:spcPct val="100000"/>
              </a:lnSpc>
              <a:spcBef>
                <a:spcPts val="1200"/>
              </a:spcBef>
            </a:pPr>
            <a:r>
              <a:rPr lang="es-ES_tradnl" sz="2800" dirty="0"/>
              <a:t>Fresco, ubicación con sombra</a:t>
            </a:r>
          </a:p>
          <a:p>
            <a:pPr>
              <a:lnSpc>
                <a:spcPct val="100000"/>
              </a:lnSpc>
              <a:spcBef>
                <a:spcPts val="1200"/>
              </a:spcBef>
            </a:pPr>
            <a:r>
              <a:rPr lang="es-ES_tradnl" sz="2800" dirty="0"/>
              <a:t>Provea una estructura de sombra si no hay sombra disponible</a:t>
            </a:r>
          </a:p>
          <a:p>
            <a:pPr>
              <a:lnSpc>
                <a:spcPct val="100000"/>
              </a:lnSpc>
              <a:spcBef>
                <a:spcPts val="1200"/>
              </a:spcBef>
            </a:pPr>
            <a:r>
              <a:rPr lang="es-ES_tradnl" sz="2800" dirty="0"/>
              <a:t>Abanico para circular el aire</a:t>
            </a:r>
          </a:p>
          <a:p>
            <a:endParaRPr lang="es-ES_tradnl" dirty="0"/>
          </a:p>
        </p:txBody>
      </p:sp>
      <p:pic>
        <p:nvPicPr>
          <p:cNvPr id="19" name="Picture Placeholder 18" descr="Esta es una imagen de una estructura de sombra portátil que podría colocarse en un lugar de trabajo para proporcionar sombra.">
            <a:extLst>
              <a:ext uri="{FF2B5EF4-FFF2-40B4-BE49-F238E27FC236}">
                <a16:creationId xmlns:a16="http://schemas.microsoft.com/office/drawing/2014/main" id="{4964C2C7-86F2-B94D-8F8A-C4348A3901D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10873" b="10873"/>
          <a:stretch>
            <a:fillRect/>
          </a:stretch>
        </p:blipFill>
        <p:spPr>
          <a:xfrm>
            <a:off x="4816123" y="2220634"/>
            <a:ext cx="2435468" cy="1949979"/>
          </a:xfrm>
        </p:spPr>
      </p:pic>
      <p:pic>
        <p:nvPicPr>
          <p:cNvPr id="15" name="Picture Placeholder 14" descr="Esta es una imagen de un ventilador industrial que se puede usar para hacer circular el aire dentro o fuera de un lugar de trabajo.">
            <a:extLst>
              <a:ext uri="{FF2B5EF4-FFF2-40B4-BE49-F238E27FC236}">
                <a16:creationId xmlns:a16="http://schemas.microsoft.com/office/drawing/2014/main" id="{CD7B62B8-ADC7-364B-9B5C-E659DD3E6F1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7014524" y="3888897"/>
            <a:ext cx="1908948" cy="1953830"/>
          </a:xfrm>
        </p:spPr>
      </p:pic>
      <p:sp>
        <p:nvSpPr>
          <p:cNvPr id="5" name="Footer Placeholder 4">
            <a:extLst>
              <a:ext uri="{FF2B5EF4-FFF2-40B4-BE49-F238E27FC236}">
                <a16:creationId xmlns:a16="http://schemas.microsoft.com/office/drawing/2014/main" id="{DE4C2B98-AC84-924C-A026-EE4807A273FF}"/>
              </a:ext>
            </a:extLst>
          </p:cNvPr>
          <p:cNvSpPr>
            <a:spLocks noGrp="1"/>
          </p:cNvSpPr>
          <p:nvPr>
            <p:ph type="ftr" sz="quarter" idx="11"/>
          </p:nvPr>
        </p:nvSpPr>
        <p:spPr>
          <a:xfrm>
            <a:off x="533401" y="5842727"/>
            <a:ext cx="8091310"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20125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216634" y="798384"/>
            <a:ext cx="4856788" cy="996550"/>
          </a:xfrm>
        </p:spPr>
        <p:txBody>
          <a:bodyPr>
            <a:normAutofit fontScale="90000"/>
          </a:bodyPr>
          <a:lstStyle/>
          <a:p>
            <a:r>
              <a:rPr lang="es-ES_tradnl" dirty="0"/>
              <a:t>Enfermedades relacionadas con el calor</a:t>
            </a:r>
          </a:p>
        </p:txBody>
      </p:sp>
      <p:sp>
        <p:nvSpPr>
          <p:cNvPr id="3" name="Content Placeholder 2">
            <a:extLst>
              <a:ext uri="{FF2B5EF4-FFF2-40B4-BE49-F238E27FC236}">
                <a16:creationId xmlns:a16="http://schemas.microsoft.com/office/drawing/2014/main" id="{71A3FFBB-8A63-CE4A-A299-6CCD9A7B8864}"/>
              </a:ext>
            </a:extLst>
          </p:cNvPr>
          <p:cNvSpPr>
            <a:spLocks noGrp="1"/>
          </p:cNvSpPr>
          <p:nvPr>
            <p:ph sz="half" idx="1"/>
          </p:nvPr>
        </p:nvSpPr>
        <p:spPr>
          <a:xfrm>
            <a:off x="589845" y="2498234"/>
            <a:ext cx="7730067" cy="1388460"/>
          </a:xfrm>
        </p:spPr>
        <p:txBody>
          <a:bodyPr>
            <a:normAutofit/>
          </a:bodyPr>
          <a:lstStyle/>
          <a:p>
            <a:r>
              <a:rPr lang="es-ES_tradnl" sz="2800" dirty="0"/>
              <a:t>Causadas por exposición ambiental al calor</a:t>
            </a:r>
          </a:p>
          <a:p>
            <a:r>
              <a:rPr lang="es-ES_tradnl" sz="2800" dirty="0"/>
              <a:t>Pueden ocurrir dentro y fuera </a:t>
            </a:r>
          </a:p>
          <a:p>
            <a:endParaRPr lang="es-ES_tradnl" dirty="0"/>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2"/>
          </p:nvPr>
        </p:nvSpPr>
        <p:spPr>
          <a:xfrm>
            <a:off x="1083928" y="3882410"/>
            <a:ext cx="7617620" cy="1565654"/>
          </a:xfrm>
        </p:spPr>
        <p:txBody>
          <a:bodyPr numCol="2">
            <a:normAutofit fontScale="85000" lnSpcReduction="20000"/>
          </a:bodyPr>
          <a:lstStyle/>
          <a:p>
            <a:pPr marL="285750" indent="-285750">
              <a:spcBef>
                <a:spcPts val="1200"/>
              </a:spcBef>
            </a:pPr>
            <a:r>
              <a:rPr lang="es-ES_tradnl" sz="2800" dirty="0"/>
              <a:t>Salpullido</a:t>
            </a:r>
          </a:p>
          <a:p>
            <a:pPr marL="285750" indent="-285750">
              <a:spcBef>
                <a:spcPts val="1200"/>
              </a:spcBef>
            </a:pPr>
            <a:r>
              <a:rPr lang="es-ES_tradnl" sz="2800" dirty="0"/>
              <a:t>Síncope de calor</a:t>
            </a:r>
          </a:p>
          <a:p>
            <a:pPr marL="285750" indent="-285750">
              <a:spcBef>
                <a:spcPts val="1200"/>
              </a:spcBef>
            </a:pPr>
            <a:r>
              <a:rPr lang="es-ES_tradnl" sz="2800" dirty="0"/>
              <a:t>Calambres por calor</a:t>
            </a:r>
          </a:p>
          <a:p>
            <a:pPr marL="285750" indent="-285750">
              <a:spcBef>
                <a:spcPts val="1200"/>
              </a:spcBef>
            </a:pPr>
            <a:r>
              <a:rPr lang="es-ES_tradnl" sz="2800" dirty="0"/>
              <a:t>Agotamiento por calor</a:t>
            </a:r>
          </a:p>
          <a:p>
            <a:pPr marL="285750" indent="-285750">
              <a:spcBef>
                <a:spcPts val="1200"/>
              </a:spcBef>
            </a:pPr>
            <a:r>
              <a:rPr lang="es-ES_tradnl" sz="2800" dirty="0"/>
              <a:t>Hiponatremia</a:t>
            </a:r>
          </a:p>
          <a:p>
            <a:pPr marL="285750" indent="-285750">
              <a:spcBef>
                <a:spcPts val="1200"/>
              </a:spcBef>
            </a:pPr>
            <a:r>
              <a:rPr lang="es-ES_tradnl" sz="2800" dirty="0"/>
              <a:t>Golpe de calor</a:t>
            </a:r>
          </a:p>
          <a:p>
            <a:endParaRPr lang="es-ES_tradnl" dirty="0"/>
          </a:p>
        </p:txBody>
      </p:sp>
      <p:sp>
        <p:nvSpPr>
          <p:cNvPr id="8" name="Footer Placeholder 3">
            <a:extLst>
              <a:ext uri="{FF2B5EF4-FFF2-40B4-BE49-F238E27FC236}">
                <a16:creationId xmlns:a16="http://schemas.microsoft.com/office/drawing/2014/main" id="{34FDC6EF-C837-9044-AA2A-7BDB2602C1FE}"/>
              </a:ext>
            </a:extLst>
          </p:cNvPr>
          <p:cNvSpPr>
            <a:spLocks noGrp="1"/>
          </p:cNvSpPr>
          <p:nvPr>
            <p:ph type="ftr" sz="quarter" idx="11"/>
          </p:nvPr>
        </p:nvSpPr>
        <p:spPr>
          <a:xfrm>
            <a:off x="533401" y="5728094"/>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94895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3B0-CE5F-E84F-BF01-FA5BD1C49C71}"/>
              </a:ext>
            </a:extLst>
          </p:cNvPr>
          <p:cNvSpPr>
            <a:spLocks noGrp="1"/>
          </p:cNvSpPr>
          <p:nvPr>
            <p:ph type="title"/>
          </p:nvPr>
        </p:nvSpPr>
        <p:spPr>
          <a:xfrm>
            <a:off x="531637" y="1031960"/>
            <a:ext cx="6747467" cy="549635"/>
          </a:xfrm>
        </p:spPr>
        <p:txBody>
          <a:bodyPr>
            <a:normAutofit/>
          </a:bodyPr>
          <a:lstStyle/>
          <a:p>
            <a:r>
              <a:rPr lang="es-ES_tradnl" dirty="0"/>
              <a:t>Notas del instructor: Fluidos</a:t>
            </a:r>
          </a:p>
        </p:txBody>
      </p:sp>
      <p:sp>
        <p:nvSpPr>
          <p:cNvPr id="3" name="Content Placeholder 2">
            <a:extLst>
              <a:ext uri="{FF2B5EF4-FFF2-40B4-BE49-F238E27FC236}">
                <a16:creationId xmlns:a16="http://schemas.microsoft.com/office/drawing/2014/main" id="{41FF7DC0-40F2-CE43-A506-725A4D0DFAC2}"/>
              </a:ext>
            </a:extLst>
          </p:cNvPr>
          <p:cNvSpPr>
            <a:spLocks noGrp="1"/>
          </p:cNvSpPr>
          <p:nvPr>
            <p:ph idx="1"/>
          </p:nvPr>
        </p:nvSpPr>
        <p:spPr/>
        <p:txBody>
          <a:bodyPr>
            <a:normAutofit/>
          </a:bodyPr>
          <a:lstStyle/>
          <a:p>
            <a:r>
              <a:rPr lang="es-ES_tradnl" dirty="0"/>
              <a:t>Los trabajadores deben beber un vaso de agua cada 15-20 minutos cuando trabajan a altas temperaturas</a:t>
            </a:r>
          </a:p>
          <a:p>
            <a:r>
              <a:rPr lang="es-ES_tradnl" dirty="0"/>
              <a:t>Agua helada es agua potable a menos de 59°F y se proporciona de forma individual .</a:t>
            </a:r>
          </a:p>
          <a:p>
            <a:r>
              <a:rPr lang="es-ES_tradnl" dirty="0"/>
              <a:t>Si los trabajadores están sudando por varias horas deben tomar bebidas que contengan electrolitos como bebidas deportivas.</a:t>
            </a:r>
          </a:p>
        </p:txBody>
      </p:sp>
      <p:sp>
        <p:nvSpPr>
          <p:cNvPr id="4" name="Footer Placeholder 3">
            <a:extLst>
              <a:ext uri="{FF2B5EF4-FFF2-40B4-BE49-F238E27FC236}">
                <a16:creationId xmlns:a16="http://schemas.microsoft.com/office/drawing/2014/main" id="{6900293E-CA81-4C42-B512-5CEB3AD7FDB6}"/>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43234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09B8-0E02-C94C-98D9-DBA150E9A0FF}"/>
              </a:ext>
            </a:extLst>
          </p:cNvPr>
          <p:cNvSpPr>
            <a:spLocks noGrp="1"/>
          </p:cNvSpPr>
          <p:nvPr>
            <p:ph type="title"/>
          </p:nvPr>
        </p:nvSpPr>
        <p:spPr/>
        <p:txBody>
          <a:bodyPr/>
          <a:lstStyle/>
          <a:p>
            <a:r>
              <a:rPr lang="es-ES_tradnl" dirty="0"/>
              <a:t>Beber bastantes líquidos</a:t>
            </a:r>
          </a:p>
        </p:txBody>
      </p:sp>
      <p:sp>
        <p:nvSpPr>
          <p:cNvPr id="3" name="Content Placeholder 2">
            <a:extLst>
              <a:ext uri="{FF2B5EF4-FFF2-40B4-BE49-F238E27FC236}">
                <a16:creationId xmlns:a16="http://schemas.microsoft.com/office/drawing/2014/main" id="{CEFA3846-407F-F04E-9CB8-371BEE4F7465}"/>
              </a:ext>
            </a:extLst>
          </p:cNvPr>
          <p:cNvSpPr>
            <a:spLocks noGrp="1"/>
          </p:cNvSpPr>
          <p:nvPr>
            <p:ph sz="half" idx="1"/>
          </p:nvPr>
        </p:nvSpPr>
        <p:spPr>
          <a:xfrm>
            <a:off x="533400" y="2144499"/>
            <a:ext cx="4473498" cy="3568635"/>
          </a:xfrm>
        </p:spPr>
        <p:txBody>
          <a:bodyPr>
            <a:normAutofit fontScale="92500"/>
          </a:bodyPr>
          <a:lstStyle/>
          <a:p>
            <a:r>
              <a:rPr lang="es-ES_tradnl" sz="2600" dirty="0"/>
              <a:t>Un vaso de agua cada 15-20 minutos</a:t>
            </a:r>
          </a:p>
          <a:p>
            <a:r>
              <a:rPr lang="es-ES_tradnl" sz="2600" dirty="0"/>
              <a:t>Temperatura del agua debe ser menos de 59°F </a:t>
            </a:r>
          </a:p>
          <a:p>
            <a:r>
              <a:rPr lang="es-ES_tradnl" sz="2600" dirty="0"/>
              <a:t>Vasos individuales</a:t>
            </a:r>
          </a:p>
          <a:p>
            <a:r>
              <a:rPr lang="es-ES_tradnl" sz="2600" dirty="0"/>
              <a:t>Si sudan por un período de tiempo prolongado-  Bebidas con electrolitos tales como bebidas deportivas</a:t>
            </a:r>
          </a:p>
          <a:p>
            <a:endParaRPr lang="es-ES_tradnl" dirty="0"/>
          </a:p>
        </p:txBody>
      </p:sp>
      <p:pic>
        <p:nvPicPr>
          <p:cNvPr id="9" name="Content Placeholder 8" descr="Esta es una foto de un trabajador llenando una botella de agua personal de un enfriador de agua.">
            <a:extLst>
              <a:ext uri="{FF2B5EF4-FFF2-40B4-BE49-F238E27FC236}">
                <a16:creationId xmlns:a16="http://schemas.microsoft.com/office/drawing/2014/main" id="{8D4185A4-F9F6-2B4A-8FFE-2572F4C5529E}"/>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326781" y="473150"/>
            <a:ext cx="3942970" cy="6510353"/>
          </a:xfrm>
          <a:effectLst>
            <a:softEdge rad="114300"/>
          </a:effectLst>
        </p:spPr>
      </p:pic>
      <p:sp>
        <p:nvSpPr>
          <p:cNvPr id="5" name="Footer Placeholder 4">
            <a:extLst>
              <a:ext uri="{FF2B5EF4-FFF2-40B4-BE49-F238E27FC236}">
                <a16:creationId xmlns:a16="http://schemas.microsoft.com/office/drawing/2014/main" id="{7BCC81BD-6EB8-5948-9FAC-B0AA330A7484}"/>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spTree>
    <p:extLst>
      <p:ext uri="{BB962C8B-B14F-4D97-AF65-F5344CB8AC3E}">
        <p14:creationId xmlns:p14="http://schemas.microsoft.com/office/powerpoint/2010/main" val="118510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17D4-AE59-094C-922E-748BC73316FC}"/>
              </a:ext>
            </a:extLst>
          </p:cNvPr>
          <p:cNvSpPr>
            <a:spLocks noGrp="1"/>
          </p:cNvSpPr>
          <p:nvPr>
            <p:ph type="title"/>
          </p:nvPr>
        </p:nvSpPr>
        <p:spPr>
          <a:xfrm>
            <a:off x="531638" y="1031960"/>
            <a:ext cx="6552334" cy="549635"/>
          </a:xfrm>
        </p:spPr>
        <p:txBody>
          <a:bodyPr>
            <a:normAutofit fontScale="90000"/>
          </a:bodyPr>
          <a:lstStyle/>
          <a:p>
            <a:r>
              <a:rPr lang="es-ES_tradnl" dirty="0"/>
              <a:t>Notas del instructor: Refrigerios salados</a:t>
            </a:r>
          </a:p>
        </p:txBody>
      </p:sp>
      <p:sp>
        <p:nvSpPr>
          <p:cNvPr id="3" name="Content Placeholder 2">
            <a:extLst>
              <a:ext uri="{FF2B5EF4-FFF2-40B4-BE49-F238E27FC236}">
                <a16:creationId xmlns:a16="http://schemas.microsoft.com/office/drawing/2014/main" id="{A95B92F5-2E93-AE4A-9171-B3E5B474D482}"/>
              </a:ext>
            </a:extLst>
          </p:cNvPr>
          <p:cNvSpPr>
            <a:spLocks noGrp="1"/>
          </p:cNvSpPr>
          <p:nvPr>
            <p:ph idx="1"/>
          </p:nvPr>
        </p:nvSpPr>
        <p:spPr/>
        <p:txBody>
          <a:bodyPr/>
          <a:lstStyle/>
          <a:p>
            <a:r>
              <a:rPr lang="es-ES_tradnl" dirty="0"/>
              <a:t>Trabajadores trabajando en lugares calientes deben comer refrigerios salados para reemplazar electrolitos. </a:t>
            </a:r>
          </a:p>
          <a:p>
            <a:r>
              <a:rPr lang="es-ES_tradnl" dirty="0"/>
              <a:t>Bebidas deportivas solas no reemplazan los electrolitos perdidos por el sudor durante tiempos de trabajo prolongados a altas temperaturas. </a:t>
            </a:r>
          </a:p>
          <a:p>
            <a:r>
              <a:rPr lang="es-ES_tradnl" dirty="0"/>
              <a:t>Provea refrigerios salados y bebidas heladas durante los descansos.</a:t>
            </a:r>
          </a:p>
        </p:txBody>
      </p:sp>
      <p:sp>
        <p:nvSpPr>
          <p:cNvPr id="4" name="Footer Placeholder 3">
            <a:extLst>
              <a:ext uri="{FF2B5EF4-FFF2-40B4-BE49-F238E27FC236}">
                <a16:creationId xmlns:a16="http://schemas.microsoft.com/office/drawing/2014/main" id="{CC1D809F-C586-4543-B81A-952054BCFF59}"/>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22116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19DC-AC68-1241-A96B-4CCE86D4CC64}"/>
              </a:ext>
            </a:extLst>
          </p:cNvPr>
          <p:cNvSpPr>
            <a:spLocks noGrp="1"/>
          </p:cNvSpPr>
          <p:nvPr>
            <p:ph type="title"/>
          </p:nvPr>
        </p:nvSpPr>
        <p:spPr/>
        <p:txBody>
          <a:bodyPr/>
          <a:lstStyle/>
          <a:p>
            <a:r>
              <a:rPr lang="es-ES_tradnl" dirty="0"/>
              <a:t>Comer refrigerios salados</a:t>
            </a:r>
          </a:p>
        </p:txBody>
      </p:sp>
      <p:sp>
        <p:nvSpPr>
          <p:cNvPr id="3" name="Content Placeholder 2">
            <a:extLst>
              <a:ext uri="{FF2B5EF4-FFF2-40B4-BE49-F238E27FC236}">
                <a16:creationId xmlns:a16="http://schemas.microsoft.com/office/drawing/2014/main" id="{8CF0A334-B607-5B42-8029-E23F79250EA8}"/>
              </a:ext>
            </a:extLst>
          </p:cNvPr>
          <p:cNvSpPr>
            <a:spLocks noGrp="1"/>
          </p:cNvSpPr>
          <p:nvPr>
            <p:ph sz="half" idx="1"/>
          </p:nvPr>
        </p:nvSpPr>
        <p:spPr>
          <a:xfrm>
            <a:off x="533401" y="2364911"/>
            <a:ext cx="4473498" cy="2947070"/>
          </a:xfrm>
        </p:spPr>
        <p:txBody>
          <a:bodyPr>
            <a:normAutofit fontScale="92500"/>
          </a:bodyPr>
          <a:lstStyle/>
          <a:p>
            <a:pPr>
              <a:spcBef>
                <a:spcPts val="1200"/>
              </a:spcBef>
            </a:pPr>
            <a:r>
              <a:rPr lang="es-ES_tradnl" sz="3400" dirty="0"/>
              <a:t>Comer refrigerios salados aparte de las bebidas deportivas</a:t>
            </a:r>
          </a:p>
          <a:p>
            <a:pPr>
              <a:spcBef>
                <a:spcPts val="1200"/>
              </a:spcBef>
            </a:pPr>
            <a:r>
              <a:rPr lang="es-ES_tradnl" sz="3400" dirty="0"/>
              <a:t>Reemplazar la sal perdida durante la transpiración</a:t>
            </a:r>
          </a:p>
        </p:txBody>
      </p:sp>
      <p:pic>
        <p:nvPicPr>
          <p:cNvPr id="9" name="Content Placeholder 8" descr="Esta es una foto de dos trabajadores comiendo bocadillos salados mientras toman un descanso.">
            <a:extLst>
              <a:ext uri="{FF2B5EF4-FFF2-40B4-BE49-F238E27FC236}">
                <a16:creationId xmlns:a16="http://schemas.microsoft.com/office/drawing/2014/main" id="{DF9EADEC-BD1B-D54D-A9F5-F3C4D2CC9E4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06899" y="467244"/>
            <a:ext cx="4322425" cy="6480401"/>
          </a:xfrm>
          <a:effectLst>
            <a:softEdge rad="114300"/>
          </a:effectLst>
        </p:spPr>
      </p:pic>
      <p:sp>
        <p:nvSpPr>
          <p:cNvPr id="5" name="Footer Placeholder 4">
            <a:extLst>
              <a:ext uri="{FF2B5EF4-FFF2-40B4-BE49-F238E27FC236}">
                <a16:creationId xmlns:a16="http://schemas.microsoft.com/office/drawing/2014/main" id="{1A55BC1B-A068-6E43-9A73-C8FDB296532C}"/>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spTree>
    <p:extLst>
      <p:ext uri="{BB962C8B-B14F-4D97-AF65-F5344CB8AC3E}">
        <p14:creationId xmlns:p14="http://schemas.microsoft.com/office/powerpoint/2010/main" val="3818270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B35-9088-5944-8E61-859813CE7B86}"/>
              </a:ext>
            </a:extLst>
          </p:cNvPr>
          <p:cNvSpPr>
            <a:spLocks noGrp="1"/>
          </p:cNvSpPr>
          <p:nvPr>
            <p:ph type="title"/>
          </p:nvPr>
        </p:nvSpPr>
        <p:spPr>
          <a:xfrm>
            <a:off x="531637" y="1031960"/>
            <a:ext cx="6699341" cy="549635"/>
          </a:xfrm>
        </p:spPr>
        <p:txBody>
          <a:bodyPr>
            <a:normAutofit/>
          </a:bodyPr>
          <a:lstStyle/>
          <a:p>
            <a:r>
              <a:rPr lang="es-ES_tradnl" dirty="0"/>
              <a:t>Notas del instructor: Ropa</a:t>
            </a:r>
          </a:p>
        </p:txBody>
      </p:sp>
      <p:sp>
        <p:nvSpPr>
          <p:cNvPr id="3" name="Content Placeholder 2">
            <a:extLst>
              <a:ext uri="{FF2B5EF4-FFF2-40B4-BE49-F238E27FC236}">
                <a16:creationId xmlns:a16="http://schemas.microsoft.com/office/drawing/2014/main" id="{80BAE7B0-CDC7-064D-8145-40C19427746A}"/>
              </a:ext>
            </a:extLst>
          </p:cNvPr>
          <p:cNvSpPr>
            <a:spLocks noGrp="1"/>
          </p:cNvSpPr>
          <p:nvPr>
            <p:ph idx="1"/>
          </p:nvPr>
        </p:nvSpPr>
        <p:spPr/>
        <p:txBody>
          <a:bodyPr>
            <a:noAutofit/>
          </a:bodyPr>
          <a:lstStyle/>
          <a:p>
            <a:r>
              <a:rPr lang="es-ES_tradnl" sz="2000" dirty="0"/>
              <a:t>La ropa que los trabajadores utilizan puede mantenerlos frescos.</a:t>
            </a:r>
          </a:p>
          <a:p>
            <a:r>
              <a:rPr lang="es-ES_tradnl" sz="2000" dirty="0"/>
              <a:t>Los trabajadores deben usar una gorra con una visera amplia. Estas son la preferencia comparada con las gorras normales que solo dan sombra a la cara.</a:t>
            </a:r>
          </a:p>
          <a:p>
            <a:r>
              <a:rPr lang="es-ES_tradnl" sz="2000" dirty="0"/>
              <a:t>La ropa suelta y de colores claros es mejor.</a:t>
            </a:r>
          </a:p>
          <a:p>
            <a:r>
              <a:rPr lang="es-ES_tradnl" sz="2000" dirty="0"/>
              <a:t>Los trabajadores deben usar lentes de sol para proteger sus ojos.</a:t>
            </a:r>
          </a:p>
          <a:p>
            <a:r>
              <a:rPr lang="es-ES_tradnl" sz="2000" dirty="0"/>
              <a:t>Los trabajadores deben usar protector solar para proteger su piel.</a:t>
            </a:r>
          </a:p>
          <a:p>
            <a:r>
              <a:rPr lang="es-ES_tradnl" sz="2000" dirty="0"/>
              <a:t>La ropa fresca puede usarse para mantener al trabajador fresco.</a:t>
            </a:r>
          </a:p>
        </p:txBody>
      </p:sp>
      <p:sp>
        <p:nvSpPr>
          <p:cNvPr id="4" name="Footer Placeholder 3">
            <a:extLst>
              <a:ext uri="{FF2B5EF4-FFF2-40B4-BE49-F238E27FC236}">
                <a16:creationId xmlns:a16="http://schemas.microsoft.com/office/drawing/2014/main" id="{731425AE-E920-734C-A129-B173C40DE346}"/>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625851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635-AEF8-FA40-A5A1-70A908158C6F}"/>
              </a:ext>
            </a:extLst>
          </p:cNvPr>
          <p:cNvSpPr>
            <a:spLocks noGrp="1"/>
          </p:cNvSpPr>
          <p:nvPr>
            <p:ph type="title"/>
          </p:nvPr>
        </p:nvSpPr>
        <p:spPr>
          <a:xfrm>
            <a:off x="1216634" y="753228"/>
            <a:ext cx="5635722" cy="1080938"/>
          </a:xfrm>
        </p:spPr>
        <p:txBody>
          <a:bodyPr>
            <a:normAutofit/>
          </a:bodyPr>
          <a:lstStyle/>
          <a:p>
            <a:r>
              <a:rPr lang="es-ES_tradnl" dirty="0"/>
              <a:t>Usa ropa apropiada</a:t>
            </a:r>
          </a:p>
        </p:txBody>
      </p:sp>
      <p:sp>
        <p:nvSpPr>
          <p:cNvPr id="3" name="Content Placeholder 2">
            <a:extLst>
              <a:ext uri="{FF2B5EF4-FFF2-40B4-BE49-F238E27FC236}">
                <a16:creationId xmlns:a16="http://schemas.microsoft.com/office/drawing/2014/main" id="{DE56986C-4BD1-C34F-A543-5D797E338E05}"/>
              </a:ext>
            </a:extLst>
          </p:cNvPr>
          <p:cNvSpPr>
            <a:spLocks noGrp="1"/>
          </p:cNvSpPr>
          <p:nvPr>
            <p:ph sz="half" idx="1"/>
          </p:nvPr>
        </p:nvSpPr>
        <p:spPr>
          <a:xfrm>
            <a:off x="530300" y="2647460"/>
            <a:ext cx="4473498" cy="2721013"/>
          </a:xfrm>
        </p:spPr>
        <p:txBody>
          <a:bodyPr>
            <a:normAutofit/>
          </a:bodyPr>
          <a:lstStyle/>
          <a:p>
            <a:pPr>
              <a:spcBef>
                <a:spcPts val="1200"/>
              </a:spcBef>
            </a:pPr>
            <a:r>
              <a:rPr lang="es-ES_tradnl" sz="3000" dirty="0"/>
              <a:t>Gorra con visera amplia</a:t>
            </a:r>
          </a:p>
          <a:p>
            <a:pPr>
              <a:spcBef>
                <a:spcPts val="1200"/>
              </a:spcBef>
            </a:pPr>
            <a:r>
              <a:rPr lang="es-ES_tradnl" sz="3000" dirty="0"/>
              <a:t>Ropa suelta y de colores claros</a:t>
            </a:r>
          </a:p>
          <a:p>
            <a:pPr>
              <a:spcBef>
                <a:spcPts val="1200"/>
              </a:spcBef>
            </a:pPr>
            <a:r>
              <a:rPr lang="es-ES_tradnl" sz="3000" dirty="0"/>
              <a:t>Lentes de sol</a:t>
            </a:r>
          </a:p>
          <a:p>
            <a:pPr>
              <a:spcBef>
                <a:spcPts val="1200"/>
              </a:spcBef>
            </a:pPr>
            <a:r>
              <a:rPr lang="es-ES_tradnl" sz="3000" dirty="0"/>
              <a:t>Protector solar</a:t>
            </a:r>
          </a:p>
        </p:txBody>
      </p:sp>
      <p:pic>
        <p:nvPicPr>
          <p:cNvPr id="12" name="Content Placeholder 11" descr="Esta es una foto de una trabajadora que usa ropa suelta y de colores claros y un casco con un borde ancho y una sombra en el cuello.">
            <a:extLst>
              <a:ext uri="{FF2B5EF4-FFF2-40B4-BE49-F238E27FC236}">
                <a16:creationId xmlns:a16="http://schemas.microsoft.com/office/drawing/2014/main" id="{B45C7D9D-DEA2-5849-97DD-DD88F98DBDB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418666" y="2264472"/>
            <a:ext cx="3462866" cy="4306489"/>
          </a:xfrm>
          <a:effectLst>
            <a:softEdge rad="114300"/>
          </a:effectLst>
        </p:spPr>
      </p:pic>
      <p:sp>
        <p:nvSpPr>
          <p:cNvPr id="5" name="Footer Placeholder 4">
            <a:extLst>
              <a:ext uri="{FF2B5EF4-FFF2-40B4-BE49-F238E27FC236}">
                <a16:creationId xmlns:a16="http://schemas.microsoft.com/office/drawing/2014/main" id="{F59D5274-479E-2C44-BB30-8F0DE87E9EED}"/>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2169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B35-9088-5944-8E61-859813CE7B86}"/>
              </a:ext>
            </a:extLst>
          </p:cNvPr>
          <p:cNvSpPr>
            <a:spLocks noGrp="1"/>
          </p:cNvSpPr>
          <p:nvPr>
            <p:ph type="title"/>
          </p:nvPr>
        </p:nvSpPr>
        <p:spPr>
          <a:xfrm>
            <a:off x="531637" y="1031960"/>
            <a:ext cx="6699341" cy="549635"/>
          </a:xfrm>
        </p:spPr>
        <p:txBody>
          <a:bodyPr>
            <a:normAutofit/>
          </a:bodyPr>
          <a:lstStyle/>
          <a:p>
            <a:r>
              <a:rPr lang="es-ES_tradnl" dirty="0"/>
              <a:t>Notas del instructor: Ropa fresca</a:t>
            </a:r>
          </a:p>
        </p:txBody>
      </p:sp>
      <p:sp>
        <p:nvSpPr>
          <p:cNvPr id="3" name="Content Placeholder 2">
            <a:extLst>
              <a:ext uri="{FF2B5EF4-FFF2-40B4-BE49-F238E27FC236}">
                <a16:creationId xmlns:a16="http://schemas.microsoft.com/office/drawing/2014/main" id="{80BAE7B0-CDC7-064D-8145-40C19427746A}"/>
              </a:ext>
            </a:extLst>
          </p:cNvPr>
          <p:cNvSpPr>
            <a:spLocks noGrp="1"/>
          </p:cNvSpPr>
          <p:nvPr>
            <p:ph idx="1"/>
          </p:nvPr>
        </p:nvSpPr>
        <p:spPr/>
        <p:txBody>
          <a:bodyPr/>
          <a:lstStyle/>
          <a:p>
            <a:r>
              <a:rPr lang="es-ES_tradnl" dirty="0"/>
              <a:t>Ropa fresca puede ser usada para mantener a los trabajadores frescos.</a:t>
            </a:r>
          </a:p>
          <a:p>
            <a:r>
              <a:rPr lang="es-ES_tradnl" dirty="0"/>
              <a:t>Bandas para refrescar se pueden mojar y usar alrededor del cuello. El agua se evapora y refresca al trabajador.</a:t>
            </a:r>
          </a:p>
          <a:p>
            <a:r>
              <a:rPr lang="es-ES_tradnl" dirty="0"/>
              <a:t>Camisetas refrescantes que absorben el sudor de la piel y ayudan con la evaporación y a refrescar.</a:t>
            </a:r>
          </a:p>
          <a:p>
            <a:r>
              <a:rPr lang="es-ES_tradnl" dirty="0"/>
              <a:t>Equipo de protección personal especializado en refrescar.</a:t>
            </a:r>
          </a:p>
        </p:txBody>
      </p:sp>
      <p:sp>
        <p:nvSpPr>
          <p:cNvPr id="4" name="Footer Placeholder 3">
            <a:extLst>
              <a:ext uri="{FF2B5EF4-FFF2-40B4-BE49-F238E27FC236}">
                <a16:creationId xmlns:a16="http://schemas.microsoft.com/office/drawing/2014/main" id="{731425AE-E920-734C-A129-B173C40DE346}"/>
              </a:ext>
            </a:extLst>
          </p:cNvPr>
          <p:cNvSpPr>
            <a:spLocks noGrp="1"/>
          </p:cNvSpPr>
          <p:nvPr>
            <p:ph type="ftr" sz="quarter" idx="11"/>
          </p:nvPr>
        </p:nvSpPr>
        <p:spPr>
          <a:xfrm>
            <a:off x="533401" y="5885744"/>
            <a:ext cx="8091054" cy="645957"/>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88927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70EE-991B-594E-9406-76CEB3B7B24B}"/>
              </a:ext>
            </a:extLst>
          </p:cNvPr>
          <p:cNvSpPr>
            <a:spLocks noGrp="1"/>
          </p:cNvSpPr>
          <p:nvPr>
            <p:ph type="title"/>
          </p:nvPr>
        </p:nvSpPr>
        <p:spPr>
          <a:xfrm>
            <a:off x="1216633" y="753228"/>
            <a:ext cx="5116433" cy="1080938"/>
          </a:xfrm>
        </p:spPr>
        <p:txBody>
          <a:bodyPr/>
          <a:lstStyle/>
          <a:p>
            <a:r>
              <a:rPr lang="es-ES_tradnl" dirty="0"/>
              <a:t>Usa ropa refrescante</a:t>
            </a:r>
          </a:p>
        </p:txBody>
      </p:sp>
      <p:sp>
        <p:nvSpPr>
          <p:cNvPr id="3" name="Content Placeholder 2">
            <a:extLst>
              <a:ext uri="{FF2B5EF4-FFF2-40B4-BE49-F238E27FC236}">
                <a16:creationId xmlns:a16="http://schemas.microsoft.com/office/drawing/2014/main" id="{81098C57-EBF2-3249-8FF5-F1268A53195B}"/>
              </a:ext>
            </a:extLst>
          </p:cNvPr>
          <p:cNvSpPr>
            <a:spLocks noGrp="1"/>
          </p:cNvSpPr>
          <p:nvPr>
            <p:ph sz="half" idx="1"/>
          </p:nvPr>
        </p:nvSpPr>
        <p:spPr>
          <a:xfrm>
            <a:off x="739904" y="2254452"/>
            <a:ext cx="4700776" cy="3568635"/>
          </a:xfrm>
        </p:spPr>
        <p:txBody>
          <a:bodyPr>
            <a:normAutofit fontScale="92500" lnSpcReduction="10000"/>
          </a:bodyPr>
          <a:lstStyle/>
          <a:p>
            <a:pPr>
              <a:lnSpc>
                <a:spcPct val="100000"/>
              </a:lnSpc>
              <a:spcBef>
                <a:spcPts val="1200"/>
              </a:spcBef>
            </a:pPr>
            <a:r>
              <a:rPr lang="es-ES_tradnl" sz="3000" dirty="0"/>
              <a:t>Bandas refrescantes- El agua se evapora y refresca</a:t>
            </a:r>
          </a:p>
          <a:p>
            <a:pPr>
              <a:lnSpc>
                <a:spcPct val="100000"/>
              </a:lnSpc>
              <a:spcBef>
                <a:spcPts val="1200"/>
              </a:spcBef>
            </a:pPr>
            <a:r>
              <a:rPr lang="es-ES_tradnl" sz="3000" dirty="0"/>
              <a:t>Camisetas refrescantes- absorben el sudor y refrescan</a:t>
            </a:r>
          </a:p>
          <a:p>
            <a:pPr>
              <a:lnSpc>
                <a:spcPct val="100000"/>
              </a:lnSpc>
              <a:spcBef>
                <a:spcPts val="1200"/>
              </a:spcBef>
            </a:pPr>
            <a:r>
              <a:rPr lang="es-ES_tradnl" sz="3000" dirty="0"/>
              <a:t>Equipo de protección personal especializado en refrescar</a:t>
            </a:r>
          </a:p>
          <a:p>
            <a:endParaRPr lang="es-ES_tradnl" dirty="0"/>
          </a:p>
        </p:txBody>
      </p:sp>
      <p:pic>
        <p:nvPicPr>
          <p:cNvPr id="9" name="Content Placeholder 8" descr="Esta es una imagen de una banda de enfriamiento que se puede humedecer y usar alrededor del cuello. El agua se evapora y ayuda a enfriar al trabajador.">
            <a:extLst>
              <a:ext uri="{FF2B5EF4-FFF2-40B4-BE49-F238E27FC236}">
                <a16:creationId xmlns:a16="http://schemas.microsoft.com/office/drawing/2014/main" id="{339F0B33-AAD7-3540-ACC6-74F1CC8AD47E}"/>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718145" y="1962716"/>
            <a:ext cx="3222653" cy="1498600"/>
          </a:xfrm>
        </p:spPr>
      </p:pic>
      <p:pic>
        <p:nvPicPr>
          <p:cNvPr id="11" name="Picture Placeholder 10" descr="Esta es una imagen de un chaleco protector personal de enfriamiento especial que se puede humedecer. El agua se evapora lentamente y enfría al trabajador.">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841145" y="3721869"/>
            <a:ext cx="2976652" cy="2833158"/>
          </a:xfrm>
        </p:spPr>
      </p:pic>
      <p:sp>
        <p:nvSpPr>
          <p:cNvPr id="5" name="Footer Placeholder 4">
            <a:extLst>
              <a:ext uri="{FF2B5EF4-FFF2-40B4-BE49-F238E27FC236}">
                <a16:creationId xmlns:a16="http://schemas.microsoft.com/office/drawing/2014/main" id="{F3DE4141-DB02-154D-B8AC-9EFD230D0256}"/>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171377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930F-894D-AA4C-AF73-AB26CBEBDB53}"/>
              </a:ext>
            </a:extLst>
          </p:cNvPr>
          <p:cNvSpPr>
            <a:spLocks noGrp="1"/>
          </p:cNvSpPr>
          <p:nvPr>
            <p:ph type="title"/>
          </p:nvPr>
        </p:nvSpPr>
        <p:spPr>
          <a:xfrm>
            <a:off x="531637" y="1031960"/>
            <a:ext cx="5375867" cy="549635"/>
          </a:xfrm>
        </p:spPr>
        <p:txBody>
          <a:bodyPr>
            <a:normAutofit fontScale="90000"/>
          </a:bodyPr>
          <a:lstStyle/>
          <a:p>
            <a:r>
              <a:rPr lang="es-ES_tradnl" dirty="0"/>
              <a:t>Notas del instructor: Monitorear</a:t>
            </a:r>
          </a:p>
        </p:txBody>
      </p:sp>
      <p:sp>
        <p:nvSpPr>
          <p:cNvPr id="3" name="Content Placeholder 2">
            <a:extLst>
              <a:ext uri="{FF2B5EF4-FFF2-40B4-BE49-F238E27FC236}">
                <a16:creationId xmlns:a16="http://schemas.microsoft.com/office/drawing/2014/main" id="{A486A60B-C3AC-C344-A7E9-857561D4217D}"/>
              </a:ext>
            </a:extLst>
          </p:cNvPr>
          <p:cNvSpPr>
            <a:spLocks noGrp="1"/>
          </p:cNvSpPr>
          <p:nvPr>
            <p:ph idx="1"/>
          </p:nvPr>
        </p:nvSpPr>
        <p:spPr/>
        <p:txBody>
          <a:bodyPr>
            <a:normAutofit lnSpcReduction="10000"/>
          </a:bodyPr>
          <a:lstStyle/>
          <a:p>
            <a:r>
              <a:rPr lang="es-ES_tradnl" dirty="0"/>
              <a:t>Entre los amigos/compañeros pueden ayudarse a prevenir enfermedades relacionadas con el calor.</a:t>
            </a:r>
          </a:p>
          <a:p>
            <a:r>
              <a:rPr lang="es-ES_tradnl" dirty="0"/>
              <a:t>Los trabajadores no deben de trabajar solos a altas temperaturas.</a:t>
            </a:r>
          </a:p>
          <a:p>
            <a:r>
              <a:rPr lang="es-ES_tradnl" dirty="0"/>
              <a:t>Los trabajadores deben ser entrenados para prevenir, reconocer y tratar las enfermedades relacionadas con el calor.</a:t>
            </a:r>
          </a:p>
          <a:p>
            <a:r>
              <a:rPr lang="es-ES_tradnl" dirty="0"/>
              <a:t>Los trabajadores deben de monitorease mutuamente para identificar enfermedades relacionadas con el calor.</a:t>
            </a:r>
          </a:p>
          <a:p>
            <a:endParaRPr lang="es-ES_tradnl" dirty="0"/>
          </a:p>
        </p:txBody>
      </p:sp>
      <p:sp>
        <p:nvSpPr>
          <p:cNvPr id="4" name="Footer Placeholder 3">
            <a:extLst>
              <a:ext uri="{FF2B5EF4-FFF2-40B4-BE49-F238E27FC236}">
                <a16:creationId xmlns:a16="http://schemas.microsoft.com/office/drawing/2014/main" id="{2FD7868D-B218-4A42-A36D-83B003DACE76}"/>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555037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1DFA-897E-5B4E-911B-61ECA3ECA1FF}"/>
              </a:ext>
            </a:extLst>
          </p:cNvPr>
          <p:cNvSpPr>
            <a:spLocks noGrp="1"/>
          </p:cNvSpPr>
          <p:nvPr>
            <p:ph type="title"/>
          </p:nvPr>
        </p:nvSpPr>
        <p:spPr/>
        <p:txBody>
          <a:bodyPr/>
          <a:lstStyle/>
          <a:p>
            <a:r>
              <a:rPr lang="es-ES_tradnl" dirty="0"/>
              <a:t>Monitorear</a:t>
            </a:r>
          </a:p>
        </p:txBody>
      </p:sp>
      <p:sp>
        <p:nvSpPr>
          <p:cNvPr id="3" name="Content Placeholder 2">
            <a:extLst>
              <a:ext uri="{FF2B5EF4-FFF2-40B4-BE49-F238E27FC236}">
                <a16:creationId xmlns:a16="http://schemas.microsoft.com/office/drawing/2014/main" id="{BD1BD8F9-77E9-1648-BC1A-FCF4FE76A457}"/>
              </a:ext>
            </a:extLst>
          </p:cNvPr>
          <p:cNvSpPr>
            <a:spLocks noGrp="1"/>
          </p:cNvSpPr>
          <p:nvPr>
            <p:ph sz="half" idx="1"/>
          </p:nvPr>
        </p:nvSpPr>
        <p:spPr>
          <a:xfrm>
            <a:off x="479614" y="2184447"/>
            <a:ext cx="4473498" cy="3568635"/>
          </a:xfrm>
        </p:spPr>
        <p:txBody>
          <a:bodyPr>
            <a:normAutofit fontScale="92500" lnSpcReduction="20000"/>
          </a:bodyPr>
          <a:lstStyle/>
          <a:p>
            <a:pPr>
              <a:lnSpc>
                <a:spcPct val="110000"/>
              </a:lnSpc>
              <a:spcBef>
                <a:spcPts val="1200"/>
              </a:spcBef>
            </a:pPr>
            <a:r>
              <a:rPr lang="es-ES_tradnl" sz="2900" dirty="0"/>
              <a:t>Monitorearse entre compañeros</a:t>
            </a:r>
          </a:p>
          <a:p>
            <a:pPr>
              <a:lnSpc>
                <a:spcPct val="110000"/>
              </a:lnSpc>
              <a:spcBef>
                <a:spcPts val="1200"/>
              </a:spcBef>
            </a:pPr>
            <a:r>
              <a:rPr lang="es-ES_tradnl" sz="2900" dirty="0"/>
              <a:t>No trabajar solo</a:t>
            </a:r>
          </a:p>
          <a:p>
            <a:pPr>
              <a:lnSpc>
                <a:spcPct val="110000"/>
              </a:lnSpc>
              <a:spcBef>
                <a:spcPts val="1200"/>
              </a:spcBef>
            </a:pPr>
            <a:r>
              <a:rPr lang="es-ES_tradnl" sz="2900" dirty="0"/>
              <a:t>Monitorearse entre si para identificar señales y síntomas de enfermedades relacionadas con el calor</a:t>
            </a:r>
            <a:r>
              <a:rPr lang="es-ES_tradnl" sz="3200" dirty="0"/>
              <a:t>. </a:t>
            </a:r>
          </a:p>
        </p:txBody>
      </p:sp>
      <p:pic>
        <p:nvPicPr>
          <p:cNvPr id="11" name="Content Placeholder 10" descr="Esta es una foto de un trabajador ayudando a su compañero de trabajo que muestra signos y síntomas de enfermedades relacionadas con el calor a sentarse.">
            <a:extLst>
              <a:ext uri="{FF2B5EF4-FFF2-40B4-BE49-F238E27FC236}">
                <a16:creationId xmlns:a16="http://schemas.microsoft.com/office/drawing/2014/main" id="{294CD7A4-873E-BF47-96FD-447FB0E0F5FE}"/>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006899" y="423895"/>
            <a:ext cx="4249992" cy="6523750"/>
          </a:xfrm>
          <a:effectLst>
            <a:softEdge rad="114300"/>
          </a:effectLst>
        </p:spPr>
      </p:pic>
      <p:sp>
        <p:nvSpPr>
          <p:cNvPr id="5" name="Footer Placeholder 4">
            <a:extLst>
              <a:ext uri="{FF2B5EF4-FFF2-40B4-BE49-F238E27FC236}">
                <a16:creationId xmlns:a16="http://schemas.microsoft.com/office/drawing/2014/main" id="{E692FBA0-6E10-AE43-A45B-E09D40B51AC2}"/>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13536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70A0-1DD1-A445-8772-3C3965587135}"/>
              </a:ext>
            </a:extLst>
          </p:cNvPr>
          <p:cNvSpPr>
            <a:spLocks noGrp="1"/>
          </p:cNvSpPr>
          <p:nvPr>
            <p:ph type="title"/>
          </p:nvPr>
        </p:nvSpPr>
        <p:spPr>
          <a:xfrm>
            <a:off x="487393" y="1031960"/>
            <a:ext cx="6355859" cy="549635"/>
          </a:xfrm>
        </p:spPr>
        <p:txBody>
          <a:bodyPr>
            <a:normAutofit fontScale="90000"/>
          </a:bodyPr>
          <a:lstStyle/>
          <a:p>
            <a:r>
              <a:rPr lang="es-ES_tradnl" dirty="0"/>
              <a:t>Notas del instructor: Factores de riesgo</a:t>
            </a:r>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a:xfrm>
            <a:off x="533401" y="2178076"/>
            <a:ext cx="8091054" cy="3381896"/>
          </a:xfrm>
        </p:spPr>
        <p:txBody>
          <a:bodyPr>
            <a:normAutofit/>
          </a:bodyPr>
          <a:lstStyle/>
          <a:p>
            <a:r>
              <a:rPr lang="es-ES_tradnl" sz="1800" dirty="0"/>
              <a:t>Falta de climatización. Trabajadores deben incrementar gradualmente su exposición a altas temperaturas en un período de 7-14 días.</a:t>
            </a:r>
          </a:p>
          <a:p>
            <a:r>
              <a:rPr lang="es-ES_tradnl" sz="1800" dirty="0"/>
              <a:t>Ambiente: Altas temperaturas, alta humedad. Exposición directa al sol, falta de movimiento de aire. Alta humedad impide la evaporación del sudor, el mecanismo natural del cuerpo para refrescarse.</a:t>
            </a:r>
          </a:p>
          <a:p>
            <a:r>
              <a:rPr lang="es-ES_tradnl" sz="1800" dirty="0"/>
              <a:t>Fuentes de calor radiante en el interior tal como calentones y hornos. </a:t>
            </a:r>
          </a:p>
          <a:p>
            <a:r>
              <a:rPr lang="es-ES_tradnl" sz="1800" dirty="0"/>
              <a:t>Ropa: múltiples capas, colores obscuros, ropa ajustada o que restringe el movimiento de aire. Equipo de protección personal impermeable al aire y vapor incrementa el riesgo de enfermedades relacionadas con el calor. </a:t>
            </a:r>
          </a:p>
          <a:p>
            <a:r>
              <a:rPr lang="es-ES_tradnl" sz="1800" dirty="0"/>
              <a:t>No tomar suficientes líquidos puede llevarlo a una deshidratación. </a:t>
            </a:r>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r>
              <a:rPr lang="en-US" dirty="0"/>
              <a:t>e</a:t>
            </a:r>
          </a:p>
        </p:txBody>
      </p:sp>
    </p:spTree>
    <p:extLst>
      <p:ext uri="{BB962C8B-B14F-4D97-AF65-F5344CB8AC3E}">
        <p14:creationId xmlns:p14="http://schemas.microsoft.com/office/powerpoint/2010/main" val="2859061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C67D-A812-FF42-B875-85BA2520A955}"/>
              </a:ext>
            </a:extLst>
          </p:cNvPr>
          <p:cNvSpPr>
            <a:spLocks noGrp="1"/>
          </p:cNvSpPr>
          <p:nvPr>
            <p:ph type="title"/>
          </p:nvPr>
        </p:nvSpPr>
        <p:spPr>
          <a:xfrm>
            <a:off x="531637" y="1031960"/>
            <a:ext cx="5484151" cy="549635"/>
          </a:xfrm>
        </p:spPr>
        <p:txBody>
          <a:bodyPr>
            <a:normAutofit fontScale="90000"/>
          </a:bodyPr>
          <a:lstStyle/>
          <a:p>
            <a:r>
              <a:rPr lang="es-ES_tradnl" dirty="0"/>
              <a:t>Notas del instructor: Tratamiento</a:t>
            </a:r>
          </a:p>
        </p:txBody>
      </p:sp>
      <p:sp>
        <p:nvSpPr>
          <p:cNvPr id="3" name="Content Placeholder 2">
            <a:extLst>
              <a:ext uri="{FF2B5EF4-FFF2-40B4-BE49-F238E27FC236}">
                <a16:creationId xmlns:a16="http://schemas.microsoft.com/office/drawing/2014/main" id="{2FF13285-1418-3742-9A2F-F6E41238D7F4}"/>
              </a:ext>
            </a:extLst>
          </p:cNvPr>
          <p:cNvSpPr>
            <a:spLocks noGrp="1"/>
          </p:cNvSpPr>
          <p:nvPr>
            <p:ph idx="1"/>
          </p:nvPr>
        </p:nvSpPr>
        <p:spPr>
          <a:xfrm>
            <a:off x="531639" y="1956750"/>
            <a:ext cx="8091054" cy="3928994"/>
          </a:xfrm>
        </p:spPr>
        <p:txBody>
          <a:bodyPr/>
          <a:lstStyle/>
          <a:p>
            <a:r>
              <a:rPr lang="es-ES_tradnl" sz="1600" dirty="0"/>
              <a:t>Ahora hablaremos sobre el tratamiento. Vamos a repasar primero las enfermedades relacionadas con el calor.</a:t>
            </a:r>
          </a:p>
          <a:p>
            <a:r>
              <a:rPr lang="es-ES_tradnl" sz="1600" dirty="0"/>
              <a:t>Deshidratación - Cuando utilizas o pierdes mas fluidos de los que tomas </a:t>
            </a:r>
          </a:p>
          <a:p>
            <a:pPr>
              <a:lnSpc>
                <a:spcPct val="110000"/>
              </a:lnSpc>
            </a:pPr>
            <a:r>
              <a:rPr lang="es-ES_tradnl" sz="1600" dirty="0"/>
              <a:t>Hiponatremia - Bajo contenido de sodio en plasma</a:t>
            </a:r>
          </a:p>
          <a:p>
            <a:pPr>
              <a:lnSpc>
                <a:spcPct val="110000"/>
              </a:lnSpc>
            </a:pPr>
            <a:r>
              <a:rPr lang="es-ES_tradnl" sz="1600" dirty="0"/>
              <a:t>Salpullido– El sudor producido por la piel no se puede evaporar– protuberancias rojas, pequeñas ampollas, comezón </a:t>
            </a:r>
          </a:p>
          <a:p>
            <a:pPr>
              <a:lnSpc>
                <a:spcPct val="110000"/>
              </a:lnSpc>
            </a:pPr>
            <a:r>
              <a:rPr lang="es-ES_tradnl" sz="1600" dirty="0"/>
              <a:t>Sincope de calor- Desmayo</a:t>
            </a:r>
          </a:p>
          <a:p>
            <a:pPr>
              <a:lnSpc>
                <a:spcPct val="110000"/>
              </a:lnSpc>
            </a:pPr>
            <a:r>
              <a:rPr lang="es-ES_tradnl" sz="1600" dirty="0"/>
              <a:t>Calambres por calor - Calambres musculares o espasmos son causados por la perdida de electrolitos a causa de sudoración en exceso </a:t>
            </a:r>
          </a:p>
          <a:p>
            <a:pPr>
              <a:lnSpc>
                <a:spcPct val="110000"/>
              </a:lnSpc>
            </a:pPr>
            <a:r>
              <a:rPr lang="es-ES_tradnl" sz="1600" dirty="0"/>
              <a:t>Agotamiento por calor – </a:t>
            </a:r>
            <a:r>
              <a:rPr lang="es-ES" sz="1600" dirty="0"/>
              <a:t>Su cuerpo se está sobrecalentando </a:t>
            </a:r>
          </a:p>
          <a:p>
            <a:pPr>
              <a:lnSpc>
                <a:spcPct val="110000"/>
              </a:lnSpc>
            </a:pPr>
            <a:r>
              <a:rPr lang="es-ES_tradnl" sz="1600" dirty="0"/>
              <a:t>Golpe de calor – </a:t>
            </a:r>
            <a:r>
              <a:rPr lang="es-ES" sz="1600" dirty="0"/>
              <a:t>Su cuerpo ya no puede regular su temperatura central </a:t>
            </a:r>
          </a:p>
          <a:p>
            <a:pPr lvl="1"/>
            <a:endParaRPr lang="es-ES_tradnl" sz="1600" dirty="0"/>
          </a:p>
          <a:p>
            <a:endParaRPr lang="es-ES_tradnl" dirty="0"/>
          </a:p>
        </p:txBody>
      </p:sp>
      <p:sp>
        <p:nvSpPr>
          <p:cNvPr id="4" name="Footer Placeholder 3">
            <a:extLst>
              <a:ext uri="{FF2B5EF4-FFF2-40B4-BE49-F238E27FC236}">
                <a16:creationId xmlns:a16="http://schemas.microsoft.com/office/drawing/2014/main" id="{FEF56E3B-9CF5-1C45-993D-05451C23F301}"/>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258651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510241" y="2463960"/>
            <a:ext cx="6069268" cy="1523752"/>
          </a:xfrm>
        </p:spPr>
        <p:txBody>
          <a:bodyPr/>
          <a:lstStyle/>
          <a:p>
            <a:r>
              <a:rPr lang="es-ES_tradnl" sz="3600" dirty="0"/>
              <a:t>Enfermedades relacionadas con el calor: Tratamiento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668592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69073" cy="549635"/>
          </a:xfrm>
        </p:spPr>
        <p:txBody>
          <a:bodyPr>
            <a:normAutofit fontScale="90000"/>
          </a:bodyPr>
          <a:lstStyle/>
          <a:p>
            <a:r>
              <a:rPr lang="es-ES_tradnl" dirty="0"/>
              <a:t>Notas del instructor: Golpe de calor: Llama</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a:xfrm>
            <a:off x="531638" y="2178076"/>
            <a:ext cx="8091054" cy="3647964"/>
          </a:xfrm>
        </p:spPr>
        <p:txBody>
          <a:bodyPr/>
          <a:lstStyle/>
          <a:p>
            <a:r>
              <a:rPr lang="es-ES_tradnl" dirty="0"/>
              <a:t>El primer paso es reconocer la emergencia.</a:t>
            </a:r>
          </a:p>
          <a:p>
            <a:r>
              <a:rPr lang="es-ES_tradnl" dirty="0"/>
              <a:t>Golpe de calor es una emergencia médica y puede ser fatal. Llame al 911.</a:t>
            </a:r>
          </a:p>
          <a:p>
            <a:r>
              <a:rPr lang="es-ES_tradnl" dirty="0"/>
              <a:t>Alguien debe acompañar al trabajador hasta que llegue la ayuda.</a:t>
            </a:r>
          </a:p>
          <a:p>
            <a:r>
              <a:rPr lang="es-ES_tradnl" dirty="0"/>
              <a:t>Mientras espera por ayuda existen algunos pasos que puede seguir de primeros auxilios.</a:t>
            </a:r>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41267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C739-34CB-F440-9FD2-66A8E50075F6}"/>
              </a:ext>
            </a:extLst>
          </p:cNvPr>
          <p:cNvSpPr>
            <a:spLocks noGrp="1"/>
          </p:cNvSpPr>
          <p:nvPr>
            <p:ph type="title"/>
          </p:nvPr>
        </p:nvSpPr>
        <p:spPr/>
        <p:txBody>
          <a:bodyPr/>
          <a:lstStyle/>
          <a:p>
            <a:r>
              <a:rPr lang="es-ES_tradnl" dirty="0"/>
              <a:t>Golpe de calor: Llame</a:t>
            </a:r>
          </a:p>
        </p:txBody>
      </p:sp>
      <p:sp>
        <p:nvSpPr>
          <p:cNvPr id="3" name="Content Placeholder 2">
            <a:extLst>
              <a:ext uri="{FF2B5EF4-FFF2-40B4-BE49-F238E27FC236}">
                <a16:creationId xmlns:a16="http://schemas.microsoft.com/office/drawing/2014/main" id="{F8D02CBB-7B58-7C49-8734-77EDF634FCEE}"/>
              </a:ext>
            </a:extLst>
          </p:cNvPr>
          <p:cNvSpPr>
            <a:spLocks noGrp="1"/>
          </p:cNvSpPr>
          <p:nvPr>
            <p:ph sz="half" idx="1"/>
          </p:nvPr>
        </p:nvSpPr>
        <p:spPr>
          <a:xfrm>
            <a:off x="461209" y="2937669"/>
            <a:ext cx="4473498" cy="1941782"/>
          </a:xfrm>
        </p:spPr>
        <p:txBody>
          <a:bodyPr>
            <a:normAutofit fontScale="92500"/>
          </a:bodyPr>
          <a:lstStyle/>
          <a:p>
            <a:pPr marL="0" indent="0" algn="ctr">
              <a:buNone/>
            </a:pPr>
            <a:r>
              <a:rPr lang="es-ES_tradnl" sz="3800" dirty="0"/>
              <a:t>Llame al 911- Golpe de calor es una emergencia médica</a:t>
            </a:r>
          </a:p>
          <a:p>
            <a:pPr marL="0" indent="0">
              <a:buNone/>
            </a:pPr>
            <a:endParaRPr lang="es-ES_tradnl" dirty="0"/>
          </a:p>
        </p:txBody>
      </p:sp>
      <p:pic>
        <p:nvPicPr>
          <p:cNvPr id="6" name="Content Placeholder 5" descr="Esta es una foto de una mujer pidiendo ayuda para una emergencia de golpe de calor.">
            <a:extLst>
              <a:ext uri="{FF2B5EF4-FFF2-40B4-BE49-F238E27FC236}">
                <a16:creationId xmlns:a16="http://schemas.microsoft.com/office/drawing/2014/main" id="{7F079BA9-BFBC-2849-B481-4896B529B118}"/>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140712" y="523113"/>
            <a:ext cx="4111572" cy="6478319"/>
          </a:xfrm>
          <a:prstGeom prst="rect">
            <a:avLst/>
          </a:prstGeom>
          <a:effectLst>
            <a:softEdge rad="114300"/>
          </a:effectLst>
        </p:spPr>
      </p:pic>
      <p:sp>
        <p:nvSpPr>
          <p:cNvPr id="5" name="Footer Placeholder 4">
            <a:extLst>
              <a:ext uri="{FF2B5EF4-FFF2-40B4-BE49-F238E27FC236}">
                <a16:creationId xmlns:a16="http://schemas.microsoft.com/office/drawing/2014/main" id="{9B440F13-BBC3-8946-BD4A-9AF0DCF49398}"/>
              </a:ext>
            </a:extLst>
          </p:cNvPr>
          <p:cNvSpPr>
            <a:spLocks noGrp="1"/>
          </p:cNvSpPr>
          <p:nvPr>
            <p:ph type="ftr" sz="quarter" idx="11"/>
          </p:nvPr>
        </p:nvSpPr>
        <p:spPr>
          <a:xfrm>
            <a:off x="461209" y="5842727"/>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128589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69073" cy="549635"/>
          </a:xfrm>
        </p:spPr>
        <p:txBody>
          <a:bodyPr>
            <a:normAutofit fontScale="90000"/>
          </a:bodyPr>
          <a:lstStyle/>
          <a:p>
            <a:r>
              <a:rPr lang="es-ES_tradnl" dirty="0"/>
              <a:t>Notas del instructor: Golpe de calor: Refrescar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a:xfrm>
            <a:off x="531638" y="1963585"/>
            <a:ext cx="8091054" cy="3737304"/>
          </a:xfrm>
        </p:spPr>
        <p:txBody>
          <a:bodyPr>
            <a:normAutofit/>
          </a:bodyPr>
          <a:lstStyle/>
          <a:p>
            <a:r>
              <a:rPr lang="es-ES_tradnl" dirty="0"/>
              <a:t>Mueva al trabajador a un área fresca y con sombra o a un edificio con aire acondicionado.</a:t>
            </a:r>
          </a:p>
          <a:p>
            <a:r>
              <a:rPr lang="es-ES_tradnl" dirty="0"/>
              <a:t>Retiré la ropa exterior.</a:t>
            </a:r>
          </a:p>
          <a:p>
            <a:r>
              <a:rPr lang="es-ES_tradnl" dirty="0"/>
              <a:t>Refresque al trabajador de la forma que le sea posible.</a:t>
            </a:r>
          </a:p>
          <a:p>
            <a:pPr lvl="1"/>
            <a:r>
              <a:rPr lang="es-ES_tradnl" dirty="0"/>
              <a:t>Compresas heladas en la cabeza, cuello, ingle y axilas </a:t>
            </a:r>
          </a:p>
          <a:p>
            <a:pPr lvl="1"/>
            <a:r>
              <a:rPr lang="es-ES_tradnl" dirty="0"/>
              <a:t>Agua helada o un baño de hielo</a:t>
            </a:r>
          </a:p>
          <a:p>
            <a:pPr lvl="1"/>
            <a:r>
              <a:rPr lang="es-ES_tradnl" dirty="0"/>
              <a:t>Roséelo con agua helada</a:t>
            </a:r>
          </a:p>
          <a:p>
            <a:pPr lvl="1"/>
            <a:r>
              <a:rPr lang="es-ES_tradnl" dirty="0"/>
              <a:t>Ventile al trabajador</a:t>
            </a:r>
          </a:p>
          <a:p>
            <a:pPr lvl="1"/>
            <a:r>
              <a:rPr lang="es-ES_tradnl" dirty="0"/>
              <a:t>Remoje la ropa con agua helada</a:t>
            </a:r>
          </a:p>
          <a:p>
            <a:pPr lvl="1"/>
            <a:r>
              <a:rPr lang="es-ES_tradnl" dirty="0"/>
              <a:t>Utilicé una esponja con agua helada</a:t>
            </a:r>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859639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5953-6569-CA4E-A1DD-F29A35D66592}"/>
              </a:ext>
            </a:extLst>
          </p:cNvPr>
          <p:cNvSpPr>
            <a:spLocks noGrp="1"/>
          </p:cNvSpPr>
          <p:nvPr>
            <p:ph type="title"/>
          </p:nvPr>
        </p:nvSpPr>
        <p:spPr>
          <a:xfrm>
            <a:off x="1216634" y="893908"/>
            <a:ext cx="5588612" cy="825190"/>
          </a:xfrm>
        </p:spPr>
        <p:txBody>
          <a:bodyPr/>
          <a:lstStyle/>
          <a:p>
            <a:r>
              <a:rPr lang="es-ES_tradnl" dirty="0"/>
              <a:t>Golpe de calor: Refrescar</a:t>
            </a:r>
          </a:p>
        </p:txBody>
      </p:sp>
      <p:sp>
        <p:nvSpPr>
          <p:cNvPr id="3" name="Content Placeholder 2">
            <a:extLst>
              <a:ext uri="{FF2B5EF4-FFF2-40B4-BE49-F238E27FC236}">
                <a16:creationId xmlns:a16="http://schemas.microsoft.com/office/drawing/2014/main" id="{0EDE5E96-57B9-E743-972C-225E34CCB64F}"/>
              </a:ext>
            </a:extLst>
          </p:cNvPr>
          <p:cNvSpPr>
            <a:spLocks noGrp="1"/>
          </p:cNvSpPr>
          <p:nvPr>
            <p:ph sz="half" idx="1"/>
          </p:nvPr>
        </p:nvSpPr>
        <p:spPr>
          <a:xfrm>
            <a:off x="449177" y="2289385"/>
            <a:ext cx="4473498" cy="3140922"/>
          </a:xfrm>
        </p:spPr>
        <p:txBody>
          <a:bodyPr>
            <a:normAutofit fontScale="92500" lnSpcReduction="20000"/>
          </a:bodyPr>
          <a:lstStyle/>
          <a:p>
            <a:pPr>
              <a:lnSpc>
                <a:spcPct val="110000"/>
              </a:lnSpc>
              <a:spcBef>
                <a:spcPts val="1200"/>
              </a:spcBef>
            </a:pPr>
            <a:r>
              <a:rPr lang="es-ES_tradnl" sz="3800" dirty="0"/>
              <a:t>Mover a un área sombreada y fresca</a:t>
            </a:r>
          </a:p>
          <a:p>
            <a:pPr>
              <a:lnSpc>
                <a:spcPct val="110000"/>
              </a:lnSpc>
              <a:spcBef>
                <a:spcPts val="1200"/>
              </a:spcBef>
            </a:pPr>
            <a:r>
              <a:rPr lang="es-ES_tradnl" sz="3800" dirty="0"/>
              <a:t>Refresque al trabajador de la forma que le sea posible</a:t>
            </a:r>
          </a:p>
          <a:p>
            <a:endParaRPr lang="es-ES_tradnl" dirty="0"/>
          </a:p>
        </p:txBody>
      </p:sp>
      <p:pic>
        <p:nvPicPr>
          <p:cNvPr id="6" name="Content Placeholder 5" descr="Esta es una foto de un hombre aplicando compresas heladas a una mujer que sufre un golpe de calor.">
            <a:extLst>
              <a:ext uri="{FF2B5EF4-FFF2-40B4-BE49-F238E27FC236}">
                <a16:creationId xmlns:a16="http://schemas.microsoft.com/office/drawing/2014/main" id="{C00FF8DB-5F9B-8F46-9E37-0D0435A64E16}"/>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970803" y="2381822"/>
            <a:ext cx="4094409" cy="3722950"/>
          </a:xfrm>
          <a:prstGeom prst="rect">
            <a:avLst/>
          </a:prstGeom>
          <a:effectLst>
            <a:softEdge rad="114300"/>
          </a:effectLst>
        </p:spPr>
      </p:pic>
      <p:sp>
        <p:nvSpPr>
          <p:cNvPr id="5" name="Footer Placeholder 4">
            <a:extLst>
              <a:ext uri="{FF2B5EF4-FFF2-40B4-BE49-F238E27FC236}">
                <a16:creationId xmlns:a16="http://schemas.microsoft.com/office/drawing/2014/main" id="{5CD75E97-6F11-8E47-99BB-687D334B4544}"/>
              </a:ext>
            </a:extLst>
          </p:cNvPr>
          <p:cNvSpPr>
            <a:spLocks noGrp="1"/>
          </p:cNvSpPr>
          <p:nvPr>
            <p:ph type="ftr" sz="quarter" idx="11"/>
          </p:nvPr>
        </p:nvSpPr>
        <p:spPr>
          <a:xfrm>
            <a:off x="449177" y="5842727"/>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738476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876328" cy="549635"/>
          </a:xfrm>
        </p:spPr>
        <p:txBody>
          <a:bodyPr>
            <a:normAutofit fontScale="90000"/>
          </a:bodyPr>
          <a:lstStyle/>
          <a:p>
            <a:r>
              <a:rPr lang="es-ES_tradnl" dirty="0"/>
              <a:t>Notas del instructor: Golpe de calor: Beber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normAutofit/>
          </a:bodyPr>
          <a:lstStyle/>
          <a:p>
            <a:r>
              <a:rPr lang="es-ES_tradnl" dirty="0"/>
              <a:t>Si el trabajador esta respondiendo dele agua helada para beber.</a:t>
            </a:r>
          </a:p>
          <a:p>
            <a:r>
              <a:rPr lang="es-ES_tradnl" dirty="0"/>
              <a:t>No le de café, té o bebidas con cafeína.</a:t>
            </a:r>
          </a:p>
          <a:p>
            <a:r>
              <a:rPr lang="es-ES_tradnl" dirty="0"/>
              <a:t>No le de alcohol o bebidas azucaradas.</a:t>
            </a:r>
          </a:p>
          <a:p>
            <a:r>
              <a:rPr lang="es-ES_tradnl" dirty="0"/>
              <a:t>No le de bebidas muy heladas ya que podrían causar calambres estomacales.</a:t>
            </a:r>
          </a:p>
          <a:p>
            <a:r>
              <a:rPr lang="es-ES_tradnl" dirty="0"/>
              <a:t>Este preparado para administrar RCP si el trabajador deja de respirar y no responde. </a:t>
            </a:r>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a:xfrm>
            <a:off x="533401" y="5885744"/>
            <a:ext cx="8091054" cy="645957"/>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680056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16633" y="805983"/>
            <a:ext cx="5905135" cy="998885"/>
          </a:xfrm>
        </p:spPr>
        <p:txBody>
          <a:bodyPr>
            <a:normAutofit/>
          </a:bodyPr>
          <a:lstStyle/>
          <a:p>
            <a:r>
              <a:rPr lang="es-ES_tradnl" sz="3400" dirty="0"/>
              <a:t>Golpe de calor: Beber</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97042" y="2763960"/>
            <a:ext cx="4473498" cy="1869593"/>
          </a:xfrm>
        </p:spPr>
        <p:txBody>
          <a:bodyPr>
            <a:noAutofit/>
          </a:bodyPr>
          <a:lstStyle/>
          <a:p>
            <a:pPr marL="0" indent="0" algn="ctr">
              <a:buNone/>
            </a:pPr>
            <a:r>
              <a:rPr lang="es-ES_tradnl" sz="3600" dirty="0"/>
              <a:t>Si el trabajador esta consiente dele agua helada para beber</a:t>
            </a:r>
          </a:p>
        </p:txBody>
      </p:sp>
      <p:pic>
        <p:nvPicPr>
          <p:cNvPr id="7" name="Content Placeholder 6" descr="Esta es una foto de una botella de agua de plástico.">
            <a:extLst>
              <a:ext uri="{FF2B5EF4-FFF2-40B4-BE49-F238E27FC236}">
                <a16:creationId xmlns:a16="http://schemas.microsoft.com/office/drawing/2014/main" id="{2624DC97-09CB-C940-BF65-6617233ED8B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59123">
            <a:off x="6328782" y="2362568"/>
            <a:ext cx="1472744" cy="4116628"/>
          </a:xfrm>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97042" y="5645400"/>
            <a:ext cx="4609857" cy="102251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r>
              <a:rPr lang="en-US" i="1" dirty="0"/>
              <a:t>.</a:t>
            </a:r>
            <a:endParaRPr lang="en-US" dirty="0"/>
          </a:p>
          <a:p>
            <a:endParaRPr lang="en-US" dirty="0"/>
          </a:p>
        </p:txBody>
      </p:sp>
    </p:spTree>
    <p:extLst>
      <p:ext uri="{BB962C8B-B14F-4D97-AF65-F5344CB8AC3E}">
        <p14:creationId xmlns:p14="http://schemas.microsoft.com/office/powerpoint/2010/main" val="71994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80363" cy="549635"/>
          </a:xfrm>
        </p:spPr>
        <p:txBody>
          <a:bodyPr>
            <a:normAutofit fontScale="90000"/>
          </a:bodyPr>
          <a:lstStyle/>
          <a:p>
            <a:r>
              <a:rPr lang="es-ES_tradnl" dirty="0"/>
              <a:t>Notas del instructor: Agotamiento por calor: Llamar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s-ES_tradnl" dirty="0"/>
              <a:t>Llame al 911 si no hay asistencia médica en el lugar.</a:t>
            </a:r>
          </a:p>
          <a:p>
            <a:r>
              <a:rPr lang="es-ES_tradnl" dirty="0"/>
              <a:t>Mueva al trabajador a un área fresca y con sombra o a un edificio con aire acondicionado.</a:t>
            </a:r>
          </a:p>
          <a:p>
            <a:r>
              <a:rPr lang="es-ES_tradnl" dirty="0"/>
              <a:t>Permanezca con el trabajador hasta que llegue la ayuda. </a:t>
            </a:r>
          </a:p>
          <a:p>
            <a:r>
              <a:rPr lang="es-ES_tradnl" dirty="0"/>
              <a:t>Mientras esperas por ayuda existen algunos pasos que puede seguir de primeros auxilios.</a:t>
            </a:r>
          </a:p>
          <a:p>
            <a:pPr marL="0" indent="0">
              <a:buNone/>
            </a:pPr>
            <a:endParaRPr lang="es-ES_tradnl" dirty="0"/>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560169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s-ES_tradnl" sz="3000" dirty="0"/>
              <a:t>Agotamiento por calor: Llamar</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533401" y="2389586"/>
            <a:ext cx="4473498" cy="3169003"/>
          </a:xfrm>
        </p:spPr>
        <p:txBody>
          <a:bodyPr>
            <a:noAutofit/>
          </a:bodyPr>
          <a:lstStyle/>
          <a:p>
            <a:pPr>
              <a:spcBef>
                <a:spcPts val="1200"/>
              </a:spcBef>
            </a:pPr>
            <a:r>
              <a:rPr lang="es-ES_tradnl" sz="3300" dirty="0"/>
              <a:t>Llame al 911 si no hay asistencia médica en el lugar</a:t>
            </a:r>
          </a:p>
          <a:p>
            <a:pPr>
              <a:spcBef>
                <a:spcPts val="1200"/>
              </a:spcBef>
            </a:pPr>
            <a:r>
              <a:rPr lang="es-ES_tradnl" sz="3300" dirty="0"/>
              <a:t>Mueva al trabajador a un área sombreada y fresca</a:t>
            </a:r>
          </a:p>
        </p:txBody>
      </p:sp>
      <p:pic>
        <p:nvPicPr>
          <p:cNvPr id="8" name="Content Placeholder 7" descr="Esta es una foto de un hombre moviendo a una mujer que sufre de agotamiento por calor a un área sombreada y haciéndola sentarse.">
            <a:extLst>
              <a:ext uri="{FF2B5EF4-FFF2-40B4-BE49-F238E27FC236}">
                <a16:creationId xmlns:a16="http://schemas.microsoft.com/office/drawing/2014/main" id="{7C42C5C2-9FAA-C348-A5F1-7B83CE058472}"/>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4262" t="1577"/>
          <a:stretch/>
        </p:blipFill>
        <p:spPr>
          <a:xfrm>
            <a:off x="5073805" y="510208"/>
            <a:ext cx="4186174" cy="6455366"/>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421105" y="5683237"/>
            <a:ext cx="4585794" cy="1080938"/>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1055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s-ES_tradnl" dirty="0"/>
              <a:t>Trabajadores que no se aclimatan a altas temperaturas </a:t>
            </a:r>
          </a:p>
          <a:p>
            <a:r>
              <a:rPr lang="es-ES_tradnl" dirty="0"/>
              <a:t>Ambiente: Altas temperaturas, alta humedad, exposición directa al sol, falta de movimiento de aire </a:t>
            </a:r>
          </a:p>
          <a:p>
            <a:r>
              <a:rPr lang="es-ES_tradnl" dirty="0"/>
              <a:t>Fuentes de calor radiante </a:t>
            </a:r>
          </a:p>
          <a:p>
            <a:r>
              <a:rPr lang="es-ES_tradnl" dirty="0"/>
              <a:t>Ropa: múltiples capas, colores obscuros, ropa ajustada o que restringe el movimiento </a:t>
            </a:r>
          </a:p>
          <a:p>
            <a:r>
              <a:rPr lang="es-ES_tradnl" dirty="0"/>
              <a:t>No tomar suficientes líquidos</a:t>
            </a:r>
          </a:p>
          <a:p>
            <a:pPr marL="0" indent="0">
              <a:buNone/>
            </a:pPr>
            <a:endParaRPr lang="es-ES_tradnl"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179410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s-ES_tradnl" dirty="0"/>
              <a:t>Notas del instructor: Agotamiento por calor: Refrescar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normAutofit/>
          </a:bodyPr>
          <a:lstStyle/>
          <a:p>
            <a:r>
              <a:rPr lang="es-ES_tradnl" dirty="0"/>
              <a:t>Suelte un poco la ropa y retire la ropa innecesaria.</a:t>
            </a:r>
          </a:p>
          <a:p>
            <a:r>
              <a:rPr lang="es-ES_tradnl" dirty="0"/>
              <a:t>Refresque al trabajador.</a:t>
            </a:r>
          </a:p>
          <a:p>
            <a:pPr lvl="1"/>
            <a:r>
              <a:rPr lang="es-ES_tradnl" dirty="0"/>
              <a:t>Compresas heladas en la cabeza, cuello, ingle y axilas </a:t>
            </a:r>
          </a:p>
          <a:p>
            <a:pPr lvl="1"/>
            <a:r>
              <a:rPr lang="es-ES_tradnl" dirty="0"/>
              <a:t>Roséelo con agua helada</a:t>
            </a:r>
          </a:p>
          <a:p>
            <a:pPr lvl="1"/>
            <a:r>
              <a:rPr lang="es-ES_tradnl" dirty="0"/>
              <a:t>Ventile al trabajador</a:t>
            </a:r>
          </a:p>
          <a:p>
            <a:pPr lvl="1"/>
            <a:r>
              <a:rPr lang="es-ES_tradnl" dirty="0"/>
              <a:t>Remoje la ropa con agua helada</a:t>
            </a:r>
          </a:p>
          <a:p>
            <a:pPr lvl="1"/>
            <a:r>
              <a:rPr lang="es-ES_tradnl" dirty="0"/>
              <a:t>Utilicé una esponja con agua helada</a:t>
            </a:r>
          </a:p>
          <a:p>
            <a:pPr marL="234950" lvl="1" indent="-223838"/>
            <a:r>
              <a:rPr lang="es-ES_tradnl" sz="2400" dirty="0"/>
              <a:t>Deje descansar al trabajador.</a:t>
            </a:r>
          </a:p>
          <a:p>
            <a:pPr marL="457200" lvl="1" indent="0">
              <a:buNone/>
            </a:pPr>
            <a:endParaRPr lang="es-ES_tradnl" dirty="0"/>
          </a:p>
          <a:p>
            <a:pPr marL="457200" lvl="1" indent="0">
              <a:buNone/>
            </a:pPr>
            <a:endParaRPr lang="es-ES_tradnl" dirty="0"/>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a:xfrm>
            <a:off x="533401" y="5885744"/>
            <a:ext cx="8091054" cy="645957"/>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412013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16634" y="753228"/>
            <a:ext cx="4094122" cy="1080938"/>
          </a:xfrm>
        </p:spPr>
        <p:txBody>
          <a:bodyPr>
            <a:normAutofit/>
          </a:bodyPr>
          <a:lstStyle/>
          <a:p>
            <a:r>
              <a:rPr lang="es-ES_tradnl" sz="3100" dirty="0"/>
              <a:t>Agotamiento por calor: Refrescar</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75528" y="2292692"/>
            <a:ext cx="4607312" cy="2947070"/>
          </a:xfrm>
        </p:spPr>
        <p:txBody>
          <a:bodyPr>
            <a:noAutofit/>
          </a:bodyPr>
          <a:lstStyle/>
          <a:p>
            <a:pPr>
              <a:spcBef>
                <a:spcPts val="1200"/>
              </a:spcBef>
            </a:pPr>
            <a:r>
              <a:rPr lang="es-ES_tradnl" sz="3600" dirty="0"/>
              <a:t>Suelte un poco la ropa y retire lo innecesario</a:t>
            </a:r>
          </a:p>
          <a:p>
            <a:pPr>
              <a:spcBef>
                <a:spcPts val="1200"/>
              </a:spcBef>
            </a:pPr>
            <a:r>
              <a:rPr lang="es-ES_tradnl" sz="3600" dirty="0"/>
              <a:t>Refresque al trabajador</a:t>
            </a:r>
          </a:p>
        </p:txBody>
      </p:sp>
      <p:pic>
        <p:nvPicPr>
          <p:cNvPr id="8" name="Content Placeholder 7" descr="Esta es una foto de una mujer que sufre de agotamiento por calor que se quita la ropa extra para ayudarla a refrescarse.">
            <a:extLst>
              <a:ext uri="{FF2B5EF4-FFF2-40B4-BE49-F238E27FC236}">
                <a16:creationId xmlns:a16="http://schemas.microsoft.com/office/drawing/2014/main" id="{DE46BD2D-F0C6-E349-9F61-A095D474401B}"/>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3034" r="10895"/>
          <a:stretch/>
        </p:blipFill>
        <p:spPr>
          <a:xfrm>
            <a:off x="5310756" y="486446"/>
            <a:ext cx="3978981" cy="6497057"/>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25798" y="5698289"/>
            <a:ext cx="4657042" cy="102251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783338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s-ES_tradnl" dirty="0"/>
              <a:t>Notas del instructor: Agotamiento por calor: Beber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s-ES_tradnl" dirty="0"/>
              <a:t>Darle agua helada o bebidas deportivas para beber.</a:t>
            </a:r>
          </a:p>
          <a:p>
            <a:r>
              <a:rPr lang="es-ES_tradnl" dirty="0"/>
              <a:t>Anímelo a tomar pequeños tragos</a:t>
            </a:r>
          </a:p>
          <a:p>
            <a:r>
              <a:rPr lang="es-ES_tradnl" dirty="0"/>
              <a:t>No le de café, té o bebidas con cafeína.</a:t>
            </a:r>
          </a:p>
          <a:p>
            <a:r>
              <a:rPr lang="es-ES_tradnl" dirty="0"/>
              <a:t>No le de alcohol ni bebidas azucaradas</a:t>
            </a:r>
          </a:p>
          <a:p>
            <a:r>
              <a:rPr lang="es-ES_tradnl" dirty="0"/>
              <a:t>No le de bebidas muy heladas ya que podrían causarle calambres estomacales</a:t>
            </a:r>
          </a:p>
          <a:p>
            <a:r>
              <a:rPr lang="es-ES_tradnl" dirty="0"/>
              <a:t>Monitoree a la persona</a:t>
            </a:r>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535498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04602" y="753228"/>
            <a:ext cx="3924078" cy="1080938"/>
          </a:xfrm>
        </p:spPr>
        <p:txBody>
          <a:bodyPr>
            <a:normAutofit/>
          </a:bodyPr>
          <a:lstStyle/>
          <a:p>
            <a:r>
              <a:rPr lang="es-ES_tradnl" sz="2800" dirty="0"/>
              <a:t>Agotamiento por calor: Beber</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466425" y="2324124"/>
            <a:ext cx="4540474" cy="3132062"/>
          </a:xfrm>
        </p:spPr>
        <p:txBody>
          <a:bodyPr>
            <a:noAutofit/>
          </a:bodyPr>
          <a:lstStyle/>
          <a:p>
            <a:pPr>
              <a:lnSpc>
                <a:spcPct val="100000"/>
              </a:lnSpc>
              <a:spcBef>
                <a:spcPts val="1600"/>
              </a:spcBef>
            </a:pPr>
            <a:r>
              <a:rPr lang="es-ES_tradnl" sz="3600" dirty="0"/>
              <a:t>Bebidas heladas</a:t>
            </a:r>
          </a:p>
          <a:p>
            <a:pPr>
              <a:lnSpc>
                <a:spcPct val="100000"/>
              </a:lnSpc>
              <a:spcBef>
                <a:spcPts val="1600"/>
              </a:spcBef>
            </a:pPr>
            <a:r>
              <a:rPr lang="es-ES_tradnl" sz="3600" dirty="0"/>
              <a:t>Agua o bebidas deportivas</a:t>
            </a:r>
          </a:p>
          <a:p>
            <a:pPr>
              <a:lnSpc>
                <a:spcPct val="100000"/>
              </a:lnSpc>
              <a:spcBef>
                <a:spcPts val="1600"/>
              </a:spcBef>
            </a:pPr>
            <a:r>
              <a:rPr lang="es-ES_tradnl" sz="3600" dirty="0"/>
              <a:t>No café o alcohol</a:t>
            </a:r>
          </a:p>
        </p:txBody>
      </p:sp>
      <p:pic>
        <p:nvPicPr>
          <p:cNvPr id="7" name="Content Placeholder 6" descr="Esta es una foto de un hombre que le da una bebida deportiva a un trabajador que sufre de agotamiento por calor.&#10;">
            <a:extLst>
              <a:ext uri="{FF2B5EF4-FFF2-40B4-BE49-F238E27FC236}">
                <a16:creationId xmlns:a16="http://schemas.microsoft.com/office/drawing/2014/main" id="{95480003-D9EB-F140-8E56-717EE4BB27A8}"/>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128680" y="472041"/>
            <a:ext cx="4203966" cy="6493533"/>
          </a:xfr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60947" y="5701553"/>
            <a:ext cx="4645952" cy="966364"/>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698051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s-ES_tradnl" dirty="0"/>
              <a:t>Notas del instructor: Hiponatremia: Comer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s-ES_tradnl" dirty="0"/>
              <a:t>Mueva al trabajador a un área sombreada y fresca.</a:t>
            </a:r>
          </a:p>
          <a:p>
            <a:r>
              <a:rPr lang="es-ES_tradnl" dirty="0"/>
              <a:t>Que descanse el trabajador.</a:t>
            </a:r>
          </a:p>
          <a:p>
            <a:r>
              <a:rPr lang="es-ES_tradnl" dirty="0"/>
              <a:t>Que el trabajador coma refrigerios salados.</a:t>
            </a:r>
          </a:p>
          <a:p>
            <a:r>
              <a:rPr lang="es-ES_tradnl" dirty="0"/>
              <a:t>Evite las tabletas de sal.</a:t>
            </a:r>
          </a:p>
          <a:p>
            <a:pPr marL="0" indent="0">
              <a:buNone/>
            </a:pPr>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668965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EDCC-4C55-FF4F-8B24-4CA81D5465F2}"/>
              </a:ext>
            </a:extLst>
          </p:cNvPr>
          <p:cNvSpPr>
            <a:spLocks noGrp="1"/>
          </p:cNvSpPr>
          <p:nvPr>
            <p:ph type="title"/>
          </p:nvPr>
        </p:nvSpPr>
        <p:spPr>
          <a:xfrm>
            <a:off x="1216634" y="753228"/>
            <a:ext cx="4332828" cy="1080938"/>
          </a:xfrm>
        </p:spPr>
        <p:txBody>
          <a:bodyPr>
            <a:normAutofit/>
          </a:bodyPr>
          <a:lstStyle/>
          <a:p>
            <a:r>
              <a:rPr lang="es-ES_tradnl" sz="3200" dirty="0"/>
              <a:t>Hiponatremia: Comer</a:t>
            </a:r>
          </a:p>
        </p:txBody>
      </p:sp>
      <p:sp>
        <p:nvSpPr>
          <p:cNvPr id="3" name="Content Placeholder 2">
            <a:extLst>
              <a:ext uri="{FF2B5EF4-FFF2-40B4-BE49-F238E27FC236}">
                <a16:creationId xmlns:a16="http://schemas.microsoft.com/office/drawing/2014/main" id="{7DF731F0-CFE4-2D44-AC6F-F291897610DB}"/>
              </a:ext>
            </a:extLst>
          </p:cNvPr>
          <p:cNvSpPr>
            <a:spLocks noGrp="1"/>
          </p:cNvSpPr>
          <p:nvPr>
            <p:ph sz="half" idx="1"/>
          </p:nvPr>
        </p:nvSpPr>
        <p:spPr>
          <a:xfrm>
            <a:off x="533401" y="2412498"/>
            <a:ext cx="4473498" cy="3018570"/>
          </a:xfrm>
        </p:spPr>
        <p:txBody>
          <a:bodyPr>
            <a:normAutofit fontScale="85000" lnSpcReduction="10000"/>
          </a:bodyPr>
          <a:lstStyle/>
          <a:p>
            <a:pPr>
              <a:spcBef>
                <a:spcPts val="1600"/>
              </a:spcBef>
            </a:pPr>
            <a:r>
              <a:rPr lang="es-ES_tradnl" sz="3200" dirty="0"/>
              <a:t>Mueva al trabajador a un área sombreada y fresca.</a:t>
            </a:r>
          </a:p>
          <a:p>
            <a:pPr>
              <a:lnSpc>
                <a:spcPct val="110000"/>
              </a:lnSpc>
              <a:spcBef>
                <a:spcPts val="1600"/>
              </a:spcBef>
            </a:pPr>
            <a:r>
              <a:rPr lang="es-ES_tradnl" sz="3200" dirty="0"/>
              <a:t>Si el trabajador esta consciente que coma refrigerios salados</a:t>
            </a:r>
          </a:p>
          <a:p>
            <a:pPr>
              <a:lnSpc>
                <a:spcPct val="110000"/>
              </a:lnSpc>
              <a:spcBef>
                <a:spcPts val="1600"/>
              </a:spcBef>
            </a:pPr>
            <a:r>
              <a:rPr lang="es-ES_tradnl" sz="3200" dirty="0"/>
              <a:t>No tabletas de sal</a:t>
            </a:r>
          </a:p>
          <a:p>
            <a:endParaRPr lang="es-ES_tradnl" dirty="0"/>
          </a:p>
        </p:txBody>
      </p:sp>
      <p:pic>
        <p:nvPicPr>
          <p:cNvPr id="7" name="Content Placeholder 6" descr="Esta es una foto de una lonchera llena de bocadillos salados. Un trabajador está tomando algo para comer.">
            <a:extLst>
              <a:ext uri="{FF2B5EF4-FFF2-40B4-BE49-F238E27FC236}">
                <a16:creationId xmlns:a16="http://schemas.microsoft.com/office/drawing/2014/main" id="{7671953A-4D25-944A-B135-E6E31D62D8B9}"/>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140712" y="2600178"/>
            <a:ext cx="3998913" cy="2667274"/>
          </a:xfrm>
          <a:effectLst>
            <a:softEdge rad="114300"/>
          </a:effectLst>
        </p:spPr>
      </p:pic>
      <p:sp>
        <p:nvSpPr>
          <p:cNvPr id="5" name="Footer Placeholder 4">
            <a:extLst>
              <a:ext uri="{FF2B5EF4-FFF2-40B4-BE49-F238E27FC236}">
                <a16:creationId xmlns:a16="http://schemas.microsoft.com/office/drawing/2014/main" id="{E4DB7EAA-8D2D-914E-B7DA-0308E4189699}"/>
              </a:ext>
            </a:extLst>
          </p:cNvPr>
          <p:cNvSpPr>
            <a:spLocks noGrp="1"/>
          </p:cNvSpPr>
          <p:nvPr>
            <p:ph type="ftr" sz="quarter" idx="11"/>
          </p:nvPr>
        </p:nvSpPr>
        <p:spPr>
          <a:xfrm>
            <a:off x="533401" y="5842727"/>
            <a:ext cx="8081210"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724313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927941" cy="549635"/>
          </a:xfrm>
        </p:spPr>
        <p:txBody>
          <a:bodyPr>
            <a:normAutofit fontScale="90000"/>
          </a:bodyPr>
          <a:lstStyle/>
          <a:p>
            <a:r>
              <a:rPr lang="es-ES_tradnl" dirty="0"/>
              <a:t>Notas del instructor: Hiponatremia: Llamar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s-ES_tradnl" dirty="0"/>
              <a:t>Hiponatremia, pida ayuda médica si el trabajador:</a:t>
            </a:r>
          </a:p>
          <a:p>
            <a:pPr lvl="1"/>
            <a:r>
              <a:rPr lang="es-ES_tradnl" dirty="0"/>
              <a:t>Tiene problemas del corazón o una dieta baja en sodio</a:t>
            </a:r>
          </a:p>
          <a:p>
            <a:pPr lvl="1"/>
            <a:r>
              <a:rPr lang="es-ES_tradnl" dirty="0"/>
              <a:t>Esta confundido, desorientado, o no responde o</a:t>
            </a:r>
          </a:p>
          <a:p>
            <a:pPr lvl="1"/>
            <a:r>
              <a:rPr lang="es-ES_tradnl" dirty="0"/>
              <a:t>No muestra mejora en un periodo de tiempo de una hora.</a:t>
            </a:r>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4131839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0CCB-19A2-3848-96D6-1797C4D9D6E0}"/>
              </a:ext>
            </a:extLst>
          </p:cNvPr>
          <p:cNvSpPr>
            <a:spLocks noGrp="1"/>
          </p:cNvSpPr>
          <p:nvPr>
            <p:ph type="title"/>
          </p:nvPr>
        </p:nvSpPr>
        <p:spPr>
          <a:xfrm>
            <a:off x="1168505" y="753228"/>
            <a:ext cx="4005071" cy="1080938"/>
          </a:xfrm>
        </p:spPr>
        <p:txBody>
          <a:bodyPr>
            <a:normAutofit/>
          </a:bodyPr>
          <a:lstStyle/>
          <a:p>
            <a:r>
              <a:rPr lang="es-ES_tradnl" sz="3200" dirty="0"/>
              <a:t>Hiponatremia: Llamar</a:t>
            </a:r>
          </a:p>
        </p:txBody>
      </p:sp>
      <p:sp>
        <p:nvSpPr>
          <p:cNvPr id="3" name="Content Placeholder 2">
            <a:extLst>
              <a:ext uri="{FF2B5EF4-FFF2-40B4-BE49-F238E27FC236}">
                <a16:creationId xmlns:a16="http://schemas.microsoft.com/office/drawing/2014/main" id="{F8AE6540-230A-4C4A-A780-9131245A6093}"/>
              </a:ext>
            </a:extLst>
          </p:cNvPr>
          <p:cNvSpPr>
            <a:spLocks noGrp="1"/>
          </p:cNvSpPr>
          <p:nvPr>
            <p:ph sz="half" idx="1"/>
          </p:nvPr>
        </p:nvSpPr>
        <p:spPr>
          <a:xfrm>
            <a:off x="372979" y="2094100"/>
            <a:ext cx="4633920" cy="3537362"/>
          </a:xfrm>
        </p:spPr>
        <p:txBody>
          <a:bodyPr>
            <a:noAutofit/>
          </a:bodyPr>
          <a:lstStyle/>
          <a:p>
            <a:pPr>
              <a:lnSpc>
                <a:spcPct val="100000"/>
              </a:lnSpc>
              <a:spcBef>
                <a:spcPts val="1600"/>
              </a:spcBef>
            </a:pPr>
            <a:r>
              <a:rPr lang="es-ES_tradnl" sz="2600" dirty="0"/>
              <a:t>Si el trabajador esta:</a:t>
            </a:r>
          </a:p>
          <a:p>
            <a:pPr lvl="1">
              <a:lnSpc>
                <a:spcPct val="100000"/>
              </a:lnSpc>
              <a:spcBef>
                <a:spcPts val="1600"/>
              </a:spcBef>
            </a:pPr>
            <a:r>
              <a:rPr lang="es-ES_tradnl" sz="2600" dirty="0"/>
              <a:t>Confundido, desorientado o no responde, </a:t>
            </a:r>
          </a:p>
          <a:p>
            <a:pPr lvl="1">
              <a:lnSpc>
                <a:spcPct val="100000"/>
              </a:lnSpc>
              <a:spcBef>
                <a:spcPts val="1600"/>
              </a:spcBef>
            </a:pPr>
            <a:r>
              <a:rPr lang="es-ES_tradnl" sz="2600" dirty="0"/>
              <a:t>Tiene problemas del corazón, o</a:t>
            </a:r>
          </a:p>
          <a:p>
            <a:pPr lvl="1">
              <a:lnSpc>
                <a:spcPct val="100000"/>
              </a:lnSpc>
              <a:spcBef>
                <a:spcPts val="1600"/>
              </a:spcBef>
            </a:pPr>
            <a:r>
              <a:rPr lang="es-ES_tradnl" sz="2600" dirty="0"/>
              <a:t>No mejora en una hora</a:t>
            </a:r>
          </a:p>
        </p:txBody>
      </p:sp>
      <p:sp>
        <p:nvSpPr>
          <p:cNvPr id="5" name="Footer Placeholder 4">
            <a:extLst>
              <a:ext uri="{FF2B5EF4-FFF2-40B4-BE49-F238E27FC236}">
                <a16:creationId xmlns:a16="http://schemas.microsoft.com/office/drawing/2014/main" id="{CCF085C0-167C-AD46-81BD-E3992E2FD3F3}"/>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pic>
        <p:nvPicPr>
          <p:cNvPr id="8" name="Content Placeholder 7" descr="Esta es una foto de una mujer llamando para recibir asistencia médica.">
            <a:extLst>
              <a:ext uri="{FF2B5EF4-FFF2-40B4-BE49-F238E27FC236}">
                <a16:creationId xmlns:a16="http://schemas.microsoft.com/office/drawing/2014/main" id="{B21A3382-CB19-2A4B-98C2-E5B2708DA3DE}"/>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173576" y="466144"/>
            <a:ext cx="4137101" cy="6481501"/>
          </a:xfrm>
          <a:effectLst>
            <a:softEdge rad="114300"/>
          </a:effectLst>
        </p:spPr>
      </p:pic>
    </p:spTree>
    <p:extLst>
      <p:ext uri="{BB962C8B-B14F-4D97-AF65-F5344CB8AC3E}">
        <p14:creationId xmlns:p14="http://schemas.microsoft.com/office/powerpoint/2010/main" val="582396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F73B-6CA4-0B46-9B19-7BE85C276EDB}"/>
              </a:ext>
            </a:extLst>
          </p:cNvPr>
          <p:cNvSpPr>
            <a:spLocks noGrp="1"/>
          </p:cNvSpPr>
          <p:nvPr>
            <p:ph type="title"/>
          </p:nvPr>
        </p:nvSpPr>
        <p:spPr>
          <a:xfrm>
            <a:off x="531638" y="996102"/>
            <a:ext cx="6783562" cy="643760"/>
          </a:xfrm>
        </p:spPr>
        <p:txBody>
          <a:bodyPr>
            <a:normAutofit fontScale="90000"/>
          </a:bodyPr>
          <a:lstStyle/>
          <a:p>
            <a:r>
              <a:rPr lang="es-ES_tradnl" dirty="0"/>
              <a:t>Notas del instructor: Calambres por calor: </a:t>
            </a:r>
            <a:r>
              <a:rPr lang="es-ES_tradnl" sz="3200" dirty="0"/>
              <a:t>Tratamiento</a:t>
            </a:r>
            <a:endParaRPr lang="es-ES_tradnl" dirty="0"/>
          </a:p>
        </p:txBody>
      </p:sp>
      <p:sp>
        <p:nvSpPr>
          <p:cNvPr id="3" name="Content Placeholder 2">
            <a:extLst>
              <a:ext uri="{FF2B5EF4-FFF2-40B4-BE49-F238E27FC236}">
                <a16:creationId xmlns:a16="http://schemas.microsoft.com/office/drawing/2014/main" id="{FD74B83A-B001-2540-BA66-B01B775E24C0}"/>
              </a:ext>
            </a:extLst>
          </p:cNvPr>
          <p:cNvSpPr>
            <a:spLocks noGrp="1"/>
          </p:cNvSpPr>
          <p:nvPr>
            <p:ph idx="1"/>
          </p:nvPr>
        </p:nvSpPr>
        <p:spPr/>
        <p:txBody>
          <a:bodyPr>
            <a:normAutofit/>
          </a:bodyPr>
          <a:lstStyle/>
          <a:p>
            <a:r>
              <a:rPr lang="es-ES_tradnl" dirty="0"/>
              <a:t>Mueva la trabajador a un lugar con sombra y fresco.</a:t>
            </a:r>
          </a:p>
          <a:p>
            <a:r>
              <a:rPr lang="es-ES_tradnl" dirty="0"/>
              <a:t>Que el trabajador descanse.</a:t>
            </a:r>
          </a:p>
          <a:p>
            <a:r>
              <a:rPr lang="es-ES_tradnl" dirty="0"/>
              <a:t>Que el trabajador coma refrigerios salados.</a:t>
            </a:r>
          </a:p>
          <a:p>
            <a:r>
              <a:rPr lang="es-ES_tradnl" dirty="0"/>
              <a:t>Que el trabajador beba bebidas con electrolitos (bebidas deportivas).</a:t>
            </a:r>
          </a:p>
          <a:p>
            <a:r>
              <a:rPr lang="es-ES_tradnl" dirty="0"/>
              <a:t>Evite las tabletas saladas.</a:t>
            </a:r>
          </a:p>
          <a:p>
            <a:r>
              <a:rPr lang="es-ES_tradnl" dirty="0"/>
              <a:t>Llame para recibir asistencia médica si el trabajador no mejora en una hora.</a:t>
            </a:r>
          </a:p>
        </p:txBody>
      </p:sp>
      <p:sp>
        <p:nvSpPr>
          <p:cNvPr id="4" name="Footer Placeholder 3">
            <a:extLst>
              <a:ext uri="{FF2B5EF4-FFF2-40B4-BE49-F238E27FC236}">
                <a16:creationId xmlns:a16="http://schemas.microsoft.com/office/drawing/2014/main" id="{C69C720F-D43B-9C45-8835-04E805FB2D24}"/>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678277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216633" y="753228"/>
            <a:ext cx="5955132" cy="1003383"/>
          </a:xfrm>
        </p:spPr>
        <p:txBody>
          <a:bodyPr>
            <a:normAutofit/>
          </a:bodyPr>
          <a:lstStyle/>
          <a:p>
            <a:r>
              <a:rPr lang="es-ES_tradnl" sz="3000" dirty="0"/>
              <a:t>Calambres por calor: Tratamiento</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533401" y="2269277"/>
            <a:ext cx="4473498" cy="3301349"/>
          </a:xfrm>
        </p:spPr>
        <p:txBody>
          <a:bodyPr>
            <a:normAutofit lnSpcReduction="10000"/>
          </a:bodyPr>
          <a:lstStyle/>
          <a:p>
            <a:pPr>
              <a:lnSpc>
                <a:spcPct val="110000"/>
              </a:lnSpc>
              <a:spcBef>
                <a:spcPts val="1600"/>
              </a:spcBef>
            </a:pPr>
            <a:r>
              <a:rPr lang="es-ES_tradnl" dirty="0"/>
              <a:t>Mueva al trabajador a un área sombreada y fresca</a:t>
            </a:r>
          </a:p>
          <a:p>
            <a:pPr>
              <a:lnSpc>
                <a:spcPct val="110000"/>
              </a:lnSpc>
              <a:spcBef>
                <a:spcPts val="1600"/>
              </a:spcBef>
            </a:pPr>
            <a:r>
              <a:rPr lang="es-ES_tradnl" dirty="0"/>
              <a:t>Que el trabajador coma refrigerios salados y beba bebidas deportivas</a:t>
            </a:r>
          </a:p>
          <a:p>
            <a:pPr>
              <a:lnSpc>
                <a:spcPct val="110000"/>
              </a:lnSpc>
              <a:spcBef>
                <a:spcPts val="1600"/>
              </a:spcBef>
            </a:pPr>
            <a:r>
              <a:rPr lang="es-ES_tradnl" dirty="0"/>
              <a:t>Pida asistencia médica si no mejora en una hora</a:t>
            </a:r>
          </a:p>
          <a:p>
            <a:endParaRPr lang="es-ES_tradnl" dirty="0"/>
          </a:p>
        </p:txBody>
      </p:sp>
      <p:pic>
        <p:nvPicPr>
          <p:cNvPr id="7" name="Content Placeholder 6" descr="Esta es una foto de bebidas deportivas en un refrigerador, bocadillos salados y un enfriador de agua.">
            <a:extLst>
              <a:ext uri="{FF2B5EF4-FFF2-40B4-BE49-F238E27FC236}">
                <a16:creationId xmlns:a16="http://schemas.microsoft.com/office/drawing/2014/main" id="{83221553-80C1-7146-9CED-440C7113B3D1}"/>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140712" y="2575198"/>
            <a:ext cx="3998913" cy="2668024"/>
          </a:xfrm>
          <a:effectLst>
            <a:softEdge rad="114300"/>
          </a:effectLst>
        </p:spPr>
      </p:pic>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0918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381622-FEAE-6349-8925-3AF54A1D9FB5}"/>
              </a:ext>
            </a:extLst>
          </p:cNvPr>
          <p:cNvSpPr>
            <a:spLocks noGrp="1"/>
          </p:cNvSpPr>
          <p:nvPr>
            <p:ph type="title"/>
          </p:nvPr>
        </p:nvSpPr>
        <p:spPr>
          <a:xfrm>
            <a:off x="513709" y="809613"/>
            <a:ext cx="6355858" cy="929148"/>
          </a:xfrm>
        </p:spPr>
        <p:txBody>
          <a:bodyPr>
            <a:normAutofit fontScale="90000"/>
          </a:bodyPr>
          <a:lstStyle/>
          <a:p>
            <a:r>
              <a:rPr lang="es-ES_tradnl" sz="3200" dirty="0"/>
              <a:t/>
            </a:r>
            <a:br>
              <a:rPr lang="es-ES_tradnl" sz="3200" dirty="0"/>
            </a:br>
            <a:r>
              <a:rPr lang="es-ES_tradnl" sz="3200" dirty="0"/>
              <a:t>Notas del instructor: Factores de riesgo continuación</a:t>
            </a:r>
            <a:br>
              <a:rPr lang="es-ES_tradnl" sz="3200" dirty="0"/>
            </a:br>
            <a:endParaRPr lang="en-US" dirty="0"/>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p:txBody>
          <a:bodyPr>
            <a:noAutofit/>
          </a:bodyPr>
          <a:lstStyle/>
          <a:p>
            <a:r>
              <a:rPr lang="es-ES_tradnl" sz="1600" dirty="0"/>
              <a:t>Algunos medicamentos afectan la intolerancia al calor. Los trabajadores deberían hablar con sus proveedores de cuidado médico. </a:t>
            </a:r>
          </a:p>
          <a:p>
            <a:r>
              <a:rPr lang="es-ES_tradnl" sz="1600" dirty="0"/>
              <a:t>Uso de alcohol antes o durante el trabajo en un ambiente caliente se le conoce por incrementar el riesgo de enfermedades relacionadas con el calor. </a:t>
            </a:r>
          </a:p>
          <a:p>
            <a:r>
              <a:rPr lang="es-ES_tradnl" sz="1600" dirty="0"/>
              <a:t>La cafeína es un diurético medio, es una bebida caliente y no debe ser dado a los trabajadores para reemplazar líquidos perdidos por el sudor. </a:t>
            </a:r>
          </a:p>
          <a:p>
            <a:r>
              <a:rPr lang="es-ES_tradnl" sz="1600" dirty="0"/>
              <a:t>Edad – Trabajadores mayores son mas susceptibles a enfermedades relacionadas por el calor. </a:t>
            </a:r>
          </a:p>
          <a:p>
            <a:r>
              <a:rPr lang="es-ES_tradnl" sz="1600" dirty="0"/>
              <a:t>Obesidad y falta de actividad física. </a:t>
            </a:r>
          </a:p>
          <a:p>
            <a:r>
              <a:rPr lang="es-ES_tradnl" sz="1600" dirty="0"/>
              <a:t>Trabajadoras embarazadas – durante el embarazo se reduce la tolerancia al calor.</a:t>
            </a:r>
          </a:p>
          <a:p>
            <a:r>
              <a:rPr lang="es-ES_tradnl" sz="1600" dirty="0"/>
              <a:t>Trabajadores con poca salud.</a:t>
            </a:r>
          </a:p>
          <a:p>
            <a:r>
              <a:rPr lang="es-ES_tradnl" sz="1600" dirty="0"/>
              <a:t>Enfermedades previas relacionadas con el calor.</a:t>
            </a:r>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s-ES_tradnl"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p>
          <a:p>
            <a:endParaRPr lang="en-US" dirty="0"/>
          </a:p>
        </p:txBody>
      </p:sp>
    </p:spTree>
    <p:extLst>
      <p:ext uri="{BB962C8B-B14F-4D97-AF65-F5344CB8AC3E}">
        <p14:creationId xmlns:p14="http://schemas.microsoft.com/office/powerpoint/2010/main" val="1282021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F73B-6CA4-0B46-9B19-7BE85C276EDB}"/>
              </a:ext>
            </a:extLst>
          </p:cNvPr>
          <p:cNvSpPr>
            <a:spLocks noGrp="1"/>
          </p:cNvSpPr>
          <p:nvPr>
            <p:ph type="title"/>
          </p:nvPr>
        </p:nvSpPr>
        <p:spPr>
          <a:xfrm>
            <a:off x="531638" y="996102"/>
            <a:ext cx="6783562" cy="643760"/>
          </a:xfrm>
        </p:spPr>
        <p:txBody>
          <a:bodyPr>
            <a:normAutofit/>
          </a:bodyPr>
          <a:lstStyle/>
          <a:p>
            <a:r>
              <a:rPr lang="es-ES_tradnl" dirty="0"/>
              <a:t>Notas del instructor: Caso de estudio</a:t>
            </a:r>
          </a:p>
        </p:txBody>
      </p:sp>
      <p:sp>
        <p:nvSpPr>
          <p:cNvPr id="3" name="Content Placeholder 2">
            <a:extLst>
              <a:ext uri="{FF2B5EF4-FFF2-40B4-BE49-F238E27FC236}">
                <a16:creationId xmlns:a16="http://schemas.microsoft.com/office/drawing/2014/main" id="{FD74B83A-B001-2540-BA66-B01B775E24C0}"/>
              </a:ext>
            </a:extLst>
          </p:cNvPr>
          <p:cNvSpPr>
            <a:spLocks noGrp="1"/>
          </p:cNvSpPr>
          <p:nvPr>
            <p:ph idx="1"/>
          </p:nvPr>
        </p:nvSpPr>
        <p:spPr>
          <a:xfrm>
            <a:off x="531639" y="1956750"/>
            <a:ext cx="8091054" cy="3905148"/>
          </a:xfrm>
        </p:spPr>
        <p:txBody>
          <a:bodyPr>
            <a:normAutofit/>
          </a:bodyPr>
          <a:lstStyle/>
          <a:p>
            <a:pPr>
              <a:lnSpc>
                <a:spcPct val="100000"/>
              </a:lnSpc>
            </a:pPr>
            <a:r>
              <a:rPr lang="es-ES" sz="1700" dirty="0"/>
              <a:t>Puede encontrar más casos de estudio en la hoja de trabajo o en la presentación de PowerPoint del casos de estudio.</a:t>
            </a:r>
          </a:p>
          <a:p>
            <a:pPr>
              <a:lnSpc>
                <a:spcPct val="100000"/>
              </a:lnSpc>
            </a:pPr>
            <a:r>
              <a:rPr lang="es-ES_tradnl" sz="1700" dirty="0"/>
              <a:t>Su compañero esta mostrando síntomas y señales de agotamiento por calor.</a:t>
            </a:r>
          </a:p>
          <a:p>
            <a:pPr>
              <a:lnSpc>
                <a:spcPct val="100000"/>
              </a:lnSpc>
            </a:pPr>
            <a:r>
              <a:rPr lang="es-ES_tradnl" sz="1700" dirty="0"/>
              <a:t>Es el primer día con altas temperaturas, quizás no este aclimatado todavía y ha estado mucho tiempo trabajando afuera </a:t>
            </a:r>
          </a:p>
          <a:p>
            <a:pPr>
              <a:lnSpc>
                <a:spcPct val="100000"/>
              </a:lnSpc>
            </a:pPr>
            <a:r>
              <a:rPr lang="es-ES_tradnl" sz="1700" dirty="0"/>
              <a:t>Si no esta disponible ningún cuidado medico en el lugar de trabajo, llame al 911.</a:t>
            </a:r>
          </a:p>
          <a:p>
            <a:pPr>
              <a:lnSpc>
                <a:spcPct val="100000"/>
              </a:lnSpc>
            </a:pPr>
            <a:r>
              <a:rPr lang="es-ES_tradnl" sz="1700" dirty="0"/>
              <a:t>Saque a su compañero del área caliente y llévelo a la sombra o a un lugar fresco.</a:t>
            </a:r>
          </a:p>
          <a:p>
            <a:pPr>
              <a:lnSpc>
                <a:spcPct val="100000"/>
              </a:lnSpc>
            </a:pPr>
            <a:r>
              <a:rPr lang="es-ES_tradnl" sz="1700" dirty="0"/>
              <a:t>Remueva la ropa innecesaria como zapatos y calcetines. Colóquele compresas heladas en la cabeza, cara, y cuello. </a:t>
            </a:r>
            <a:r>
              <a:rPr lang="en-US" sz="1700" dirty="0"/>
              <a:t>D</a:t>
            </a:r>
            <a:r>
              <a:rPr lang="es-ES_tradnl" sz="1700" dirty="0"/>
              <a:t>ele tragos de agua helada o bebidas deportivas. Este con él hasta que llegue cuidado medico.</a:t>
            </a:r>
          </a:p>
          <a:p>
            <a:pPr>
              <a:lnSpc>
                <a:spcPct val="120000"/>
              </a:lnSpc>
              <a:spcBef>
                <a:spcPts val="1200"/>
              </a:spcBef>
            </a:pPr>
            <a:endParaRPr lang="es-ES_tradnl" sz="1700" dirty="0"/>
          </a:p>
          <a:p>
            <a:endParaRPr lang="es-ES_tradnl" dirty="0"/>
          </a:p>
        </p:txBody>
      </p:sp>
      <p:sp>
        <p:nvSpPr>
          <p:cNvPr id="4" name="Footer Placeholder 3">
            <a:extLst>
              <a:ext uri="{FF2B5EF4-FFF2-40B4-BE49-F238E27FC236}">
                <a16:creationId xmlns:a16="http://schemas.microsoft.com/office/drawing/2014/main" id="{C69C720F-D43B-9C45-8835-04E805FB2D24}"/>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631514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216633" y="753228"/>
            <a:ext cx="5955132" cy="1003383"/>
          </a:xfrm>
        </p:spPr>
        <p:txBody>
          <a:bodyPr>
            <a:normAutofit/>
          </a:bodyPr>
          <a:lstStyle/>
          <a:p>
            <a:r>
              <a:rPr lang="es-ES_tradnl" sz="3800" dirty="0"/>
              <a:t>Caso de estudio</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533400" y="2610686"/>
            <a:ext cx="8069178" cy="2689585"/>
          </a:xfrm>
        </p:spPr>
        <p:txBody>
          <a:bodyPr>
            <a:normAutofit/>
          </a:bodyPr>
          <a:lstStyle/>
          <a:p>
            <a:pPr marL="0" indent="0" algn="ctr">
              <a:lnSpc>
                <a:spcPct val="100000"/>
              </a:lnSpc>
              <a:buNone/>
            </a:pPr>
            <a:r>
              <a:rPr lang="es-ES_tradnl" sz="2600" dirty="0"/>
              <a:t>Usted y sus compañeros han estado trabajando afuera en una construcción por bastantes horas. Es uno de los primeros días más calientes del año. Nota que su compañero esta sudando demasiado y se ve pálido. Cuando le pregunta como se siente él le dice que se siente un poco mareado y con nauseas.</a:t>
            </a:r>
          </a:p>
          <a:p>
            <a:pPr marL="0" indent="0">
              <a:buNone/>
            </a:pPr>
            <a:endParaRPr lang="es-ES_tradnl" dirty="0"/>
          </a:p>
        </p:txBody>
      </p:sp>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95736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 continuación</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s-ES_tradnl" dirty="0"/>
              <a:t>Algunos medicamentos </a:t>
            </a:r>
          </a:p>
          <a:p>
            <a:r>
              <a:rPr lang="es-ES_tradnl" dirty="0"/>
              <a:t>Alcohol y cafeína</a:t>
            </a:r>
          </a:p>
          <a:p>
            <a:r>
              <a:rPr lang="es-ES_tradnl" dirty="0"/>
              <a:t>Edad</a:t>
            </a:r>
          </a:p>
          <a:p>
            <a:r>
              <a:rPr lang="es-ES_tradnl" dirty="0"/>
              <a:t>Obesidad y falta de actividad física </a:t>
            </a:r>
          </a:p>
          <a:p>
            <a:r>
              <a:rPr lang="es-ES_tradnl" dirty="0"/>
              <a:t>Trabajadoras embarazadas</a:t>
            </a:r>
          </a:p>
          <a:p>
            <a:r>
              <a:rPr lang="es-ES_tradnl" dirty="0"/>
              <a:t>Trabajadores con poca salud</a:t>
            </a:r>
          </a:p>
          <a:p>
            <a:r>
              <a:rPr lang="es-ES_tradnl" dirty="0"/>
              <a:t>Enfermedades previas relacionadas con el calor</a:t>
            </a:r>
          </a:p>
          <a:p>
            <a:pPr marL="0" indent="0">
              <a:buNone/>
            </a:pPr>
            <a:endParaRPr lang="es-ES_tradnl"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96166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381622-FEAE-6349-8925-3AF54A1D9FB5}"/>
              </a:ext>
            </a:extLst>
          </p:cNvPr>
          <p:cNvSpPr>
            <a:spLocks noGrp="1"/>
          </p:cNvSpPr>
          <p:nvPr>
            <p:ph type="title"/>
          </p:nvPr>
        </p:nvSpPr>
        <p:spPr>
          <a:xfrm>
            <a:off x="531638" y="1038743"/>
            <a:ext cx="6355858" cy="879307"/>
          </a:xfrm>
        </p:spPr>
        <p:txBody>
          <a:bodyPr>
            <a:normAutofit fontScale="90000"/>
          </a:bodyPr>
          <a:lstStyle/>
          <a:p>
            <a:r>
              <a:rPr lang="es-ES_tradnl" sz="3200" dirty="0"/>
              <a:t>Notas del instructor: Deshidratación</a:t>
            </a:r>
            <a:br>
              <a:rPr lang="es-ES_tradnl" sz="3200" dirty="0"/>
            </a:br>
            <a:endParaRPr lang="en-US" dirty="0"/>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p:txBody>
          <a:bodyPr>
            <a:normAutofit/>
          </a:bodyPr>
          <a:lstStyle/>
          <a:p>
            <a:r>
              <a:rPr lang="es-ES" sz="1600" dirty="0"/>
              <a:t>Su cuerpo no tiene suficiente agua y otros líquidos para llevar a cabo sus funciones normales.</a:t>
            </a:r>
          </a:p>
          <a:p>
            <a:r>
              <a:rPr lang="es-ES" sz="1600" dirty="0"/>
              <a:t>A menudo causada por una fuerte sudoración a altas temperaturas.</a:t>
            </a:r>
          </a:p>
          <a:p>
            <a:r>
              <a:rPr lang="es-ES" sz="1600" dirty="0"/>
              <a:t>Si la deshidratación excede del 1,5% al 2% del peso corporal, la tolerancia al estrés por calor comienza a deteriorarse, la frecuencia cardíaca y la temperatura corporal aumentan, y la capacidad de trabajo disminuye.</a:t>
            </a:r>
            <a:endParaRPr lang="es-ES_tradnl" sz="1600" dirty="0"/>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s-ES_tradnl"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p>
          <a:p>
            <a:endParaRPr lang="en-US" dirty="0"/>
          </a:p>
        </p:txBody>
      </p:sp>
    </p:spTree>
    <p:extLst>
      <p:ext uri="{BB962C8B-B14F-4D97-AF65-F5344CB8AC3E}">
        <p14:creationId xmlns:p14="http://schemas.microsoft.com/office/powerpoint/2010/main" val="47680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normAutofit/>
          </a:bodyPr>
          <a:lstStyle/>
          <a:p>
            <a:r>
              <a:rPr lang="es-ES_tradnl" sz="4200" dirty="0"/>
              <a:t>Deshidratación</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352921" y="2446842"/>
            <a:ext cx="4219079" cy="2424096"/>
          </a:xfrm>
        </p:spPr>
        <p:txBody>
          <a:bodyPr>
            <a:normAutofit/>
          </a:bodyPr>
          <a:lstStyle/>
          <a:p>
            <a:pPr marL="0" indent="0" algn="ctr">
              <a:buNone/>
            </a:pPr>
            <a:r>
              <a:rPr lang="es-ES_tradnl" sz="4200" dirty="0"/>
              <a:t>Cuando utilizas o pierdes mas fluidos de los que tomas </a:t>
            </a:r>
          </a:p>
        </p:txBody>
      </p:sp>
      <p:pic>
        <p:nvPicPr>
          <p:cNvPr id="7" name="Content Placeholder 6" descr="Esta es una foto de un trabajador sudando profusamente.">
            <a:extLst>
              <a:ext uri="{FF2B5EF4-FFF2-40B4-BE49-F238E27FC236}">
                <a16:creationId xmlns:a16="http://schemas.microsoft.com/office/drawing/2014/main" id="{3BAB1DA6-A05F-1F4A-9574-4C0CAC6DF3F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p:blipFill>
        <p:spPr>
          <a:xfrm>
            <a:off x="4993616" y="502023"/>
            <a:ext cx="4263353" cy="6391835"/>
          </a:xfrm>
          <a:effectLst>
            <a:softEdge rad="114300"/>
          </a:effectLst>
        </p:spPr>
      </p:pic>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771011"/>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r>
              <a:rPr lang="en-US" dirty="0"/>
              <a:t>. </a:t>
            </a:r>
          </a:p>
        </p:txBody>
      </p:sp>
    </p:spTree>
    <p:extLst>
      <p:ext uri="{BB962C8B-B14F-4D97-AF65-F5344CB8AC3E}">
        <p14:creationId xmlns:p14="http://schemas.microsoft.com/office/powerpoint/2010/main" val="184891268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{1344F685-5A66-A24D-8A81-D7821026C47C}tf10001079</Template>
  <TotalTime>5506</TotalTime>
  <Words>6867</Words>
  <Application>Microsoft Office PowerPoint</Application>
  <PresentationFormat>On-screen Show (4:3)</PresentationFormat>
  <Paragraphs>395</Paragraphs>
  <Slides>61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Trebuchet MS</vt:lpstr>
      <vt:lpstr>Berlin</vt:lpstr>
      <vt:lpstr>Enfermedades relacionadas con el calor: Reconocimiento</vt:lpstr>
      <vt:lpstr>Notas del instructor: Enfermedades relacionadas con el calor</vt:lpstr>
      <vt:lpstr>Enfermedades relacionadas con el calor</vt:lpstr>
      <vt:lpstr>Notas del instructor: Factores de riesgo</vt:lpstr>
      <vt:lpstr>Factores de riesgo</vt:lpstr>
      <vt:lpstr> Notas del instructor: Factores de riesgo continuación </vt:lpstr>
      <vt:lpstr>Factores de riesgo continuación</vt:lpstr>
      <vt:lpstr>Notas del instructor: Deshidratación </vt:lpstr>
      <vt:lpstr>Deshidratación</vt:lpstr>
      <vt:lpstr>Notas del instructor: Calambres por calor</vt:lpstr>
      <vt:lpstr>Calambres por calor</vt:lpstr>
      <vt:lpstr>Notas del instructor: Agotamiento por calor</vt:lpstr>
      <vt:lpstr>Agotamiento por calor</vt:lpstr>
      <vt:lpstr>Notas del instructor: Golpe de calor</vt:lpstr>
      <vt:lpstr>Golpe de calor</vt:lpstr>
      <vt:lpstr>Notas del instructor: Hiponatremia</vt:lpstr>
      <vt:lpstr>Hiponatremia</vt:lpstr>
      <vt:lpstr>Notas del instructor: Prevención</vt:lpstr>
      <vt:lpstr>Enfermedades relacionadas con el calor: Prevención</vt:lpstr>
      <vt:lpstr>Notas del instructor: Responsabilidades del empleador</vt:lpstr>
      <vt:lpstr>Responsabilidad del empleador</vt:lpstr>
      <vt:lpstr>Notas del instructor: Programa de prevención</vt:lpstr>
      <vt:lpstr>Prevención</vt:lpstr>
      <vt:lpstr>Notas del instructor: Aclimatarse</vt:lpstr>
      <vt:lpstr>Aclimatarse</vt:lpstr>
      <vt:lpstr>Notas del instructor: Ajuste de horario</vt:lpstr>
      <vt:lpstr>Ajustar el horario</vt:lpstr>
      <vt:lpstr>Notas del instructor: Descanso frecuente</vt:lpstr>
      <vt:lpstr>Tome descansos frecuentes</vt:lpstr>
      <vt:lpstr>Notas del instructor: Fluidos</vt:lpstr>
      <vt:lpstr>Beber bastantes líquidos</vt:lpstr>
      <vt:lpstr>Notas del instructor: Refrigerios salados</vt:lpstr>
      <vt:lpstr>Comer refrigerios salados</vt:lpstr>
      <vt:lpstr>Notas del instructor: Ropa</vt:lpstr>
      <vt:lpstr>Usa ropa apropiada</vt:lpstr>
      <vt:lpstr>Notas del instructor: Ropa fresca</vt:lpstr>
      <vt:lpstr>Usa ropa refrescante</vt:lpstr>
      <vt:lpstr>Notas del instructor: Monitorear</vt:lpstr>
      <vt:lpstr>Monitorear</vt:lpstr>
      <vt:lpstr>Notas del instructor: Tratamiento</vt:lpstr>
      <vt:lpstr>Enfermedades relacionadas con el calor: Tratamiento </vt:lpstr>
      <vt:lpstr>Notas del instructor: Golpe de calor: Llama</vt:lpstr>
      <vt:lpstr>Golpe de calor: Llame</vt:lpstr>
      <vt:lpstr>Notas del instructor: Golpe de calor: Refrescar</vt:lpstr>
      <vt:lpstr>Golpe de calor: Refrescar</vt:lpstr>
      <vt:lpstr>Notas del instructor: Golpe de calor: Beber</vt:lpstr>
      <vt:lpstr>Golpe de calor: Beber</vt:lpstr>
      <vt:lpstr>Notas del instructor: Agotamiento por calor: Llamar</vt:lpstr>
      <vt:lpstr>Agotamiento por calor: Llamar</vt:lpstr>
      <vt:lpstr>Notas del instructor: Agotamiento por calor: Refrescar</vt:lpstr>
      <vt:lpstr>Agotamiento por calor: Refrescar</vt:lpstr>
      <vt:lpstr>Notas del instructor: Agotamiento por calor: Beber</vt:lpstr>
      <vt:lpstr>Agotamiento por calor: Beber</vt:lpstr>
      <vt:lpstr>Notas del instructor: Hiponatremia: Comer</vt:lpstr>
      <vt:lpstr>Hiponatremia: Comer</vt:lpstr>
      <vt:lpstr>Notas del instructor: Hiponatremia: Llamar</vt:lpstr>
      <vt:lpstr>Hiponatremia: Llamar</vt:lpstr>
      <vt:lpstr>Notas del instructor: Calambres por calor: Tratamiento</vt:lpstr>
      <vt:lpstr>Calambres por calor: Tratamiento</vt:lpstr>
      <vt:lpstr>Notas del instructor: Caso de estudio</vt:lpstr>
      <vt:lpstr>Caso de estudio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Flip Chart Spanish</dc:title>
  <dc:subject>Heat-Related Illnesses</dc:subject>
  <dc:creator>SERI</dc:creator>
  <cp:keywords>heat exhaustion, heat stroke, dehydration</cp:keywords>
  <dc:description/>
  <cp:lastModifiedBy>Robertson, Donna - OSHA</cp:lastModifiedBy>
  <cp:revision>389</cp:revision>
  <cp:lastPrinted>2019-12-22T19:27:08Z</cp:lastPrinted>
  <dcterms:created xsi:type="dcterms:W3CDTF">2019-05-20T21:52:05Z</dcterms:created>
  <dcterms:modified xsi:type="dcterms:W3CDTF">2021-05-21T17:04:41Z</dcterms:modified>
  <cp:category/>
</cp:coreProperties>
</file>