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handoutMasterIdLst>
    <p:handoutMasterId r:id="rId43"/>
  </p:handoutMasterIdLst>
  <p:sldIdLst>
    <p:sldId id="400" r:id="rId2"/>
    <p:sldId id="401" r:id="rId3"/>
    <p:sldId id="402" r:id="rId4"/>
    <p:sldId id="436" r:id="rId5"/>
    <p:sldId id="403" r:id="rId6"/>
    <p:sldId id="405" r:id="rId7"/>
    <p:sldId id="404" r:id="rId8"/>
    <p:sldId id="406" r:id="rId9"/>
    <p:sldId id="407" r:id="rId10"/>
    <p:sldId id="536" r:id="rId11"/>
    <p:sldId id="505" r:id="rId12"/>
    <p:sldId id="506" r:id="rId13"/>
    <p:sldId id="507" r:id="rId14"/>
    <p:sldId id="508" r:id="rId15"/>
    <p:sldId id="516" r:id="rId16"/>
    <p:sldId id="259" r:id="rId17"/>
    <p:sldId id="267" r:id="rId18"/>
    <p:sldId id="264" r:id="rId19"/>
    <p:sldId id="530" r:id="rId20"/>
    <p:sldId id="379" r:id="rId21"/>
    <p:sldId id="531" r:id="rId22"/>
    <p:sldId id="304" r:id="rId23"/>
    <p:sldId id="299" r:id="rId24"/>
    <p:sldId id="266" r:id="rId25"/>
    <p:sldId id="532" r:id="rId26"/>
    <p:sldId id="533" r:id="rId27"/>
    <p:sldId id="517" r:id="rId28"/>
    <p:sldId id="535" r:id="rId29"/>
    <p:sldId id="520" r:id="rId30"/>
    <p:sldId id="525" r:id="rId31"/>
    <p:sldId id="526" r:id="rId32"/>
    <p:sldId id="527" r:id="rId33"/>
    <p:sldId id="528" r:id="rId34"/>
    <p:sldId id="523" r:id="rId35"/>
    <p:sldId id="335" r:id="rId36"/>
    <p:sldId id="276" r:id="rId37"/>
    <p:sldId id="537" r:id="rId38"/>
    <p:sldId id="538" r:id="rId39"/>
    <p:sldId id="539" r:id="rId40"/>
    <p:sldId id="540"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3" autoAdjust="0"/>
    <p:restoredTop sz="83359" autoAdjust="0"/>
  </p:normalViewPr>
  <p:slideViewPr>
    <p:cSldViewPr snapToGrid="0">
      <p:cViewPr varScale="1">
        <p:scale>
          <a:sx n="54" d="100"/>
          <a:sy n="54" d="100"/>
        </p:scale>
        <p:origin x="1272"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43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BDC9A2F-CB13-444E-8C03-F168447B6321}" type="datetimeFigureOut">
              <a:rPr lang="en-US" smtClean="0"/>
              <a:t>7/7/2021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0CEAADB-1261-4613-84D2-99EC26D3B759}" type="slidenum">
              <a:rPr lang="en-US" smtClean="0"/>
              <a:t>‹#›</a:t>
            </a:fld>
            <a:endParaRPr lang="en-US"/>
          </a:p>
        </p:txBody>
      </p:sp>
    </p:spTree>
    <p:extLst>
      <p:ext uri="{BB962C8B-B14F-4D97-AF65-F5344CB8AC3E}">
        <p14:creationId xmlns:p14="http://schemas.microsoft.com/office/powerpoint/2010/main" val="4068757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437151-C8A6-4004-A2FE-2E3F3D52A3F3}" type="datetimeFigureOut">
              <a:rPr lang="en-US" smtClean="0"/>
              <a:t>7/7/2021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912C88-E12F-468A-B440-ED97EBB6110A}" type="slidenum">
              <a:rPr lang="en-US" smtClean="0"/>
              <a:t>‹#›</a:t>
            </a:fld>
            <a:endParaRPr lang="en-US"/>
          </a:p>
        </p:txBody>
      </p:sp>
    </p:spTree>
    <p:extLst>
      <p:ext uri="{BB962C8B-B14F-4D97-AF65-F5344CB8AC3E}">
        <p14:creationId xmlns:p14="http://schemas.microsoft.com/office/powerpoint/2010/main" val="87577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Let’s get started with a functional definition of safety.  It is called a functional definition because it is easy to remember and is fundamental to incident prevention.  “Safety is a process for reducing risk and preventing incidents by effectively managing the movement of people, equipment, material and energy”.   There are some key words in this definition.  The first one is </a:t>
            </a:r>
            <a:r>
              <a:rPr lang="en-US" b="1" dirty="0"/>
              <a:t>movement</a:t>
            </a:r>
            <a:r>
              <a:rPr lang="en-US" dirty="0"/>
              <a:t>.  No injury or incident has ever occurred without some form of movement.  The other key words are </a:t>
            </a:r>
            <a:r>
              <a:rPr lang="en-US" b="1" dirty="0"/>
              <a:t>people, equipment, material and energy.  </a:t>
            </a:r>
            <a:r>
              <a:rPr lang="en-US" dirty="0"/>
              <a:t>They are key because they are the only four things that can move.  Think about it, if we were able to effectively control the movement of people, equipment, material and energy in our process, we would have no injuries or incidents.  </a:t>
            </a:r>
          </a:p>
          <a:p>
            <a:endParaRPr lang="en-US" dirty="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5</a:t>
            </a:fld>
            <a:endParaRPr lang="en-US" dirty="0"/>
          </a:p>
        </p:txBody>
      </p:sp>
    </p:spTree>
    <p:extLst>
      <p:ext uri="{BB962C8B-B14F-4D97-AF65-F5344CB8AC3E}">
        <p14:creationId xmlns:p14="http://schemas.microsoft.com/office/powerpoint/2010/main" val="58769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 </a:t>
            </a:r>
          </a:p>
        </p:txBody>
      </p:sp>
      <p:sp>
        <p:nvSpPr>
          <p:cNvPr id="4" name="Slide Number Placeholder 3"/>
          <p:cNvSpPr>
            <a:spLocks noGrp="1"/>
          </p:cNvSpPr>
          <p:nvPr>
            <p:ph type="sldNum" sz="quarter" idx="10"/>
          </p:nvPr>
        </p:nvSpPr>
        <p:spPr/>
        <p:txBody>
          <a:bodyPr/>
          <a:lstStyle/>
          <a:p>
            <a:fld id="{B44D6680-2AF5-1242-8EA4-704BDFD28F61}" type="slidenum">
              <a:rPr lang="en-US" smtClean="0"/>
              <a:pPr/>
              <a:t>6</a:t>
            </a:fld>
            <a:endParaRPr lang="en-US" dirty="0"/>
          </a:p>
        </p:txBody>
      </p:sp>
    </p:spTree>
    <p:extLst>
      <p:ext uri="{BB962C8B-B14F-4D97-AF65-F5344CB8AC3E}">
        <p14:creationId xmlns:p14="http://schemas.microsoft.com/office/powerpoint/2010/main" val="296372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 incident is an unplanned event that happens after an unsafe behavior or unsafe condition or both that interrupts the normal progress of an activity and may result in injury or damage.  Three bad things can happen when incidents occur.  Someone may be injured, equipment may be damaged or the process may be interrupted.  All three are unnecessary, expensive and in one way or another painful. The most important thing to remember is that before every incident there is an unsafe behavior or unsafe condition or a combination of the two.  If you wanted to be proactive and prevent incidents, What would you do?  I think we can all agree that we would focus on the elimination of unsafe behaviors and unsafe conditions because they always happen before an incident</a:t>
            </a:r>
          </a:p>
          <a:p>
            <a:endParaRPr lang="en-US" dirty="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7</a:t>
            </a:fld>
            <a:endParaRPr lang="en-US" dirty="0"/>
          </a:p>
        </p:txBody>
      </p:sp>
    </p:spTree>
    <p:extLst>
      <p:ext uri="{BB962C8B-B14F-4D97-AF65-F5344CB8AC3E}">
        <p14:creationId xmlns:p14="http://schemas.microsoft.com/office/powerpoint/2010/main" val="3218709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First of all recognize the hazards.  Once the hazards are recognized there is an opportunity to manage the movement of people, equipment,</a:t>
            </a:r>
            <a:r>
              <a:rPr lang="en-US" baseline="0" dirty="0"/>
              <a:t> material and energy.  The objective is to separate people from the hazards in an organized and controlled manner.  </a:t>
            </a:r>
            <a:endParaRPr lang="en-US" dirty="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9</a:t>
            </a:fld>
            <a:endParaRPr lang="en-US" dirty="0"/>
          </a:p>
        </p:txBody>
      </p:sp>
    </p:spTree>
    <p:extLst>
      <p:ext uri="{BB962C8B-B14F-4D97-AF65-F5344CB8AC3E}">
        <p14:creationId xmlns:p14="http://schemas.microsoft.com/office/powerpoint/2010/main" val="52585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F3FB-62E6-4576-91E8-8AA1CC4DA4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93F553-D0D8-4264-877A-2615A7BC4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B3D40-93AE-414E-A45E-A58B6C3CC46D}"/>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5" name="Footer Placeholder 4">
            <a:extLst>
              <a:ext uri="{FF2B5EF4-FFF2-40B4-BE49-F238E27FC236}">
                <a16:creationId xmlns:a16="http://schemas.microsoft.com/office/drawing/2014/main" id="{44B81363-C63E-4E7E-9747-123D91492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63FB9-15DC-4F36-89DB-7DEDE5ECC5BD}"/>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37935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4E071-E389-4DC7-8878-8D3CDD3D0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D3CE17-E5F6-41B7-8BDC-8F8FC7E46F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78F3E-DBAA-4803-9647-40BF6800B8E8}"/>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5" name="Footer Placeholder 4">
            <a:extLst>
              <a:ext uri="{FF2B5EF4-FFF2-40B4-BE49-F238E27FC236}">
                <a16:creationId xmlns:a16="http://schemas.microsoft.com/office/drawing/2014/main" id="{08B06774-1C66-4F76-B428-E6BC8E53E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C5FED-B067-46FE-9D61-BD21F6A7C4EC}"/>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2761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4472C1-5044-44D1-828B-92C85EAC34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E8B0BB-1FA6-4A4F-88AC-54802799CE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45D2E-BD23-412A-9875-6AAE61F3E167}"/>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5" name="Footer Placeholder 4">
            <a:extLst>
              <a:ext uri="{FF2B5EF4-FFF2-40B4-BE49-F238E27FC236}">
                <a16:creationId xmlns:a16="http://schemas.microsoft.com/office/drawing/2014/main" id="{3C1F2401-63BD-4DF4-84C4-E3FC65E7D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33EE9-81BC-4299-A7D6-DDCAE5745564}"/>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15766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705F-F376-4301-90C0-837BD3F90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7AC73-52E6-48ED-B90C-BC157A813D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4639A-AE48-49EE-AA91-C266E2AAABAA}"/>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5" name="Footer Placeholder 4">
            <a:extLst>
              <a:ext uri="{FF2B5EF4-FFF2-40B4-BE49-F238E27FC236}">
                <a16:creationId xmlns:a16="http://schemas.microsoft.com/office/drawing/2014/main" id="{ABB77CC6-428D-485C-9BA8-AF264B752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33C7F-8306-49E3-86C0-4900D95B765C}"/>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177521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9473-44C3-4D0F-B6A4-ED8183DB31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73F576-3B83-4B2E-9CE6-5CA6B10619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842A65-726C-4824-A0AF-98E219B9F309}"/>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5" name="Footer Placeholder 4">
            <a:extLst>
              <a:ext uri="{FF2B5EF4-FFF2-40B4-BE49-F238E27FC236}">
                <a16:creationId xmlns:a16="http://schemas.microsoft.com/office/drawing/2014/main" id="{C1D89A8B-1F57-496A-A772-0DCB3F82E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03BFC-A9DA-4C67-ACF8-8269BCF1ED5D}"/>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35945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DBD6-EBFC-4D8E-9209-5CE4FB79DB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CB5A8-656D-4DFF-B394-9A9EFF406F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8E8EF-A898-4CE6-B512-CB7F4DD40A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1CDAEB-AE94-4470-8C74-8B3CA8D37C7D}"/>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6" name="Footer Placeholder 5">
            <a:extLst>
              <a:ext uri="{FF2B5EF4-FFF2-40B4-BE49-F238E27FC236}">
                <a16:creationId xmlns:a16="http://schemas.microsoft.com/office/drawing/2014/main" id="{994A8847-11FA-46D6-B612-5F5C81A34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9AD99-C56C-479A-9BB5-977B40280306}"/>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71479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0CF-AE86-4FB1-AD91-3F9790DB10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435AB6-AB92-4ACF-A48F-F6E2C7892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4492AC-CA11-4D6C-BDCE-72E0E40E3C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8E35F5-95E1-4AEB-8D61-1845575C94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4D16DF-3515-4FA3-9EBB-C3E885BAAF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38543D-938E-4699-B88C-B99FFF24F014}"/>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8" name="Footer Placeholder 7">
            <a:extLst>
              <a:ext uri="{FF2B5EF4-FFF2-40B4-BE49-F238E27FC236}">
                <a16:creationId xmlns:a16="http://schemas.microsoft.com/office/drawing/2014/main" id="{AFEB61CD-425C-4182-A89B-49CDD65A9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986B7C-0F95-4CFF-A50A-820A721321A9}"/>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297015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9CF6-6142-4E61-B0EF-DDED825D9D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23236E-CA46-4C0A-AC13-1DC5AE55E992}"/>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4" name="Footer Placeholder 3">
            <a:extLst>
              <a:ext uri="{FF2B5EF4-FFF2-40B4-BE49-F238E27FC236}">
                <a16:creationId xmlns:a16="http://schemas.microsoft.com/office/drawing/2014/main" id="{03B917B5-274F-43D9-960B-C0A25AD97B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2C9841-5EBB-4E6F-BCB3-A8A53FEECD63}"/>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47535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6E12B-0137-4976-9706-4845972B180D}"/>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3" name="Footer Placeholder 2">
            <a:extLst>
              <a:ext uri="{FF2B5EF4-FFF2-40B4-BE49-F238E27FC236}">
                <a16:creationId xmlns:a16="http://schemas.microsoft.com/office/drawing/2014/main" id="{C80B1E11-41B9-4D6D-B44F-545C89AB1D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C82EAD-653D-41E2-BC93-93955BB1334E}"/>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280965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F7ED-EA9D-43FE-9B65-309C3E459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7C7315-7D61-4BD5-B14D-4D01CDF5A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D152C3-E5FA-4AF4-A425-4AD6D8B35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14E82E-2324-4CA7-9C40-9724ADC06816}"/>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6" name="Footer Placeholder 5">
            <a:extLst>
              <a:ext uri="{FF2B5EF4-FFF2-40B4-BE49-F238E27FC236}">
                <a16:creationId xmlns:a16="http://schemas.microsoft.com/office/drawing/2014/main" id="{54B7EEF9-0C1A-4D7A-A476-408C68286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6FD1C-AB72-4EA5-8BBD-8A30110E00D8}"/>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236489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5811-5015-454B-9963-81EEAA905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373D28-7122-4B02-897E-7AB2A0671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F7DD0D-36DF-4D87-83EF-ED57D2054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794404-2E6B-4204-AAFE-295C68CDDCF2}"/>
              </a:ext>
            </a:extLst>
          </p:cNvPr>
          <p:cNvSpPr>
            <a:spLocks noGrp="1"/>
          </p:cNvSpPr>
          <p:nvPr>
            <p:ph type="dt" sz="half" idx="10"/>
          </p:nvPr>
        </p:nvSpPr>
        <p:spPr/>
        <p:txBody>
          <a:bodyPr/>
          <a:lstStyle/>
          <a:p>
            <a:fld id="{71052E20-B38B-445D-8B2A-E2B733F67AFF}" type="datetimeFigureOut">
              <a:rPr lang="en-US" smtClean="0"/>
              <a:t>7/7/2021</a:t>
            </a:fld>
            <a:endParaRPr lang="en-US"/>
          </a:p>
        </p:txBody>
      </p:sp>
      <p:sp>
        <p:nvSpPr>
          <p:cNvPr id="6" name="Footer Placeholder 5">
            <a:extLst>
              <a:ext uri="{FF2B5EF4-FFF2-40B4-BE49-F238E27FC236}">
                <a16:creationId xmlns:a16="http://schemas.microsoft.com/office/drawing/2014/main" id="{8E373F47-E99C-45CB-A9C7-13171B089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D6A9C-CC55-426C-8A67-4F4E720A7484}"/>
              </a:ext>
            </a:extLst>
          </p:cNvPr>
          <p:cNvSpPr>
            <a:spLocks noGrp="1"/>
          </p:cNvSpPr>
          <p:nvPr>
            <p:ph type="sldNum" sz="quarter" idx="12"/>
          </p:nvPr>
        </p:nvSpPr>
        <p:spPr/>
        <p:txBody>
          <a:bodyPr/>
          <a:lstStyle/>
          <a:p>
            <a:fld id="{5C0AC5EA-416D-454E-B5E8-57BDD7D9807A}" type="slidenum">
              <a:rPr lang="en-US" smtClean="0"/>
              <a:t>‹#›</a:t>
            </a:fld>
            <a:endParaRPr lang="en-US"/>
          </a:p>
        </p:txBody>
      </p:sp>
    </p:spTree>
    <p:extLst>
      <p:ext uri="{BB962C8B-B14F-4D97-AF65-F5344CB8AC3E}">
        <p14:creationId xmlns:p14="http://schemas.microsoft.com/office/powerpoint/2010/main" val="50988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C7426D-6601-4725-ACCC-7EF0503C8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83DCD-BCE1-42AC-B01E-35A2A9F6EA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0BCB7-E19C-4890-95AD-7436D2080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52E20-B38B-445D-8B2A-E2B733F67AFF}" type="datetimeFigureOut">
              <a:rPr lang="en-US" smtClean="0"/>
              <a:t>7/7/2021</a:t>
            </a:fld>
            <a:endParaRPr lang="en-US"/>
          </a:p>
        </p:txBody>
      </p:sp>
      <p:sp>
        <p:nvSpPr>
          <p:cNvPr id="5" name="Footer Placeholder 4">
            <a:extLst>
              <a:ext uri="{FF2B5EF4-FFF2-40B4-BE49-F238E27FC236}">
                <a16:creationId xmlns:a16="http://schemas.microsoft.com/office/drawing/2014/main" id="{A0A8C7DC-E88A-4060-9D62-3F70850DC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86EA2B-05A7-455A-9B0E-4E62D64C6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AC5EA-416D-454E-B5E8-57BDD7D9807A}" type="slidenum">
              <a:rPr lang="en-US" smtClean="0"/>
              <a:t>‹#›</a:t>
            </a:fld>
            <a:endParaRPr lang="en-US"/>
          </a:p>
        </p:txBody>
      </p:sp>
    </p:spTree>
    <p:extLst>
      <p:ext uri="{BB962C8B-B14F-4D97-AF65-F5344CB8AC3E}">
        <p14:creationId xmlns:p14="http://schemas.microsoft.com/office/powerpoint/2010/main" val="199864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21.xml.rels><?xml version="1.0" encoding="UTF-8" standalone="yes"?>
<Relationships xmlns="http://schemas.openxmlformats.org/package/2006/relationships"><Relationship Id="rId2" Type="http://schemas.openxmlformats.org/officeDocument/2006/relationships/hyperlink" Target="https://www.osha.gov/laws-regs/interlinking/standards/1910.212(a)(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t>Seguridad de </a:t>
            </a:r>
            <a:r>
              <a:rPr lang="es-MX" b="1" dirty="0" smtClean="0"/>
              <a:t>Productos </a:t>
            </a:r>
            <a:r>
              <a:rPr lang="es-MX" b="1" dirty="0"/>
              <a:t>de </a:t>
            </a:r>
            <a:r>
              <a:rPr lang="es-MX" b="1" dirty="0" smtClean="0"/>
              <a:t>Madera</a:t>
            </a:r>
            <a:endParaRPr lang="en-US" b="1" dirty="0"/>
          </a:p>
        </p:txBody>
      </p:sp>
      <p:sp>
        <p:nvSpPr>
          <p:cNvPr id="3" name="Content Placeholder 2"/>
          <p:cNvSpPr>
            <a:spLocks noGrp="1"/>
          </p:cNvSpPr>
          <p:nvPr>
            <p:ph idx="1"/>
          </p:nvPr>
        </p:nvSpPr>
        <p:spPr/>
        <p:txBody>
          <a:bodyPr>
            <a:normAutofit/>
          </a:bodyPr>
          <a:lstStyle/>
          <a:p>
            <a:pPr lvl="0"/>
            <a:r>
              <a:rPr lang="en-US" dirty="0" smtClean="0"/>
              <a:t> </a:t>
            </a:r>
            <a:r>
              <a:rPr lang="es-MX" dirty="0"/>
              <a:t>Hay una alta incidencia de lesiones en nuestra industria que implican amputaciones.</a:t>
            </a:r>
            <a:r>
              <a:rPr lang="en-US" dirty="0" smtClean="0"/>
              <a:t>  </a:t>
            </a:r>
            <a:endParaRPr lang="en-US" dirty="0"/>
          </a:p>
          <a:p>
            <a:pPr lvl="0"/>
            <a:r>
              <a:rPr lang="es-MX" dirty="0"/>
              <a:t>La Asociación de Fabricantes de Productos de Madera junto con su empleador reconocen la necesidad de eliminar las amputaciones en nuestra industria.</a:t>
            </a:r>
            <a:endParaRPr lang="en-US" dirty="0"/>
          </a:p>
          <a:p>
            <a:r>
              <a:rPr lang="es-MX" dirty="0"/>
              <a:t>Con una Beca </a:t>
            </a:r>
            <a:r>
              <a:rPr lang="es-MX" dirty="0" smtClean="0"/>
              <a:t>Susana </a:t>
            </a:r>
            <a:r>
              <a:rPr lang="es-MX" dirty="0"/>
              <a:t>Harwood de OSHA, TPM ha desarrollado el siguiente módulo de capacitación para mejorar sus habilidades de reconocimiento de riesgos y proporcionar algunas ideas para desarrollar una defensa personal contra los comportamientos y condiciones que producen amputaciones.</a:t>
            </a:r>
            <a:endParaRPr lang="en-US" dirty="0"/>
          </a:p>
        </p:txBody>
      </p:sp>
    </p:spTree>
    <p:extLst>
      <p:ext uri="{BB962C8B-B14F-4D97-AF65-F5344CB8AC3E}">
        <p14:creationId xmlns:p14="http://schemas.microsoft.com/office/powerpoint/2010/main" val="142178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err="1"/>
              <a:t>Nuestro</a:t>
            </a:r>
            <a:r>
              <a:rPr lang="en-US" altLang="en-US" b="1" dirty="0"/>
              <a:t> </a:t>
            </a:r>
            <a:r>
              <a:rPr lang="en-US" altLang="en-US" b="1" dirty="0" err="1"/>
              <a:t>Enfoque</a:t>
            </a:r>
            <a:r>
              <a:rPr lang="en-US" altLang="en-US" b="1" dirty="0"/>
              <a:t> Hoy – </a:t>
            </a:r>
            <a:r>
              <a:rPr lang="en-US" altLang="en-US" b="1" dirty="0" err="1"/>
              <a:t>Prevención</a:t>
            </a:r>
            <a:r>
              <a:rPr lang="en-US" altLang="en-US" b="1" dirty="0"/>
              <a:t> de </a:t>
            </a:r>
            <a:r>
              <a:rPr lang="en-US" altLang="en-US" b="1" dirty="0" err="1"/>
              <a:t>Amputaciones</a:t>
            </a:r>
            <a:endParaRPr lang="en-US" b="1" dirty="0"/>
          </a:p>
        </p:txBody>
      </p:sp>
      <p:pic>
        <p:nvPicPr>
          <p:cNvPr id="5" name="Picture 3" descr="Thumb amputee. " title="Thumb amputee. ">
            <a:extLst>
              <a:ext uri="{FF2B5EF4-FFF2-40B4-BE49-F238E27FC236}">
                <a16:creationId xmlns:a16="http://schemas.microsoft.com/office/drawing/2014/main" id="{291CA708-C201-486D-88A5-C8A31073F52B}"/>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95108" y="1825625"/>
            <a:ext cx="580178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80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80FB-C097-42C8-9C81-88F0D51F3CE8}"/>
              </a:ext>
            </a:extLst>
          </p:cNvPr>
          <p:cNvSpPr>
            <a:spLocks noGrp="1"/>
          </p:cNvSpPr>
          <p:nvPr>
            <p:ph type="title"/>
          </p:nvPr>
        </p:nvSpPr>
        <p:spPr/>
        <p:txBody>
          <a:bodyPr/>
          <a:lstStyle/>
          <a:p>
            <a:r>
              <a:rPr lang="en-US" b="1" dirty="0" smtClean="0"/>
              <a:t>Empleadores</a:t>
            </a:r>
            <a:r>
              <a:rPr lang="en-US" b="1" dirty="0"/>
              <a:t> - ¡</a:t>
            </a:r>
            <a:r>
              <a:rPr lang="en-US" b="1" dirty="0" err="1"/>
              <a:t>Presta</a:t>
            </a:r>
            <a:r>
              <a:rPr lang="en-US" b="1" dirty="0"/>
              <a:t> </a:t>
            </a:r>
            <a:r>
              <a:rPr lang="en-US" b="1" dirty="0" err="1"/>
              <a:t>atención</a:t>
            </a:r>
            <a:r>
              <a:rPr lang="en-US" b="1" dirty="0"/>
              <a:t>!</a:t>
            </a:r>
          </a:p>
        </p:txBody>
      </p:sp>
      <p:sp>
        <p:nvSpPr>
          <p:cNvPr id="3" name="Content Placeholder 2">
            <a:extLst>
              <a:ext uri="{FF2B5EF4-FFF2-40B4-BE49-F238E27FC236}">
                <a16:creationId xmlns:a16="http://schemas.microsoft.com/office/drawing/2014/main" id="{98997BAB-2F62-4422-8299-C186FA020D85}"/>
              </a:ext>
            </a:extLst>
          </p:cNvPr>
          <p:cNvSpPr>
            <a:spLocks noGrp="1"/>
          </p:cNvSpPr>
          <p:nvPr>
            <p:ph idx="1"/>
          </p:nvPr>
        </p:nvSpPr>
        <p:spPr/>
        <p:txBody>
          <a:bodyPr/>
          <a:lstStyle/>
          <a:p>
            <a:r>
              <a:rPr lang="en-US" dirty="0"/>
              <a:t>1904.39(a)(2)</a:t>
            </a:r>
          </a:p>
          <a:p>
            <a:r>
              <a:rPr lang="es-MX" b="1" dirty="0">
                <a:solidFill>
                  <a:schemeClr val="accent1"/>
                </a:solidFill>
              </a:rPr>
              <a:t>Dentro de las veinticuatro (24) horas </a:t>
            </a:r>
            <a:r>
              <a:rPr lang="es-MX" b="1" dirty="0"/>
              <a:t>posteriores a la hospitalización de uno o más empleados o la </a:t>
            </a:r>
            <a:r>
              <a:rPr lang="es-MX" b="1" dirty="0">
                <a:solidFill>
                  <a:schemeClr val="accent1"/>
                </a:solidFill>
              </a:rPr>
              <a:t>amputación</a:t>
            </a:r>
            <a:r>
              <a:rPr lang="es-MX" b="1" dirty="0"/>
              <a:t> de un empleado o la pérdida de un ojo de un empleado, como resultado de un incidente relacionado con el trabajo, </a:t>
            </a:r>
            <a:r>
              <a:rPr lang="es-MX" b="1" dirty="0">
                <a:solidFill>
                  <a:schemeClr val="accent1"/>
                </a:solidFill>
              </a:rPr>
              <a:t>debe informar a OSHA</a:t>
            </a:r>
            <a:r>
              <a:rPr lang="es-MX" b="1" dirty="0"/>
              <a:t>.</a:t>
            </a:r>
            <a:endParaRPr lang="en-US" b="1" dirty="0"/>
          </a:p>
        </p:txBody>
      </p:sp>
    </p:spTree>
    <p:extLst>
      <p:ext uri="{BB962C8B-B14F-4D97-AF65-F5344CB8AC3E}">
        <p14:creationId xmlns:p14="http://schemas.microsoft.com/office/powerpoint/2010/main" val="823448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0F0D-3350-4287-97A9-F84357AC3FCF}"/>
              </a:ext>
            </a:extLst>
          </p:cNvPr>
          <p:cNvSpPr>
            <a:spLocks noGrp="1"/>
          </p:cNvSpPr>
          <p:nvPr>
            <p:ph type="title"/>
          </p:nvPr>
        </p:nvSpPr>
        <p:spPr/>
        <p:txBody>
          <a:bodyPr/>
          <a:lstStyle/>
          <a:p>
            <a:r>
              <a:rPr lang="en-US" b="1" dirty="0"/>
              <a:t>Programa Nacional de Énfasis</a:t>
            </a:r>
            <a:r>
              <a:rPr lang="en-US" dirty="0"/>
              <a:t/>
            </a:r>
            <a:br>
              <a:rPr lang="en-US" dirty="0"/>
            </a:br>
            <a:endParaRPr lang="en-US" dirty="0"/>
          </a:p>
        </p:txBody>
      </p:sp>
      <p:sp>
        <p:nvSpPr>
          <p:cNvPr id="3" name="Content Placeholder 2">
            <a:extLst>
              <a:ext uri="{FF2B5EF4-FFF2-40B4-BE49-F238E27FC236}">
                <a16:creationId xmlns:a16="http://schemas.microsoft.com/office/drawing/2014/main" id="{68DE9993-3BA3-48B7-8268-00B4165AD854}"/>
              </a:ext>
            </a:extLst>
          </p:cNvPr>
          <p:cNvSpPr>
            <a:spLocks noGrp="1"/>
          </p:cNvSpPr>
          <p:nvPr>
            <p:ph idx="1"/>
          </p:nvPr>
        </p:nvSpPr>
        <p:spPr/>
        <p:txBody>
          <a:bodyPr/>
          <a:lstStyle/>
          <a:p>
            <a:r>
              <a:rPr lang="es-MX" dirty="0"/>
              <a:t>OSHA ha tenido un Programa Nacional de Énfasis para prevenir amputaciones desde 2001</a:t>
            </a:r>
            <a:endParaRPr lang="en-US" dirty="0"/>
          </a:p>
          <a:p>
            <a:endParaRPr lang="en-US" dirty="0"/>
          </a:p>
          <a:p>
            <a:r>
              <a:rPr lang="es-MX" dirty="0"/>
              <a:t>En 2013, los trabajadores estadounidenses sufrieron 2,000 amputaciones</a:t>
            </a:r>
            <a:endParaRPr lang="en-US" dirty="0"/>
          </a:p>
          <a:p>
            <a:endParaRPr lang="en-US" dirty="0"/>
          </a:p>
          <a:p>
            <a:r>
              <a:rPr lang="es-MX" dirty="0"/>
              <a:t>¿Qué aprendimos de esas amputaciones?</a:t>
            </a:r>
            <a:endParaRPr lang="en-US" dirty="0"/>
          </a:p>
          <a:p>
            <a:pPr marL="0" indent="0" algn="ctr">
              <a:buNone/>
            </a:pPr>
            <a:r>
              <a:rPr lang="en-US" sz="6000" b="1" smtClean="0">
                <a:solidFill>
                  <a:srgbClr val="FF0000"/>
                </a:solidFill>
              </a:rPr>
              <a:t>Nada</a:t>
            </a:r>
            <a:endParaRPr lang="en-US" sz="6000" b="1" dirty="0">
              <a:solidFill>
                <a:srgbClr val="FF0000"/>
              </a:solidFill>
            </a:endParaRPr>
          </a:p>
          <a:p>
            <a:endParaRPr lang="en-US" dirty="0"/>
          </a:p>
          <a:p>
            <a:endParaRPr lang="en-US" dirty="0"/>
          </a:p>
        </p:txBody>
      </p:sp>
    </p:spTree>
    <p:extLst>
      <p:ext uri="{BB962C8B-B14F-4D97-AF65-F5344CB8AC3E}">
        <p14:creationId xmlns:p14="http://schemas.microsoft.com/office/powerpoint/2010/main" val="289215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DFECE-DB65-4989-AA6C-390D48D820AA}"/>
              </a:ext>
            </a:extLst>
          </p:cNvPr>
          <p:cNvSpPr>
            <a:spLocks noGrp="1"/>
          </p:cNvSpPr>
          <p:nvPr>
            <p:ph type="title"/>
          </p:nvPr>
        </p:nvSpPr>
        <p:spPr/>
        <p:txBody>
          <a:bodyPr/>
          <a:lstStyle/>
          <a:p>
            <a:pPr algn="ctr"/>
            <a:r>
              <a:rPr lang="en-US" b="1" dirty="0"/>
              <a:t>Demostración</a:t>
            </a:r>
          </a:p>
        </p:txBody>
      </p:sp>
      <p:sp>
        <p:nvSpPr>
          <p:cNvPr id="3" name="Content Placeholder 2">
            <a:extLst>
              <a:ext uri="{FF2B5EF4-FFF2-40B4-BE49-F238E27FC236}">
                <a16:creationId xmlns:a16="http://schemas.microsoft.com/office/drawing/2014/main" id="{BEE2EC15-C064-47D7-937C-AA23F2F021D4}"/>
              </a:ext>
            </a:extLst>
          </p:cNvPr>
          <p:cNvSpPr>
            <a:spLocks noGrp="1"/>
          </p:cNvSpPr>
          <p:nvPr>
            <p:ph idx="1"/>
          </p:nvPr>
        </p:nvSpPr>
        <p:spPr/>
        <p:txBody>
          <a:bodyPr/>
          <a:lstStyle/>
          <a:p>
            <a:r>
              <a:rPr lang="es-MX" dirty="0"/>
              <a:t>Cada amputación impactará a las víctimas por el resto de sus vidas</a:t>
            </a:r>
            <a:r>
              <a:rPr lang="en-US" dirty="0" smtClean="0"/>
              <a:t>. </a:t>
            </a:r>
            <a:endParaRPr lang="en-US" dirty="0"/>
          </a:p>
        </p:txBody>
      </p:sp>
    </p:spTree>
    <p:extLst>
      <p:ext uri="{BB962C8B-B14F-4D97-AF65-F5344CB8AC3E}">
        <p14:creationId xmlns:p14="http://schemas.microsoft.com/office/powerpoint/2010/main" val="1767328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1DB4-A752-4909-B9DA-BFED53DED8B8}"/>
              </a:ext>
            </a:extLst>
          </p:cNvPr>
          <p:cNvSpPr>
            <a:spLocks noGrp="1"/>
          </p:cNvSpPr>
          <p:nvPr>
            <p:ph type="title"/>
          </p:nvPr>
        </p:nvSpPr>
        <p:spPr/>
        <p:txBody>
          <a:bodyPr/>
          <a:lstStyle/>
          <a:p>
            <a:pPr algn="ctr"/>
            <a:r>
              <a:rPr lang="es-MX" b="1" dirty="0"/>
              <a:t>¿Por qué </a:t>
            </a:r>
            <a:r>
              <a:rPr lang="es-MX" b="1" dirty="0" smtClean="0"/>
              <a:t>Ocurren </a:t>
            </a:r>
            <a:r>
              <a:rPr lang="es-MX" b="1" dirty="0"/>
              <a:t>las </a:t>
            </a:r>
            <a:r>
              <a:rPr lang="es-MX" b="1" dirty="0" smtClean="0"/>
              <a:t>Amputaciones</a:t>
            </a:r>
            <a:r>
              <a:rPr lang="es-MX" b="1" dirty="0"/>
              <a:t>?</a:t>
            </a:r>
            <a:r>
              <a:rPr lang="en-US" b="1" dirty="0"/>
              <a:t/>
            </a:r>
            <a:br>
              <a:rPr lang="en-US" b="1" dirty="0"/>
            </a:br>
            <a:endParaRPr lang="en-US" b="1" dirty="0"/>
          </a:p>
        </p:txBody>
      </p:sp>
      <p:sp>
        <p:nvSpPr>
          <p:cNvPr id="3" name="Content Placeholder 2">
            <a:extLst>
              <a:ext uri="{FF2B5EF4-FFF2-40B4-BE49-F238E27FC236}">
                <a16:creationId xmlns:a16="http://schemas.microsoft.com/office/drawing/2014/main" id="{43A1EE0A-75DD-45E5-BB87-E9275BCB8A50}"/>
              </a:ext>
            </a:extLst>
          </p:cNvPr>
          <p:cNvSpPr>
            <a:spLocks noGrp="1"/>
          </p:cNvSpPr>
          <p:nvPr>
            <p:ph idx="1"/>
          </p:nvPr>
        </p:nvSpPr>
        <p:spPr/>
        <p:txBody>
          <a:bodyPr/>
          <a:lstStyle/>
          <a:p>
            <a:pPr marL="0" indent="0" algn="ctr">
              <a:buNone/>
            </a:pPr>
            <a:r>
              <a:rPr lang="en-US" dirty="0" smtClean="0"/>
              <a:t>Hay dos razones principales </a:t>
            </a:r>
            <a:r>
              <a:rPr lang="en-US" dirty="0"/>
              <a:t>–</a:t>
            </a:r>
          </a:p>
          <a:p>
            <a:pPr marL="0" indent="0">
              <a:buNone/>
            </a:pPr>
            <a:endParaRPr lang="en-US" dirty="0"/>
          </a:p>
          <a:p>
            <a:pPr marL="514350" indent="-514350">
              <a:buAutoNum type="arabicPeriod"/>
            </a:pPr>
            <a:r>
              <a:rPr lang="es-MX" dirty="0"/>
              <a:t>Las máquinas o equipos </a:t>
            </a:r>
            <a:r>
              <a:rPr lang="es-MX" b="1" dirty="0">
                <a:solidFill>
                  <a:srgbClr val="FF0000"/>
                </a:solidFill>
              </a:rPr>
              <a:t>no están protegidos </a:t>
            </a:r>
            <a:r>
              <a:rPr lang="es-MX" dirty="0"/>
              <a:t>o están inadecuadamente protegidos</a:t>
            </a:r>
            <a:r>
              <a:rPr lang="en-US" dirty="0" smtClean="0"/>
              <a:t>.</a:t>
            </a:r>
            <a:endParaRPr lang="en-US" dirty="0"/>
          </a:p>
          <a:p>
            <a:pPr marL="0" indent="0">
              <a:buNone/>
            </a:pPr>
            <a:endParaRPr lang="en-US" dirty="0"/>
          </a:p>
          <a:p>
            <a:pPr marL="514350" indent="-514350">
              <a:buAutoNum type="arabicPeriod" startAt="2"/>
            </a:pPr>
            <a:r>
              <a:rPr lang="es-MX" b="1" dirty="0">
                <a:solidFill>
                  <a:srgbClr val="FF0000"/>
                </a:solidFill>
              </a:rPr>
              <a:t>El bloqueo </a:t>
            </a:r>
            <a:r>
              <a:rPr lang="es-MX" dirty="0"/>
              <a:t>no se usa cuando se realizan trabajos de servicio o mantenimiento</a:t>
            </a:r>
            <a:r>
              <a:rPr lang="en-US" dirty="0" smtClean="0"/>
              <a:t>.             </a:t>
            </a:r>
            <a:endParaRPr lang="en-US" dirty="0"/>
          </a:p>
        </p:txBody>
      </p:sp>
    </p:spTree>
    <p:extLst>
      <p:ext uri="{BB962C8B-B14F-4D97-AF65-F5344CB8AC3E}">
        <p14:creationId xmlns:p14="http://schemas.microsoft.com/office/powerpoint/2010/main" val="3143727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b="1" dirty="0"/>
              <a:t>Protección de </a:t>
            </a:r>
            <a:r>
              <a:rPr lang="es-MX" b="1" dirty="0" smtClean="0"/>
              <a:t>Maquinaria </a:t>
            </a:r>
            <a:r>
              <a:rPr lang="es-MX" b="1" dirty="0"/>
              <a:t>y M</a:t>
            </a:r>
            <a:r>
              <a:rPr lang="es-MX" b="1" dirty="0" smtClean="0"/>
              <a:t>áquinas</a:t>
            </a:r>
            <a:endParaRPr lang="en-US" b="1" dirty="0"/>
          </a:p>
        </p:txBody>
      </p:sp>
      <p:pic>
        <p:nvPicPr>
          <p:cNvPr id="1026" name="Picture 2" descr="Do not operate machine without guards in place." title="Caution sign. "/>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52829" y="1624922"/>
            <a:ext cx="601106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77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04C115F-3DC6-48A9-BDAE-C99EFFC9CCBA}"/>
              </a:ext>
            </a:extLst>
          </p:cNvPr>
          <p:cNvSpPr>
            <a:spLocks noGrp="1" noChangeArrowheads="1"/>
          </p:cNvSpPr>
          <p:nvPr>
            <p:ph type="title"/>
          </p:nvPr>
        </p:nvSpPr>
        <p:spPr/>
        <p:txBody>
          <a:bodyPr/>
          <a:lstStyle/>
          <a:p>
            <a:pPr algn="ctr"/>
            <a:r>
              <a:rPr lang="es-MX" altLang="en-US" b="1" dirty="0"/>
              <a:t>Objetivos del lugar de </a:t>
            </a:r>
            <a:r>
              <a:rPr lang="es-MX" altLang="en-US" b="1" dirty="0" smtClean="0"/>
              <a:t>Trabajo</a:t>
            </a:r>
            <a:endParaRPr lang="en-US" altLang="en-US" b="1" dirty="0"/>
          </a:p>
        </p:txBody>
      </p:sp>
      <p:sp>
        <p:nvSpPr>
          <p:cNvPr id="6147" name="Rectangle 3">
            <a:extLst>
              <a:ext uri="{FF2B5EF4-FFF2-40B4-BE49-F238E27FC236}">
                <a16:creationId xmlns:a16="http://schemas.microsoft.com/office/drawing/2014/main" id="{653FA721-61A7-4884-BE5E-FF8F42FD722B}"/>
              </a:ext>
            </a:extLst>
          </p:cNvPr>
          <p:cNvSpPr>
            <a:spLocks noGrp="1" noChangeArrowheads="1"/>
          </p:cNvSpPr>
          <p:nvPr>
            <p:ph type="body" idx="1"/>
          </p:nvPr>
        </p:nvSpPr>
        <p:spPr/>
        <p:txBody>
          <a:bodyPr>
            <a:normAutofit lnSpcReduction="10000"/>
          </a:bodyPr>
          <a:lstStyle/>
          <a:p>
            <a:pPr algn="ctr">
              <a:buFont typeface="Monotype Sorts" pitchFamily="2" charset="2"/>
              <a:buNone/>
            </a:pPr>
            <a:r>
              <a:rPr lang="en-US" altLang="en-US" b="1" dirty="0"/>
              <a:t>Los participantes podrán -</a:t>
            </a:r>
          </a:p>
          <a:p>
            <a:pPr>
              <a:lnSpc>
                <a:spcPct val="110000"/>
              </a:lnSpc>
              <a:buClr>
                <a:schemeClr val="accent1"/>
              </a:buClr>
            </a:pPr>
            <a:r>
              <a:rPr lang="en-US" altLang="en-US" b="1" dirty="0" smtClean="0"/>
              <a:t>I</a:t>
            </a:r>
            <a:r>
              <a:rPr lang="es-MX" altLang="en-US" b="1" dirty="0" smtClean="0"/>
              <a:t>dentificar </a:t>
            </a:r>
            <a:r>
              <a:rPr lang="es-MX" altLang="en-US" b="1" dirty="0"/>
              <a:t>las necesidades y deficiencias de protección</a:t>
            </a:r>
            <a:endParaRPr lang="en-US" altLang="en-US" b="1" dirty="0" smtClean="0"/>
          </a:p>
          <a:p>
            <a:pPr>
              <a:lnSpc>
                <a:spcPct val="110000"/>
              </a:lnSpc>
              <a:buClr>
                <a:schemeClr val="accent1"/>
              </a:buClr>
              <a:buFont typeface="Monotype Sorts" pitchFamily="2" charset="2"/>
              <a:buNone/>
            </a:pPr>
            <a:endParaRPr lang="en-US" altLang="en-US" b="1" dirty="0"/>
          </a:p>
          <a:p>
            <a:pPr>
              <a:lnSpc>
                <a:spcPct val="110000"/>
              </a:lnSpc>
              <a:buClr>
                <a:schemeClr val="accent1"/>
              </a:buClr>
            </a:pPr>
            <a:r>
              <a:rPr lang="en-US" altLang="en-US" b="1" dirty="0"/>
              <a:t>Identificar </a:t>
            </a:r>
            <a:r>
              <a:rPr lang="en-US" altLang="en-US" b="1" dirty="0" smtClean="0"/>
              <a:t>requisitos </a:t>
            </a:r>
            <a:r>
              <a:rPr lang="en-US" altLang="en-US" b="1" dirty="0"/>
              <a:t>de protección específicos</a:t>
            </a:r>
          </a:p>
          <a:p>
            <a:pPr>
              <a:lnSpc>
                <a:spcPct val="110000"/>
              </a:lnSpc>
              <a:buClr>
                <a:schemeClr val="accent1"/>
              </a:buClr>
              <a:buFont typeface="Monotype Sorts" pitchFamily="2" charset="2"/>
              <a:buNone/>
            </a:pPr>
            <a:r>
              <a:rPr lang="en-US" altLang="en-US" b="1" dirty="0"/>
              <a:t>   </a:t>
            </a:r>
          </a:p>
          <a:p>
            <a:pPr>
              <a:lnSpc>
                <a:spcPct val="110000"/>
              </a:lnSpc>
              <a:buClr>
                <a:schemeClr val="accent1"/>
              </a:buClr>
            </a:pPr>
            <a:r>
              <a:rPr lang="en-US" altLang="en-US" b="1" dirty="0" smtClean="0"/>
              <a:t>Hacer recomendaciones para proteger adecuadamente la maquinaria </a:t>
            </a:r>
            <a:endParaRPr lang="en-US" altLang="en-US" b="1" dirty="0"/>
          </a:p>
          <a:p>
            <a:pPr>
              <a:buFont typeface="Monotype Sorts" pitchFamily="2" charset="2"/>
              <a:buNone/>
            </a:pPr>
            <a:r>
              <a:rPr lang="en-US" alt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B17BC7D-875B-47ED-B859-539269A0093D}"/>
              </a:ext>
            </a:extLst>
          </p:cNvPr>
          <p:cNvSpPr>
            <a:spLocks noGrp="1" noChangeArrowheads="1"/>
          </p:cNvSpPr>
          <p:nvPr>
            <p:ph type="title"/>
          </p:nvPr>
        </p:nvSpPr>
        <p:spPr/>
        <p:txBody>
          <a:bodyPr/>
          <a:lstStyle/>
          <a:p>
            <a:pPr algn="ctr"/>
            <a:r>
              <a:rPr lang="es-MX" altLang="en-US" b="1" dirty="0"/>
              <a:t>Donde </a:t>
            </a:r>
            <a:r>
              <a:rPr lang="es-MX" altLang="en-US" b="1" dirty="0" smtClean="0"/>
              <a:t>Ocurren Riesgos Mecánicos </a:t>
            </a:r>
            <a:r>
              <a:rPr lang="es-MX" altLang="en-US" b="1" dirty="0"/>
              <a:t>en </a:t>
            </a:r>
            <a:r>
              <a:rPr lang="es-MX" altLang="en-US" b="1" dirty="0" smtClean="0"/>
              <a:t>Máquinas </a:t>
            </a:r>
            <a:r>
              <a:rPr lang="es-MX" altLang="en-US" b="1" dirty="0"/>
              <a:t>o </a:t>
            </a:r>
            <a:r>
              <a:rPr lang="es-MX" altLang="en-US" b="1" dirty="0" smtClean="0"/>
              <a:t>Equipos</a:t>
            </a:r>
            <a:endParaRPr lang="en-US" altLang="en-US" b="1" dirty="0"/>
          </a:p>
        </p:txBody>
      </p:sp>
      <p:sp>
        <p:nvSpPr>
          <p:cNvPr id="12291" name="Rectangle 3">
            <a:extLst>
              <a:ext uri="{FF2B5EF4-FFF2-40B4-BE49-F238E27FC236}">
                <a16:creationId xmlns:a16="http://schemas.microsoft.com/office/drawing/2014/main" id="{B6560E62-C8AF-40C2-827D-7201D9323837}"/>
              </a:ext>
            </a:extLst>
          </p:cNvPr>
          <p:cNvSpPr>
            <a:spLocks noGrp="1" noChangeArrowheads="1"/>
          </p:cNvSpPr>
          <p:nvPr>
            <p:ph type="body" idx="1"/>
          </p:nvPr>
        </p:nvSpPr>
        <p:spPr/>
        <p:txBody>
          <a:bodyPr/>
          <a:lstStyle/>
          <a:p>
            <a:pPr>
              <a:lnSpc>
                <a:spcPct val="120000"/>
              </a:lnSpc>
              <a:buClr>
                <a:schemeClr val="accent1"/>
              </a:buClr>
            </a:pPr>
            <a:r>
              <a:rPr lang="en-US" altLang="en-US" b="1" dirty="0" smtClean="0">
                <a:solidFill>
                  <a:srgbClr val="FF0000"/>
                </a:solidFill>
              </a:rPr>
              <a:t>Punto </a:t>
            </a:r>
            <a:r>
              <a:rPr lang="en-US" altLang="en-US" b="1" dirty="0"/>
              <a:t>de operación</a:t>
            </a:r>
            <a:endParaRPr lang="en-US" altLang="en-US" dirty="0"/>
          </a:p>
          <a:p>
            <a:pPr marL="0" indent="0">
              <a:lnSpc>
                <a:spcPct val="150000"/>
              </a:lnSpc>
              <a:buClr>
                <a:schemeClr val="accent1"/>
              </a:buClr>
              <a:buNone/>
            </a:pPr>
            <a:endParaRPr lang="es-MX" altLang="en-US" b="1" dirty="0">
              <a:solidFill>
                <a:srgbClr val="FF0000"/>
              </a:solidFill>
            </a:endParaRPr>
          </a:p>
          <a:p>
            <a:pPr>
              <a:lnSpc>
                <a:spcPct val="150000"/>
              </a:lnSpc>
              <a:buClr>
                <a:schemeClr val="accent1"/>
              </a:buClr>
            </a:pPr>
            <a:r>
              <a:rPr lang="es-MX" altLang="en-US" b="1" dirty="0"/>
              <a:t>Aparato de transmisión de </a:t>
            </a:r>
            <a:r>
              <a:rPr lang="es-MX" altLang="en-US" b="1" dirty="0">
                <a:solidFill>
                  <a:srgbClr val="FF0000"/>
                </a:solidFill>
              </a:rPr>
              <a:t>energía</a:t>
            </a:r>
            <a:endParaRPr lang="en-US" altLang="en-US" dirty="0"/>
          </a:p>
          <a:p>
            <a:endParaRPr lang="en-US" altLang="en-US" dirty="0"/>
          </a:p>
          <a:p>
            <a:pPr>
              <a:lnSpc>
                <a:spcPct val="150000"/>
              </a:lnSpc>
              <a:buClr>
                <a:schemeClr val="accent1"/>
              </a:buClr>
            </a:pPr>
            <a:r>
              <a:rPr lang="en-US" altLang="en-US" b="1" dirty="0">
                <a:solidFill>
                  <a:srgbClr val="FF0000"/>
                </a:solidFill>
              </a:rPr>
              <a:t>Ootras </a:t>
            </a:r>
            <a:r>
              <a:rPr lang="en-US" altLang="en-US" b="1" dirty="0"/>
              <a:t>partes</a:t>
            </a:r>
            <a:r>
              <a:rPr lang="en-US" altLang="en-US" b="1" dirty="0">
                <a:solidFill>
                  <a:srgbClr val="FF0000"/>
                </a:solidFill>
              </a:rPr>
              <a:t> móviles</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F7E2462-73EC-48F5-9E0E-4EF558D8AFAD}"/>
              </a:ext>
            </a:extLst>
          </p:cNvPr>
          <p:cNvSpPr>
            <a:spLocks noGrp="1" noChangeArrowheads="1"/>
          </p:cNvSpPr>
          <p:nvPr>
            <p:ph type="title"/>
          </p:nvPr>
        </p:nvSpPr>
        <p:spPr/>
        <p:txBody>
          <a:bodyPr/>
          <a:lstStyle/>
          <a:p>
            <a:pPr algn="ctr"/>
            <a:r>
              <a:rPr lang="en-US" altLang="en-US" b="1" dirty="0"/>
              <a:t>Movimientos </a:t>
            </a:r>
            <a:r>
              <a:rPr lang="en-US" altLang="en-US" b="1" dirty="0" smtClean="0"/>
              <a:t>Peligrosos</a:t>
            </a:r>
            <a:endParaRPr lang="en-US" altLang="en-US" dirty="0"/>
          </a:p>
        </p:txBody>
      </p:sp>
      <p:sp>
        <p:nvSpPr>
          <p:cNvPr id="13315" name="Rectangle 3">
            <a:extLst>
              <a:ext uri="{FF2B5EF4-FFF2-40B4-BE49-F238E27FC236}">
                <a16:creationId xmlns:a16="http://schemas.microsoft.com/office/drawing/2014/main" id="{10090D09-E8F3-4F0D-A74C-31A4C67E146E}"/>
              </a:ext>
            </a:extLst>
          </p:cNvPr>
          <p:cNvSpPr>
            <a:spLocks noGrp="1" noChangeArrowheads="1"/>
          </p:cNvSpPr>
          <p:nvPr>
            <p:ph type="body" idx="1"/>
          </p:nvPr>
        </p:nvSpPr>
        <p:spPr/>
        <p:txBody>
          <a:bodyPr>
            <a:normAutofit/>
          </a:bodyPr>
          <a:lstStyle/>
          <a:p>
            <a:pPr>
              <a:lnSpc>
                <a:spcPct val="160000"/>
              </a:lnSpc>
              <a:buClr>
                <a:schemeClr val="accent1"/>
              </a:buClr>
            </a:pPr>
            <a:endParaRPr lang="en-US" altLang="en-US" b="1" dirty="0"/>
          </a:p>
          <a:p>
            <a:pPr>
              <a:lnSpc>
                <a:spcPct val="160000"/>
              </a:lnSpc>
              <a:buClr>
                <a:schemeClr val="accent1"/>
              </a:buClr>
            </a:pPr>
            <a:r>
              <a:rPr lang="en-US" altLang="en-US" b="1" dirty="0" smtClean="0">
                <a:solidFill>
                  <a:srgbClr val="FF0000"/>
                </a:solidFill>
              </a:rPr>
              <a:t>Recíproco</a:t>
            </a:r>
            <a:endParaRPr lang="en-US" altLang="en-US" b="1" dirty="0">
              <a:solidFill>
                <a:srgbClr val="FF0000"/>
              </a:solidFill>
            </a:endParaRPr>
          </a:p>
          <a:p>
            <a:pPr>
              <a:lnSpc>
                <a:spcPct val="160000"/>
              </a:lnSpc>
              <a:buClr>
                <a:schemeClr val="accent1"/>
              </a:buClr>
            </a:pPr>
            <a:r>
              <a:rPr lang="en-US" altLang="en-US" b="1" dirty="0" smtClean="0">
                <a:solidFill>
                  <a:srgbClr val="FF0000"/>
                </a:solidFill>
              </a:rPr>
              <a:t>Transverso</a:t>
            </a:r>
            <a:endParaRPr lang="en-US" altLang="en-US" b="1" dirty="0">
              <a:solidFill>
                <a:srgbClr val="FF0000"/>
              </a:solidFill>
            </a:endParaRPr>
          </a:p>
          <a:p>
            <a:pPr>
              <a:lnSpc>
                <a:spcPct val="160000"/>
              </a:lnSpc>
              <a:buClr>
                <a:schemeClr val="accent1"/>
              </a:buClr>
            </a:pPr>
            <a:r>
              <a:rPr lang="en-US" altLang="en-US" b="1" dirty="0">
                <a:solidFill>
                  <a:srgbClr val="FF0000"/>
                </a:solidFill>
              </a:rPr>
              <a:t> </a:t>
            </a:r>
            <a:r>
              <a:rPr lang="en-US" altLang="en-US" b="1" dirty="0" smtClean="0">
                <a:solidFill>
                  <a:srgbClr val="FF0000"/>
                </a:solidFill>
              </a:rPr>
              <a:t>Giratorio </a:t>
            </a:r>
            <a:endParaRPr lang="en-US" altLang="en-US" b="1" dirty="0">
              <a:solidFill>
                <a:srgbClr val="FF0000"/>
              </a:solidFill>
            </a:endParaRPr>
          </a:p>
          <a:p>
            <a:pPr>
              <a:lnSpc>
                <a:spcPct val="160000"/>
              </a:lnSpc>
              <a:buClr>
                <a:schemeClr val="accent1"/>
              </a:buClr>
            </a:pPr>
            <a:endParaRPr lang="en-US" alt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Riesgos Especiales </a:t>
            </a:r>
            <a:r>
              <a:rPr lang="en-US" b="1" dirty="0"/>
              <a:t>de </a:t>
            </a:r>
            <a:r>
              <a:rPr lang="en-US" b="1" dirty="0" smtClean="0"/>
              <a:t>Rotación</a:t>
            </a:r>
            <a:endParaRPr lang="en-US" b="1" dirty="0"/>
          </a:p>
        </p:txBody>
      </p:sp>
      <p:sp>
        <p:nvSpPr>
          <p:cNvPr id="3" name="Content Placeholder 2"/>
          <p:cNvSpPr>
            <a:spLocks noGrp="1"/>
          </p:cNvSpPr>
          <p:nvPr>
            <p:ph idx="1"/>
          </p:nvPr>
        </p:nvSpPr>
        <p:spPr/>
        <p:txBody>
          <a:bodyPr/>
          <a:lstStyle/>
          <a:p>
            <a:r>
              <a:rPr lang="es-MX" b="1" dirty="0" smtClean="0">
                <a:solidFill>
                  <a:srgbClr val="FF0000"/>
                </a:solidFill>
              </a:rPr>
              <a:t>En </a:t>
            </a:r>
            <a:r>
              <a:rPr lang="es-MX" b="1" dirty="0">
                <a:solidFill>
                  <a:srgbClr val="FF0000"/>
                </a:solidFill>
              </a:rPr>
              <a:t>funcionamiento, los puntos de presión </a:t>
            </a:r>
            <a:r>
              <a:rPr lang="es-MX" b="1" dirty="0"/>
              <a:t>son el resultado de la rotación de piezas en la maquinaria</a:t>
            </a:r>
            <a:r>
              <a:rPr lang="es-MX" b="1" dirty="0" smtClean="0"/>
              <a:t>.</a:t>
            </a:r>
            <a:endParaRPr lang="en-US" dirty="0" smtClean="0"/>
          </a:p>
        </p:txBody>
      </p:sp>
      <p:pic>
        <p:nvPicPr>
          <p:cNvPr id="1028" name="Picture 4" descr="Nip point examples. " title="Nip poin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91113" y="2695575"/>
            <a:ext cx="2238375"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84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t>Este </a:t>
            </a:r>
            <a:r>
              <a:rPr lang="es-MX" b="1" dirty="0" smtClean="0"/>
              <a:t>Módulo </a:t>
            </a:r>
            <a:r>
              <a:rPr lang="es-MX" b="1" dirty="0"/>
              <a:t>de </a:t>
            </a:r>
            <a:r>
              <a:rPr lang="es-MX" b="1" dirty="0" smtClean="0"/>
              <a:t>Capacitación Utiliza</a:t>
            </a:r>
            <a:r>
              <a:rPr lang="en-US" b="1" dirty="0" smtClean="0"/>
              <a:t> </a:t>
            </a:r>
            <a:r>
              <a:rPr lang="en-US" b="1" dirty="0"/>
              <a:t>- - -</a:t>
            </a:r>
          </a:p>
        </p:txBody>
      </p:sp>
      <p:sp>
        <p:nvSpPr>
          <p:cNvPr id="3" name="Content Placeholder 2"/>
          <p:cNvSpPr>
            <a:spLocks noGrp="1"/>
          </p:cNvSpPr>
          <p:nvPr>
            <p:ph idx="1"/>
          </p:nvPr>
        </p:nvSpPr>
        <p:spPr/>
        <p:txBody>
          <a:bodyPr/>
          <a:lstStyle/>
          <a:p>
            <a:pPr lvl="0"/>
            <a:r>
              <a:rPr lang="en-US" dirty="0"/>
              <a:t>Técnicas de aprendizaje de </a:t>
            </a:r>
            <a:r>
              <a:rPr lang="en-US" dirty="0" smtClean="0"/>
              <a:t>adultos</a:t>
            </a:r>
          </a:p>
          <a:p>
            <a:pPr marL="0" lvl="0" indent="0">
              <a:buNone/>
            </a:pPr>
            <a:endParaRPr lang="en-US" dirty="0"/>
          </a:p>
          <a:p>
            <a:pPr lvl="0"/>
            <a:r>
              <a:rPr lang="es-MX" dirty="0"/>
              <a:t>Fotos de prácticas reales en ubicaciones de fabricación de productos de madera</a:t>
            </a:r>
            <a:endParaRPr lang="en-US" dirty="0"/>
          </a:p>
          <a:p>
            <a:pPr lvl="0"/>
            <a:endParaRPr lang="en-US" dirty="0"/>
          </a:p>
          <a:p>
            <a:pPr lvl="0"/>
            <a:r>
              <a:rPr lang="es-MX" dirty="0"/>
              <a:t>Conocimiento obtenido de entrevistas con trabajadores experimentados en la fabricación de productos de madera</a:t>
            </a:r>
            <a:endParaRPr lang="en-US" dirty="0"/>
          </a:p>
          <a:p>
            <a:pPr marL="0" lvl="0" indent="0">
              <a:buNone/>
            </a:pPr>
            <a:endParaRPr lang="en-US" dirty="0"/>
          </a:p>
          <a:p>
            <a:pPr lvl="0"/>
            <a:r>
              <a:rPr lang="es-MX" dirty="0"/>
              <a:t>Nuevas técnicas para reconocer los peligros</a:t>
            </a: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339355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Movimiento </a:t>
            </a:r>
            <a:r>
              <a:rPr lang="en-US" sz="3200" b="1" dirty="0" smtClean="0"/>
              <a:t>Mecánico Peligroso</a:t>
            </a:r>
            <a:endParaRPr lang="en-US" sz="3200" b="1" dirty="0"/>
          </a:p>
        </p:txBody>
      </p:sp>
      <p:sp>
        <p:nvSpPr>
          <p:cNvPr id="3" name="Content Placeholder 2"/>
          <p:cNvSpPr>
            <a:spLocks noGrp="1"/>
          </p:cNvSpPr>
          <p:nvPr>
            <p:ph idx="1"/>
          </p:nvPr>
        </p:nvSpPr>
        <p:spPr/>
        <p:txBody>
          <a:bodyPr/>
          <a:lstStyle/>
          <a:p>
            <a:pPr algn="ctr">
              <a:buNone/>
            </a:pPr>
            <a:endParaRPr lang="en-US" b="1" dirty="0">
              <a:solidFill>
                <a:srgbClr val="4C5A6A"/>
              </a:solidFill>
            </a:endParaRPr>
          </a:p>
        </p:txBody>
      </p:sp>
      <p:pic>
        <p:nvPicPr>
          <p:cNvPr id="4" name="Picture 2" descr="Pinch points that present a amputation hazard. " title="Rotary parts"/>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2286000"/>
            <a:ext cx="2286000" cy="1676400"/>
          </a:xfrm>
          <a:prstGeom prst="rect">
            <a:avLst/>
          </a:prstGeom>
          <a:noFill/>
        </p:spPr>
      </p:pic>
      <p:pic>
        <p:nvPicPr>
          <p:cNvPr id="5" name="Picture 2" descr="Animated Gears"/>
          <p:cNvPicPr>
            <a:picLocks noChangeAspect="1" noChangeArrowheads="1" noCrop="1"/>
          </p:cNvPicPr>
          <p:nvPr/>
        </p:nvPicPr>
        <p:blipFill>
          <a:blip r:embed="rId3" cstate="print"/>
          <a:srcRect/>
          <a:stretch>
            <a:fillRect/>
          </a:stretch>
        </p:blipFill>
        <p:spPr bwMode="auto">
          <a:xfrm>
            <a:off x="8153400" y="2286000"/>
            <a:ext cx="1676400" cy="1447800"/>
          </a:xfrm>
          <a:prstGeom prst="rect">
            <a:avLst/>
          </a:prstGeom>
          <a:noFill/>
        </p:spPr>
      </p:pic>
      <p:pic>
        <p:nvPicPr>
          <p:cNvPr id="6" name="Picture 2" descr="Animated Chain and Sprocket"/>
          <p:cNvPicPr>
            <a:picLocks noChangeAspect="1" noChangeArrowheads="1" noCrop="1"/>
          </p:cNvPicPr>
          <p:nvPr/>
        </p:nvPicPr>
        <p:blipFill>
          <a:blip r:embed="rId4" cstate="print"/>
          <a:srcRect/>
          <a:stretch>
            <a:fillRect/>
          </a:stretch>
        </p:blipFill>
        <p:spPr bwMode="auto">
          <a:xfrm>
            <a:off x="2209800" y="4495800"/>
            <a:ext cx="2819400" cy="1676400"/>
          </a:xfrm>
          <a:prstGeom prst="rect">
            <a:avLst/>
          </a:prstGeom>
          <a:noFill/>
        </p:spPr>
      </p:pic>
      <p:pic>
        <p:nvPicPr>
          <p:cNvPr id="7" name="Picture 2" descr="Animated Shaft"/>
          <p:cNvPicPr>
            <a:picLocks noChangeAspect="1" noChangeArrowheads="1" noCrop="1"/>
          </p:cNvPicPr>
          <p:nvPr/>
        </p:nvPicPr>
        <p:blipFill>
          <a:blip r:embed="rId5" cstate="print"/>
          <a:srcRect/>
          <a:stretch>
            <a:fillRect/>
          </a:stretch>
        </p:blipFill>
        <p:spPr bwMode="auto">
          <a:xfrm>
            <a:off x="5105400" y="2057400"/>
            <a:ext cx="2362200" cy="1524000"/>
          </a:xfrm>
          <a:prstGeom prst="rect">
            <a:avLst/>
          </a:prstGeom>
          <a:noFill/>
        </p:spPr>
      </p:pic>
      <p:pic>
        <p:nvPicPr>
          <p:cNvPr id="8" name="Picture 2" descr="Animated Pulley"/>
          <p:cNvPicPr>
            <a:picLocks noChangeAspect="1" noChangeArrowheads="1" noCrop="1"/>
          </p:cNvPicPr>
          <p:nvPr/>
        </p:nvPicPr>
        <p:blipFill>
          <a:blip r:embed="rId6" cstate="print"/>
          <a:srcRect/>
          <a:stretch>
            <a:fillRect/>
          </a:stretch>
        </p:blipFill>
        <p:spPr bwMode="auto">
          <a:xfrm>
            <a:off x="7162800" y="4495800"/>
            <a:ext cx="2819400" cy="1752600"/>
          </a:xfrm>
          <a:prstGeom prst="rect">
            <a:avLst/>
          </a:prstGeom>
          <a:noFill/>
        </p:spPr>
      </p:pic>
      <p:sp>
        <p:nvSpPr>
          <p:cNvPr id="9" name="TextBox 8"/>
          <p:cNvSpPr txBox="1"/>
          <p:nvPr/>
        </p:nvSpPr>
        <p:spPr>
          <a:xfrm>
            <a:off x="2590800" y="3886200"/>
            <a:ext cx="1456874" cy="369332"/>
          </a:xfrm>
          <a:prstGeom prst="rect">
            <a:avLst/>
          </a:prstGeom>
          <a:noFill/>
        </p:spPr>
        <p:txBody>
          <a:bodyPr wrap="none" rtlCol="0">
            <a:spAutoFit/>
          </a:bodyPr>
          <a:lstStyle/>
          <a:p>
            <a:r>
              <a:rPr lang="en-US" dirty="0"/>
              <a:t>Reciprocating</a:t>
            </a:r>
          </a:p>
        </p:txBody>
      </p:sp>
      <p:sp>
        <p:nvSpPr>
          <p:cNvPr id="10" name="TextBox 9"/>
          <p:cNvSpPr txBox="1"/>
          <p:nvPr/>
        </p:nvSpPr>
        <p:spPr>
          <a:xfrm>
            <a:off x="5867400" y="3657600"/>
            <a:ext cx="970074" cy="369332"/>
          </a:xfrm>
          <a:prstGeom prst="rect">
            <a:avLst/>
          </a:prstGeom>
          <a:noFill/>
        </p:spPr>
        <p:txBody>
          <a:bodyPr wrap="none" rtlCol="0">
            <a:spAutoFit/>
          </a:bodyPr>
          <a:lstStyle/>
          <a:p>
            <a:r>
              <a:rPr lang="en-US" dirty="0"/>
              <a:t>Rotating</a:t>
            </a:r>
          </a:p>
        </p:txBody>
      </p:sp>
      <p:sp>
        <p:nvSpPr>
          <p:cNvPr id="11" name="TextBox 10"/>
          <p:cNvSpPr txBox="1"/>
          <p:nvPr/>
        </p:nvSpPr>
        <p:spPr>
          <a:xfrm>
            <a:off x="8229600" y="3810000"/>
            <a:ext cx="1523174" cy="369332"/>
          </a:xfrm>
          <a:prstGeom prst="rect">
            <a:avLst/>
          </a:prstGeom>
          <a:noFill/>
        </p:spPr>
        <p:txBody>
          <a:bodyPr wrap="none" rtlCol="0">
            <a:spAutoFit/>
          </a:bodyPr>
          <a:lstStyle/>
          <a:p>
            <a:r>
              <a:rPr lang="en-US" dirty="0"/>
              <a:t>In running Nip</a:t>
            </a:r>
          </a:p>
        </p:txBody>
      </p:sp>
      <p:sp>
        <p:nvSpPr>
          <p:cNvPr id="12" name="TextBox 11"/>
          <p:cNvSpPr txBox="1"/>
          <p:nvPr/>
        </p:nvSpPr>
        <p:spPr>
          <a:xfrm>
            <a:off x="5410200" y="5181600"/>
            <a:ext cx="1175450" cy="369332"/>
          </a:xfrm>
          <a:prstGeom prst="rect">
            <a:avLst/>
          </a:prstGeom>
          <a:noFill/>
        </p:spPr>
        <p:txBody>
          <a:bodyPr wrap="none" rtlCol="0">
            <a:spAutoFit/>
          </a:bodyPr>
          <a:lstStyle/>
          <a:p>
            <a:r>
              <a:rPr lang="en-US" dirty="0"/>
              <a:t>Transverse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t>Requisitos de </a:t>
            </a:r>
            <a:r>
              <a:rPr lang="es-MX" b="1" dirty="0" smtClean="0"/>
              <a:t>Protección </a:t>
            </a:r>
            <a:r>
              <a:rPr lang="es-MX" b="1" dirty="0"/>
              <a:t>de OSHA</a:t>
            </a:r>
            <a:r>
              <a:rPr lang="en-US" b="1" dirty="0" smtClean="0"/>
              <a:t> </a:t>
            </a:r>
            <a:r>
              <a:rPr lang="en-US" b="1" dirty="0"/>
              <a:t>(1)</a:t>
            </a:r>
            <a:endParaRPr lang="en-US" dirty="0"/>
          </a:p>
        </p:txBody>
      </p:sp>
      <p:sp>
        <p:nvSpPr>
          <p:cNvPr id="3" name="Content Placeholder 2"/>
          <p:cNvSpPr>
            <a:spLocks noGrp="1"/>
          </p:cNvSpPr>
          <p:nvPr>
            <p:ph idx="1"/>
          </p:nvPr>
        </p:nvSpPr>
        <p:spPr/>
        <p:txBody>
          <a:bodyPr/>
          <a:lstStyle/>
          <a:p>
            <a:r>
              <a:rPr lang="en-US" dirty="0" smtClean="0">
                <a:hlinkClick r:id="rId2"/>
              </a:rPr>
              <a:t>1910.212(a)1</a:t>
            </a:r>
            <a:endParaRPr lang="en-US" dirty="0"/>
          </a:p>
          <a:p>
            <a:r>
              <a:rPr lang="en-US" dirty="0"/>
              <a:t> </a:t>
            </a:r>
            <a:r>
              <a:rPr lang="es-MX" dirty="0"/>
              <a:t>Se proporcionarán uno o más métodos de protección de la máquina para proteger al operador y a otros empleados en el área de la máquina de peligros tales como los creados por el punto de operación, los puntos de entrada, las piezas giratorias, las virutas y las chispas.</a:t>
            </a:r>
            <a:endParaRPr lang="en-US" dirty="0"/>
          </a:p>
        </p:txBody>
      </p:sp>
    </p:spTree>
    <p:extLst>
      <p:ext uri="{BB962C8B-B14F-4D97-AF65-F5344CB8AC3E}">
        <p14:creationId xmlns:p14="http://schemas.microsoft.com/office/powerpoint/2010/main" val="139211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Requisitos </a:t>
            </a:r>
            <a:r>
              <a:rPr lang="es-MX" b="1" dirty="0"/>
              <a:t>de protección de OSHA</a:t>
            </a:r>
            <a:r>
              <a:rPr lang="en-US" b="1" dirty="0" smtClean="0"/>
              <a:t>(2</a:t>
            </a:r>
            <a:r>
              <a:rPr lang="en-US" b="1" dirty="0"/>
              <a:t>)</a:t>
            </a:r>
          </a:p>
        </p:txBody>
      </p:sp>
      <p:sp>
        <p:nvSpPr>
          <p:cNvPr id="3" name="Content Placeholder 2"/>
          <p:cNvSpPr>
            <a:spLocks noGrp="1"/>
          </p:cNvSpPr>
          <p:nvPr>
            <p:ph idx="1"/>
          </p:nvPr>
        </p:nvSpPr>
        <p:spPr>
          <a:xfrm>
            <a:off x="1981200" y="1600200"/>
            <a:ext cx="8229600" cy="2057400"/>
          </a:xfrm>
        </p:spPr>
        <p:txBody>
          <a:bodyPr>
            <a:normAutofit lnSpcReduction="10000"/>
          </a:bodyPr>
          <a:lstStyle/>
          <a:p>
            <a:r>
              <a:rPr lang="en-US"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1910.219(d)(1)</a:t>
            </a:r>
            <a:r>
              <a:rPr lang="en-US" dirty="0">
                <a:solidFill>
                  <a:schemeClr val="accent4"/>
                </a:solidFill>
              </a:rPr>
              <a:t> Pulleys</a:t>
            </a:r>
          </a:p>
          <a:p>
            <a:pPr>
              <a:buNone/>
            </a:pPr>
            <a:r>
              <a:rPr lang="en-US" dirty="0">
                <a:solidFill>
                  <a:schemeClr val="accent4"/>
                </a:solidFill>
              </a:rPr>
              <a:t>	</a:t>
            </a:r>
          </a:p>
          <a:p>
            <a:pPr>
              <a:buNone/>
            </a:pPr>
            <a:r>
              <a:rPr lang="en-US" dirty="0">
                <a:solidFill>
                  <a:schemeClr val="accent4"/>
                </a:solidFill>
              </a:rPr>
              <a:t>	</a:t>
            </a:r>
            <a:r>
              <a:rPr lang="es-MX" dirty="0"/>
              <a:t>Guardia Las poleas, cuyas partes estén a siete (7) pies o menos del piso o plataforma de trabajo, deberán estar protegidas</a:t>
            </a:r>
            <a:r>
              <a:rPr lang="en-US" dirty="0" smtClean="0"/>
              <a:t>.</a:t>
            </a:r>
            <a:endParaRPr lang="en-US" dirty="0">
              <a:solidFill>
                <a:schemeClr val="accent4"/>
              </a:solidFill>
            </a:endParaRPr>
          </a:p>
        </p:txBody>
      </p:sp>
      <p:pic>
        <p:nvPicPr>
          <p:cNvPr id="4" name="Picture 2" descr="Unguarded pully." title="Unguarded pulle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3606619"/>
            <a:ext cx="8229600" cy="2550160"/>
          </a:xfrm>
          <a:prstGeom prst="rect">
            <a:avLst/>
          </a:prstGeom>
          <a:noFill/>
          <a:ln w="9525">
            <a:noFill/>
            <a:miter lim="800000"/>
            <a:headEnd/>
            <a:tailEnd/>
          </a:ln>
        </p:spPr>
      </p:pic>
      <p:pic>
        <p:nvPicPr>
          <p:cNvPr id="5" name="Picture 2" descr="Guarded pully. " title="Guarded pull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3733801"/>
            <a:ext cx="4337050" cy="2435225"/>
          </a:xfrm>
          <a:prstGeom prst="rect">
            <a:avLst/>
          </a:prstGeom>
          <a:noFill/>
          <a:ln w="9525">
            <a:noFill/>
            <a:miter lim="800000"/>
            <a:headEnd/>
            <a:tailEnd/>
          </a:ln>
        </p:spPr>
      </p:pic>
      <p:sp>
        <p:nvSpPr>
          <p:cNvPr id="6" name="TextBox 5"/>
          <p:cNvSpPr txBox="1"/>
          <p:nvPr/>
        </p:nvSpPr>
        <p:spPr>
          <a:xfrm>
            <a:off x="2667001" y="5715000"/>
            <a:ext cx="1231491" cy="369332"/>
          </a:xfrm>
          <a:prstGeom prst="rect">
            <a:avLst/>
          </a:prstGeom>
          <a:noFill/>
        </p:spPr>
        <p:txBody>
          <a:bodyPr wrap="none" rtlCol="0">
            <a:spAutoFit/>
          </a:bodyPr>
          <a:lstStyle/>
          <a:p>
            <a:r>
              <a:rPr lang="en-US" dirty="0"/>
              <a:t>Unguarded</a:t>
            </a:r>
          </a:p>
        </p:txBody>
      </p:sp>
      <p:sp>
        <p:nvSpPr>
          <p:cNvPr id="7" name="TextBox 6"/>
          <p:cNvSpPr txBox="1"/>
          <p:nvPr/>
        </p:nvSpPr>
        <p:spPr>
          <a:xfrm>
            <a:off x="6629400" y="5715000"/>
            <a:ext cx="999056" cy="369332"/>
          </a:xfrm>
          <a:prstGeom prst="rect">
            <a:avLst/>
          </a:prstGeom>
          <a:noFill/>
        </p:spPr>
        <p:txBody>
          <a:bodyPr wrap="none" rtlCol="0">
            <a:spAutoFit/>
          </a:bodyPr>
          <a:lstStyle/>
          <a:p>
            <a:r>
              <a:rPr lang="en-US" dirty="0"/>
              <a:t>Guarded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Complimiento o no?</a:t>
            </a:r>
            <a:endParaRPr lang="en-US" dirty="0"/>
          </a:p>
        </p:txBody>
      </p:sp>
      <p:pic>
        <p:nvPicPr>
          <p:cNvPr id="2050" name="Picture 2" descr="Unguarded conveyor that can lead to injury. " title="Unguarded conveyor. "/>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95600" y="1371601"/>
            <a:ext cx="6705600" cy="4114800"/>
          </a:xfrm>
          <a:prstGeom prst="rect">
            <a:avLst/>
          </a:prstGeom>
          <a:noFill/>
          <a:ln w="9525">
            <a:noFill/>
            <a:miter lim="800000"/>
            <a:headEnd/>
            <a:tailEnd/>
          </a:ln>
        </p:spPr>
      </p:pic>
      <p:sp>
        <p:nvSpPr>
          <p:cNvPr id="4" name="TextBox 3"/>
          <p:cNvSpPr txBox="1"/>
          <p:nvPr/>
        </p:nvSpPr>
        <p:spPr>
          <a:xfrm>
            <a:off x="2286000" y="5715001"/>
            <a:ext cx="6690678" cy="923330"/>
          </a:xfrm>
          <a:prstGeom prst="rect">
            <a:avLst/>
          </a:prstGeom>
          <a:noFill/>
        </p:spPr>
        <p:txBody>
          <a:bodyPr wrap="none" rtlCol="0">
            <a:spAutoFit/>
          </a:bodyPr>
          <a:lstStyle/>
          <a:p>
            <a:endParaRPr lang="es-MX" dirty="0">
              <a:solidFill>
                <a:srgbClr val="4C5A6A"/>
              </a:solidFill>
            </a:endParaRPr>
          </a:p>
          <a:p>
            <a:r>
              <a:rPr lang="es-MX" dirty="0">
                <a:solidFill>
                  <a:srgbClr val="4C5A6A"/>
                </a:solidFill>
              </a:rPr>
              <a:t>¿Habría evitado este guardia la lesión descrita en Limpiar lesión # 1</a:t>
            </a:r>
            <a:r>
              <a:rPr lang="es-MX" dirty="0" smtClean="0">
                <a:solidFill>
                  <a:srgbClr val="4C5A6A"/>
                </a:solidFill>
              </a:rPr>
              <a:t>?</a:t>
            </a:r>
            <a:endParaRPr lang="en-US" dirty="0">
              <a:solidFill>
                <a:srgbClr val="4C5A6A"/>
              </a:solidFill>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D50FB0C-1637-43C6-ACD7-5B68250E5D84}"/>
              </a:ext>
            </a:extLst>
          </p:cNvPr>
          <p:cNvSpPr>
            <a:spLocks noGrp="1" noChangeArrowheads="1"/>
          </p:cNvSpPr>
          <p:nvPr>
            <p:ph type="title"/>
          </p:nvPr>
        </p:nvSpPr>
        <p:spPr/>
        <p:txBody>
          <a:bodyPr/>
          <a:lstStyle/>
          <a:p>
            <a:r>
              <a:rPr lang="en-US" altLang="en-US" b="1" dirty="0"/>
              <a:t>Características de </a:t>
            </a:r>
            <a:r>
              <a:rPr lang="en-US" altLang="en-US" b="1" dirty="0" smtClean="0"/>
              <a:t>Protección Efectivas</a:t>
            </a:r>
            <a:endParaRPr lang="en-US" altLang="en-US" b="1" dirty="0"/>
          </a:p>
        </p:txBody>
      </p:sp>
      <p:sp>
        <p:nvSpPr>
          <p:cNvPr id="15363" name="Rectangle 3">
            <a:extLst>
              <a:ext uri="{FF2B5EF4-FFF2-40B4-BE49-F238E27FC236}">
                <a16:creationId xmlns:a16="http://schemas.microsoft.com/office/drawing/2014/main" id="{E2947392-F967-4044-BCCD-FDD456C57115}"/>
              </a:ext>
            </a:extLst>
          </p:cNvPr>
          <p:cNvSpPr>
            <a:spLocks noGrp="1" noChangeArrowheads="1"/>
          </p:cNvSpPr>
          <p:nvPr>
            <p:ph type="body" idx="1"/>
          </p:nvPr>
        </p:nvSpPr>
        <p:spPr/>
        <p:txBody>
          <a:bodyPr/>
          <a:lstStyle/>
          <a:p>
            <a:pPr>
              <a:lnSpc>
                <a:spcPct val="110000"/>
              </a:lnSpc>
              <a:buClr>
                <a:schemeClr val="accent1"/>
              </a:buClr>
            </a:pPr>
            <a:r>
              <a:rPr lang="en-US" altLang="en-US" b="1" dirty="0" smtClean="0">
                <a:solidFill>
                  <a:srgbClr val="FF0000"/>
                </a:solidFill>
              </a:rPr>
              <a:t>Prevenir </a:t>
            </a:r>
            <a:r>
              <a:rPr lang="en-US" altLang="en-US" b="1" dirty="0" smtClean="0"/>
              <a:t>contacto</a:t>
            </a:r>
            <a:endParaRPr lang="en-US" altLang="en-US" b="1" dirty="0"/>
          </a:p>
          <a:p>
            <a:pPr>
              <a:lnSpc>
                <a:spcPct val="110000"/>
              </a:lnSpc>
              <a:buClr>
                <a:schemeClr val="accent1"/>
              </a:buClr>
            </a:pPr>
            <a:r>
              <a:rPr lang="en-US" altLang="en-US" b="1" dirty="0" smtClean="0">
                <a:solidFill>
                  <a:srgbClr val="FF0000"/>
                </a:solidFill>
              </a:rPr>
              <a:t>Seguro</a:t>
            </a:r>
            <a:endParaRPr lang="en-US" altLang="en-US" b="1" dirty="0">
              <a:solidFill>
                <a:srgbClr val="FF0000"/>
              </a:solidFill>
            </a:endParaRPr>
          </a:p>
          <a:p>
            <a:pPr>
              <a:lnSpc>
                <a:spcPct val="110000"/>
              </a:lnSpc>
              <a:buClr>
                <a:schemeClr val="accent1"/>
              </a:buClr>
            </a:pPr>
            <a:r>
              <a:rPr lang="es-MX" altLang="en-US" b="1" dirty="0" smtClean="0"/>
              <a:t>Proteger </a:t>
            </a:r>
            <a:r>
              <a:rPr lang="es-MX" altLang="en-US" b="1" dirty="0"/>
              <a:t>de la </a:t>
            </a:r>
            <a:r>
              <a:rPr lang="es-MX" altLang="en-US" b="1" dirty="0">
                <a:solidFill>
                  <a:srgbClr val="FF0000"/>
                </a:solidFill>
              </a:rPr>
              <a:t>caída de objetos</a:t>
            </a:r>
            <a:endParaRPr lang="en-US" altLang="en-US" b="1" dirty="0">
              <a:solidFill>
                <a:srgbClr val="FF0000"/>
              </a:solidFill>
            </a:endParaRPr>
          </a:p>
          <a:p>
            <a:pPr>
              <a:lnSpc>
                <a:spcPct val="110000"/>
              </a:lnSpc>
              <a:buClr>
                <a:schemeClr val="accent1"/>
              </a:buClr>
            </a:pPr>
            <a:r>
              <a:rPr lang="en-US" altLang="en-US" b="1" dirty="0" smtClean="0"/>
              <a:t>No cree </a:t>
            </a:r>
            <a:r>
              <a:rPr lang="en-US" altLang="en-US" b="1" dirty="0" smtClean="0">
                <a:solidFill>
                  <a:srgbClr val="FF0000"/>
                </a:solidFill>
              </a:rPr>
              <a:t>nuevos peligros</a:t>
            </a:r>
            <a:endParaRPr lang="en-US" altLang="en-US" b="1" dirty="0">
              <a:solidFill>
                <a:srgbClr val="FF0000"/>
              </a:solidFill>
            </a:endParaRPr>
          </a:p>
          <a:p>
            <a:pPr>
              <a:lnSpc>
                <a:spcPct val="110000"/>
              </a:lnSpc>
              <a:buClr>
                <a:schemeClr val="accent1"/>
              </a:buClr>
            </a:pPr>
            <a:r>
              <a:rPr lang="en-US" altLang="en-US" b="1" dirty="0" smtClean="0"/>
              <a:t>No cree </a:t>
            </a:r>
            <a:r>
              <a:rPr lang="en-US" altLang="en-US" b="1" dirty="0" smtClean="0">
                <a:solidFill>
                  <a:srgbClr val="FF0000"/>
                </a:solidFill>
              </a:rPr>
              <a:t>interferencias</a:t>
            </a:r>
            <a:endParaRPr lang="en-US" altLang="en-US" b="1" dirty="0">
              <a:solidFill>
                <a:srgbClr val="FF0000"/>
              </a:solidFill>
            </a:endParaRPr>
          </a:p>
          <a:p>
            <a:pPr>
              <a:lnSpc>
                <a:spcPct val="110000"/>
              </a:lnSpc>
              <a:buClr>
                <a:schemeClr val="accent1"/>
              </a:buClr>
            </a:pPr>
            <a:r>
              <a:rPr lang="en-US" altLang="en-US" b="1" dirty="0" smtClean="0"/>
              <a:t>Permitir </a:t>
            </a:r>
            <a:r>
              <a:rPr lang="en-US" altLang="en-US" b="1" dirty="0"/>
              <a:t>lubricación </a:t>
            </a:r>
            <a:r>
              <a:rPr lang="en-US" altLang="en-US" b="1" dirty="0">
                <a:solidFill>
                  <a:srgbClr val="FF0000"/>
                </a:solidFill>
              </a:rPr>
              <a:t>segura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Resumen de </a:t>
            </a:r>
            <a:r>
              <a:rPr lang="es-MX" dirty="0" smtClean="0"/>
              <a:t>Protección </a:t>
            </a:r>
            <a:r>
              <a:rPr lang="es-MX" dirty="0"/>
              <a:t>de la </a:t>
            </a:r>
            <a:r>
              <a:rPr lang="es-MX" dirty="0" smtClean="0"/>
              <a:t>Máquina</a:t>
            </a:r>
            <a:endParaRPr lang="en-US" dirty="0"/>
          </a:p>
        </p:txBody>
      </p:sp>
      <p:sp>
        <p:nvSpPr>
          <p:cNvPr id="3" name="Content Placeholder 2"/>
          <p:cNvSpPr>
            <a:spLocks noGrp="1"/>
          </p:cNvSpPr>
          <p:nvPr>
            <p:ph idx="1"/>
          </p:nvPr>
        </p:nvSpPr>
        <p:spPr/>
        <p:txBody>
          <a:bodyPr/>
          <a:lstStyle/>
          <a:p>
            <a:pPr marL="0" indent="0" algn="ctr">
              <a:buNone/>
            </a:pPr>
            <a:r>
              <a:rPr lang="en-US" dirty="0" smtClean="0"/>
              <a:t>Hemos aprendido</a:t>
            </a:r>
            <a:endParaRPr lang="en-US" dirty="0"/>
          </a:p>
          <a:p>
            <a:pPr marL="0" indent="0" algn="ctr">
              <a:buNone/>
            </a:pPr>
            <a:endParaRPr lang="en-US" dirty="0"/>
          </a:p>
          <a:p>
            <a:r>
              <a:rPr lang="en-US" dirty="0" smtClean="0"/>
              <a:t>Donde </a:t>
            </a:r>
            <a:r>
              <a:rPr lang="en-US" dirty="0"/>
              <a:t>ocurren riesgos mecánicos</a:t>
            </a:r>
            <a:endParaRPr lang="en-US" dirty="0" smtClean="0"/>
          </a:p>
          <a:p>
            <a:r>
              <a:rPr lang="es-MX" dirty="0" smtClean="0"/>
              <a:t>Hay </a:t>
            </a:r>
            <a:r>
              <a:rPr lang="es-MX" dirty="0"/>
              <a:t>tres tipos de movimiento peligroso</a:t>
            </a:r>
            <a:endParaRPr lang="en-US" dirty="0"/>
          </a:p>
          <a:p>
            <a:r>
              <a:rPr lang="es-MX" dirty="0" smtClean="0"/>
              <a:t>Entendemos </a:t>
            </a:r>
            <a:r>
              <a:rPr lang="es-MX" dirty="0"/>
              <a:t>los puntos de corte en ejecución</a:t>
            </a:r>
            <a:endParaRPr lang="en-US" dirty="0"/>
          </a:p>
          <a:p>
            <a:r>
              <a:rPr lang="en-US" dirty="0" smtClean="0"/>
              <a:t>Conocemos </a:t>
            </a:r>
            <a:r>
              <a:rPr lang="en-US" dirty="0"/>
              <a:t>seis características de los guardias efectivos</a:t>
            </a:r>
          </a:p>
        </p:txBody>
      </p:sp>
    </p:spTree>
    <p:extLst>
      <p:ext uri="{BB962C8B-B14F-4D97-AF65-F5344CB8AC3E}">
        <p14:creationId xmlns:p14="http://schemas.microsoft.com/office/powerpoint/2010/main" val="23100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Bloqueo / Etiquetado ¡Qué es!</a:t>
            </a:r>
          </a:p>
        </p:txBody>
      </p:sp>
      <p:sp>
        <p:nvSpPr>
          <p:cNvPr id="3" name="Content Placeholder 2"/>
          <p:cNvSpPr>
            <a:spLocks noGrp="1"/>
          </p:cNvSpPr>
          <p:nvPr>
            <p:ph idx="1"/>
          </p:nvPr>
        </p:nvSpPr>
        <p:spPr/>
        <p:txBody>
          <a:bodyPr/>
          <a:lstStyle/>
          <a:p>
            <a:r>
              <a:rPr lang="es-MX" dirty="0"/>
              <a:t>El bloqueo evita que la energía llegue a las máquinas o equipos cuando los trabajadores realizan servicio o mantenimiento y la energía inesperada, el arranque o la liberación de la energía almacenada pueden causar lesiones</a:t>
            </a:r>
            <a:r>
              <a:rPr lang="es-MX" dirty="0" smtClean="0"/>
              <a:t>.</a:t>
            </a:r>
          </a:p>
          <a:p>
            <a:r>
              <a:rPr lang="es-MX" dirty="0"/>
              <a:t>Las actividades de servicio y mantenimiento incluyen lubricación, limpieza, desatascamiento y ajustes y cambios de herramientas.</a:t>
            </a:r>
            <a:endParaRPr lang="en-US" dirty="0"/>
          </a:p>
        </p:txBody>
      </p:sp>
    </p:spTree>
    <p:extLst>
      <p:ext uri="{BB962C8B-B14F-4D97-AF65-F5344CB8AC3E}">
        <p14:creationId xmlns:p14="http://schemas.microsoft.com/office/powerpoint/2010/main" val="1165414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Comprende la diferencia</a:t>
            </a:r>
          </a:p>
        </p:txBody>
      </p:sp>
      <p:sp>
        <p:nvSpPr>
          <p:cNvPr id="3" name="Content Placeholder 2"/>
          <p:cNvSpPr>
            <a:spLocks noGrp="1"/>
          </p:cNvSpPr>
          <p:nvPr>
            <p:ph idx="1"/>
          </p:nvPr>
        </p:nvSpPr>
        <p:spPr/>
        <p:txBody>
          <a:bodyPr/>
          <a:lstStyle/>
          <a:p>
            <a:r>
              <a:rPr lang="es-MX" dirty="0"/>
              <a:t>Operaciones de producción normales </a:t>
            </a:r>
            <a:r>
              <a:rPr lang="es-MX" dirty="0">
                <a:solidFill>
                  <a:srgbClr val="FF0000"/>
                </a:solidFill>
              </a:rPr>
              <a:t>(la protección lo protege)</a:t>
            </a:r>
            <a:endParaRPr lang="en-US" dirty="0" smtClean="0">
              <a:solidFill>
                <a:srgbClr val="FF0000"/>
              </a:solidFill>
            </a:endParaRPr>
          </a:p>
          <a:p>
            <a:pPr lvl="1"/>
            <a:r>
              <a:rPr lang="es-MX" dirty="0"/>
              <a:t>Uso de una máquina o equipo para realizar su función de producción </a:t>
            </a:r>
            <a:r>
              <a:rPr lang="es-MX" dirty="0" smtClean="0"/>
              <a:t>prevista</a:t>
            </a:r>
            <a:r>
              <a:rPr lang="en-US" dirty="0" smtClean="0"/>
              <a:t>.</a:t>
            </a:r>
            <a:endParaRPr lang="en-US" dirty="0"/>
          </a:p>
          <a:p>
            <a:pPr marL="457200" lvl="1" indent="0">
              <a:buNone/>
            </a:pPr>
            <a:endParaRPr lang="en-US" dirty="0"/>
          </a:p>
          <a:p>
            <a:r>
              <a:rPr lang="es-MX" dirty="0" smtClean="0"/>
              <a:t>Servicio </a:t>
            </a:r>
            <a:r>
              <a:rPr lang="es-MX" dirty="0"/>
              <a:t>o mantenimiento </a:t>
            </a:r>
            <a:r>
              <a:rPr lang="es-MX" dirty="0">
                <a:solidFill>
                  <a:srgbClr val="FF0000"/>
                </a:solidFill>
              </a:rPr>
              <a:t>(el bloqueo lo protege)</a:t>
            </a:r>
            <a:endParaRPr lang="en-US" dirty="0">
              <a:solidFill>
                <a:srgbClr val="FF0000"/>
              </a:solidFill>
            </a:endParaRPr>
          </a:p>
          <a:p>
            <a:pPr lvl="1"/>
            <a:r>
              <a:rPr lang="es-MX" dirty="0"/>
              <a:t>Incluye actividades como lubricación</a:t>
            </a:r>
            <a:r>
              <a:rPr lang="es-MX" dirty="0">
                <a:solidFill>
                  <a:srgbClr val="FF0000"/>
                </a:solidFill>
              </a:rPr>
              <a:t>, limpieza, desatascamiento, ajustes </a:t>
            </a:r>
            <a:r>
              <a:rPr lang="es-MX" dirty="0"/>
              <a:t>o cambios de herramientas, etc</a:t>
            </a:r>
            <a:r>
              <a:rPr lang="es-MX" dirty="0" smtClean="0"/>
              <a:t>.</a:t>
            </a:r>
            <a:endParaRPr lang="en-US" dirty="0"/>
          </a:p>
        </p:txBody>
      </p:sp>
    </p:spTree>
    <p:extLst>
      <p:ext uri="{BB962C8B-B14F-4D97-AF65-F5344CB8AC3E}">
        <p14:creationId xmlns:p14="http://schemas.microsoft.com/office/powerpoint/2010/main" val="186219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Se </a:t>
            </a:r>
            <a:r>
              <a:rPr lang="es-MX" dirty="0" smtClean="0"/>
              <a:t>Requiere Bloqueo Siempre </a:t>
            </a:r>
            <a:r>
              <a:rPr lang="es-MX" dirty="0"/>
              <a:t>que</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b="1" dirty="0">
              <a:solidFill>
                <a:srgbClr val="FF0000"/>
              </a:solidFill>
            </a:endParaRPr>
          </a:p>
          <a:p>
            <a:r>
              <a:rPr lang="en-US" b="1" dirty="0"/>
              <a:t>Se realiza </a:t>
            </a:r>
            <a:r>
              <a:rPr lang="en-US" b="1" dirty="0">
                <a:solidFill>
                  <a:srgbClr val="FF0000"/>
                </a:solidFill>
              </a:rPr>
              <a:t>servicio o mantenimiento</a:t>
            </a:r>
            <a:r>
              <a:rPr lang="en-US" dirty="0" smtClean="0"/>
              <a:t>-</a:t>
            </a:r>
            <a:endParaRPr lang="en-US" dirty="0"/>
          </a:p>
          <a:p>
            <a:pPr marL="0" indent="0">
              <a:buNone/>
            </a:pPr>
            <a:endParaRPr lang="en-US" dirty="0"/>
          </a:p>
          <a:p>
            <a:r>
              <a:rPr lang="es-MX" dirty="0" smtClean="0"/>
              <a:t>Si </a:t>
            </a:r>
            <a:r>
              <a:rPr lang="es-MX" dirty="0"/>
              <a:t>debe quitar o evitar una protección u otro dispositivo de </a:t>
            </a:r>
            <a:r>
              <a:rPr lang="es-MX" dirty="0" smtClean="0"/>
              <a:t>seguridad- </a:t>
            </a:r>
            <a:r>
              <a:rPr lang="es-MX" dirty="0">
                <a:solidFill>
                  <a:srgbClr val="FF0000"/>
                </a:solidFill>
              </a:rPr>
              <a:t>BLOQUEO</a:t>
            </a:r>
            <a:endParaRPr lang="en-US" b="1" dirty="0">
              <a:solidFill>
                <a:srgbClr val="FF0000"/>
              </a:solidFill>
            </a:endParaRPr>
          </a:p>
          <a:p>
            <a:pPr marL="0" indent="0">
              <a:buNone/>
            </a:pPr>
            <a:endParaRPr lang="en-US" dirty="0"/>
          </a:p>
          <a:p>
            <a:r>
              <a:rPr lang="es-MX" dirty="0" smtClean="0"/>
              <a:t>Si </a:t>
            </a:r>
            <a:r>
              <a:rPr lang="es-MX" dirty="0"/>
              <a:t>debe colocar cualquier parte de su cuerpo en un área de una máquina o pieza de equipo donde el trabajo se realiza realmente en el material o donde existe una zona de peligro asociada durante un ciclo de la </a:t>
            </a:r>
            <a:r>
              <a:rPr lang="es-MX" dirty="0" smtClean="0"/>
              <a:t>máquina- </a:t>
            </a:r>
            <a:r>
              <a:rPr lang="es-MX" dirty="0" smtClean="0">
                <a:solidFill>
                  <a:srgbClr val="FF0000"/>
                </a:solidFill>
              </a:rPr>
              <a:t>BLOQUEO</a:t>
            </a:r>
            <a:endParaRPr lang="en-US" b="1" dirty="0">
              <a:solidFill>
                <a:srgbClr val="FF0000"/>
              </a:solidFill>
            </a:endParaRPr>
          </a:p>
        </p:txBody>
      </p:sp>
    </p:spTree>
    <p:extLst>
      <p:ext uri="{BB962C8B-B14F-4D97-AF65-F5344CB8AC3E}">
        <p14:creationId xmlns:p14="http://schemas.microsoft.com/office/powerpoint/2010/main" val="1675650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Punto de O</a:t>
            </a:r>
            <a:r>
              <a:rPr lang="en-US" b="1" dirty="0" smtClean="0"/>
              <a:t>peración</a:t>
            </a:r>
            <a:endParaRPr lang="en-US" b="1" dirty="0"/>
          </a:p>
        </p:txBody>
      </p:sp>
      <p:pic>
        <p:nvPicPr>
          <p:cNvPr id="4098" name="Picture 2" descr="Crocodile" title="Crocodil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4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t>Hoja de T</a:t>
            </a:r>
            <a:r>
              <a:rPr lang="es-MX" b="1" dirty="0" smtClean="0"/>
              <a:t>rabajo </a:t>
            </a:r>
            <a:r>
              <a:rPr lang="es-MX" b="1" dirty="0"/>
              <a:t>del </a:t>
            </a:r>
            <a:r>
              <a:rPr lang="es-MX" b="1" dirty="0" smtClean="0"/>
              <a:t>Módulo </a:t>
            </a:r>
            <a:r>
              <a:rPr lang="es-MX" b="1" dirty="0"/>
              <a:t>de </a:t>
            </a:r>
            <a:r>
              <a:rPr lang="es-MX" b="1" dirty="0" smtClean="0"/>
              <a:t>Capacitación</a:t>
            </a:r>
            <a:endParaRPr lang="en-US" b="1" dirty="0"/>
          </a:p>
        </p:txBody>
      </p:sp>
      <p:sp>
        <p:nvSpPr>
          <p:cNvPr id="3" name="Content Placeholder 2"/>
          <p:cNvSpPr>
            <a:spLocks noGrp="1"/>
          </p:cNvSpPr>
          <p:nvPr>
            <p:ph idx="1"/>
          </p:nvPr>
        </p:nvSpPr>
        <p:spPr/>
        <p:txBody>
          <a:bodyPr/>
          <a:lstStyle/>
          <a:p>
            <a:r>
              <a:rPr lang="es-MX" dirty="0"/>
              <a:t>Como los adultos aprenden más haciendo, se ha preparado una hoja de trabajo para ayudarlo a retener la información más importante</a:t>
            </a:r>
            <a:r>
              <a:rPr lang="en-US" dirty="0" smtClean="0"/>
              <a:t>.</a:t>
            </a:r>
            <a:endParaRPr lang="en-US" dirty="0"/>
          </a:p>
          <a:p>
            <a:endParaRPr lang="en-US" dirty="0"/>
          </a:p>
          <a:p>
            <a:r>
              <a:rPr lang="es-MX" dirty="0"/>
              <a:t>Completará la hoja de trabajo a medida que avancemos por el material. Esto significa que completará los espacios en blanco o las listas completas.</a:t>
            </a:r>
            <a:endParaRPr lang="en-US" dirty="0"/>
          </a:p>
          <a:p>
            <a:endParaRPr lang="en-US" dirty="0"/>
          </a:p>
          <a:p>
            <a:r>
              <a:rPr lang="es-MX" dirty="0"/>
              <a:t>Puede mantener la hoja de trabajo como referencia a los puntos clave presentados en el módulo.</a:t>
            </a:r>
            <a:endParaRPr lang="en-US" dirty="0"/>
          </a:p>
          <a:p>
            <a:endParaRPr lang="en-US" dirty="0"/>
          </a:p>
        </p:txBody>
      </p:sp>
    </p:spTree>
    <p:extLst>
      <p:ext uri="{BB962C8B-B14F-4D97-AF65-F5344CB8AC3E}">
        <p14:creationId xmlns:p14="http://schemas.microsoft.com/office/powerpoint/2010/main" val="3731556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40B0-2AA1-48DF-9175-6BC587520C07}"/>
              </a:ext>
            </a:extLst>
          </p:cNvPr>
          <p:cNvSpPr>
            <a:spLocks noGrp="1"/>
          </p:cNvSpPr>
          <p:nvPr>
            <p:ph type="title"/>
          </p:nvPr>
        </p:nvSpPr>
        <p:spPr/>
        <p:txBody>
          <a:bodyPr/>
          <a:lstStyle/>
          <a:p>
            <a:r>
              <a:rPr lang="en-US" b="1" dirty="0" smtClean="0"/>
              <a:t>En el Noroeste </a:t>
            </a:r>
            <a:r>
              <a:rPr lang="en-US" dirty="0"/>
              <a:t>(</a:t>
            </a:r>
            <a:r>
              <a:rPr lang="en-US" b="1" dirty="0">
                <a:solidFill>
                  <a:srgbClr val="0070C0"/>
                </a:solidFill>
              </a:rPr>
              <a:t>Unjamming</a:t>
            </a:r>
            <a:r>
              <a:rPr lang="en-US" dirty="0"/>
              <a:t>)</a:t>
            </a:r>
          </a:p>
        </p:txBody>
      </p:sp>
      <p:sp>
        <p:nvSpPr>
          <p:cNvPr id="3" name="Content Placeholder 2">
            <a:extLst>
              <a:ext uri="{FF2B5EF4-FFF2-40B4-BE49-F238E27FC236}">
                <a16:creationId xmlns:a16="http://schemas.microsoft.com/office/drawing/2014/main" id="{5E69B910-5268-4492-9CAA-B6DE7F184D15}"/>
              </a:ext>
            </a:extLst>
          </p:cNvPr>
          <p:cNvSpPr>
            <a:spLocks noGrp="1"/>
          </p:cNvSpPr>
          <p:nvPr>
            <p:ph idx="1"/>
          </p:nvPr>
        </p:nvSpPr>
        <p:spPr/>
        <p:txBody>
          <a:bodyPr/>
          <a:lstStyle/>
          <a:p>
            <a:r>
              <a:rPr lang="es-MX" dirty="0" smtClean="0"/>
              <a:t>Un </a:t>
            </a:r>
            <a:r>
              <a:rPr lang="es-MX" dirty="0"/>
              <a:t>trabajador de un aserradero metió la mano en una cepilladora para quitar pedazos de madera en la cabeza superior después de un "choque". Su mano fue empujada hacia el cepillo y sus dedos pulgar, índice y medio fueron amputados.</a:t>
            </a:r>
            <a:endParaRPr lang="en-US" dirty="0"/>
          </a:p>
        </p:txBody>
      </p:sp>
    </p:spTree>
    <p:extLst>
      <p:ext uri="{BB962C8B-B14F-4D97-AF65-F5344CB8AC3E}">
        <p14:creationId xmlns:p14="http://schemas.microsoft.com/office/powerpoint/2010/main" val="889433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F15C-BFD0-45BD-B5CC-E23B72A741F0}"/>
              </a:ext>
            </a:extLst>
          </p:cNvPr>
          <p:cNvSpPr>
            <a:spLocks noGrp="1"/>
          </p:cNvSpPr>
          <p:nvPr>
            <p:ph type="title"/>
          </p:nvPr>
        </p:nvSpPr>
        <p:spPr/>
        <p:txBody>
          <a:bodyPr/>
          <a:lstStyle/>
          <a:p>
            <a:r>
              <a:rPr lang="en-US" b="1" dirty="0"/>
              <a:t>Incidente similar</a:t>
            </a:r>
            <a:r>
              <a:rPr lang="en-US" dirty="0"/>
              <a:t>(</a:t>
            </a:r>
            <a:r>
              <a:rPr lang="en-US" b="1" dirty="0" smtClean="0">
                <a:solidFill>
                  <a:srgbClr val="0070C0"/>
                </a:solidFill>
              </a:rPr>
              <a:t>Unjamming</a:t>
            </a:r>
            <a:r>
              <a:rPr lang="en-US" dirty="0"/>
              <a:t>)</a:t>
            </a:r>
          </a:p>
        </p:txBody>
      </p:sp>
      <p:sp>
        <p:nvSpPr>
          <p:cNvPr id="3" name="Content Placeholder 2">
            <a:extLst>
              <a:ext uri="{FF2B5EF4-FFF2-40B4-BE49-F238E27FC236}">
                <a16:creationId xmlns:a16="http://schemas.microsoft.com/office/drawing/2014/main" id="{2AD8379B-190D-430B-8EFA-41CD9D98A6F5}"/>
              </a:ext>
            </a:extLst>
          </p:cNvPr>
          <p:cNvSpPr>
            <a:spLocks noGrp="1"/>
          </p:cNvSpPr>
          <p:nvPr>
            <p:ph idx="1"/>
          </p:nvPr>
        </p:nvSpPr>
        <p:spPr/>
        <p:txBody>
          <a:bodyPr/>
          <a:lstStyle/>
          <a:p>
            <a:r>
              <a:rPr lang="es-MX" dirty="0" smtClean="0"/>
              <a:t>El </a:t>
            </a:r>
            <a:r>
              <a:rPr lang="es-MX" dirty="0"/>
              <a:t>trabajador del aserradero utilizó tornos / calcomanías para "cortar" trozos de madera de un "choque" de cepilladora. Quedaban varios trozos. Metió la mano en el cepillo para recoger los restos y se amputaron dos dedos. Se requirió el bloqueo y habría evitado otra pérdida innecesaria de amputación.</a:t>
            </a:r>
            <a:endParaRPr lang="en-US" dirty="0"/>
          </a:p>
        </p:txBody>
      </p:sp>
    </p:spTree>
    <p:extLst>
      <p:ext uri="{BB962C8B-B14F-4D97-AF65-F5344CB8AC3E}">
        <p14:creationId xmlns:p14="http://schemas.microsoft.com/office/powerpoint/2010/main" val="1425844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641F-7906-4540-A712-B007C1ED5BD4}"/>
              </a:ext>
            </a:extLst>
          </p:cNvPr>
          <p:cNvSpPr>
            <a:spLocks noGrp="1"/>
          </p:cNvSpPr>
          <p:nvPr>
            <p:ph type="title"/>
          </p:nvPr>
        </p:nvSpPr>
        <p:spPr/>
        <p:txBody>
          <a:bodyPr/>
          <a:lstStyle/>
          <a:p>
            <a:r>
              <a:rPr lang="en-US" b="1" dirty="0"/>
              <a:t>Hacer un </a:t>
            </a:r>
            <a:r>
              <a:rPr lang="en-US" b="1" dirty="0" smtClean="0">
                <a:solidFill>
                  <a:srgbClr val="0070C0"/>
                </a:solidFill>
              </a:rPr>
              <a:t>Ajuste</a:t>
            </a:r>
            <a:endParaRPr lang="en-US" b="1" dirty="0">
              <a:solidFill>
                <a:srgbClr val="0070C0"/>
              </a:solidFill>
            </a:endParaRPr>
          </a:p>
        </p:txBody>
      </p:sp>
      <p:sp>
        <p:nvSpPr>
          <p:cNvPr id="3" name="Content Placeholder 2">
            <a:extLst>
              <a:ext uri="{FF2B5EF4-FFF2-40B4-BE49-F238E27FC236}">
                <a16:creationId xmlns:a16="http://schemas.microsoft.com/office/drawing/2014/main" id="{04EAA228-F5BD-436F-B854-F11D13E0B688}"/>
              </a:ext>
            </a:extLst>
          </p:cNvPr>
          <p:cNvSpPr>
            <a:spLocks noGrp="1"/>
          </p:cNvSpPr>
          <p:nvPr>
            <p:ph idx="1"/>
          </p:nvPr>
        </p:nvSpPr>
        <p:spPr/>
        <p:txBody>
          <a:bodyPr/>
          <a:lstStyle/>
          <a:p>
            <a:r>
              <a:rPr lang="es-MX" dirty="0" smtClean="0"/>
              <a:t>Un </a:t>
            </a:r>
            <a:r>
              <a:rPr lang="es-MX" dirty="0"/>
              <a:t>trabajador estaba </a:t>
            </a:r>
            <a:r>
              <a:rPr lang="es-MX" dirty="0">
                <a:solidFill>
                  <a:schemeClr val="accent1"/>
                </a:solidFill>
              </a:rPr>
              <a:t>ajustando </a:t>
            </a:r>
            <a:r>
              <a:rPr lang="es-MX" dirty="0"/>
              <a:t>las guías en una sierra de cabeza. Al completar el ajuste, extendió la mano por la hoja de sierra giratoria y golpeó la guía del lado opuesto. Mientras regresaba su mano, cruzó el punto de operación y su dedo medio fue amputado.</a:t>
            </a:r>
            <a:endParaRPr lang="en-US" dirty="0"/>
          </a:p>
        </p:txBody>
      </p:sp>
    </p:spTree>
    <p:extLst>
      <p:ext uri="{BB962C8B-B14F-4D97-AF65-F5344CB8AC3E}">
        <p14:creationId xmlns:p14="http://schemas.microsoft.com/office/powerpoint/2010/main" val="1466198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32CF-8968-45EF-89B2-4895CBC4240D}"/>
              </a:ext>
            </a:extLst>
          </p:cNvPr>
          <p:cNvSpPr>
            <a:spLocks noGrp="1"/>
          </p:cNvSpPr>
          <p:nvPr>
            <p:ph type="title"/>
          </p:nvPr>
        </p:nvSpPr>
        <p:spPr/>
        <p:txBody>
          <a:bodyPr/>
          <a:lstStyle/>
          <a:p>
            <a:r>
              <a:rPr lang="en-US" b="1" dirty="0" smtClean="0">
                <a:solidFill>
                  <a:srgbClr val="0070C0"/>
                </a:solidFill>
              </a:rPr>
              <a:t>Limpiar</a:t>
            </a:r>
            <a:endParaRPr lang="en-US" b="1" dirty="0">
              <a:solidFill>
                <a:srgbClr val="0070C0"/>
              </a:solidFill>
            </a:endParaRPr>
          </a:p>
        </p:txBody>
      </p:sp>
      <p:sp>
        <p:nvSpPr>
          <p:cNvPr id="3" name="Content Placeholder 2">
            <a:extLst>
              <a:ext uri="{FF2B5EF4-FFF2-40B4-BE49-F238E27FC236}">
                <a16:creationId xmlns:a16="http://schemas.microsoft.com/office/drawing/2014/main" id="{3960F860-53DE-4AE0-AE93-001A59531716}"/>
              </a:ext>
            </a:extLst>
          </p:cNvPr>
          <p:cNvSpPr>
            <a:spLocks noGrp="1"/>
          </p:cNvSpPr>
          <p:nvPr>
            <p:ph idx="1"/>
          </p:nvPr>
        </p:nvSpPr>
        <p:spPr/>
        <p:txBody>
          <a:bodyPr/>
          <a:lstStyle/>
          <a:p>
            <a:r>
              <a:rPr lang="es-MX" dirty="0" smtClean="0"/>
              <a:t>Un </a:t>
            </a:r>
            <a:r>
              <a:rPr lang="es-MX" dirty="0"/>
              <a:t>trabajador no detuvo la cepilladora ni la cerró antes de ingresar al área debajo de la cepilladora para </a:t>
            </a:r>
            <a:r>
              <a:rPr lang="es-MX" dirty="0">
                <a:solidFill>
                  <a:schemeClr val="accent1"/>
                </a:solidFill>
              </a:rPr>
              <a:t>limpiar</a:t>
            </a:r>
            <a:r>
              <a:rPr lang="es-MX" dirty="0"/>
              <a:t> los escombros. Su sudadera comenzó a girar alrededor del eje giratorio. Su brazo derecho fue fracturado y amputado por el eje giratorio.</a:t>
            </a:r>
            <a:endParaRPr lang="en-US" dirty="0"/>
          </a:p>
        </p:txBody>
      </p:sp>
    </p:spTree>
    <p:extLst>
      <p:ext uri="{BB962C8B-B14F-4D97-AF65-F5344CB8AC3E}">
        <p14:creationId xmlns:p14="http://schemas.microsoft.com/office/powerpoint/2010/main" val="3094228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 </a:t>
            </a:r>
            <a:r>
              <a:rPr lang="es-MX" b="1" dirty="0" smtClean="0"/>
              <a:t>U</a:t>
            </a:r>
            <a:r>
              <a:rPr lang="en-US" b="1" dirty="0" smtClean="0"/>
              <a:t>ltimo Incidente</a:t>
            </a:r>
            <a:endParaRPr lang="en-US" b="1" dirty="0"/>
          </a:p>
        </p:txBody>
      </p:sp>
      <p:sp>
        <p:nvSpPr>
          <p:cNvPr id="3" name="Content Placeholder 2"/>
          <p:cNvSpPr>
            <a:spLocks noGrp="1"/>
          </p:cNvSpPr>
          <p:nvPr>
            <p:ph idx="1"/>
          </p:nvPr>
        </p:nvSpPr>
        <p:spPr/>
        <p:txBody>
          <a:bodyPr/>
          <a:lstStyle/>
          <a:p>
            <a:r>
              <a:rPr lang="es-MX" dirty="0" smtClean="0"/>
              <a:t>Un </a:t>
            </a:r>
            <a:r>
              <a:rPr lang="es-MX" dirty="0"/>
              <a:t>trabajador de mantenimiento acababa de terminar la reparación de un equipo. Volvió a energizar el equipo y estaba esperando que funcionara para ver si su reparación era efectiva. Mientras esperaba, apoyó su mano sobre un equipo adyacente. La segunda pieza del equipo hizo un ciclo primero y la punta de su dedo índice fue amputada por un pistón hidráulico.</a:t>
            </a:r>
            <a:endParaRPr lang="en-US" dirty="0"/>
          </a:p>
          <a:p>
            <a:r>
              <a:rPr lang="es-MX" dirty="0" smtClean="0"/>
              <a:t>Use </a:t>
            </a:r>
            <a:r>
              <a:rPr lang="es-MX" dirty="0"/>
              <a:t>su Hoja de trabajo para responder las siguientes preguntas grupales</a:t>
            </a:r>
            <a:endParaRPr lang="en-US" dirty="0"/>
          </a:p>
        </p:txBody>
      </p:sp>
    </p:spTree>
    <p:extLst>
      <p:ext uri="{BB962C8B-B14F-4D97-AF65-F5344CB8AC3E}">
        <p14:creationId xmlns:p14="http://schemas.microsoft.com/office/powerpoint/2010/main" val="2975846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678180" y="382608"/>
            <a:ext cx="10515600" cy="1325563"/>
          </a:xfrm>
        </p:spPr>
        <p:txBody>
          <a:bodyPr>
            <a:normAutofit/>
          </a:bodyPr>
          <a:lstStyle/>
          <a:p>
            <a:r>
              <a:rPr lang="es-MX" dirty="0"/>
              <a:t>Recuerde protegerse y exigir sus derechos</a:t>
            </a:r>
            <a:r>
              <a:rPr lang="en-US" dirty="0"/>
              <a:t/>
            </a:r>
            <a:br>
              <a:rPr lang="en-US" dirty="0"/>
            </a:br>
            <a:endParaRPr lang="es-MX" dirty="0"/>
          </a:p>
        </p:txBody>
      </p:sp>
      <p:pic>
        <p:nvPicPr>
          <p:cNvPr id="6" name="Picture 5" descr="Unguarded chain presents amputation hazard when in motion. " title="Moving chai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120" y="1915707"/>
            <a:ext cx="2743438" cy="2054530"/>
          </a:xfrm>
          <a:prstGeom prst="rect">
            <a:avLst/>
          </a:prstGeom>
        </p:spPr>
      </p:pic>
      <p:sp>
        <p:nvSpPr>
          <p:cNvPr id="7" name="TextBox 6"/>
          <p:cNvSpPr txBox="1"/>
          <p:nvPr/>
        </p:nvSpPr>
        <p:spPr>
          <a:xfrm>
            <a:off x="960120" y="4084320"/>
            <a:ext cx="2446020" cy="1446550"/>
          </a:xfrm>
          <a:prstGeom prst="rect">
            <a:avLst/>
          </a:prstGeom>
          <a:noFill/>
        </p:spPr>
        <p:txBody>
          <a:bodyPr wrap="square" rtlCol="0">
            <a:spAutoFit/>
          </a:bodyPr>
          <a:lstStyle/>
          <a:p>
            <a:r>
              <a:rPr lang="en-US" sz="2200" b="1" dirty="0"/>
              <a:t>Inadecuado </a:t>
            </a:r>
            <a:r>
              <a:rPr lang="en-US" sz="2200" b="1" dirty="0" smtClean="0"/>
              <a:t> </a:t>
            </a:r>
            <a:endParaRPr lang="en-US" sz="2200" b="1" dirty="0"/>
          </a:p>
          <a:p>
            <a:r>
              <a:rPr lang="en-US" sz="2200" b="1" dirty="0">
                <a:solidFill>
                  <a:schemeClr val="accent1"/>
                </a:solidFill>
              </a:rPr>
              <a:t>Protección de Maquinaria</a:t>
            </a:r>
          </a:p>
          <a:p>
            <a:r>
              <a:rPr lang="en-US" sz="2200" b="1" dirty="0" smtClean="0"/>
              <a:t> </a:t>
            </a:r>
            <a:endParaRPr lang="en-US" sz="2200" b="1" dirty="0"/>
          </a:p>
        </p:txBody>
      </p:sp>
      <p:pic>
        <p:nvPicPr>
          <p:cNvPr id="11" name="Picture 10" descr="lockout.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2226" y="3918595"/>
            <a:ext cx="1381554" cy="1778000"/>
          </a:xfrm>
          <a:prstGeom prst="rect">
            <a:avLst/>
          </a:prstGeom>
        </p:spPr>
      </p:pic>
      <p:sp>
        <p:nvSpPr>
          <p:cNvPr id="8" name="TextBox 7"/>
          <p:cNvSpPr txBox="1"/>
          <p:nvPr/>
        </p:nvSpPr>
        <p:spPr>
          <a:xfrm>
            <a:off x="9812226" y="5696595"/>
            <a:ext cx="1343454" cy="1107996"/>
          </a:xfrm>
          <a:prstGeom prst="rect">
            <a:avLst/>
          </a:prstGeom>
          <a:noFill/>
        </p:spPr>
        <p:txBody>
          <a:bodyPr wrap="square" rtlCol="0">
            <a:spAutoFit/>
          </a:bodyPr>
          <a:lstStyle/>
          <a:p>
            <a:r>
              <a:rPr lang="en-US" sz="22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Incumplimiento</a:t>
            </a:r>
          </a:p>
          <a:p>
            <a:r>
              <a:rPr lang="en-US" sz="22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Cerrar</a:t>
            </a:r>
          </a:p>
        </p:txBody>
      </p:sp>
      <p:sp>
        <p:nvSpPr>
          <p:cNvPr id="2" name="TextBox 1"/>
          <p:cNvSpPr txBox="1"/>
          <p:nvPr/>
        </p:nvSpPr>
        <p:spPr>
          <a:xfrm>
            <a:off x="4079343" y="2449175"/>
            <a:ext cx="6423660" cy="923330"/>
          </a:xfrm>
          <a:prstGeom prst="rect">
            <a:avLst/>
          </a:prstGeom>
          <a:noFill/>
        </p:spPr>
        <p:txBody>
          <a:bodyPr wrap="square" rtlCol="0">
            <a:spAutoFit/>
          </a:bodyPr>
          <a:lstStyle/>
          <a:p>
            <a:r>
              <a:rPr lang="es-MX" dirty="0" smtClean="0"/>
              <a:t>Cuando </a:t>
            </a:r>
            <a:r>
              <a:rPr lang="es-MX" dirty="0"/>
              <a:t>las máquinas se detienen o se atascan, las operaciones de producción normales se detienen y comienzan el servicio y el mantenimiento.</a:t>
            </a:r>
            <a:endParaRPr lang="en-US" dirty="0"/>
          </a:p>
        </p:txBody>
      </p:sp>
      <p:sp>
        <p:nvSpPr>
          <p:cNvPr id="5" name="TextBox 4"/>
          <p:cNvSpPr txBox="1"/>
          <p:nvPr/>
        </p:nvSpPr>
        <p:spPr>
          <a:xfrm>
            <a:off x="4079343" y="3787577"/>
            <a:ext cx="4511040" cy="646331"/>
          </a:xfrm>
          <a:prstGeom prst="rect">
            <a:avLst/>
          </a:prstGeom>
          <a:noFill/>
        </p:spPr>
        <p:txBody>
          <a:bodyPr wrap="square" rtlCol="0">
            <a:spAutoFit/>
          </a:bodyPr>
          <a:lstStyle/>
          <a:p>
            <a:r>
              <a:rPr lang="es-MX" dirty="0" smtClean="0"/>
              <a:t>Casi </a:t>
            </a:r>
            <a:r>
              <a:rPr lang="es-MX" dirty="0"/>
              <a:t>todas las actividades de servicio y mantenimiento requieren bloqueo</a:t>
            </a:r>
            <a:r>
              <a:rPr lang="en-US" dirty="0" smtClean="0"/>
              <a:t> </a:t>
            </a:r>
            <a:endParaRPr lang="en-US" dirty="0"/>
          </a:p>
        </p:txBody>
      </p:sp>
    </p:spTree>
    <p:extLst>
      <p:ext uri="{BB962C8B-B14F-4D97-AF65-F5344CB8AC3E}">
        <p14:creationId xmlns:p14="http://schemas.microsoft.com/office/powerpoint/2010/main" val="719294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3F30A7B-CCEF-493B-88A6-A83ACFBCE05A}"/>
              </a:ext>
            </a:extLst>
          </p:cNvPr>
          <p:cNvSpPr>
            <a:spLocks noGrp="1" noChangeArrowheads="1"/>
          </p:cNvSpPr>
          <p:nvPr>
            <p:ph type="title"/>
          </p:nvPr>
        </p:nvSpPr>
        <p:spPr/>
        <p:txBody>
          <a:bodyPr/>
          <a:lstStyle/>
          <a:p>
            <a:pPr algn="ctr"/>
            <a:r>
              <a:rPr lang="en-US" altLang="en-US" b="1" dirty="0"/>
              <a:t>Un P</a:t>
            </a:r>
            <a:r>
              <a:rPr lang="en-US" altLang="en-US" b="1" dirty="0" smtClean="0"/>
              <a:t>ensamiento Final</a:t>
            </a:r>
            <a:endParaRPr lang="en-US" altLang="en-US" b="1" dirty="0"/>
          </a:p>
        </p:txBody>
      </p:sp>
      <p:sp>
        <p:nvSpPr>
          <p:cNvPr id="23555" name="Rectangle 3">
            <a:extLst>
              <a:ext uri="{FF2B5EF4-FFF2-40B4-BE49-F238E27FC236}">
                <a16:creationId xmlns:a16="http://schemas.microsoft.com/office/drawing/2014/main" id="{AFE81F23-2826-42C4-BBFE-629BD7BABBA6}"/>
              </a:ext>
            </a:extLst>
          </p:cNvPr>
          <p:cNvSpPr>
            <a:spLocks noGrp="1" noChangeArrowheads="1"/>
          </p:cNvSpPr>
          <p:nvPr>
            <p:ph type="body" idx="1"/>
          </p:nvPr>
        </p:nvSpPr>
        <p:spPr/>
        <p:txBody>
          <a:bodyPr/>
          <a:lstStyle/>
          <a:p>
            <a:r>
              <a:rPr lang="es-MX" altLang="en-US" b="1" dirty="0" smtClean="0"/>
              <a:t>Todas </a:t>
            </a:r>
            <a:r>
              <a:rPr lang="es-MX" altLang="en-US" b="1" dirty="0"/>
              <a:t>las amputaciones que alguna vez ocurrieron por falta de bloqueo o por protección inadecuada de la máquina se pudieron </a:t>
            </a:r>
            <a:r>
              <a:rPr lang="es-MX" altLang="en-US" b="1" u="sng" dirty="0"/>
              <a:t>prevenir</a:t>
            </a:r>
            <a:r>
              <a:rPr lang="es-MX" altLang="en-US" b="1" dirty="0"/>
              <a:t>.</a:t>
            </a:r>
            <a:endParaRPr lang="en-US" altLang="en-US" b="1" dirty="0" smtClean="0"/>
          </a:p>
          <a:p>
            <a:r>
              <a:rPr lang="es-MX" altLang="en-US" b="1" dirty="0" smtClean="0"/>
              <a:t>Las </a:t>
            </a:r>
            <a:r>
              <a:rPr lang="es-MX" altLang="en-US" b="1" dirty="0"/>
              <a:t>fallas de bloqueo y las fallas de protección de la máquina resultan en dolor innecesario, sufrimiento, pérdida de salarios y gastos para la organización.</a:t>
            </a:r>
            <a:endParaRPr lang="en-US" altLang="en-US" b="1" dirty="0" smtClean="0"/>
          </a:p>
          <a:p>
            <a:r>
              <a:rPr lang="es-MX" altLang="en-US" b="1" dirty="0" smtClean="0"/>
              <a:t>Cualquier </a:t>
            </a:r>
            <a:r>
              <a:rPr lang="es-MX" altLang="en-US" b="1" dirty="0"/>
              <a:t>competidor serio para su negocio o cuota de mercado hará un mejor trabajo de protección de máquinas y realizará un bloqueo mejor que usted.</a:t>
            </a:r>
            <a:endParaRPr lang="en-US" alt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s-MX" dirty="0"/>
              <a:t>Derechos de los Trabajadores Bajo de la Ley OSHA </a:t>
            </a:r>
            <a:r>
              <a:rPr lang="en-US" dirty="0"/>
              <a:t/>
            </a:r>
            <a:br>
              <a:rPr lang="en-US" dirty="0"/>
            </a:br>
            <a:endParaRPr lang="en-US" dirty="0"/>
          </a:p>
        </p:txBody>
      </p:sp>
      <p:sp>
        <p:nvSpPr>
          <p:cNvPr id="3" name="Content Placeholder 2"/>
          <p:cNvSpPr>
            <a:spLocks noGrp="1"/>
          </p:cNvSpPr>
          <p:nvPr>
            <p:ph idx="1"/>
          </p:nvPr>
        </p:nvSpPr>
        <p:spPr/>
        <p:txBody>
          <a:bodyPr rtlCol="0">
            <a:normAutofit fontScale="92500" lnSpcReduction="20000"/>
          </a:bodyPr>
          <a:lstStyle/>
          <a:p>
            <a:pPr>
              <a:defRPr/>
            </a:pPr>
            <a:r>
              <a:rPr lang="es-MX" dirty="0" smtClean="0"/>
              <a:t>Los </a:t>
            </a:r>
            <a:r>
              <a:rPr lang="es-MX" dirty="0"/>
              <a:t>trabajadores tienen derecho a condiciones de trabajo que no suponen un riesgo de daño grave.  Para ayudar a asegurar un lugar de trabajo seguro y saludable, OSHA también provee a los trabajadores el derecho a:</a:t>
            </a:r>
            <a:endParaRPr lang="en-US" dirty="0"/>
          </a:p>
          <a:p>
            <a:pPr>
              <a:defRPr/>
            </a:pPr>
            <a:r>
              <a:rPr lang="es-MX" dirty="0"/>
              <a:t>Pide a OSHA que inspeccione el lugar de trabajo;</a:t>
            </a:r>
            <a:endParaRPr lang="en-US" dirty="0"/>
          </a:p>
          <a:p>
            <a:pPr>
              <a:defRPr/>
            </a:pPr>
            <a:r>
              <a:rPr lang="es-MX" dirty="0"/>
              <a:t>Utilizar sus derechos bajo la ley sin represalias y discriminación;</a:t>
            </a:r>
            <a:endParaRPr lang="en-US" dirty="0"/>
          </a:p>
          <a:p>
            <a:pPr>
              <a:defRPr/>
            </a:pPr>
            <a:r>
              <a:rPr lang="es-MX" dirty="0"/>
              <a:t>Recibir información y capacitación sobre peligros, métodos para prevenir el daño y las normas de OSHA que se aplican a su lugar de trabajo.  El entrenamiento debe ser un idioma que usted puede entender;</a:t>
            </a:r>
            <a:endParaRPr lang="en-US" dirty="0"/>
          </a:p>
          <a:p>
            <a:pPr>
              <a:defRPr/>
            </a:pPr>
            <a:r>
              <a:rPr lang="es-MX" dirty="0"/>
              <a:t>Obtenga copias de los resultados de las pruebas para encontrar peligros en el lugar de trabajo;</a:t>
            </a:r>
            <a:endParaRPr lang="en-US" dirty="0"/>
          </a:p>
          <a:p>
            <a:pPr>
              <a:defRPr/>
            </a:pPr>
            <a:r>
              <a:rPr lang="es-MX" dirty="0"/>
              <a:t>Revisar registros de lesiones y enfermedades relacionadas con el trabajo;</a:t>
            </a:r>
            <a:endParaRPr lang="en-US" dirty="0"/>
          </a:p>
          <a:p>
            <a:pPr>
              <a:defRPr/>
            </a:pPr>
            <a:r>
              <a:rPr lang="es-MX" dirty="0"/>
              <a:t>Obtenga copias de sus registros médicos.</a:t>
            </a:r>
            <a:endParaRPr lang="en-US" dirty="0"/>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extLst>
      <p:ext uri="{BB962C8B-B14F-4D97-AF65-F5344CB8AC3E}">
        <p14:creationId xmlns:p14="http://schemas.microsoft.com/office/powerpoint/2010/main" val="3074384691"/>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s-MX" altLang="es-MX" smtClean="0"/>
              <a:t>Derecho de Presentar una Queja </a:t>
            </a:r>
            <a:r>
              <a:rPr lang="en-US" altLang="es-MX" smtClean="0"/>
              <a:t/>
            </a:r>
            <a:br>
              <a:rPr lang="en-US" altLang="es-MX" smtClean="0"/>
            </a:br>
            <a:endParaRPr lang="en-US" altLang="es-MX" smtClean="0"/>
          </a:p>
        </p:txBody>
      </p:sp>
      <p:sp>
        <p:nvSpPr>
          <p:cNvPr id="101379" name="Content Placeholder 2"/>
          <p:cNvSpPr>
            <a:spLocks noGrp="1"/>
          </p:cNvSpPr>
          <p:nvPr>
            <p:ph idx="1"/>
          </p:nvPr>
        </p:nvSpPr>
        <p:spPr/>
        <p:txBody>
          <a:bodyPr>
            <a:normAutofit lnSpcReduction="10000"/>
          </a:bodyPr>
          <a:lstStyle/>
          <a:p>
            <a:pPr eaLnBrk="1" hangingPunct="1"/>
            <a:r>
              <a:rPr lang="es-MX" altLang="es-MX" smtClean="0"/>
              <a:t>La </a:t>
            </a:r>
            <a:r>
              <a:rPr lang="es-MX" altLang="es-MX" u="sng" smtClean="0"/>
              <a:t>Ley de Seguridad y Salud Ocupacional de 1970</a:t>
            </a:r>
            <a:r>
              <a:rPr lang="es-MX" altLang="es-MX" smtClean="0"/>
              <a:t> da los empleados y sus representantes el derecho de presentar una queja y solicitar una inspección de OSHA de su lugar de trabajo si creen que hay un riesgo grave o su empleador no está siguiendo las normas de OSHA.  Además, la ley otorga a los reclamantes el derecho de solicitar que sus nombres no sean revelados a sus empleadores.</a:t>
            </a:r>
            <a:endParaRPr lang="en-US" altLang="es-MX" smtClean="0"/>
          </a:p>
          <a:p>
            <a:pPr eaLnBrk="1" hangingPunct="1"/>
            <a:r>
              <a:rPr lang="es-MX" altLang="es-MX" smtClean="0"/>
              <a:t>Las quejas de los empleados y sus representantes son tomadas en serio por OSHA. Esta contra la ley que un empleador despida, rebaja, transfiere o discrimina de cualquier manera contra un trabajador por presentar una queja o por usar otros </a:t>
            </a:r>
            <a:r>
              <a:rPr lang="es-MX" altLang="es-MX" u="sng" smtClean="0"/>
              <a:t>derechos de OSHA</a:t>
            </a:r>
            <a:r>
              <a:rPr lang="es-MX" altLang="es-MX" smtClean="0"/>
              <a:t>.</a:t>
            </a:r>
            <a:endParaRPr lang="en-US" altLang="es-MX" smtClean="0"/>
          </a:p>
          <a:p>
            <a:pPr eaLnBrk="1" hangingPunct="1"/>
            <a:r>
              <a:rPr lang="es-MX" altLang="es-MX" smtClean="0"/>
              <a:t>OSHA mantendrá su información confidencial.</a:t>
            </a:r>
            <a:endParaRPr lang="en-US" altLang="es-MX" smtClean="0"/>
          </a:p>
          <a:p>
            <a:pPr eaLnBrk="1" hangingPunct="1"/>
            <a:endParaRPr lang="en-US" altLang="es-MX" smtClean="0"/>
          </a:p>
        </p:txBody>
      </p:sp>
      <p:sp>
        <p:nvSpPr>
          <p:cNvPr id="2" name="Date Placeholder 1"/>
          <p:cNvSpPr>
            <a:spLocks noGrp="1"/>
          </p:cNvSpPr>
          <p:nvPr>
            <p:ph type="dt" sz="quarter" idx="10"/>
          </p:nvPr>
        </p:nvSpPr>
        <p:spPr/>
        <p:txBody>
          <a:bodyPr/>
          <a:lstStyle/>
          <a:p>
            <a:pPr>
              <a:defRPr/>
            </a:pPr>
            <a:endParaRPr lang="en-US"/>
          </a:p>
        </p:txBody>
      </p:sp>
    </p:spTree>
    <p:extLst>
      <p:ext uri="{BB962C8B-B14F-4D97-AF65-F5344CB8AC3E}">
        <p14:creationId xmlns:p14="http://schemas.microsoft.com/office/powerpoint/2010/main" val="271731993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s-MX" altLang="es-MX" smtClean="0"/>
              <a:t>Protecciones de Denunciantes </a:t>
            </a:r>
            <a:r>
              <a:rPr lang="en-US" altLang="es-MX" smtClean="0"/>
              <a:t/>
            </a:r>
            <a:br>
              <a:rPr lang="en-US" altLang="es-MX" smtClean="0"/>
            </a:br>
            <a:endParaRPr lang="en-US" altLang="es-MX" smtClean="0"/>
          </a:p>
        </p:txBody>
      </p:sp>
      <p:sp>
        <p:nvSpPr>
          <p:cNvPr id="3" name="Content Placeholder 2"/>
          <p:cNvSpPr>
            <a:spLocks noGrp="1"/>
          </p:cNvSpPr>
          <p:nvPr>
            <p:ph idx="1"/>
          </p:nvPr>
        </p:nvSpPr>
        <p:spPr/>
        <p:txBody>
          <a:bodyPr rtlCol="0">
            <a:normAutofit fontScale="55000" lnSpcReduction="20000"/>
          </a:bodyPr>
          <a:lstStyle/>
          <a:p>
            <a:pPr>
              <a:defRPr/>
            </a:pPr>
            <a:r>
              <a:rPr lang="es-MX" dirty="0" smtClean="0"/>
              <a:t>El </a:t>
            </a:r>
            <a:r>
              <a:rPr lang="es-MX" dirty="0"/>
              <a:t>Programa de Protección de Denunciantes de OSHA hace cumplir las disposiciones de denunciantes de más de veinte estados de denunciantes que protegen a los empleados que reportan violaciones de varias leyes de seguridad en el lugar de trabajo. </a:t>
            </a:r>
            <a:endParaRPr lang="en-US" dirty="0"/>
          </a:p>
          <a:p>
            <a:pPr>
              <a:defRPr/>
            </a:pPr>
            <a:r>
              <a:rPr lang="es-MX" dirty="0"/>
              <a:t>La protección contra la discriminación significa que un empleador no puede tomar represalias tomando “acción adversa” contra los trabajadores, tales como:</a:t>
            </a:r>
            <a:endParaRPr lang="en-US" dirty="0"/>
          </a:p>
          <a:p>
            <a:pPr>
              <a:defRPr/>
            </a:pPr>
            <a:r>
              <a:rPr lang="es-MX" dirty="0"/>
              <a:t>Despido o</a:t>
            </a:r>
            <a:r>
              <a:rPr lang="en-US" dirty="0"/>
              <a:t> despido</a:t>
            </a:r>
          </a:p>
          <a:p>
            <a:pPr>
              <a:defRPr/>
            </a:pPr>
            <a:r>
              <a:rPr lang="es-MX" dirty="0"/>
              <a:t>Lista</a:t>
            </a:r>
            <a:r>
              <a:rPr lang="en-US" dirty="0"/>
              <a:t> negra</a:t>
            </a:r>
          </a:p>
          <a:p>
            <a:pPr>
              <a:defRPr/>
            </a:pPr>
            <a:r>
              <a:rPr lang="es-MX" dirty="0"/>
              <a:t>Degradación </a:t>
            </a:r>
            <a:endParaRPr lang="en-US" dirty="0"/>
          </a:p>
          <a:p>
            <a:pPr>
              <a:defRPr/>
            </a:pPr>
            <a:r>
              <a:rPr lang="es-MX" dirty="0"/>
              <a:t>Negando horas extras o promoción </a:t>
            </a:r>
            <a:endParaRPr lang="en-US" dirty="0"/>
          </a:p>
          <a:p>
            <a:pPr>
              <a:defRPr/>
            </a:pPr>
            <a:r>
              <a:rPr lang="es-MX" dirty="0"/>
              <a:t>Disciplina </a:t>
            </a:r>
            <a:endParaRPr lang="en-US" dirty="0"/>
          </a:p>
          <a:p>
            <a:pPr>
              <a:defRPr/>
            </a:pPr>
            <a:r>
              <a:rPr lang="es-MX" dirty="0"/>
              <a:t>Negación de beneficios </a:t>
            </a:r>
            <a:endParaRPr lang="en-US" dirty="0"/>
          </a:p>
          <a:p>
            <a:pPr>
              <a:defRPr/>
            </a:pPr>
            <a:r>
              <a:rPr lang="es-MX" dirty="0"/>
              <a:t>Incumplimiento de contratar o volver a contratar </a:t>
            </a:r>
            <a:endParaRPr lang="en-US" dirty="0"/>
          </a:p>
          <a:p>
            <a:pPr>
              <a:defRPr/>
            </a:pPr>
            <a:r>
              <a:rPr lang="es-MX" dirty="0"/>
              <a:t>Intimidación </a:t>
            </a:r>
            <a:endParaRPr lang="en-US" dirty="0"/>
          </a:p>
          <a:p>
            <a:pPr>
              <a:defRPr/>
            </a:pPr>
            <a:r>
              <a:rPr lang="es-MX" dirty="0"/>
              <a:t>Haciendo amenazas </a:t>
            </a:r>
            <a:endParaRPr lang="en-US" dirty="0"/>
          </a:p>
          <a:p>
            <a:pPr>
              <a:defRPr/>
            </a:pPr>
            <a:r>
              <a:rPr lang="es-MX" dirty="0"/>
              <a:t>Reasignación que afecta las perspectivas de promoción </a:t>
            </a:r>
            <a:endParaRPr lang="en-US" dirty="0"/>
          </a:p>
          <a:p>
            <a:pPr>
              <a:defRPr/>
            </a:pPr>
            <a:r>
              <a:rPr lang="es-MX" dirty="0"/>
              <a:t>Reduciendo la paga u horas </a:t>
            </a:r>
            <a:endParaRPr lang="en-US" dirty="0"/>
          </a:p>
          <a:p>
            <a:pPr>
              <a:defRPr/>
            </a:pPr>
            <a:endParaRPr lang="en-US" dirty="0"/>
          </a:p>
        </p:txBody>
      </p:sp>
      <p:sp>
        <p:nvSpPr>
          <p:cNvPr id="2" name="Date Placeholder 1"/>
          <p:cNvSpPr>
            <a:spLocks noGrp="1"/>
          </p:cNvSpPr>
          <p:nvPr>
            <p:ph type="dt" sz="quarter" idx="10"/>
          </p:nvPr>
        </p:nvSpPr>
        <p:spPr/>
        <p:txBody>
          <a:bodyPr/>
          <a:lstStyle/>
          <a:p>
            <a:pPr>
              <a:defRPr/>
            </a:pPr>
            <a:endParaRPr lang="en-US"/>
          </a:p>
        </p:txBody>
      </p:sp>
    </p:spTree>
    <p:extLst>
      <p:ext uri="{BB962C8B-B14F-4D97-AF65-F5344CB8AC3E}">
        <p14:creationId xmlns:p14="http://schemas.microsoft.com/office/powerpoint/2010/main" val="414857154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t>Construyendo una </a:t>
            </a:r>
            <a:r>
              <a:rPr lang="es-MX" b="1" dirty="0" smtClean="0"/>
              <a:t>Base </a:t>
            </a:r>
            <a:r>
              <a:rPr lang="es-MX" b="1" dirty="0"/>
              <a:t>para </a:t>
            </a:r>
            <a:r>
              <a:rPr lang="es-MX" b="1" dirty="0" smtClean="0"/>
              <a:t>Mejorar</a:t>
            </a:r>
            <a:endParaRPr lang="en-US" b="1" dirty="0"/>
          </a:p>
        </p:txBody>
      </p:sp>
      <p:sp>
        <p:nvSpPr>
          <p:cNvPr id="3" name="Content Placeholder 2"/>
          <p:cNvSpPr>
            <a:spLocks noGrp="1"/>
          </p:cNvSpPr>
          <p:nvPr>
            <p:ph idx="1"/>
          </p:nvPr>
        </p:nvSpPr>
        <p:spPr/>
        <p:txBody>
          <a:bodyPr/>
          <a:lstStyle/>
          <a:p>
            <a:r>
              <a:rPr lang="en-US" sz="4000" dirty="0" smtClean="0"/>
              <a:t>La Seguridad</a:t>
            </a:r>
            <a:endParaRPr lang="en-US" sz="4000" dirty="0"/>
          </a:p>
          <a:p>
            <a:r>
              <a:rPr lang="en-US" sz="4000" dirty="0" smtClean="0"/>
              <a:t>Peligro</a:t>
            </a:r>
            <a:endParaRPr lang="en-US" sz="4000" dirty="0"/>
          </a:p>
          <a:p>
            <a:r>
              <a:rPr lang="en-US" sz="4000" dirty="0" smtClean="0"/>
              <a:t>Incidente</a:t>
            </a:r>
            <a:endParaRPr lang="en-US" sz="4000" dirty="0"/>
          </a:p>
          <a:p>
            <a:r>
              <a:rPr lang="en-US" sz="4000" dirty="0"/>
              <a:t>Una </a:t>
            </a:r>
            <a:r>
              <a:rPr lang="en-US" sz="4000" dirty="0" smtClean="0"/>
              <a:t>Secuencia </a:t>
            </a:r>
            <a:r>
              <a:rPr lang="en-US" sz="4000" dirty="0"/>
              <a:t>de </a:t>
            </a:r>
            <a:r>
              <a:rPr lang="en-US" sz="4000" dirty="0" smtClean="0"/>
              <a:t>Eventos</a:t>
            </a:r>
            <a:endParaRPr lang="en-US" sz="4000" dirty="0"/>
          </a:p>
          <a:p>
            <a:r>
              <a:rPr lang="es-MX" sz="4000" dirty="0"/>
              <a:t>La M</a:t>
            </a:r>
            <a:r>
              <a:rPr lang="es-MX" sz="4000" dirty="0" smtClean="0"/>
              <a:t>ejor Manera </a:t>
            </a:r>
            <a:r>
              <a:rPr lang="es-MX" sz="4000" dirty="0"/>
              <a:t>de </a:t>
            </a:r>
            <a:r>
              <a:rPr lang="es-MX" sz="4000" dirty="0" smtClean="0"/>
              <a:t>Prevenir Amputaciones</a:t>
            </a:r>
            <a:endParaRPr lang="en-US" sz="40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35393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s-MX" altLang="es-MX" dirty="0"/>
              <a:t>SH-05031-SH8</a:t>
            </a:r>
            <a:endParaRPr lang="es-MX" altLang="es-MX" dirty="0" smtClean="0"/>
          </a:p>
        </p:txBody>
      </p:sp>
      <p:sp>
        <p:nvSpPr>
          <p:cNvPr id="103427" name="Content Placeholder 2"/>
          <p:cNvSpPr>
            <a:spLocks noGrp="1"/>
          </p:cNvSpPr>
          <p:nvPr>
            <p:ph idx="1"/>
          </p:nvPr>
        </p:nvSpPr>
        <p:spPr/>
        <p:txBody>
          <a:bodyPr/>
          <a:lstStyle/>
          <a:p>
            <a:pPr eaLnBrk="1" hangingPunct="1"/>
            <a:r>
              <a:rPr lang="es-MX" altLang="es-MX" dirty="0" smtClean="0"/>
              <a:t>Este material fue producido bajo la concesión SH-05031-SH8 de la Administración de Seguridad y Salud Ocupacional, Departamento de Trabajo de los Estados Unidos. No refleja necesariamente las opiniones o políticas del Departamento de Trabajo de los Estados Unidos, ni tampoco la mención de nombres comerciales, productos comerciales u organizaciones implica el respaldo del Gobierno de los Estados Unidos </a:t>
            </a:r>
            <a:endParaRPr lang="en-US" altLang="es-MX" dirty="0" smtClean="0"/>
          </a:p>
          <a:p>
            <a:pPr eaLnBrk="1" hangingPunct="1"/>
            <a:endParaRPr lang="en-US" altLang="es-MX" dirty="0" smtClean="0"/>
          </a:p>
        </p:txBody>
      </p:sp>
      <p:sp>
        <p:nvSpPr>
          <p:cNvPr id="2" name="Date Placeholder 1"/>
          <p:cNvSpPr>
            <a:spLocks noGrp="1"/>
          </p:cNvSpPr>
          <p:nvPr>
            <p:ph type="dt" sz="quarter" idx="10"/>
          </p:nvPr>
        </p:nvSpPr>
        <p:spPr/>
        <p:txBody>
          <a:bodyPr/>
          <a:lstStyle/>
          <a:p>
            <a:pPr>
              <a:defRPr/>
            </a:pPr>
            <a:endParaRPr lang="en-US"/>
          </a:p>
        </p:txBody>
      </p:sp>
    </p:spTree>
    <p:extLst>
      <p:ext uri="{BB962C8B-B14F-4D97-AF65-F5344CB8AC3E}">
        <p14:creationId xmlns:p14="http://schemas.microsoft.com/office/powerpoint/2010/main" val="305054141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 Seguridad:</a:t>
            </a:r>
            <a:endParaRPr lang="en-US" b="1" dirty="0"/>
          </a:p>
        </p:txBody>
      </p:sp>
      <p:sp>
        <p:nvSpPr>
          <p:cNvPr id="3" name="Content Placeholder 2"/>
          <p:cNvSpPr>
            <a:spLocks noGrp="1"/>
          </p:cNvSpPr>
          <p:nvPr>
            <p:ph idx="1"/>
          </p:nvPr>
        </p:nvSpPr>
        <p:spPr>
          <a:xfrm>
            <a:off x="1981200" y="2667000"/>
            <a:ext cx="8229600" cy="4876800"/>
          </a:xfrm>
        </p:spPr>
        <p:txBody>
          <a:bodyPr/>
          <a:lstStyle/>
          <a:p>
            <a:pPr marL="0" indent="0">
              <a:buNone/>
            </a:pPr>
            <a:r>
              <a:rPr lang="es-MX" sz="3200"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 proceso para reducir el riesgo y </a:t>
            </a:r>
            <a:r>
              <a:rPr lang="es-MX" sz="32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prevenir incidentes</a:t>
            </a:r>
            <a:r>
              <a:rPr lang="es-MX" sz="3200"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mediante la gestión eficaz del </a:t>
            </a:r>
            <a:r>
              <a:rPr lang="es-MX" sz="32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movimiento</a:t>
            </a:r>
            <a:r>
              <a:rPr lang="es-MX" sz="3200"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de </a:t>
            </a:r>
            <a:r>
              <a:rPr lang="es-MX" sz="32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personas, equipos, materiales y energía.</a:t>
            </a:r>
            <a:endParaRPr lang="en-US" sz="32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marL="0" indent="0">
              <a:buNone/>
            </a:pPr>
            <a:endParaRPr lang="en-US" dirty="0"/>
          </a:p>
        </p:txBody>
      </p:sp>
    </p:spTree>
    <p:extLst>
      <p:ext uri="{BB962C8B-B14F-4D97-AF65-F5344CB8AC3E}">
        <p14:creationId xmlns:p14="http://schemas.microsoft.com/office/powerpoint/2010/main" val="422131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Peligro:</a:t>
            </a:r>
            <a:endParaRPr lang="en-US" b="1" dirty="0"/>
          </a:p>
        </p:txBody>
      </p:sp>
      <p:sp>
        <p:nvSpPr>
          <p:cNvPr id="3" name="Content Placeholder 2"/>
          <p:cNvSpPr>
            <a:spLocks noGrp="1"/>
          </p:cNvSpPr>
          <p:nvPr>
            <p:ph idx="1"/>
          </p:nvPr>
        </p:nvSpPr>
        <p:spPr/>
        <p:txBody>
          <a:bodyPr/>
          <a:lstStyle/>
          <a:p>
            <a:pPr>
              <a:buFont typeface="Wingdings" pitchFamily="2" charset="2"/>
              <a:buNone/>
            </a:pP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Cualquier Fuente de peligro</a:t>
            </a:r>
            <a:r>
              <a:rPr lang="en-US" sz="3200" dirty="0" smtClean="0">
                <a:solidFill>
                  <a:srgbClr val="4C5A6A"/>
                </a:solidFill>
              </a:rPr>
              <a:t>.</a:t>
            </a:r>
            <a:endParaRPr lang="en-US" sz="3200" dirty="0">
              <a:solidFill>
                <a:srgbClr val="4C5A6A"/>
              </a:solidFill>
            </a:endParaRPr>
          </a:p>
          <a:p>
            <a:pPr>
              <a:buFont typeface="Wingdings" pitchFamily="2" charset="2"/>
              <a:buNone/>
            </a:pPr>
            <a:endParaRPr lang="en-US" sz="3200" dirty="0">
              <a:solidFill>
                <a:srgbClr val="4C5A6A"/>
              </a:solidFill>
            </a:endParaRPr>
          </a:p>
          <a:p>
            <a:pPr algn="ctr">
              <a:buFont typeface="Wingdings" pitchFamily="2" charset="2"/>
              <a:buNone/>
            </a:pPr>
            <a:r>
              <a:rPr lang="es-MX" sz="3200" dirty="0">
                <a:solidFill>
                  <a:srgbClr val="4C5A6A"/>
                </a:solidFill>
              </a:rPr>
              <a:t>Los dos tipos principales de peligro son</a:t>
            </a:r>
            <a:r>
              <a:rPr lang="en-US" sz="3200" dirty="0" smtClean="0">
                <a:solidFill>
                  <a:srgbClr val="4C5A6A"/>
                </a:solidFill>
              </a:rPr>
              <a:t>:</a:t>
            </a:r>
            <a:endParaRPr lang="en-US" sz="3200" dirty="0">
              <a:solidFill>
                <a:srgbClr val="4C5A6A"/>
              </a:solidFill>
            </a:endParaRPr>
          </a:p>
          <a:p>
            <a:pPr algn="ctr">
              <a:buFont typeface="Wingdings" pitchFamily="2" charset="2"/>
              <a:buNone/>
            </a:pPr>
            <a:endParaRPr lang="en-US" sz="3200" dirty="0">
              <a:solidFill>
                <a:srgbClr val="4C5A6A"/>
              </a:solidFill>
            </a:endParaRPr>
          </a:p>
          <a:p>
            <a:pPr algn="ctr">
              <a:buFont typeface="Wingdings" pitchFamily="2" charset="2"/>
              <a:buNone/>
            </a:pP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Condiciones</a:t>
            </a:r>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Inseguras</a:t>
            </a:r>
            <a:endPar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buFont typeface="Wingdings" pitchFamily="2" charset="2"/>
              <a:buNone/>
            </a:pPr>
            <a:r>
              <a:rPr lang="en-US" sz="3200" dirty="0"/>
              <a:t>y</a:t>
            </a:r>
          </a:p>
          <a:p>
            <a:pPr algn="ctr">
              <a:buFont typeface="Wingdings" pitchFamily="2" charset="2"/>
              <a:buNone/>
            </a:pP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Comportamientos</a:t>
            </a:r>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Inseguros</a:t>
            </a:r>
            <a:endPar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endParaRPr lang="en-US" dirty="0"/>
          </a:p>
        </p:txBody>
      </p:sp>
    </p:spTree>
    <p:extLst>
      <p:ext uri="{BB962C8B-B14F-4D97-AF65-F5344CB8AC3E}">
        <p14:creationId xmlns:p14="http://schemas.microsoft.com/office/powerpoint/2010/main" val="191534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Incidente:</a:t>
            </a:r>
            <a:endParaRPr lang="en-US" b="1" dirty="0"/>
          </a:p>
        </p:txBody>
      </p:sp>
      <p:sp>
        <p:nvSpPr>
          <p:cNvPr id="3" name="Content Placeholder 2"/>
          <p:cNvSpPr>
            <a:spLocks noGrp="1"/>
          </p:cNvSpPr>
          <p:nvPr>
            <p:ph idx="1"/>
          </p:nvPr>
        </p:nvSpPr>
        <p:spPr>
          <a:xfrm>
            <a:off x="1981200" y="2667000"/>
            <a:ext cx="8229600" cy="4876800"/>
          </a:xfrm>
        </p:spPr>
        <p:txBody>
          <a:bodyPr/>
          <a:lstStyle/>
          <a:p>
            <a:pPr marL="0" indent="0">
              <a:buNone/>
            </a:pPr>
            <a:r>
              <a:rPr lang="es-MX" sz="3200" dirty="0">
                <a:solidFill>
                  <a:srgbClr val="4C5A6A"/>
                </a:solidFill>
              </a:rPr>
              <a:t>Un </a:t>
            </a:r>
            <a:r>
              <a:rPr lang="es-MX" sz="3200" b="1" dirty="0">
                <a:solidFill>
                  <a:srgbClr val="FF0000"/>
                </a:solidFill>
              </a:rPr>
              <a:t>evento no planificado </a:t>
            </a:r>
            <a:r>
              <a:rPr lang="es-MX" sz="3200" dirty="0">
                <a:solidFill>
                  <a:srgbClr val="4C5A6A"/>
                </a:solidFill>
              </a:rPr>
              <a:t>que ocurre </a:t>
            </a:r>
            <a:r>
              <a:rPr lang="es-MX" sz="3200" b="1" dirty="0">
                <a:solidFill>
                  <a:srgbClr val="FF0000"/>
                </a:solidFill>
              </a:rPr>
              <a:t>después</a:t>
            </a:r>
            <a:r>
              <a:rPr lang="es-MX" sz="3200" dirty="0">
                <a:solidFill>
                  <a:srgbClr val="4C5A6A"/>
                </a:solidFill>
              </a:rPr>
              <a:t> de un </a:t>
            </a:r>
            <a:r>
              <a:rPr lang="es-MX" sz="3200" b="1" dirty="0">
                <a:solidFill>
                  <a:srgbClr val="FF0000"/>
                </a:solidFill>
              </a:rPr>
              <a:t>comportamiento inseguro o una condición insegura</a:t>
            </a:r>
            <a:r>
              <a:rPr lang="es-MX" sz="3200" dirty="0">
                <a:solidFill>
                  <a:srgbClr val="4C5A6A"/>
                </a:solidFill>
              </a:rPr>
              <a:t> que interrumpe el progreso normal de una actividad y puede provocar lesiones o daños.</a:t>
            </a:r>
            <a:endParaRPr lang="en-US" sz="3200" dirty="0">
              <a:solidFill>
                <a:srgbClr val="4C5A6A"/>
              </a:solidFill>
            </a:endParaRPr>
          </a:p>
        </p:txBody>
      </p:sp>
    </p:spTree>
    <p:extLst>
      <p:ext uri="{BB962C8B-B14F-4D97-AF65-F5344CB8AC3E}">
        <p14:creationId xmlns:p14="http://schemas.microsoft.com/office/powerpoint/2010/main" val="347052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b="1" dirty="0"/>
              <a:t>Una </a:t>
            </a:r>
            <a:r>
              <a:rPr lang="es-MX" b="1" dirty="0" smtClean="0"/>
              <a:t>Secuencia </a:t>
            </a:r>
            <a:r>
              <a:rPr lang="es-MX" b="1" dirty="0"/>
              <a:t>que </a:t>
            </a:r>
            <a:r>
              <a:rPr lang="es-MX" b="1" dirty="0" smtClean="0"/>
              <a:t>Conduce </a:t>
            </a:r>
            <a:r>
              <a:rPr lang="es-MX" b="1" dirty="0"/>
              <a:t>a </a:t>
            </a:r>
            <a:r>
              <a:rPr lang="es-MX" b="1" dirty="0" smtClean="0"/>
              <a:t>Incidentes</a:t>
            </a:r>
            <a:endParaRPr lang="en-US" b="1" dirty="0"/>
          </a:p>
        </p:txBody>
      </p:sp>
      <p:sp>
        <p:nvSpPr>
          <p:cNvPr id="3" name="Content Placeholder 2"/>
          <p:cNvSpPr>
            <a:spLocks noGrp="1"/>
          </p:cNvSpPr>
          <p:nvPr>
            <p:ph idx="1"/>
          </p:nvPr>
        </p:nvSpPr>
        <p:spPr/>
        <p:txBody>
          <a:bodyPr>
            <a:normAutofit fontScale="85000" lnSpcReduction="20000"/>
          </a:bodyPr>
          <a:lstStyle/>
          <a:p>
            <a:pPr algn="ctr">
              <a:buNone/>
            </a:pPr>
            <a:r>
              <a:rPr lang="en-US" sz="3200" dirty="0" smtClean="0">
                <a:solidFill>
                  <a:srgbClr val="4C5A6A"/>
                </a:solidFill>
              </a:rPr>
              <a:t>Los Peligros</a:t>
            </a:r>
            <a:endParaRPr lang="en-US" dirty="0">
              <a:solidFill>
                <a:srgbClr val="4C5A6A"/>
              </a:solidFill>
            </a:endParaRPr>
          </a:p>
          <a:p>
            <a:pPr algn="ctr">
              <a:buNone/>
            </a:pPr>
            <a:r>
              <a:rPr lang="en-US" dirty="0" smtClean="0">
                <a:solidFill>
                  <a:srgbClr val="4C5A6A"/>
                </a:solidFill>
              </a:rPr>
              <a:t>(</a:t>
            </a:r>
            <a:r>
              <a:rPr lang="es-MX" dirty="0">
                <a:solidFill>
                  <a:srgbClr val="4C5A6A"/>
                </a:solidFill>
              </a:rPr>
              <a:t>Comportamientos </a:t>
            </a:r>
            <a:r>
              <a:rPr lang="es-MX" dirty="0" smtClean="0">
                <a:solidFill>
                  <a:srgbClr val="4C5A6A"/>
                </a:solidFill>
              </a:rPr>
              <a:t>Inseguros </a:t>
            </a:r>
            <a:r>
              <a:rPr lang="es-MX" dirty="0">
                <a:solidFill>
                  <a:srgbClr val="4C5A6A"/>
                </a:solidFill>
              </a:rPr>
              <a:t>y </a:t>
            </a:r>
            <a:r>
              <a:rPr lang="es-MX" dirty="0" smtClean="0">
                <a:solidFill>
                  <a:srgbClr val="4C5A6A"/>
                </a:solidFill>
              </a:rPr>
              <a:t>Condiciones Inseguras</a:t>
            </a:r>
            <a:r>
              <a:rPr lang="en-US" dirty="0" smtClean="0">
                <a:solidFill>
                  <a:srgbClr val="4C5A6A"/>
                </a:solidFill>
              </a:rPr>
              <a:t>)</a:t>
            </a:r>
            <a:endParaRPr lang="en-US" dirty="0">
              <a:solidFill>
                <a:srgbClr val="4C5A6A"/>
              </a:solidFill>
            </a:endParaRPr>
          </a:p>
          <a:p>
            <a:pPr algn="ctr">
              <a:buNone/>
            </a:pPr>
            <a:endParaRPr lang="en-US" sz="3200" dirty="0">
              <a:solidFill>
                <a:srgbClr val="4C5A6A"/>
              </a:solidFill>
            </a:endParaRPr>
          </a:p>
          <a:p>
            <a:pPr algn="ctr">
              <a:buNone/>
            </a:pPr>
            <a:endParaRPr lang="en-US" sz="3200" dirty="0">
              <a:solidFill>
                <a:srgbClr val="4C5A6A"/>
              </a:solidFill>
            </a:endParaRPr>
          </a:p>
          <a:p>
            <a:pPr algn="ctr">
              <a:buNone/>
            </a:pPr>
            <a:r>
              <a:rPr lang="en-US" sz="3200" dirty="0" smtClean="0">
                <a:solidFill>
                  <a:srgbClr val="4C5A6A"/>
                </a:solidFill>
              </a:rPr>
              <a:t>El Evento </a:t>
            </a:r>
            <a:r>
              <a:rPr lang="en-US" dirty="0" smtClean="0">
                <a:solidFill>
                  <a:srgbClr val="4C5A6A"/>
                </a:solidFill>
              </a:rPr>
              <a:t> </a:t>
            </a:r>
            <a:endParaRPr lang="en-US" dirty="0">
              <a:solidFill>
                <a:srgbClr val="4C5A6A"/>
              </a:solidFill>
            </a:endParaRPr>
          </a:p>
          <a:p>
            <a:pPr algn="ctr">
              <a:buNone/>
            </a:pPr>
            <a:r>
              <a:rPr lang="en-US" dirty="0">
                <a:solidFill>
                  <a:srgbClr val="4C5A6A"/>
                </a:solidFill>
              </a:rPr>
              <a:t>(</a:t>
            </a:r>
            <a:r>
              <a:rPr lang="en-US" dirty="0" smtClean="0">
                <a:solidFill>
                  <a:srgbClr val="4C5A6A"/>
                </a:solidFill>
              </a:rPr>
              <a:t>Movimiento)</a:t>
            </a:r>
            <a:endParaRPr lang="en-US" dirty="0">
              <a:solidFill>
                <a:srgbClr val="4C5A6A"/>
              </a:solidFill>
            </a:endParaRPr>
          </a:p>
          <a:p>
            <a:pPr algn="ctr">
              <a:buNone/>
            </a:pPr>
            <a:endParaRPr lang="en-US" dirty="0">
              <a:solidFill>
                <a:srgbClr val="4C5A6A"/>
              </a:solidFill>
            </a:endParaRPr>
          </a:p>
          <a:p>
            <a:pPr algn="ctr">
              <a:buNone/>
            </a:pPr>
            <a:endParaRPr lang="en-US" dirty="0">
              <a:solidFill>
                <a:srgbClr val="4C5A6A"/>
              </a:solidFill>
            </a:endParaRPr>
          </a:p>
          <a:p>
            <a:pPr algn="ctr">
              <a:buNone/>
            </a:pPr>
            <a:endParaRPr lang="en-US" dirty="0">
              <a:solidFill>
                <a:srgbClr val="4C5A6A"/>
              </a:solidFill>
            </a:endParaRPr>
          </a:p>
          <a:p>
            <a:pPr algn="ctr">
              <a:buNone/>
            </a:pPr>
            <a:r>
              <a:rPr lang="en-US" sz="3200" dirty="0" smtClean="0">
                <a:solidFill>
                  <a:srgbClr val="4C5A6A"/>
                </a:solidFill>
              </a:rPr>
              <a:t>El Resulto</a:t>
            </a:r>
            <a:endParaRPr lang="en-US" sz="3200" dirty="0">
              <a:solidFill>
                <a:srgbClr val="4C5A6A"/>
              </a:solidFill>
            </a:endParaRPr>
          </a:p>
          <a:p>
            <a:pPr algn="ctr">
              <a:buNone/>
            </a:pPr>
            <a:r>
              <a:rPr lang="en-US" dirty="0">
                <a:solidFill>
                  <a:srgbClr val="4C5A6A"/>
                </a:solidFill>
              </a:rPr>
              <a:t>(</a:t>
            </a:r>
            <a:r>
              <a:rPr lang="en-US" dirty="0" smtClean="0">
                <a:solidFill>
                  <a:srgbClr val="4C5A6A"/>
                </a:solidFill>
              </a:rPr>
              <a:t>Incidente)</a:t>
            </a:r>
            <a:endParaRPr lang="en-US" dirty="0">
              <a:solidFill>
                <a:srgbClr val="4C5A6A"/>
              </a:solidFill>
            </a:endParaRPr>
          </a:p>
        </p:txBody>
      </p:sp>
      <p:sp>
        <p:nvSpPr>
          <p:cNvPr id="4" name="Down Arrow 3" descr="Down Arrow" title="Down Arrow"/>
          <p:cNvSpPr/>
          <p:nvPr/>
        </p:nvSpPr>
        <p:spPr>
          <a:xfrm>
            <a:off x="5902479" y="2590801"/>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descr="Down arrow." title="Down arrow."/>
          <p:cNvSpPr/>
          <p:nvPr/>
        </p:nvSpPr>
        <p:spPr>
          <a:xfrm>
            <a:off x="5896428" y="4238198"/>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592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990600"/>
          </a:xfrm>
        </p:spPr>
        <p:txBody>
          <a:bodyPr>
            <a:normAutofit fontScale="90000"/>
          </a:bodyPr>
          <a:lstStyle/>
          <a:p>
            <a:r>
              <a:rPr lang="es-MX" b="1" dirty="0"/>
              <a:t>¿Cuál es la mejor manera de prevenir incidentes?</a:t>
            </a:r>
            <a:endParaRPr lang="en-US" b="1" dirty="0"/>
          </a:p>
        </p:txBody>
      </p:sp>
      <p:sp>
        <p:nvSpPr>
          <p:cNvPr id="3" name="Content Placeholder 2"/>
          <p:cNvSpPr>
            <a:spLocks noGrp="1"/>
          </p:cNvSpPr>
          <p:nvPr>
            <p:ph idx="1"/>
          </p:nvPr>
        </p:nvSpPr>
        <p:spPr>
          <a:xfrm>
            <a:off x="1981200" y="2362200"/>
            <a:ext cx="8229600" cy="4876800"/>
          </a:xfrm>
        </p:spPr>
        <p:txBody>
          <a:bodyPr/>
          <a:lstStyle/>
          <a:p>
            <a:pPr marL="0" indent="0">
              <a:buNone/>
            </a:pPr>
            <a:endParaRPr lang="en-US" dirty="0">
              <a:solidFill>
                <a:srgbClr val="4C5A6A"/>
              </a:solidFill>
            </a:endParaRPr>
          </a:p>
          <a:p>
            <a:r>
              <a:rPr lang="en-US"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Reconocer </a:t>
            </a:r>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los Peligros</a:t>
            </a:r>
            <a:endParaRPr lang="en-US" dirty="0"/>
          </a:p>
          <a:p>
            <a:pPr>
              <a:buNone/>
            </a:pPr>
            <a:endParaRPr lang="en-US" dirty="0">
              <a:solidFill>
                <a:srgbClr val="4C5A6A"/>
              </a:solidFill>
            </a:endParaRPr>
          </a:p>
          <a:p>
            <a:r>
              <a:rPr lang="es-MX" b="1" dirty="0">
                <a:solidFill>
                  <a:srgbClr val="FF0000"/>
                </a:solidFill>
              </a:rPr>
              <a:t>Gestionar el movimiento </a:t>
            </a:r>
            <a:r>
              <a:rPr lang="es-MX" b="1" dirty="0">
                <a:solidFill>
                  <a:srgbClr val="4C5A6A"/>
                </a:solidFill>
              </a:rPr>
              <a:t>de personas, equipos, materiales y energía</a:t>
            </a:r>
            <a:endParaRPr lang="en-US" b="1" dirty="0">
              <a:solidFill>
                <a:srgbClr val="4C5A6A"/>
              </a:solidFill>
            </a:endParaRPr>
          </a:p>
          <a:p>
            <a:pPr marL="0" indent="0">
              <a:buNone/>
            </a:pPr>
            <a:endParaRPr lang="en-US" dirty="0"/>
          </a:p>
        </p:txBody>
      </p:sp>
    </p:spTree>
    <p:extLst>
      <p:ext uri="{BB962C8B-B14F-4D97-AF65-F5344CB8AC3E}">
        <p14:creationId xmlns:p14="http://schemas.microsoft.com/office/powerpoint/2010/main" val="2553670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2149</Words>
  <Application>Microsoft Office PowerPoint</Application>
  <PresentationFormat>Widescreen</PresentationFormat>
  <Paragraphs>202</Paragraphs>
  <Slides>40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Monotype Sorts</vt:lpstr>
      <vt:lpstr>Wingdings</vt:lpstr>
      <vt:lpstr>Office Theme</vt:lpstr>
      <vt:lpstr>Seguridad de Productos de Madera</vt:lpstr>
      <vt:lpstr>Este Módulo de Capacitación Utiliza - - -</vt:lpstr>
      <vt:lpstr>Hoja de Trabajo del Módulo de Capacitación</vt:lpstr>
      <vt:lpstr>Construyendo una Base para Mejorar</vt:lpstr>
      <vt:lpstr>La Seguridad:</vt:lpstr>
      <vt:lpstr>Peligro:</vt:lpstr>
      <vt:lpstr>Incidente:</vt:lpstr>
      <vt:lpstr>Una Secuencia que Conduce a Incidentes</vt:lpstr>
      <vt:lpstr>¿Cuál es la mejor manera de prevenir incidentes?</vt:lpstr>
      <vt:lpstr>Nuestro Enfoque Hoy – Prevención de Amputaciones</vt:lpstr>
      <vt:lpstr>Empleadores - ¡Presta atención!</vt:lpstr>
      <vt:lpstr>Programa Nacional de Énfasis </vt:lpstr>
      <vt:lpstr>Demostración</vt:lpstr>
      <vt:lpstr>¿Por qué Ocurren las Amputaciones? </vt:lpstr>
      <vt:lpstr>Protección de Maquinaria y Máquinas</vt:lpstr>
      <vt:lpstr>Objetivos del lugar de Trabajo</vt:lpstr>
      <vt:lpstr>Donde Ocurren Riesgos Mecánicos en Máquinas o Equipos</vt:lpstr>
      <vt:lpstr>Movimientos Peligrosos</vt:lpstr>
      <vt:lpstr>Riesgos Especiales de Rotación</vt:lpstr>
      <vt:lpstr>Movimiento Mecánico Peligroso</vt:lpstr>
      <vt:lpstr>Requisitos de Protección de OSHA (1)</vt:lpstr>
      <vt:lpstr>Requisitos de protección de OSHA(2)</vt:lpstr>
      <vt:lpstr>Complimiento o no?</vt:lpstr>
      <vt:lpstr>Características de Protección Efectivas</vt:lpstr>
      <vt:lpstr>Resumen de Protección de la Máquina</vt:lpstr>
      <vt:lpstr>Bloqueo / Etiquetado ¡Qué es!</vt:lpstr>
      <vt:lpstr>Comprende la diferencia</vt:lpstr>
      <vt:lpstr>Se Requiere Bloqueo Siempre que</vt:lpstr>
      <vt:lpstr>Punto de Operación</vt:lpstr>
      <vt:lpstr>En el Noroeste (Unjamming)</vt:lpstr>
      <vt:lpstr>Incidente similar(Unjamming)</vt:lpstr>
      <vt:lpstr>Hacer un Ajuste</vt:lpstr>
      <vt:lpstr>Limpiar</vt:lpstr>
      <vt:lpstr>Un Ultimo Incidente</vt:lpstr>
      <vt:lpstr>Recuerde protegerse y exigir sus derechos </vt:lpstr>
      <vt:lpstr>Un Pensamiento Final</vt:lpstr>
      <vt:lpstr>Derechos de los Trabajadores Bajo de la Ley OSHA  </vt:lpstr>
      <vt:lpstr>Derecho de Presentar una Queja  </vt:lpstr>
      <vt:lpstr>Protecciones de Denunciantes  </vt:lpstr>
      <vt:lpstr>SH-05031-SH8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2021-07-07T13:57:10Z</dcterms:created>
  <dcterms:modified xsi:type="dcterms:W3CDTF">2021-07-07T13:57:34Z</dcterms:modified>
</cp:coreProperties>
</file>