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9" r:id="rId1"/>
  </p:sldMasterIdLst>
  <p:notesMasterIdLst>
    <p:notesMasterId r:id="rId68"/>
  </p:notesMasterIdLst>
  <p:handoutMasterIdLst>
    <p:handoutMasterId r:id="rId6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21" r:id="rId63"/>
    <p:sldId id="317" r:id="rId64"/>
    <p:sldId id="318" r:id="rId65"/>
    <p:sldId id="319" r:id="rId66"/>
    <p:sldId id="320" r:id="rId67"/>
  </p:sldIdLst>
  <p:sldSz cx="12192000" cy="6858000"/>
  <p:notesSz cx="6858000" cy="9296400"/>
  <p:embeddedFontLst>
    <p:embeddedFont>
      <p:font typeface="Rockwell" panose="02060603020205020403" pitchFamily="18" charset="0"/>
      <p:regular r:id="rId70"/>
      <p:bold r:id="rId71"/>
      <p:italic r:id="rId72"/>
      <p:boldItalic r:id="rId73"/>
    </p:embeddedFont>
    <p:embeddedFont>
      <p:font typeface="Calibri" panose="020F0502020204030204" pitchFamily="34" charset="0"/>
      <p:regular r:id="rId74"/>
      <p:bold r:id="rId75"/>
      <p:italic r:id="rId76"/>
      <p:boldItalic r:id="rId77"/>
    </p:embeddedFont>
    <p:embeddedFont>
      <p:font typeface="Tahoma" panose="020B0604030504040204" pitchFamily="34" charset="0"/>
      <p:regular r:id="rId78"/>
      <p:bold r:id="rId79"/>
    </p:embeddedFont>
    <p:embeddedFont>
      <p:font typeface="Gill Sans" panose="020B0604020202020204" charset="0"/>
      <p:regular r:id="rId80"/>
      <p:bold r:id="rId81"/>
    </p:embeddedFont>
    <p:embeddedFont>
      <p:font typeface="Book Antiqua" panose="02040602050305030304" pitchFamily="18" charset="0"/>
      <p:regular r:id="rId82"/>
      <p:bold r:id="rId83"/>
      <p:italic r:id="rId84"/>
      <p:boldItalic r:id="rId85"/>
    </p:embeddedFont>
  </p:embeddedFontLst>
  <p:custDataLst>
    <p:tags r:id="rId8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68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6" Type="http://schemas.openxmlformats.org/officeDocument/2006/relationships/font" Target="fonts/font7.fntdata"/><Relationship Id="rId84" Type="http://schemas.openxmlformats.org/officeDocument/2006/relationships/font" Target="fonts/font15.fntdata"/><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5.fntdata"/><Relationship Id="rId79" Type="http://schemas.openxmlformats.org/officeDocument/2006/relationships/font" Target="fonts/font10.fntdata"/><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3.fntdata"/><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77"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font" Target="fonts/font11.fntdata"/><Relationship Id="rId85"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font" Target="fonts/font14.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86"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48147807-BF4B-497E-9FEA-E93B61A7FC8A}" type="datetimeFigureOut">
              <a:rPr lang="en-US" smtClean="0"/>
              <a:t>1/5/2022</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C0A79BC3-17B9-410F-B255-56DA3677D45A}" type="slidenum">
              <a:rPr lang="en-US" smtClean="0"/>
              <a:t>‹#›</a:t>
            </a:fld>
            <a:endParaRPr lang="en-US"/>
          </a:p>
        </p:txBody>
      </p:sp>
    </p:spTree>
    <p:extLst>
      <p:ext uri="{BB962C8B-B14F-4D97-AF65-F5344CB8AC3E}">
        <p14:creationId xmlns:p14="http://schemas.microsoft.com/office/powerpoint/2010/main" val="2210074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643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66434"/>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71800" cy="46643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0: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1" name="Google Shape;161;p10: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1: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1" name="Google Shape;171;p11: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2: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2: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3: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4: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4: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5: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5: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5: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6: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6: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7: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7: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8: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8: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9: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9: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20: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20: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1: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2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2: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2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3: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4: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5: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5: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6: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6: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7: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2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8: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8: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9: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9: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3: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30: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p:txBody>
      </p:sp>
      <p:sp>
        <p:nvSpPr>
          <p:cNvPr id="322" name="Google Shape;322;p30: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31: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31: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32: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32: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3: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3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34: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34: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5: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35: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35: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36: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36: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37: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37: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8: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38: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38: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9: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39: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39: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 name="Google Shape;112;p4: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40: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40: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1: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4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42: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42: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4: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4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5: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45: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6: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4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7: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4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8: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48: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49: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49: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49: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50: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5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p5: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51: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5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52: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5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53: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5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5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54: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54: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5: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55: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56: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5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57: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5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58: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58: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59: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p59: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60: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6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p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61: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6" name="Google Shape;586;p6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62: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6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6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63: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02" name="Google Shape;602;p63: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6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64: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11" name="Google Shape;611;p64: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65: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p65: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0" name="Google Shape;620;p65: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6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66: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7" name="Google Shape;627;p66: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6" name="Google Shape;136;p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8: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4" name="Google Shape;144;p8: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9: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3" name="Google Shape;153;p9: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jLws_5qe7gAhWYr54KHW2_BgwQjRx6BAgBEAU&amp;url=http://www.pressureforever.com/tools-home-improvement/best-pressure-washer/&amp;psig=AOvVaw3XGftUsdk4BbuvTYbxZw0A&amp;ust=1551989275824058"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HvNX4uu7gAhVLrJ4KHYY1ASoQjRx6BAgBEAU&amp;url=https://www.flowline.com/applying-pulse-radar-level-transmitters-in-municipal-sewer-pump-lift-stations/&amp;psig=AOvVaw14klupp2ydzodPc7yn-3q4&amp;ust=155199414193920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jpbPq4e7gAhVFgp4KHUFTBHgQjRx6BAgBEAU&amp;url=https://www.citadelplumbingandheating.com/commercial-services/commercial-lift-station-services/&amp;psig=AOvVaw3k5Hl05-hCkfwp0adUBq8j&amp;ust=1552004588925052"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1328056" y="1534540"/>
            <a:ext cx="9389860" cy="997819"/>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lt1"/>
              </a:buClr>
              <a:buSzPts val="4400"/>
              <a:buFont typeface="Rockwell"/>
              <a:buNone/>
            </a:pPr>
            <a:r>
              <a:rPr lang="en-US" sz="4400" dirty="0">
                <a:solidFill>
                  <a:schemeClr val="lt1"/>
                </a:solidFill>
                <a:latin typeface="Rockwell"/>
                <a:ea typeface="Rockwell"/>
                <a:cs typeface="Rockwell"/>
                <a:sym typeface="Rockwell"/>
              </a:rPr>
              <a:t>Confined Space </a:t>
            </a:r>
            <a:r>
              <a:rPr lang="en-US" sz="4400" dirty="0" smtClean="0">
                <a:solidFill>
                  <a:schemeClr val="lt1"/>
                </a:solidFill>
                <a:latin typeface="Rockwell"/>
                <a:ea typeface="Rockwell"/>
                <a:cs typeface="Rockwell"/>
                <a:sym typeface="Rockwell"/>
              </a:rPr>
              <a:t>Entry</a:t>
            </a:r>
            <a:endParaRPr sz="4400" dirty="0">
              <a:solidFill>
                <a:schemeClr val="lt1"/>
              </a:solidFill>
              <a:latin typeface="Rockwell"/>
              <a:ea typeface="Rockwell"/>
              <a:cs typeface="Rockwell"/>
              <a:sym typeface="Rockwell"/>
            </a:endParaRPr>
          </a:p>
        </p:txBody>
      </p:sp>
      <p:sp>
        <p:nvSpPr>
          <p:cNvPr id="91" name="Google Shape;91;p13"/>
          <p:cNvSpPr txBox="1">
            <a:spLocks noGrp="1"/>
          </p:cNvSpPr>
          <p:nvPr>
            <p:ph type="subTitle" idx="1"/>
          </p:nvPr>
        </p:nvSpPr>
        <p:spPr>
          <a:xfrm>
            <a:off x="639078" y="3250542"/>
            <a:ext cx="10767816" cy="22942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dk1"/>
              </a:buClr>
              <a:buSzPts val="2400"/>
              <a:buNone/>
            </a:pPr>
            <a:endParaRPr lang="en-US" sz="23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787400" y="1145472"/>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OSHA Confined Space Characteristics </a:t>
            </a:r>
            <a:r>
              <a:rPr lang="en-US" dirty="0"/>
              <a:t/>
            </a:r>
            <a:br>
              <a:rPr lang="en-US" dirty="0"/>
            </a:br>
            <a:endParaRPr dirty="0"/>
          </a:p>
        </p:txBody>
      </p:sp>
      <p:sp>
        <p:nvSpPr>
          <p:cNvPr id="164" name="Google Shape;164;p22"/>
          <p:cNvSpPr txBox="1">
            <a:spLocks noGrp="1"/>
          </p:cNvSpPr>
          <p:nvPr>
            <p:ph type="body" idx="1"/>
          </p:nvPr>
        </p:nvSpPr>
        <p:spPr>
          <a:xfrm>
            <a:off x="398044" y="2322715"/>
            <a:ext cx="7701679" cy="429252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800"/>
              </a:spcAft>
              <a:buClr>
                <a:schemeClr val="lt1"/>
              </a:buClr>
              <a:buSzPts val="2800"/>
              <a:buChar char="•"/>
            </a:pPr>
            <a:r>
              <a:rPr lang="en-US" dirty="0">
                <a:solidFill>
                  <a:schemeClr val="lt1"/>
                </a:solidFill>
                <a:latin typeface="Gill Sans"/>
                <a:ea typeface="Gill Sans"/>
                <a:cs typeface="Gill Sans"/>
                <a:sym typeface="Gill Sans"/>
              </a:rPr>
              <a:t>A confined space also has limited or restricted means for entry or </a:t>
            </a:r>
            <a:r>
              <a:rPr lang="en-US" dirty="0" smtClean="0">
                <a:solidFill>
                  <a:schemeClr val="lt1"/>
                </a:solidFill>
                <a:latin typeface="Gill Sans"/>
                <a:ea typeface="Gill Sans"/>
                <a:cs typeface="Gill Sans"/>
                <a:sym typeface="Gill Sans"/>
              </a:rPr>
              <a:t>exit. </a:t>
            </a:r>
            <a:endParaRPr lang="en-US" dirty="0">
              <a:solidFill>
                <a:schemeClr val="lt1"/>
              </a:solidFill>
              <a:latin typeface="Gill Sans"/>
              <a:ea typeface="Gill Sans"/>
              <a:cs typeface="Gill Sans"/>
              <a:sym typeface="Gill Sans"/>
            </a:endParaRPr>
          </a:p>
          <a:p>
            <a:pPr marL="228600" lvl="0" indent="-228600" algn="l" rtl="0">
              <a:lnSpc>
                <a:spcPct val="90000"/>
              </a:lnSpc>
              <a:spcBef>
                <a:spcPts val="0"/>
              </a:spcBef>
              <a:spcAft>
                <a:spcPts val="800"/>
              </a:spcAft>
              <a:buClr>
                <a:schemeClr val="lt1"/>
              </a:buClr>
              <a:buSzPts val="2800"/>
              <a:buChar char="•"/>
            </a:pPr>
            <a:r>
              <a:rPr lang="en-US" dirty="0" smtClean="0">
                <a:solidFill>
                  <a:schemeClr val="lt1"/>
                </a:solidFill>
                <a:latin typeface="Gill Sans"/>
                <a:ea typeface="Gill Sans"/>
                <a:cs typeface="Gill Sans"/>
                <a:sym typeface="Gill Sans"/>
              </a:rPr>
              <a:t>Not </a:t>
            </a:r>
            <a:r>
              <a:rPr lang="en-US" dirty="0">
                <a:solidFill>
                  <a:schemeClr val="lt1"/>
                </a:solidFill>
                <a:latin typeface="Gill Sans"/>
                <a:ea typeface="Gill Sans"/>
                <a:cs typeface="Gill Sans"/>
                <a:sym typeface="Gill Sans"/>
              </a:rPr>
              <a:t>designed for continuous occupancy. </a:t>
            </a:r>
            <a:endParaRPr dirty="0">
              <a:solidFill>
                <a:schemeClr val="lt1"/>
              </a:solidFill>
              <a:latin typeface="Gill Sans"/>
              <a:ea typeface="Gill Sans"/>
              <a:cs typeface="Gill Sans"/>
              <a:sym typeface="Gill Sans"/>
            </a:endParaRPr>
          </a:p>
          <a:p>
            <a:pPr marL="228600" lvl="0" indent="-228600" algn="l" rtl="0">
              <a:lnSpc>
                <a:spcPct val="90000"/>
              </a:lnSpc>
              <a:spcBef>
                <a:spcPts val="1000"/>
              </a:spcBef>
              <a:spcAft>
                <a:spcPts val="800"/>
              </a:spcAft>
              <a:buClr>
                <a:schemeClr val="lt1"/>
              </a:buClr>
              <a:buSzPts val="2800"/>
              <a:buChar char="•"/>
            </a:pPr>
            <a:r>
              <a:rPr lang="en-US" dirty="0">
                <a:solidFill>
                  <a:schemeClr val="lt1"/>
                </a:solidFill>
                <a:latin typeface="Gill Sans"/>
                <a:ea typeface="Gill Sans"/>
                <a:cs typeface="Gill Sans"/>
                <a:sym typeface="Gill Sans"/>
              </a:rPr>
              <a:t>Confined spaces include, but are not limited to, tanks, vessels, silos, storage bins, hoppers, vaults, pits, manholes, tunnels, equipment housings, ductwork, pipelines, etc.</a:t>
            </a:r>
            <a:endParaRPr dirty="0"/>
          </a:p>
          <a:p>
            <a:pPr marL="228600" lvl="0" indent="-228600" algn="l" rtl="0">
              <a:lnSpc>
                <a:spcPct val="90000"/>
              </a:lnSpc>
              <a:spcBef>
                <a:spcPts val="1000"/>
              </a:spcBef>
              <a:spcAft>
                <a:spcPts val="800"/>
              </a:spcAft>
              <a:buClr>
                <a:schemeClr val="lt1"/>
              </a:buClr>
              <a:buSzPts val="2800"/>
              <a:buChar char="•"/>
            </a:pPr>
            <a:r>
              <a:rPr lang="en-US" dirty="0">
                <a:solidFill>
                  <a:schemeClr val="lt1"/>
                </a:solidFill>
                <a:latin typeface="Gill Sans"/>
                <a:ea typeface="Gill Sans"/>
                <a:cs typeface="Gill Sans"/>
                <a:sym typeface="Gill Sans"/>
              </a:rPr>
              <a:t>Little or no natural </a:t>
            </a:r>
            <a:r>
              <a:rPr lang="en-US" dirty="0" smtClean="0">
                <a:solidFill>
                  <a:schemeClr val="lt1"/>
                </a:solidFill>
                <a:latin typeface="Gill Sans"/>
                <a:ea typeface="Gill Sans"/>
                <a:cs typeface="Gill Sans"/>
                <a:sym typeface="Gill Sans"/>
              </a:rPr>
              <a:t>ventilation.</a:t>
            </a:r>
            <a:endParaRPr dirty="0"/>
          </a:p>
          <a:p>
            <a:pPr marL="228600" lvl="0" indent="-50800" algn="l" rtl="0">
              <a:lnSpc>
                <a:spcPct val="90000"/>
              </a:lnSpc>
              <a:spcBef>
                <a:spcPts val="1000"/>
              </a:spcBef>
              <a:spcAft>
                <a:spcPts val="800"/>
              </a:spcAft>
              <a:buClr>
                <a:schemeClr val="dk1"/>
              </a:buClr>
              <a:buSzPts val="2800"/>
              <a:buNone/>
            </a:pPr>
            <a:endParaRPr dirty="0">
              <a:solidFill>
                <a:schemeClr val="lt1"/>
              </a:solidFill>
              <a:latin typeface="Gill Sans"/>
              <a:ea typeface="Gill Sans"/>
              <a:cs typeface="Gill Sans"/>
              <a:sym typeface="Gill Sans"/>
            </a:endParaRPr>
          </a:p>
        </p:txBody>
      </p:sp>
      <p:pic>
        <p:nvPicPr>
          <p:cNvPr id="166" name="Google Shape;166;p22" descr="image of worker inside a confined space " title="image of worker inside a confined space "/>
          <p:cNvPicPr preferRelativeResize="0"/>
          <p:nvPr/>
        </p:nvPicPr>
        <p:blipFill rotWithShape="1">
          <a:blip r:embed="rId3">
            <a:alphaModFix/>
          </a:blip>
          <a:srcRect/>
          <a:stretch/>
        </p:blipFill>
        <p:spPr>
          <a:xfrm>
            <a:off x="8712987" y="4557486"/>
            <a:ext cx="3289328" cy="2194452"/>
          </a:xfrm>
          <a:prstGeom prst="rect">
            <a:avLst/>
          </a:prstGeom>
          <a:noFill/>
          <a:ln>
            <a:noFill/>
          </a:ln>
        </p:spPr>
      </p:pic>
      <p:pic>
        <p:nvPicPr>
          <p:cNvPr id="167" name="Google Shape;167;p22" descr="Image of a confined space manhole" title="Image of a confined space manhole"/>
          <p:cNvPicPr preferRelativeResize="0"/>
          <p:nvPr/>
        </p:nvPicPr>
        <p:blipFill rotWithShape="1">
          <a:blip r:embed="rId4">
            <a:alphaModFix/>
          </a:blip>
          <a:srcRect/>
          <a:stretch/>
        </p:blipFill>
        <p:spPr>
          <a:xfrm>
            <a:off x="8712986" y="1901801"/>
            <a:ext cx="3305610" cy="240937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fade">
                                      <p:cBhvr>
                                        <p:cTn id="7" dur="1000"/>
                                        <p:tgtEl>
                                          <p:spTgt spid="1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
                                            <p:txEl>
                                              <p:pRg st="1" end="1"/>
                                            </p:txEl>
                                          </p:spTgt>
                                        </p:tgtEl>
                                        <p:attrNameLst>
                                          <p:attrName>style.visibility</p:attrName>
                                        </p:attrNameLst>
                                      </p:cBhvr>
                                      <p:to>
                                        <p:strVal val="visible"/>
                                      </p:to>
                                    </p:set>
                                    <p:animEffect transition="in" filter="fade">
                                      <p:cBhvr>
                                        <p:cTn id="12" dur="1000"/>
                                        <p:tgtEl>
                                          <p:spTgt spid="1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xEl>
                                              <p:pRg st="2" end="2"/>
                                            </p:txEl>
                                          </p:spTgt>
                                        </p:tgtEl>
                                        <p:attrNameLst>
                                          <p:attrName>style.visibility</p:attrName>
                                        </p:attrNameLst>
                                      </p:cBhvr>
                                      <p:to>
                                        <p:strVal val="visible"/>
                                      </p:to>
                                    </p:set>
                                    <p:animEffect transition="in" filter="fade">
                                      <p:cBhvr>
                                        <p:cTn id="17" dur="1000"/>
                                        <p:tgtEl>
                                          <p:spTgt spid="1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4">
                                            <p:txEl>
                                              <p:pRg st="3" end="3"/>
                                            </p:txEl>
                                          </p:spTgt>
                                        </p:tgtEl>
                                        <p:attrNameLst>
                                          <p:attrName>style.visibility</p:attrName>
                                        </p:attrNameLst>
                                      </p:cBhvr>
                                      <p:to>
                                        <p:strVal val="visible"/>
                                      </p:to>
                                    </p:set>
                                    <p:animEffect transition="in" filter="fade">
                                      <p:cBhvr>
                                        <p:cTn id="22" dur="1000"/>
                                        <p:tgtEl>
                                          <p:spTgt spid="1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787400" y="8223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OSHA Permit Required Confined Space Characteristics </a:t>
            </a:r>
            <a:endParaRPr dirty="0">
              <a:solidFill>
                <a:schemeClr val="lt1"/>
              </a:solidFill>
              <a:latin typeface="Rockwell"/>
              <a:ea typeface="Rockwell"/>
              <a:cs typeface="Rockwell"/>
              <a:sym typeface="Rockwell"/>
            </a:endParaRPr>
          </a:p>
        </p:txBody>
      </p:sp>
      <p:sp>
        <p:nvSpPr>
          <p:cNvPr id="174" name="Google Shape;174;p23"/>
          <p:cNvSpPr txBox="1">
            <a:spLocks noGrp="1"/>
          </p:cNvSpPr>
          <p:nvPr>
            <p:ph type="body" idx="1"/>
          </p:nvPr>
        </p:nvSpPr>
        <p:spPr>
          <a:xfrm>
            <a:off x="337679" y="2425773"/>
            <a:ext cx="7518399" cy="443222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600"/>
              </a:spcAft>
              <a:buClr>
                <a:schemeClr val="lt1"/>
              </a:buClr>
              <a:buSzPts val="2800"/>
              <a:buChar char="•"/>
            </a:pPr>
            <a:r>
              <a:rPr lang="en-US" dirty="0">
                <a:solidFill>
                  <a:schemeClr val="lt1"/>
                </a:solidFill>
                <a:latin typeface="Gill Sans"/>
                <a:ea typeface="Gill Sans"/>
                <a:cs typeface="Gill Sans"/>
                <a:sym typeface="Gill Sans"/>
              </a:rPr>
              <a:t>Any substance that has the ability to engulf or asphyxiate the entrant</a:t>
            </a:r>
            <a:endParaRPr dirty="0"/>
          </a:p>
          <a:p>
            <a:pPr marL="228600" lvl="0" indent="-228600" algn="l" rtl="0">
              <a:lnSpc>
                <a:spcPct val="90000"/>
              </a:lnSpc>
              <a:spcBef>
                <a:spcPts val="1000"/>
              </a:spcBef>
              <a:spcAft>
                <a:spcPts val="600"/>
              </a:spcAft>
              <a:buClr>
                <a:schemeClr val="lt1"/>
              </a:buClr>
              <a:buSzPts val="2800"/>
              <a:buChar char="•"/>
            </a:pPr>
            <a:r>
              <a:rPr lang="en-US" dirty="0">
                <a:solidFill>
                  <a:schemeClr val="lt1"/>
                </a:solidFill>
                <a:latin typeface="Gill Sans"/>
                <a:ea typeface="Gill Sans"/>
                <a:cs typeface="Gill Sans"/>
                <a:sym typeface="Gill Sans"/>
              </a:rPr>
              <a:t>Contains potentially hazardous atmospheres</a:t>
            </a:r>
            <a:endParaRPr dirty="0">
              <a:solidFill>
                <a:schemeClr val="lt1"/>
              </a:solidFill>
              <a:latin typeface="Gill Sans"/>
              <a:ea typeface="Gill Sans"/>
              <a:cs typeface="Gill Sans"/>
              <a:sym typeface="Gill Sans"/>
            </a:endParaRPr>
          </a:p>
          <a:p>
            <a:pPr marL="228600" lvl="0" indent="-228600" algn="l" rtl="0">
              <a:lnSpc>
                <a:spcPct val="90000"/>
              </a:lnSpc>
              <a:spcBef>
                <a:spcPts val="1000"/>
              </a:spcBef>
              <a:spcAft>
                <a:spcPts val="600"/>
              </a:spcAft>
              <a:buClr>
                <a:schemeClr val="lt1"/>
              </a:buClr>
              <a:buSzPts val="2800"/>
              <a:buChar char="•"/>
            </a:pPr>
            <a:r>
              <a:rPr lang="en-US" dirty="0">
                <a:solidFill>
                  <a:schemeClr val="lt1"/>
                </a:solidFill>
                <a:latin typeface="Gill Sans"/>
                <a:ea typeface="Gill Sans"/>
                <a:cs typeface="Gill Sans"/>
                <a:sym typeface="Gill Sans"/>
              </a:rPr>
              <a:t>Inwardly converging walls within the space or a floor the slopes downward, tapering to a small cross-section</a:t>
            </a:r>
            <a:endParaRPr dirty="0"/>
          </a:p>
          <a:p>
            <a:pPr marL="228600" lvl="0" indent="-228600" algn="l" rtl="0">
              <a:lnSpc>
                <a:spcPct val="90000"/>
              </a:lnSpc>
              <a:spcBef>
                <a:spcPts val="1000"/>
              </a:spcBef>
              <a:spcAft>
                <a:spcPts val="600"/>
              </a:spcAft>
              <a:buClr>
                <a:schemeClr val="lt1"/>
              </a:buClr>
              <a:buSzPts val="2800"/>
              <a:buChar char="•"/>
            </a:pPr>
            <a:r>
              <a:rPr lang="en-US" dirty="0">
                <a:solidFill>
                  <a:schemeClr val="lt1"/>
                </a:solidFill>
                <a:latin typeface="Gill Sans"/>
                <a:ea typeface="Gill Sans"/>
                <a:cs typeface="Gill Sans"/>
                <a:sym typeface="Gill Sans"/>
              </a:rPr>
              <a:t>Contains any other serious safety or health hazard</a:t>
            </a:r>
            <a:endParaRPr dirty="0"/>
          </a:p>
          <a:p>
            <a:pPr marL="228600" lvl="0" indent="-50800" algn="l" rtl="0">
              <a:lnSpc>
                <a:spcPct val="90000"/>
              </a:lnSpc>
              <a:spcBef>
                <a:spcPts val="1000"/>
              </a:spcBef>
              <a:spcAft>
                <a:spcPts val="600"/>
              </a:spcAft>
              <a:buClr>
                <a:schemeClr val="dk1"/>
              </a:buClr>
              <a:buSzPts val="2800"/>
              <a:buNone/>
            </a:pPr>
            <a:endParaRPr dirty="0">
              <a:solidFill>
                <a:schemeClr val="lt1"/>
              </a:solidFill>
              <a:latin typeface="Gill Sans"/>
              <a:ea typeface="Gill Sans"/>
              <a:cs typeface="Gill Sans"/>
              <a:sym typeface="Gill Sans"/>
            </a:endParaRPr>
          </a:p>
          <a:p>
            <a:pPr marL="228600" lvl="0" indent="-50800" algn="l" rtl="0">
              <a:lnSpc>
                <a:spcPct val="90000"/>
              </a:lnSpc>
              <a:spcBef>
                <a:spcPts val="1000"/>
              </a:spcBef>
              <a:spcAft>
                <a:spcPts val="600"/>
              </a:spcAft>
              <a:buClr>
                <a:schemeClr val="dk1"/>
              </a:buClr>
              <a:buSzPts val="2800"/>
              <a:buNone/>
            </a:pPr>
            <a:endParaRPr dirty="0">
              <a:solidFill>
                <a:schemeClr val="lt1"/>
              </a:solidFill>
              <a:latin typeface="Gill Sans"/>
              <a:ea typeface="Gill Sans"/>
              <a:cs typeface="Gill Sans"/>
              <a:sym typeface="Gill Sans"/>
            </a:endParaRPr>
          </a:p>
        </p:txBody>
      </p:sp>
      <p:pic>
        <p:nvPicPr>
          <p:cNvPr id="176" name="Google Shape;176;p23" descr="image of a worker inside a confined space exposed to atmospheric hazards" title="image of a worker inside a confined space exposed to atmospheric hazards"/>
          <p:cNvPicPr preferRelativeResize="0"/>
          <p:nvPr/>
        </p:nvPicPr>
        <p:blipFill rotWithShape="1">
          <a:blip r:embed="rId3">
            <a:alphaModFix/>
          </a:blip>
          <a:srcRect/>
          <a:stretch/>
        </p:blipFill>
        <p:spPr>
          <a:xfrm>
            <a:off x="7856078" y="2147888"/>
            <a:ext cx="3557117" cy="2141655"/>
          </a:xfrm>
          <a:prstGeom prst="rect">
            <a:avLst/>
          </a:prstGeom>
          <a:noFill/>
          <a:ln>
            <a:noFill/>
          </a:ln>
        </p:spPr>
      </p:pic>
      <p:pic>
        <p:nvPicPr>
          <p:cNvPr id="177" name="Google Shape;177;p23" descr="image of a worker inside a confined space with converging walls" title="image of a worker inside a confined space with converging walls"/>
          <p:cNvPicPr preferRelativeResize="0"/>
          <p:nvPr/>
        </p:nvPicPr>
        <p:blipFill rotWithShape="1">
          <a:blip r:embed="rId4">
            <a:alphaModFix/>
          </a:blip>
          <a:srcRect/>
          <a:stretch/>
        </p:blipFill>
        <p:spPr>
          <a:xfrm>
            <a:off x="7856078" y="4775199"/>
            <a:ext cx="3519035" cy="197945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fade">
                                      <p:cBhvr>
                                        <p:cTn id="7" dur="1000"/>
                                        <p:tgtEl>
                                          <p:spTgt spid="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1" end="1"/>
                                            </p:txEl>
                                          </p:spTgt>
                                        </p:tgtEl>
                                        <p:attrNameLst>
                                          <p:attrName>style.visibility</p:attrName>
                                        </p:attrNameLst>
                                      </p:cBhvr>
                                      <p:to>
                                        <p:strVal val="visible"/>
                                      </p:to>
                                    </p:set>
                                    <p:animEffect transition="in" filter="fade">
                                      <p:cBhvr>
                                        <p:cTn id="12" dur="1000"/>
                                        <p:tgtEl>
                                          <p:spTgt spid="1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2" end="2"/>
                                            </p:txEl>
                                          </p:spTgt>
                                        </p:tgtEl>
                                        <p:attrNameLst>
                                          <p:attrName>style.visibility</p:attrName>
                                        </p:attrNameLst>
                                      </p:cBhvr>
                                      <p:to>
                                        <p:strVal val="visible"/>
                                      </p:to>
                                    </p:set>
                                    <p:animEffect transition="in" filter="fade">
                                      <p:cBhvr>
                                        <p:cTn id="17" dur="1000"/>
                                        <p:tgtEl>
                                          <p:spTgt spid="1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3" end="3"/>
                                            </p:txEl>
                                          </p:spTgt>
                                        </p:tgtEl>
                                        <p:attrNameLst>
                                          <p:attrName>style.visibility</p:attrName>
                                        </p:attrNameLst>
                                      </p:cBhvr>
                                      <p:to>
                                        <p:strVal val="visible"/>
                                      </p:to>
                                    </p:set>
                                    <p:animEffect transition="in" filter="fade">
                                      <p:cBhvr>
                                        <p:cTn id="22" dur="1000"/>
                                        <p:tgtEl>
                                          <p:spTgt spid="1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xEl>
                                              <p:pRg st="4" end="4"/>
                                            </p:txEl>
                                          </p:spTgt>
                                        </p:tgtEl>
                                        <p:attrNameLst>
                                          <p:attrName>style.visibility</p:attrName>
                                        </p:attrNameLst>
                                      </p:cBhvr>
                                      <p:to>
                                        <p:strVal val="visible"/>
                                      </p:to>
                                    </p:set>
                                    <p:animEffect transition="in" filter="fade">
                                      <p:cBhvr>
                                        <p:cTn id="27" dur="1000"/>
                                        <p:tgtEl>
                                          <p:spTgt spid="1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
                                            <p:txEl>
                                              <p:pRg st="5" end="5"/>
                                            </p:txEl>
                                          </p:spTgt>
                                        </p:tgtEl>
                                        <p:attrNameLst>
                                          <p:attrName>style.visibility</p:attrName>
                                        </p:attrNameLst>
                                      </p:cBhvr>
                                      <p:to>
                                        <p:strVal val="visible"/>
                                      </p:to>
                                    </p:set>
                                    <p:animEffect transition="in" filter="fade">
                                      <p:cBhvr>
                                        <p:cTn id="32" dur="1000"/>
                                        <p:tgtEl>
                                          <p:spTgt spid="1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838200" y="99038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Recognized Confined </a:t>
            </a:r>
            <a:r>
              <a:rPr lang="en-US" dirty="0" smtClean="0">
                <a:solidFill>
                  <a:schemeClr val="lt1"/>
                </a:solidFill>
                <a:latin typeface="Rockwell"/>
                <a:ea typeface="Rockwell"/>
                <a:cs typeface="Rockwell"/>
                <a:sym typeface="Rockwell"/>
              </a:rPr>
              <a:t>Space</a:t>
            </a:r>
            <a:r>
              <a:rPr lang="en-US" dirty="0">
                <a:solidFill>
                  <a:schemeClr val="lt1"/>
                </a:solidFill>
                <a:latin typeface="Rockwell"/>
                <a:ea typeface="Rockwell"/>
                <a:cs typeface="Rockwell"/>
                <a:sym typeface="Rockwell"/>
              </a:rPr>
              <a:t> </a:t>
            </a:r>
            <a:r>
              <a:rPr lang="en-US" dirty="0" smtClean="0">
                <a:solidFill>
                  <a:schemeClr val="lt1"/>
                </a:solidFill>
                <a:latin typeface="Rockwell"/>
                <a:ea typeface="Rockwell"/>
                <a:cs typeface="Rockwell"/>
                <a:sym typeface="Rockwell"/>
              </a:rPr>
              <a:t>Water </a:t>
            </a:r>
            <a:r>
              <a:rPr lang="en-US" dirty="0">
                <a:solidFill>
                  <a:schemeClr val="lt1"/>
                </a:solidFill>
                <a:latin typeface="Rockwell"/>
                <a:ea typeface="Rockwell"/>
                <a:cs typeface="Rockwell"/>
                <a:sym typeface="Rockwell"/>
              </a:rPr>
              <a:t>Storage Tank</a:t>
            </a:r>
            <a:endParaRPr dirty="0">
              <a:solidFill>
                <a:schemeClr val="lt1"/>
              </a:solidFill>
              <a:latin typeface="Rockwell"/>
              <a:ea typeface="Rockwell"/>
              <a:cs typeface="Rockwell"/>
              <a:sym typeface="Rockwell"/>
            </a:endParaRPr>
          </a:p>
        </p:txBody>
      </p:sp>
      <p:pic>
        <p:nvPicPr>
          <p:cNvPr id="184" name="Google Shape;184;p24" descr="water storage tank" title="water storage tank"/>
          <p:cNvPicPr preferRelativeResize="0">
            <a:picLocks noGrp="1"/>
          </p:cNvPicPr>
          <p:nvPr>
            <p:ph type="body" idx="1"/>
          </p:nvPr>
        </p:nvPicPr>
        <p:blipFill rotWithShape="1">
          <a:blip r:embed="rId3">
            <a:alphaModFix/>
            <a:extLst>
              <a:ext uri="{BEBA8EAE-BF5A-486C-A8C5-ECC9F3942E4B}">
                <a14:imgProps xmlns:a14="http://schemas.microsoft.com/office/drawing/2010/main">
                  <a14:imgLayer r:embed="rId4">
                    <a14:imgEffect>
                      <a14:sharpenSoften amount="25000"/>
                    </a14:imgEffect>
                  </a14:imgLayer>
                </a14:imgProps>
              </a:ext>
            </a:extLst>
          </a:blip>
          <a:srcRect/>
          <a:stretch/>
        </p:blipFill>
        <p:spPr>
          <a:xfrm>
            <a:off x="2799109" y="2382838"/>
            <a:ext cx="6593782" cy="4351338"/>
          </a:xfrm>
          <a:prstGeom prst="rect">
            <a:avLst/>
          </a:prstGeom>
          <a:noFill/>
          <a:ln>
            <a:noFill/>
          </a:ln>
        </p:spPr>
      </p:pic>
      <p:pic>
        <p:nvPicPr>
          <p:cNvPr id="186" name="Google Shape;186;p24" descr="arrow" title="arrow"/>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4068237">
            <a:off x="4380117" y="2864609"/>
            <a:ext cx="2033818" cy="20372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 calcmode="lin" valueType="num">
                                      <p:cBhvr>
                                        <p:cTn id="7" dur="500" fill="hold"/>
                                        <p:tgtEl>
                                          <p:spTgt spid="186"/>
                                        </p:tgtEl>
                                        <p:attrNameLst>
                                          <p:attrName>ppt_w</p:attrName>
                                        </p:attrNameLst>
                                      </p:cBhvr>
                                      <p:tavLst>
                                        <p:tav tm="0">
                                          <p:val>
                                            <p:fltVal val="0"/>
                                          </p:val>
                                        </p:tav>
                                        <p:tav tm="100000">
                                          <p:val>
                                            <p:strVal val="#ppt_w"/>
                                          </p:val>
                                        </p:tav>
                                      </p:tavLst>
                                    </p:anim>
                                    <p:anim calcmode="lin" valueType="num">
                                      <p:cBhvr>
                                        <p:cTn id="8" dur="500" fill="hold"/>
                                        <p:tgtEl>
                                          <p:spTgt spid="186"/>
                                        </p:tgtEl>
                                        <p:attrNameLst>
                                          <p:attrName>ppt_h</p:attrName>
                                        </p:attrNameLst>
                                      </p:cBhvr>
                                      <p:tavLst>
                                        <p:tav tm="0">
                                          <p:val>
                                            <p:fltVal val="0"/>
                                          </p:val>
                                        </p:tav>
                                        <p:tav tm="100000">
                                          <p:val>
                                            <p:strVal val="#ppt_h"/>
                                          </p:val>
                                        </p:tav>
                                      </p:tavLst>
                                    </p:anim>
                                    <p:animEffect transition="in" filter="fade">
                                      <p:cBhvr>
                                        <p:cTn id="9"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838200" y="92868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Recognized Confined Space-Selawik Water Treatment Plant</a:t>
            </a:r>
            <a:endParaRPr>
              <a:solidFill>
                <a:schemeClr val="lt1"/>
              </a:solidFill>
              <a:latin typeface="Rockwell"/>
              <a:ea typeface="Rockwell"/>
              <a:cs typeface="Rockwell"/>
              <a:sym typeface="Rockwell"/>
            </a:endParaRPr>
          </a:p>
        </p:txBody>
      </p:sp>
      <p:pic>
        <p:nvPicPr>
          <p:cNvPr id="193" name="Google Shape;193;p25" descr="water storage tank" title="water storage tank"/>
          <p:cNvPicPr preferRelativeResize="0">
            <a:picLocks noGrp="1"/>
          </p:cNvPicPr>
          <p:nvPr>
            <p:ph type="body" idx="1"/>
          </p:nvPr>
        </p:nvPicPr>
        <p:blipFill rotWithShape="1">
          <a:blip r:embed="rId3">
            <a:alphaModFix/>
          </a:blip>
          <a:srcRect/>
          <a:stretch/>
        </p:blipFill>
        <p:spPr>
          <a:xfrm>
            <a:off x="2811960" y="2254250"/>
            <a:ext cx="6568080" cy="4351338"/>
          </a:xfrm>
          <a:prstGeom prst="rect">
            <a:avLst/>
          </a:prstGeom>
          <a:noFill/>
          <a:ln>
            <a:noFill/>
          </a:ln>
        </p:spPr>
      </p:pic>
      <p:pic>
        <p:nvPicPr>
          <p:cNvPr id="195" name="Google Shape;195;p25" descr="arrow" title="arrow "/>
          <p:cNvPicPr preferRelativeResize="0"/>
          <p:nvPr/>
        </p:nvPicPr>
        <p:blipFill rotWithShape="1">
          <a:blip r:embed="rId4">
            <a:alphaModFix/>
          </a:blip>
          <a:srcRect/>
          <a:stretch/>
        </p:blipFill>
        <p:spPr>
          <a:xfrm rot="-8936978">
            <a:off x="8604666" y="2912203"/>
            <a:ext cx="1550748" cy="15533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 calcmode="lin" valueType="num">
                                      <p:cBhvr>
                                        <p:cTn id="7" dur="500" fill="hold"/>
                                        <p:tgtEl>
                                          <p:spTgt spid="195"/>
                                        </p:tgtEl>
                                        <p:attrNameLst>
                                          <p:attrName>ppt_w</p:attrName>
                                        </p:attrNameLst>
                                      </p:cBhvr>
                                      <p:tavLst>
                                        <p:tav tm="0">
                                          <p:val>
                                            <p:fltVal val="0"/>
                                          </p:val>
                                        </p:tav>
                                        <p:tav tm="100000">
                                          <p:val>
                                            <p:strVal val="#ppt_w"/>
                                          </p:val>
                                        </p:tav>
                                      </p:tavLst>
                                    </p:anim>
                                    <p:anim calcmode="lin" valueType="num">
                                      <p:cBhvr>
                                        <p:cTn id="8" dur="500" fill="hold"/>
                                        <p:tgtEl>
                                          <p:spTgt spid="195"/>
                                        </p:tgtEl>
                                        <p:attrNameLst>
                                          <p:attrName>ppt_h</p:attrName>
                                        </p:attrNameLst>
                                      </p:cBhvr>
                                      <p:tavLst>
                                        <p:tav tm="0">
                                          <p:val>
                                            <p:fltVal val="0"/>
                                          </p:val>
                                        </p:tav>
                                        <p:tav tm="100000">
                                          <p:val>
                                            <p:strVal val="#ppt_h"/>
                                          </p:val>
                                        </p:tav>
                                      </p:tavLst>
                                    </p:anim>
                                    <p:animEffect transition="in" filter="fade">
                                      <p:cBhvr>
                                        <p:cTn id="9"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00"/>
        <p:cNvGrpSpPr/>
        <p:nvPr/>
      </p:nvGrpSpPr>
      <p:grpSpPr>
        <a:xfrm>
          <a:off x="0" y="0"/>
          <a:ext cx="0" cy="0"/>
          <a:chOff x="0" y="0"/>
          <a:chExt cx="0" cy="0"/>
        </a:xfrm>
      </p:grpSpPr>
      <p:sp>
        <p:nvSpPr>
          <p:cNvPr id="201" name="Google Shape;201;p26"/>
          <p:cNvSpPr txBox="1">
            <a:spLocks noGrp="1"/>
          </p:cNvSpPr>
          <p:nvPr>
            <p:ph type="title"/>
          </p:nvPr>
        </p:nvSpPr>
        <p:spPr>
          <a:xfrm>
            <a:off x="895350" y="1236663"/>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Recognize Confined Space-Fuel Storage Tanks</a:t>
            </a:r>
            <a:endParaRPr>
              <a:solidFill>
                <a:schemeClr val="lt1"/>
              </a:solidFill>
              <a:latin typeface="Rockwell"/>
              <a:ea typeface="Rockwell"/>
              <a:cs typeface="Rockwell"/>
              <a:sym typeface="Rockwell"/>
            </a:endParaRPr>
          </a:p>
        </p:txBody>
      </p:sp>
      <p:pic>
        <p:nvPicPr>
          <p:cNvPr id="202" name="Google Shape;202;p26" descr="Diesel fuel storage tank" title="Diesel fuel storage tank"/>
          <p:cNvPicPr preferRelativeResize="0">
            <a:picLocks noGrp="1"/>
          </p:cNvPicPr>
          <p:nvPr>
            <p:ph type="body" idx="1"/>
          </p:nvPr>
        </p:nvPicPr>
        <p:blipFill rotWithShape="1">
          <a:blip r:embed="rId3">
            <a:alphaModFix/>
          </a:blip>
          <a:srcRect/>
          <a:stretch/>
        </p:blipFill>
        <p:spPr>
          <a:xfrm>
            <a:off x="3390207" y="2786857"/>
            <a:ext cx="5182985" cy="3886200"/>
          </a:xfrm>
          <a:prstGeom prst="rect">
            <a:avLst/>
          </a:prstGeom>
          <a:noFill/>
          <a:ln>
            <a:noFill/>
          </a:ln>
        </p:spPr>
      </p:pic>
      <p:pic>
        <p:nvPicPr>
          <p:cNvPr id="204" name="Google Shape;204;p26" descr="arrow" title="arrow"/>
          <p:cNvPicPr preferRelativeResize="0"/>
          <p:nvPr/>
        </p:nvPicPr>
        <p:blipFill rotWithShape="1">
          <a:blip r:embed="rId4">
            <a:alphaModFix/>
          </a:blip>
          <a:srcRect/>
          <a:stretch/>
        </p:blipFill>
        <p:spPr>
          <a:xfrm rot="5117513">
            <a:off x="2863342" y="2042157"/>
            <a:ext cx="1762152" cy="17651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 calcmode="lin" valueType="num">
                                      <p:cBhvr>
                                        <p:cTn id="7" dur="500" fill="hold"/>
                                        <p:tgtEl>
                                          <p:spTgt spid="204"/>
                                        </p:tgtEl>
                                        <p:attrNameLst>
                                          <p:attrName>ppt_w</p:attrName>
                                        </p:attrNameLst>
                                      </p:cBhvr>
                                      <p:tavLst>
                                        <p:tav tm="0">
                                          <p:val>
                                            <p:fltVal val="0"/>
                                          </p:val>
                                        </p:tav>
                                        <p:tav tm="100000">
                                          <p:val>
                                            <p:strVal val="#ppt_w"/>
                                          </p:val>
                                        </p:tav>
                                      </p:tavLst>
                                    </p:anim>
                                    <p:anim calcmode="lin" valueType="num">
                                      <p:cBhvr>
                                        <p:cTn id="8" dur="500" fill="hold"/>
                                        <p:tgtEl>
                                          <p:spTgt spid="204"/>
                                        </p:tgtEl>
                                        <p:attrNameLst>
                                          <p:attrName>ppt_h</p:attrName>
                                        </p:attrNameLst>
                                      </p:cBhvr>
                                      <p:tavLst>
                                        <p:tav tm="0">
                                          <p:val>
                                            <p:fltVal val="0"/>
                                          </p:val>
                                        </p:tav>
                                        <p:tav tm="100000">
                                          <p:val>
                                            <p:strVal val="#ppt_h"/>
                                          </p:val>
                                        </p:tav>
                                      </p:tavLst>
                                    </p:anim>
                                    <p:animEffect transition="in" filter="fade">
                                      <p:cBhvr>
                                        <p:cTn id="9"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09"/>
        <p:cNvGrpSpPr/>
        <p:nvPr/>
      </p:nvGrpSpPr>
      <p:grpSpPr>
        <a:xfrm>
          <a:off x="0" y="0"/>
          <a:ext cx="0" cy="0"/>
          <a:chOff x="0" y="0"/>
          <a:chExt cx="0" cy="0"/>
        </a:xfrm>
      </p:grpSpPr>
      <p:sp>
        <p:nvSpPr>
          <p:cNvPr id="210" name="Google Shape;210;p27"/>
          <p:cNvSpPr txBox="1">
            <a:spLocks noGrp="1"/>
          </p:cNvSpPr>
          <p:nvPr>
            <p:ph type="title"/>
          </p:nvPr>
        </p:nvSpPr>
        <p:spPr>
          <a:xfrm>
            <a:off x="838200" y="115093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Recognize Confined Space-Labeled Do Not Enter</a:t>
            </a:r>
            <a:endParaRPr>
              <a:solidFill>
                <a:schemeClr val="lt1"/>
              </a:solidFill>
              <a:latin typeface="Rockwell"/>
              <a:ea typeface="Rockwell"/>
              <a:cs typeface="Rockwell"/>
              <a:sym typeface="Rockwell"/>
            </a:endParaRPr>
          </a:p>
        </p:txBody>
      </p:sp>
      <p:pic>
        <p:nvPicPr>
          <p:cNvPr id="211" name="Google Shape;211;p27" descr="diesel storage tank-permit required" title="diesel storage tank-permit required"/>
          <p:cNvPicPr preferRelativeResize="0">
            <a:picLocks noGrp="1"/>
          </p:cNvPicPr>
          <p:nvPr>
            <p:ph type="body" idx="1"/>
          </p:nvPr>
        </p:nvPicPr>
        <p:blipFill rotWithShape="1">
          <a:blip r:embed="rId3">
            <a:alphaModFix/>
            <a:extLst>
              <a:ext uri="{BEBA8EAE-BF5A-486C-A8C5-ECC9F3942E4B}">
                <a14:imgProps xmlns:a14="http://schemas.microsoft.com/office/drawing/2010/main">
                  <a14:imgLayer r:embed="rId4">
                    <a14:imgEffect>
                      <a14:brightnessContrast bright="30000"/>
                    </a14:imgEffect>
                  </a14:imgLayer>
                </a14:imgProps>
              </a:ext>
            </a:extLst>
          </a:blip>
          <a:srcRect/>
          <a:stretch/>
        </p:blipFill>
        <p:spPr>
          <a:xfrm>
            <a:off x="3536156" y="2603984"/>
            <a:ext cx="5119688" cy="3840991"/>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17"/>
        <p:cNvGrpSpPr/>
        <p:nvPr/>
      </p:nvGrpSpPr>
      <p:grpSpPr>
        <a:xfrm>
          <a:off x="0" y="0"/>
          <a:ext cx="0" cy="0"/>
          <a:chOff x="0" y="0"/>
          <a:chExt cx="0" cy="0"/>
        </a:xfrm>
      </p:grpSpPr>
      <p:sp>
        <p:nvSpPr>
          <p:cNvPr id="218" name="Google Shape;218;p28"/>
          <p:cNvSpPr txBox="1">
            <a:spLocks noGrp="1"/>
          </p:cNvSpPr>
          <p:nvPr>
            <p:ph type="title"/>
          </p:nvPr>
        </p:nvSpPr>
        <p:spPr>
          <a:xfrm>
            <a:off x="838199" y="97948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Gill Sans"/>
              <a:buNone/>
            </a:pPr>
            <a:r>
              <a:rPr lang="en-US">
                <a:solidFill>
                  <a:schemeClr val="lt1"/>
                </a:solidFill>
                <a:latin typeface="Gill Sans"/>
                <a:ea typeface="Gill Sans"/>
                <a:cs typeface="Gill Sans"/>
                <a:sym typeface="Gill Sans"/>
              </a:rPr>
              <a:t>Recognizing Confined Space-Man Hole Sewer Cover</a:t>
            </a:r>
            <a:endParaRPr>
              <a:solidFill>
                <a:schemeClr val="lt1"/>
              </a:solidFill>
              <a:latin typeface="Gill Sans"/>
              <a:ea typeface="Gill Sans"/>
              <a:cs typeface="Gill Sans"/>
              <a:sym typeface="Gill Sans"/>
            </a:endParaRPr>
          </a:p>
        </p:txBody>
      </p:sp>
      <p:pic>
        <p:nvPicPr>
          <p:cNvPr id="219" name="Google Shape;219;p28" descr="Manhole cover-sewer lift station" title="Manhole cover-sewer lift station"/>
          <p:cNvPicPr preferRelativeResize="0">
            <a:picLocks noGrp="1"/>
          </p:cNvPicPr>
          <p:nvPr>
            <p:ph type="body" idx="1"/>
          </p:nvPr>
        </p:nvPicPr>
        <p:blipFill rotWithShape="1">
          <a:blip r:embed="rId3">
            <a:alphaModFix/>
            <a:extLst>
              <a:ext uri="{BEBA8EAE-BF5A-486C-A8C5-ECC9F3942E4B}">
                <a14:imgProps xmlns:a14="http://schemas.microsoft.com/office/drawing/2010/main">
                  <a14:imgLayer r:embed="rId4">
                    <a14:imgEffect>
                      <a14:brightnessContrast bright="5000"/>
                    </a14:imgEffect>
                  </a14:imgLayer>
                </a14:imgProps>
              </a:ext>
            </a:extLst>
          </a:blip>
          <a:srcRect/>
          <a:stretch/>
        </p:blipFill>
        <p:spPr>
          <a:xfrm>
            <a:off x="3275907" y="2414342"/>
            <a:ext cx="5640185" cy="4231178"/>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25"/>
        <p:cNvGrpSpPr/>
        <p:nvPr/>
      </p:nvGrpSpPr>
      <p:grpSpPr>
        <a:xfrm>
          <a:off x="0" y="0"/>
          <a:ext cx="0" cy="0"/>
          <a:chOff x="0" y="0"/>
          <a:chExt cx="0" cy="0"/>
        </a:xfrm>
      </p:grpSpPr>
      <p:sp>
        <p:nvSpPr>
          <p:cNvPr id="226" name="Google Shape;226;p29"/>
          <p:cNvSpPr txBox="1">
            <a:spLocks noGrp="1"/>
          </p:cNvSpPr>
          <p:nvPr>
            <p:ph type="title"/>
          </p:nvPr>
        </p:nvSpPr>
        <p:spPr>
          <a:xfrm>
            <a:off x="682558" y="661114"/>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Confined Space Physical Hazards</a:t>
            </a:r>
            <a:endParaRPr dirty="0">
              <a:solidFill>
                <a:schemeClr val="lt1"/>
              </a:solidFill>
              <a:latin typeface="Rockwell"/>
              <a:ea typeface="Rockwell"/>
              <a:cs typeface="Rockwell"/>
              <a:sym typeface="Rockwell"/>
            </a:endParaRPr>
          </a:p>
        </p:txBody>
      </p:sp>
      <p:sp>
        <p:nvSpPr>
          <p:cNvPr id="227" name="Google Shape;227;p29"/>
          <p:cNvSpPr txBox="1">
            <a:spLocks noGrp="1"/>
          </p:cNvSpPr>
          <p:nvPr>
            <p:ph type="body" idx="1"/>
          </p:nvPr>
        </p:nvSpPr>
        <p:spPr>
          <a:xfrm>
            <a:off x="162194" y="1899591"/>
            <a:ext cx="6096000" cy="4871323"/>
          </a:xfrm>
          <a:prstGeom prst="rect">
            <a:avLst/>
          </a:prstGeom>
          <a:noFill/>
          <a:ln>
            <a:noFill/>
          </a:ln>
        </p:spPr>
        <p:txBody>
          <a:bodyPr spcFirstLastPara="1" wrap="square" lIns="91425" tIns="45700" rIns="91425" bIns="45700" anchor="t" anchorCtr="0">
            <a:noAutofit/>
          </a:bodyPr>
          <a:lstStyle/>
          <a:p>
            <a:pPr marL="685800" lvl="1" indent="-228600" algn="l" rtl="0">
              <a:lnSpc>
                <a:spcPct val="90000"/>
              </a:lnSpc>
              <a:spcBef>
                <a:spcPts val="0"/>
              </a:spcBef>
              <a:spcAft>
                <a:spcPts val="0"/>
              </a:spcAft>
              <a:buClr>
                <a:schemeClr val="lt1"/>
              </a:buClr>
              <a:buSzPts val="2800"/>
              <a:buChar char="•"/>
            </a:pPr>
            <a:r>
              <a:rPr lang="en-US" sz="2800" dirty="0">
                <a:solidFill>
                  <a:schemeClr val="lt1"/>
                </a:solidFill>
              </a:rPr>
              <a:t>Engulfment-flooding, </a:t>
            </a:r>
            <a:endParaRPr dirty="0"/>
          </a:p>
          <a:p>
            <a:pPr marL="685800" lvl="1" indent="-228600" algn="l" rtl="0">
              <a:lnSpc>
                <a:spcPct val="90000"/>
              </a:lnSpc>
              <a:spcBef>
                <a:spcPts val="500"/>
              </a:spcBef>
              <a:spcAft>
                <a:spcPts val="0"/>
              </a:spcAft>
              <a:buClr>
                <a:schemeClr val="lt1"/>
              </a:buClr>
              <a:buSzPts val="2800"/>
              <a:buChar char="•"/>
            </a:pPr>
            <a:r>
              <a:rPr lang="en-US" sz="2800" dirty="0">
                <a:solidFill>
                  <a:schemeClr val="lt1"/>
                </a:solidFill>
              </a:rPr>
              <a:t>Entrapment-converging walls</a:t>
            </a:r>
            <a:endParaRPr dirty="0"/>
          </a:p>
          <a:p>
            <a:pPr marL="685800" lvl="1" indent="-228600" algn="l" rtl="0">
              <a:lnSpc>
                <a:spcPct val="90000"/>
              </a:lnSpc>
              <a:spcBef>
                <a:spcPts val="500"/>
              </a:spcBef>
              <a:spcAft>
                <a:spcPts val="0"/>
              </a:spcAft>
              <a:buClr>
                <a:schemeClr val="lt1"/>
              </a:buClr>
              <a:buSzPts val="2800"/>
              <a:buChar char="•"/>
            </a:pPr>
            <a:r>
              <a:rPr lang="en-US" sz="2800" dirty="0">
                <a:solidFill>
                  <a:schemeClr val="lt1"/>
                </a:solidFill>
              </a:rPr>
              <a:t> Collapse-trenches</a:t>
            </a:r>
            <a:endParaRPr sz="2800" dirty="0">
              <a:solidFill>
                <a:schemeClr val="lt1"/>
              </a:solidFill>
            </a:endParaRPr>
          </a:p>
          <a:p>
            <a:pPr marL="685800" lvl="1" indent="-228600" algn="l" rtl="0">
              <a:lnSpc>
                <a:spcPct val="90000"/>
              </a:lnSpc>
              <a:spcBef>
                <a:spcPts val="500"/>
              </a:spcBef>
              <a:spcAft>
                <a:spcPts val="0"/>
              </a:spcAft>
              <a:buClr>
                <a:schemeClr val="lt1"/>
              </a:buClr>
              <a:buSzPts val="2800"/>
              <a:buChar char="•"/>
            </a:pPr>
            <a:r>
              <a:rPr lang="en-US" sz="2800" dirty="0">
                <a:solidFill>
                  <a:schemeClr val="lt1"/>
                </a:solidFill>
              </a:rPr>
              <a:t>Slip/Trip/Falls-impalement</a:t>
            </a:r>
            <a:endParaRPr sz="2800" dirty="0">
              <a:solidFill>
                <a:schemeClr val="lt1"/>
              </a:solidFill>
            </a:endParaRPr>
          </a:p>
          <a:p>
            <a:pPr marL="685800" lvl="1" indent="-228600" algn="l" rtl="0">
              <a:lnSpc>
                <a:spcPct val="90000"/>
              </a:lnSpc>
              <a:spcBef>
                <a:spcPts val="500"/>
              </a:spcBef>
              <a:spcAft>
                <a:spcPts val="0"/>
              </a:spcAft>
              <a:buClr>
                <a:schemeClr val="lt1"/>
              </a:buClr>
              <a:buSzPts val="2800"/>
              <a:buChar char="•"/>
            </a:pPr>
            <a:r>
              <a:rPr lang="en-US" sz="2800" dirty="0">
                <a:solidFill>
                  <a:schemeClr val="lt1"/>
                </a:solidFill>
              </a:rPr>
              <a:t>Electrical, Mechanical</a:t>
            </a:r>
            <a:endParaRPr dirty="0"/>
          </a:p>
          <a:p>
            <a:pPr marL="685800" lvl="1" indent="-228600" algn="l" rtl="0">
              <a:lnSpc>
                <a:spcPct val="90000"/>
              </a:lnSpc>
              <a:spcBef>
                <a:spcPts val="500"/>
              </a:spcBef>
              <a:spcAft>
                <a:spcPts val="0"/>
              </a:spcAft>
              <a:buClr>
                <a:schemeClr val="lt1"/>
              </a:buClr>
              <a:buSzPts val="2800"/>
              <a:buChar char="•"/>
            </a:pPr>
            <a:r>
              <a:rPr lang="en-US" sz="2800" dirty="0">
                <a:solidFill>
                  <a:schemeClr val="lt1"/>
                </a:solidFill>
              </a:rPr>
              <a:t>Critters</a:t>
            </a:r>
            <a:endParaRPr dirty="0"/>
          </a:p>
          <a:p>
            <a:pPr marL="685800" lvl="1" indent="-228600" algn="l" rtl="0">
              <a:lnSpc>
                <a:spcPct val="90000"/>
              </a:lnSpc>
              <a:spcBef>
                <a:spcPts val="500"/>
              </a:spcBef>
              <a:spcAft>
                <a:spcPts val="0"/>
              </a:spcAft>
              <a:buClr>
                <a:schemeClr val="lt1"/>
              </a:buClr>
              <a:buSzPts val="2800"/>
              <a:buChar char="•"/>
            </a:pPr>
            <a:r>
              <a:rPr lang="en-US" sz="2800" dirty="0">
                <a:solidFill>
                  <a:schemeClr val="lt1"/>
                </a:solidFill>
              </a:rPr>
              <a:t>Ladders</a:t>
            </a:r>
            <a:endParaRPr dirty="0"/>
          </a:p>
          <a:p>
            <a:pPr marL="685800" lvl="1" indent="-228600" algn="l" rtl="0">
              <a:lnSpc>
                <a:spcPct val="90000"/>
              </a:lnSpc>
              <a:spcBef>
                <a:spcPts val="500"/>
              </a:spcBef>
              <a:spcAft>
                <a:spcPts val="0"/>
              </a:spcAft>
              <a:buClr>
                <a:schemeClr val="lt1"/>
              </a:buClr>
              <a:buSzPts val="2800"/>
              <a:buChar char="•"/>
            </a:pPr>
            <a:r>
              <a:rPr lang="en-US" sz="2800" dirty="0">
                <a:solidFill>
                  <a:schemeClr val="lt1"/>
                </a:solidFill>
              </a:rPr>
              <a:t>Lighting</a:t>
            </a:r>
            <a:endParaRPr dirty="0"/>
          </a:p>
          <a:p>
            <a:pPr marL="685800" lvl="1" indent="-228600" algn="l" rtl="0">
              <a:lnSpc>
                <a:spcPct val="90000"/>
              </a:lnSpc>
              <a:spcBef>
                <a:spcPts val="500"/>
              </a:spcBef>
              <a:spcAft>
                <a:spcPts val="0"/>
              </a:spcAft>
              <a:buClr>
                <a:schemeClr val="lt1"/>
              </a:buClr>
              <a:buSzPts val="2800"/>
              <a:buChar char="•"/>
            </a:pPr>
            <a:r>
              <a:rPr lang="en-US" sz="2800" dirty="0">
                <a:solidFill>
                  <a:schemeClr val="lt1"/>
                </a:solidFill>
              </a:rPr>
              <a:t>Temperature </a:t>
            </a:r>
            <a:endParaRPr dirty="0"/>
          </a:p>
          <a:p>
            <a:pPr marL="685800" lvl="1" indent="-228600" algn="l" rtl="0">
              <a:lnSpc>
                <a:spcPct val="90000"/>
              </a:lnSpc>
              <a:spcBef>
                <a:spcPts val="500"/>
              </a:spcBef>
              <a:spcAft>
                <a:spcPts val="0"/>
              </a:spcAft>
              <a:buClr>
                <a:schemeClr val="lt1"/>
              </a:buClr>
              <a:buSzPts val="2800"/>
              <a:buChar char="•"/>
            </a:pPr>
            <a:r>
              <a:rPr lang="en-US" sz="2800" dirty="0">
                <a:solidFill>
                  <a:schemeClr val="lt1"/>
                </a:solidFill>
              </a:rPr>
              <a:t>Equipment-struck against, crushing</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229" name="Google Shape;229;p29" descr="image of workers inside a water storage tank" title="image of workers inside a water storage tank"/>
          <p:cNvPicPr preferRelativeResize="0"/>
          <p:nvPr/>
        </p:nvPicPr>
        <p:blipFill rotWithShape="1">
          <a:blip r:embed="rId3">
            <a:alphaModFix/>
            <a:extLst>
              <a:ext uri="{BEBA8EAE-BF5A-486C-A8C5-ECC9F3942E4B}">
                <a14:imgProps xmlns:a14="http://schemas.microsoft.com/office/drawing/2010/main">
                  <a14:imgLayer r:embed="rId4">
                    <a14:imgEffect>
                      <a14:sharpenSoften amount="25000"/>
                    </a14:imgEffect>
                  </a14:imgLayer>
                </a14:imgProps>
              </a:ext>
            </a:extLst>
          </a:blip>
          <a:srcRect/>
          <a:stretch/>
        </p:blipFill>
        <p:spPr>
          <a:xfrm>
            <a:off x="6517532" y="2181318"/>
            <a:ext cx="4836268" cy="3627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fade">
                                      <p:cBhvr>
                                        <p:cTn id="7" dur="1000"/>
                                        <p:tgtEl>
                                          <p:spTgt spid="22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7">
                                            <p:txEl>
                                              <p:pRg st="1" end="1"/>
                                            </p:txEl>
                                          </p:spTgt>
                                        </p:tgtEl>
                                        <p:attrNameLst>
                                          <p:attrName>style.visibility</p:attrName>
                                        </p:attrNameLst>
                                      </p:cBhvr>
                                      <p:to>
                                        <p:strVal val="visible"/>
                                      </p:to>
                                    </p:set>
                                    <p:animEffect transition="in" filter="fade">
                                      <p:cBhvr>
                                        <p:cTn id="10" dur="1000"/>
                                        <p:tgtEl>
                                          <p:spTgt spid="22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7">
                                            <p:txEl>
                                              <p:pRg st="2" end="2"/>
                                            </p:txEl>
                                          </p:spTgt>
                                        </p:tgtEl>
                                        <p:attrNameLst>
                                          <p:attrName>style.visibility</p:attrName>
                                        </p:attrNameLst>
                                      </p:cBhvr>
                                      <p:to>
                                        <p:strVal val="visible"/>
                                      </p:to>
                                    </p:set>
                                    <p:animEffect transition="in" filter="fade">
                                      <p:cBhvr>
                                        <p:cTn id="13" dur="1000"/>
                                        <p:tgtEl>
                                          <p:spTgt spid="22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27">
                                            <p:txEl>
                                              <p:pRg st="3" end="3"/>
                                            </p:txEl>
                                          </p:spTgt>
                                        </p:tgtEl>
                                        <p:attrNameLst>
                                          <p:attrName>style.visibility</p:attrName>
                                        </p:attrNameLst>
                                      </p:cBhvr>
                                      <p:to>
                                        <p:strVal val="visible"/>
                                      </p:to>
                                    </p:set>
                                    <p:animEffect transition="in" filter="fade">
                                      <p:cBhvr>
                                        <p:cTn id="16" dur="1000"/>
                                        <p:tgtEl>
                                          <p:spTgt spid="22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27">
                                            <p:txEl>
                                              <p:pRg st="4" end="4"/>
                                            </p:txEl>
                                          </p:spTgt>
                                        </p:tgtEl>
                                        <p:attrNameLst>
                                          <p:attrName>style.visibility</p:attrName>
                                        </p:attrNameLst>
                                      </p:cBhvr>
                                      <p:to>
                                        <p:strVal val="visible"/>
                                      </p:to>
                                    </p:set>
                                    <p:animEffect transition="in" filter="fade">
                                      <p:cBhvr>
                                        <p:cTn id="19" dur="1000"/>
                                        <p:tgtEl>
                                          <p:spTgt spid="22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27">
                                            <p:txEl>
                                              <p:pRg st="5" end="5"/>
                                            </p:txEl>
                                          </p:spTgt>
                                        </p:tgtEl>
                                        <p:attrNameLst>
                                          <p:attrName>style.visibility</p:attrName>
                                        </p:attrNameLst>
                                      </p:cBhvr>
                                      <p:to>
                                        <p:strVal val="visible"/>
                                      </p:to>
                                    </p:set>
                                    <p:animEffect transition="in" filter="fade">
                                      <p:cBhvr>
                                        <p:cTn id="22" dur="1000"/>
                                        <p:tgtEl>
                                          <p:spTgt spid="22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27">
                                            <p:txEl>
                                              <p:pRg st="6" end="6"/>
                                            </p:txEl>
                                          </p:spTgt>
                                        </p:tgtEl>
                                        <p:attrNameLst>
                                          <p:attrName>style.visibility</p:attrName>
                                        </p:attrNameLst>
                                      </p:cBhvr>
                                      <p:to>
                                        <p:strVal val="visible"/>
                                      </p:to>
                                    </p:set>
                                    <p:animEffect transition="in" filter="fade">
                                      <p:cBhvr>
                                        <p:cTn id="25" dur="1000"/>
                                        <p:tgtEl>
                                          <p:spTgt spid="22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27">
                                            <p:txEl>
                                              <p:pRg st="7" end="7"/>
                                            </p:txEl>
                                          </p:spTgt>
                                        </p:tgtEl>
                                        <p:attrNameLst>
                                          <p:attrName>style.visibility</p:attrName>
                                        </p:attrNameLst>
                                      </p:cBhvr>
                                      <p:to>
                                        <p:strVal val="visible"/>
                                      </p:to>
                                    </p:set>
                                    <p:animEffect transition="in" filter="fade">
                                      <p:cBhvr>
                                        <p:cTn id="28" dur="1000"/>
                                        <p:tgtEl>
                                          <p:spTgt spid="22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27">
                                            <p:txEl>
                                              <p:pRg st="8" end="8"/>
                                            </p:txEl>
                                          </p:spTgt>
                                        </p:tgtEl>
                                        <p:attrNameLst>
                                          <p:attrName>style.visibility</p:attrName>
                                        </p:attrNameLst>
                                      </p:cBhvr>
                                      <p:to>
                                        <p:strVal val="visible"/>
                                      </p:to>
                                    </p:set>
                                    <p:animEffect transition="in" filter="fade">
                                      <p:cBhvr>
                                        <p:cTn id="31" dur="1000"/>
                                        <p:tgtEl>
                                          <p:spTgt spid="227">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27">
                                            <p:txEl>
                                              <p:pRg st="9" end="9"/>
                                            </p:txEl>
                                          </p:spTgt>
                                        </p:tgtEl>
                                        <p:attrNameLst>
                                          <p:attrName>style.visibility</p:attrName>
                                        </p:attrNameLst>
                                      </p:cBhvr>
                                      <p:to>
                                        <p:strVal val="visible"/>
                                      </p:to>
                                    </p:set>
                                    <p:animEffect transition="in" filter="fade">
                                      <p:cBhvr>
                                        <p:cTn id="34" dur="1000"/>
                                        <p:tgtEl>
                                          <p:spTgt spid="227">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27">
                                            <p:txEl>
                                              <p:pRg st="10" end="10"/>
                                            </p:txEl>
                                          </p:spTgt>
                                        </p:tgtEl>
                                        <p:attrNameLst>
                                          <p:attrName>style.visibility</p:attrName>
                                        </p:attrNameLst>
                                      </p:cBhvr>
                                      <p:to>
                                        <p:strVal val="visible"/>
                                      </p:to>
                                    </p:set>
                                    <p:animEffect transition="in" filter="fade">
                                      <p:cBhvr>
                                        <p:cTn id="37" dur="1000"/>
                                        <p:tgtEl>
                                          <p:spTgt spid="2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Hazard Control = Hierarchy of Controls </a:t>
            </a:r>
            <a:endParaRPr dirty="0">
              <a:solidFill>
                <a:schemeClr val="lt1"/>
              </a:solidFill>
              <a:latin typeface="Rockwell"/>
              <a:ea typeface="Rockwell"/>
              <a:cs typeface="Rockwell"/>
              <a:sym typeface="Rockwell"/>
            </a:endParaRPr>
          </a:p>
        </p:txBody>
      </p:sp>
      <p:sp>
        <p:nvSpPr>
          <p:cNvPr id="7" name="Text Placeholder 6"/>
          <p:cNvSpPr>
            <a:spLocks noGrp="1"/>
          </p:cNvSpPr>
          <p:nvPr>
            <p:ph type="body" idx="1"/>
          </p:nvPr>
        </p:nvSpPr>
        <p:spPr>
          <a:xfrm>
            <a:off x="5544273" y="3159889"/>
            <a:ext cx="2013996" cy="3017073"/>
          </a:xfrm>
        </p:spPr>
        <p:txBody>
          <a:bodyPr/>
          <a:lstStyle/>
          <a:p>
            <a:endParaRPr lang="en-US" dirty="0"/>
          </a:p>
        </p:txBody>
      </p:sp>
      <p:sp>
        <p:nvSpPr>
          <p:cNvPr id="2" name="Rectangle 1"/>
          <p:cNvSpPr/>
          <p:nvPr/>
        </p:nvSpPr>
        <p:spPr>
          <a:xfrm>
            <a:off x="530423" y="5727909"/>
            <a:ext cx="2374368" cy="532903"/>
          </a:xfrm>
          <a:prstGeom prst="rect">
            <a:avLst/>
          </a:prstGeom>
        </p:spPr>
        <p:txBody>
          <a:bodyPr wrap="none">
            <a:spAutoFit/>
          </a:bodyPr>
          <a:lstStyle/>
          <a:p>
            <a:pPr>
              <a:lnSpc>
                <a:spcPct val="107000"/>
              </a:lnSpc>
              <a:spcAft>
                <a:spcPts val="800"/>
              </a:spcAft>
            </a:pPr>
            <a:r>
              <a:rPr lang="en-US" sz="2800" dirty="0">
                <a:solidFill>
                  <a:schemeClr val="bg1"/>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rPr>
              <a:t>Least Effective </a:t>
            </a:r>
            <a:endParaRPr lang="en-US" sz="2800" dirty="0">
              <a:solidFill>
                <a:schemeClr val="bg1"/>
              </a:solidFill>
              <a:effectLst/>
              <a:latin typeface="Calibri" panose="020F0502020204030204" pitchFamily="34" charset="0"/>
              <a:ea typeface="Calibri" panose="020F0502020204030204" pitchFamily="34" charset="0"/>
            </a:endParaRPr>
          </a:p>
        </p:txBody>
      </p:sp>
      <p:sp>
        <p:nvSpPr>
          <p:cNvPr id="3" name="Rectangle 2"/>
          <p:cNvSpPr/>
          <p:nvPr/>
        </p:nvSpPr>
        <p:spPr>
          <a:xfrm>
            <a:off x="615382" y="2246975"/>
            <a:ext cx="2289409" cy="532903"/>
          </a:xfrm>
          <a:prstGeom prst="rect">
            <a:avLst/>
          </a:prstGeom>
        </p:spPr>
        <p:txBody>
          <a:bodyPr wrap="none">
            <a:spAutoFit/>
          </a:bodyPr>
          <a:lstStyle/>
          <a:p>
            <a:pPr algn="ctr">
              <a:lnSpc>
                <a:spcPct val="107000"/>
              </a:lnSpc>
              <a:spcAft>
                <a:spcPts val="800"/>
              </a:spcAft>
            </a:pPr>
            <a:r>
              <a:rPr lang="en-US" sz="2800" dirty="0">
                <a:solidFill>
                  <a:schemeClr val="bg1"/>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rPr>
              <a:t>Most Effective</a:t>
            </a:r>
            <a:endParaRPr lang="en-US" sz="2800" dirty="0">
              <a:solidFill>
                <a:schemeClr val="bg1"/>
              </a:solidFill>
              <a:effectLst/>
              <a:latin typeface="Calibri" panose="020F0502020204030204" pitchFamily="34" charset="0"/>
              <a:ea typeface="Calibri" panose="020F0502020204030204" pitchFamily="34" charset="0"/>
            </a:endParaRPr>
          </a:p>
        </p:txBody>
      </p:sp>
      <p:pic>
        <p:nvPicPr>
          <p:cNvPr id="6" name="Picture 5" descr="Heirarchy of controls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687" y="2091842"/>
            <a:ext cx="6327648" cy="435133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42"/>
        <p:cNvGrpSpPr/>
        <p:nvPr/>
      </p:nvGrpSpPr>
      <p:grpSpPr>
        <a:xfrm>
          <a:off x="0" y="0"/>
          <a:ext cx="0" cy="0"/>
          <a:chOff x="0" y="0"/>
          <a:chExt cx="0" cy="0"/>
        </a:xfrm>
      </p:grpSpPr>
      <p:sp>
        <p:nvSpPr>
          <p:cNvPr id="244" name="Google Shape;244;p31"/>
          <p:cNvSpPr txBox="1">
            <a:spLocks noGrp="1"/>
          </p:cNvSpPr>
          <p:nvPr>
            <p:ph type="title"/>
          </p:nvPr>
        </p:nvSpPr>
        <p:spPr>
          <a:xfrm>
            <a:off x="261258" y="3004457"/>
            <a:ext cx="11767456" cy="1828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sz="3600" dirty="0" smtClean="0">
                <a:solidFill>
                  <a:schemeClr val="lt1"/>
                </a:solidFill>
                <a:latin typeface="Rockwell"/>
                <a:ea typeface="Rockwell"/>
                <a:cs typeface="Rockwell"/>
                <a:sym typeface="Rockwell"/>
              </a:rPr>
              <a:t>Water </a:t>
            </a:r>
            <a:r>
              <a:rPr lang="en-US" sz="3600" dirty="0">
                <a:solidFill>
                  <a:schemeClr val="lt1"/>
                </a:solidFill>
                <a:latin typeface="Rockwell"/>
                <a:ea typeface="Rockwell"/>
                <a:cs typeface="Rockwell"/>
                <a:sym typeface="Rockwell"/>
              </a:rPr>
              <a:t>Storage Tank, Sewage Lift </a:t>
            </a:r>
            <a:r>
              <a:rPr lang="en-US" sz="3600" dirty="0" smtClean="0">
                <a:solidFill>
                  <a:schemeClr val="lt1"/>
                </a:solidFill>
                <a:latin typeface="Rockwell"/>
                <a:ea typeface="Rockwell"/>
                <a:cs typeface="Rockwell"/>
                <a:sym typeface="Rockwell"/>
              </a:rPr>
              <a:t>Station, and </a:t>
            </a:r>
            <a:r>
              <a:rPr lang="en-US" sz="3600" dirty="0">
                <a:solidFill>
                  <a:schemeClr val="lt1"/>
                </a:solidFill>
                <a:latin typeface="Rockwell"/>
                <a:ea typeface="Rockwell"/>
                <a:cs typeface="Rockwell"/>
                <a:sym typeface="Rockwell"/>
              </a:rPr>
              <a:t>Trench</a:t>
            </a:r>
            <a:br>
              <a:rPr lang="en-US" sz="3600" dirty="0">
                <a:solidFill>
                  <a:schemeClr val="lt1"/>
                </a:solidFill>
                <a:latin typeface="Rockwell"/>
                <a:ea typeface="Rockwell"/>
                <a:cs typeface="Rockwell"/>
                <a:sym typeface="Rockwell"/>
              </a:rPr>
            </a:br>
            <a:endParaRPr sz="3600" dirty="0">
              <a:solidFill>
                <a:schemeClr val="lt1"/>
              </a:solidFill>
              <a:latin typeface="Rockwell"/>
              <a:ea typeface="Rockwell"/>
              <a:cs typeface="Rockwell"/>
              <a:sym typeface="Rockwell"/>
            </a:endParaRPr>
          </a:p>
        </p:txBody>
      </p:sp>
      <p:sp>
        <p:nvSpPr>
          <p:cNvPr id="4" name="Google Shape;244;p31"/>
          <p:cNvSpPr txBox="1">
            <a:spLocks/>
          </p:cNvSpPr>
          <p:nvPr/>
        </p:nvSpPr>
        <p:spPr>
          <a:xfrm>
            <a:off x="261258" y="2373085"/>
            <a:ext cx="11767456" cy="92528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4400"/>
              <a:buFont typeface="Rockwell"/>
              <a:buNone/>
            </a:pPr>
            <a:r>
              <a:rPr lang="en-US" dirty="0" smtClean="0">
                <a:solidFill>
                  <a:schemeClr val="lt1"/>
                </a:solidFill>
                <a:latin typeface="Rockwell"/>
                <a:ea typeface="Rockwell"/>
                <a:cs typeface="Rockwell"/>
                <a:sym typeface="Rockwell"/>
              </a:rPr>
              <a:t>Classroom Activity</a:t>
            </a:r>
            <a:endParaRPr lang="en-US" dirty="0">
              <a:solidFill>
                <a:schemeClr val="lt1"/>
              </a:solidFill>
              <a:latin typeface="Rockwell"/>
              <a:ea typeface="Rockwell"/>
              <a:cs typeface="Rockwell"/>
              <a:sym typeface="Rockwe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850900" y="1195769"/>
            <a:ext cx="11188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OSHA Susan Harwood Grant </a:t>
            </a:r>
            <a:endParaRPr dirty="0"/>
          </a:p>
        </p:txBody>
      </p:sp>
      <p:sp>
        <p:nvSpPr>
          <p:cNvPr id="98" name="Google Shape;98;p14"/>
          <p:cNvSpPr txBox="1">
            <a:spLocks noGrp="1"/>
          </p:cNvSpPr>
          <p:nvPr>
            <p:ph type="body" idx="1"/>
          </p:nvPr>
        </p:nvSpPr>
        <p:spPr>
          <a:xfrm>
            <a:off x="660400" y="2900745"/>
            <a:ext cx="10515600" cy="2369755"/>
          </a:xfrm>
          <a:prstGeom prst="rect">
            <a:avLst/>
          </a:prstGeom>
          <a:noFill/>
          <a:ln>
            <a:noFill/>
          </a:ln>
        </p:spPr>
        <p:txBody>
          <a:bodyPr spcFirstLastPara="1" wrap="square" lIns="91425" tIns="45700" rIns="91425" bIns="45700" anchor="t" anchorCtr="0">
            <a:noAutofit/>
          </a:bodyPr>
          <a:lstStyle/>
          <a:p>
            <a:pPr marL="228600" lvl="0" indent="-228600">
              <a:spcBef>
                <a:spcPts val="0"/>
              </a:spcBef>
              <a:buClr>
                <a:schemeClr val="lt1"/>
              </a:buClr>
              <a:buSzPts val="2800"/>
            </a:pPr>
            <a:r>
              <a:rPr lang="en-US" i="1" dirty="0" smtClean="0">
                <a:solidFill>
                  <a:schemeClr val="lt1"/>
                </a:solidFill>
                <a:latin typeface="Gill Sans"/>
                <a:ea typeface="Gill Sans"/>
                <a:cs typeface="Gill Sans"/>
                <a:sym typeface="Gill Sans"/>
              </a:rPr>
              <a:t>This material was produced under Grant Program #SH-05058-SH8 from the OSHA, U.S. Department of Labor.  It Does not necessarily reflect the views or policies of the U.S. Department of Labor, nor does mentioning of trade names, commercial products, or organizations imply endorsement by the U.S. Government. Revised from grant </a:t>
            </a:r>
            <a:r>
              <a:rPr lang="en-US" i="1" dirty="0" smtClean="0">
                <a:solidFill>
                  <a:schemeClr val="bg1"/>
                </a:solidFill>
                <a:latin typeface="Gill Sans" panose="020B0604020202020204" charset="0"/>
                <a:ea typeface="Gill Sans"/>
                <a:cs typeface="Gill Sans"/>
                <a:sym typeface="Gill Sans"/>
              </a:rPr>
              <a:t>number </a:t>
            </a:r>
            <a:r>
              <a:rPr lang="en-US" i="1" dirty="0" smtClean="0">
                <a:solidFill>
                  <a:schemeClr val="bg1"/>
                </a:solidFill>
                <a:latin typeface="Gill Sans" panose="020B0604020202020204" charset="0"/>
              </a:rPr>
              <a:t>SH-22297-11.</a:t>
            </a:r>
            <a:endParaRPr i="1" dirty="0" smtClean="0">
              <a:solidFill>
                <a:schemeClr val="bg1"/>
              </a:solidFill>
              <a:latin typeface="Gill Sans" panose="020B0604020202020204" charset="0"/>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49"/>
        <p:cNvGrpSpPr/>
        <p:nvPr/>
      </p:nvGrpSpPr>
      <p:grpSpPr>
        <a:xfrm>
          <a:off x="0" y="0"/>
          <a:ext cx="0" cy="0"/>
          <a:chOff x="0" y="0"/>
          <a:chExt cx="0" cy="0"/>
        </a:xfrm>
      </p:grpSpPr>
      <p:sp>
        <p:nvSpPr>
          <p:cNvPr id="250" name="Google Shape;250;p32"/>
          <p:cNvSpPr txBox="1">
            <a:spLocks noGrp="1"/>
          </p:cNvSpPr>
          <p:nvPr>
            <p:ph type="title"/>
          </p:nvPr>
        </p:nvSpPr>
        <p:spPr>
          <a:xfrm>
            <a:off x="699419" y="970931"/>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Group 1 Presentation</a:t>
            </a:r>
            <a:br>
              <a:rPr lang="en-US" dirty="0">
                <a:solidFill>
                  <a:schemeClr val="lt1"/>
                </a:solidFill>
                <a:latin typeface="Rockwell"/>
                <a:ea typeface="Rockwell"/>
                <a:cs typeface="Rockwell"/>
                <a:sym typeface="Rockwell"/>
              </a:rPr>
            </a:br>
            <a:r>
              <a:rPr lang="en-US" sz="3600" dirty="0">
                <a:solidFill>
                  <a:schemeClr val="lt1"/>
                </a:solidFill>
                <a:latin typeface="Rockwell"/>
                <a:ea typeface="Rockwell"/>
                <a:cs typeface="Rockwell"/>
                <a:sym typeface="Rockwell"/>
              </a:rPr>
              <a:t>Image 1</a:t>
            </a:r>
            <a:endParaRPr sz="3600" dirty="0">
              <a:solidFill>
                <a:schemeClr val="lt1"/>
              </a:solidFill>
              <a:latin typeface="Rockwell"/>
              <a:ea typeface="Rockwell"/>
              <a:cs typeface="Rockwell"/>
              <a:sym typeface="Rockwell"/>
            </a:endParaRPr>
          </a:p>
        </p:txBody>
      </p:sp>
      <p:pic>
        <p:nvPicPr>
          <p:cNvPr id="252" name="Google Shape;252;p32" descr="water storage tank" title="water storage tank"/>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75429" y="2598057"/>
            <a:ext cx="6550670" cy="3841641"/>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56"/>
        <p:cNvGrpSpPr/>
        <p:nvPr/>
      </p:nvGrpSpPr>
      <p:grpSpPr>
        <a:xfrm>
          <a:off x="0" y="0"/>
          <a:ext cx="0" cy="0"/>
          <a:chOff x="0" y="0"/>
          <a:chExt cx="0" cy="0"/>
        </a:xfrm>
      </p:grpSpPr>
      <p:sp>
        <p:nvSpPr>
          <p:cNvPr id="257" name="Google Shape;257;p33"/>
          <p:cNvSpPr txBox="1">
            <a:spLocks noGrp="1"/>
          </p:cNvSpPr>
          <p:nvPr>
            <p:ph type="title"/>
          </p:nvPr>
        </p:nvSpPr>
        <p:spPr>
          <a:xfrm>
            <a:off x="838199" y="95034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Group 1 Presentation</a:t>
            </a:r>
            <a:br>
              <a:rPr lang="en-US" dirty="0">
                <a:solidFill>
                  <a:schemeClr val="lt1"/>
                </a:solidFill>
                <a:latin typeface="Rockwell"/>
                <a:ea typeface="Rockwell"/>
                <a:cs typeface="Rockwell"/>
                <a:sym typeface="Rockwell"/>
              </a:rPr>
            </a:br>
            <a:r>
              <a:rPr lang="en-US" sz="3600" dirty="0">
                <a:solidFill>
                  <a:schemeClr val="lt1"/>
                </a:solidFill>
                <a:latin typeface="Rockwell"/>
                <a:ea typeface="Rockwell"/>
                <a:cs typeface="Rockwell"/>
                <a:sym typeface="Rockwell"/>
              </a:rPr>
              <a:t>Image 2</a:t>
            </a:r>
            <a:endParaRPr sz="3600" dirty="0"/>
          </a:p>
        </p:txBody>
      </p:sp>
      <p:pic>
        <p:nvPicPr>
          <p:cNvPr id="258" name="Google Shape;258;p33" descr="image of workers inside a water storage tank" title="image of workers inside a water storage tank"/>
          <p:cNvPicPr preferRelativeResize="0">
            <a:picLocks noGrp="1"/>
          </p:cNvPicPr>
          <p:nvPr>
            <p:ph type="body" idx="1"/>
          </p:nvPr>
        </p:nvPicPr>
        <p:blipFill rotWithShape="1">
          <a:blip r:embed="rId3">
            <a:alphaModFix/>
          </a:blip>
          <a:srcRect/>
          <a:stretch/>
        </p:blipFill>
        <p:spPr>
          <a:xfrm>
            <a:off x="2912078" y="2362994"/>
            <a:ext cx="6367843" cy="436699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63"/>
        <p:cNvGrpSpPr/>
        <p:nvPr/>
      </p:nvGrpSpPr>
      <p:grpSpPr>
        <a:xfrm>
          <a:off x="0" y="0"/>
          <a:ext cx="0" cy="0"/>
          <a:chOff x="0" y="0"/>
          <a:chExt cx="0" cy="0"/>
        </a:xfrm>
      </p:grpSpPr>
      <p:sp>
        <p:nvSpPr>
          <p:cNvPr id="264" name="Google Shape;264;p34"/>
          <p:cNvSpPr txBox="1">
            <a:spLocks noGrp="1"/>
          </p:cNvSpPr>
          <p:nvPr>
            <p:ph type="title"/>
          </p:nvPr>
        </p:nvSpPr>
        <p:spPr>
          <a:xfrm>
            <a:off x="838199" y="91079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Group 1 Presentation</a:t>
            </a:r>
            <a:br>
              <a:rPr lang="en-US" dirty="0">
                <a:solidFill>
                  <a:schemeClr val="lt1"/>
                </a:solidFill>
                <a:latin typeface="Rockwell"/>
                <a:ea typeface="Rockwell"/>
                <a:cs typeface="Rockwell"/>
                <a:sym typeface="Rockwell"/>
              </a:rPr>
            </a:br>
            <a:r>
              <a:rPr lang="en-US" sz="3600" dirty="0">
                <a:solidFill>
                  <a:schemeClr val="lt1"/>
                </a:solidFill>
                <a:latin typeface="Rockwell"/>
                <a:ea typeface="Rockwell"/>
                <a:cs typeface="Rockwell"/>
                <a:sym typeface="Rockwell"/>
              </a:rPr>
              <a:t>Image 3</a:t>
            </a:r>
            <a:endParaRPr sz="3600" dirty="0"/>
          </a:p>
        </p:txBody>
      </p:sp>
      <p:pic>
        <p:nvPicPr>
          <p:cNvPr id="265" name="Google Shape;265;p34" descr="C:\Users\jdgilbert\Desktop\Gulkana.jpg" title="Water storage tank"/>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rot="5400000">
            <a:off x="3868635" y="1493259"/>
            <a:ext cx="4454729" cy="5940928"/>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70"/>
        <p:cNvGrpSpPr/>
        <p:nvPr/>
      </p:nvGrpSpPr>
      <p:grpSpPr>
        <a:xfrm>
          <a:off x="0" y="0"/>
          <a:ext cx="0" cy="0"/>
          <a:chOff x="0" y="0"/>
          <a:chExt cx="0" cy="0"/>
        </a:xfrm>
      </p:grpSpPr>
      <p:sp>
        <p:nvSpPr>
          <p:cNvPr id="271" name="Google Shape;271;p35"/>
          <p:cNvSpPr txBox="1">
            <a:spLocks noGrp="1"/>
          </p:cNvSpPr>
          <p:nvPr>
            <p:ph type="title"/>
          </p:nvPr>
        </p:nvSpPr>
        <p:spPr>
          <a:xfrm>
            <a:off x="627403" y="715076"/>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Group 1 Presentation</a:t>
            </a:r>
            <a:br>
              <a:rPr lang="en-US" dirty="0">
                <a:solidFill>
                  <a:schemeClr val="lt1"/>
                </a:solidFill>
                <a:latin typeface="Rockwell"/>
                <a:ea typeface="Rockwell"/>
                <a:cs typeface="Rockwell"/>
                <a:sym typeface="Rockwell"/>
              </a:rPr>
            </a:br>
            <a:r>
              <a:rPr lang="en-US" sz="3600" dirty="0" smtClean="0">
                <a:solidFill>
                  <a:schemeClr val="lt1"/>
                </a:solidFill>
                <a:latin typeface="Rockwell"/>
                <a:ea typeface="Rockwell"/>
                <a:cs typeface="Rockwell"/>
                <a:sym typeface="Rockwell"/>
              </a:rPr>
              <a:t>Images </a:t>
            </a:r>
            <a:r>
              <a:rPr lang="en-US" sz="3600" dirty="0">
                <a:solidFill>
                  <a:schemeClr val="lt1"/>
                </a:solidFill>
                <a:latin typeface="Rockwell"/>
                <a:ea typeface="Rockwell"/>
                <a:cs typeface="Rockwell"/>
                <a:sym typeface="Rockwell"/>
              </a:rPr>
              <a:t>4,5,6</a:t>
            </a:r>
            <a:endParaRPr sz="3600" dirty="0"/>
          </a:p>
        </p:txBody>
      </p:sp>
      <p:pic>
        <p:nvPicPr>
          <p:cNvPr id="272" name="Google Shape;272;p35" descr="Related image">
            <a:hlinkClick r:id="rId3"/>
          </p:cNvPr>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3976234" y="3294744"/>
            <a:ext cx="3817938" cy="3019310"/>
          </a:xfrm>
          <a:prstGeom prst="rect">
            <a:avLst/>
          </a:prstGeom>
          <a:noFill/>
          <a:ln>
            <a:noFill/>
          </a:ln>
        </p:spPr>
      </p:pic>
      <p:pic>
        <p:nvPicPr>
          <p:cNvPr id="273" name="Google Shape;273;p35" descr="GFCI generator " title="GFCI generator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20089" y="3294743"/>
            <a:ext cx="2748825" cy="3019311"/>
          </a:xfrm>
          <a:prstGeom prst="rect">
            <a:avLst/>
          </a:prstGeom>
          <a:noFill/>
          <a:ln>
            <a:noFill/>
          </a:ln>
        </p:spPr>
      </p:pic>
      <p:pic>
        <p:nvPicPr>
          <p:cNvPr id="274" name="Google Shape;274;p35" descr="C:\Users\jdgilbert\Documents\Construction photos 2\Construction photos\SAVOON11.JPG" title="water treatment plant operato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301492" y="3294742"/>
            <a:ext cx="3052308" cy="3019311"/>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79"/>
        <p:cNvGrpSpPr/>
        <p:nvPr/>
      </p:nvGrpSpPr>
      <p:grpSpPr>
        <a:xfrm>
          <a:off x="0" y="0"/>
          <a:ext cx="0" cy="0"/>
          <a:chOff x="0" y="0"/>
          <a:chExt cx="0" cy="0"/>
        </a:xfrm>
      </p:grpSpPr>
      <p:sp>
        <p:nvSpPr>
          <p:cNvPr id="280" name="Google Shape;280;p36"/>
          <p:cNvSpPr txBox="1">
            <a:spLocks noGrp="1"/>
          </p:cNvSpPr>
          <p:nvPr>
            <p:ph type="title"/>
          </p:nvPr>
        </p:nvSpPr>
        <p:spPr>
          <a:xfrm>
            <a:off x="838199" y="982591"/>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Group 2 Presentation</a:t>
            </a:r>
            <a:br>
              <a:rPr lang="en-US" dirty="0">
                <a:solidFill>
                  <a:schemeClr val="lt1"/>
                </a:solidFill>
                <a:latin typeface="Rockwell"/>
                <a:ea typeface="Rockwell"/>
                <a:cs typeface="Rockwell"/>
                <a:sym typeface="Rockwell"/>
              </a:rPr>
            </a:br>
            <a:r>
              <a:rPr lang="en-US" sz="3600" dirty="0">
                <a:solidFill>
                  <a:schemeClr val="lt1"/>
                </a:solidFill>
                <a:latin typeface="Rockwell"/>
                <a:ea typeface="Rockwell"/>
                <a:cs typeface="Rockwell"/>
                <a:sym typeface="Rockwell"/>
              </a:rPr>
              <a:t>Image 1</a:t>
            </a:r>
            <a:endParaRPr sz="3600" dirty="0"/>
          </a:p>
        </p:txBody>
      </p:sp>
      <p:pic>
        <p:nvPicPr>
          <p:cNvPr id="281" name="Google Shape;281;p36" descr="Image result for Image of sewage lift station">
            <a:hlinkClick r:id="rId3"/>
          </p:cNvPr>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3206665" y="2319111"/>
            <a:ext cx="5778669" cy="4351338"/>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86"/>
        <p:cNvGrpSpPr/>
        <p:nvPr/>
      </p:nvGrpSpPr>
      <p:grpSpPr>
        <a:xfrm>
          <a:off x="0" y="0"/>
          <a:ext cx="0" cy="0"/>
          <a:chOff x="0" y="0"/>
          <a:chExt cx="0" cy="0"/>
        </a:xfrm>
      </p:grpSpPr>
      <p:sp>
        <p:nvSpPr>
          <p:cNvPr id="287" name="Google Shape;287;p37"/>
          <p:cNvSpPr txBox="1">
            <a:spLocks noGrp="1"/>
          </p:cNvSpPr>
          <p:nvPr>
            <p:ph type="title"/>
          </p:nvPr>
        </p:nvSpPr>
        <p:spPr>
          <a:xfrm>
            <a:off x="838199" y="98220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Group 2 Presentation</a:t>
            </a:r>
            <a:br>
              <a:rPr lang="en-US" dirty="0">
                <a:solidFill>
                  <a:schemeClr val="lt1"/>
                </a:solidFill>
                <a:latin typeface="Rockwell"/>
                <a:ea typeface="Rockwell"/>
                <a:cs typeface="Rockwell"/>
                <a:sym typeface="Rockwell"/>
              </a:rPr>
            </a:br>
            <a:r>
              <a:rPr lang="en-US" sz="3600" dirty="0">
                <a:solidFill>
                  <a:schemeClr val="lt1"/>
                </a:solidFill>
                <a:latin typeface="Rockwell"/>
                <a:ea typeface="Rockwell"/>
                <a:cs typeface="Rockwell"/>
                <a:sym typeface="Rockwell"/>
              </a:rPr>
              <a:t>Image 2</a:t>
            </a:r>
            <a:endParaRPr sz="3600" dirty="0"/>
          </a:p>
        </p:txBody>
      </p:sp>
      <p:pic>
        <p:nvPicPr>
          <p:cNvPr id="288" name="Google Shape;288;p37" descr=" Sewage lift station. Drying bottom of wet well for cement pour "/>
          <p:cNvPicPr preferRelativeResize="0">
            <a:picLocks noGrp="1"/>
          </p:cNvPicPr>
          <p:nvPr>
            <p:ph type="body" idx="1"/>
          </p:nvPr>
        </p:nvPicPr>
        <p:blipFill rotWithShape="1">
          <a:blip r:embed="rId3">
            <a:alphaModFix/>
          </a:blip>
          <a:srcRect/>
          <a:stretch/>
        </p:blipFill>
        <p:spPr>
          <a:xfrm>
            <a:off x="2768600" y="2430080"/>
            <a:ext cx="6654798" cy="4303486"/>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94"/>
        <p:cNvGrpSpPr/>
        <p:nvPr/>
      </p:nvGrpSpPr>
      <p:grpSpPr>
        <a:xfrm>
          <a:off x="0" y="0"/>
          <a:ext cx="0" cy="0"/>
          <a:chOff x="0" y="0"/>
          <a:chExt cx="0" cy="0"/>
        </a:xfrm>
      </p:grpSpPr>
      <p:sp>
        <p:nvSpPr>
          <p:cNvPr id="295" name="Google Shape;295;p38"/>
          <p:cNvSpPr txBox="1">
            <a:spLocks noGrp="1"/>
          </p:cNvSpPr>
          <p:nvPr>
            <p:ph type="title"/>
          </p:nvPr>
        </p:nvSpPr>
        <p:spPr>
          <a:xfrm>
            <a:off x="838200" y="1008062"/>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Group 2 Presentation</a:t>
            </a:r>
            <a:br>
              <a:rPr lang="en-US" dirty="0">
                <a:solidFill>
                  <a:schemeClr val="lt1"/>
                </a:solidFill>
                <a:latin typeface="Rockwell"/>
                <a:ea typeface="Rockwell"/>
                <a:cs typeface="Rockwell"/>
                <a:sym typeface="Rockwell"/>
              </a:rPr>
            </a:br>
            <a:r>
              <a:rPr lang="en-US" sz="3600" dirty="0">
                <a:solidFill>
                  <a:schemeClr val="lt1"/>
                </a:solidFill>
                <a:latin typeface="Rockwell"/>
                <a:ea typeface="Rockwell"/>
                <a:cs typeface="Rockwell"/>
                <a:sym typeface="Rockwell"/>
              </a:rPr>
              <a:t>Image 3</a:t>
            </a:r>
            <a:endParaRPr sz="3600" dirty="0"/>
          </a:p>
        </p:txBody>
      </p:sp>
      <p:pic>
        <p:nvPicPr>
          <p:cNvPr id="296" name="Google Shape;296;p38" descr="Image result for control panel for a sewage lift station">
            <a:hlinkClick r:id="rId3"/>
          </p:cNvPr>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2673750" y="2333625"/>
            <a:ext cx="6844500" cy="4351338"/>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01"/>
        <p:cNvGrpSpPr/>
        <p:nvPr/>
      </p:nvGrpSpPr>
      <p:grpSpPr>
        <a:xfrm>
          <a:off x="0" y="0"/>
          <a:ext cx="0" cy="0"/>
          <a:chOff x="0" y="0"/>
          <a:chExt cx="0" cy="0"/>
        </a:xfrm>
      </p:grpSpPr>
      <p:sp>
        <p:nvSpPr>
          <p:cNvPr id="302" name="Google Shape;302;p39"/>
          <p:cNvSpPr txBox="1">
            <a:spLocks noGrp="1"/>
          </p:cNvSpPr>
          <p:nvPr>
            <p:ph type="title"/>
          </p:nvPr>
        </p:nvSpPr>
        <p:spPr>
          <a:xfrm>
            <a:off x="682064" y="955564"/>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Group 2 Presentation</a:t>
            </a:r>
            <a:br>
              <a:rPr lang="en-US" dirty="0">
                <a:solidFill>
                  <a:schemeClr val="lt1"/>
                </a:solidFill>
                <a:latin typeface="Rockwell"/>
                <a:ea typeface="Rockwell"/>
                <a:cs typeface="Rockwell"/>
                <a:sym typeface="Rockwell"/>
              </a:rPr>
            </a:br>
            <a:r>
              <a:rPr lang="en-US" sz="3600" dirty="0">
                <a:solidFill>
                  <a:schemeClr val="lt1"/>
                </a:solidFill>
                <a:latin typeface="Rockwell"/>
                <a:ea typeface="Rockwell"/>
                <a:cs typeface="Rockwell"/>
                <a:sym typeface="Rockwell"/>
              </a:rPr>
              <a:t>Image 4</a:t>
            </a:r>
            <a:endParaRPr sz="3600" dirty="0"/>
          </a:p>
        </p:txBody>
      </p:sp>
      <p:pic>
        <p:nvPicPr>
          <p:cNvPr id="303" name="Google Shape;303;p39" descr="image of workers entering a wet-well to conduct cleaning operations"/>
          <p:cNvPicPr preferRelativeResize="0">
            <a:picLocks noGrp="1" noChangeAspect="1"/>
          </p:cNvPicPr>
          <p:nvPr>
            <p:ph type="body" idx="1"/>
          </p:nvPr>
        </p:nvPicPr>
        <p:blipFill rotWithShape="1">
          <a:blip r:embed="rId3">
            <a:alphaModFix/>
          </a:blip>
          <a:srcRect/>
          <a:stretch/>
        </p:blipFill>
        <p:spPr>
          <a:xfrm>
            <a:off x="3998007" y="2281127"/>
            <a:ext cx="3883715" cy="4396493"/>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08"/>
        <p:cNvGrpSpPr/>
        <p:nvPr/>
      </p:nvGrpSpPr>
      <p:grpSpPr>
        <a:xfrm>
          <a:off x="0" y="0"/>
          <a:ext cx="0" cy="0"/>
          <a:chOff x="0" y="0"/>
          <a:chExt cx="0" cy="0"/>
        </a:xfrm>
      </p:grpSpPr>
      <p:sp>
        <p:nvSpPr>
          <p:cNvPr id="309" name="Google Shape;309;p40"/>
          <p:cNvSpPr txBox="1">
            <a:spLocks noGrp="1"/>
          </p:cNvSpPr>
          <p:nvPr>
            <p:ph type="title"/>
          </p:nvPr>
        </p:nvSpPr>
        <p:spPr>
          <a:xfrm>
            <a:off x="838200" y="952954"/>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Group 3 Presentation</a:t>
            </a:r>
            <a:br>
              <a:rPr lang="en-US" dirty="0">
                <a:solidFill>
                  <a:schemeClr val="lt1"/>
                </a:solidFill>
                <a:latin typeface="Rockwell"/>
                <a:ea typeface="Rockwell"/>
                <a:cs typeface="Rockwell"/>
                <a:sym typeface="Rockwell"/>
              </a:rPr>
            </a:br>
            <a:r>
              <a:rPr lang="en-US" sz="3600" dirty="0">
                <a:solidFill>
                  <a:schemeClr val="lt1"/>
                </a:solidFill>
                <a:latin typeface="Rockwell"/>
                <a:ea typeface="Rockwell"/>
                <a:cs typeface="Rockwell"/>
                <a:sym typeface="Rockwell"/>
              </a:rPr>
              <a:t>Image 1</a:t>
            </a:r>
            <a:endParaRPr sz="3600" dirty="0"/>
          </a:p>
        </p:txBody>
      </p:sp>
      <p:pic>
        <p:nvPicPr>
          <p:cNvPr id="310" name="Google Shape;310;p40" title="Trench activity"/>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3410115" y="2385985"/>
            <a:ext cx="5371770" cy="4290586"/>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15"/>
        <p:cNvGrpSpPr/>
        <p:nvPr/>
      </p:nvGrpSpPr>
      <p:grpSpPr>
        <a:xfrm>
          <a:off x="0" y="0"/>
          <a:ext cx="0" cy="0"/>
          <a:chOff x="0" y="0"/>
          <a:chExt cx="0" cy="0"/>
        </a:xfrm>
      </p:grpSpPr>
      <p:sp>
        <p:nvSpPr>
          <p:cNvPr id="316" name="Google Shape;316;p41"/>
          <p:cNvSpPr txBox="1">
            <a:spLocks noGrp="1"/>
          </p:cNvSpPr>
          <p:nvPr>
            <p:ph type="title"/>
          </p:nvPr>
        </p:nvSpPr>
        <p:spPr>
          <a:xfrm>
            <a:off x="823686" y="927554"/>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Group 3 </a:t>
            </a:r>
            <a:r>
              <a:rPr lang="en-US" dirty="0" smtClean="0">
                <a:solidFill>
                  <a:schemeClr val="lt1"/>
                </a:solidFill>
                <a:latin typeface="Rockwell"/>
                <a:ea typeface="Rockwell"/>
                <a:cs typeface="Rockwell"/>
                <a:sym typeface="Rockwell"/>
              </a:rPr>
              <a:t/>
            </a:r>
            <a:br>
              <a:rPr lang="en-US" dirty="0" smtClean="0">
                <a:solidFill>
                  <a:schemeClr val="lt1"/>
                </a:solidFill>
                <a:latin typeface="Rockwell"/>
                <a:ea typeface="Rockwell"/>
                <a:cs typeface="Rockwell"/>
                <a:sym typeface="Rockwell"/>
              </a:rPr>
            </a:br>
            <a:r>
              <a:rPr lang="en-US" sz="3600" dirty="0" smtClean="0">
                <a:solidFill>
                  <a:schemeClr val="lt1"/>
                </a:solidFill>
                <a:latin typeface="Rockwell"/>
                <a:ea typeface="Rockwell"/>
                <a:cs typeface="Rockwell"/>
                <a:sym typeface="Rockwell"/>
              </a:rPr>
              <a:t>Image </a:t>
            </a:r>
            <a:r>
              <a:rPr lang="en-US" sz="3600" dirty="0">
                <a:solidFill>
                  <a:schemeClr val="lt1"/>
                </a:solidFill>
                <a:latin typeface="Rockwell"/>
                <a:ea typeface="Rockwell"/>
                <a:cs typeface="Rockwell"/>
                <a:sym typeface="Rockwell"/>
              </a:rPr>
              <a:t>2</a:t>
            </a:r>
            <a:endParaRPr dirty="0">
              <a:solidFill>
                <a:schemeClr val="lt1"/>
              </a:solidFill>
              <a:latin typeface="Rockwell"/>
              <a:ea typeface="Rockwell"/>
              <a:cs typeface="Rockwell"/>
              <a:sym typeface="Rockwell"/>
            </a:endParaRPr>
          </a:p>
        </p:txBody>
      </p:sp>
      <p:pic>
        <p:nvPicPr>
          <p:cNvPr id="317" name="Google Shape;317;p41" descr="a worker using a dirt compactor in a trench"/>
          <p:cNvPicPr preferRelativeResize="0">
            <a:picLocks noGrp="1" noChangeAspect="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3662898" y="2340203"/>
            <a:ext cx="4837176" cy="4343134"/>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838200" y="1337057"/>
            <a:ext cx="10515600" cy="8743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Rockwell"/>
              <a:buNone/>
            </a:pPr>
            <a:r>
              <a:rPr lang="en-US" dirty="0" smtClean="0">
                <a:solidFill>
                  <a:schemeClr val="lt1"/>
                </a:solidFill>
                <a:latin typeface="Rockwell"/>
                <a:ea typeface="Rockwell"/>
                <a:cs typeface="Rockwell"/>
                <a:sym typeface="Rockwell"/>
              </a:rPr>
              <a:t>Classroom </a:t>
            </a:r>
            <a:r>
              <a:rPr lang="en-US" dirty="0">
                <a:solidFill>
                  <a:schemeClr val="lt1"/>
                </a:solidFill>
                <a:latin typeface="Rockwell"/>
                <a:ea typeface="Rockwell"/>
                <a:cs typeface="Rockwell"/>
                <a:sym typeface="Rockwell"/>
              </a:rPr>
              <a:t>Participation</a:t>
            </a:r>
            <a:endParaRPr dirty="0"/>
          </a:p>
        </p:txBody>
      </p:sp>
      <p:sp>
        <p:nvSpPr>
          <p:cNvPr id="106" name="Google Shape;106;p15"/>
          <p:cNvSpPr txBox="1">
            <a:spLocks noGrp="1"/>
          </p:cNvSpPr>
          <p:nvPr>
            <p:ph type="body" idx="1"/>
          </p:nvPr>
        </p:nvSpPr>
        <p:spPr>
          <a:xfrm>
            <a:off x="630810" y="2593287"/>
            <a:ext cx="7378700" cy="362840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1800"/>
              </a:spcAft>
              <a:buClr>
                <a:schemeClr val="lt1"/>
              </a:buClr>
              <a:buSzPts val="2800"/>
              <a:buChar char="•"/>
            </a:pPr>
            <a:r>
              <a:rPr lang="en-US" dirty="0">
                <a:solidFill>
                  <a:schemeClr val="lt1"/>
                </a:solidFill>
                <a:latin typeface="Gill Sans"/>
                <a:ea typeface="Gill Sans"/>
                <a:cs typeface="Gill Sans"/>
                <a:sym typeface="Gill Sans"/>
              </a:rPr>
              <a:t>The instructor </a:t>
            </a:r>
            <a:r>
              <a:rPr lang="en-US" dirty="0" smtClean="0">
                <a:solidFill>
                  <a:schemeClr val="lt1"/>
                </a:solidFill>
                <a:latin typeface="Gill Sans"/>
                <a:ea typeface="Gill Sans"/>
                <a:cs typeface="Gill Sans"/>
                <a:sym typeface="Gill Sans"/>
              </a:rPr>
              <a:t>encourages </a:t>
            </a:r>
            <a:r>
              <a:rPr lang="en-US" b="1" u="sng" dirty="0" smtClean="0">
                <a:solidFill>
                  <a:schemeClr val="lt1"/>
                </a:solidFill>
                <a:latin typeface="Gill Sans"/>
                <a:ea typeface="Gill Sans"/>
                <a:cs typeface="Gill Sans"/>
                <a:sym typeface="Gill Sans"/>
              </a:rPr>
              <a:t>open dialog</a:t>
            </a:r>
            <a:endParaRPr u="sng" dirty="0">
              <a:solidFill>
                <a:schemeClr val="lt1"/>
              </a:solidFill>
              <a:latin typeface="Gill Sans"/>
              <a:ea typeface="Gill Sans"/>
              <a:cs typeface="Gill Sans"/>
              <a:sym typeface="Gill Sans"/>
            </a:endParaRPr>
          </a:p>
          <a:p>
            <a:pPr marL="228600" lvl="0" indent="-228600" algn="l" rtl="0">
              <a:lnSpc>
                <a:spcPct val="90000"/>
              </a:lnSpc>
              <a:spcBef>
                <a:spcPts val="1000"/>
              </a:spcBef>
              <a:spcAft>
                <a:spcPts val="1800"/>
              </a:spcAft>
              <a:buClr>
                <a:schemeClr val="lt1"/>
              </a:buClr>
              <a:buSzPts val="2800"/>
              <a:buChar char="•"/>
            </a:pPr>
            <a:r>
              <a:rPr lang="en-US" dirty="0">
                <a:solidFill>
                  <a:schemeClr val="lt1"/>
                </a:solidFill>
                <a:latin typeface="Gill Sans"/>
                <a:ea typeface="Gill Sans"/>
                <a:cs typeface="Gill Sans"/>
                <a:sym typeface="Gill Sans"/>
              </a:rPr>
              <a:t>Participants can ask </a:t>
            </a:r>
            <a:r>
              <a:rPr lang="en-US" dirty="0" smtClean="0">
                <a:solidFill>
                  <a:schemeClr val="lt1"/>
                </a:solidFill>
                <a:latin typeface="Gill Sans"/>
                <a:ea typeface="Gill Sans"/>
                <a:cs typeface="Gill Sans"/>
                <a:sym typeface="Gill Sans"/>
              </a:rPr>
              <a:t>questions </a:t>
            </a:r>
            <a:r>
              <a:rPr lang="en-US" b="1" u="sng" dirty="0">
                <a:solidFill>
                  <a:schemeClr val="lt1"/>
                </a:solidFill>
                <a:latin typeface="Gill Sans"/>
                <a:ea typeface="Gill Sans"/>
                <a:cs typeface="Gill Sans"/>
                <a:sym typeface="Gill Sans"/>
              </a:rPr>
              <a:t>anytime</a:t>
            </a:r>
            <a:r>
              <a:rPr lang="en-US" b="1" dirty="0">
                <a:solidFill>
                  <a:schemeClr val="lt1"/>
                </a:solidFill>
                <a:latin typeface="Gill Sans"/>
                <a:ea typeface="Gill Sans"/>
                <a:cs typeface="Gill Sans"/>
                <a:sym typeface="Gill Sans"/>
              </a:rPr>
              <a:t> </a:t>
            </a:r>
            <a:r>
              <a:rPr lang="en-US" dirty="0">
                <a:solidFill>
                  <a:schemeClr val="lt1"/>
                </a:solidFill>
                <a:latin typeface="Gill Sans"/>
                <a:ea typeface="Gill Sans"/>
                <a:cs typeface="Gill Sans"/>
                <a:sym typeface="Gill Sans"/>
              </a:rPr>
              <a:t>during the training </a:t>
            </a:r>
            <a:r>
              <a:rPr lang="en-US" dirty="0" smtClean="0">
                <a:solidFill>
                  <a:schemeClr val="lt1"/>
                </a:solidFill>
                <a:latin typeface="Gill Sans"/>
                <a:ea typeface="Gill Sans"/>
                <a:cs typeface="Gill Sans"/>
                <a:sym typeface="Gill Sans"/>
              </a:rPr>
              <a:t>presentation</a:t>
            </a:r>
            <a:endParaRPr dirty="0">
              <a:solidFill>
                <a:schemeClr val="lt1"/>
              </a:solidFill>
              <a:latin typeface="Gill Sans"/>
              <a:ea typeface="Gill Sans"/>
              <a:cs typeface="Gill Sans"/>
              <a:sym typeface="Gill Sans"/>
            </a:endParaRPr>
          </a:p>
          <a:p>
            <a:pPr marL="228600" lvl="0" indent="-228600" algn="l" rtl="0">
              <a:lnSpc>
                <a:spcPct val="90000"/>
              </a:lnSpc>
              <a:spcBef>
                <a:spcPts val="1000"/>
              </a:spcBef>
              <a:spcAft>
                <a:spcPts val="1800"/>
              </a:spcAft>
              <a:buClr>
                <a:schemeClr val="lt1"/>
              </a:buClr>
              <a:buSzPts val="2800"/>
              <a:buChar char="•"/>
            </a:pPr>
            <a:r>
              <a:rPr lang="en-US" dirty="0">
                <a:solidFill>
                  <a:schemeClr val="lt1"/>
                </a:solidFill>
                <a:latin typeface="Gill Sans"/>
                <a:ea typeface="Gill Sans"/>
                <a:cs typeface="Gill Sans"/>
                <a:sym typeface="Gill Sans"/>
              </a:rPr>
              <a:t>Media materials will be presented to the class to </a:t>
            </a:r>
            <a:r>
              <a:rPr lang="en-US" b="1" dirty="0">
                <a:solidFill>
                  <a:schemeClr val="lt1"/>
                </a:solidFill>
                <a:latin typeface="Gill Sans"/>
                <a:ea typeface="Gill Sans"/>
                <a:cs typeface="Gill Sans"/>
                <a:sym typeface="Gill Sans"/>
              </a:rPr>
              <a:t>discuss</a:t>
            </a:r>
            <a:r>
              <a:rPr lang="en-US" dirty="0">
                <a:solidFill>
                  <a:schemeClr val="lt1"/>
                </a:solidFill>
                <a:latin typeface="Gill Sans"/>
                <a:ea typeface="Gill Sans"/>
                <a:cs typeface="Gill Sans"/>
                <a:sym typeface="Gill Sans"/>
              </a:rPr>
              <a:t>, </a:t>
            </a:r>
            <a:r>
              <a:rPr lang="en-US" b="1" dirty="0">
                <a:solidFill>
                  <a:schemeClr val="lt1"/>
                </a:solidFill>
                <a:latin typeface="Gill Sans"/>
                <a:ea typeface="Gill Sans"/>
                <a:cs typeface="Gill Sans"/>
                <a:sym typeface="Gill Sans"/>
              </a:rPr>
              <a:t>assess and identify the possible hazards</a:t>
            </a:r>
            <a:r>
              <a:rPr lang="en-US" dirty="0">
                <a:solidFill>
                  <a:schemeClr val="lt1"/>
                </a:solidFill>
                <a:latin typeface="Gill Sans"/>
                <a:ea typeface="Gill Sans"/>
                <a:cs typeface="Gill Sans"/>
                <a:sym typeface="Gill Sans"/>
              </a:rPr>
              <a:t> to excavation and trenching </a:t>
            </a:r>
            <a:r>
              <a:rPr lang="en-US" dirty="0" smtClean="0">
                <a:solidFill>
                  <a:schemeClr val="lt1"/>
                </a:solidFill>
                <a:latin typeface="Gill Sans"/>
                <a:ea typeface="Gill Sans"/>
                <a:cs typeface="Gill Sans"/>
                <a:sym typeface="Gill Sans"/>
              </a:rPr>
              <a:t>activities.</a:t>
            </a:r>
            <a:endParaRPr dirty="0"/>
          </a:p>
          <a:p>
            <a:pPr marL="228600" lvl="0" indent="-50800" algn="l" rtl="0">
              <a:lnSpc>
                <a:spcPct val="90000"/>
              </a:lnSpc>
              <a:spcBef>
                <a:spcPts val="1000"/>
              </a:spcBef>
              <a:spcAft>
                <a:spcPts val="1800"/>
              </a:spcAft>
              <a:buClr>
                <a:schemeClr val="dk1"/>
              </a:buClr>
              <a:buSzPts val="2800"/>
              <a:buNone/>
            </a:pPr>
            <a:endParaRPr dirty="0"/>
          </a:p>
        </p:txBody>
      </p:sp>
      <p:pic>
        <p:nvPicPr>
          <p:cNvPr id="108" name="Google Shape;108;p15" descr="Minds under construction image&#10;" title="Minds under construction 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96800" y="2447840"/>
            <a:ext cx="2960914" cy="3110882"/>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23"/>
        <p:cNvGrpSpPr/>
        <p:nvPr/>
      </p:nvGrpSpPr>
      <p:grpSpPr>
        <a:xfrm>
          <a:off x="0" y="0"/>
          <a:ext cx="0" cy="0"/>
          <a:chOff x="0" y="0"/>
          <a:chExt cx="0" cy="0"/>
        </a:xfrm>
      </p:grpSpPr>
      <p:sp>
        <p:nvSpPr>
          <p:cNvPr id="324" name="Google Shape;324;p42"/>
          <p:cNvSpPr txBox="1">
            <a:spLocks noGrp="1"/>
          </p:cNvSpPr>
          <p:nvPr>
            <p:ph type="title"/>
          </p:nvPr>
        </p:nvSpPr>
        <p:spPr>
          <a:xfrm>
            <a:off x="855200" y="566976"/>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Definitions-Immediately Dangerous to Life and Health (IDLH)</a:t>
            </a:r>
            <a:endParaRPr dirty="0">
              <a:solidFill>
                <a:schemeClr val="lt1"/>
              </a:solidFill>
              <a:latin typeface="Rockwell"/>
              <a:ea typeface="Rockwell"/>
              <a:cs typeface="Rockwell"/>
              <a:sym typeface="Rockwell"/>
            </a:endParaRPr>
          </a:p>
        </p:txBody>
      </p:sp>
      <p:sp>
        <p:nvSpPr>
          <p:cNvPr id="325" name="Google Shape;325;p42"/>
          <p:cNvSpPr txBox="1">
            <a:spLocks noGrp="1"/>
          </p:cNvSpPr>
          <p:nvPr>
            <p:ph type="body" idx="1"/>
          </p:nvPr>
        </p:nvSpPr>
        <p:spPr>
          <a:xfrm>
            <a:off x="371438" y="3088225"/>
            <a:ext cx="6665793" cy="1102775"/>
          </a:xfrm>
          <a:prstGeom prst="rect">
            <a:avLst/>
          </a:prstGeom>
          <a:noFill/>
          <a:ln>
            <a:noFill/>
          </a:ln>
        </p:spPr>
        <p:txBody>
          <a:bodyPr spcFirstLastPara="1" wrap="square" lIns="91425" tIns="45700" rIns="91425" bIns="45700" anchor="t" anchorCtr="0">
            <a:noAutofit/>
          </a:bodyPr>
          <a:lstStyle/>
          <a:p>
            <a:pPr marL="228600" lvl="1" indent="-228600" algn="l" rtl="0">
              <a:lnSpc>
                <a:spcPct val="90000"/>
              </a:lnSpc>
              <a:spcBef>
                <a:spcPts val="0"/>
              </a:spcBef>
              <a:spcAft>
                <a:spcPts val="600"/>
              </a:spcAft>
              <a:buClr>
                <a:schemeClr val="lt1"/>
              </a:buClr>
              <a:buSzPts val="2800"/>
              <a:buChar char="•"/>
            </a:pPr>
            <a:r>
              <a:rPr lang="en-US" sz="3000" dirty="0">
                <a:solidFill>
                  <a:schemeClr val="lt1"/>
                </a:solidFill>
                <a:latin typeface="Gill Sans"/>
                <a:ea typeface="Gill Sans"/>
                <a:cs typeface="Gill Sans"/>
                <a:sym typeface="Gill Sans"/>
              </a:rPr>
              <a:t>Condition that poses </a:t>
            </a:r>
            <a:r>
              <a:rPr lang="en-US" sz="3000" dirty="0">
                <a:solidFill>
                  <a:srgbClr val="FFFF00"/>
                </a:solidFill>
                <a:latin typeface="Gill Sans"/>
                <a:ea typeface="Gill Sans"/>
                <a:cs typeface="Gill Sans"/>
                <a:sym typeface="Gill Sans"/>
              </a:rPr>
              <a:t>immediate </a:t>
            </a:r>
            <a:r>
              <a:rPr lang="en-US" sz="3000" dirty="0">
                <a:solidFill>
                  <a:schemeClr val="lt1"/>
                </a:solidFill>
                <a:latin typeface="Gill Sans"/>
                <a:ea typeface="Gill Sans"/>
                <a:cs typeface="Gill Sans"/>
                <a:sym typeface="Gill Sans"/>
              </a:rPr>
              <a:t>or delayed </a:t>
            </a:r>
            <a:r>
              <a:rPr lang="en-US" sz="3000" dirty="0">
                <a:solidFill>
                  <a:srgbClr val="FFFF00"/>
                </a:solidFill>
                <a:latin typeface="Gill Sans"/>
                <a:ea typeface="Gill Sans"/>
                <a:cs typeface="Gill Sans"/>
                <a:sym typeface="Gill Sans"/>
              </a:rPr>
              <a:t>threat to </a:t>
            </a:r>
            <a:r>
              <a:rPr lang="en-US" sz="3000" dirty="0" smtClean="0">
                <a:solidFill>
                  <a:srgbClr val="FFFF00"/>
                </a:solidFill>
                <a:latin typeface="Gill Sans"/>
                <a:ea typeface="Gill Sans"/>
                <a:cs typeface="Gill Sans"/>
                <a:sym typeface="Gill Sans"/>
              </a:rPr>
              <a:t>life</a:t>
            </a:r>
          </a:p>
        </p:txBody>
      </p:sp>
      <p:pic>
        <p:nvPicPr>
          <p:cNvPr id="326" name="Google Shape;326;p42" descr="Immediatly dangerous to life and health sign"/>
          <p:cNvPicPr preferRelativeResize="0"/>
          <p:nvPr/>
        </p:nvPicPr>
        <p:blipFill rotWithShape="1">
          <a:blip r:embed="rId3">
            <a:alphaModFix/>
          </a:blip>
          <a:srcRect/>
          <a:stretch/>
        </p:blipFill>
        <p:spPr>
          <a:xfrm>
            <a:off x="7385574" y="2930274"/>
            <a:ext cx="4184650" cy="3361669"/>
          </a:xfrm>
          <a:prstGeom prst="rect">
            <a:avLst/>
          </a:prstGeom>
          <a:noFill/>
          <a:ln>
            <a:noFill/>
          </a:ln>
        </p:spPr>
      </p:pic>
      <p:sp>
        <p:nvSpPr>
          <p:cNvPr id="6" name="Google Shape;325;p42"/>
          <p:cNvSpPr txBox="1">
            <a:spLocks/>
          </p:cNvSpPr>
          <p:nvPr/>
        </p:nvSpPr>
        <p:spPr>
          <a:xfrm>
            <a:off x="371438" y="4154034"/>
            <a:ext cx="6665793" cy="117202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lvl="1" indent="-228600">
              <a:spcBef>
                <a:spcPts val="0"/>
              </a:spcBef>
              <a:spcAft>
                <a:spcPts val="600"/>
              </a:spcAft>
              <a:buClr>
                <a:schemeClr val="lt1"/>
              </a:buClr>
              <a:buSzPts val="2800"/>
            </a:pPr>
            <a:r>
              <a:rPr lang="en-US" sz="3000" dirty="0" smtClean="0">
                <a:solidFill>
                  <a:schemeClr val="bg1"/>
                </a:solidFill>
                <a:latin typeface="Gill Sans"/>
                <a:ea typeface="Gill Sans"/>
                <a:cs typeface="Gill Sans"/>
                <a:sym typeface="Gill Sans"/>
              </a:rPr>
              <a:t>Or </a:t>
            </a:r>
            <a:r>
              <a:rPr lang="en-US" sz="3000" dirty="0" smtClean="0">
                <a:solidFill>
                  <a:schemeClr val="lt1"/>
                </a:solidFill>
                <a:latin typeface="Gill Sans"/>
                <a:ea typeface="Gill Sans"/>
                <a:cs typeface="Gill Sans"/>
                <a:sym typeface="Gill Sans"/>
              </a:rPr>
              <a:t>causes irreversible adverse health effects</a:t>
            </a:r>
            <a:endParaRPr lang="en-US" sz="3000" dirty="0"/>
          </a:p>
        </p:txBody>
      </p:sp>
      <p:sp>
        <p:nvSpPr>
          <p:cNvPr id="7" name="Google Shape;325;p42"/>
          <p:cNvSpPr txBox="1">
            <a:spLocks/>
          </p:cNvSpPr>
          <p:nvPr/>
        </p:nvSpPr>
        <p:spPr>
          <a:xfrm>
            <a:off x="371437" y="5201497"/>
            <a:ext cx="6665793" cy="106867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lvl="1" indent="-228600">
              <a:spcBef>
                <a:spcPts val="0"/>
              </a:spcBef>
              <a:spcAft>
                <a:spcPts val="600"/>
              </a:spcAft>
              <a:buClr>
                <a:schemeClr val="lt1"/>
              </a:buClr>
              <a:buSzPts val="2800"/>
            </a:pPr>
            <a:r>
              <a:rPr lang="en-US" sz="3000" dirty="0" smtClean="0">
                <a:solidFill>
                  <a:schemeClr val="lt1"/>
                </a:solidFill>
                <a:latin typeface="Gill Sans"/>
                <a:ea typeface="Gill Sans"/>
                <a:cs typeface="Gill Sans"/>
                <a:sym typeface="Gill Sans"/>
              </a:rPr>
              <a:t>Or interferes with individual’s </a:t>
            </a:r>
            <a:r>
              <a:rPr lang="en-US" sz="3000" dirty="0" smtClean="0">
                <a:solidFill>
                  <a:srgbClr val="FFFF00"/>
                </a:solidFill>
                <a:latin typeface="Gill Sans"/>
                <a:ea typeface="Gill Sans"/>
                <a:cs typeface="Gill Sans"/>
                <a:sym typeface="Gill Sans"/>
              </a:rPr>
              <a:t>ability to escape </a:t>
            </a:r>
            <a:r>
              <a:rPr lang="en-US" sz="3000" dirty="0" smtClean="0">
                <a:solidFill>
                  <a:schemeClr val="lt1"/>
                </a:solidFill>
                <a:latin typeface="Gill Sans"/>
                <a:ea typeface="Gill Sans"/>
                <a:cs typeface="Gill Sans"/>
                <a:sym typeface="Gill Sans"/>
              </a:rPr>
              <a:t>unaided from permit space</a:t>
            </a:r>
            <a:endParaRPr lang="en-US" sz="3000" dirty="0" smtClean="0"/>
          </a:p>
          <a:p>
            <a:pPr marL="228600" indent="-50800">
              <a:spcAft>
                <a:spcPts val="600"/>
              </a:spcAft>
              <a:buSzPts val="2800"/>
              <a:buFont typeface="Arial"/>
              <a:buNone/>
            </a:pP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26"/>
                                        </p:tgtEl>
                                        <p:attrNameLst>
                                          <p:attrName>style.visibility</p:attrName>
                                        </p:attrNameLst>
                                      </p:cBhvr>
                                      <p:to>
                                        <p:strVal val="visible"/>
                                      </p:to>
                                    </p:set>
                                    <p:anim calcmode="lin" valueType="num">
                                      <p:cBhvr>
                                        <p:cTn id="7" dur="1000" fill="hold"/>
                                        <p:tgtEl>
                                          <p:spTgt spid="326"/>
                                        </p:tgtEl>
                                        <p:attrNameLst>
                                          <p:attrName>ppt_w</p:attrName>
                                        </p:attrNameLst>
                                      </p:cBhvr>
                                      <p:tavLst>
                                        <p:tav tm="0">
                                          <p:val>
                                            <p:fltVal val="0"/>
                                          </p:val>
                                        </p:tav>
                                        <p:tav tm="100000">
                                          <p:val>
                                            <p:strVal val="#ppt_w"/>
                                          </p:val>
                                        </p:tav>
                                      </p:tavLst>
                                    </p:anim>
                                    <p:anim calcmode="lin" valueType="num">
                                      <p:cBhvr>
                                        <p:cTn id="8" dur="1000" fill="hold"/>
                                        <p:tgtEl>
                                          <p:spTgt spid="326"/>
                                        </p:tgtEl>
                                        <p:attrNameLst>
                                          <p:attrName>ppt_h</p:attrName>
                                        </p:attrNameLst>
                                      </p:cBhvr>
                                      <p:tavLst>
                                        <p:tav tm="0">
                                          <p:val>
                                            <p:fltVal val="0"/>
                                          </p:val>
                                        </p:tav>
                                        <p:tav tm="100000">
                                          <p:val>
                                            <p:strVal val="#ppt_h"/>
                                          </p:val>
                                        </p:tav>
                                      </p:tavLst>
                                    </p:anim>
                                    <p:anim calcmode="lin" valueType="num">
                                      <p:cBhvr>
                                        <p:cTn id="9" dur="1000" fill="hold"/>
                                        <p:tgtEl>
                                          <p:spTgt spid="326"/>
                                        </p:tgtEl>
                                        <p:attrNameLst>
                                          <p:attrName>style.rotation</p:attrName>
                                        </p:attrNameLst>
                                      </p:cBhvr>
                                      <p:tavLst>
                                        <p:tav tm="0">
                                          <p:val>
                                            <p:fltVal val="90"/>
                                          </p:val>
                                        </p:tav>
                                        <p:tav tm="100000">
                                          <p:val>
                                            <p:fltVal val="0"/>
                                          </p:val>
                                        </p:tav>
                                      </p:tavLst>
                                    </p:anim>
                                    <p:animEffect transition="in" filter="fade">
                                      <p:cBhvr>
                                        <p:cTn id="10" dur="1000"/>
                                        <p:tgtEl>
                                          <p:spTgt spid="32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25">
                                            <p:txEl>
                                              <p:pRg st="0" end="0"/>
                                            </p:txEl>
                                          </p:spTgt>
                                        </p:tgtEl>
                                        <p:attrNameLst>
                                          <p:attrName>style.visibility</p:attrName>
                                        </p:attrNameLst>
                                      </p:cBhvr>
                                      <p:to>
                                        <p:strVal val="visible"/>
                                      </p:to>
                                    </p:set>
                                    <p:anim calcmode="lin" valueType="num">
                                      <p:cBhvr>
                                        <p:cTn id="15" dur="500" fill="hold"/>
                                        <p:tgtEl>
                                          <p:spTgt spid="32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25">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build="p"/>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32"/>
        <p:cNvGrpSpPr/>
        <p:nvPr/>
      </p:nvGrpSpPr>
      <p:grpSpPr>
        <a:xfrm>
          <a:off x="0" y="0"/>
          <a:ext cx="0" cy="0"/>
          <a:chOff x="0" y="0"/>
          <a:chExt cx="0" cy="0"/>
        </a:xfrm>
      </p:grpSpPr>
      <p:sp>
        <p:nvSpPr>
          <p:cNvPr id="333" name="Google Shape;333;p43"/>
          <p:cNvSpPr txBox="1">
            <a:spLocks noGrp="1"/>
          </p:cNvSpPr>
          <p:nvPr>
            <p:ph type="title"/>
          </p:nvPr>
        </p:nvSpPr>
        <p:spPr>
          <a:xfrm>
            <a:off x="838200" y="1079500"/>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The Obvious Hazards</a:t>
            </a:r>
            <a:endParaRPr>
              <a:solidFill>
                <a:schemeClr val="lt1"/>
              </a:solidFill>
              <a:latin typeface="Rockwell"/>
              <a:ea typeface="Rockwell"/>
              <a:cs typeface="Rockwell"/>
              <a:sym typeface="Rockwell"/>
            </a:endParaRPr>
          </a:p>
        </p:txBody>
      </p:sp>
      <p:pic>
        <p:nvPicPr>
          <p:cNvPr id="334" name="Google Shape;334;p43" descr="Culver with rattle snakes inside the entrance "/>
          <p:cNvPicPr preferRelativeResize="0">
            <a:picLocks noGrp="1"/>
          </p:cNvPicPr>
          <p:nvPr>
            <p:ph type="body" idx="1"/>
          </p:nvPr>
        </p:nvPicPr>
        <p:blipFill rotWithShape="1">
          <a:blip r:embed="rId3">
            <a:alphaModFix/>
          </a:blip>
          <a:srcRect/>
          <a:stretch/>
        </p:blipFill>
        <p:spPr>
          <a:xfrm>
            <a:off x="2830456" y="2405063"/>
            <a:ext cx="6531088" cy="4351338"/>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40"/>
        <p:cNvGrpSpPr/>
        <p:nvPr/>
      </p:nvGrpSpPr>
      <p:grpSpPr>
        <a:xfrm>
          <a:off x="0" y="0"/>
          <a:ext cx="0" cy="0"/>
          <a:chOff x="0" y="0"/>
          <a:chExt cx="0" cy="0"/>
        </a:xfrm>
      </p:grpSpPr>
      <p:sp>
        <p:nvSpPr>
          <p:cNvPr id="341" name="Google Shape;341;p44"/>
          <p:cNvSpPr txBox="1">
            <a:spLocks noGrp="1"/>
          </p:cNvSpPr>
          <p:nvPr>
            <p:ph type="title"/>
          </p:nvPr>
        </p:nvSpPr>
        <p:spPr>
          <a:xfrm>
            <a:off x="852487" y="893762"/>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Confined Space Atmospheric Hazards</a:t>
            </a:r>
            <a:endParaRPr>
              <a:solidFill>
                <a:schemeClr val="lt1"/>
              </a:solidFill>
              <a:latin typeface="Rockwell"/>
              <a:ea typeface="Rockwell"/>
              <a:cs typeface="Rockwell"/>
              <a:sym typeface="Rockwell"/>
            </a:endParaRPr>
          </a:p>
        </p:txBody>
      </p:sp>
      <p:sp>
        <p:nvSpPr>
          <p:cNvPr id="342" name="Google Shape;342;p44"/>
          <p:cNvSpPr txBox="1">
            <a:spLocks noGrp="1"/>
          </p:cNvSpPr>
          <p:nvPr>
            <p:ph type="body" idx="1"/>
          </p:nvPr>
        </p:nvSpPr>
        <p:spPr>
          <a:xfrm>
            <a:off x="614334" y="2385061"/>
            <a:ext cx="6145482" cy="408278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1800"/>
              </a:spcAft>
              <a:buClr>
                <a:schemeClr val="lt1"/>
              </a:buClr>
              <a:buSzPts val="2800"/>
              <a:buChar char="•"/>
            </a:pPr>
            <a:r>
              <a:rPr lang="en-US" b="1" dirty="0">
                <a:solidFill>
                  <a:schemeClr val="lt1"/>
                </a:solidFill>
                <a:latin typeface="Gill Sans"/>
                <a:ea typeface="Gill Sans"/>
                <a:cs typeface="Gill Sans"/>
                <a:sym typeface="Gill Sans"/>
              </a:rPr>
              <a:t>Atmospheric</a:t>
            </a:r>
            <a:endParaRPr dirty="0"/>
          </a:p>
          <a:p>
            <a:pPr marL="685800" lvl="1" indent="-228600" algn="l" rtl="0">
              <a:lnSpc>
                <a:spcPct val="90000"/>
              </a:lnSpc>
              <a:spcBef>
                <a:spcPts val="500"/>
              </a:spcBef>
              <a:spcAft>
                <a:spcPts val="1800"/>
              </a:spcAft>
              <a:buClr>
                <a:schemeClr val="lt1"/>
              </a:buClr>
              <a:buSzPts val="2800"/>
              <a:buFont typeface="Noto Sans Symbols"/>
              <a:buChar char="✔"/>
            </a:pPr>
            <a:r>
              <a:rPr lang="en-US" sz="2800" dirty="0">
                <a:solidFill>
                  <a:schemeClr val="lt1"/>
                </a:solidFill>
                <a:latin typeface="Gill Sans"/>
                <a:ea typeface="Gill Sans"/>
                <a:cs typeface="Gill Sans"/>
                <a:sym typeface="Gill Sans"/>
              </a:rPr>
              <a:t>Oxygen Deficiency or Enrichment</a:t>
            </a:r>
            <a:endParaRPr dirty="0"/>
          </a:p>
          <a:p>
            <a:pPr marL="685800" lvl="1" indent="-228600" algn="l" rtl="0">
              <a:lnSpc>
                <a:spcPct val="90000"/>
              </a:lnSpc>
              <a:spcBef>
                <a:spcPts val="500"/>
              </a:spcBef>
              <a:spcAft>
                <a:spcPts val="1800"/>
              </a:spcAft>
              <a:buClr>
                <a:schemeClr val="lt1"/>
              </a:buClr>
              <a:buSzPts val="2800"/>
              <a:buFont typeface="Noto Sans Symbols"/>
              <a:buChar char="✔"/>
            </a:pPr>
            <a:r>
              <a:rPr lang="en-US" sz="2800" dirty="0">
                <a:solidFill>
                  <a:schemeClr val="lt1"/>
                </a:solidFill>
                <a:latin typeface="Gill Sans"/>
                <a:ea typeface="Gill Sans"/>
                <a:cs typeface="Gill Sans"/>
                <a:sym typeface="Gill Sans"/>
              </a:rPr>
              <a:t>Explosion/Fire</a:t>
            </a:r>
            <a:endParaRPr dirty="0"/>
          </a:p>
          <a:p>
            <a:pPr marL="685800" lvl="1" indent="-228600" algn="l" rtl="0">
              <a:lnSpc>
                <a:spcPct val="90000"/>
              </a:lnSpc>
              <a:spcBef>
                <a:spcPts val="500"/>
              </a:spcBef>
              <a:spcAft>
                <a:spcPts val="1800"/>
              </a:spcAft>
              <a:buClr>
                <a:schemeClr val="lt1"/>
              </a:buClr>
              <a:buSzPts val="2800"/>
              <a:buFont typeface="Noto Sans Symbols"/>
              <a:buChar char="✔"/>
            </a:pPr>
            <a:r>
              <a:rPr lang="en-US" sz="2800" dirty="0">
                <a:solidFill>
                  <a:schemeClr val="lt1"/>
                </a:solidFill>
                <a:latin typeface="Gill Sans"/>
                <a:ea typeface="Gill Sans"/>
                <a:cs typeface="Gill Sans"/>
                <a:sym typeface="Gill Sans"/>
              </a:rPr>
              <a:t>Toxic substances, Biological agents</a:t>
            </a:r>
            <a:endParaRPr dirty="0"/>
          </a:p>
          <a:p>
            <a:pPr marL="228600" lvl="0" indent="-50800" algn="l" rtl="0">
              <a:lnSpc>
                <a:spcPct val="90000"/>
              </a:lnSpc>
              <a:spcBef>
                <a:spcPts val="1000"/>
              </a:spcBef>
              <a:spcAft>
                <a:spcPts val="1800"/>
              </a:spcAft>
              <a:buClr>
                <a:schemeClr val="dk1"/>
              </a:buClr>
              <a:buSzPts val="2800"/>
              <a:buNone/>
            </a:pPr>
            <a:endParaRPr dirty="0"/>
          </a:p>
        </p:txBody>
      </p:sp>
      <p:pic>
        <p:nvPicPr>
          <p:cNvPr id="344" name="Google Shape;344;p44" descr="image of a worker inside a confined space " title="image of a worker inside a confined space "/>
          <p:cNvPicPr preferRelativeResize="0"/>
          <p:nvPr/>
        </p:nvPicPr>
        <p:blipFill rotWithShape="1">
          <a:blip r:embed="rId3">
            <a:alphaModFix/>
          </a:blip>
          <a:srcRect/>
          <a:stretch/>
        </p:blipFill>
        <p:spPr>
          <a:xfrm>
            <a:off x="7288356" y="2416752"/>
            <a:ext cx="4514850" cy="3490272"/>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48"/>
        <p:cNvGrpSpPr/>
        <p:nvPr/>
      </p:nvGrpSpPr>
      <p:grpSpPr>
        <a:xfrm>
          <a:off x="0" y="0"/>
          <a:ext cx="0" cy="0"/>
          <a:chOff x="0" y="0"/>
          <a:chExt cx="0" cy="0"/>
        </a:xfrm>
      </p:grpSpPr>
      <p:sp>
        <p:nvSpPr>
          <p:cNvPr id="349" name="Google Shape;349;p45"/>
          <p:cNvSpPr txBox="1">
            <a:spLocks noGrp="1"/>
          </p:cNvSpPr>
          <p:nvPr>
            <p:ph type="title"/>
          </p:nvPr>
        </p:nvSpPr>
        <p:spPr>
          <a:xfrm>
            <a:off x="768858" y="81635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Oxygen Deficiency </a:t>
            </a:r>
            <a:endParaRPr dirty="0">
              <a:solidFill>
                <a:schemeClr val="lt1"/>
              </a:solidFill>
              <a:latin typeface="Rockwell"/>
              <a:ea typeface="Rockwell"/>
              <a:cs typeface="Rockwell"/>
              <a:sym typeface="Rockwell"/>
            </a:endParaRPr>
          </a:p>
        </p:txBody>
      </p:sp>
      <p:sp>
        <p:nvSpPr>
          <p:cNvPr id="350" name="Google Shape;350;p45"/>
          <p:cNvSpPr txBox="1">
            <a:spLocks noGrp="1"/>
          </p:cNvSpPr>
          <p:nvPr>
            <p:ph type="body" idx="1"/>
          </p:nvPr>
        </p:nvSpPr>
        <p:spPr>
          <a:xfrm>
            <a:off x="985674" y="2358737"/>
            <a:ext cx="6518062" cy="410805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1200"/>
              </a:spcAft>
              <a:buClr>
                <a:schemeClr val="lt1"/>
              </a:buClr>
              <a:buSzPts val="2800"/>
              <a:buChar char="•"/>
            </a:pPr>
            <a:r>
              <a:rPr lang="en-US" b="1" dirty="0">
                <a:solidFill>
                  <a:schemeClr val="lt1"/>
                </a:solidFill>
                <a:latin typeface="Gill Sans"/>
                <a:ea typeface="Gill Sans"/>
                <a:cs typeface="Gill Sans"/>
                <a:sym typeface="Gill Sans"/>
              </a:rPr>
              <a:t>Greatest Potential Hazard</a:t>
            </a:r>
            <a:endParaRPr dirty="0"/>
          </a:p>
          <a:p>
            <a:pPr marL="685800" lvl="1" indent="-228600" algn="l" rtl="0">
              <a:lnSpc>
                <a:spcPct val="90000"/>
              </a:lnSpc>
              <a:spcBef>
                <a:spcPts val="500"/>
              </a:spcBef>
              <a:spcAft>
                <a:spcPts val="800"/>
              </a:spcAft>
              <a:buClr>
                <a:schemeClr val="lt1"/>
              </a:buClr>
              <a:buSzPts val="2800"/>
              <a:buChar char="•"/>
            </a:pPr>
            <a:r>
              <a:rPr lang="en-US" sz="2800" dirty="0">
                <a:solidFill>
                  <a:schemeClr val="lt1"/>
                </a:solidFill>
                <a:latin typeface="Gill Sans"/>
                <a:ea typeface="Gill Sans"/>
                <a:cs typeface="Gill Sans"/>
                <a:sym typeface="Gill Sans"/>
              </a:rPr>
              <a:t>Senses unreliable</a:t>
            </a:r>
            <a:endParaRPr dirty="0"/>
          </a:p>
          <a:p>
            <a:pPr marL="685800" lvl="1" indent="-228600" algn="l" rtl="0">
              <a:lnSpc>
                <a:spcPct val="90000"/>
              </a:lnSpc>
              <a:spcBef>
                <a:spcPts val="500"/>
              </a:spcBef>
              <a:spcAft>
                <a:spcPts val="800"/>
              </a:spcAft>
              <a:buClr>
                <a:schemeClr val="lt1"/>
              </a:buClr>
              <a:buSzPts val="2800"/>
              <a:buChar char="•"/>
            </a:pPr>
            <a:r>
              <a:rPr lang="en-US" sz="2800" dirty="0">
                <a:solidFill>
                  <a:schemeClr val="lt1"/>
                </a:solidFill>
                <a:latin typeface="Gill Sans"/>
                <a:ea typeface="Gill Sans"/>
                <a:cs typeface="Gill Sans"/>
                <a:sym typeface="Gill Sans"/>
              </a:rPr>
              <a:t>Affects judgment</a:t>
            </a:r>
            <a:endParaRPr dirty="0"/>
          </a:p>
          <a:p>
            <a:pPr marL="685800" lvl="1" indent="-228600" algn="l" rtl="0">
              <a:lnSpc>
                <a:spcPct val="90000"/>
              </a:lnSpc>
              <a:spcBef>
                <a:spcPts val="500"/>
              </a:spcBef>
              <a:spcAft>
                <a:spcPts val="800"/>
              </a:spcAft>
              <a:buClr>
                <a:schemeClr val="lt1"/>
              </a:buClr>
              <a:buSzPts val="2800"/>
              <a:buChar char="•"/>
            </a:pPr>
            <a:r>
              <a:rPr lang="en-US" sz="2800" dirty="0">
                <a:solidFill>
                  <a:schemeClr val="lt1"/>
                </a:solidFill>
                <a:latin typeface="Gill Sans"/>
                <a:ea typeface="Gill Sans"/>
                <a:cs typeface="Gill Sans"/>
                <a:sym typeface="Gill Sans"/>
              </a:rPr>
              <a:t>Swift, often irreversible</a:t>
            </a:r>
            <a:endParaRPr dirty="0"/>
          </a:p>
          <a:p>
            <a:pPr marL="685800" lvl="1" indent="-228600" algn="l" rtl="0">
              <a:lnSpc>
                <a:spcPct val="90000"/>
              </a:lnSpc>
              <a:spcBef>
                <a:spcPts val="500"/>
              </a:spcBef>
              <a:spcAft>
                <a:spcPts val="1200"/>
              </a:spcAft>
              <a:buClr>
                <a:schemeClr val="lt1"/>
              </a:buClr>
              <a:buSzPts val="2800"/>
              <a:buChar char="•"/>
            </a:pPr>
            <a:r>
              <a:rPr lang="en-US" sz="2800" dirty="0">
                <a:solidFill>
                  <a:schemeClr val="lt1"/>
                </a:solidFill>
                <a:latin typeface="Gill Sans"/>
                <a:ea typeface="Gill Sans"/>
                <a:cs typeface="Gill Sans"/>
                <a:sym typeface="Gill Sans"/>
              </a:rPr>
              <a:t>Often fatal</a:t>
            </a:r>
            <a:endParaRPr dirty="0"/>
          </a:p>
          <a:p>
            <a:pPr marL="228600" lvl="0" indent="-228600" algn="l" rtl="0">
              <a:lnSpc>
                <a:spcPct val="90000"/>
              </a:lnSpc>
              <a:spcBef>
                <a:spcPts val="1000"/>
              </a:spcBef>
              <a:spcAft>
                <a:spcPts val="1200"/>
              </a:spcAft>
              <a:buClr>
                <a:schemeClr val="lt1"/>
              </a:buClr>
              <a:buSzPts val="2800"/>
              <a:buChar char="•"/>
            </a:pPr>
            <a:r>
              <a:rPr lang="en-US" b="1" dirty="0">
                <a:solidFill>
                  <a:schemeClr val="lt1"/>
                </a:solidFill>
                <a:latin typeface="Gill Sans"/>
                <a:ea typeface="Gill Sans"/>
                <a:cs typeface="Gill Sans"/>
                <a:sym typeface="Gill Sans"/>
              </a:rPr>
              <a:t>Air contains ~</a:t>
            </a:r>
            <a:r>
              <a:rPr lang="en-US" b="1" dirty="0">
                <a:solidFill>
                  <a:srgbClr val="FFFF00"/>
                </a:solidFill>
                <a:latin typeface="Gill Sans"/>
                <a:ea typeface="Gill Sans"/>
                <a:cs typeface="Gill Sans"/>
                <a:sym typeface="Gill Sans"/>
              </a:rPr>
              <a:t>20.9% O</a:t>
            </a:r>
            <a:r>
              <a:rPr lang="en-US" b="1" baseline="-25000" dirty="0">
                <a:solidFill>
                  <a:srgbClr val="FFFF00"/>
                </a:solidFill>
                <a:latin typeface="Gill Sans"/>
                <a:ea typeface="Gill Sans"/>
                <a:cs typeface="Gill Sans"/>
                <a:sym typeface="Gill Sans"/>
              </a:rPr>
              <a:t>2</a:t>
            </a:r>
            <a:endParaRPr dirty="0"/>
          </a:p>
          <a:p>
            <a:pPr marL="0" lvl="0" indent="0" algn="l" rtl="0">
              <a:lnSpc>
                <a:spcPct val="90000"/>
              </a:lnSpc>
              <a:spcBef>
                <a:spcPts val="1000"/>
              </a:spcBef>
              <a:spcAft>
                <a:spcPts val="1200"/>
              </a:spcAft>
              <a:buClr>
                <a:schemeClr val="dk1"/>
              </a:buClr>
              <a:buSzPts val="28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xEl>
                                              <p:pRg st="0" end="0"/>
                                            </p:txEl>
                                          </p:spTgt>
                                        </p:tgtEl>
                                        <p:attrNameLst>
                                          <p:attrName>style.visibility</p:attrName>
                                        </p:attrNameLst>
                                      </p:cBhvr>
                                      <p:to>
                                        <p:strVal val="visible"/>
                                      </p:to>
                                    </p:set>
                                    <p:animEffect transition="in" filter="fade">
                                      <p:cBhvr>
                                        <p:cTn id="7" dur="1000"/>
                                        <p:tgtEl>
                                          <p:spTgt spid="3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0">
                                            <p:txEl>
                                              <p:pRg st="1" end="1"/>
                                            </p:txEl>
                                          </p:spTgt>
                                        </p:tgtEl>
                                        <p:attrNameLst>
                                          <p:attrName>style.visibility</p:attrName>
                                        </p:attrNameLst>
                                      </p:cBhvr>
                                      <p:to>
                                        <p:strVal val="visible"/>
                                      </p:to>
                                    </p:set>
                                    <p:animEffect transition="in" filter="fade">
                                      <p:cBhvr>
                                        <p:cTn id="12" dur="1000"/>
                                        <p:tgtEl>
                                          <p:spTgt spid="3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0">
                                            <p:txEl>
                                              <p:pRg st="2" end="2"/>
                                            </p:txEl>
                                          </p:spTgt>
                                        </p:tgtEl>
                                        <p:attrNameLst>
                                          <p:attrName>style.visibility</p:attrName>
                                        </p:attrNameLst>
                                      </p:cBhvr>
                                      <p:to>
                                        <p:strVal val="visible"/>
                                      </p:to>
                                    </p:set>
                                    <p:animEffect transition="in" filter="fade">
                                      <p:cBhvr>
                                        <p:cTn id="17" dur="1000"/>
                                        <p:tgtEl>
                                          <p:spTgt spid="3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0">
                                            <p:txEl>
                                              <p:pRg st="3" end="3"/>
                                            </p:txEl>
                                          </p:spTgt>
                                        </p:tgtEl>
                                        <p:attrNameLst>
                                          <p:attrName>style.visibility</p:attrName>
                                        </p:attrNameLst>
                                      </p:cBhvr>
                                      <p:to>
                                        <p:strVal val="visible"/>
                                      </p:to>
                                    </p:set>
                                    <p:animEffect transition="in" filter="fade">
                                      <p:cBhvr>
                                        <p:cTn id="22" dur="1000"/>
                                        <p:tgtEl>
                                          <p:spTgt spid="3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0">
                                            <p:txEl>
                                              <p:pRg st="4" end="4"/>
                                            </p:txEl>
                                          </p:spTgt>
                                        </p:tgtEl>
                                        <p:attrNameLst>
                                          <p:attrName>style.visibility</p:attrName>
                                        </p:attrNameLst>
                                      </p:cBhvr>
                                      <p:to>
                                        <p:strVal val="visible"/>
                                      </p:to>
                                    </p:set>
                                    <p:animEffect transition="in" filter="fade">
                                      <p:cBhvr>
                                        <p:cTn id="27" dur="1000"/>
                                        <p:tgtEl>
                                          <p:spTgt spid="3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0">
                                            <p:txEl>
                                              <p:pRg st="5" end="5"/>
                                            </p:txEl>
                                          </p:spTgt>
                                        </p:tgtEl>
                                        <p:attrNameLst>
                                          <p:attrName>style.visibility</p:attrName>
                                        </p:attrNameLst>
                                      </p:cBhvr>
                                      <p:to>
                                        <p:strVal val="visible"/>
                                      </p:to>
                                    </p:set>
                                    <p:animEffect transition="in" filter="fade">
                                      <p:cBhvr>
                                        <p:cTn id="32" dur="1000"/>
                                        <p:tgtEl>
                                          <p:spTgt spid="35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0">
                                            <p:txEl>
                                              <p:pRg st="6" end="6"/>
                                            </p:txEl>
                                          </p:spTgt>
                                        </p:tgtEl>
                                        <p:attrNameLst>
                                          <p:attrName>style.visibility</p:attrName>
                                        </p:attrNameLst>
                                      </p:cBhvr>
                                      <p:to>
                                        <p:strVal val="visible"/>
                                      </p:to>
                                    </p:set>
                                    <p:animEffect transition="in" filter="fade">
                                      <p:cBhvr>
                                        <p:cTn id="37" dur="1000"/>
                                        <p:tgtEl>
                                          <p:spTgt spid="3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56"/>
        <p:cNvGrpSpPr/>
        <p:nvPr/>
      </p:nvGrpSpPr>
      <p:grpSpPr>
        <a:xfrm>
          <a:off x="0" y="0"/>
          <a:ext cx="0" cy="0"/>
          <a:chOff x="0" y="0"/>
          <a:chExt cx="0" cy="0"/>
        </a:xfrm>
      </p:grpSpPr>
      <p:sp>
        <p:nvSpPr>
          <p:cNvPr id="357" name="Google Shape;357;p46"/>
          <p:cNvSpPr txBox="1">
            <a:spLocks noGrp="1"/>
          </p:cNvSpPr>
          <p:nvPr>
            <p:ph type="title"/>
          </p:nvPr>
        </p:nvSpPr>
        <p:spPr>
          <a:xfrm>
            <a:off x="783762" y="421001"/>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Effects of Oxygen Deficiency </a:t>
            </a:r>
            <a:endParaRPr dirty="0">
              <a:solidFill>
                <a:schemeClr val="lt1"/>
              </a:solidFill>
              <a:latin typeface="Rockwell"/>
              <a:ea typeface="Rockwell"/>
              <a:cs typeface="Rockwell"/>
              <a:sym typeface="Rockwell"/>
            </a:endParaRPr>
          </a:p>
        </p:txBody>
      </p:sp>
      <p:sp>
        <p:nvSpPr>
          <p:cNvPr id="358" name="Google Shape;358;p46"/>
          <p:cNvSpPr txBox="1">
            <a:spLocks noGrp="1"/>
          </p:cNvSpPr>
          <p:nvPr>
            <p:ph type="body" idx="1"/>
          </p:nvPr>
        </p:nvSpPr>
        <p:spPr>
          <a:xfrm>
            <a:off x="702739" y="2437657"/>
            <a:ext cx="7688907" cy="359931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FF00"/>
              </a:buClr>
              <a:buSzPts val="2800"/>
              <a:buChar char="•"/>
            </a:pPr>
            <a:r>
              <a:rPr lang="en-US" dirty="0">
                <a:solidFill>
                  <a:srgbClr val="FFFF00"/>
                </a:solidFill>
                <a:latin typeface="Gill Sans"/>
                <a:ea typeface="Gill Sans"/>
                <a:cs typeface="Gill Sans"/>
                <a:sym typeface="Gill Sans"/>
              </a:rPr>
              <a:t>16%</a:t>
            </a:r>
            <a:r>
              <a:rPr lang="en-US" dirty="0">
                <a:solidFill>
                  <a:schemeClr val="lt1"/>
                </a:solidFill>
                <a:latin typeface="Gill Sans"/>
                <a:ea typeface="Gill Sans"/>
                <a:cs typeface="Gill Sans"/>
                <a:sym typeface="Gill Sans"/>
              </a:rPr>
              <a:t>	</a:t>
            </a:r>
            <a:r>
              <a:rPr lang="en-US" dirty="0" smtClean="0">
                <a:solidFill>
                  <a:schemeClr val="lt1"/>
                </a:solidFill>
                <a:latin typeface="Gill Sans"/>
                <a:ea typeface="Gill Sans"/>
                <a:cs typeface="Gill Sans"/>
                <a:sym typeface="Gill Sans"/>
              </a:rPr>
              <a:t> Impaired </a:t>
            </a:r>
            <a:r>
              <a:rPr lang="en-US" dirty="0">
                <a:solidFill>
                  <a:schemeClr val="lt1"/>
                </a:solidFill>
                <a:latin typeface="Gill Sans"/>
                <a:ea typeface="Gill Sans"/>
                <a:cs typeface="Gill Sans"/>
                <a:sym typeface="Gill Sans"/>
              </a:rPr>
              <a:t>judgment</a:t>
            </a:r>
            <a:endParaRPr dirty="0"/>
          </a:p>
          <a:p>
            <a:pPr marL="228600" lvl="0" indent="-228600" algn="l" rtl="0">
              <a:lnSpc>
                <a:spcPct val="90000"/>
              </a:lnSpc>
              <a:spcBef>
                <a:spcPts val="1000"/>
              </a:spcBef>
              <a:spcAft>
                <a:spcPts val="0"/>
              </a:spcAft>
              <a:buClr>
                <a:srgbClr val="FFFF00"/>
              </a:buClr>
              <a:buSzPts val="2800"/>
              <a:buChar char="•"/>
            </a:pPr>
            <a:r>
              <a:rPr lang="en-US" dirty="0">
                <a:solidFill>
                  <a:srgbClr val="FFFF00"/>
                </a:solidFill>
                <a:latin typeface="Gill Sans"/>
                <a:ea typeface="Gill Sans"/>
                <a:cs typeface="Gill Sans"/>
                <a:sym typeface="Gill Sans"/>
              </a:rPr>
              <a:t>14%</a:t>
            </a:r>
            <a:r>
              <a:rPr lang="en-US" dirty="0">
                <a:solidFill>
                  <a:schemeClr val="lt1"/>
                </a:solidFill>
                <a:latin typeface="Gill Sans"/>
                <a:ea typeface="Gill Sans"/>
                <a:cs typeface="Gill Sans"/>
                <a:sym typeface="Gill Sans"/>
              </a:rPr>
              <a:t>	</a:t>
            </a:r>
            <a:r>
              <a:rPr lang="en-US" dirty="0" smtClean="0">
                <a:solidFill>
                  <a:schemeClr val="lt1"/>
                </a:solidFill>
                <a:latin typeface="Gill Sans"/>
                <a:ea typeface="Gill Sans"/>
                <a:cs typeface="Gill Sans"/>
                <a:sym typeface="Gill Sans"/>
              </a:rPr>
              <a:t> Fatigue</a:t>
            </a:r>
            <a:r>
              <a:rPr lang="en-US" dirty="0">
                <a:solidFill>
                  <a:schemeClr val="lt1"/>
                </a:solidFill>
                <a:latin typeface="Gill Sans"/>
                <a:ea typeface="Gill Sans"/>
                <a:cs typeface="Gill Sans"/>
                <a:sym typeface="Gill Sans"/>
              </a:rPr>
              <a:t>, disorientation</a:t>
            </a:r>
            <a:endParaRPr dirty="0"/>
          </a:p>
          <a:p>
            <a:pPr marL="228600" lvl="0" indent="-228600" algn="l" rtl="0">
              <a:lnSpc>
                <a:spcPct val="90000"/>
              </a:lnSpc>
              <a:spcBef>
                <a:spcPts val="1000"/>
              </a:spcBef>
              <a:spcAft>
                <a:spcPts val="0"/>
              </a:spcAft>
              <a:buClr>
                <a:srgbClr val="FFFF00"/>
              </a:buClr>
              <a:buSzPts val="2800"/>
              <a:buChar char="•"/>
            </a:pPr>
            <a:r>
              <a:rPr lang="en-US" dirty="0">
                <a:solidFill>
                  <a:srgbClr val="FFFF00"/>
                </a:solidFill>
                <a:latin typeface="Gill Sans"/>
                <a:ea typeface="Gill Sans"/>
                <a:cs typeface="Gill Sans"/>
                <a:sym typeface="Gill Sans"/>
              </a:rPr>
              <a:t>10%</a:t>
            </a:r>
            <a:r>
              <a:rPr lang="en-US" dirty="0">
                <a:solidFill>
                  <a:schemeClr val="lt1"/>
                </a:solidFill>
                <a:latin typeface="Gill Sans"/>
                <a:ea typeface="Gill Sans"/>
                <a:cs typeface="Gill Sans"/>
                <a:sym typeface="Gill Sans"/>
              </a:rPr>
              <a:t>	</a:t>
            </a:r>
            <a:r>
              <a:rPr lang="en-US" dirty="0" smtClean="0">
                <a:solidFill>
                  <a:schemeClr val="lt1"/>
                </a:solidFill>
                <a:latin typeface="Gill Sans"/>
                <a:ea typeface="Gill Sans"/>
                <a:cs typeface="Gill Sans"/>
                <a:sym typeface="Gill Sans"/>
              </a:rPr>
              <a:t> Unconsciousness</a:t>
            </a:r>
            <a:endParaRPr dirty="0"/>
          </a:p>
          <a:p>
            <a:pPr marL="228600" lvl="0" indent="-228600" algn="l" rtl="0">
              <a:lnSpc>
                <a:spcPct val="90000"/>
              </a:lnSpc>
              <a:spcBef>
                <a:spcPts val="1000"/>
              </a:spcBef>
              <a:spcAft>
                <a:spcPts val="600"/>
              </a:spcAft>
              <a:buClr>
                <a:srgbClr val="FFFF00"/>
              </a:buClr>
              <a:buSzPts val="2800"/>
              <a:buChar char="•"/>
            </a:pPr>
            <a:r>
              <a:rPr lang="en-US" dirty="0" smtClean="0">
                <a:solidFill>
                  <a:srgbClr val="FFFF00"/>
                </a:solidFill>
                <a:latin typeface="Gill Sans"/>
                <a:ea typeface="Gill Sans"/>
                <a:cs typeface="Gill Sans"/>
                <a:sym typeface="Gill Sans"/>
              </a:rPr>
              <a:t>6-8%</a:t>
            </a:r>
            <a:r>
              <a:rPr lang="en-US" dirty="0">
                <a:solidFill>
                  <a:schemeClr val="lt1"/>
                </a:solidFill>
                <a:latin typeface="Gill Sans"/>
                <a:ea typeface="Gill Sans"/>
                <a:cs typeface="Gill Sans"/>
                <a:sym typeface="Gill Sans"/>
              </a:rPr>
              <a:t> </a:t>
            </a:r>
            <a:r>
              <a:rPr lang="en-US" dirty="0" smtClean="0">
                <a:solidFill>
                  <a:schemeClr val="lt1"/>
                </a:solidFill>
                <a:latin typeface="Gill Sans"/>
                <a:ea typeface="Gill Sans"/>
                <a:cs typeface="Gill Sans"/>
                <a:sym typeface="Gill Sans"/>
              </a:rPr>
              <a:t>Death</a:t>
            </a:r>
            <a:endParaRPr dirty="0"/>
          </a:p>
          <a:p>
            <a:pPr marL="1371600" lvl="4" indent="-228600" algn="l" rtl="0">
              <a:lnSpc>
                <a:spcPct val="90000"/>
              </a:lnSpc>
              <a:spcBef>
                <a:spcPts val="500"/>
              </a:spcBef>
              <a:spcAft>
                <a:spcPts val="300"/>
              </a:spcAft>
              <a:buClr>
                <a:schemeClr val="lt1"/>
              </a:buClr>
              <a:buSzPts val="2400"/>
              <a:buFont typeface="Noto Sans Symbols"/>
              <a:buChar char="✔"/>
            </a:pPr>
            <a:r>
              <a:rPr lang="en-US" sz="2400" dirty="0">
                <a:solidFill>
                  <a:schemeClr val="lt1"/>
                </a:solidFill>
                <a:latin typeface="Gill Sans"/>
                <a:ea typeface="Gill Sans"/>
                <a:cs typeface="Gill Sans"/>
                <a:sym typeface="Gill Sans"/>
              </a:rPr>
              <a:t>4 </a:t>
            </a:r>
            <a:r>
              <a:rPr lang="en-US" sz="2400" dirty="0" smtClean="0">
                <a:solidFill>
                  <a:schemeClr val="lt1"/>
                </a:solidFill>
                <a:latin typeface="Gill Sans"/>
                <a:ea typeface="Gill Sans"/>
                <a:cs typeface="Gill Sans"/>
                <a:sym typeface="Gill Sans"/>
              </a:rPr>
              <a:t>Minutes:  Recovery </a:t>
            </a:r>
            <a:r>
              <a:rPr lang="en-US" sz="2400" dirty="0">
                <a:solidFill>
                  <a:schemeClr val="lt1"/>
                </a:solidFill>
                <a:latin typeface="Gill Sans"/>
                <a:ea typeface="Gill Sans"/>
                <a:cs typeface="Gill Sans"/>
                <a:sym typeface="Gill Sans"/>
              </a:rPr>
              <a:t>with immediate treatment</a:t>
            </a:r>
            <a:endParaRPr sz="2400" dirty="0">
              <a:solidFill>
                <a:schemeClr val="lt1"/>
              </a:solidFill>
              <a:latin typeface="Gill Sans"/>
              <a:ea typeface="Gill Sans"/>
              <a:cs typeface="Gill Sans"/>
              <a:sym typeface="Gill Sans"/>
            </a:endParaRPr>
          </a:p>
          <a:p>
            <a:pPr marL="1371600" lvl="4" indent="-228600" algn="l" rtl="0">
              <a:lnSpc>
                <a:spcPct val="90000"/>
              </a:lnSpc>
              <a:spcBef>
                <a:spcPts val="500"/>
              </a:spcBef>
              <a:spcAft>
                <a:spcPts val="300"/>
              </a:spcAft>
              <a:buClr>
                <a:schemeClr val="lt1"/>
              </a:buClr>
              <a:buSzPts val="2400"/>
              <a:buFont typeface="Noto Sans Symbols"/>
              <a:buChar char="✔"/>
            </a:pPr>
            <a:r>
              <a:rPr lang="en-US" sz="2400" dirty="0">
                <a:solidFill>
                  <a:schemeClr val="lt1"/>
                </a:solidFill>
                <a:latin typeface="Gill Sans"/>
                <a:ea typeface="Gill Sans"/>
                <a:cs typeface="Gill Sans"/>
                <a:sym typeface="Gill Sans"/>
              </a:rPr>
              <a:t>6 </a:t>
            </a:r>
            <a:r>
              <a:rPr lang="en-US" sz="2400" dirty="0" smtClean="0">
                <a:solidFill>
                  <a:schemeClr val="lt1"/>
                </a:solidFill>
                <a:latin typeface="Gill Sans"/>
                <a:ea typeface="Gill Sans"/>
                <a:cs typeface="Gill Sans"/>
                <a:sym typeface="Gill Sans"/>
              </a:rPr>
              <a:t>Minutes:</a:t>
            </a:r>
            <a:r>
              <a:rPr lang="en-US" sz="2400" dirty="0">
                <a:solidFill>
                  <a:schemeClr val="lt1"/>
                </a:solidFill>
                <a:latin typeface="Gill Sans"/>
                <a:ea typeface="Gill Sans"/>
                <a:cs typeface="Gill Sans"/>
                <a:sym typeface="Gill Sans"/>
              </a:rPr>
              <a:t>	</a:t>
            </a:r>
            <a:r>
              <a:rPr lang="en-US" sz="2400" dirty="0" smtClean="0">
                <a:solidFill>
                  <a:schemeClr val="lt1"/>
                </a:solidFill>
                <a:latin typeface="Gill Sans"/>
                <a:ea typeface="Gill Sans"/>
                <a:cs typeface="Gill Sans"/>
                <a:sym typeface="Gill Sans"/>
              </a:rPr>
              <a:t> 50</a:t>
            </a:r>
            <a:r>
              <a:rPr lang="en-US" sz="2400" dirty="0">
                <a:solidFill>
                  <a:schemeClr val="lt1"/>
                </a:solidFill>
                <a:latin typeface="Gill Sans"/>
                <a:ea typeface="Gill Sans"/>
                <a:cs typeface="Gill Sans"/>
                <a:sym typeface="Gill Sans"/>
              </a:rPr>
              <a:t>% fatal</a:t>
            </a:r>
            <a:endParaRPr sz="2400" dirty="0"/>
          </a:p>
          <a:p>
            <a:pPr marL="1371600" lvl="4" indent="-228600" algn="l" rtl="0">
              <a:lnSpc>
                <a:spcPct val="90000"/>
              </a:lnSpc>
              <a:spcBef>
                <a:spcPts val="500"/>
              </a:spcBef>
              <a:spcAft>
                <a:spcPts val="0"/>
              </a:spcAft>
              <a:buClr>
                <a:schemeClr val="lt1"/>
              </a:buClr>
              <a:buSzPts val="2400"/>
              <a:buFont typeface="Noto Sans Symbols"/>
              <a:buChar char="✔"/>
            </a:pPr>
            <a:r>
              <a:rPr lang="en-US" sz="2400" dirty="0">
                <a:solidFill>
                  <a:schemeClr val="lt1"/>
                </a:solidFill>
                <a:latin typeface="Gill Sans"/>
                <a:ea typeface="Gill Sans"/>
                <a:cs typeface="Gill Sans"/>
                <a:sym typeface="Gill Sans"/>
              </a:rPr>
              <a:t>8 </a:t>
            </a:r>
            <a:r>
              <a:rPr lang="en-US" sz="2400" dirty="0" smtClean="0">
                <a:solidFill>
                  <a:schemeClr val="lt1"/>
                </a:solidFill>
                <a:latin typeface="Gill Sans"/>
                <a:ea typeface="Gill Sans"/>
                <a:cs typeface="Gill Sans"/>
                <a:sym typeface="Gill Sans"/>
              </a:rPr>
              <a:t>Minutes:</a:t>
            </a:r>
            <a:r>
              <a:rPr lang="en-US" sz="2400" dirty="0">
                <a:solidFill>
                  <a:schemeClr val="lt1"/>
                </a:solidFill>
                <a:latin typeface="Gill Sans"/>
                <a:ea typeface="Gill Sans"/>
                <a:cs typeface="Gill Sans"/>
                <a:sym typeface="Gill Sans"/>
              </a:rPr>
              <a:t>	</a:t>
            </a:r>
            <a:r>
              <a:rPr lang="en-US" sz="2400" dirty="0" smtClean="0">
                <a:solidFill>
                  <a:schemeClr val="lt1"/>
                </a:solidFill>
                <a:latin typeface="Gill Sans"/>
                <a:ea typeface="Gill Sans"/>
                <a:cs typeface="Gill Sans"/>
                <a:sym typeface="Gill Sans"/>
              </a:rPr>
              <a:t> 100</a:t>
            </a:r>
            <a:r>
              <a:rPr lang="en-US" sz="2400" dirty="0">
                <a:solidFill>
                  <a:schemeClr val="lt1"/>
                </a:solidFill>
                <a:latin typeface="Gill Sans"/>
                <a:ea typeface="Gill Sans"/>
                <a:cs typeface="Gill Sans"/>
                <a:sym typeface="Gill Sans"/>
              </a:rPr>
              <a:t>% fatal</a:t>
            </a:r>
            <a:endParaRPr sz="2400" dirty="0"/>
          </a:p>
          <a:p>
            <a:pPr marL="228600" lvl="0" indent="-50800" algn="l" rtl="0">
              <a:lnSpc>
                <a:spcPct val="90000"/>
              </a:lnSpc>
              <a:spcBef>
                <a:spcPts val="1000"/>
              </a:spcBef>
              <a:spcAft>
                <a:spcPts val="0"/>
              </a:spcAft>
              <a:buClr>
                <a:schemeClr val="dk1"/>
              </a:buClr>
              <a:buSzPts val="2800"/>
              <a:buNone/>
            </a:pPr>
            <a:endParaRPr dirty="0"/>
          </a:p>
        </p:txBody>
      </p:sp>
      <p:pic>
        <p:nvPicPr>
          <p:cNvPr id="2" name="Picture 1" descr="skull and crossbone-dang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9643" y="2722635"/>
            <a:ext cx="2800350" cy="2447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animEffect transition="in" filter="fade">
                                      <p:cBhvr>
                                        <p:cTn id="7" dur="1000"/>
                                        <p:tgtEl>
                                          <p:spTgt spid="3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
                                            <p:txEl>
                                              <p:pRg st="1" end="1"/>
                                            </p:txEl>
                                          </p:spTgt>
                                        </p:tgtEl>
                                        <p:attrNameLst>
                                          <p:attrName>style.visibility</p:attrName>
                                        </p:attrNameLst>
                                      </p:cBhvr>
                                      <p:to>
                                        <p:strVal val="visible"/>
                                      </p:to>
                                    </p:set>
                                    <p:animEffect transition="in" filter="fade">
                                      <p:cBhvr>
                                        <p:cTn id="12" dur="1000"/>
                                        <p:tgtEl>
                                          <p:spTgt spid="3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
                                            <p:txEl>
                                              <p:pRg st="2" end="2"/>
                                            </p:txEl>
                                          </p:spTgt>
                                        </p:tgtEl>
                                        <p:attrNameLst>
                                          <p:attrName>style.visibility</p:attrName>
                                        </p:attrNameLst>
                                      </p:cBhvr>
                                      <p:to>
                                        <p:strVal val="visible"/>
                                      </p:to>
                                    </p:set>
                                    <p:animEffect transition="in" filter="fade">
                                      <p:cBhvr>
                                        <p:cTn id="17" dur="1000"/>
                                        <p:tgtEl>
                                          <p:spTgt spid="3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
                                            <p:txEl>
                                              <p:pRg st="3" end="3"/>
                                            </p:txEl>
                                          </p:spTgt>
                                        </p:tgtEl>
                                        <p:attrNameLst>
                                          <p:attrName>style.visibility</p:attrName>
                                        </p:attrNameLst>
                                      </p:cBhvr>
                                      <p:to>
                                        <p:strVal val="visible"/>
                                      </p:to>
                                    </p:set>
                                    <p:animEffect transition="in" filter="fade">
                                      <p:cBhvr>
                                        <p:cTn id="22" dur="1000"/>
                                        <p:tgtEl>
                                          <p:spTgt spid="3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
                                            <p:txEl>
                                              <p:pRg st="4" end="4"/>
                                            </p:txEl>
                                          </p:spTgt>
                                        </p:tgtEl>
                                        <p:attrNameLst>
                                          <p:attrName>style.visibility</p:attrName>
                                        </p:attrNameLst>
                                      </p:cBhvr>
                                      <p:to>
                                        <p:strVal val="visible"/>
                                      </p:to>
                                    </p:set>
                                    <p:animEffect transition="in" filter="fade">
                                      <p:cBhvr>
                                        <p:cTn id="27" dur="1000"/>
                                        <p:tgtEl>
                                          <p:spTgt spid="3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8">
                                            <p:txEl>
                                              <p:pRg st="5" end="5"/>
                                            </p:txEl>
                                          </p:spTgt>
                                        </p:tgtEl>
                                        <p:attrNameLst>
                                          <p:attrName>style.visibility</p:attrName>
                                        </p:attrNameLst>
                                      </p:cBhvr>
                                      <p:to>
                                        <p:strVal val="visible"/>
                                      </p:to>
                                    </p:set>
                                    <p:animEffect transition="in" filter="fade">
                                      <p:cBhvr>
                                        <p:cTn id="32" dur="1000"/>
                                        <p:tgtEl>
                                          <p:spTgt spid="3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8">
                                            <p:txEl>
                                              <p:pRg st="6" end="6"/>
                                            </p:txEl>
                                          </p:spTgt>
                                        </p:tgtEl>
                                        <p:attrNameLst>
                                          <p:attrName>style.visibility</p:attrName>
                                        </p:attrNameLst>
                                      </p:cBhvr>
                                      <p:to>
                                        <p:strVal val="visible"/>
                                      </p:to>
                                    </p:set>
                                    <p:animEffect transition="in" filter="fade">
                                      <p:cBhvr>
                                        <p:cTn id="37" dur="1000"/>
                                        <p:tgtEl>
                                          <p:spTgt spid="3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65"/>
        <p:cNvGrpSpPr/>
        <p:nvPr/>
      </p:nvGrpSpPr>
      <p:grpSpPr>
        <a:xfrm>
          <a:off x="0" y="0"/>
          <a:ext cx="0" cy="0"/>
          <a:chOff x="0" y="0"/>
          <a:chExt cx="0" cy="0"/>
        </a:xfrm>
      </p:grpSpPr>
      <p:sp>
        <p:nvSpPr>
          <p:cNvPr id="366" name="Google Shape;366;p47"/>
          <p:cNvSpPr txBox="1">
            <a:spLocks noGrp="1"/>
          </p:cNvSpPr>
          <p:nvPr>
            <p:ph type="title"/>
          </p:nvPr>
        </p:nvSpPr>
        <p:spPr>
          <a:xfrm>
            <a:off x="795338" y="1011310"/>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Causes of Oxygen Deficiency </a:t>
            </a:r>
            <a:endParaRPr>
              <a:solidFill>
                <a:schemeClr val="lt1"/>
              </a:solidFill>
              <a:latin typeface="Rockwell"/>
              <a:ea typeface="Rockwell"/>
              <a:cs typeface="Rockwell"/>
              <a:sym typeface="Rockwell"/>
            </a:endParaRPr>
          </a:p>
        </p:txBody>
      </p:sp>
      <p:sp>
        <p:nvSpPr>
          <p:cNvPr id="367" name="Google Shape;367;p47"/>
          <p:cNvSpPr txBox="1">
            <a:spLocks noGrp="1"/>
          </p:cNvSpPr>
          <p:nvPr>
            <p:ph type="body" idx="1"/>
          </p:nvPr>
        </p:nvSpPr>
        <p:spPr>
          <a:xfrm>
            <a:off x="499567" y="2531826"/>
            <a:ext cx="6698674" cy="408185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600"/>
              </a:spcAft>
              <a:buClr>
                <a:schemeClr val="lt1"/>
              </a:buClr>
              <a:buSzPts val="2800"/>
              <a:buChar char="•"/>
            </a:pPr>
            <a:r>
              <a:rPr lang="en-US" dirty="0">
                <a:solidFill>
                  <a:schemeClr val="lt1"/>
                </a:solidFill>
                <a:latin typeface="Gill Sans"/>
                <a:ea typeface="Gill Sans"/>
                <a:cs typeface="Gill Sans"/>
                <a:sym typeface="Gill Sans"/>
              </a:rPr>
              <a:t>Displacement by another gas or vapor</a:t>
            </a:r>
            <a:endParaRPr dirty="0"/>
          </a:p>
          <a:p>
            <a:pPr marL="228600" lvl="0" indent="-228600" algn="l" rtl="0">
              <a:lnSpc>
                <a:spcPct val="90000"/>
              </a:lnSpc>
              <a:spcBef>
                <a:spcPts val="1000"/>
              </a:spcBef>
              <a:spcAft>
                <a:spcPts val="300"/>
              </a:spcAft>
              <a:buClr>
                <a:schemeClr val="lt1"/>
              </a:buClr>
              <a:buSzPts val="2800"/>
              <a:buChar char="•"/>
            </a:pPr>
            <a:r>
              <a:rPr lang="en-US" dirty="0">
                <a:solidFill>
                  <a:schemeClr val="lt1"/>
                </a:solidFill>
                <a:latin typeface="Gill Sans"/>
                <a:ea typeface="Gill Sans"/>
                <a:cs typeface="Gill Sans"/>
                <a:sym typeface="Gill Sans"/>
              </a:rPr>
              <a:t>Chemical reaction</a:t>
            </a:r>
            <a:endParaRPr dirty="0"/>
          </a:p>
          <a:p>
            <a:pPr marL="685800" lvl="1" indent="-228600" algn="l" rtl="0">
              <a:lnSpc>
                <a:spcPct val="90000"/>
              </a:lnSpc>
              <a:spcBef>
                <a:spcPts val="500"/>
              </a:spcBef>
              <a:spcAft>
                <a:spcPts val="300"/>
              </a:spcAft>
              <a:buClr>
                <a:schemeClr val="lt1"/>
              </a:buClr>
              <a:buSzPts val="2400"/>
              <a:buChar char="•"/>
            </a:pPr>
            <a:r>
              <a:rPr lang="en-US" sz="2200" dirty="0">
                <a:solidFill>
                  <a:schemeClr val="lt1"/>
                </a:solidFill>
                <a:latin typeface="Gill Sans"/>
                <a:ea typeface="Gill Sans"/>
                <a:cs typeface="Gill Sans"/>
                <a:sym typeface="Gill Sans"/>
              </a:rPr>
              <a:t>Oxidation/Rust</a:t>
            </a:r>
            <a:endParaRPr sz="2200" dirty="0"/>
          </a:p>
          <a:p>
            <a:pPr marL="685800" lvl="1" indent="-228600" algn="l" rtl="0">
              <a:lnSpc>
                <a:spcPct val="90000"/>
              </a:lnSpc>
              <a:spcBef>
                <a:spcPts val="500"/>
              </a:spcBef>
              <a:spcAft>
                <a:spcPts val="300"/>
              </a:spcAft>
              <a:buClr>
                <a:schemeClr val="lt1"/>
              </a:buClr>
              <a:buSzPts val="2400"/>
              <a:buChar char="•"/>
            </a:pPr>
            <a:r>
              <a:rPr lang="en-US" sz="2200" dirty="0">
                <a:solidFill>
                  <a:schemeClr val="lt1"/>
                </a:solidFill>
                <a:latin typeface="Gill Sans"/>
                <a:ea typeface="Gill Sans"/>
                <a:cs typeface="Gill Sans"/>
                <a:sym typeface="Gill Sans"/>
              </a:rPr>
              <a:t>Combustion</a:t>
            </a:r>
            <a:endParaRPr sz="2200" dirty="0">
              <a:solidFill>
                <a:schemeClr val="lt1"/>
              </a:solidFill>
              <a:latin typeface="Gill Sans"/>
              <a:ea typeface="Gill Sans"/>
              <a:cs typeface="Gill Sans"/>
              <a:sym typeface="Gill Sans"/>
            </a:endParaRPr>
          </a:p>
          <a:p>
            <a:pPr marL="685800" lvl="1" indent="-228600" algn="l" rtl="0">
              <a:lnSpc>
                <a:spcPct val="90000"/>
              </a:lnSpc>
              <a:spcBef>
                <a:spcPts val="500"/>
              </a:spcBef>
              <a:spcAft>
                <a:spcPts val="300"/>
              </a:spcAft>
              <a:buClr>
                <a:schemeClr val="lt1"/>
              </a:buClr>
              <a:buSzPts val="2400"/>
              <a:buChar char="•"/>
            </a:pPr>
            <a:r>
              <a:rPr lang="en-US" sz="2200" dirty="0">
                <a:solidFill>
                  <a:schemeClr val="lt1"/>
                </a:solidFill>
                <a:latin typeface="Gill Sans"/>
                <a:ea typeface="Gill Sans"/>
                <a:cs typeface="Gill Sans"/>
                <a:sym typeface="Gill Sans"/>
              </a:rPr>
              <a:t>In appropriate use of other gases or chemicals</a:t>
            </a:r>
            <a:endParaRPr sz="2200" dirty="0">
              <a:solidFill>
                <a:schemeClr val="lt1"/>
              </a:solidFill>
              <a:latin typeface="Gill Sans"/>
              <a:ea typeface="Gill Sans"/>
              <a:cs typeface="Gill Sans"/>
              <a:sym typeface="Gill Sans"/>
            </a:endParaRPr>
          </a:p>
          <a:p>
            <a:pPr marL="228600" lvl="0" indent="-50800" algn="l" rtl="0">
              <a:lnSpc>
                <a:spcPct val="90000"/>
              </a:lnSpc>
              <a:spcBef>
                <a:spcPts val="1000"/>
              </a:spcBef>
              <a:spcAft>
                <a:spcPts val="0"/>
              </a:spcAft>
              <a:buClr>
                <a:schemeClr val="dk1"/>
              </a:buClr>
              <a:buSzPts val="2800"/>
              <a:buNone/>
            </a:pPr>
            <a:endParaRPr dirty="0"/>
          </a:p>
        </p:txBody>
      </p:sp>
      <p:pic>
        <p:nvPicPr>
          <p:cNvPr id="2" name="Picture 1" descr="Danger placa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313" y="2531826"/>
            <a:ext cx="4800600" cy="3476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7">
                                            <p:txEl>
                                              <p:pRg st="0" end="0"/>
                                            </p:txEl>
                                          </p:spTgt>
                                        </p:tgtEl>
                                        <p:attrNameLst>
                                          <p:attrName>style.visibility</p:attrName>
                                        </p:attrNameLst>
                                      </p:cBhvr>
                                      <p:to>
                                        <p:strVal val="visible"/>
                                      </p:to>
                                    </p:set>
                                    <p:animEffect transition="in" filter="fade">
                                      <p:cBhvr>
                                        <p:cTn id="7" dur="1000"/>
                                        <p:tgtEl>
                                          <p:spTgt spid="3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7">
                                            <p:txEl>
                                              <p:pRg st="1" end="1"/>
                                            </p:txEl>
                                          </p:spTgt>
                                        </p:tgtEl>
                                        <p:attrNameLst>
                                          <p:attrName>style.visibility</p:attrName>
                                        </p:attrNameLst>
                                      </p:cBhvr>
                                      <p:to>
                                        <p:strVal val="visible"/>
                                      </p:to>
                                    </p:set>
                                    <p:animEffect transition="in" filter="fade">
                                      <p:cBhvr>
                                        <p:cTn id="12" dur="1000"/>
                                        <p:tgtEl>
                                          <p:spTgt spid="3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7">
                                            <p:txEl>
                                              <p:pRg st="2" end="2"/>
                                            </p:txEl>
                                          </p:spTgt>
                                        </p:tgtEl>
                                        <p:attrNameLst>
                                          <p:attrName>style.visibility</p:attrName>
                                        </p:attrNameLst>
                                      </p:cBhvr>
                                      <p:to>
                                        <p:strVal val="visible"/>
                                      </p:to>
                                    </p:set>
                                    <p:animEffect transition="in" filter="fade">
                                      <p:cBhvr>
                                        <p:cTn id="17" dur="1000"/>
                                        <p:tgtEl>
                                          <p:spTgt spid="3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7">
                                            <p:txEl>
                                              <p:pRg st="3" end="3"/>
                                            </p:txEl>
                                          </p:spTgt>
                                        </p:tgtEl>
                                        <p:attrNameLst>
                                          <p:attrName>style.visibility</p:attrName>
                                        </p:attrNameLst>
                                      </p:cBhvr>
                                      <p:to>
                                        <p:strVal val="visible"/>
                                      </p:to>
                                    </p:set>
                                    <p:animEffect transition="in" filter="fade">
                                      <p:cBhvr>
                                        <p:cTn id="22" dur="1000"/>
                                        <p:tgtEl>
                                          <p:spTgt spid="3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7">
                                            <p:txEl>
                                              <p:pRg st="4" end="4"/>
                                            </p:txEl>
                                          </p:spTgt>
                                        </p:tgtEl>
                                        <p:attrNameLst>
                                          <p:attrName>style.visibility</p:attrName>
                                        </p:attrNameLst>
                                      </p:cBhvr>
                                      <p:to>
                                        <p:strVal val="visible"/>
                                      </p:to>
                                    </p:set>
                                    <p:animEffect transition="in" filter="fade">
                                      <p:cBhvr>
                                        <p:cTn id="27" dur="1000"/>
                                        <p:tgtEl>
                                          <p:spTgt spid="3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7">
                                            <p:txEl>
                                              <p:pRg st="5" end="5"/>
                                            </p:txEl>
                                          </p:spTgt>
                                        </p:tgtEl>
                                        <p:attrNameLst>
                                          <p:attrName>style.visibility</p:attrName>
                                        </p:attrNameLst>
                                      </p:cBhvr>
                                      <p:to>
                                        <p:strVal val="visible"/>
                                      </p:to>
                                    </p:set>
                                    <p:animEffect transition="in" filter="fade">
                                      <p:cBhvr>
                                        <p:cTn id="32" dur="1000"/>
                                        <p:tgtEl>
                                          <p:spTgt spid="3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74"/>
        <p:cNvGrpSpPr/>
        <p:nvPr/>
      </p:nvGrpSpPr>
      <p:grpSpPr>
        <a:xfrm>
          <a:off x="0" y="0"/>
          <a:ext cx="0" cy="0"/>
          <a:chOff x="0" y="0"/>
          <a:chExt cx="0" cy="0"/>
        </a:xfrm>
      </p:grpSpPr>
      <p:sp>
        <p:nvSpPr>
          <p:cNvPr id="375" name="Google Shape;375;p48"/>
          <p:cNvSpPr txBox="1">
            <a:spLocks noGrp="1"/>
          </p:cNvSpPr>
          <p:nvPr>
            <p:ph type="title"/>
          </p:nvPr>
        </p:nvSpPr>
        <p:spPr>
          <a:xfrm>
            <a:off x="680321" y="64762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Oxygen Rich Environment </a:t>
            </a:r>
            <a:endParaRPr dirty="0">
              <a:solidFill>
                <a:schemeClr val="lt1"/>
              </a:solidFill>
              <a:latin typeface="Rockwell"/>
              <a:ea typeface="Rockwell"/>
              <a:cs typeface="Rockwell"/>
              <a:sym typeface="Rockwell"/>
            </a:endParaRPr>
          </a:p>
        </p:txBody>
      </p:sp>
      <p:sp>
        <p:nvSpPr>
          <p:cNvPr id="376" name="Google Shape;376;p48"/>
          <p:cNvSpPr txBox="1">
            <a:spLocks noGrp="1"/>
          </p:cNvSpPr>
          <p:nvPr>
            <p:ph type="body" idx="1"/>
          </p:nvPr>
        </p:nvSpPr>
        <p:spPr>
          <a:xfrm>
            <a:off x="567198" y="3073567"/>
            <a:ext cx="6842269" cy="238077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sz="4000" dirty="0">
                <a:solidFill>
                  <a:schemeClr val="lt1"/>
                </a:solidFill>
                <a:latin typeface="Gill Sans"/>
                <a:ea typeface="Gill Sans"/>
                <a:cs typeface="Gill Sans"/>
                <a:sym typeface="Gill Sans"/>
              </a:rPr>
              <a:t>Normally safe materials can become dangerous fire hazards</a:t>
            </a:r>
            <a:endParaRPr sz="4000" dirty="0"/>
          </a:p>
          <a:p>
            <a:pPr marL="228600" lvl="0" indent="-50800" algn="l" rtl="0">
              <a:lnSpc>
                <a:spcPct val="90000"/>
              </a:lnSpc>
              <a:spcBef>
                <a:spcPts val="1000"/>
              </a:spcBef>
              <a:spcAft>
                <a:spcPts val="0"/>
              </a:spcAft>
              <a:buClr>
                <a:schemeClr val="dk1"/>
              </a:buClr>
              <a:buSzPts val="2800"/>
              <a:buNone/>
            </a:pPr>
            <a:endParaRPr sz="4000" dirty="0">
              <a:solidFill>
                <a:schemeClr val="lt1"/>
              </a:solidFill>
              <a:latin typeface="Gill Sans"/>
              <a:ea typeface="Gill Sans"/>
              <a:cs typeface="Gill Sans"/>
              <a:sym typeface="Gill Sans"/>
            </a:endParaRPr>
          </a:p>
          <a:p>
            <a:pPr marL="228600" lvl="0" indent="-50800" algn="l" rtl="0">
              <a:lnSpc>
                <a:spcPct val="90000"/>
              </a:lnSpc>
              <a:spcBef>
                <a:spcPts val="1000"/>
              </a:spcBef>
              <a:spcAft>
                <a:spcPts val="0"/>
              </a:spcAft>
              <a:buClr>
                <a:schemeClr val="dk1"/>
              </a:buClr>
              <a:buSzPts val="2800"/>
              <a:buNone/>
            </a:pPr>
            <a:endParaRPr sz="4000" dirty="0"/>
          </a:p>
        </p:txBody>
      </p:sp>
      <p:pic>
        <p:nvPicPr>
          <p:cNvPr id="2" name="Picture 1" descr="Hazard Oxygen Enrichment&#10;invisible&#10;silent&#10;no smell&#10; burn fierce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250" y="1797994"/>
            <a:ext cx="3371850" cy="458152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83"/>
        <p:cNvGrpSpPr/>
        <p:nvPr/>
      </p:nvGrpSpPr>
      <p:grpSpPr>
        <a:xfrm>
          <a:off x="0" y="0"/>
          <a:ext cx="0" cy="0"/>
          <a:chOff x="0" y="0"/>
          <a:chExt cx="0" cy="0"/>
        </a:xfrm>
      </p:grpSpPr>
      <p:sp>
        <p:nvSpPr>
          <p:cNvPr id="384" name="Google Shape;384;p49"/>
          <p:cNvSpPr txBox="1">
            <a:spLocks noGrp="1"/>
          </p:cNvSpPr>
          <p:nvPr>
            <p:ph type="title"/>
          </p:nvPr>
        </p:nvSpPr>
        <p:spPr>
          <a:xfrm>
            <a:off x="838200" y="86518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Causes of Oxygen Rich Environment </a:t>
            </a:r>
            <a:endParaRPr>
              <a:solidFill>
                <a:schemeClr val="lt1"/>
              </a:solidFill>
              <a:latin typeface="Rockwell"/>
              <a:ea typeface="Rockwell"/>
              <a:cs typeface="Rockwell"/>
              <a:sym typeface="Rockwell"/>
            </a:endParaRPr>
          </a:p>
        </p:txBody>
      </p:sp>
      <p:sp>
        <p:nvSpPr>
          <p:cNvPr id="385" name="Google Shape;385;p49"/>
          <p:cNvSpPr txBox="1">
            <a:spLocks noGrp="1"/>
          </p:cNvSpPr>
          <p:nvPr>
            <p:ph type="body" idx="1"/>
          </p:nvPr>
        </p:nvSpPr>
        <p:spPr>
          <a:xfrm>
            <a:off x="680321" y="2530021"/>
            <a:ext cx="5758579" cy="359931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FF00"/>
              </a:buClr>
              <a:buSzPts val="2800"/>
              <a:buChar char="•"/>
            </a:pPr>
            <a:r>
              <a:rPr lang="en-US" b="1" dirty="0">
                <a:solidFill>
                  <a:srgbClr val="FFFF00"/>
                </a:solidFill>
                <a:latin typeface="Gill Sans"/>
                <a:ea typeface="Gill Sans"/>
                <a:cs typeface="Gill Sans"/>
                <a:sym typeface="Gill Sans"/>
              </a:rPr>
              <a:t>Leaks</a:t>
            </a:r>
            <a:r>
              <a:rPr lang="en-US" b="1" dirty="0">
                <a:solidFill>
                  <a:schemeClr val="lt1"/>
                </a:solidFill>
                <a:latin typeface="Gill Sans"/>
                <a:ea typeface="Gill Sans"/>
                <a:cs typeface="Gill Sans"/>
                <a:sym typeface="Gill Sans"/>
              </a:rPr>
              <a:t> (e.g</a:t>
            </a:r>
            <a:r>
              <a:rPr lang="en-US" b="1" dirty="0" smtClean="0">
                <a:solidFill>
                  <a:schemeClr val="lt1"/>
                </a:solidFill>
                <a:latin typeface="Gill Sans"/>
                <a:ea typeface="Gill Sans"/>
                <a:cs typeface="Gill Sans"/>
                <a:sym typeface="Gill Sans"/>
              </a:rPr>
              <a:t>. </a:t>
            </a:r>
            <a:r>
              <a:rPr lang="en-US" b="1" dirty="0">
                <a:solidFill>
                  <a:schemeClr val="lt1"/>
                </a:solidFill>
                <a:latin typeface="Gill Sans"/>
                <a:ea typeface="Gill Sans"/>
                <a:cs typeface="Gill Sans"/>
                <a:sym typeface="Gill Sans"/>
              </a:rPr>
              <a:t>welding cylinders)</a:t>
            </a:r>
            <a:endParaRPr dirty="0"/>
          </a:p>
          <a:p>
            <a:pPr marL="228600" lvl="0" indent="-50800" algn="l" rtl="0">
              <a:lnSpc>
                <a:spcPct val="90000"/>
              </a:lnSpc>
              <a:spcBef>
                <a:spcPts val="1000"/>
              </a:spcBef>
              <a:spcAft>
                <a:spcPts val="0"/>
              </a:spcAft>
              <a:buClr>
                <a:schemeClr val="dk1"/>
              </a:buClr>
              <a:buSzPts val="2800"/>
              <a:buNone/>
            </a:pPr>
            <a:endParaRPr b="1" dirty="0">
              <a:solidFill>
                <a:schemeClr val="lt1"/>
              </a:solidFill>
              <a:latin typeface="Gill Sans"/>
              <a:ea typeface="Gill Sans"/>
              <a:cs typeface="Gill Sans"/>
              <a:sym typeface="Gill Sans"/>
            </a:endParaRPr>
          </a:p>
          <a:p>
            <a:pPr marL="228600" lvl="0" indent="-228600" algn="l" rtl="0">
              <a:lnSpc>
                <a:spcPct val="90000"/>
              </a:lnSpc>
              <a:spcBef>
                <a:spcPts val="1000"/>
              </a:spcBef>
              <a:spcAft>
                <a:spcPts val="0"/>
              </a:spcAft>
              <a:buClr>
                <a:srgbClr val="FFFF00"/>
              </a:buClr>
              <a:buSzPts val="2800"/>
              <a:buChar char="•"/>
            </a:pPr>
            <a:r>
              <a:rPr lang="en-US" b="1" dirty="0">
                <a:solidFill>
                  <a:srgbClr val="FFFF00"/>
                </a:solidFill>
                <a:latin typeface="Gill Sans"/>
                <a:ea typeface="Gill Sans"/>
                <a:cs typeface="Gill Sans"/>
                <a:sym typeface="Gill Sans"/>
              </a:rPr>
              <a:t>Inappropriate use </a:t>
            </a:r>
            <a:r>
              <a:rPr lang="en-US" b="1" dirty="0">
                <a:solidFill>
                  <a:schemeClr val="lt1"/>
                </a:solidFill>
                <a:latin typeface="Gill Sans"/>
                <a:ea typeface="Gill Sans"/>
                <a:cs typeface="Gill Sans"/>
                <a:sym typeface="Gill Sans"/>
              </a:rPr>
              <a:t>of Oxygen  </a:t>
            </a:r>
            <a:endParaRPr b="1" dirty="0">
              <a:solidFill>
                <a:schemeClr val="lt1"/>
              </a:solidFill>
              <a:latin typeface="Gill Sans"/>
              <a:ea typeface="Gill Sans"/>
              <a:cs typeface="Gill Sans"/>
              <a:sym typeface="Gill Sans"/>
            </a:endParaRPr>
          </a:p>
          <a:p>
            <a:pPr marL="228600" lvl="0" indent="-50800" algn="l" rtl="0">
              <a:lnSpc>
                <a:spcPct val="90000"/>
              </a:lnSpc>
              <a:spcBef>
                <a:spcPts val="1000"/>
              </a:spcBef>
              <a:spcAft>
                <a:spcPts val="0"/>
              </a:spcAft>
              <a:buClr>
                <a:schemeClr val="dk1"/>
              </a:buClr>
              <a:buSzPts val="2800"/>
              <a:buNone/>
            </a:pPr>
            <a:endParaRPr dirty="0">
              <a:latin typeface="Gill Sans"/>
              <a:ea typeface="Gill Sans"/>
              <a:cs typeface="Gill Sans"/>
              <a:sym typeface="Gill Sans"/>
            </a:endParaRPr>
          </a:p>
        </p:txBody>
      </p:sp>
      <p:pic>
        <p:nvPicPr>
          <p:cNvPr id="2" name="Picture 1" descr="oxygen and acetaline tan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900" y="2190751"/>
            <a:ext cx="4524375" cy="33909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92"/>
        <p:cNvGrpSpPr/>
        <p:nvPr/>
      </p:nvGrpSpPr>
      <p:grpSpPr>
        <a:xfrm>
          <a:off x="0" y="0"/>
          <a:ext cx="0" cy="0"/>
          <a:chOff x="0" y="0"/>
          <a:chExt cx="0" cy="0"/>
        </a:xfrm>
      </p:grpSpPr>
      <p:sp>
        <p:nvSpPr>
          <p:cNvPr id="393" name="Google Shape;393;p50"/>
          <p:cNvSpPr txBox="1">
            <a:spLocks noGrp="1"/>
          </p:cNvSpPr>
          <p:nvPr>
            <p:ph type="title"/>
          </p:nvPr>
        </p:nvSpPr>
        <p:spPr>
          <a:xfrm>
            <a:off x="687808" y="388093"/>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Classroom Activity Group Presentation</a:t>
            </a:r>
            <a:endParaRPr dirty="0">
              <a:solidFill>
                <a:schemeClr val="lt1"/>
              </a:solidFill>
              <a:latin typeface="Rockwell"/>
              <a:ea typeface="Rockwell"/>
              <a:cs typeface="Rockwell"/>
              <a:sym typeface="Rockwell"/>
            </a:endParaRPr>
          </a:p>
        </p:txBody>
      </p:sp>
      <p:pic>
        <p:nvPicPr>
          <p:cNvPr id="2" name="Picture 1" descr="underground vaul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154" y="1713656"/>
            <a:ext cx="6114288" cy="408432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00"/>
        <p:cNvGrpSpPr/>
        <p:nvPr/>
      </p:nvGrpSpPr>
      <p:grpSpPr>
        <a:xfrm>
          <a:off x="0" y="0"/>
          <a:ext cx="0" cy="0"/>
          <a:chOff x="0" y="0"/>
          <a:chExt cx="0" cy="0"/>
        </a:xfrm>
      </p:grpSpPr>
      <p:sp>
        <p:nvSpPr>
          <p:cNvPr id="401" name="Google Shape;401;p51"/>
          <p:cNvSpPr txBox="1">
            <a:spLocks noGrp="1"/>
          </p:cNvSpPr>
          <p:nvPr>
            <p:ph type="title"/>
          </p:nvPr>
        </p:nvSpPr>
        <p:spPr>
          <a:xfrm>
            <a:off x="826625" y="329261"/>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Fire and Explosion Hazards</a:t>
            </a:r>
            <a:endParaRPr dirty="0">
              <a:solidFill>
                <a:schemeClr val="lt1"/>
              </a:solidFill>
              <a:latin typeface="Rockwell"/>
              <a:ea typeface="Rockwell"/>
              <a:cs typeface="Rockwell"/>
              <a:sym typeface="Rockwell"/>
            </a:endParaRPr>
          </a:p>
        </p:txBody>
      </p:sp>
      <p:sp>
        <p:nvSpPr>
          <p:cNvPr id="402" name="Google Shape;402;p51"/>
          <p:cNvSpPr txBox="1">
            <a:spLocks noGrp="1"/>
          </p:cNvSpPr>
          <p:nvPr>
            <p:ph type="body" idx="1"/>
          </p:nvPr>
        </p:nvSpPr>
        <p:spPr>
          <a:xfrm>
            <a:off x="589224" y="1804258"/>
            <a:ext cx="10214398" cy="4483099"/>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1800"/>
              </a:spcAft>
              <a:buClr>
                <a:schemeClr val="lt1"/>
              </a:buClr>
              <a:buSzPts val="2800"/>
              <a:buChar char="•"/>
            </a:pPr>
            <a:r>
              <a:rPr lang="en-US" dirty="0">
                <a:solidFill>
                  <a:schemeClr val="lt1"/>
                </a:solidFill>
                <a:latin typeface="Gill Sans"/>
                <a:ea typeface="Gill Sans"/>
                <a:cs typeface="Gill Sans"/>
                <a:sym typeface="Gill Sans"/>
              </a:rPr>
              <a:t>Fire tetrahedron (O</a:t>
            </a:r>
            <a:r>
              <a:rPr lang="en-US" baseline="-25000" dirty="0">
                <a:solidFill>
                  <a:schemeClr val="lt1"/>
                </a:solidFill>
                <a:latin typeface="Gill Sans"/>
                <a:ea typeface="Gill Sans"/>
                <a:cs typeface="Gill Sans"/>
                <a:sym typeface="Gill Sans"/>
              </a:rPr>
              <a:t>2</a:t>
            </a:r>
            <a:r>
              <a:rPr lang="en-US" dirty="0">
                <a:solidFill>
                  <a:schemeClr val="lt1"/>
                </a:solidFill>
                <a:latin typeface="Gill Sans"/>
                <a:ea typeface="Gill Sans"/>
                <a:cs typeface="Gill Sans"/>
                <a:sym typeface="Gill Sans"/>
              </a:rPr>
              <a:t>, fuel, heat, Chemical Reaction</a:t>
            </a:r>
            <a:r>
              <a:rPr lang="en-US" dirty="0" smtClean="0">
                <a:solidFill>
                  <a:schemeClr val="lt1"/>
                </a:solidFill>
                <a:latin typeface="Gill Sans"/>
                <a:ea typeface="Gill Sans"/>
                <a:cs typeface="Gill Sans"/>
                <a:sym typeface="Gill Sans"/>
              </a:rPr>
              <a:t>)</a:t>
            </a:r>
            <a:endParaRPr dirty="0">
              <a:solidFill>
                <a:schemeClr val="lt1"/>
              </a:solidFill>
              <a:latin typeface="Gill Sans"/>
              <a:ea typeface="Gill Sans"/>
              <a:cs typeface="Gill Sans"/>
              <a:sym typeface="Gill Sans"/>
            </a:endParaRPr>
          </a:p>
          <a:p>
            <a:pPr marL="228600" lvl="0" indent="-228600" algn="l" rtl="0">
              <a:lnSpc>
                <a:spcPct val="80000"/>
              </a:lnSpc>
              <a:spcBef>
                <a:spcPts val="1000"/>
              </a:spcBef>
              <a:spcAft>
                <a:spcPts val="600"/>
              </a:spcAft>
              <a:buClr>
                <a:schemeClr val="lt1"/>
              </a:buClr>
              <a:buSzPts val="2800"/>
              <a:buChar char="•"/>
            </a:pPr>
            <a:r>
              <a:rPr lang="en-US" dirty="0">
                <a:solidFill>
                  <a:schemeClr val="lt1"/>
                </a:solidFill>
                <a:latin typeface="Gill Sans"/>
                <a:ea typeface="Gill Sans"/>
                <a:cs typeface="Gill Sans"/>
                <a:sym typeface="Gill Sans"/>
              </a:rPr>
              <a:t>Flammable or combustible vapors burn within specific </a:t>
            </a:r>
            <a:r>
              <a:rPr lang="en-US" dirty="0" smtClean="0">
                <a:solidFill>
                  <a:schemeClr val="lt1"/>
                </a:solidFill>
                <a:latin typeface="Gill Sans"/>
                <a:ea typeface="Gill Sans"/>
                <a:cs typeface="Gill Sans"/>
                <a:sym typeface="Gill Sans"/>
              </a:rPr>
              <a:t>ranges</a:t>
            </a:r>
            <a:endParaRPr dirty="0">
              <a:solidFill>
                <a:schemeClr val="lt1"/>
              </a:solidFill>
              <a:latin typeface="Gill Sans"/>
              <a:ea typeface="Gill Sans"/>
              <a:cs typeface="Gill Sans"/>
              <a:sym typeface="Gill Sans"/>
            </a:endParaRPr>
          </a:p>
          <a:p>
            <a:pPr marL="966788" lvl="1" indent="0" algn="l" rtl="0">
              <a:lnSpc>
                <a:spcPct val="80000"/>
              </a:lnSpc>
              <a:spcBef>
                <a:spcPts val="500"/>
              </a:spcBef>
              <a:spcAft>
                <a:spcPts val="300"/>
              </a:spcAft>
              <a:buClr>
                <a:schemeClr val="lt1"/>
              </a:buClr>
              <a:buSzPts val="2400"/>
              <a:buNone/>
            </a:pPr>
            <a:r>
              <a:rPr lang="en-US" dirty="0" smtClean="0">
                <a:solidFill>
                  <a:schemeClr val="lt1"/>
                </a:solidFill>
                <a:latin typeface="Gill Sans"/>
                <a:ea typeface="Gill Sans"/>
                <a:cs typeface="Gill Sans"/>
                <a:sym typeface="Gill Sans"/>
              </a:rPr>
              <a:t>- Flammable </a:t>
            </a:r>
            <a:r>
              <a:rPr lang="en-US" dirty="0">
                <a:solidFill>
                  <a:schemeClr val="lt1"/>
                </a:solidFill>
                <a:latin typeface="Gill Sans"/>
                <a:ea typeface="Gill Sans"/>
                <a:cs typeface="Gill Sans"/>
                <a:sym typeface="Gill Sans"/>
              </a:rPr>
              <a:t>range is defined by:</a:t>
            </a:r>
            <a:endParaRPr dirty="0"/>
          </a:p>
          <a:p>
            <a:pPr marL="1541463" lvl="1" indent="-228600" algn="l" rtl="0">
              <a:lnSpc>
                <a:spcPct val="80000"/>
              </a:lnSpc>
              <a:spcBef>
                <a:spcPts val="500"/>
              </a:spcBef>
              <a:spcAft>
                <a:spcPts val="0"/>
              </a:spcAft>
              <a:buClr>
                <a:schemeClr val="lt1"/>
              </a:buClr>
              <a:buSzPts val="2400"/>
              <a:buFont typeface="Noto Sans Symbols"/>
              <a:buChar char="✔"/>
            </a:pPr>
            <a:r>
              <a:rPr lang="en-US" sz="2200" dirty="0">
                <a:solidFill>
                  <a:schemeClr val="lt1"/>
                </a:solidFill>
                <a:latin typeface="Gill Sans"/>
                <a:ea typeface="Gill Sans"/>
                <a:cs typeface="Gill Sans"/>
                <a:sym typeface="Gill Sans"/>
              </a:rPr>
              <a:t>Upper Explosive Limit (UEL)</a:t>
            </a:r>
            <a:endParaRPr sz="2200" dirty="0"/>
          </a:p>
          <a:p>
            <a:pPr marL="1541463" lvl="1" indent="-228600" algn="l" rtl="0">
              <a:lnSpc>
                <a:spcPct val="80000"/>
              </a:lnSpc>
              <a:spcBef>
                <a:spcPts val="500"/>
              </a:spcBef>
              <a:spcAft>
                <a:spcPts val="1800"/>
              </a:spcAft>
              <a:buClr>
                <a:schemeClr val="lt1"/>
              </a:buClr>
              <a:buSzPts val="2400"/>
              <a:buFont typeface="Noto Sans Symbols"/>
              <a:buChar char="✔"/>
            </a:pPr>
            <a:r>
              <a:rPr lang="en-US" sz="2200" dirty="0">
                <a:solidFill>
                  <a:schemeClr val="lt1"/>
                </a:solidFill>
                <a:latin typeface="Gill Sans"/>
                <a:ea typeface="Gill Sans"/>
                <a:cs typeface="Gill Sans"/>
                <a:sym typeface="Gill Sans"/>
              </a:rPr>
              <a:t>Lower Explosive Limit (LEL</a:t>
            </a:r>
            <a:r>
              <a:rPr lang="en-US" sz="2200" dirty="0" smtClean="0">
                <a:solidFill>
                  <a:schemeClr val="lt1"/>
                </a:solidFill>
                <a:latin typeface="Gill Sans"/>
                <a:ea typeface="Gill Sans"/>
                <a:cs typeface="Gill Sans"/>
                <a:sym typeface="Gill Sans"/>
              </a:rPr>
              <a:t>)</a:t>
            </a:r>
            <a:endParaRPr sz="1100" dirty="0">
              <a:solidFill>
                <a:schemeClr val="lt1"/>
              </a:solidFill>
              <a:latin typeface="Gill Sans"/>
              <a:ea typeface="Gill Sans"/>
              <a:cs typeface="Gill Sans"/>
              <a:sym typeface="Gill Sans"/>
            </a:endParaRPr>
          </a:p>
          <a:p>
            <a:pPr marL="228600" lvl="0" indent="-228600" algn="l" rtl="0">
              <a:lnSpc>
                <a:spcPct val="80000"/>
              </a:lnSpc>
              <a:spcBef>
                <a:spcPts val="1000"/>
              </a:spcBef>
              <a:spcAft>
                <a:spcPts val="0"/>
              </a:spcAft>
              <a:buClr>
                <a:schemeClr val="lt1"/>
              </a:buClr>
              <a:buSzPts val="2800"/>
              <a:buChar char="•"/>
            </a:pPr>
            <a:r>
              <a:rPr lang="en-US" dirty="0">
                <a:solidFill>
                  <a:schemeClr val="lt1"/>
                </a:solidFill>
                <a:latin typeface="Gill Sans"/>
                <a:ea typeface="Gill Sans"/>
                <a:cs typeface="Gill Sans"/>
                <a:sym typeface="Gill Sans"/>
              </a:rPr>
              <a:t>Acceptable limit is 10% </a:t>
            </a:r>
            <a:r>
              <a:rPr lang="en-US" dirty="0" smtClean="0">
                <a:solidFill>
                  <a:schemeClr val="lt1"/>
                </a:solidFill>
                <a:latin typeface="Gill Sans"/>
                <a:ea typeface="Gill Sans"/>
                <a:cs typeface="Gill Sans"/>
                <a:sym typeface="Gill Sans"/>
              </a:rPr>
              <a:t>of the </a:t>
            </a:r>
            <a:r>
              <a:rPr lang="en-US" dirty="0">
                <a:solidFill>
                  <a:schemeClr val="lt1"/>
                </a:solidFill>
                <a:latin typeface="Gill Sans"/>
                <a:ea typeface="Gill Sans"/>
                <a:cs typeface="Gill Sans"/>
                <a:sym typeface="Gill Sans"/>
              </a:rPr>
              <a:t>LEL </a:t>
            </a:r>
            <a:endParaRPr dirty="0"/>
          </a:p>
          <a:p>
            <a:pPr marL="228600" lvl="0" indent="-50800" algn="l" rtl="0">
              <a:lnSpc>
                <a:spcPct val="80000"/>
              </a:lnSpc>
              <a:spcBef>
                <a:spcPts val="1000"/>
              </a:spcBef>
              <a:spcAft>
                <a:spcPts val="0"/>
              </a:spcAft>
              <a:buClr>
                <a:schemeClr val="dk1"/>
              </a:buClr>
              <a:buSzPts val="2800"/>
              <a:buNone/>
            </a:pPr>
            <a:endParaRPr dirty="0"/>
          </a:p>
        </p:txBody>
      </p:sp>
      <p:pic>
        <p:nvPicPr>
          <p:cNvPr id="403" name="Google Shape;403;p51" descr="Fire tetrahedron image" title="Fire tetrahedron image"/>
          <p:cNvPicPr preferRelativeResize="0">
            <a:picLocks noChangeAspect="1"/>
          </p:cNvPicPr>
          <p:nvPr/>
        </p:nvPicPr>
        <p:blipFill rotWithShape="1">
          <a:blip r:embed="rId3">
            <a:alphaModFix/>
          </a:blip>
          <a:srcRect/>
          <a:stretch/>
        </p:blipFill>
        <p:spPr>
          <a:xfrm>
            <a:off x="8480415" y="3561536"/>
            <a:ext cx="3227794" cy="2948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2">
                                            <p:txEl>
                                              <p:pRg st="0" end="0"/>
                                            </p:txEl>
                                          </p:spTgt>
                                        </p:tgtEl>
                                        <p:attrNameLst>
                                          <p:attrName>style.visibility</p:attrName>
                                        </p:attrNameLst>
                                      </p:cBhvr>
                                      <p:to>
                                        <p:strVal val="visible"/>
                                      </p:to>
                                    </p:set>
                                    <p:animEffect transition="in" filter="fade">
                                      <p:cBhvr>
                                        <p:cTn id="7" dur="1000"/>
                                        <p:tgtEl>
                                          <p:spTgt spid="4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2">
                                            <p:txEl>
                                              <p:pRg st="1" end="1"/>
                                            </p:txEl>
                                          </p:spTgt>
                                        </p:tgtEl>
                                        <p:attrNameLst>
                                          <p:attrName>style.visibility</p:attrName>
                                        </p:attrNameLst>
                                      </p:cBhvr>
                                      <p:to>
                                        <p:strVal val="visible"/>
                                      </p:to>
                                    </p:set>
                                    <p:animEffect transition="in" filter="fade">
                                      <p:cBhvr>
                                        <p:cTn id="12" dur="1000"/>
                                        <p:tgtEl>
                                          <p:spTgt spid="4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2">
                                            <p:txEl>
                                              <p:pRg st="2" end="2"/>
                                            </p:txEl>
                                          </p:spTgt>
                                        </p:tgtEl>
                                        <p:attrNameLst>
                                          <p:attrName>style.visibility</p:attrName>
                                        </p:attrNameLst>
                                      </p:cBhvr>
                                      <p:to>
                                        <p:strVal val="visible"/>
                                      </p:to>
                                    </p:set>
                                    <p:animEffect transition="in" filter="fade">
                                      <p:cBhvr>
                                        <p:cTn id="17" dur="1000"/>
                                        <p:tgtEl>
                                          <p:spTgt spid="4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2">
                                            <p:txEl>
                                              <p:pRg st="3" end="3"/>
                                            </p:txEl>
                                          </p:spTgt>
                                        </p:tgtEl>
                                        <p:attrNameLst>
                                          <p:attrName>style.visibility</p:attrName>
                                        </p:attrNameLst>
                                      </p:cBhvr>
                                      <p:to>
                                        <p:strVal val="visible"/>
                                      </p:to>
                                    </p:set>
                                    <p:animEffect transition="in" filter="fade">
                                      <p:cBhvr>
                                        <p:cTn id="22" dur="1000"/>
                                        <p:tgtEl>
                                          <p:spTgt spid="4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2">
                                            <p:txEl>
                                              <p:pRg st="4" end="4"/>
                                            </p:txEl>
                                          </p:spTgt>
                                        </p:tgtEl>
                                        <p:attrNameLst>
                                          <p:attrName>style.visibility</p:attrName>
                                        </p:attrNameLst>
                                      </p:cBhvr>
                                      <p:to>
                                        <p:strVal val="visible"/>
                                      </p:to>
                                    </p:set>
                                    <p:animEffect transition="in" filter="fade">
                                      <p:cBhvr>
                                        <p:cTn id="27" dur="1000"/>
                                        <p:tgtEl>
                                          <p:spTgt spid="4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2">
                                            <p:txEl>
                                              <p:pRg st="5" end="5"/>
                                            </p:txEl>
                                          </p:spTgt>
                                        </p:tgtEl>
                                        <p:attrNameLst>
                                          <p:attrName>style.visibility</p:attrName>
                                        </p:attrNameLst>
                                      </p:cBhvr>
                                      <p:to>
                                        <p:strVal val="visible"/>
                                      </p:to>
                                    </p:set>
                                    <p:animEffect transition="in" filter="fade">
                                      <p:cBhvr>
                                        <p:cTn id="32" dur="1000"/>
                                        <p:tgtEl>
                                          <p:spTgt spid="4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774700" y="107492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Breaks!</a:t>
            </a:r>
            <a:endParaRPr dirty="0"/>
          </a:p>
        </p:txBody>
      </p:sp>
      <p:sp>
        <p:nvSpPr>
          <p:cNvPr id="115" name="Google Shape;115;p16"/>
          <p:cNvSpPr txBox="1">
            <a:spLocks noGrp="1"/>
          </p:cNvSpPr>
          <p:nvPr>
            <p:ph type="body" idx="1"/>
          </p:nvPr>
        </p:nvSpPr>
        <p:spPr>
          <a:xfrm>
            <a:off x="774700" y="2535012"/>
            <a:ext cx="6504757" cy="280848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sz="3000" dirty="0">
                <a:solidFill>
                  <a:schemeClr val="lt1"/>
                </a:solidFill>
                <a:latin typeface="Gill Sans"/>
                <a:ea typeface="Gill Sans"/>
                <a:cs typeface="Gill Sans"/>
                <a:sym typeface="Gill Sans"/>
              </a:rPr>
              <a:t>There will be 10-15 minutes </a:t>
            </a:r>
            <a:r>
              <a:rPr lang="en-US" sz="3000" b="1" dirty="0">
                <a:solidFill>
                  <a:schemeClr val="lt1"/>
                </a:solidFill>
                <a:latin typeface="Gill Sans"/>
                <a:ea typeface="Gill Sans"/>
                <a:cs typeface="Gill Sans"/>
                <a:sym typeface="Gill Sans"/>
              </a:rPr>
              <a:t>breaks</a:t>
            </a:r>
            <a:r>
              <a:rPr lang="en-US" sz="3000" dirty="0">
                <a:solidFill>
                  <a:schemeClr val="lt1"/>
                </a:solidFill>
                <a:latin typeface="Gill Sans"/>
                <a:ea typeface="Gill Sans"/>
                <a:cs typeface="Gill Sans"/>
                <a:sym typeface="Gill Sans"/>
              </a:rPr>
              <a:t> as needed throughout the training period</a:t>
            </a:r>
            <a:endParaRPr sz="3000" dirty="0"/>
          </a:p>
          <a:p>
            <a:pPr marL="228600" lvl="0" indent="-50800" algn="l" rtl="0">
              <a:lnSpc>
                <a:spcPct val="90000"/>
              </a:lnSpc>
              <a:spcBef>
                <a:spcPts val="1000"/>
              </a:spcBef>
              <a:spcAft>
                <a:spcPts val="0"/>
              </a:spcAft>
              <a:buClr>
                <a:schemeClr val="dk1"/>
              </a:buClr>
              <a:buSzPts val="2800"/>
              <a:buNone/>
            </a:pPr>
            <a:endParaRPr sz="3000" dirty="0"/>
          </a:p>
        </p:txBody>
      </p:sp>
      <p:pic>
        <p:nvPicPr>
          <p:cNvPr id="117" name="Google Shape;117;p16" descr="Feel free to bring a snack or drink following the break. If at anytime you are feeling tired please take the time to stand up for awhile during the training. &#10;" title="Coffee Break Photo">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70048" y="2535012"/>
            <a:ext cx="3730941" cy="3304129"/>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08"/>
        <p:cNvGrpSpPr/>
        <p:nvPr/>
      </p:nvGrpSpPr>
      <p:grpSpPr>
        <a:xfrm>
          <a:off x="0" y="0"/>
          <a:ext cx="0" cy="0"/>
          <a:chOff x="0" y="0"/>
          <a:chExt cx="0" cy="0"/>
        </a:xfrm>
      </p:grpSpPr>
      <p:sp>
        <p:nvSpPr>
          <p:cNvPr id="409" name="Google Shape;409;p52"/>
          <p:cNvSpPr txBox="1">
            <a:spLocks noGrp="1"/>
          </p:cNvSpPr>
          <p:nvPr>
            <p:ph type="title"/>
          </p:nvPr>
        </p:nvSpPr>
        <p:spPr>
          <a:xfrm>
            <a:off x="457656" y="967589"/>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Explosive Limits </a:t>
            </a:r>
            <a:endParaRPr dirty="0">
              <a:solidFill>
                <a:schemeClr val="lt1"/>
              </a:solidFill>
              <a:latin typeface="Rockwell"/>
              <a:ea typeface="Rockwell"/>
              <a:cs typeface="Rockwell"/>
              <a:sym typeface="Rockwell"/>
            </a:endParaRPr>
          </a:p>
        </p:txBody>
      </p:sp>
      <p:sp>
        <p:nvSpPr>
          <p:cNvPr id="411" name="Google Shape;411;p52"/>
          <p:cNvSpPr txBox="1"/>
          <p:nvPr/>
        </p:nvSpPr>
        <p:spPr>
          <a:xfrm>
            <a:off x="3517287" y="2436464"/>
            <a:ext cx="4396338" cy="5762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0" i="0" u="none" strike="noStrike" cap="none" dirty="0">
                <a:solidFill>
                  <a:schemeClr val="lt1"/>
                </a:solidFill>
                <a:latin typeface="Rockwell"/>
                <a:ea typeface="Rockwell"/>
                <a:cs typeface="Rockwell"/>
                <a:sym typeface="Rockwell"/>
              </a:rPr>
              <a:t>Benzene</a:t>
            </a:r>
            <a:endParaRPr sz="2800" b="0" i="0" u="none" strike="noStrike" cap="none" dirty="0">
              <a:solidFill>
                <a:schemeClr val="lt1"/>
              </a:solidFill>
              <a:latin typeface="Rockwell"/>
              <a:ea typeface="Rockwell"/>
              <a:cs typeface="Rockwell"/>
              <a:sym typeface="Rockwell"/>
            </a:endParaRPr>
          </a:p>
        </p:txBody>
      </p:sp>
      <p:sp>
        <p:nvSpPr>
          <p:cNvPr id="412" name="Google Shape;412;p52" descr="image illistrating explosive limits" title="image illistrating explosive limits"/>
          <p:cNvSpPr/>
          <p:nvPr/>
        </p:nvSpPr>
        <p:spPr>
          <a:xfrm>
            <a:off x="2178506" y="4104675"/>
            <a:ext cx="7073900" cy="368300"/>
          </a:xfrm>
          <a:prstGeom prst="rect">
            <a:avLst/>
          </a:prstGeom>
          <a:gradFill>
            <a:gsLst>
              <a:gs pos="0">
                <a:srgbClr val="002E00"/>
              </a:gs>
              <a:gs pos="100000">
                <a:srgbClr val="57FF57"/>
              </a:gs>
            </a:gsLst>
            <a:lin ang="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1800"/>
              <a:buFont typeface="Noto Sans Symbols"/>
              <a:buNone/>
            </a:pPr>
            <a:endParaRPr sz="1800" b="0" i="0" u="none" strike="noStrike" cap="none">
              <a:solidFill>
                <a:schemeClr val="lt1"/>
              </a:solidFill>
              <a:latin typeface="Tahoma"/>
              <a:ea typeface="Tahoma"/>
              <a:cs typeface="Tahoma"/>
              <a:sym typeface="Tahoma"/>
            </a:endParaRPr>
          </a:p>
        </p:txBody>
      </p:sp>
      <p:sp>
        <p:nvSpPr>
          <p:cNvPr id="413" name="Google Shape;413;p52"/>
          <p:cNvSpPr/>
          <p:nvPr/>
        </p:nvSpPr>
        <p:spPr>
          <a:xfrm>
            <a:off x="2138543" y="3665417"/>
            <a:ext cx="613951" cy="462307"/>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lt1"/>
              </a:buClr>
              <a:buSzPts val="2400"/>
              <a:buFont typeface="Noto Sans Symbols"/>
              <a:buNone/>
            </a:pPr>
            <a:r>
              <a:rPr lang="en-US" sz="2400" b="1" i="0" u="none" strike="noStrike" cap="none">
                <a:solidFill>
                  <a:schemeClr val="lt1"/>
                </a:solidFill>
                <a:latin typeface="Book Antiqua"/>
                <a:ea typeface="Book Antiqua"/>
                <a:cs typeface="Book Antiqua"/>
                <a:sym typeface="Book Antiqua"/>
              </a:rPr>
              <a:t>0%</a:t>
            </a:r>
            <a:endParaRPr/>
          </a:p>
        </p:txBody>
      </p:sp>
      <p:sp>
        <p:nvSpPr>
          <p:cNvPr id="414" name="Google Shape;414;p52"/>
          <p:cNvSpPr/>
          <p:nvPr/>
        </p:nvSpPr>
        <p:spPr>
          <a:xfrm>
            <a:off x="8550062" y="3642368"/>
            <a:ext cx="912813" cy="462307"/>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lt1"/>
              </a:buClr>
              <a:buSzPts val="2400"/>
              <a:buFont typeface="Noto Sans Symbols"/>
              <a:buNone/>
            </a:pPr>
            <a:r>
              <a:rPr lang="en-US" sz="2400" b="1" i="0" u="none" strike="noStrike" cap="none">
                <a:solidFill>
                  <a:schemeClr val="lt1"/>
                </a:solidFill>
                <a:latin typeface="Book Antiqua"/>
                <a:ea typeface="Book Antiqua"/>
                <a:cs typeface="Book Antiqua"/>
                <a:sym typeface="Book Antiqua"/>
              </a:rPr>
              <a:t>100%</a:t>
            </a:r>
            <a:endParaRPr/>
          </a:p>
        </p:txBody>
      </p:sp>
      <p:sp>
        <p:nvSpPr>
          <p:cNvPr id="415" name="Google Shape;415;p52" descr="image illistrating explosive limits" title="image illistrating explosive limits"/>
          <p:cNvSpPr/>
          <p:nvPr/>
        </p:nvSpPr>
        <p:spPr>
          <a:xfrm>
            <a:off x="4856068" y="3831840"/>
            <a:ext cx="1752600" cy="913969"/>
          </a:xfrm>
          <a:prstGeom prst="rect">
            <a:avLst/>
          </a:prstGeom>
          <a:noFill/>
          <a:ln w="76200"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1800"/>
              <a:buFont typeface="Noto Sans Symbols"/>
              <a:buNone/>
            </a:pPr>
            <a:endParaRPr sz="1800" b="0" i="0" u="none" strike="noStrike" cap="none">
              <a:solidFill>
                <a:schemeClr val="lt1"/>
              </a:solidFill>
              <a:latin typeface="Tahoma"/>
              <a:ea typeface="Tahoma"/>
              <a:cs typeface="Tahoma"/>
              <a:sym typeface="Tahoma"/>
            </a:endParaRPr>
          </a:p>
        </p:txBody>
      </p:sp>
      <p:cxnSp>
        <p:nvCxnSpPr>
          <p:cNvPr id="416" name="Google Shape;416;p52" descr="image illistrating explosive limits" title="image illistrating explosive limits"/>
          <p:cNvCxnSpPr/>
          <p:nvPr/>
        </p:nvCxnSpPr>
        <p:spPr>
          <a:xfrm>
            <a:off x="4856068" y="4877582"/>
            <a:ext cx="0" cy="655638"/>
          </a:xfrm>
          <a:prstGeom prst="straightConnector1">
            <a:avLst/>
          </a:prstGeom>
          <a:noFill/>
          <a:ln w="12700" cap="flat" cmpd="sng">
            <a:solidFill>
              <a:srgbClr val="FF0000"/>
            </a:solidFill>
            <a:prstDash val="solid"/>
            <a:round/>
            <a:headEnd type="stealth" w="med" len="med"/>
            <a:tailEnd type="none" w="sm" len="sm"/>
          </a:ln>
        </p:spPr>
      </p:cxnSp>
      <p:cxnSp>
        <p:nvCxnSpPr>
          <p:cNvPr id="417" name="Google Shape;417;p52" descr="image illistrating explosive limits" title="image illistrating explosive limits"/>
          <p:cNvCxnSpPr/>
          <p:nvPr/>
        </p:nvCxnSpPr>
        <p:spPr>
          <a:xfrm>
            <a:off x="6608668" y="4877582"/>
            <a:ext cx="0" cy="655638"/>
          </a:xfrm>
          <a:prstGeom prst="straightConnector1">
            <a:avLst/>
          </a:prstGeom>
          <a:noFill/>
          <a:ln w="12700" cap="flat" cmpd="sng">
            <a:solidFill>
              <a:srgbClr val="FF0000"/>
            </a:solidFill>
            <a:prstDash val="solid"/>
            <a:round/>
            <a:headEnd type="stealth" w="med" len="med"/>
            <a:tailEnd type="none" w="sm" len="sm"/>
          </a:ln>
        </p:spPr>
      </p:cxnSp>
      <p:sp>
        <p:nvSpPr>
          <p:cNvPr id="418" name="Google Shape;418;p52"/>
          <p:cNvSpPr/>
          <p:nvPr/>
        </p:nvSpPr>
        <p:spPr>
          <a:xfrm>
            <a:off x="4557206" y="3232355"/>
            <a:ext cx="820738" cy="462307"/>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lt1"/>
              </a:buClr>
              <a:buSzPts val="2400"/>
              <a:buFont typeface="Noto Sans Symbols"/>
              <a:buNone/>
            </a:pPr>
            <a:r>
              <a:rPr lang="en-US" sz="2400" b="0" i="0" u="none" strike="noStrike" cap="none">
                <a:solidFill>
                  <a:schemeClr val="lt1"/>
                </a:solidFill>
                <a:latin typeface="Book Antiqua"/>
                <a:ea typeface="Book Antiqua"/>
                <a:cs typeface="Book Antiqua"/>
                <a:sym typeface="Book Antiqua"/>
              </a:rPr>
              <a:t>1.3%</a:t>
            </a:r>
            <a:endParaRPr/>
          </a:p>
        </p:txBody>
      </p:sp>
      <p:sp>
        <p:nvSpPr>
          <p:cNvPr id="419" name="Google Shape;419;p52"/>
          <p:cNvSpPr/>
          <p:nvPr/>
        </p:nvSpPr>
        <p:spPr>
          <a:xfrm>
            <a:off x="6178550" y="3232355"/>
            <a:ext cx="828753" cy="462307"/>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lt1"/>
              </a:buClr>
              <a:buSzPts val="2400"/>
              <a:buFont typeface="Noto Sans Symbols"/>
              <a:buNone/>
            </a:pPr>
            <a:r>
              <a:rPr lang="en-US" sz="2400" b="0" i="0" u="none" strike="noStrike" cap="none">
                <a:solidFill>
                  <a:schemeClr val="lt1"/>
                </a:solidFill>
                <a:latin typeface="Book Antiqua"/>
                <a:ea typeface="Book Antiqua"/>
                <a:cs typeface="Book Antiqua"/>
                <a:sym typeface="Book Antiqua"/>
              </a:rPr>
              <a:t>7.9%</a:t>
            </a:r>
            <a:endParaRPr/>
          </a:p>
        </p:txBody>
      </p:sp>
      <p:pic>
        <p:nvPicPr>
          <p:cNvPr id="420" name="Google Shape;420;p52" descr="image illistrating explosive limits" title="image illistrating explosive limit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56068" y="3854063"/>
            <a:ext cx="1752600" cy="857130"/>
          </a:xfrm>
          <a:prstGeom prst="rect">
            <a:avLst/>
          </a:prstGeom>
          <a:noFill/>
          <a:ln>
            <a:noFill/>
          </a:ln>
        </p:spPr>
      </p:pic>
      <p:sp>
        <p:nvSpPr>
          <p:cNvPr id="421" name="Google Shape;421;p52"/>
          <p:cNvSpPr txBox="1"/>
          <p:nvPr/>
        </p:nvSpPr>
        <p:spPr>
          <a:xfrm>
            <a:off x="4557206" y="5533220"/>
            <a:ext cx="62179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lt1"/>
                </a:solidFill>
                <a:latin typeface="Gill Sans"/>
                <a:ea typeface="Gill Sans"/>
                <a:cs typeface="Gill Sans"/>
                <a:sym typeface="Gill Sans"/>
              </a:rPr>
              <a:t>LEL</a:t>
            </a:r>
            <a:endParaRPr sz="1800">
              <a:solidFill>
                <a:schemeClr val="lt1"/>
              </a:solidFill>
              <a:latin typeface="Gill Sans"/>
              <a:ea typeface="Gill Sans"/>
              <a:cs typeface="Gill Sans"/>
              <a:sym typeface="Gill Sans"/>
            </a:endParaRPr>
          </a:p>
        </p:txBody>
      </p:sp>
      <p:sp>
        <p:nvSpPr>
          <p:cNvPr id="422" name="Google Shape;422;p52"/>
          <p:cNvSpPr txBox="1"/>
          <p:nvPr/>
        </p:nvSpPr>
        <p:spPr>
          <a:xfrm>
            <a:off x="6370717" y="5533220"/>
            <a:ext cx="62179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ill Sans"/>
                <a:ea typeface="Gill Sans"/>
                <a:cs typeface="Gill Sans"/>
                <a:sym typeface="Gill Sans"/>
              </a:rPr>
              <a:t>UEL</a:t>
            </a:r>
            <a:endParaRPr sz="1800">
              <a:solidFill>
                <a:schemeClr val="lt1"/>
              </a:solidFill>
              <a:latin typeface="Gill Sans"/>
              <a:ea typeface="Gill Sans"/>
              <a:cs typeface="Gill Sans"/>
              <a:sym typeface="Gill Sans"/>
            </a:endParaRPr>
          </a:p>
        </p:txBody>
      </p:sp>
      <p:sp>
        <p:nvSpPr>
          <p:cNvPr id="423" name="Google Shape;423;p52"/>
          <p:cNvSpPr txBox="1"/>
          <p:nvPr/>
        </p:nvSpPr>
        <p:spPr>
          <a:xfrm>
            <a:off x="862504" y="6076312"/>
            <a:ext cx="4316494" cy="47706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00"/>
              </a:buClr>
              <a:buSzPts val="2590"/>
              <a:buFont typeface="Arial"/>
              <a:buNone/>
            </a:pPr>
            <a:r>
              <a:rPr lang="en-US" sz="2590" b="0" u="none" dirty="0">
                <a:solidFill>
                  <a:srgbClr val="FFFF00"/>
                </a:solidFill>
                <a:latin typeface="Rockwell"/>
                <a:ea typeface="Rockwell"/>
                <a:cs typeface="Rockwell"/>
                <a:sym typeface="Rockwell"/>
              </a:rPr>
              <a:t>LEL=Lower Explosive Limit</a:t>
            </a:r>
            <a:endParaRPr sz="2590" b="0" u="none" dirty="0">
              <a:solidFill>
                <a:srgbClr val="FFFF00"/>
              </a:solidFill>
              <a:latin typeface="Rockwell"/>
              <a:ea typeface="Rockwell"/>
              <a:cs typeface="Rockwell"/>
              <a:sym typeface="Rockwell"/>
            </a:endParaRPr>
          </a:p>
        </p:txBody>
      </p:sp>
      <p:sp>
        <p:nvSpPr>
          <p:cNvPr id="424" name="Google Shape;424;p52"/>
          <p:cNvSpPr txBox="1"/>
          <p:nvPr/>
        </p:nvSpPr>
        <p:spPr>
          <a:xfrm>
            <a:off x="6370717" y="6076312"/>
            <a:ext cx="4396338" cy="47706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00"/>
              </a:buClr>
              <a:buSzPts val="2590"/>
              <a:buFont typeface="Arial"/>
              <a:buNone/>
            </a:pPr>
            <a:r>
              <a:rPr lang="en-US" sz="2590" b="0" u="none" dirty="0">
                <a:solidFill>
                  <a:srgbClr val="FFFF00"/>
                </a:solidFill>
                <a:latin typeface="Rockwell"/>
                <a:ea typeface="Rockwell"/>
                <a:cs typeface="Rockwell"/>
                <a:sym typeface="Rockwell"/>
              </a:rPr>
              <a:t>UEL=Upper Explosive Limit</a:t>
            </a:r>
            <a:endParaRPr sz="2590" b="0" u="none" dirty="0">
              <a:solidFill>
                <a:srgbClr val="FFFF00"/>
              </a:solidFill>
              <a:latin typeface="Rockwell"/>
              <a:ea typeface="Rockwell"/>
              <a:cs typeface="Rockwell"/>
              <a:sym typeface="Rockwe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28"/>
        <p:cNvGrpSpPr/>
        <p:nvPr/>
      </p:nvGrpSpPr>
      <p:grpSpPr>
        <a:xfrm>
          <a:off x="0" y="0"/>
          <a:ext cx="0" cy="0"/>
          <a:chOff x="0" y="0"/>
          <a:chExt cx="0" cy="0"/>
        </a:xfrm>
      </p:grpSpPr>
      <p:sp>
        <p:nvSpPr>
          <p:cNvPr id="429" name="Google Shape;429;p53"/>
          <p:cNvSpPr txBox="1">
            <a:spLocks noGrp="1"/>
          </p:cNvSpPr>
          <p:nvPr>
            <p:ph type="title"/>
          </p:nvPr>
        </p:nvSpPr>
        <p:spPr>
          <a:xfrm>
            <a:off x="474568" y="1220964"/>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Explosive Limits for Safe Entry </a:t>
            </a:r>
            <a:endParaRPr dirty="0"/>
          </a:p>
        </p:txBody>
      </p:sp>
      <p:sp>
        <p:nvSpPr>
          <p:cNvPr id="430" name="Google Shape;430;p53" descr="image illistrating explosive limits" title="image illistrating explosive limits"/>
          <p:cNvSpPr/>
          <p:nvPr/>
        </p:nvSpPr>
        <p:spPr>
          <a:xfrm>
            <a:off x="2178506" y="4104675"/>
            <a:ext cx="7073900" cy="368300"/>
          </a:xfrm>
          <a:prstGeom prst="rect">
            <a:avLst/>
          </a:prstGeom>
          <a:gradFill>
            <a:gsLst>
              <a:gs pos="0">
                <a:srgbClr val="68FF68">
                  <a:alpha val="34901"/>
                </a:srgbClr>
              </a:gs>
              <a:gs pos="100000">
                <a:srgbClr val="57FF57"/>
              </a:gs>
            </a:gsLst>
            <a:lin ang="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1800"/>
              <a:buFont typeface="Noto Sans Symbols"/>
              <a:buNone/>
            </a:pPr>
            <a:endParaRPr sz="1800">
              <a:solidFill>
                <a:schemeClr val="lt1"/>
              </a:solidFill>
              <a:latin typeface="Tahoma"/>
              <a:ea typeface="Tahoma"/>
              <a:cs typeface="Tahoma"/>
              <a:sym typeface="Tahoma"/>
            </a:endParaRPr>
          </a:p>
        </p:txBody>
      </p:sp>
      <p:sp>
        <p:nvSpPr>
          <p:cNvPr id="431" name="Google Shape;431;p53"/>
          <p:cNvSpPr/>
          <p:nvPr/>
        </p:nvSpPr>
        <p:spPr>
          <a:xfrm>
            <a:off x="2138543" y="3665417"/>
            <a:ext cx="613951" cy="462307"/>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lt1"/>
              </a:buClr>
              <a:buSzPts val="2400"/>
              <a:buFont typeface="Noto Sans Symbols"/>
              <a:buNone/>
            </a:pPr>
            <a:r>
              <a:rPr lang="en-US" sz="2400" b="1">
                <a:solidFill>
                  <a:schemeClr val="lt1"/>
                </a:solidFill>
                <a:latin typeface="Book Antiqua"/>
                <a:ea typeface="Book Antiqua"/>
                <a:cs typeface="Book Antiqua"/>
                <a:sym typeface="Book Antiqua"/>
              </a:rPr>
              <a:t>0%</a:t>
            </a:r>
            <a:endParaRPr/>
          </a:p>
        </p:txBody>
      </p:sp>
      <p:sp>
        <p:nvSpPr>
          <p:cNvPr id="432" name="Google Shape;432;p53"/>
          <p:cNvSpPr/>
          <p:nvPr/>
        </p:nvSpPr>
        <p:spPr>
          <a:xfrm>
            <a:off x="8550062" y="3642368"/>
            <a:ext cx="912813" cy="462307"/>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lt1"/>
              </a:buClr>
              <a:buSzPts val="2400"/>
              <a:buFont typeface="Noto Sans Symbols"/>
              <a:buNone/>
            </a:pPr>
            <a:r>
              <a:rPr lang="en-US" sz="2400" b="1">
                <a:solidFill>
                  <a:schemeClr val="lt1"/>
                </a:solidFill>
                <a:latin typeface="Book Antiqua"/>
                <a:ea typeface="Book Antiqua"/>
                <a:cs typeface="Book Antiqua"/>
                <a:sym typeface="Book Antiqua"/>
              </a:rPr>
              <a:t>100%</a:t>
            </a:r>
            <a:endParaRPr/>
          </a:p>
        </p:txBody>
      </p:sp>
      <p:sp>
        <p:nvSpPr>
          <p:cNvPr id="433" name="Google Shape;433;p53" descr="image illistrating explosive limits" title="image illistrating explosive limits"/>
          <p:cNvSpPr/>
          <p:nvPr/>
        </p:nvSpPr>
        <p:spPr>
          <a:xfrm>
            <a:off x="4856068" y="3831840"/>
            <a:ext cx="1752600" cy="913969"/>
          </a:xfrm>
          <a:prstGeom prst="rect">
            <a:avLst/>
          </a:prstGeom>
          <a:noFill/>
          <a:ln w="76200"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1800"/>
              <a:buFont typeface="Noto Sans Symbols"/>
              <a:buNone/>
            </a:pPr>
            <a:endParaRPr sz="1800">
              <a:solidFill>
                <a:schemeClr val="lt1"/>
              </a:solidFill>
              <a:latin typeface="Tahoma"/>
              <a:ea typeface="Tahoma"/>
              <a:cs typeface="Tahoma"/>
              <a:sym typeface="Tahoma"/>
            </a:endParaRPr>
          </a:p>
        </p:txBody>
      </p:sp>
      <p:cxnSp>
        <p:nvCxnSpPr>
          <p:cNvPr id="434" name="Google Shape;434;p53" descr="image illistrating explosive limits" title="image illistrating explosive limits"/>
          <p:cNvCxnSpPr/>
          <p:nvPr/>
        </p:nvCxnSpPr>
        <p:spPr>
          <a:xfrm>
            <a:off x="4856068" y="4877582"/>
            <a:ext cx="0" cy="655638"/>
          </a:xfrm>
          <a:prstGeom prst="straightConnector1">
            <a:avLst/>
          </a:prstGeom>
          <a:noFill/>
          <a:ln w="12700" cap="flat" cmpd="sng">
            <a:solidFill>
              <a:srgbClr val="FF0000"/>
            </a:solidFill>
            <a:prstDash val="solid"/>
            <a:round/>
            <a:headEnd type="stealth" w="med" len="med"/>
            <a:tailEnd type="none" w="sm" len="sm"/>
          </a:ln>
        </p:spPr>
      </p:cxnSp>
      <p:cxnSp>
        <p:nvCxnSpPr>
          <p:cNvPr id="435" name="Google Shape;435;p53" descr="image illistrating explosive limits" title="image illistrating explosive limits"/>
          <p:cNvCxnSpPr/>
          <p:nvPr/>
        </p:nvCxnSpPr>
        <p:spPr>
          <a:xfrm>
            <a:off x="6608668" y="4877582"/>
            <a:ext cx="0" cy="655638"/>
          </a:xfrm>
          <a:prstGeom prst="straightConnector1">
            <a:avLst/>
          </a:prstGeom>
          <a:noFill/>
          <a:ln w="12700" cap="flat" cmpd="sng">
            <a:solidFill>
              <a:srgbClr val="FF0000"/>
            </a:solidFill>
            <a:prstDash val="solid"/>
            <a:round/>
            <a:headEnd type="stealth" w="med" len="med"/>
            <a:tailEnd type="none" w="sm" len="sm"/>
          </a:ln>
        </p:spPr>
      </p:cxnSp>
      <p:sp>
        <p:nvSpPr>
          <p:cNvPr id="436" name="Google Shape;436;p53"/>
          <p:cNvSpPr/>
          <p:nvPr/>
        </p:nvSpPr>
        <p:spPr>
          <a:xfrm>
            <a:off x="4557206" y="3232355"/>
            <a:ext cx="820738" cy="462307"/>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lt1"/>
              </a:buClr>
              <a:buSzPts val="2400"/>
              <a:buFont typeface="Noto Sans Symbols"/>
              <a:buNone/>
            </a:pPr>
            <a:r>
              <a:rPr lang="en-US" sz="2400">
                <a:solidFill>
                  <a:schemeClr val="lt1"/>
                </a:solidFill>
                <a:latin typeface="Book Antiqua"/>
                <a:ea typeface="Book Antiqua"/>
                <a:cs typeface="Book Antiqua"/>
                <a:sym typeface="Book Antiqua"/>
              </a:rPr>
              <a:t>1.3%</a:t>
            </a:r>
            <a:endParaRPr/>
          </a:p>
        </p:txBody>
      </p:sp>
      <p:sp>
        <p:nvSpPr>
          <p:cNvPr id="437" name="Google Shape;437;p53"/>
          <p:cNvSpPr/>
          <p:nvPr/>
        </p:nvSpPr>
        <p:spPr>
          <a:xfrm>
            <a:off x="6178550" y="3232355"/>
            <a:ext cx="828753" cy="462307"/>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lt1"/>
              </a:buClr>
              <a:buSzPts val="2400"/>
              <a:buFont typeface="Noto Sans Symbols"/>
              <a:buNone/>
            </a:pPr>
            <a:r>
              <a:rPr lang="en-US" sz="2400">
                <a:solidFill>
                  <a:schemeClr val="lt1"/>
                </a:solidFill>
                <a:latin typeface="Book Antiqua"/>
                <a:ea typeface="Book Antiqua"/>
                <a:cs typeface="Book Antiqua"/>
                <a:sym typeface="Book Antiqua"/>
              </a:rPr>
              <a:t>7.9%</a:t>
            </a:r>
            <a:endParaRPr/>
          </a:p>
        </p:txBody>
      </p:sp>
      <p:pic>
        <p:nvPicPr>
          <p:cNvPr id="438" name="Google Shape;438;p53" descr="image illistrating explosive limits" title="image illistrating explosive limit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46470" y="3863444"/>
            <a:ext cx="1773785" cy="845716"/>
          </a:xfrm>
          <a:prstGeom prst="rect">
            <a:avLst/>
          </a:prstGeom>
          <a:noFill/>
          <a:ln>
            <a:noFill/>
          </a:ln>
        </p:spPr>
      </p:pic>
      <p:sp>
        <p:nvSpPr>
          <p:cNvPr id="440" name="Google Shape;440;p53"/>
          <p:cNvSpPr txBox="1"/>
          <p:nvPr/>
        </p:nvSpPr>
        <p:spPr>
          <a:xfrm>
            <a:off x="4557206" y="5533220"/>
            <a:ext cx="62179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ill Sans"/>
                <a:ea typeface="Gill Sans"/>
                <a:cs typeface="Gill Sans"/>
                <a:sym typeface="Gill Sans"/>
              </a:rPr>
              <a:t>LEL</a:t>
            </a:r>
            <a:endParaRPr sz="1800">
              <a:solidFill>
                <a:schemeClr val="lt1"/>
              </a:solidFill>
              <a:latin typeface="Gill Sans"/>
              <a:ea typeface="Gill Sans"/>
              <a:cs typeface="Gill Sans"/>
              <a:sym typeface="Gill Sans"/>
            </a:endParaRPr>
          </a:p>
        </p:txBody>
      </p:sp>
      <p:sp>
        <p:nvSpPr>
          <p:cNvPr id="441" name="Google Shape;441;p53"/>
          <p:cNvSpPr txBox="1"/>
          <p:nvPr/>
        </p:nvSpPr>
        <p:spPr>
          <a:xfrm>
            <a:off x="6370717" y="5533220"/>
            <a:ext cx="62179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Gill Sans"/>
                <a:ea typeface="Gill Sans"/>
                <a:cs typeface="Gill Sans"/>
                <a:sym typeface="Gill Sans"/>
              </a:rPr>
              <a:t>UEL</a:t>
            </a:r>
            <a:endParaRPr sz="1800">
              <a:solidFill>
                <a:schemeClr val="lt1"/>
              </a:solidFill>
              <a:latin typeface="Gill Sans"/>
              <a:ea typeface="Gill Sans"/>
              <a:cs typeface="Gill Sans"/>
              <a:sym typeface="Gill Sans"/>
            </a:endParaRPr>
          </a:p>
        </p:txBody>
      </p:sp>
      <p:sp>
        <p:nvSpPr>
          <p:cNvPr id="442" name="Google Shape;442;p53"/>
          <p:cNvSpPr txBox="1"/>
          <p:nvPr/>
        </p:nvSpPr>
        <p:spPr>
          <a:xfrm>
            <a:off x="981606" y="6188855"/>
            <a:ext cx="4396338" cy="47706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00"/>
              </a:buClr>
              <a:buSzPts val="2590"/>
              <a:buFont typeface="Arial"/>
              <a:buNone/>
            </a:pPr>
            <a:r>
              <a:rPr lang="en-US" sz="2590">
                <a:solidFill>
                  <a:srgbClr val="FFFF00"/>
                </a:solidFill>
                <a:latin typeface="Rockwell"/>
                <a:ea typeface="Rockwell"/>
                <a:cs typeface="Rockwell"/>
                <a:sym typeface="Rockwell"/>
              </a:rPr>
              <a:t>LEL=Lower Explosive Limit</a:t>
            </a:r>
            <a:endParaRPr sz="2590">
              <a:solidFill>
                <a:srgbClr val="FFFF00"/>
              </a:solidFill>
              <a:latin typeface="Rockwell"/>
              <a:ea typeface="Rockwell"/>
              <a:cs typeface="Rockwell"/>
              <a:sym typeface="Rockwell"/>
            </a:endParaRPr>
          </a:p>
        </p:txBody>
      </p:sp>
      <p:sp>
        <p:nvSpPr>
          <p:cNvPr id="443" name="Google Shape;443;p53"/>
          <p:cNvSpPr txBox="1"/>
          <p:nvPr/>
        </p:nvSpPr>
        <p:spPr>
          <a:xfrm>
            <a:off x="6010806" y="6212899"/>
            <a:ext cx="4396338" cy="47706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00"/>
              </a:buClr>
              <a:buSzPts val="2590"/>
              <a:buFont typeface="Arial"/>
              <a:buNone/>
            </a:pPr>
            <a:r>
              <a:rPr lang="en-US" sz="2590">
                <a:solidFill>
                  <a:srgbClr val="FFFF00"/>
                </a:solidFill>
                <a:latin typeface="Rockwell"/>
                <a:ea typeface="Rockwell"/>
                <a:cs typeface="Rockwell"/>
                <a:sym typeface="Rockwell"/>
              </a:rPr>
              <a:t>UEL=Upper Explosive Limit</a:t>
            </a:r>
            <a:endParaRPr sz="2590">
              <a:solidFill>
                <a:srgbClr val="FFFF00"/>
              </a:solidFill>
              <a:latin typeface="Rockwell"/>
              <a:ea typeface="Rockwell"/>
              <a:cs typeface="Rockwell"/>
              <a:sym typeface="Rockwell"/>
            </a:endParaRPr>
          </a:p>
        </p:txBody>
      </p:sp>
      <p:cxnSp>
        <p:nvCxnSpPr>
          <p:cNvPr id="444" name="Google Shape;444;p53" descr="image illistrating explosive limits" title="image illistrating explosive limits"/>
          <p:cNvCxnSpPr/>
          <p:nvPr/>
        </p:nvCxnSpPr>
        <p:spPr>
          <a:xfrm>
            <a:off x="4289140" y="4288824"/>
            <a:ext cx="0" cy="655638"/>
          </a:xfrm>
          <a:prstGeom prst="straightConnector1">
            <a:avLst/>
          </a:prstGeom>
          <a:noFill/>
          <a:ln w="12700" cap="flat" cmpd="sng">
            <a:solidFill>
              <a:srgbClr val="FF0000"/>
            </a:solidFill>
            <a:prstDash val="solid"/>
            <a:round/>
            <a:headEnd type="stealth" w="med" len="med"/>
            <a:tailEnd type="none" w="sm" len="sm"/>
          </a:ln>
        </p:spPr>
      </p:cxnSp>
      <p:sp>
        <p:nvSpPr>
          <p:cNvPr id="445" name="Google Shape;445;p53"/>
          <p:cNvSpPr txBox="1"/>
          <p:nvPr/>
        </p:nvSpPr>
        <p:spPr>
          <a:xfrm>
            <a:off x="3307132" y="4924872"/>
            <a:ext cx="163152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rgbClr val="FFFF00"/>
                </a:solidFill>
                <a:latin typeface="Gill Sans"/>
                <a:ea typeface="Gill Sans"/>
                <a:cs typeface="Gill Sans"/>
                <a:sym typeface="Gill Sans"/>
              </a:rPr>
              <a:t>10% </a:t>
            </a:r>
            <a:r>
              <a:rPr lang="en-US" sz="1800" dirty="0" smtClean="0">
                <a:solidFill>
                  <a:srgbClr val="FFFF00"/>
                </a:solidFill>
                <a:latin typeface="Gill Sans"/>
                <a:ea typeface="Gill Sans"/>
                <a:cs typeface="Gill Sans"/>
                <a:sym typeface="Gill Sans"/>
              </a:rPr>
              <a:t>of the  </a:t>
            </a:r>
            <a:r>
              <a:rPr lang="en-US" sz="1800" dirty="0">
                <a:solidFill>
                  <a:srgbClr val="FFFF00"/>
                </a:solidFill>
                <a:latin typeface="Gill Sans"/>
                <a:ea typeface="Gill Sans"/>
                <a:cs typeface="Gill Sans"/>
                <a:sym typeface="Gill Sans"/>
              </a:rPr>
              <a:t>LEL</a:t>
            </a:r>
            <a:endParaRPr sz="1800" dirty="0">
              <a:solidFill>
                <a:srgbClr val="FFFF00"/>
              </a:solidFill>
              <a:latin typeface="Gill Sans"/>
              <a:ea typeface="Gill Sans"/>
              <a:cs typeface="Gill Sans"/>
              <a:sym typeface="Gill Sans"/>
            </a:endParaRPr>
          </a:p>
        </p:txBody>
      </p:sp>
      <p:cxnSp>
        <p:nvCxnSpPr>
          <p:cNvPr id="446" name="Google Shape;446;p53" descr="image illistrating explosive limits" title="image illistrating explosive limits"/>
          <p:cNvCxnSpPr/>
          <p:nvPr/>
        </p:nvCxnSpPr>
        <p:spPr>
          <a:xfrm rot="10800000">
            <a:off x="4289140" y="3525314"/>
            <a:ext cx="3652" cy="772568"/>
          </a:xfrm>
          <a:prstGeom prst="straightConnector1">
            <a:avLst/>
          </a:prstGeom>
          <a:noFill/>
          <a:ln w="12700" cap="flat" cmpd="sng">
            <a:solidFill>
              <a:srgbClr val="FF0000"/>
            </a:solidFill>
            <a:prstDash val="solid"/>
            <a:round/>
            <a:headEnd type="stealth" w="med" len="med"/>
            <a:tailEnd type="none" w="sm" len="sm"/>
          </a:ln>
        </p:spPr>
      </p:cxnSp>
      <p:sp>
        <p:nvSpPr>
          <p:cNvPr id="447" name="Google Shape;447;p53"/>
          <p:cNvSpPr/>
          <p:nvPr/>
        </p:nvSpPr>
        <p:spPr>
          <a:xfrm>
            <a:off x="3878771" y="3041001"/>
            <a:ext cx="820738" cy="462307"/>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lt1"/>
              </a:buClr>
              <a:buSzPts val="2400"/>
              <a:buFont typeface="Noto Sans Symbols"/>
              <a:buNone/>
            </a:pPr>
            <a:r>
              <a:rPr lang="en-US" sz="2400">
                <a:solidFill>
                  <a:schemeClr val="lt1"/>
                </a:solidFill>
                <a:latin typeface="Book Antiqua"/>
                <a:ea typeface="Book Antiqua"/>
                <a:cs typeface="Book Antiqua"/>
                <a:sym typeface="Book Antiqua"/>
              </a:rPr>
              <a:t>.13%</a:t>
            </a:r>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52"/>
        <p:cNvGrpSpPr/>
        <p:nvPr/>
      </p:nvGrpSpPr>
      <p:grpSpPr>
        <a:xfrm>
          <a:off x="0" y="0"/>
          <a:ext cx="0" cy="0"/>
          <a:chOff x="0" y="0"/>
          <a:chExt cx="0" cy="0"/>
        </a:xfrm>
      </p:grpSpPr>
      <p:sp>
        <p:nvSpPr>
          <p:cNvPr id="453" name="Google Shape;453;p54"/>
          <p:cNvSpPr txBox="1">
            <a:spLocks noGrp="1"/>
          </p:cNvSpPr>
          <p:nvPr>
            <p:ph type="title"/>
          </p:nvPr>
        </p:nvSpPr>
        <p:spPr>
          <a:xfrm>
            <a:off x="838200" y="893763"/>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Explosive Substances </a:t>
            </a:r>
            <a:endParaRPr dirty="0">
              <a:solidFill>
                <a:schemeClr val="lt1"/>
              </a:solidFill>
              <a:latin typeface="Rockwell"/>
              <a:ea typeface="Rockwell"/>
              <a:cs typeface="Rockwell"/>
              <a:sym typeface="Rockwell"/>
            </a:endParaRPr>
          </a:p>
        </p:txBody>
      </p:sp>
      <p:sp>
        <p:nvSpPr>
          <p:cNvPr id="454" name="Google Shape;454;p54"/>
          <p:cNvSpPr txBox="1">
            <a:spLocks noGrp="1"/>
          </p:cNvSpPr>
          <p:nvPr>
            <p:ph type="body" idx="1"/>
          </p:nvPr>
        </p:nvSpPr>
        <p:spPr>
          <a:xfrm>
            <a:off x="1019686" y="2371530"/>
            <a:ext cx="4696351" cy="335679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600"/>
              </a:spcAft>
              <a:buClr>
                <a:schemeClr val="lt1"/>
              </a:buClr>
              <a:buSzPts val="2800"/>
              <a:buChar char="•"/>
            </a:pPr>
            <a:r>
              <a:rPr lang="en-US" dirty="0">
                <a:solidFill>
                  <a:schemeClr val="lt1"/>
                </a:solidFill>
                <a:latin typeface="Gill Sans"/>
                <a:ea typeface="Gill Sans"/>
                <a:cs typeface="Gill Sans"/>
                <a:sym typeface="Gill Sans"/>
              </a:rPr>
              <a:t>Fuel vapors</a:t>
            </a:r>
            <a:endParaRPr dirty="0"/>
          </a:p>
          <a:p>
            <a:pPr marL="228600" lvl="0" indent="-228600" algn="l" rtl="0">
              <a:lnSpc>
                <a:spcPct val="90000"/>
              </a:lnSpc>
              <a:spcBef>
                <a:spcPts val="1000"/>
              </a:spcBef>
              <a:spcAft>
                <a:spcPts val="600"/>
              </a:spcAft>
              <a:buClr>
                <a:schemeClr val="lt1"/>
              </a:buClr>
              <a:buSzPts val="2800"/>
              <a:buChar char="•"/>
            </a:pPr>
            <a:r>
              <a:rPr lang="en-US" dirty="0">
                <a:solidFill>
                  <a:schemeClr val="lt1"/>
                </a:solidFill>
                <a:latin typeface="Gill Sans"/>
                <a:ea typeface="Gill Sans"/>
                <a:cs typeface="Gill Sans"/>
                <a:sym typeface="Gill Sans"/>
              </a:rPr>
              <a:t>Paint/coatings</a:t>
            </a:r>
            <a:endParaRPr dirty="0"/>
          </a:p>
          <a:p>
            <a:pPr marL="228600" lvl="0" indent="-228600" algn="l" rtl="0">
              <a:lnSpc>
                <a:spcPct val="90000"/>
              </a:lnSpc>
              <a:spcBef>
                <a:spcPts val="1000"/>
              </a:spcBef>
              <a:spcAft>
                <a:spcPts val="600"/>
              </a:spcAft>
              <a:buClr>
                <a:schemeClr val="lt1"/>
              </a:buClr>
              <a:buSzPts val="2800"/>
              <a:buChar char="•"/>
            </a:pPr>
            <a:r>
              <a:rPr lang="en-US" dirty="0">
                <a:solidFill>
                  <a:schemeClr val="lt1"/>
                </a:solidFill>
                <a:latin typeface="Gill Sans"/>
                <a:ea typeface="Gill Sans"/>
                <a:cs typeface="Gill Sans"/>
                <a:sym typeface="Gill Sans"/>
              </a:rPr>
              <a:t>Cleaning solvents</a:t>
            </a:r>
            <a:endParaRPr dirty="0"/>
          </a:p>
          <a:p>
            <a:pPr marL="228600" lvl="0" indent="-228600" algn="l" rtl="0">
              <a:lnSpc>
                <a:spcPct val="90000"/>
              </a:lnSpc>
              <a:spcBef>
                <a:spcPts val="1000"/>
              </a:spcBef>
              <a:spcAft>
                <a:spcPts val="600"/>
              </a:spcAft>
              <a:buClr>
                <a:schemeClr val="lt1"/>
              </a:buClr>
              <a:buSzPts val="2800"/>
              <a:buChar char="•"/>
            </a:pPr>
            <a:r>
              <a:rPr lang="en-US" dirty="0">
                <a:solidFill>
                  <a:schemeClr val="lt1"/>
                </a:solidFill>
                <a:latin typeface="Gill Sans"/>
                <a:ea typeface="Gill Sans"/>
                <a:cs typeface="Gill Sans"/>
                <a:sym typeface="Gill Sans"/>
              </a:rPr>
              <a:t>Hydrogen sulfide </a:t>
            </a:r>
            <a:endParaRPr dirty="0">
              <a:solidFill>
                <a:schemeClr val="lt1"/>
              </a:solidFill>
              <a:latin typeface="Gill Sans"/>
              <a:ea typeface="Gill Sans"/>
              <a:cs typeface="Gill Sans"/>
              <a:sym typeface="Gill Sans"/>
            </a:endParaRPr>
          </a:p>
          <a:p>
            <a:pPr marL="228600" lvl="0" indent="-228600" algn="l" rtl="0">
              <a:lnSpc>
                <a:spcPct val="90000"/>
              </a:lnSpc>
              <a:spcBef>
                <a:spcPts val="1000"/>
              </a:spcBef>
              <a:spcAft>
                <a:spcPts val="600"/>
              </a:spcAft>
              <a:buClr>
                <a:schemeClr val="lt1"/>
              </a:buClr>
              <a:buSzPts val="2800"/>
              <a:buChar char="•"/>
            </a:pPr>
            <a:r>
              <a:rPr lang="en-US" dirty="0">
                <a:solidFill>
                  <a:schemeClr val="lt1"/>
                </a:solidFill>
                <a:latin typeface="Gill Sans"/>
                <a:ea typeface="Gill Sans"/>
                <a:cs typeface="Gill Sans"/>
                <a:sym typeface="Gill Sans"/>
              </a:rPr>
              <a:t>Dusts</a:t>
            </a:r>
            <a:endParaRPr dirty="0">
              <a:solidFill>
                <a:schemeClr val="lt1"/>
              </a:solidFill>
              <a:latin typeface="Gill Sans"/>
              <a:ea typeface="Gill Sans"/>
              <a:cs typeface="Gill Sans"/>
              <a:sym typeface="Gill Sans"/>
            </a:endParaRPr>
          </a:p>
          <a:p>
            <a:pPr marL="228600" lvl="0" indent="-228600" algn="l" rtl="0">
              <a:lnSpc>
                <a:spcPct val="90000"/>
              </a:lnSpc>
              <a:spcBef>
                <a:spcPts val="1000"/>
              </a:spcBef>
              <a:spcAft>
                <a:spcPts val="600"/>
              </a:spcAft>
              <a:buClr>
                <a:schemeClr val="lt1"/>
              </a:buClr>
              <a:buSzPts val="2800"/>
              <a:buChar char="•"/>
            </a:pPr>
            <a:r>
              <a:rPr lang="en-US" dirty="0">
                <a:solidFill>
                  <a:schemeClr val="lt1"/>
                </a:solidFill>
                <a:latin typeface="Gill Sans"/>
                <a:ea typeface="Gill Sans"/>
                <a:cs typeface="Gill Sans"/>
                <a:sym typeface="Gill Sans"/>
              </a:rPr>
              <a:t>Fertilizer</a:t>
            </a:r>
            <a:endParaRPr dirty="0">
              <a:solidFill>
                <a:schemeClr val="lt1"/>
              </a:solidFill>
              <a:latin typeface="Gill Sans"/>
              <a:ea typeface="Gill Sans"/>
              <a:cs typeface="Gill Sans"/>
              <a:sym typeface="Gill Sans"/>
            </a:endParaRPr>
          </a:p>
          <a:p>
            <a:pPr marL="228600" lvl="0" indent="-50800" algn="l" rtl="0">
              <a:lnSpc>
                <a:spcPct val="90000"/>
              </a:lnSpc>
              <a:spcBef>
                <a:spcPts val="1000"/>
              </a:spcBef>
              <a:spcAft>
                <a:spcPts val="600"/>
              </a:spcAft>
              <a:buClr>
                <a:schemeClr val="dk1"/>
              </a:buClr>
              <a:buSzPts val="2800"/>
              <a:buNone/>
            </a:pPr>
            <a:endParaRPr dirty="0"/>
          </a:p>
        </p:txBody>
      </p:sp>
      <p:pic>
        <p:nvPicPr>
          <p:cNvPr id="456" name="Google Shape;456;p54" descr="image of fertilizer plant on fire" title="image of fertilizer plant on fire"/>
          <p:cNvPicPr preferRelativeResize="0"/>
          <p:nvPr/>
        </p:nvPicPr>
        <p:blipFill rotWithShape="1">
          <a:blip r:embed="rId3">
            <a:alphaModFix/>
          </a:blip>
          <a:srcRect/>
          <a:stretch/>
        </p:blipFill>
        <p:spPr>
          <a:xfrm>
            <a:off x="5974080" y="2406188"/>
            <a:ext cx="4931216" cy="3287477"/>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60"/>
        <p:cNvGrpSpPr/>
        <p:nvPr/>
      </p:nvGrpSpPr>
      <p:grpSpPr>
        <a:xfrm>
          <a:off x="0" y="0"/>
          <a:ext cx="0" cy="0"/>
          <a:chOff x="0" y="0"/>
          <a:chExt cx="0" cy="0"/>
        </a:xfrm>
      </p:grpSpPr>
      <p:sp>
        <p:nvSpPr>
          <p:cNvPr id="461" name="Google Shape;461;p55"/>
          <p:cNvSpPr txBox="1">
            <a:spLocks noGrp="1"/>
          </p:cNvSpPr>
          <p:nvPr>
            <p:ph type="title"/>
          </p:nvPr>
        </p:nvSpPr>
        <p:spPr>
          <a:xfrm>
            <a:off x="838199" y="81635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Vapor Density</a:t>
            </a:r>
            <a:endParaRPr>
              <a:solidFill>
                <a:schemeClr val="lt1"/>
              </a:solidFill>
              <a:latin typeface="Rockwell"/>
              <a:ea typeface="Rockwell"/>
              <a:cs typeface="Rockwell"/>
              <a:sym typeface="Rockwell"/>
            </a:endParaRPr>
          </a:p>
        </p:txBody>
      </p:sp>
      <p:pic>
        <p:nvPicPr>
          <p:cNvPr id="463" name="Google Shape;463;p55" descr="vapor density chart image" title="vapor density chart image"/>
          <p:cNvPicPr preferRelativeResize="0">
            <a:picLocks noGrp="1"/>
          </p:cNvPicPr>
          <p:nvPr>
            <p:ph type="body" idx="1"/>
          </p:nvPr>
        </p:nvPicPr>
        <p:blipFill rotWithShape="1">
          <a:blip r:embed="rId3">
            <a:alphaModFix/>
          </a:blip>
          <a:srcRect/>
          <a:stretch/>
        </p:blipFill>
        <p:spPr>
          <a:xfrm>
            <a:off x="3283227" y="1993391"/>
            <a:ext cx="5625544" cy="4094881"/>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67"/>
        <p:cNvGrpSpPr/>
        <p:nvPr/>
      </p:nvGrpSpPr>
      <p:grpSpPr>
        <a:xfrm>
          <a:off x="0" y="0"/>
          <a:ext cx="0" cy="0"/>
          <a:chOff x="0" y="0"/>
          <a:chExt cx="0" cy="0"/>
        </a:xfrm>
      </p:grpSpPr>
      <p:sp>
        <p:nvSpPr>
          <p:cNvPr id="468" name="Google Shape;468;p56"/>
          <p:cNvSpPr txBox="1">
            <a:spLocks noGrp="1"/>
          </p:cNvSpPr>
          <p:nvPr>
            <p:ph type="title"/>
          </p:nvPr>
        </p:nvSpPr>
        <p:spPr>
          <a:xfrm>
            <a:off x="599210" y="69392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Testing and Monitoring</a:t>
            </a:r>
            <a:endParaRPr>
              <a:solidFill>
                <a:schemeClr val="lt1"/>
              </a:solidFill>
              <a:latin typeface="Rockwell"/>
              <a:ea typeface="Rockwell"/>
              <a:cs typeface="Rockwell"/>
              <a:sym typeface="Rockwell"/>
            </a:endParaRPr>
          </a:p>
        </p:txBody>
      </p:sp>
      <p:sp>
        <p:nvSpPr>
          <p:cNvPr id="469" name="Google Shape;469;p56"/>
          <p:cNvSpPr txBox="1">
            <a:spLocks noGrp="1"/>
          </p:cNvSpPr>
          <p:nvPr>
            <p:ph type="body" idx="1"/>
          </p:nvPr>
        </p:nvSpPr>
        <p:spPr>
          <a:xfrm>
            <a:off x="438954" y="2254566"/>
            <a:ext cx="7639817"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2400"/>
              </a:spcAft>
              <a:buClr>
                <a:schemeClr val="lt1"/>
              </a:buClr>
              <a:buSzPts val="2800"/>
              <a:buChar char="•"/>
            </a:pPr>
            <a:r>
              <a:rPr lang="en-US" dirty="0">
                <a:solidFill>
                  <a:schemeClr val="lt1"/>
                </a:solidFill>
                <a:latin typeface="Gill Sans"/>
                <a:ea typeface="Gill Sans"/>
                <a:cs typeface="Gill Sans"/>
                <a:sym typeface="Gill Sans"/>
              </a:rPr>
              <a:t>Ensure instruments are calibrated with calibration gas every 180 days when not in use</a:t>
            </a:r>
            <a:r>
              <a:rPr lang="en-US" dirty="0" smtClean="0">
                <a:solidFill>
                  <a:schemeClr val="lt1"/>
                </a:solidFill>
                <a:latin typeface="Gill Sans"/>
                <a:ea typeface="Gill Sans"/>
                <a:cs typeface="Gill Sans"/>
                <a:sym typeface="Gill Sans"/>
              </a:rPr>
              <a:t>.</a:t>
            </a:r>
            <a:endParaRPr dirty="0">
              <a:solidFill>
                <a:schemeClr val="lt1"/>
              </a:solidFill>
              <a:latin typeface="Gill Sans"/>
              <a:ea typeface="Gill Sans"/>
              <a:cs typeface="Gill Sans"/>
              <a:sym typeface="Gill Sans"/>
            </a:endParaRPr>
          </a:p>
          <a:p>
            <a:pPr marL="228600" lvl="0" indent="-228600" algn="l" rtl="0">
              <a:lnSpc>
                <a:spcPct val="90000"/>
              </a:lnSpc>
              <a:spcBef>
                <a:spcPts val="1000"/>
              </a:spcBef>
              <a:spcAft>
                <a:spcPts val="2400"/>
              </a:spcAft>
              <a:buClr>
                <a:schemeClr val="lt1"/>
              </a:buClr>
              <a:buSzPts val="2800"/>
              <a:buChar char="•"/>
            </a:pPr>
            <a:r>
              <a:rPr lang="en-US" dirty="0">
                <a:solidFill>
                  <a:schemeClr val="lt1"/>
                </a:solidFill>
                <a:latin typeface="Gill Sans"/>
                <a:ea typeface="Gill Sans"/>
                <a:cs typeface="Gill Sans"/>
                <a:sym typeface="Gill Sans"/>
              </a:rPr>
              <a:t>Calibrate daily if the instrument is used </a:t>
            </a:r>
            <a:r>
              <a:rPr lang="en-US" dirty="0" smtClean="0">
                <a:solidFill>
                  <a:schemeClr val="lt1"/>
                </a:solidFill>
                <a:latin typeface="Gill Sans"/>
                <a:ea typeface="Gill Sans"/>
                <a:cs typeface="Gill Sans"/>
                <a:sym typeface="Gill Sans"/>
              </a:rPr>
              <a:t>frequently</a:t>
            </a:r>
            <a:endParaRPr dirty="0">
              <a:solidFill>
                <a:schemeClr val="lt1"/>
              </a:solidFill>
              <a:latin typeface="Gill Sans"/>
              <a:ea typeface="Gill Sans"/>
              <a:cs typeface="Gill Sans"/>
              <a:sym typeface="Gill Sans"/>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Gill Sans"/>
                <a:ea typeface="Gill Sans"/>
                <a:cs typeface="Gill Sans"/>
                <a:sym typeface="Gill Sans"/>
              </a:rPr>
              <a:t>Bump test the instrument before atmospheric testing begins</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471" name="Google Shape;471;p56" descr="image of a gas meter" title="image of a gas meter"/>
          <p:cNvPicPr preferRelativeResize="0"/>
          <p:nvPr/>
        </p:nvPicPr>
        <p:blipFill rotWithShape="1">
          <a:blip r:embed="rId3">
            <a:alphaModFix/>
          </a:blip>
          <a:srcRect/>
          <a:stretch/>
        </p:blipFill>
        <p:spPr>
          <a:xfrm>
            <a:off x="8399318" y="2160298"/>
            <a:ext cx="3207701" cy="3880283"/>
          </a:xfrm>
          <a:prstGeom prst="rect">
            <a:avLst/>
          </a:prstGeom>
          <a:noFill/>
          <a:ln>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75"/>
        <p:cNvGrpSpPr/>
        <p:nvPr/>
      </p:nvGrpSpPr>
      <p:grpSpPr>
        <a:xfrm>
          <a:off x="0" y="0"/>
          <a:ext cx="0" cy="0"/>
          <a:chOff x="0" y="0"/>
          <a:chExt cx="0" cy="0"/>
        </a:xfrm>
      </p:grpSpPr>
      <p:sp>
        <p:nvSpPr>
          <p:cNvPr id="476" name="Google Shape;476;p57"/>
          <p:cNvSpPr txBox="1">
            <a:spLocks noGrp="1"/>
          </p:cNvSpPr>
          <p:nvPr>
            <p:ph type="title"/>
          </p:nvPr>
        </p:nvSpPr>
        <p:spPr>
          <a:xfrm>
            <a:off x="748376" y="40074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Testing and Monitoring cont.</a:t>
            </a:r>
            <a:endParaRPr dirty="0">
              <a:solidFill>
                <a:schemeClr val="lt1"/>
              </a:solidFill>
              <a:latin typeface="Rockwell"/>
              <a:ea typeface="Rockwell"/>
              <a:cs typeface="Rockwell"/>
              <a:sym typeface="Rockwell"/>
            </a:endParaRPr>
          </a:p>
        </p:txBody>
      </p:sp>
      <p:sp>
        <p:nvSpPr>
          <p:cNvPr id="477" name="Google Shape;477;p57"/>
          <p:cNvSpPr txBox="1">
            <a:spLocks noGrp="1"/>
          </p:cNvSpPr>
          <p:nvPr>
            <p:ph type="body" idx="1"/>
          </p:nvPr>
        </p:nvSpPr>
        <p:spPr>
          <a:xfrm>
            <a:off x="625069" y="2223468"/>
            <a:ext cx="6831533" cy="463542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1600"/>
              </a:spcAft>
              <a:buClr>
                <a:schemeClr val="lt1"/>
              </a:buClr>
              <a:buSzPts val="2800"/>
              <a:buChar char="•"/>
            </a:pPr>
            <a:r>
              <a:rPr lang="en-US" sz="2400" dirty="0">
                <a:solidFill>
                  <a:schemeClr val="lt1"/>
                </a:solidFill>
                <a:latin typeface="Gill Sans"/>
                <a:ea typeface="Gill Sans"/>
                <a:cs typeface="Gill Sans"/>
                <a:sym typeface="Gill Sans"/>
              </a:rPr>
              <a:t>Atmospheric testing begins by testing all the required locations. </a:t>
            </a:r>
            <a:endParaRPr sz="2400" dirty="0"/>
          </a:p>
          <a:p>
            <a:pPr marL="228600" lvl="0" indent="-228600" algn="l" rtl="0">
              <a:lnSpc>
                <a:spcPct val="90000"/>
              </a:lnSpc>
              <a:spcBef>
                <a:spcPts val="1000"/>
              </a:spcBef>
              <a:spcAft>
                <a:spcPts val="1600"/>
              </a:spcAft>
              <a:buClr>
                <a:schemeClr val="lt1"/>
              </a:buClr>
              <a:buSzPts val="2800"/>
              <a:buChar char="•"/>
            </a:pPr>
            <a:r>
              <a:rPr lang="en-US" sz="2400" dirty="0">
                <a:solidFill>
                  <a:schemeClr val="lt1"/>
                </a:solidFill>
                <a:latin typeface="Gill Sans"/>
                <a:ea typeface="Gill Sans"/>
                <a:cs typeface="Gill Sans"/>
                <a:sym typeface="Gill Sans"/>
              </a:rPr>
              <a:t>Oxygen content of at least </a:t>
            </a:r>
            <a:r>
              <a:rPr lang="en-US" sz="2400" dirty="0">
                <a:solidFill>
                  <a:srgbClr val="FFFF00"/>
                </a:solidFill>
                <a:latin typeface="Gill Sans"/>
                <a:ea typeface="Gill Sans"/>
                <a:cs typeface="Gill Sans"/>
                <a:sym typeface="Gill Sans"/>
              </a:rPr>
              <a:t>19.5</a:t>
            </a:r>
            <a:r>
              <a:rPr lang="en-US" sz="2400" dirty="0" smtClean="0">
                <a:solidFill>
                  <a:srgbClr val="FFFF00"/>
                </a:solidFill>
                <a:latin typeface="Gill Sans"/>
                <a:ea typeface="Gill Sans"/>
                <a:cs typeface="Gill Sans"/>
                <a:sym typeface="Gill Sans"/>
              </a:rPr>
              <a:t>% </a:t>
            </a:r>
            <a:r>
              <a:rPr lang="en-US" sz="2400" dirty="0">
                <a:solidFill>
                  <a:schemeClr val="lt1"/>
                </a:solidFill>
                <a:latin typeface="Gill Sans"/>
                <a:ea typeface="Gill Sans"/>
                <a:cs typeface="Gill Sans"/>
                <a:sym typeface="Gill Sans"/>
              </a:rPr>
              <a:t>but not greater than </a:t>
            </a:r>
            <a:r>
              <a:rPr lang="en-US" sz="2400" dirty="0">
                <a:solidFill>
                  <a:srgbClr val="FFFF00"/>
                </a:solidFill>
                <a:latin typeface="Gill Sans"/>
                <a:ea typeface="Gill Sans"/>
                <a:cs typeface="Gill Sans"/>
                <a:sym typeface="Gill Sans"/>
              </a:rPr>
              <a:t>23.5% </a:t>
            </a:r>
            <a:endParaRPr sz="2400" dirty="0">
              <a:solidFill>
                <a:schemeClr val="lt1"/>
              </a:solidFill>
              <a:latin typeface="Gill Sans"/>
              <a:ea typeface="Gill Sans"/>
              <a:cs typeface="Gill Sans"/>
              <a:sym typeface="Gill Sans"/>
            </a:endParaRPr>
          </a:p>
          <a:p>
            <a:pPr marL="228600" lvl="0" indent="-228600" algn="l" rtl="0">
              <a:lnSpc>
                <a:spcPct val="90000"/>
              </a:lnSpc>
              <a:spcBef>
                <a:spcPts val="1000"/>
              </a:spcBef>
              <a:spcAft>
                <a:spcPts val="1600"/>
              </a:spcAft>
              <a:buClr>
                <a:schemeClr val="lt1"/>
              </a:buClr>
              <a:buSzPts val="2800"/>
              <a:buChar char="•"/>
            </a:pPr>
            <a:r>
              <a:rPr lang="en-US" sz="2400" dirty="0">
                <a:solidFill>
                  <a:schemeClr val="lt1"/>
                </a:solidFill>
                <a:latin typeface="Gill Sans"/>
                <a:ea typeface="Gill Sans"/>
                <a:cs typeface="Gill Sans"/>
                <a:sym typeface="Gill Sans"/>
              </a:rPr>
              <a:t>A combustible gas/vapor mixture </a:t>
            </a:r>
            <a:r>
              <a:rPr lang="en-US" sz="2400" dirty="0">
                <a:solidFill>
                  <a:srgbClr val="FFFF00"/>
                </a:solidFill>
                <a:latin typeface="Gill Sans"/>
                <a:ea typeface="Gill Sans"/>
                <a:cs typeface="Gill Sans"/>
                <a:sym typeface="Gill Sans"/>
              </a:rPr>
              <a:t>10% </a:t>
            </a:r>
            <a:r>
              <a:rPr lang="en-US" sz="2400" dirty="0">
                <a:solidFill>
                  <a:schemeClr val="lt1"/>
                </a:solidFill>
                <a:latin typeface="Gill Sans"/>
                <a:ea typeface="Gill Sans"/>
                <a:cs typeface="Gill Sans"/>
                <a:sym typeface="Gill Sans"/>
              </a:rPr>
              <a:t>of the lower explosive limit.</a:t>
            </a:r>
            <a:endParaRPr sz="2400" dirty="0"/>
          </a:p>
          <a:p>
            <a:pPr marL="228600" lvl="0" indent="-228600" algn="l" rtl="0">
              <a:lnSpc>
                <a:spcPct val="90000"/>
              </a:lnSpc>
              <a:spcBef>
                <a:spcPts val="1000"/>
              </a:spcBef>
              <a:spcAft>
                <a:spcPts val="1600"/>
              </a:spcAft>
              <a:buClr>
                <a:schemeClr val="lt1"/>
              </a:buClr>
              <a:buSzPts val="2800"/>
              <a:buChar char="•"/>
            </a:pPr>
            <a:r>
              <a:rPr lang="en-US" sz="2400" dirty="0">
                <a:solidFill>
                  <a:schemeClr val="lt1"/>
                </a:solidFill>
                <a:latin typeface="Gill Sans"/>
                <a:ea typeface="Gill Sans"/>
                <a:cs typeface="Gill Sans"/>
                <a:sym typeface="Gill Sans"/>
              </a:rPr>
              <a:t>A concentration of any hazardous chemical is less than ½ the limits listed in 29 CFR 1910.</a:t>
            </a:r>
            <a:endParaRPr sz="2400" dirty="0"/>
          </a:p>
          <a:p>
            <a:pPr marL="228600" lvl="0" indent="-50800" algn="l" rtl="0">
              <a:lnSpc>
                <a:spcPct val="90000"/>
              </a:lnSpc>
              <a:spcBef>
                <a:spcPts val="1000"/>
              </a:spcBef>
              <a:spcAft>
                <a:spcPts val="1600"/>
              </a:spcAft>
              <a:buClr>
                <a:schemeClr val="dk1"/>
              </a:buClr>
              <a:buSzPts val="2800"/>
              <a:buNone/>
            </a:pPr>
            <a:endParaRPr sz="2400" dirty="0"/>
          </a:p>
        </p:txBody>
      </p:sp>
      <p:pic>
        <p:nvPicPr>
          <p:cNvPr id="478" name="Google Shape;478;p57" descr="image of recording gas meter readings" title="image of recording gas meter readings"/>
          <p:cNvPicPr preferRelativeResize="0"/>
          <p:nvPr/>
        </p:nvPicPr>
        <p:blipFill rotWithShape="1">
          <a:blip r:embed="rId3">
            <a:alphaModFix/>
          </a:blip>
          <a:srcRect/>
          <a:stretch/>
        </p:blipFill>
        <p:spPr>
          <a:xfrm>
            <a:off x="7978849" y="2113204"/>
            <a:ext cx="3371850" cy="4507821"/>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83"/>
        <p:cNvGrpSpPr/>
        <p:nvPr/>
      </p:nvGrpSpPr>
      <p:grpSpPr>
        <a:xfrm>
          <a:off x="0" y="0"/>
          <a:ext cx="0" cy="0"/>
          <a:chOff x="0" y="0"/>
          <a:chExt cx="0" cy="0"/>
        </a:xfrm>
      </p:grpSpPr>
      <p:sp>
        <p:nvSpPr>
          <p:cNvPr id="484" name="Google Shape;484;p58"/>
          <p:cNvSpPr txBox="1">
            <a:spLocks noGrp="1"/>
          </p:cNvSpPr>
          <p:nvPr>
            <p:ph type="title"/>
          </p:nvPr>
        </p:nvSpPr>
        <p:spPr>
          <a:xfrm>
            <a:off x="541410" y="316678"/>
            <a:ext cx="10515600" cy="84197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Confined Space Entry Permit</a:t>
            </a:r>
            <a:endParaRPr dirty="0">
              <a:solidFill>
                <a:schemeClr val="lt1"/>
              </a:solidFill>
              <a:latin typeface="Rockwell"/>
              <a:ea typeface="Rockwell"/>
              <a:cs typeface="Rockwell"/>
              <a:sym typeface="Rockwell"/>
            </a:endParaRPr>
          </a:p>
        </p:txBody>
      </p:sp>
      <p:pic>
        <p:nvPicPr>
          <p:cNvPr id="2" name="Picture 1" descr="permit p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119" y="1457010"/>
            <a:ext cx="3781425" cy="5029200"/>
          </a:xfrm>
          <a:prstGeom prst="rect">
            <a:avLst/>
          </a:prstGeom>
        </p:spPr>
      </p:pic>
      <p:pic>
        <p:nvPicPr>
          <p:cNvPr id="3" name="Picture 2" descr="permit p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0768" y="1409385"/>
            <a:ext cx="3810000" cy="507682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91"/>
        <p:cNvGrpSpPr/>
        <p:nvPr/>
      </p:nvGrpSpPr>
      <p:grpSpPr>
        <a:xfrm>
          <a:off x="0" y="0"/>
          <a:ext cx="0" cy="0"/>
          <a:chOff x="0" y="0"/>
          <a:chExt cx="0" cy="0"/>
        </a:xfrm>
      </p:grpSpPr>
      <p:sp>
        <p:nvSpPr>
          <p:cNvPr id="492" name="Google Shape;492;p59"/>
          <p:cNvSpPr txBox="1">
            <a:spLocks noGrp="1"/>
          </p:cNvSpPr>
          <p:nvPr>
            <p:ph type="title"/>
          </p:nvPr>
        </p:nvSpPr>
        <p:spPr>
          <a:xfrm>
            <a:off x="-879796" y="263357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Classroom Activity 5</a:t>
            </a:r>
            <a:br>
              <a:rPr lang="en-US" dirty="0">
                <a:solidFill>
                  <a:schemeClr val="lt1"/>
                </a:solidFill>
                <a:latin typeface="Rockwell"/>
                <a:ea typeface="Rockwell"/>
                <a:cs typeface="Rockwell"/>
                <a:sym typeface="Rockwell"/>
              </a:rPr>
            </a:br>
            <a:r>
              <a:rPr lang="en-US" sz="4000" dirty="0">
                <a:solidFill>
                  <a:schemeClr val="lt1"/>
                </a:solidFill>
                <a:latin typeface="Rockwell"/>
                <a:ea typeface="Rockwell"/>
                <a:cs typeface="Rockwell"/>
                <a:sym typeface="Rockwell"/>
              </a:rPr>
              <a:t>Gas Monitors</a:t>
            </a:r>
            <a:endParaRPr sz="4000" dirty="0">
              <a:solidFill>
                <a:schemeClr val="lt1"/>
              </a:solidFill>
              <a:latin typeface="Rockwell"/>
              <a:ea typeface="Rockwell"/>
              <a:cs typeface="Rockwell"/>
              <a:sym typeface="Rockwell"/>
            </a:endParaRPr>
          </a:p>
        </p:txBody>
      </p:sp>
      <p:pic>
        <p:nvPicPr>
          <p:cNvPr id="494" name="Google Shape;494;p59" descr="image of a gas meter" title="image of a gas meter"/>
          <p:cNvPicPr preferRelativeResize="0"/>
          <p:nvPr/>
        </p:nvPicPr>
        <p:blipFill rotWithShape="1">
          <a:blip r:embed="rId3">
            <a:alphaModFix/>
          </a:blip>
          <a:srcRect/>
          <a:stretch/>
        </p:blipFill>
        <p:spPr>
          <a:xfrm>
            <a:off x="8170176" y="1760254"/>
            <a:ext cx="3207701" cy="3880283"/>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99"/>
        <p:cNvGrpSpPr/>
        <p:nvPr/>
      </p:nvGrpSpPr>
      <p:grpSpPr>
        <a:xfrm>
          <a:off x="0" y="0"/>
          <a:ext cx="0" cy="0"/>
          <a:chOff x="0" y="0"/>
          <a:chExt cx="0" cy="0"/>
        </a:xfrm>
      </p:grpSpPr>
      <p:sp>
        <p:nvSpPr>
          <p:cNvPr id="500" name="Google Shape;500;p60"/>
          <p:cNvSpPr txBox="1">
            <a:spLocks noGrp="1"/>
          </p:cNvSpPr>
          <p:nvPr>
            <p:ph type="title"/>
          </p:nvPr>
        </p:nvSpPr>
        <p:spPr>
          <a:xfrm>
            <a:off x="838200" y="816357"/>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Non-Permit Confined Space Requirements</a:t>
            </a:r>
            <a:endParaRPr dirty="0">
              <a:solidFill>
                <a:schemeClr val="lt1"/>
              </a:solidFill>
              <a:latin typeface="Rockwell"/>
              <a:ea typeface="Rockwell"/>
              <a:cs typeface="Rockwell"/>
              <a:sym typeface="Rockwell"/>
            </a:endParaRPr>
          </a:p>
        </p:txBody>
      </p:sp>
      <p:sp>
        <p:nvSpPr>
          <p:cNvPr id="501" name="Google Shape;501;p60"/>
          <p:cNvSpPr txBox="1">
            <a:spLocks noGrp="1"/>
          </p:cNvSpPr>
          <p:nvPr>
            <p:ph type="body" idx="1"/>
          </p:nvPr>
        </p:nvSpPr>
        <p:spPr>
          <a:xfrm>
            <a:off x="634815" y="2250716"/>
            <a:ext cx="10922369" cy="489930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600"/>
              </a:spcAft>
              <a:buClr>
                <a:schemeClr val="lt1"/>
              </a:buClr>
              <a:buSzPts val="2800"/>
              <a:buChar char="•"/>
            </a:pPr>
            <a:r>
              <a:rPr lang="en-US" sz="2500" dirty="0">
                <a:solidFill>
                  <a:schemeClr val="lt1"/>
                </a:solidFill>
                <a:latin typeface="Gill Sans"/>
                <a:ea typeface="Gill Sans"/>
                <a:cs typeface="Gill Sans"/>
                <a:sym typeface="Gill Sans"/>
              </a:rPr>
              <a:t>Permit required confined space may be reclassified as non-permit confined space </a:t>
            </a:r>
            <a:r>
              <a:rPr lang="en-US" sz="2500" u="sng" dirty="0">
                <a:solidFill>
                  <a:schemeClr val="lt1"/>
                </a:solidFill>
                <a:latin typeface="Gill Sans"/>
                <a:ea typeface="Gill Sans"/>
                <a:cs typeface="Gill Sans"/>
                <a:sym typeface="Gill Sans"/>
              </a:rPr>
              <a:t>if</a:t>
            </a:r>
            <a:r>
              <a:rPr lang="en-US" sz="2500" dirty="0">
                <a:solidFill>
                  <a:schemeClr val="lt1"/>
                </a:solidFill>
                <a:latin typeface="Gill Sans"/>
                <a:ea typeface="Gill Sans"/>
                <a:cs typeface="Gill Sans"/>
                <a:sym typeface="Gill Sans"/>
              </a:rPr>
              <a:t> certain criteria is met. If the criteria is </a:t>
            </a:r>
            <a:r>
              <a:rPr lang="en-US" sz="2500" dirty="0" smtClean="0">
                <a:solidFill>
                  <a:schemeClr val="lt1"/>
                </a:solidFill>
                <a:latin typeface="Gill Sans"/>
                <a:ea typeface="Gill Sans"/>
                <a:cs typeface="Gill Sans"/>
                <a:sym typeface="Gill Sans"/>
              </a:rPr>
              <a:t>met, </a:t>
            </a:r>
            <a:r>
              <a:rPr lang="en-US" sz="2500" dirty="0">
                <a:solidFill>
                  <a:schemeClr val="lt1"/>
                </a:solidFill>
                <a:latin typeface="Gill Sans"/>
                <a:ea typeface="Gill Sans"/>
                <a:cs typeface="Gill Sans"/>
                <a:sym typeface="Gill Sans"/>
              </a:rPr>
              <a:t>rescue teams and special PPE are not required. </a:t>
            </a:r>
            <a:endParaRPr sz="2500" dirty="0"/>
          </a:p>
          <a:p>
            <a:pPr marL="228600" lvl="0" indent="-228600" algn="just" rtl="0">
              <a:lnSpc>
                <a:spcPct val="90000"/>
              </a:lnSpc>
              <a:spcBef>
                <a:spcPts val="1000"/>
              </a:spcBef>
              <a:spcAft>
                <a:spcPts val="600"/>
              </a:spcAft>
              <a:buClr>
                <a:schemeClr val="lt1"/>
              </a:buClr>
              <a:buSzPts val="2800"/>
              <a:buChar char="•"/>
            </a:pPr>
            <a:r>
              <a:rPr lang="en-US" sz="2500" dirty="0">
                <a:solidFill>
                  <a:schemeClr val="lt1"/>
                </a:solidFill>
                <a:latin typeface="Gill Sans"/>
                <a:ea typeface="Gill Sans"/>
                <a:cs typeface="Gill Sans"/>
                <a:sym typeface="Gill Sans"/>
              </a:rPr>
              <a:t>Confined space must </a:t>
            </a:r>
            <a:r>
              <a:rPr lang="en-US" sz="2500" u="sng" dirty="0" smtClean="0">
                <a:solidFill>
                  <a:schemeClr val="lt1"/>
                </a:solidFill>
                <a:latin typeface="Gill Sans"/>
                <a:ea typeface="Gill Sans"/>
                <a:cs typeface="Gill Sans"/>
                <a:sym typeface="Gill Sans"/>
              </a:rPr>
              <a:t>not</a:t>
            </a:r>
            <a:r>
              <a:rPr lang="en-US" sz="2500" dirty="0" smtClean="0">
                <a:solidFill>
                  <a:schemeClr val="lt1"/>
                </a:solidFill>
                <a:latin typeface="Gill Sans"/>
                <a:ea typeface="Gill Sans"/>
                <a:cs typeface="Gill Sans"/>
                <a:sym typeface="Gill Sans"/>
              </a:rPr>
              <a:t> contain a </a:t>
            </a:r>
            <a:r>
              <a:rPr lang="en-US" sz="2500" dirty="0">
                <a:solidFill>
                  <a:schemeClr val="lt1"/>
                </a:solidFill>
                <a:latin typeface="Gill Sans"/>
                <a:ea typeface="Gill Sans"/>
                <a:cs typeface="Gill Sans"/>
                <a:sym typeface="Gill Sans"/>
              </a:rPr>
              <a:t>hazardous </a:t>
            </a:r>
            <a:r>
              <a:rPr lang="en-US" sz="2500" dirty="0" smtClean="0">
                <a:solidFill>
                  <a:schemeClr val="lt1"/>
                </a:solidFill>
                <a:latin typeface="Gill Sans"/>
                <a:ea typeface="Gill Sans"/>
                <a:cs typeface="Gill Sans"/>
                <a:sym typeface="Gill Sans"/>
              </a:rPr>
              <a:t>atmosphere.</a:t>
            </a:r>
            <a:endParaRPr sz="2500" dirty="0"/>
          </a:p>
          <a:p>
            <a:pPr marL="228600" lvl="0" indent="-228600" algn="just" rtl="0">
              <a:lnSpc>
                <a:spcPct val="90000"/>
              </a:lnSpc>
              <a:spcBef>
                <a:spcPts val="1000"/>
              </a:spcBef>
              <a:spcAft>
                <a:spcPts val="600"/>
              </a:spcAft>
              <a:buClr>
                <a:schemeClr val="lt1"/>
              </a:buClr>
              <a:buSzPts val="2800"/>
              <a:buChar char="•"/>
            </a:pPr>
            <a:r>
              <a:rPr lang="en-US" sz="2500" dirty="0">
                <a:solidFill>
                  <a:schemeClr val="lt1"/>
                </a:solidFill>
                <a:latin typeface="Gill Sans"/>
                <a:ea typeface="Gill Sans"/>
                <a:cs typeface="Gill Sans"/>
                <a:sym typeface="Gill Sans"/>
              </a:rPr>
              <a:t>All hazards can be eliminated </a:t>
            </a:r>
            <a:r>
              <a:rPr lang="en-US" sz="2500" u="sng" dirty="0">
                <a:solidFill>
                  <a:schemeClr val="lt1"/>
                </a:solidFill>
                <a:latin typeface="Gill Sans"/>
                <a:ea typeface="Gill Sans"/>
                <a:cs typeface="Gill Sans"/>
                <a:sym typeface="Gill Sans"/>
              </a:rPr>
              <a:t>without</a:t>
            </a:r>
            <a:r>
              <a:rPr lang="en-US" sz="2500" dirty="0">
                <a:solidFill>
                  <a:schemeClr val="lt1"/>
                </a:solidFill>
                <a:latin typeface="Gill Sans"/>
                <a:ea typeface="Gill Sans"/>
                <a:cs typeface="Gill Sans"/>
                <a:sym typeface="Gill Sans"/>
              </a:rPr>
              <a:t> entry into the </a:t>
            </a:r>
            <a:r>
              <a:rPr lang="en-US" sz="2500" dirty="0" smtClean="0">
                <a:solidFill>
                  <a:schemeClr val="lt1"/>
                </a:solidFill>
                <a:latin typeface="Gill Sans"/>
                <a:ea typeface="Gill Sans"/>
                <a:cs typeface="Gill Sans"/>
                <a:sym typeface="Gill Sans"/>
              </a:rPr>
              <a:t>space, </a:t>
            </a:r>
            <a:r>
              <a:rPr lang="en-US" sz="2500" dirty="0">
                <a:solidFill>
                  <a:schemeClr val="lt1"/>
                </a:solidFill>
                <a:latin typeface="Gill Sans"/>
                <a:ea typeface="Gill Sans"/>
                <a:cs typeface="Gill Sans"/>
                <a:sym typeface="Gill Sans"/>
              </a:rPr>
              <a:t>such as locking out and tagging </a:t>
            </a:r>
            <a:r>
              <a:rPr lang="en-US" sz="2500" dirty="0" smtClean="0">
                <a:solidFill>
                  <a:schemeClr val="lt1"/>
                </a:solidFill>
                <a:latin typeface="Gill Sans"/>
                <a:ea typeface="Gill Sans"/>
                <a:cs typeface="Gill Sans"/>
                <a:sym typeface="Gill Sans"/>
              </a:rPr>
              <a:t>equipment.</a:t>
            </a:r>
            <a:endParaRPr sz="2500" dirty="0"/>
          </a:p>
          <a:p>
            <a:pPr marL="228600" lvl="0" indent="-228600" algn="just" rtl="0">
              <a:lnSpc>
                <a:spcPct val="90000"/>
              </a:lnSpc>
              <a:spcBef>
                <a:spcPts val="1000"/>
              </a:spcBef>
              <a:spcAft>
                <a:spcPts val="600"/>
              </a:spcAft>
              <a:buClr>
                <a:schemeClr val="lt1"/>
              </a:buClr>
              <a:buSzPts val="2800"/>
              <a:buChar char="•"/>
            </a:pPr>
            <a:r>
              <a:rPr lang="en-US" sz="2500" dirty="0" smtClean="0">
                <a:solidFill>
                  <a:schemeClr val="lt1"/>
                </a:solidFill>
                <a:latin typeface="Gill Sans"/>
                <a:ea typeface="Gill Sans"/>
                <a:cs typeface="Gill Sans"/>
                <a:sym typeface="Gill Sans"/>
              </a:rPr>
              <a:t>Forced </a:t>
            </a:r>
            <a:r>
              <a:rPr lang="en-US" sz="2500" dirty="0">
                <a:solidFill>
                  <a:schemeClr val="lt1"/>
                </a:solidFill>
                <a:latin typeface="Gill Sans"/>
                <a:ea typeface="Gill Sans"/>
                <a:cs typeface="Gill Sans"/>
                <a:sym typeface="Gill Sans"/>
              </a:rPr>
              <a:t>air ventilation does </a:t>
            </a:r>
            <a:r>
              <a:rPr lang="en-US" sz="2500" u="sng" dirty="0">
                <a:solidFill>
                  <a:schemeClr val="lt1"/>
                </a:solidFill>
                <a:latin typeface="Gill Sans"/>
                <a:ea typeface="Gill Sans"/>
                <a:cs typeface="Gill Sans"/>
                <a:sym typeface="Gill Sans"/>
              </a:rPr>
              <a:t>not</a:t>
            </a:r>
            <a:r>
              <a:rPr lang="en-US" sz="2500" dirty="0">
                <a:solidFill>
                  <a:schemeClr val="lt1"/>
                </a:solidFill>
                <a:latin typeface="Gill Sans"/>
                <a:ea typeface="Gill Sans"/>
                <a:cs typeface="Gill Sans"/>
                <a:sym typeface="Gill Sans"/>
              </a:rPr>
              <a:t> constitute elimination of </a:t>
            </a:r>
            <a:r>
              <a:rPr lang="en-US" sz="2500" dirty="0" smtClean="0">
                <a:solidFill>
                  <a:schemeClr val="lt1"/>
                </a:solidFill>
                <a:latin typeface="Gill Sans"/>
                <a:ea typeface="Gill Sans"/>
                <a:cs typeface="Gill Sans"/>
                <a:sym typeface="Gill Sans"/>
              </a:rPr>
              <a:t>hazards.</a:t>
            </a:r>
            <a:endParaRPr sz="2500" dirty="0"/>
          </a:p>
          <a:p>
            <a:pPr marL="228600" lvl="0" indent="-228600" algn="just" rtl="0">
              <a:lnSpc>
                <a:spcPct val="90000"/>
              </a:lnSpc>
              <a:spcBef>
                <a:spcPts val="1000"/>
              </a:spcBef>
              <a:spcAft>
                <a:spcPts val="600"/>
              </a:spcAft>
              <a:buClr>
                <a:schemeClr val="lt1"/>
              </a:buClr>
              <a:buSzPts val="2800"/>
              <a:buChar char="•"/>
            </a:pPr>
            <a:r>
              <a:rPr lang="en-US" sz="2500" dirty="0">
                <a:solidFill>
                  <a:schemeClr val="lt1"/>
                </a:solidFill>
                <a:latin typeface="Gill Sans"/>
                <a:ea typeface="Gill Sans"/>
                <a:cs typeface="Gill Sans"/>
                <a:sym typeface="Gill Sans"/>
              </a:rPr>
              <a:t>If the employer can neither declassify a permit required confined space to a non-permit confined </a:t>
            </a:r>
            <a:r>
              <a:rPr lang="en-US" sz="2500" dirty="0" smtClean="0">
                <a:solidFill>
                  <a:schemeClr val="lt1"/>
                </a:solidFill>
                <a:latin typeface="Gill Sans"/>
                <a:ea typeface="Gill Sans"/>
                <a:cs typeface="Gill Sans"/>
                <a:sym typeface="Gill Sans"/>
              </a:rPr>
              <a:t>space, or provide alternate </a:t>
            </a:r>
            <a:r>
              <a:rPr lang="en-US" sz="2500" dirty="0">
                <a:solidFill>
                  <a:schemeClr val="lt1"/>
                </a:solidFill>
                <a:latin typeface="Gill Sans"/>
                <a:ea typeface="Gill Sans"/>
                <a:cs typeface="Gill Sans"/>
                <a:sym typeface="Gill Sans"/>
              </a:rPr>
              <a:t>entry procedures, all </a:t>
            </a:r>
            <a:r>
              <a:rPr lang="en-US" sz="2500" dirty="0" smtClean="0">
                <a:solidFill>
                  <a:schemeClr val="lt1"/>
                </a:solidFill>
                <a:latin typeface="Gill Sans"/>
                <a:ea typeface="Gill Sans"/>
                <a:cs typeface="Gill Sans"/>
                <a:sym typeface="Gill Sans"/>
              </a:rPr>
              <a:t>aspects </a:t>
            </a:r>
            <a:r>
              <a:rPr lang="en-US" sz="2500" dirty="0">
                <a:solidFill>
                  <a:schemeClr val="lt1"/>
                </a:solidFill>
                <a:latin typeface="Gill Sans"/>
                <a:ea typeface="Gill Sans"/>
                <a:cs typeface="Gill Sans"/>
                <a:sym typeface="Gill Sans"/>
              </a:rPr>
              <a:t>of a permit confined space must be </a:t>
            </a:r>
            <a:r>
              <a:rPr lang="en-US" sz="2500" dirty="0" smtClean="0">
                <a:solidFill>
                  <a:schemeClr val="lt1"/>
                </a:solidFill>
                <a:latin typeface="Gill Sans"/>
                <a:ea typeface="Gill Sans"/>
                <a:cs typeface="Gill Sans"/>
                <a:sym typeface="Gill Sans"/>
              </a:rPr>
              <a:t>followed.</a:t>
            </a:r>
            <a:endParaRPr sz="2500" dirty="0"/>
          </a:p>
          <a:p>
            <a:pPr marL="228600" lvl="0" indent="-50800" algn="just" rtl="0">
              <a:lnSpc>
                <a:spcPct val="90000"/>
              </a:lnSpc>
              <a:spcBef>
                <a:spcPts val="1000"/>
              </a:spcBef>
              <a:spcAft>
                <a:spcPts val="600"/>
              </a:spcAft>
              <a:buClr>
                <a:schemeClr val="dk1"/>
              </a:buClr>
              <a:buSzPts val="2800"/>
              <a:buNone/>
            </a:pPr>
            <a:endParaRPr sz="2500" dirty="0"/>
          </a:p>
          <a:p>
            <a:pPr marL="228600" lvl="0" indent="-50800" algn="just" rtl="0">
              <a:lnSpc>
                <a:spcPct val="90000"/>
              </a:lnSpc>
              <a:spcBef>
                <a:spcPts val="1000"/>
              </a:spcBef>
              <a:spcAft>
                <a:spcPts val="600"/>
              </a:spcAft>
              <a:buClr>
                <a:schemeClr val="dk1"/>
              </a:buClr>
              <a:buSzPts val="2800"/>
              <a:buNone/>
            </a:pPr>
            <a:endParaRPr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
                                            <p:txEl>
                                              <p:pRg st="0" end="0"/>
                                            </p:txEl>
                                          </p:spTgt>
                                        </p:tgtEl>
                                        <p:attrNameLst>
                                          <p:attrName>style.visibility</p:attrName>
                                        </p:attrNameLst>
                                      </p:cBhvr>
                                      <p:to>
                                        <p:strVal val="visible"/>
                                      </p:to>
                                    </p:set>
                                    <p:animEffect transition="in" filter="fade">
                                      <p:cBhvr>
                                        <p:cTn id="7" dur="1000"/>
                                        <p:tgtEl>
                                          <p:spTgt spid="5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
                                            <p:txEl>
                                              <p:pRg st="1" end="1"/>
                                            </p:txEl>
                                          </p:spTgt>
                                        </p:tgtEl>
                                        <p:attrNameLst>
                                          <p:attrName>style.visibility</p:attrName>
                                        </p:attrNameLst>
                                      </p:cBhvr>
                                      <p:to>
                                        <p:strVal val="visible"/>
                                      </p:to>
                                    </p:set>
                                    <p:animEffect transition="in" filter="fade">
                                      <p:cBhvr>
                                        <p:cTn id="12" dur="1000"/>
                                        <p:tgtEl>
                                          <p:spTgt spid="5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1">
                                            <p:txEl>
                                              <p:pRg st="2" end="2"/>
                                            </p:txEl>
                                          </p:spTgt>
                                        </p:tgtEl>
                                        <p:attrNameLst>
                                          <p:attrName>style.visibility</p:attrName>
                                        </p:attrNameLst>
                                      </p:cBhvr>
                                      <p:to>
                                        <p:strVal val="visible"/>
                                      </p:to>
                                    </p:set>
                                    <p:animEffect transition="in" filter="fade">
                                      <p:cBhvr>
                                        <p:cTn id="17" dur="1000"/>
                                        <p:tgtEl>
                                          <p:spTgt spid="5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1">
                                            <p:txEl>
                                              <p:pRg st="3" end="3"/>
                                            </p:txEl>
                                          </p:spTgt>
                                        </p:tgtEl>
                                        <p:attrNameLst>
                                          <p:attrName>style.visibility</p:attrName>
                                        </p:attrNameLst>
                                      </p:cBhvr>
                                      <p:to>
                                        <p:strVal val="visible"/>
                                      </p:to>
                                    </p:set>
                                    <p:animEffect transition="in" filter="fade">
                                      <p:cBhvr>
                                        <p:cTn id="22" dur="1000"/>
                                        <p:tgtEl>
                                          <p:spTgt spid="5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1">
                                            <p:txEl>
                                              <p:pRg st="4" end="4"/>
                                            </p:txEl>
                                          </p:spTgt>
                                        </p:tgtEl>
                                        <p:attrNameLst>
                                          <p:attrName>style.visibility</p:attrName>
                                        </p:attrNameLst>
                                      </p:cBhvr>
                                      <p:to>
                                        <p:strVal val="visible"/>
                                      </p:to>
                                    </p:set>
                                    <p:animEffect transition="in" filter="fade">
                                      <p:cBhvr>
                                        <p:cTn id="27" dur="1000"/>
                                        <p:tgtEl>
                                          <p:spTgt spid="5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506"/>
        <p:cNvGrpSpPr/>
        <p:nvPr/>
      </p:nvGrpSpPr>
      <p:grpSpPr>
        <a:xfrm>
          <a:off x="0" y="0"/>
          <a:ext cx="0" cy="0"/>
          <a:chOff x="0" y="0"/>
          <a:chExt cx="0" cy="0"/>
        </a:xfrm>
      </p:grpSpPr>
      <p:sp>
        <p:nvSpPr>
          <p:cNvPr id="507" name="Google Shape;507;p61"/>
          <p:cNvSpPr txBox="1">
            <a:spLocks noGrp="1"/>
          </p:cNvSpPr>
          <p:nvPr>
            <p:ph type="title"/>
          </p:nvPr>
        </p:nvSpPr>
        <p:spPr>
          <a:xfrm>
            <a:off x="643315" y="831124"/>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Permit Confined Space Requirements</a:t>
            </a:r>
            <a:endParaRPr dirty="0">
              <a:solidFill>
                <a:schemeClr val="lt1"/>
              </a:solidFill>
              <a:latin typeface="Rockwell"/>
              <a:ea typeface="Rockwell"/>
              <a:cs typeface="Rockwell"/>
              <a:sym typeface="Rockwell"/>
            </a:endParaRPr>
          </a:p>
        </p:txBody>
      </p:sp>
      <p:sp>
        <p:nvSpPr>
          <p:cNvPr id="508" name="Google Shape;508;p61"/>
          <p:cNvSpPr txBox="1">
            <a:spLocks noGrp="1"/>
          </p:cNvSpPr>
          <p:nvPr>
            <p:ph type="body" idx="1"/>
          </p:nvPr>
        </p:nvSpPr>
        <p:spPr>
          <a:xfrm>
            <a:off x="521086" y="2135558"/>
            <a:ext cx="10760058" cy="450840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400"/>
              </a:spcAft>
              <a:buClr>
                <a:schemeClr val="lt1"/>
              </a:buClr>
              <a:buSzPts val="2800"/>
              <a:buChar char="•"/>
            </a:pPr>
            <a:r>
              <a:rPr lang="en-US" sz="2600" dirty="0">
                <a:solidFill>
                  <a:schemeClr val="lt1"/>
                </a:solidFill>
                <a:latin typeface="Gill Sans"/>
                <a:ea typeface="Gill Sans"/>
                <a:cs typeface="Gill Sans"/>
                <a:sym typeface="Gill Sans"/>
              </a:rPr>
              <a:t>Requires a written program</a:t>
            </a:r>
            <a:endParaRPr sz="2600" dirty="0"/>
          </a:p>
          <a:p>
            <a:pPr marL="228600" lvl="0" indent="-228600" algn="just" rtl="0">
              <a:lnSpc>
                <a:spcPct val="90000"/>
              </a:lnSpc>
              <a:spcBef>
                <a:spcPts val="1000"/>
              </a:spcBef>
              <a:spcAft>
                <a:spcPts val="400"/>
              </a:spcAft>
              <a:buClr>
                <a:schemeClr val="lt1"/>
              </a:buClr>
              <a:buSzPts val="2800"/>
              <a:buChar char="•"/>
            </a:pPr>
            <a:r>
              <a:rPr lang="en-US" sz="2600" dirty="0">
                <a:solidFill>
                  <a:schemeClr val="lt1"/>
                </a:solidFill>
                <a:latin typeface="Gill Sans"/>
                <a:ea typeface="Gill Sans"/>
                <a:cs typeface="Gill Sans"/>
                <a:sym typeface="Gill Sans"/>
              </a:rPr>
              <a:t>Implement measures to prevent unauthorized entry into the permit required confined space</a:t>
            </a:r>
            <a:endParaRPr sz="2600" dirty="0"/>
          </a:p>
          <a:p>
            <a:pPr marL="228600" lvl="0" indent="-228600" algn="just" rtl="0">
              <a:lnSpc>
                <a:spcPct val="90000"/>
              </a:lnSpc>
              <a:spcBef>
                <a:spcPts val="1000"/>
              </a:spcBef>
              <a:spcAft>
                <a:spcPts val="400"/>
              </a:spcAft>
              <a:buClr>
                <a:schemeClr val="lt1"/>
              </a:buClr>
              <a:buSzPts val="2800"/>
              <a:buChar char="•"/>
            </a:pPr>
            <a:r>
              <a:rPr lang="en-US" sz="2600" dirty="0">
                <a:solidFill>
                  <a:schemeClr val="lt1"/>
                </a:solidFill>
                <a:latin typeface="Gill Sans"/>
                <a:ea typeface="Gill Sans"/>
                <a:cs typeface="Gill Sans"/>
                <a:sym typeface="Gill Sans"/>
              </a:rPr>
              <a:t>Workers must be trained in CSE</a:t>
            </a:r>
            <a:endParaRPr sz="2600" dirty="0"/>
          </a:p>
          <a:p>
            <a:pPr marL="228600" lvl="0" indent="-228600" algn="just" rtl="0">
              <a:lnSpc>
                <a:spcPct val="90000"/>
              </a:lnSpc>
              <a:spcBef>
                <a:spcPts val="1000"/>
              </a:spcBef>
              <a:spcAft>
                <a:spcPts val="400"/>
              </a:spcAft>
              <a:buClr>
                <a:schemeClr val="lt1"/>
              </a:buClr>
              <a:buSzPts val="2800"/>
              <a:buChar char="•"/>
            </a:pPr>
            <a:r>
              <a:rPr lang="en-US" sz="2600" dirty="0">
                <a:solidFill>
                  <a:schemeClr val="lt1"/>
                </a:solidFill>
                <a:latin typeface="Gill Sans"/>
                <a:ea typeface="Gill Sans"/>
                <a:cs typeface="Gill Sans"/>
                <a:sym typeface="Gill Sans"/>
              </a:rPr>
              <a:t>Identify all the hazards prior to entry into CS</a:t>
            </a:r>
            <a:endParaRPr sz="2600" dirty="0"/>
          </a:p>
          <a:p>
            <a:pPr marL="228600" lvl="0" indent="-228600" algn="just" rtl="0">
              <a:lnSpc>
                <a:spcPct val="90000"/>
              </a:lnSpc>
              <a:spcBef>
                <a:spcPts val="1000"/>
              </a:spcBef>
              <a:spcAft>
                <a:spcPts val="400"/>
              </a:spcAft>
              <a:buClr>
                <a:schemeClr val="lt1"/>
              </a:buClr>
              <a:buSzPts val="2800"/>
              <a:buChar char="•"/>
            </a:pPr>
            <a:r>
              <a:rPr lang="en-US" sz="2600" dirty="0">
                <a:solidFill>
                  <a:schemeClr val="lt1"/>
                </a:solidFill>
                <a:latin typeface="Gill Sans"/>
                <a:ea typeface="Gill Sans"/>
                <a:cs typeface="Gill Sans"/>
                <a:sym typeface="Gill Sans"/>
              </a:rPr>
              <a:t>Document all the required information on the confined space permit form</a:t>
            </a:r>
            <a:endParaRPr sz="2600" dirty="0"/>
          </a:p>
          <a:p>
            <a:pPr marL="228600" lvl="0" indent="-228600" algn="just" rtl="0">
              <a:lnSpc>
                <a:spcPct val="90000"/>
              </a:lnSpc>
              <a:spcBef>
                <a:spcPts val="1000"/>
              </a:spcBef>
              <a:spcAft>
                <a:spcPts val="400"/>
              </a:spcAft>
              <a:buClr>
                <a:schemeClr val="lt1"/>
              </a:buClr>
              <a:buSzPts val="2800"/>
              <a:buChar char="•"/>
            </a:pPr>
            <a:r>
              <a:rPr lang="en-US" sz="2600" dirty="0">
                <a:solidFill>
                  <a:schemeClr val="lt1"/>
                </a:solidFill>
                <a:latin typeface="Gill Sans"/>
                <a:ea typeface="Gill Sans"/>
                <a:cs typeface="Gill Sans"/>
                <a:sym typeface="Gill Sans"/>
              </a:rPr>
              <a:t>Develop and implement safety procedures which includes before entry into CS</a:t>
            </a:r>
            <a:endParaRPr sz="2600" dirty="0">
              <a:solidFill>
                <a:schemeClr val="lt1"/>
              </a:solidFill>
              <a:latin typeface="Gill Sans"/>
              <a:ea typeface="Gill Sans"/>
              <a:cs typeface="Gill Sans"/>
              <a:sym typeface="Gill Sans"/>
            </a:endParaRPr>
          </a:p>
          <a:p>
            <a:pPr marL="228600" lvl="0" indent="-165100" algn="just" rtl="0">
              <a:lnSpc>
                <a:spcPct val="90000"/>
              </a:lnSpc>
              <a:spcBef>
                <a:spcPts val="1000"/>
              </a:spcBef>
              <a:spcAft>
                <a:spcPts val="400"/>
              </a:spcAft>
              <a:buClr>
                <a:schemeClr val="lt1"/>
              </a:buClr>
              <a:buSzPts val="1800"/>
              <a:buFont typeface="Gill Sans"/>
              <a:buChar char="•"/>
            </a:pPr>
            <a:r>
              <a:rPr lang="en-US" sz="2600" dirty="0">
                <a:solidFill>
                  <a:schemeClr val="lt1"/>
                </a:solidFill>
                <a:latin typeface="Gill Sans"/>
                <a:ea typeface="Gill Sans"/>
                <a:cs typeface="Gill Sans"/>
                <a:sym typeface="Gill Sans"/>
              </a:rPr>
              <a:t>Rescue plan in place</a:t>
            </a:r>
            <a:endParaRPr sz="2600" dirty="0">
              <a:solidFill>
                <a:schemeClr val="lt1"/>
              </a:solidFill>
              <a:latin typeface="Gill Sans"/>
              <a:ea typeface="Gill Sans"/>
              <a:cs typeface="Gill Sans"/>
              <a:sym typeface="Gill Sans"/>
            </a:endParaRPr>
          </a:p>
          <a:p>
            <a:pPr marL="228600" lvl="0" indent="-50800" algn="just" rtl="0">
              <a:lnSpc>
                <a:spcPct val="90000"/>
              </a:lnSpc>
              <a:spcBef>
                <a:spcPts val="1000"/>
              </a:spcBef>
              <a:spcAft>
                <a:spcPts val="400"/>
              </a:spcAft>
              <a:buClr>
                <a:schemeClr val="dk1"/>
              </a:buClr>
              <a:buSzPts val="2800"/>
              <a:buNone/>
            </a:pPr>
            <a:endParaRP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8">
                                            <p:txEl>
                                              <p:pRg st="0" end="0"/>
                                            </p:txEl>
                                          </p:spTgt>
                                        </p:tgtEl>
                                        <p:attrNameLst>
                                          <p:attrName>style.visibility</p:attrName>
                                        </p:attrNameLst>
                                      </p:cBhvr>
                                      <p:to>
                                        <p:strVal val="visible"/>
                                      </p:to>
                                    </p:set>
                                    <p:animEffect transition="in" filter="fade">
                                      <p:cBhvr>
                                        <p:cTn id="7" dur="1000"/>
                                        <p:tgtEl>
                                          <p:spTgt spid="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8">
                                            <p:txEl>
                                              <p:pRg st="1" end="1"/>
                                            </p:txEl>
                                          </p:spTgt>
                                        </p:tgtEl>
                                        <p:attrNameLst>
                                          <p:attrName>style.visibility</p:attrName>
                                        </p:attrNameLst>
                                      </p:cBhvr>
                                      <p:to>
                                        <p:strVal val="visible"/>
                                      </p:to>
                                    </p:set>
                                    <p:animEffect transition="in" filter="fade">
                                      <p:cBhvr>
                                        <p:cTn id="12" dur="1000"/>
                                        <p:tgtEl>
                                          <p:spTgt spid="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8">
                                            <p:txEl>
                                              <p:pRg st="2" end="2"/>
                                            </p:txEl>
                                          </p:spTgt>
                                        </p:tgtEl>
                                        <p:attrNameLst>
                                          <p:attrName>style.visibility</p:attrName>
                                        </p:attrNameLst>
                                      </p:cBhvr>
                                      <p:to>
                                        <p:strVal val="visible"/>
                                      </p:to>
                                    </p:set>
                                    <p:animEffect transition="in" filter="fade">
                                      <p:cBhvr>
                                        <p:cTn id="17" dur="1000"/>
                                        <p:tgtEl>
                                          <p:spTgt spid="5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8">
                                            <p:txEl>
                                              <p:pRg st="3" end="3"/>
                                            </p:txEl>
                                          </p:spTgt>
                                        </p:tgtEl>
                                        <p:attrNameLst>
                                          <p:attrName>style.visibility</p:attrName>
                                        </p:attrNameLst>
                                      </p:cBhvr>
                                      <p:to>
                                        <p:strVal val="visible"/>
                                      </p:to>
                                    </p:set>
                                    <p:animEffect transition="in" filter="fade">
                                      <p:cBhvr>
                                        <p:cTn id="22" dur="1000"/>
                                        <p:tgtEl>
                                          <p:spTgt spid="5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8">
                                            <p:txEl>
                                              <p:pRg st="4" end="4"/>
                                            </p:txEl>
                                          </p:spTgt>
                                        </p:tgtEl>
                                        <p:attrNameLst>
                                          <p:attrName>style.visibility</p:attrName>
                                        </p:attrNameLst>
                                      </p:cBhvr>
                                      <p:to>
                                        <p:strVal val="visible"/>
                                      </p:to>
                                    </p:set>
                                    <p:animEffect transition="in" filter="fade">
                                      <p:cBhvr>
                                        <p:cTn id="27" dur="1000"/>
                                        <p:tgtEl>
                                          <p:spTgt spid="50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8">
                                            <p:txEl>
                                              <p:pRg st="5" end="5"/>
                                            </p:txEl>
                                          </p:spTgt>
                                        </p:tgtEl>
                                        <p:attrNameLst>
                                          <p:attrName>style.visibility</p:attrName>
                                        </p:attrNameLst>
                                      </p:cBhvr>
                                      <p:to>
                                        <p:strVal val="visible"/>
                                      </p:to>
                                    </p:set>
                                    <p:animEffect transition="in" filter="fade">
                                      <p:cBhvr>
                                        <p:cTn id="32" dur="1000"/>
                                        <p:tgtEl>
                                          <p:spTgt spid="50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08">
                                            <p:txEl>
                                              <p:pRg st="6" end="6"/>
                                            </p:txEl>
                                          </p:spTgt>
                                        </p:tgtEl>
                                        <p:attrNameLst>
                                          <p:attrName>style.visibility</p:attrName>
                                        </p:attrNameLst>
                                      </p:cBhvr>
                                      <p:to>
                                        <p:strVal val="visible"/>
                                      </p:to>
                                    </p:set>
                                    <p:animEffect transition="in" filter="fade">
                                      <p:cBhvr>
                                        <p:cTn id="37" dur="1000"/>
                                        <p:tgtEl>
                                          <p:spTgt spid="50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08">
                                            <p:txEl>
                                              <p:pRg st="7" end="7"/>
                                            </p:txEl>
                                          </p:spTgt>
                                        </p:tgtEl>
                                        <p:attrNameLst>
                                          <p:attrName>style.visibility</p:attrName>
                                        </p:attrNameLst>
                                      </p:cBhvr>
                                      <p:to>
                                        <p:strVal val="visible"/>
                                      </p:to>
                                    </p:set>
                                    <p:animEffect transition="in" filter="fade">
                                      <p:cBhvr>
                                        <p:cTn id="42" dur="1000"/>
                                        <p:tgtEl>
                                          <p:spTgt spid="50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736600" y="98205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Questions and Feed Back</a:t>
            </a:r>
            <a:endParaRPr dirty="0"/>
          </a:p>
        </p:txBody>
      </p:sp>
      <p:sp>
        <p:nvSpPr>
          <p:cNvPr id="124" name="Google Shape;124;p17"/>
          <p:cNvSpPr txBox="1">
            <a:spLocks noGrp="1"/>
          </p:cNvSpPr>
          <p:nvPr>
            <p:ph type="body" idx="1"/>
          </p:nvPr>
        </p:nvSpPr>
        <p:spPr>
          <a:xfrm>
            <a:off x="548064" y="2580620"/>
            <a:ext cx="6399490" cy="378936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dirty="0">
                <a:solidFill>
                  <a:schemeClr val="lt1"/>
                </a:solidFill>
                <a:latin typeface="Gill Sans"/>
                <a:ea typeface="Gill Sans"/>
                <a:cs typeface="Gill Sans"/>
                <a:sym typeface="Gill Sans"/>
              </a:rPr>
              <a:t>At the end of the </a:t>
            </a:r>
            <a:r>
              <a:rPr lang="en-US" dirty="0" smtClean="0">
                <a:solidFill>
                  <a:schemeClr val="lt1"/>
                </a:solidFill>
                <a:latin typeface="Gill Sans"/>
                <a:ea typeface="Gill Sans"/>
                <a:cs typeface="Gill Sans"/>
                <a:sym typeface="Gill Sans"/>
              </a:rPr>
              <a:t>training session, </a:t>
            </a:r>
            <a:r>
              <a:rPr lang="en-US" dirty="0">
                <a:solidFill>
                  <a:schemeClr val="lt1"/>
                </a:solidFill>
                <a:latin typeface="Gill Sans"/>
                <a:ea typeface="Gill Sans"/>
                <a:cs typeface="Gill Sans"/>
                <a:sym typeface="Gill Sans"/>
              </a:rPr>
              <a:t>participants will be ask to fill out a </a:t>
            </a:r>
            <a:r>
              <a:rPr lang="en-US" b="1" dirty="0">
                <a:solidFill>
                  <a:schemeClr val="lt1"/>
                </a:solidFill>
                <a:latin typeface="Gill Sans"/>
                <a:ea typeface="Gill Sans"/>
                <a:cs typeface="Gill Sans"/>
                <a:sym typeface="Gill Sans"/>
              </a:rPr>
              <a:t>brief questionnaire and provide feedback </a:t>
            </a:r>
            <a:r>
              <a:rPr lang="en-US" dirty="0">
                <a:solidFill>
                  <a:schemeClr val="lt1"/>
                </a:solidFill>
                <a:latin typeface="Gill Sans"/>
                <a:ea typeface="Gill Sans"/>
                <a:cs typeface="Gill Sans"/>
                <a:sym typeface="Gill Sans"/>
              </a:rPr>
              <a:t>on the training materials</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26" name="Google Shape;126;p17" descr="Evaluation feedback image&#10;" title="Evaluation feedback 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30585" y="2580620"/>
            <a:ext cx="4168741" cy="3473951"/>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513"/>
        <p:cNvGrpSpPr/>
        <p:nvPr/>
      </p:nvGrpSpPr>
      <p:grpSpPr>
        <a:xfrm>
          <a:off x="0" y="0"/>
          <a:ext cx="0" cy="0"/>
          <a:chOff x="0" y="0"/>
          <a:chExt cx="0" cy="0"/>
        </a:xfrm>
      </p:grpSpPr>
      <p:sp>
        <p:nvSpPr>
          <p:cNvPr id="514" name="Google Shape;514;p62"/>
          <p:cNvSpPr txBox="1">
            <a:spLocks noGrp="1"/>
          </p:cNvSpPr>
          <p:nvPr>
            <p:ph type="title"/>
          </p:nvPr>
        </p:nvSpPr>
        <p:spPr>
          <a:xfrm>
            <a:off x="838199" y="99872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Permit Confined Space Requirements Continued</a:t>
            </a:r>
            <a:endParaRPr dirty="0"/>
          </a:p>
        </p:txBody>
      </p:sp>
      <p:sp>
        <p:nvSpPr>
          <p:cNvPr id="515" name="Google Shape;515;p62"/>
          <p:cNvSpPr txBox="1">
            <a:spLocks noGrp="1"/>
          </p:cNvSpPr>
          <p:nvPr>
            <p:ph type="body" idx="1"/>
          </p:nvPr>
        </p:nvSpPr>
        <p:spPr>
          <a:xfrm>
            <a:off x="817082" y="2549194"/>
            <a:ext cx="10557835"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400"/>
              </a:spcAft>
              <a:buClr>
                <a:schemeClr val="lt1"/>
              </a:buClr>
              <a:buSzPts val="2800"/>
              <a:buChar char="•"/>
            </a:pPr>
            <a:r>
              <a:rPr lang="en-US" sz="2600" dirty="0">
                <a:solidFill>
                  <a:schemeClr val="lt1"/>
                </a:solidFill>
                <a:latin typeface="Gill Sans"/>
                <a:ea typeface="Gill Sans"/>
                <a:cs typeface="Gill Sans"/>
                <a:sym typeface="Gill Sans"/>
              </a:rPr>
              <a:t>Oxygen content between 19.5% and 23.5%</a:t>
            </a:r>
            <a:endParaRPr sz="2600" dirty="0"/>
          </a:p>
          <a:p>
            <a:pPr marL="228600" lvl="0" indent="-228600" algn="just" rtl="0">
              <a:lnSpc>
                <a:spcPct val="90000"/>
              </a:lnSpc>
              <a:spcBef>
                <a:spcPts val="1000"/>
              </a:spcBef>
              <a:spcAft>
                <a:spcPts val="400"/>
              </a:spcAft>
              <a:buClr>
                <a:schemeClr val="lt1"/>
              </a:buClr>
              <a:buSzPts val="2800"/>
              <a:buChar char="•"/>
            </a:pPr>
            <a:r>
              <a:rPr lang="en-US" sz="2600" dirty="0">
                <a:solidFill>
                  <a:schemeClr val="lt1"/>
                </a:solidFill>
                <a:latin typeface="Gill Sans"/>
                <a:ea typeface="Gill Sans"/>
                <a:cs typeface="Gill Sans"/>
                <a:sym typeface="Gill Sans"/>
              </a:rPr>
              <a:t>Explosive hazards are 10% of the lower explosive limit </a:t>
            </a:r>
            <a:r>
              <a:rPr lang="en-US" sz="2600" dirty="0" smtClean="0">
                <a:solidFill>
                  <a:schemeClr val="lt1"/>
                </a:solidFill>
                <a:latin typeface="Gill Sans"/>
                <a:ea typeface="Gill Sans"/>
                <a:cs typeface="Gill Sans"/>
                <a:sym typeface="Gill Sans"/>
              </a:rPr>
              <a:t>(LEL</a:t>
            </a:r>
            <a:r>
              <a:rPr lang="en-US" sz="2600" dirty="0">
                <a:solidFill>
                  <a:schemeClr val="lt1"/>
                </a:solidFill>
                <a:latin typeface="Gill Sans"/>
                <a:ea typeface="Gill Sans"/>
                <a:cs typeface="Gill Sans"/>
                <a:sym typeface="Gill Sans"/>
              </a:rPr>
              <a:t>)</a:t>
            </a:r>
            <a:endParaRPr sz="2600" dirty="0"/>
          </a:p>
          <a:p>
            <a:pPr marL="228600" lvl="0" indent="-228600" algn="just" rtl="0">
              <a:lnSpc>
                <a:spcPct val="90000"/>
              </a:lnSpc>
              <a:spcBef>
                <a:spcPts val="1000"/>
              </a:spcBef>
              <a:spcAft>
                <a:spcPts val="400"/>
              </a:spcAft>
              <a:buClr>
                <a:schemeClr val="lt1"/>
              </a:buClr>
              <a:buSzPts val="2800"/>
              <a:buChar char="•"/>
            </a:pPr>
            <a:r>
              <a:rPr lang="en-US" sz="2600" dirty="0">
                <a:solidFill>
                  <a:schemeClr val="lt1"/>
                </a:solidFill>
                <a:latin typeface="Gill Sans"/>
                <a:ea typeface="Gill Sans"/>
                <a:cs typeface="Gill Sans"/>
                <a:sym typeface="Gill Sans"/>
              </a:rPr>
              <a:t>Energy isolation in place such as lock-out tag-out </a:t>
            </a:r>
            <a:r>
              <a:rPr lang="en-US" sz="2600" dirty="0" smtClean="0">
                <a:solidFill>
                  <a:schemeClr val="lt1"/>
                </a:solidFill>
                <a:latin typeface="Gill Sans"/>
                <a:ea typeface="Gill Sans"/>
                <a:cs typeface="Gill Sans"/>
                <a:sym typeface="Gill Sans"/>
              </a:rPr>
              <a:t>(LOTO)</a:t>
            </a:r>
            <a:endParaRPr sz="2600" dirty="0"/>
          </a:p>
          <a:p>
            <a:pPr marL="228600" lvl="0" indent="-228600" algn="just" rtl="0">
              <a:lnSpc>
                <a:spcPct val="90000"/>
              </a:lnSpc>
              <a:spcBef>
                <a:spcPts val="1000"/>
              </a:spcBef>
              <a:spcAft>
                <a:spcPts val="400"/>
              </a:spcAft>
              <a:buClr>
                <a:schemeClr val="lt1"/>
              </a:buClr>
              <a:buSzPts val="2800"/>
              <a:buChar char="•"/>
            </a:pPr>
            <a:r>
              <a:rPr lang="en-US" sz="2600" dirty="0">
                <a:solidFill>
                  <a:schemeClr val="lt1"/>
                </a:solidFill>
                <a:latin typeface="Gill Sans"/>
                <a:ea typeface="Gill Sans"/>
                <a:cs typeface="Gill Sans"/>
                <a:sym typeface="Gill Sans"/>
              </a:rPr>
              <a:t>Control or elimination of atmospheric hazards through purging, inerting, flushing or </a:t>
            </a:r>
            <a:r>
              <a:rPr lang="en-US" sz="2600" dirty="0" smtClean="0">
                <a:solidFill>
                  <a:schemeClr val="lt1"/>
                </a:solidFill>
                <a:latin typeface="Gill Sans"/>
                <a:ea typeface="Gill Sans"/>
                <a:cs typeface="Gill Sans"/>
                <a:sym typeface="Gill Sans"/>
              </a:rPr>
              <a:t>ventilating.</a:t>
            </a:r>
            <a:endParaRPr sz="2600" dirty="0">
              <a:solidFill>
                <a:schemeClr val="lt1"/>
              </a:solidFill>
              <a:latin typeface="Gill Sans"/>
              <a:ea typeface="Gill Sans"/>
              <a:cs typeface="Gill Sans"/>
              <a:sym typeface="Gill Sans"/>
            </a:endParaRPr>
          </a:p>
          <a:p>
            <a:pPr marL="228600" lvl="0" indent="-228600" algn="just" rtl="0">
              <a:lnSpc>
                <a:spcPct val="90000"/>
              </a:lnSpc>
              <a:spcBef>
                <a:spcPts val="1000"/>
              </a:spcBef>
              <a:spcAft>
                <a:spcPts val="400"/>
              </a:spcAft>
              <a:buClr>
                <a:schemeClr val="lt1"/>
              </a:buClr>
              <a:buSzPts val="2800"/>
              <a:buChar char="•"/>
            </a:pPr>
            <a:r>
              <a:rPr lang="en-US" sz="2600" dirty="0">
                <a:solidFill>
                  <a:schemeClr val="lt1"/>
                </a:solidFill>
                <a:latin typeface="Gill Sans"/>
                <a:ea typeface="Gill Sans"/>
                <a:cs typeface="Gill Sans"/>
                <a:sym typeface="Gill Sans"/>
              </a:rPr>
              <a:t>Protection of </a:t>
            </a:r>
            <a:r>
              <a:rPr lang="en-US" sz="2600" dirty="0" smtClean="0">
                <a:solidFill>
                  <a:schemeClr val="lt1"/>
                </a:solidFill>
                <a:latin typeface="Gill Sans"/>
                <a:ea typeface="Gill Sans"/>
                <a:cs typeface="Gill Sans"/>
                <a:sym typeface="Gill Sans"/>
              </a:rPr>
              <a:t>pedestrians from </a:t>
            </a:r>
            <a:r>
              <a:rPr lang="en-US" sz="2600" dirty="0">
                <a:solidFill>
                  <a:schemeClr val="lt1"/>
                </a:solidFill>
                <a:latin typeface="Gill Sans"/>
                <a:ea typeface="Gill Sans"/>
                <a:cs typeface="Gill Sans"/>
                <a:sym typeface="Gill Sans"/>
              </a:rPr>
              <a:t>traffic </a:t>
            </a:r>
            <a:r>
              <a:rPr lang="en-US" sz="2600" dirty="0" smtClean="0">
                <a:solidFill>
                  <a:schemeClr val="lt1"/>
                </a:solidFill>
                <a:latin typeface="Gill Sans"/>
                <a:ea typeface="Gill Sans"/>
                <a:cs typeface="Gill Sans"/>
                <a:sym typeface="Gill Sans"/>
              </a:rPr>
              <a:t>hazards </a:t>
            </a:r>
            <a:r>
              <a:rPr lang="en-US" sz="2600" dirty="0">
                <a:solidFill>
                  <a:schemeClr val="lt1"/>
                </a:solidFill>
                <a:latin typeface="Gill Sans"/>
                <a:ea typeface="Gill Sans"/>
                <a:cs typeface="Gill Sans"/>
                <a:sym typeface="Gill Sans"/>
              </a:rPr>
              <a:t>using </a:t>
            </a:r>
            <a:r>
              <a:rPr lang="en-US" sz="2600" dirty="0" smtClean="0">
                <a:solidFill>
                  <a:schemeClr val="lt1"/>
                </a:solidFill>
                <a:latin typeface="Gill Sans"/>
                <a:ea typeface="Gill Sans"/>
                <a:cs typeface="Gill Sans"/>
                <a:sym typeface="Gill Sans"/>
              </a:rPr>
              <a:t>barriers</a:t>
            </a:r>
            <a:endParaRPr sz="2600" dirty="0"/>
          </a:p>
          <a:p>
            <a:pPr marL="228600" lvl="0" indent="-228600" algn="just" rtl="0">
              <a:lnSpc>
                <a:spcPct val="90000"/>
              </a:lnSpc>
              <a:spcBef>
                <a:spcPts val="1000"/>
              </a:spcBef>
              <a:spcAft>
                <a:spcPts val="400"/>
              </a:spcAft>
              <a:buClr>
                <a:schemeClr val="lt1"/>
              </a:buClr>
              <a:buSzPts val="2800"/>
              <a:buChar char="•"/>
            </a:pPr>
            <a:r>
              <a:rPr lang="en-US" sz="2600" dirty="0">
                <a:solidFill>
                  <a:schemeClr val="lt1"/>
                </a:solidFill>
                <a:latin typeface="Gill Sans"/>
                <a:ea typeface="Gill Sans"/>
                <a:cs typeface="Gill Sans"/>
                <a:sym typeface="Gill Sans"/>
              </a:rPr>
              <a:t>Verify that conditions in the permit confined space remain at safe levels throughout </a:t>
            </a:r>
            <a:r>
              <a:rPr lang="en-US" sz="2600" dirty="0" smtClean="0">
                <a:solidFill>
                  <a:schemeClr val="lt1"/>
                </a:solidFill>
                <a:latin typeface="Gill Sans"/>
                <a:ea typeface="Gill Sans"/>
                <a:cs typeface="Gill Sans"/>
                <a:sym typeface="Gill Sans"/>
              </a:rPr>
              <a:t>entry.</a:t>
            </a:r>
            <a:endParaRPr sz="2600" dirty="0">
              <a:solidFill>
                <a:schemeClr val="lt1"/>
              </a:solidFill>
              <a:latin typeface="Gill Sans"/>
              <a:ea typeface="Gill Sans"/>
              <a:cs typeface="Gill Sans"/>
              <a:sym typeface="Gill Sans"/>
            </a:endParaRPr>
          </a:p>
          <a:p>
            <a:pPr marL="228600" lvl="0" indent="-50800" algn="just" rtl="0">
              <a:lnSpc>
                <a:spcPct val="90000"/>
              </a:lnSpc>
              <a:spcBef>
                <a:spcPts val="1000"/>
              </a:spcBef>
              <a:spcAft>
                <a:spcPts val="400"/>
              </a:spcAft>
              <a:buClr>
                <a:schemeClr val="dk1"/>
              </a:buClr>
              <a:buSzPts val="2800"/>
              <a:buNone/>
            </a:pPr>
            <a:endParaRP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5">
                                            <p:txEl>
                                              <p:pRg st="0" end="0"/>
                                            </p:txEl>
                                          </p:spTgt>
                                        </p:tgtEl>
                                        <p:attrNameLst>
                                          <p:attrName>style.visibility</p:attrName>
                                        </p:attrNameLst>
                                      </p:cBhvr>
                                      <p:to>
                                        <p:strVal val="visible"/>
                                      </p:to>
                                    </p:set>
                                    <p:animEffect transition="in" filter="fade">
                                      <p:cBhvr>
                                        <p:cTn id="7" dur="1000"/>
                                        <p:tgtEl>
                                          <p:spTgt spid="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5">
                                            <p:txEl>
                                              <p:pRg st="1" end="1"/>
                                            </p:txEl>
                                          </p:spTgt>
                                        </p:tgtEl>
                                        <p:attrNameLst>
                                          <p:attrName>style.visibility</p:attrName>
                                        </p:attrNameLst>
                                      </p:cBhvr>
                                      <p:to>
                                        <p:strVal val="visible"/>
                                      </p:to>
                                    </p:set>
                                    <p:animEffect transition="in" filter="fade">
                                      <p:cBhvr>
                                        <p:cTn id="12" dur="1000"/>
                                        <p:tgtEl>
                                          <p:spTgt spid="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5">
                                            <p:txEl>
                                              <p:pRg st="2" end="2"/>
                                            </p:txEl>
                                          </p:spTgt>
                                        </p:tgtEl>
                                        <p:attrNameLst>
                                          <p:attrName>style.visibility</p:attrName>
                                        </p:attrNameLst>
                                      </p:cBhvr>
                                      <p:to>
                                        <p:strVal val="visible"/>
                                      </p:to>
                                    </p:set>
                                    <p:animEffect transition="in" filter="fade">
                                      <p:cBhvr>
                                        <p:cTn id="17" dur="1000"/>
                                        <p:tgtEl>
                                          <p:spTgt spid="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5">
                                            <p:txEl>
                                              <p:pRg st="3" end="3"/>
                                            </p:txEl>
                                          </p:spTgt>
                                        </p:tgtEl>
                                        <p:attrNameLst>
                                          <p:attrName>style.visibility</p:attrName>
                                        </p:attrNameLst>
                                      </p:cBhvr>
                                      <p:to>
                                        <p:strVal val="visible"/>
                                      </p:to>
                                    </p:set>
                                    <p:animEffect transition="in" filter="fade">
                                      <p:cBhvr>
                                        <p:cTn id="22" dur="1000"/>
                                        <p:tgtEl>
                                          <p:spTgt spid="5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5">
                                            <p:txEl>
                                              <p:pRg st="4" end="4"/>
                                            </p:txEl>
                                          </p:spTgt>
                                        </p:tgtEl>
                                        <p:attrNameLst>
                                          <p:attrName>style.visibility</p:attrName>
                                        </p:attrNameLst>
                                      </p:cBhvr>
                                      <p:to>
                                        <p:strVal val="visible"/>
                                      </p:to>
                                    </p:set>
                                    <p:animEffect transition="in" filter="fade">
                                      <p:cBhvr>
                                        <p:cTn id="27" dur="1000"/>
                                        <p:tgtEl>
                                          <p:spTgt spid="5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5">
                                            <p:txEl>
                                              <p:pRg st="5" end="5"/>
                                            </p:txEl>
                                          </p:spTgt>
                                        </p:tgtEl>
                                        <p:attrNameLst>
                                          <p:attrName>style.visibility</p:attrName>
                                        </p:attrNameLst>
                                      </p:cBhvr>
                                      <p:to>
                                        <p:strVal val="visible"/>
                                      </p:to>
                                    </p:set>
                                    <p:animEffect transition="in" filter="fade">
                                      <p:cBhvr>
                                        <p:cTn id="32" dur="1000"/>
                                        <p:tgtEl>
                                          <p:spTgt spid="5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520"/>
        <p:cNvGrpSpPr/>
        <p:nvPr/>
      </p:nvGrpSpPr>
      <p:grpSpPr>
        <a:xfrm>
          <a:off x="0" y="0"/>
          <a:ext cx="0" cy="0"/>
          <a:chOff x="0" y="0"/>
          <a:chExt cx="0" cy="0"/>
        </a:xfrm>
      </p:grpSpPr>
      <p:sp>
        <p:nvSpPr>
          <p:cNvPr id="521" name="Google Shape;521;p63"/>
          <p:cNvSpPr txBox="1">
            <a:spLocks noGrp="1"/>
          </p:cNvSpPr>
          <p:nvPr>
            <p:ph type="title"/>
          </p:nvPr>
        </p:nvSpPr>
        <p:spPr>
          <a:xfrm>
            <a:off x="722086" y="99872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Equipment for Permit Required Confined Space</a:t>
            </a:r>
            <a:endParaRPr>
              <a:solidFill>
                <a:schemeClr val="lt1"/>
              </a:solidFill>
              <a:latin typeface="Rockwell"/>
              <a:ea typeface="Rockwell"/>
              <a:cs typeface="Rockwell"/>
              <a:sym typeface="Rockwell"/>
            </a:endParaRPr>
          </a:p>
        </p:txBody>
      </p:sp>
      <p:sp>
        <p:nvSpPr>
          <p:cNvPr id="522" name="Google Shape;522;p63"/>
          <p:cNvSpPr txBox="1">
            <a:spLocks noGrp="1"/>
          </p:cNvSpPr>
          <p:nvPr>
            <p:ph type="body" idx="1"/>
          </p:nvPr>
        </p:nvSpPr>
        <p:spPr>
          <a:xfrm>
            <a:off x="1083593" y="2698048"/>
            <a:ext cx="9198091" cy="366190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800"/>
              </a:spcAft>
              <a:buClr>
                <a:schemeClr val="lt1"/>
              </a:buClr>
              <a:buSzPts val="2800"/>
              <a:buChar char="•"/>
            </a:pPr>
            <a:r>
              <a:rPr lang="en-US" dirty="0">
                <a:solidFill>
                  <a:schemeClr val="lt1"/>
                </a:solidFill>
                <a:latin typeface="Gill Sans"/>
                <a:ea typeface="Gill Sans"/>
                <a:cs typeface="Gill Sans"/>
                <a:sym typeface="Gill Sans"/>
              </a:rPr>
              <a:t>Gas detection equipment to monitor atmosphere</a:t>
            </a:r>
            <a:endParaRPr dirty="0"/>
          </a:p>
          <a:p>
            <a:pPr marL="228600" lvl="0" indent="-228600" algn="l" rtl="0">
              <a:lnSpc>
                <a:spcPct val="90000"/>
              </a:lnSpc>
              <a:spcBef>
                <a:spcPts val="1000"/>
              </a:spcBef>
              <a:spcAft>
                <a:spcPts val="800"/>
              </a:spcAft>
              <a:buClr>
                <a:schemeClr val="lt1"/>
              </a:buClr>
              <a:buSzPts val="2800"/>
              <a:buChar char="•"/>
            </a:pPr>
            <a:r>
              <a:rPr lang="en-US" dirty="0">
                <a:solidFill>
                  <a:schemeClr val="lt1"/>
                </a:solidFill>
                <a:latin typeface="Gill Sans"/>
                <a:ea typeface="Gill Sans"/>
                <a:cs typeface="Gill Sans"/>
                <a:sym typeface="Gill Sans"/>
              </a:rPr>
              <a:t>Lighting to avoid struck against and slips trips and falls</a:t>
            </a:r>
            <a:endParaRPr dirty="0"/>
          </a:p>
          <a:p>
            <a:pPr marL="228600" lvl="0" indent="-228600" algn="l" rtl="0">
              <a:lnSpc>
                <a:spcPct val="90000"/>
              </a:lnSpc>
              <a:spcBef>
                <a:spcPts val="1000"/>
              </a:spcBef>
              <a:spcAft>
                <a:spcPts val="800"/>
              </a:spcAft>
              <a:buClr>
                <a:schemeClr val="lt1"/>
              </a:buClr>
              <a:buSzPts val="2800"/>
              <a:buChar char="•"/>
            </a:pPr>
            <a:r>
              <a:rPr lang="en-US" dirty="0">
                <a:solidFill>
                  <a:schemeClr val="lt1"/>
                </a:solidFill>
                <a:latin typeface="Gill Sans"/>
                <a:ea typeface="Gill Sans"/>
                <a:cs typeface="Gill Sans"/>
                <a:sym typeface="Gill Sans"/>
              </a:rPr>
              <a:t>Barriers to prevent unauthorized personnel out </a:t>
            </a:r>
            <a:endParaRPr dirty="0"/>
          </a:p>
          <a:p>
            <a:pPr marL="228600" lvl="0" indent="-228600" algn="l" rtl="0">
              <a:lnSpc>
                <a:spcPct val="90000"/>
              </a:lnSpc>
              <a:spcBef>
                <a:spcPts val="1000"/>
              </a:spcBef>
              <a:spcAft>
                <a:spcPts val="800"/>
              </a:spcAft>
              <a:buClr>
                <a:schemeClr val="lt1"/>
              </a:buClr>
              <a:buSzPts val="2800"/>
              <a:buChar char="•"/>
            </a:pPr>
            <a:r>
              <a:rPr lang="en-US" dirty="0">
                <a:solidFill>
                  <a:schemeClr val="lt1"/>
                </a:solidFill>
                <a:latin typeface="Gill Sans"/>
                <a:ea typeface="Gill Sans"/>
                <a:cs typeface="Gill Sans"/>
                <a:sym typeface="Gill Sans"/>
              </a:rPr>
              <a:t>Ladders that provide safe egress </a:t>
            </a:r>
            <a:endParaRPr dirty="0"/>
          </a:p>
          <a:p>
            <a:pPr marL="228600" lvl="0" indent="-228600" algn="l" rtl="0">
              <a:lnSpc>
                <a:spcPct val="90000"/>
              </a:lnSpc>
              <a:spcBef>
                <a:spcPts val="1000"/>
              </a:spcBef>
              <a:spcAft>
                <a:spcPts val="800"/>
              </a:spcAft>
              <a:buClr>
                <a:schemeClr val="lt1"/>
              </a:buClr>
              <a:buSzPts val="2800"/>
              <a:buChar char="•"/>
            </a:pPr>
            <a:r>
              <a:rPr lang="en-US" dirty="0">
                <a:solidFill>
                  <a:schemeClr val="lt1"/>
                </a:solidFill>
                <a:latin typeface="Gill Sans"/>
                <a:ea typeface="Gill Sans"/>
                <a:cs typeface="Gill Sans"/>
                <a:sym typeface="Gill Sans"/>
              </a:rPr>
              <a:t>Rescue and emergency equipment </a:t>
            </a:r>
            <a:endParaRPr dirty="0"/>
          </a:p>
          <a:p>
            <a:pPr marL="228600" lvl="0" indent="-228600" algn="l" rtl="0">
              <a:lnSpc>
                <a:spcPct val="90000"/>
              </a:lnSpc>
              <a:spcBef>
                <a:spcPts val="1000"/>
              </a:spcBef>
              <a:spcAft>
                <a:spcPts val="800"/>
              </a:spcAft>
              <a:buClr>
                <a:schemeClr val="lt1"/>
              </a:buClr>
              <a:buSzPts val="2800"/>
              <a:buChar char="•"/>
            </a:pPr>
            <a:r>
              <a:rPr lang="en-US" dirty="0">
                <a:solidFill>
                  <a:schemeClr val="lt1"/>
                </a:solidFill>
                <a:latin typeface="Gill Sans"/>
                <a:ea typeface="Gill Sans"/>
                <a:cs typeface="Gill Sans"/>
                <a:sym typeface="Gill Sans"/>
              </a:rPr>
              <a:t>Communication equipment between entrant and attendant </a:t>
            </a:r>
            <a:endParaRPr dirty="0"/>
          </a:p>
          <a:p>
            <a:pPr marL="228600" lvl="0" indent="-50800" algn="l" rtl="0">
              <a:lnSpc>
                <a:spcPct val="90000"/>
              </a:lnSpc>
              <a:spcBef>
                <a:spcPts val="1000"/>
              </a:spcBef>
              <a:spcAft>
                <a:spcPts val="800"/>
              </a:spcAft>
              <a:buClr>
                <a:schemeClr val="dk1"/>
              </a:buClr>
              <a:buSzPts val="28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
                                            <p:txEl>
                                              <p:pRg st="0" end="0"/>
                                            </p:txEl>
                                          </p:spTgt>
                                        </p:tgtEl>
                                        <p:attrNameLst>
                                          <p:attrName>style.visibility</p:attrName>
                                        </p:attrNameLst>
                                      </p:cBhvr>
                                      <p:to>
                                        <p:strVal val="visible"/>
                                      </p:to>
                                    </p:set>
                                    <p:animEffect transition="in" filter="fade">
                                      <p:cBhvr>
                                        <p:cTn id="7" dur="1000"/>
                                        <p:tgtEl>
                                          <p:spTgt spid="5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2">
                                            <p:txEl>
                                              <p:pRg st="1" end="1"/>
                                            </p:txEl>
                                          </p:spTgt>
                                        </p:tgtEl>
                                        <p:attrNameLst>
                                          <p:attrName>style.visibility</p:attrName>
                                        </p:attrNameLst>
                                      </p:cBhvr>
                                      <p:to>
                                        <p:strVal val="visible"/>
                                      </p:to>
                                    </p:set>
                                    <p:animEffect transition="in" filter="fade">
                                      <p:cBhvr>
                                        <p:cTn id="12" dur="1000"/>
                                        <p:tgtEl>
                                          <p:spTgt spid="5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2">
                                            <p:txEl>
                                              <p:pRg st="2" end="2"/>
                                            </p:txEl>
                                          </p:spTgt>
                                        </p:tgtEl>
                                        <p:attrNameLst>
                                          <p:attrName>style.visibility</p:attrName>
                                        </p:attrNameLst>
                                      </p:cBhvr>
                                      <p:to>
                                        <p:strVal val="visible"/>
                                      </p:to>
                                    </p:set>
                                    <p:animEffect transition="in" filter="fade">
                                      <p:cBhvr>
                                        <p:cTn id="17" dur="1000"/>
                                        <p:tgtEl>
                                          <p:spTgt spid="5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2">
                                            <p:txEl>
                                              <p:pRg st="3" end="3"/>
                                            </p:txEl>
                                          </p:spTgt>
                                        </p:tgtEl>
                                        <p:attrNameLst>
                                          <p:attrName>style.visibility</p:attrName>
                                        </p:attrNameLst>
                                      </p:cBhvr>
                                      <p:to>
                                        <p:strVal val="visible"/>
                                      </p:to>
                                    </p:set>
                                    <p:animEffect transition="in" filter="fade">
                                      <p:cBhvr>
                                        <p:cTn id="22" dur="1000"/>
                                        <p:tgtEl>
                                          <p:spTgt spid="5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2">
                                            <p:txEl>
                                              <p:pRg st="4" end="4"/>
                                            </p:txEl>
                                          </p:spTgt>
                                        </p:tgtEl>
                                        <p:attrNameLst>
                                          <p:attrName>style.visibility</p:attrName>
                                        </p:attrNameLst>
                                      </p:cBhvr>
                                      <p:to>
                                        <p:strVal val="visible"/>
                                      </p:to>
                                    </p:set>
                                    <p:animEffect transition="in" filter="fade">
                                      <p:cBhvr>
                                        <p:cTn id="27" dur="1000"/>
                                        <p:tgtEl>
                                          <p:spTgt spid="5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2">
                                            <p:txEl>
                                              <p:pRg st="5" end="5"/>
                                            </p:txEl>
                                          </p:spTgt>
                                        </p:tgtEl>
                                        <p:attrNameLst>
                                          <p:attrName>style.visibility</p:attrName>
                                        </p:attrNameLst>
                                      </p:cBhvr>
                                      <p:to>
                                        <p:strVal val="visible"/>
                                      </p:to>
                                    </p:set>
                                    <p:animEffect transition="in" filter="fade">
                                      <p:cBhvr>
                                        <p:cTn id="32" dur="1000"/>
                                        <p:tgtEl>
                                          <p:spTgt spid="5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22">
                                            <p:txEl>
                                              <p:pRg st="6" end="6"/>
                                            </p:txEl>
                                          </p:spTgt>
                                        </p:tgtEl>
                                        <p:attrNameLst>
                                          <p:attrName>style.visibility</p:attrName>
                                        </p:attrNameLst>
                                      </p:cBhvr>
                                      <p:to>
                                        <p:strVal val="visible"/>
                                      </p:to>
                                    </p:set>
                                    <p:animEffect transition="in" filter="fade">
                                      <p:cBhvr>
                                        <p:cTn id="37" dur="1000"/>
                                        <p:tgtEl>
                                          <p:spTgt spid="5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527"/>
        <p:cNvGrpSpPr/>
        <p:nvPr/>
      </p:nvGrpSpPr>
      <p:grpSpPr>
        <a:xfrm>
          <a:off x="0" y="0"/>
          <a:ext cx="0" cy="0"/>
          <a:chOff x="0" y="0"/>
          <a:chExt cx="0" cy="0"/>
        </a:xfrm>
      </p:grpSpPr>
      <p:sp>
        <p:nvSpPr>
          <p:cNvPr id="528" name="Google Shape;528;p64"/>
          <p:cNvSpPr txBox="1">
            <a:spLocks noGrp="1"/>
          </p:cNvSpPr>
          <p:nvPr>
            <p:ph type="title"/>
          </p:nvPr>
        </p:nvSpPr>
        <p:spPr>
          <a:xfrm>
            <a:off x="838199" y="960704"/>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Confined Space </a:t>
            </a:r>
            <a:r>
              <a:rPr lang="en-US" dirty="0" smtClean="0">
                <a:solidFill>
                  <a:schemeClr val="lt1"/>
                </a:solidFill>
                <a:latin typeface="Rockwell"/>
                <a:ea typeface="Rockwell"/>
                <a:cs typeface="Rockwell"/>
                <a:sym typeface="Rockwell"/>
              </a:rPr>
              <a:t/>
            </a:r>
            <a:br>
              <a:rPr lang="en-US" dirty="0" smtClean="0">
                <a:solidFill>
                  <a:schemeClr val="lt1"/>
                </a:solidFill>
                <a:latin typeface="Rockwell"/>
                <a:ea typeface="Rockwell"/>
                <a:cs typeface="Rockwell"/>
                <a:sym typeface="Rockwell"/>
              </a:rPr>
            </a:br>
            <a:r>
              <a:rPr lang="en-US" dirty="0" smtClean="0">
                <a:solidFill>
                  <a:schemeClr val="lt1"/>
                </a:solidFill>
                <a:latin typeface="Rockwell"/>
                <a:ea typeface="Rockwell"/>
                <a:cs typeface="Rockwell"/>
                <a:sym typeface="Rockwell"/>
              </a:rPr>
              <a:t>Alternate </a:t>
            </a:r>
            <a:r>
              <a:rPr lang="en-US" dirty="0">
                <a:solidFill>
                  <a:schemeClr val="lt1"/>
                </a:solidFill>
                <a:latin typeface="Rockwell"/>
                <a:ea typeface="Rockwell"/>
                <a:cs typeface="Rockwell"/>
                <a:sym typeface="Rockwell"/>
              </a:rPr>
              <a:t>Entry Procedures </a:t>
            </a:r>
            <a:endParaRPr dirty="0">
              <a:solidFill>
                <a:schemeClr val="lt1"/>
              </a:solidFill>
              <a:latin typeface="Rockwell"/>
              <a:ea typeface="Rockwell"/>
              <a:cs typeface="Rockwell"/>
              <a:sym typeface="Rockwell"/>
            </a:endParaRPr>
          </a:p>
        </p:txBody>
      </p:sp>
      <p:sp>
        <p:nvSpPr>
          <p:cNvPr id="529" name="Google Shape;529;p64"/>
          <p:cNvSpPr txBox="1">
            <a:spLocks noGrp="1"/>
          </p:cNvSpPr>
          <p:nvPr>
            <p:ph type="body" idx="1"/>
          </p:nvPr>
        </p:nvSpPr>
        <p:spPr>
          <a:xfrm>
            <a:off x="773517" y="2536940"/>
            <a:ext cx="10644963" cy="4228909"/>
          </a:xfrm>
          <a:prstGeom prst="rect">
            <a:avLst/>
          </a:prstGeom>
          <a:noFill/>
          <a:ln>
            <a:noFill/>
          </a:ln>
        </p:spPr>
        <p:txBody>
          <a:bodyPr spcFirstLastPara="1" wrap="square" lIns="91425" tIns="45700" rIns="91425" bIns="45700" anchor="t" anchorCtr="0">
            <a:noAutofit/>
          </a:bodyPr>
          <a:lstStyle/>
          <a:p>
            <a:pPr marL="228600" lvl="0" indent="-228600" algn="just" rtl="0">
              <a:lnSpc>
                <a:spcPct val="80000"/>
              </a:lnSpc>
              <a:spcBef>
                <a:spcPts val="0"/>
              </a:spcBef>
              <a:spcAft>
                <a:spcPts val="600"/>
              </a:spcAft>
              <a:buClr>
                <a:schemeClr val="lt1"/>
              </a:buClr>
              <a:buSzPts val="2800"/>
              <a:buChar char="•"/>
            </a:pPr>
            <a:r>
              <a:rPr lang="en-US" dirty="0">
                <a:solidFill>
                  <a:schemeClr val="lt1"/>
                </a:solidFill>
                <a:latin typeface="Gill Sans"/>
                <a:ea typeface="Gill Sans"/>
                <a:cs typeface="Gill Sans"/>
                <a:sym typeface="Gill Sans"/>
              </a:rPr>
              <a:t>No written program required</a:t>
            </a:r>
            <a:endParaRPr dirty="0"/>
          </a:p>
          <a:p>
            <a:pPr marL="228600" lvl="0" indent="-228600" algn="just" rtl="0">
              <a:lnSpc>
                <a:spcPct val="80000"/>
              </a:lnSpc>
              <a:spcBef>
                <a:spcPts val="1000"/>
              </a:spcBef>
              <a:spcAft>
                <a:spcPts val="600"/>
              </a:spcAft>
              <a:buClr>
                <a:schemeClr val="lt1"/>
              </a:buClr>
              <a:buSzPts val="2800"/>
              <a:buChar char="•"/>
            </a:pPr>
            <a:r>
              <a:rPr lang="en-US" dirty="0">
                <a:solidFill>
                  <a:schemeClr val="lt1"/>
                </a:solidFill>
                <a:latin typeface="Gill Sans"/>
                <a:ea typeface="Gill Sans"/>
                <a:cs typeface="Gill Sans"/>
                <a:sym typeface="Gill Sans"/>
              </a:rPr>
              <a:t>Only hazards are atmospheric </a:t>
            </a:r>
            <a:endParaRPr dirty="0"/>
          </a:p>
          <a:p>
            <a:pPr marL="228600" lvl="0" indent="-228600" algn="just" rtl="0">
              <a:lnSpc>
                <a:spcPct val="80000"/>
              </a:lnSpc>
              <a:spcBef>
                <a:spcPts val="1000"/>
              </a:spcBef>
              <a:spcAft>
                <a:spcPts val="600"/>
              </a:spcAft>
              <a:buClr>
                <a:schemeClr val="lt1"/>
              </a:buClr>
              <a:buSzPts val="2800"/>
              <a:buChar char="•"/>
            </a:pPr>
            <a:r>
              <a:rPr lang="en-US" dirty="0">
                <a:solidFill>
                  <a:schemeClr val="lt1"/>
                </a:solidFill>
                <a:latin typeface="Gill Sans"/>
                <a:ea typeface="Gill Sans"/>
                <a:cs typeface="Gill Sans"/>
                <a:sym typeface="Gill Sans"/>
              </a:rPr>
              <a:t>Atmospheric hazards can be controlled through forced air ventilation</a:t>
            </a:r>
            <a:endParaRPr dirty="0"/>
          </a:p>
          <a:p>
            <a:pPr marL="228600" lvl="0" indent="-228600" algn="just" rtl="0">
              <a:lnSpc>
                <a:spcPct val="80000"/>
              </a:lnSpc>
              <a:spcBef>
                <a:spcPts val="1000"/>
              </a:spcBef>
              <a:spcAft>
                <a:spcPts val="2400"/>
              </a:spcAft>
              <a:buClr>
                <a:schemeClr val="lt1"/>
              </a:buClr>
              <a:buSzPts val="2800"/>
              <a:buChar char="•"/>
            </a:pPr>
            <a:r>
              <a:rPr lang="en-US" dirty="0">
                <a:solidFill>
                  <a:schemeClr val="lt1"/>
                </a:solidFill>
                <a:latin typeface="Gill Sans"/>
                <a:ea typeface="Gill Sans"/>
                <a:cs typeface="Gill Sans"/>
                <a:sym typeface="Gill Sans"/>
              </a:rPr>
              <a:t>Atmosphere is tested </a:t>
            </a:r>
            <a:r>
              <a:rPr lang="en-US" dirty="0" smtClean="0">
                <a:solidFill>
                  <a:schemeClr val="lt1"/>
                </a:solidFill>
                <a:latin typeface="Gill Sans"/>
                <a:ea typeface="Gill Sans"/>
                <a:cs typeface="Gill Sans"/>
                <a:sym typeface="Gill Sans"/>
              </a:rPr>
              <a:t>periodically</a:t>
            </a:r>
            <a:endParaRPr dirty="0">
              <a:solidFill>
                <a:schemeClr val="lt1"/>
              </a:solidFill>
              <a:latin typeface="Gill Sans"/>
              <a:ea typeface="Gill Sans"/>
              <a:cs typeface="Gill Sans"/>
              <a:sym typeface="Gill Sans"/>
            </a:endParaRPr>
          </a:p>
          <a:p>
            <a:pPr marL="0" lvl="0" indent="0" algn="just" rtl="0">
              <a:lnSpc>
                <a:spcPct val="80000"/>
              </a:lnSpc>
              <a:spcBef>
                <a:spcPts val="1000"/>
              </a:spcBef>
              <a:spcAft>
                <a:spcPts val="0"/>
              </a:spcAft>
              <a:buClr>
                <a:schemeClr val="lt1"/>
              </a:buClr>
              <a:buSzPts val="2800"/>
              <a:buNone/>
            </a:pPr>
            <a:r>
              <a:rPr lang="en-US" dirty="0">
                <a:solidFill>
                  <a:schemeClr val="lt1"/>
                </a:solidFill>
                <a:latin typeface="Gill Sans"/>
                <a:ea typeface="Gill Sans"/>
                <a:cs typeface="Gill Sans"/>
                <a:sym typeface="Gill Sans"/>
              </a:rPr>
              <a:t>It may be necessary to conduct a permit required confined space to test atmosphere if it cannot be tested from the outside.  If it is determined that there is only an atmospheric hazard and can be controlled through force air ventilation-then alternate entry procedures can be used. </a:t>
            </a:r>
            <a:endParaRPr dirty="0"/>
          </a:p>
          <a:p>
            <a:pPr marL="228600" lvl="0" indent="-50800" algn="just" rtl="0">
              <a:lnSpc>
                <a:spcPct val="8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535"/>
        <p:cNvGrpSpPr/>
        <p:nvPr/>
      </p:nvGrpSpPr>
      <p:grpSpPr>
        <a:xfrm>
          <a:off x="0" y="0"/>
          <a:ext cx="0" cy="0"/>
          <a:chOff x="0" y="0"/>
          <a:chExt cx="0" cy="0"/>
        </a:xfrm>
      </p:grpSpPr>
      <p:sp>
        <p:nvSpPr>
          <p:cNvPr id="536" name="Google Shape;536;p65"/>
          <p:cNvSpPr txBox="1">
            <a:spLocks noGrp="1"/>
          </p:cNvSpPr>
          <p:nvPr>
            <p:ph type="title"/>
          </p:nvPr>
        </p:nvSpPr>
        <p:spPr>
          <a:xfrm>
            <a:off x="838200" y="51359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Duties of the Entry Supervisor</a:t>
            </a:r>
            <a:endParaRPr dirty="0">
              <a:solidFill>
                <a:schemeClr val="lt1"/>
              </a:solidFill>
              <a:latin typeface="Rockwell"/>
              <a:ea typeface="Rockwell"/>
              <a:cs typeface="Rockwell"/>
              <a:sym typeface="Rockwell"/>
            </a:endParaRPr>
          </a:p>
        </p:txBody>
      </p:sp>
      <p:sp>
        <p:nvSpPr>
          <p:cNvPr id="537" name="Google Shape;537;p65"/>
          <p:cNvSpPr txBox="1">
            <a:spLocks noGrp="1"/>
          </p:cNvSpPr>
          <p:nvPr>
            <p:ph type="body" idx="1"/>
          </p:nvPr>
        </p:nvSpPr>
        <p:spPr>
          <a:xfrm>
            <a:off x="1298254" y="2531824"/>
            <a:ext cx="9595492" cy="4292527"/>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1200"/>
              </a:spcAft>
              <a:buClr>
                <a:schemeClr val="lt1"/>
              </a:buClr>
              <a:buSzPts val="2590"/>
              <a:buChar char="•"/>
            </a:pPr>
            <a:r>
              <a:rPr lang="en-US" sz="2700" dirty="0" smtClean="0">
                <a:solidFill>
                  <a:schemeClr val="lt1"/>
                </a:solidFill>
                <a:latin typeface="Gill Sans"/>
                <a:ea typeface="Gill Sans"/>
                <a:cs typeface="Gill Sans"/>
                <a:sym typeface="Gill Sans"/>
              </a:rPr>
              <a:t>Knowledge of </a:t>
            </a:r>
            <a:r>
              <a:rPr lang="en-US" sz="2700" dirty="0">
                <a:solidFill>
                  <a:schemeClr val="lt1"/>
                </a:solidFill>
                <a:latin typeface="Gill Sans"/>
                <a:ea typeface="Gill Sans"/>
                <a:cs typeface="Gill Sans"/>
                <a:sym typeface="Gill Sans"/>
              </a:rPr>
              <a:t>hazards that may be faced during entry, including information on mode, signs or </a:t>
            </a:r>
            <a:r>
              <a:rPr lang="en-US" sz="2700" dirty="0" smtClean="0">
                <a:solidFill>
                  <a:schemeClr val="lt1"/>
                </a:solidFill>
                <a:latin typeface="Gill Sans"/>
                <a:ea typeface="Gill Sans"/>
                <a:cs typeface="Gill Sans"/>
                <a:sym typeface="Gill Sans"/>
              </a:rPr>
              <a:t>symptoms, and </a:t>
            </a:r>
            <a:r>
              <a:rPr lang="en-US" sz="2700" dirty="0">
                <a:solidFill>
                  <a:schemeClr val="lt1"/>
                </a:solidFill>
                <a:latin typeface="Gill Sans"/>
                <a:ea typeface="Gill Sans"/>
                <a:cs typeface="Gill Sans"/>
                <a:sym typeface="Gill Sans"/>
              </a:rPr>
              <a:t>consequences of </a:t>
            </a:r>
            <a:r>
              <a:rPr lang="en-US" sz="2700" dirty="0" smtClean="0">
                <a:solidFill>
                  <a:schemeClr val="lt1"/>
                </a:solidFill>
                <a:latin typeface="Gill Sans"/>
                <a:ea typeface="Gill Sans"/>
                <a:cs typeface="Gill Sans"/>
                <a:sym typeface="Gill Sans"/>
              </a:rPr>
              <a:t>exposure.</a:t>
            </a:r>
            <a:endParaRPr sz="2700" dirty="0">
              <a:solidFill>
                <a:schemeClr val="lt1"/>
              </a:solidFill>
              <a:latin typeface="Gill Sans"/>
              <a:ea typeface="Gill Sans"/>
              <a:cs typeface="Gill Sans"/>
              <a:sym typeface="Gill Sans"/>
            </a:endParaRPr>
          </a:p>
          <a:p>
            <a:pPr marL="228600" lvl="0" indent="-228600" algn="just" rtl="0">
              <a:lnSpc>
                <a:spcPct val="90000"/>
              </a:lnSpc>
              <a:spcBef>
                <a:spcPts val="1000"/>
              </a:spcBef>
              <a:spcAft>
                <a:spcPts val="1200"/>
              </a:spcAft>
              <a:buClr>
                <a:schemeClr val="lt1"/>
              </a:buClr>
              <a:buSzPts val="2590"/>
              <a:buChar char="•"/>
            </a:pPr>
            <a:r>
              <a:rPr lang="en-US" sz="2700" dirty="0">
                <a:solidFill>
                  <a:schemeClr val="lt1"/>
                </a:solidFill>
                <a:latin typeface="Gill Sans"/>
                <a:ea typeface="Gill Sans"/>
                <a:cs typeface="Gill Sans"/>
                <a:sym typeface="Gill Sans"/>
              </a:rPr>
              <a:t>Verifies, by checking that appropriate entries have been made on permit, </a:t>
            </a:r>
            <a:r>
              <a:rPr lang="en-US" sz="2700" dirty="0" smtClean="0">
                <a:solidFill>
                  <a:schemeClr val="lt1"/>
                </a:solidFill>
                <a:latin typeface="Gill Sans"/>
                <a:ea typeface="Gill Sans"/>
                <a:cs typeface="Gill Sans"/>
                <a:sym typeface="Gill Sans"/>
              </a:rPr>
              <a:t>that all </a:t>
            </a:r>
            <a:r>
              <a:rPr lang="en-US" sz="2700" dirty="0">
                <a:solidFill>
                  <a:schemeClr val="lt1"/>
                </a:solidFill>
                <a:latin typeface="Gill Sans"/>
                <a:ea typeface="Gill Sans"/>
                <a:cs typeface="Gill Sans"/>
                <a:sym typeface="Gill Sans"/>
              </a:rPr>
              <a:t>tests specified by permit have been </a:t>
            </a:r>
            <a:r>
              <a:rPr lang="en-US" sz="2700" dirty="0" smtClean="0">
                <a:solidFill>
                  <a:schemeClr val="lt1"/>
                </a:solidFill>
                <a:latin typeface="Gill Sans"/>
                <a:ea typeface="Gill Sans"/>
                <a:cs typeface="Gill Sans"/>
                <a:sym typeface="Gill Sans"/>
              </a:rPr>
              <a:t>conducted, and </a:t>
            </a:r>
            <a:r>
              <a:rPr lang="en-US" sz="2700" dirty="0">
                <a:solidFill>
                  <a:schemeClr val="lt1"/>
                </a:solidFill>
                <a:latin typeface="Gill Sans"/>
                <a:ea typeface="Gill Sans"/>
                <a:cs typeface="Gill Sans"/>
                <a:sym typeface="Gill Sans"/>
              </a:rPr>
              <a:t>all procedures </a:t>
            </a:r>
            <a:r>
              <a:rPr lang="en-US" sz="2700" dirty="0" smtClean="0">
                <a:solidFill>
                  <a:schemeClr val="lt1"/>
                </a:solidFill>
                <a:latin typeface="Gill Sans"/>
                <a:ea typeface="Gill Sans"/>
                <a:cs typeface="Gill Sans"/>
                <a:sym typeface="Gill Sans"/>
              </a:rPr>
              <a:t>and </a:t>
            </a:r>
            <a:r>
              <a:rPr lang="en-US" sz="2700" dirty="0">
                <a:solidFill>
                  <a:schemeClr val="lt1"/>
                </a:solidFill>
                <a:latin typeface="Gill Sans"/>
                <a:ea typeface="Gill Sans"/>
                <a:cs typeface="Gill Sans"/>
                <a:sym typeface="Gill Sans"/>
              </a:rPr>
              <a:t>equipment specified by permit are in place before endorsing permit </a:t>
            </a:r>
            <a:r>
              <a:rPr lang="en-US" sz="2700" dirty="0" smtClean="0">
                <a:solidFill>
                  <a:schemeClr val="lt1"/>
                </a:solidFill>
                <a:latin typeface="Gill Sans"/>
                <a:ea typeface="Gill Sans"/>
                <a:cs typeface="Gill Sans"/>
                <a:sym typeface="Gill Sans"/>
              </a:rPr>
              <a:t>and </a:t>
            </a:r>
            <a:r>
              <a:rPr lang="en-US" sz="2700" dirty="0">
                <a:solidFill>
                  <a:schemeClr val="lt1"/>
                </a:solidFill>
                <a:latin typeface="Gill Sans"/>
                <a:ea typeface="Gill Sans"/>
                <a:cs typeface="Gill Sans"/>
                <a:sym typeface="Gill Sans"/>
              </a:rPr>
              <a:t>allowing entry to </a:t>
            </a:r>
            <a:r>
              <a:rPr lang="en-US" sz="2700" dirty="0" smtClean="0">
                <a:solidFill>
                  <a:schemeClr val="lt1"/>
                </a:solidFill>
                <a:latin typeface="Gill Sans"/>
                <a:ea typeface="Gill Sans"/>
                <a:cs typeface="Gill Sans"/>
                <a:sym typeface="Gill Sans"/>
              </a:rPr>
              <a:t>begin.</a:t>
            </a:r>
            <a:endParaRPr sz="2700" dirty="0">
              <a:solidFill>
                <a:schemeClr val="lt1"/>
              </a:solidFill>
              <a:latin typeface="Gill Sans"/>
              <a:ea typeface="Gill Sans"/>
              <a:cs typeface="Gill Sans"/>
              <a:sym typeface="Gill Sans"/>
            </a:endParaRPr>
          </a:p>
          <a:p>
            <a:pPr marL="228600" lvl="0" indent="-228600" algn="just" rtl="0">
              <a:lnSpc>
                <a:spcPct val="90000"/>
              </a:lnSpc>
              <a:spcBef>
                <a:spcPts val="1000"/>
              </a:spcBef>
              <a:spcAft>
                <a:spcPts val="0"/>
              </a:spcAft>
              <a:buClr>
                <a:schemeClr val="lt1"/>
              </a:buClr>
              <a:buSzPts val="2590"/>
              <a:buChar char="•"/>
            </a:pPr>
            <a:r>
              <a:rPr lang="en-US" sz="2700" dirty="0">
                <a:solidFill>
                  <a:schemeClr val="lt1"/>
                </a:solidFill>
                <a:latin typeface="Gill Sans"/>
                <a:ea typeface="Gill Sans"/>
                <a:cs typeface="Gill Sans"/>
                <a:sym typeface="Gill Sans"/>
              </a:rPr>
              <a:t>Terminates entry </a:t>
            </a:r>
            <a:r>
              <a:rPr lang="en-US" sz="2700" dirty="0" smtClean="0">
                <a:solidFill>
                  <a:schemeClr val="lt1"/>
                </a:solidFill>
                <a:latin typeface="Gill Sans"/>
                <a:ea typeface="Gill Sans"/>
                <a:cs typeface="Gill Sans"/>
                <a:sym typeface="Gill Sans"/>
              </a:rPr>
              <a:t>and </a:t>
            </a:r>
            <a:r>
              <a:rPr lang="en-US" sz="2700" dirty="0">
                <a:solidFill>
                  <a:schemeClr val="lt1"/>
                </a:solidFill>
                <a:latin typeface="Gill Sans"/>
                <a:ea typeface="Gill Sans"/>
                <a:cs typeface="Gill Sans"/>
                <a:sym typeface="Gill Sans"/>
              </a:rPr>
              <a:t>cancels permit</a:t>
            </a:r>
            <a:endParaRPr sz="2700" dirty="0">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542"/>
        <p:cNvGrpSpPr/>
        <p:nvPr/>
      </p:nvGrpSpPr>
      <p:grpSpPr>
        <a:xfrm>
          <a:off x="0" y="0"/>
          <a:ext cx="0" cy="0"/>
          <a:chOff x="0" y="0"/>
          <a:chExt cx="0" cy="0"/>
        </a:xfrm>
      </p:grpSpPr>
      <p:sp>
        <p:nvSpPr>
          <p:cNvPr id="543" name="Google Shape;543;p66"/>
          <p:cNvSpPr txBox="1">
            <a:spLocks noGrp="1"/>
          </p:cNvSpPr>
          <p:nvPr>
            <p:ph type="title"/>
          </p:nvPr>
        </p:nvSpPr>
        <p:spPr>
          <a:xfrm>
            <a:off x="791097" y="567799"/>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Duties of the Entry Supervisor Continued</a:t>
            </a:r>
            <a:endParaRPr dirty="0"/>
          </a:p>
        </p:txBody>
      </p:sp>
      <p:sp>
        <p:nvSpPr>
          <p:cNvPr id="544" name="Google Shape;544;p66"/>
          <p:cNvSpPr txBox="1">
            <a:spLocks noGrp="1"/>
          </p:cNvSpPr>
          <p:nvPr>
            <p:ph type="body" idx="1"/>
          </p:nvPr>
        </p:nvSpPr>
        <p:spPr>
          <a:xfrm>
            <a:off x="791097" y="2595832"/>
            <a:ext cx="10609806" cy="4351338"/>
          </a:xfrm>
          <a:prstGeom prst="rect">
            <a:avLst/>
          </a:prstGeom>
          <a:noFill/>
          <a:ln>
            <a:noFill/>
          </a:ln>
        </p:spPr>
        <p:txBody>
          <a:bodyPr spcFirstLastPara="1" wrap="square" lIns="91425" tIns="45700" rIns="91425" bIns="45700" anchor="t" anchorCtr="0">
            <a:noAutofit/>
          </a:bodyPr>
          <a:lstStyle/>
          <a:p>
            <a:pPr marL="228600" lvl="0" indent="-228600" rtl="0">
              <a:lnSpc>
                <a:spcPct val="90000"/>
              </a:lnSpc>
              <a:spcBef>
                <a:spcPts val="0"/>
              </a:spcBef>
              <a:spcAft>
                <a:spcPts val="1200"/>
              </a:spcAft>
              <a:buClr>
                <a:schemeClr val="lt1"/>
              </a:buClr>
              <a:buSzPts val="2800"/>
              <a:buChar char="•"/>
            </a:pPr>
            <a:r>
              <a:rPr lang="en-US" sz="2700" dirty="0">
                <a:solidFill>
                  <a:schemeClr val="lt1"/>
                </a:solidFill>
                <a:latin typeface="Gill Sans"/>
                <a:ea typeface="Gill Sans"/>
                <a:cs typeface="Gill Sans"/>
                <a:sym typeface="Gill Sans"/>
              </a:rPr>
              <a:t>Verifies that rescue services are available </a:t>
            </a:r>
            <a:r>
              <a:rPr lang="en-US" sz="2700" dirty="0" smtClean="0">
                <a:solidFill>
                  <a:schemeClr val="lt1"/>
                </a:solidFill>
                <a:latin typeface="Gill Sans"/>
                <a:ea typeface="Gill Sans"/>
                <a:cs typeface="Gill Sans"/>
                <a:sym typeface="Gill Sans"/>
              </a:rPr>
              <a:t>and </a:t>
            </a:r>
            <a:r>
              <a:rPr lang="en-US" sz="2700" dirty="0">
                <a:solidFill>
                  <a:schemeClr val="lt1"/>
                </a:solidFill>
                <a:latin typeface="Gill Sans"/>
                <a:ea typeface="Gill Sans"/>
                <a:cs typeface="Gill Sans"/>
                <a:sym typeface="Gill Sans"/>
              </a:rPr>
              <a:t>means for summoning are </a:t>
            </a:r>
            <a:r>
              <a:rPr lang="en-US" sz="2700" dirty="0" smtClean="0">
                <a:solidFill>
                  <a:schemeClr val="lt1"/>
                </a:solidFill>
                <a:latin typeface="Gill Sans"/>
                <a:ea typeface="Gill Sans"/>
                <a:cs typeface="Gill Sans"/>
                <a:sym typeface="Gill Sans"/>
              </a:rPr>
              <a:t>operable.</a:t>
            </a:r>
            <a:endParaRPr sz="2700" dirty="0"/>
          </a:p>
          <a:p>
            <a:pPr marL="228600" lvl="0" indent="-228600" rtl="0">
              <a:lnSpc>
                <a:spcPct val="90000"/>
              </a:lnSpc>
              <a:spcBef>
                <a:spcPts val="1000"/>
              </a:spcBef>
              <a:spcAft>
                <a:spcPts val="1200"/>
              </a:spcAft>
              <a:buClr>
                <a:schemeClr val="lt1"/>
              </a:buClr>
              <a:buSzPts val="2800"/>
              <a:buChar char="•"/>
            </a:pPr>
            <a:r>
              <a:rPr lang="en-US" sz="2700" dirty="0">
                <a:solidFill>
                  <a:schemeClr val="lt1"/>
                </a:solidFill>
                <a:latin typeface="Gill Sans"/>
                <a:ea typeface="Gill Sans"/>
                <a:cs typeface="Gill Sans"/>
                <a:sym typeface="Gill Sans"/>
              </a:rPr>
              <a:t>Removes unauthorized individuals who enter or attempt to enter permit space during entry </a:t>
            </a:r>
            <a:r>
              <a:rPr lang="en-US" sz="2700" dirty="0" smtClean="0">
                <a:solidFill>
                  <a:schemeClr val="lt1"/>
                </a:solidFill>
                <a:latin typeface="Gill Sans"/>
                <a:ea typeface="Gill Sans"/>
                <a:cs typeface="Gill Sans"/>
                <a:sym typeface="Gill Sans"/>
              </a:rPr>
              <a:t>operations.</a:t>
            </a:r>
            <a:endParaRPr sz="2700" dirty="0"/>
          </a:p>
          <a:p>
            <a:pPr marL="228600" lvl="0" indent="-228600" rtl="0">
              <a:lnSpc>
                <a:spcPct val="90000"/>
              </a:lnSpc>
              <a:spcBef>
                <a:spcPts val="1000"/>
              </a:spcBef>
              <a:spcAft>
                <a:spcPts val="1200"/>
              </a:spcAft>
              <a:buClr>
                <a:schemeClr val="lt1"/>
              </a:buClr>
              <a:buSzPts val="2800"/>
              <a:buChar char="•"/>
            </a:pPr>
            <a:r>
              <a:rPr lang="en-US" sz="2700" dirty="0">
                <a:solidFill>
                  <a:schemeClr val="lt1"/>
                </a:solidFill>
                <a:latin typeface="Gill Sans"/>
                <a:ea typeface="Gill Sans"/>
                <a:cs typeface="Gill Sans"/>
                <a:sym typeface="Gill Sans"/>
              </a:rPr>
              <a:t>Determines, whenever responsibility for permit space entry operation is </a:t>
            </a:r>
            <a:r>
              <a:rPr lang="en-US" sz="2700" dirty="0" smtClean="0">
                <a:solidFill>
                  <a:schemeClr val="lt1"/>
                </a:solidFill>
                <a:latin typeface="Gill Sans"/>
                <a:ea typeface="Gill Sans"/>
                <a:cs typeface="Gill Sans"/>
                <a:sym typeface="Gill Sans"/>
              </a:rPr>
              <a:t>transferred, and </a:t>
            </a:r>
            <a:r>
              <a:rPr lang="en-US" sz="2700" dirty="0">
                <a:solidFill>
                  <a:schemeClr val="lt1"/>
                </a:solidFill>
                <a:latin typeface="Gill Sans"/>
                <a:ea typeface="Gill Sans"/>
                <a:cs typeface="Gill Sans"/>
                <a:sym typeface="Gill Sans"/>
              </a:rPr>
              <a:t>at </a:t>
            </a:r>
            <a:r>
              <a:rPr lang="en-US" sz="2700" dirty="0" smtClean="0">
                <a:solidFill>
                  <a:schemeClr val="lt1"/>
                </a:solidFill>
                <a:latin typeface="Gill Sans"/>
                <a:ea typeface="Gill Sans"/>
                <a:cs typeface="Gill Sans"/>
                <a:sym typeface="Gill Sans"/>
              </a:rPr>
              <a:t>intervals </a:t>
            </a:r>
            <a:r>
              <a:rPr lang="en-US" sz="2700" dirty="0">
                <a:solidFill>
                  <a:schemeClr val="lt1"/>
                </a:solidFill>
                <a:latin typeface="Gill Sans"/>
                <a:ea typeface="Gill Sans"/>
                <a:cs typeface="Gill Sans"/>
                <a:sym typeface="Gill Sans"/>
              </a:rPr>
              <a:t>dictated by hazards </a:t>
            </a:r>
            <a:r>
              <a:rPr lang="en-US" sz="2700" dirty="0" smtClean="0">
                <a:solidFill>
                  <a:schemeClr val="lt1"/>
                </a:solidFill>
                <a:latin typeface="Gill Sans"/>
                <a:ea typeface="Gill Sans"/>
                <a:cs typeface="Gill Sans"/>
                <a:sym typeface="Gill Sans"/>
              </a:rPr>
              <a:t>and </a:t>
            </a:r>
            <a:r>
              <a:rPr lang="en-US" sz="2700" dirty="0">
                <a:solidFill>
                  <a:schemeClr val="lt1"/>
                </a:solidFill>
                <a:latin typeface="Gill Sans"/>
                <a:ea typeface="Gill Sans"/>
                <a:cs typeface="Gill Sans"/>
                <a:sym typeface="Gill Sans"/>
              </a:rPr>
              <a:t>operations performed within space, that entry operations remain consistent with terms of entry permit </a:t>
            </a:r>
            <a:r>
              <a:rPr lang="en-US" sz="2700" dirty="0" smtClean="0">
                <a:solidFill>
                  <a:schemeClr val="lt1"/>
                </a:solidFill>
                <a:latin typeface="Gill Sans"/>
                <a:ea typeface="Gill Sans"/>
                <a:cs typeface="Gill Sans"/>
                <a:sym typeface="Gill Sans"/>
              </a:rPr>
              <a:t>and </a:t>
            </a:r>
            <a:r>
              <a:rPr lang="en-US" sz="2700" dirty="0">
                <a:solidFill>
                  <a:schemeClr val="lt1"/>
                </a:solidFill>
                <a:latin typeface="Gill Sans"/>
                <a:ea typeface="Gill Sans"/>
                <a:cs typeface="Gill Sans"/>
                <a:sym typeface="Gill Sans"/>
              </a:rPr>
              <a:t>acceptable entry conditions are </a:t>
            </a:r>
            <a:r>
              <a:rPr lang="en-US" sz="2700" dirty="0" smtClean="0">
                <a:solidFill>
                  <a:schemeClr val="lt1"/>
                </a:solidFill>
                <a:latin typeface="Gill Sans"/>
                <a:ea typeface="Gill Sans"/>
                <a:cs typeface="Gill Sans"/>
                <a:sym typeface="Gill Sans"/>
              </a:rPr>
              <a:t>maintained.</a:t>
            </a:r>
            <a:endParaRPr sz="2700" dirty="0"/>
          </a:p>
          <a:p>
            <a:pPr marL="228600" lvl="0" indent="-50800" rtl="0">
              <a:lnSpc>
                <a:spcPct val="90000"/>
              </a:lnSpc>
              <a:spcBef>
                <a:spcPts val="1000"/>
              </a:spcBef>
              <a:spcAft>
                <a:spcPts val="1200"/>
              </a:spcAft>
              <a:buClr>
                <a:schemeClr val="dk1"/>
              </a:buClr>
              <a:buSzPts val="2800"/>
              <a:buNone/>
            </a:pPr>
            <a:endParaRPr sz="27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549"/>
        <p:cNvGrpSpPr/>
        <p:nvPr/>
      </p:nvGrpSpPr>
      <p:grpSpPr>
        <a:xfrm>
          <a:off x="0" y="0"/>
          <a:ext cx="0" cy="0"/>
          <a:chOff x="0" y="0"/>
          <a:chExt cx="0" cy="0"/>
        </a:xfrm>
      </p:grpSpPr>
      <p:sp>
        <p:nvSpPr>
          <p:cNvPr id="550" name="Google Shape;550;p67"/>
          <p:cNvSpPr txBox="1">
            <a:spLocks noGrp="1"/>
          </p:cNvSpPr>
          <p:nvPr>
            <p:ph type="title"/>
          </p:nvPr>
        </p:nvSpPr>
        <p:spPr>
          <a:xfrm>
            <a:off x="823912" y="35899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Duties of the Attendants</a:t>
            </a:r>
            <a:endParaRPr dirty="0">
              <a:solidFill>
                <a:schemeClr val="lt1"/>
              </a:solidFill>
              <a:latin typeface="Rockwell"/>
              <a:ea typeface="Rockwell"/>
              <a:cs typeface="Rockwell"/>
              <a:sym typeface="Rockwell"/>
            </a:endParaRPr>
          </a:p>
        </p:txBody>
      </p:sp>
      <p:sp>
        <p:nvSpPr>
          <p:cNvPr id="551" name="Google Shape;551;p67"/>
          <p:cNvSpPr txBox="1">
            <a:spLocks noGrp="1"/>
          </p:cNvSpPr>
          <p:nvPr>
            <p:ph type="body" idx="1"/>
          </p:nvPr>
        </p:nvSpPr>
        <p:spPr>
          <a:xfrm>
            <a:off x="578939" y="2335258"/>
            <a:ext cx="7162146" cy="3643444"/>
          </a:xfrm>
          <a:prstGeom prst="rect">
            <a:avLst/>
          </a:prstGeom>
          <a:noFill/>
          <a:ln>
            <a:noFill/>
          </a:ln>
        </p:spPr>
        <p:txBody>
          <a:bodyPr spcFirstLastPara="1" wrap="square" lIns="91425" tIns="45700" rIns="91425" bIns="45700" anchor="t" anchorCtr="0">
            <a:noAutofit/>
          </a:bodyPr>
          <a:lstStyle/>
          <a:p>
            <a:pPr marL="228600" lvl="0" indent="-228600" rtl="0">
              <a:lnSpc>
                <a:spcPct val="80000"/>
              </a:lnSpc>
              <a:spcBef>
                <a:spcPts val="0"/>
              </a:spcBef>
              <a:spcAft>
                <a:spcPts val="1200"/>
              </a:spcAft>
              <a:buClr>
                <a:schemeClr val="lt1"/>
              </a:buClr>
              <a:buSzPts val="2800"/>
              <a:buChar char="•"/>
            </a:pPr>
            <a:r>
              <a:rPr lang="en-US" dirty="0" smtClean="0">
                <a:solidFill>
                  <a:schemeClr val="lt1"/>
                </a:solidFill>
              </a:rPr>
              <a:t>Knowledge of </a:t>
            </a:r>
            <a:r>
              <a:rPr lang="en-US" dirty="0">
                <a:solidFill>
                  <a:schemeClr val="lt1"/>
                </a:solidFill>
              </a:rPr>
              <a:t>hazards that may be faced during </a:t>
            </a:r>
            <a:r>
              <a:rPr lang="en-US" dirty="0" smtClean="0">
                <a:solidFill>
                  <a:schemeClr val="lt1"/>
                </a:solidFill>
              </a:rPr>
              <a:t>entry</a:t>
            </a:r>
            <a:endParaRPr dirty="0">
              <a:solidFill>
                <a:schemeClr val="lt1"/>
              </a:solidFill>
            </a:endParaRPr>
          </a:p>
          <a:p>
            <a:pPr marL="228600" lvl="0" indent="-228600" rtl="0">
              <a:lnSpc>
                <a:spcPct val="80000"/>
              </a:lnSpc>
              <a:spcBef>
                <a:spcPts val="1000"/>
              </a:spcBef>
              <a:spcAft>
                <a:spcPts val="1200"/>
              </a:spcAft>
              <a:buClr>
                <a:schemeClr val="lt1"/>
              </a:buClr>
              <a:buSzPts val="2800"/>
              <a:buChar char="•"/>
            </a:pPr>
            <a:r>
              <a:rPr lang="en-US" dirty="0">
                <a:solidFill>
                  <a:schemeClr val="lt1"/>
                </a:solidFill>
              </a:rPr>
              <a:t>Aware of possible behavioral effects of hazard exposure in authorized </a:t>
            </a:r>
            <a:r>
              <a:rPr lang="en-US" dirty="0" smtClean="0">
                <a:solidFill>
                  <a:schemeClr val="lt1"/>
                </a:solidFill>
              </a:rPr>
              <a:t>entrants</a:t>
            </a:r>
            <a:endParaRPr dirty="0">
              <a:solidFill>
                <a:schemeClr val="lt1"/>
              </a:solidFill>
            </a:endParaRPr>
          </a:p>
          <a:p>
            <a:pPr marL="228600" lvl="0" indent="-228600" rtl="0">
              <a:lnSpc>
                <a:spcPct val="80000"/>
              </a:lnSpc>
              <a:spcBef>
                <a:spcPts val="1000"/>
              </a:spcBef>
              <a:spcAft>
                <a:spcPts val="1200"/>
              </a:spcAft>
              <a:buClr>
                <a:schemeClr val="lt1"/>
              </a:buClr>
              <a:buSzPts val="2800"/>
              <a:buChar char="•"/>
            </a:pPr>
            <a:r>
              <a:rPr lang="en-US" dirty="0">
                <a:solidFill>
                  <a:schemeClr val="lt1"/>
                </a:solidFill>
              </a:rPr>
              <a:t>Continuously maintains accurate count of authorized </a:t>
            </a:r>
            <a:r>
              <a:rPr lang="en-US" dirty="0" smtClean="0">
                <a:solidFill>
                  <a:schemeClr val="lt1"/>
                </a:solidFill>
              </a:rPr>
              <a:t>entrants</a:t>
            </a:r>
            <a:endParaRPr dirty="0">
              <a:solidFill>
                <a:schemeClr val="lt1"/>
              </a:solidFill>
            </a:endParaRPr>
          </a:p>
          <a:p>
            <a:pPr marL="228600" lvl="0" indent="-228600" rtl="0">
              <a:lnSpc>
                <a:spcPct val="80000"/>
              </a:lnSpc>
              <a:spcBef>
                <a:spcPts val="1000"/>
              </a:spcBef>
              <a:spcAft>
                <a:spcPts val="1200"/>
              </a:spcAft>
              <a:buClr>
                <a:schemeClr val="lt1"/>
              </a:buClr>
              <a:buSzPts val="2800"/>
              <a:buChar char="•"/>
            </a:pPr>
            <a:r>
              <a:rPr lang="en-US" dirty="0">
                <a:solidFill>
                  <a:schemeClr val="lt1"/>
                </a:solidFill>
              </a:rPr>
              <a:t>Remains outside permit space during entry operations until relieved by another </a:t>
            </a:r>
            <a:r>
              <a:rPr lang="en-US" dirty="0" smtClean="0">
                <a:solidFill>
                  <a:schemeClr val="lt1"/>
                </a:solidFill>
              </a:rPr>
              <a:t>attendant</a:t>
            </a:r>
            <a:endParaRPr dirty="0"/>
          </a:p>
        </p:txBody>
      </p:sp>
      <p:pic>
        <p:nvPicPr>
          <p:cNvPr id="553" name="Google Shape;553;p67" descr="image of workers entering a wet-well to conduct cleaning operations" title="image of workers entering a wet-well to conduct cleaning operations"/>
          <p:cNvPicPr preferRelativeResize="0"/>
          <p:nvPr/>
        </p:nvPicPr>
        <p:blipFill rotWithShape="1">
          <a:blip r:embed="rId3">
            <a:alphaModFix/>
          </a:blip>
          <a:srcRect/>
          <a:stretch/>
        </p:blipFill>
        <p:spPr>
          <a:xfrm>
            <a:off x="8312294" y="2168633"/>
            <a:ext cx="3485134" cy="4249305"/>
          </a:xfrm>
          <a:prstGeom prst="rect">
            <a:avLst/>
          </a:prstGeom>
          <a:noFill/>
          <a:ln>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557"/>
        <p:cNvGrpSpPr/>
        <p:nvPr/>
      </p:nvGrpSpPr>
      <p:grpSpPr>
        <a:xfrm>
          <a:off x="0" y="0"/>
          <a:ext cx="0" cy="0"/>
          <a:chOff x="0" y="0"/>
          <a:chExt cx="0" cy="0"/>
        </a:xfrm>
      </p:grpSpPr>
      <p:sp>
        <p:nvSpPr>
          <p:cNvPr id="558" name="Google Shape;558;p68"/>
          <p:cNvSpPr txBox="1">
            <a:spLocks noGrp="1"/>
          </p:cNvSpPr>
          <p:nvPr>
            <p:ph type="title"/>
          </p:nvPr>
        </p:nvSpPr>
        <p:spPr>
          <a:xfrm>
            <a:off x="722453" y="405496"/>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Duties of the Attendant Continued</a:t>
            </a:r>
            <a:endParaRPr dirty="0">
              <a:solidFill>
                <a:schemeClr val="lt1"/>
              </a:solidFill>
              <a:latin typeface="Rockwell"/>
              <a:ea typeface="Rockwell"/>
              <a:cs typeface="Rockwell"/>
              <a:sym typeface="Rockwell"/>
            </a:endParaRPr>
          </a:p>
        </p:txBody>
      </p:sp>
      <p:sp>
        <p:nvSpPr>
          <p:cNvPr id="559" name="Google Shape;559;p68"/>
          <p:cNvSpPr txBox="1">
            <a:spLocks noGrp="1"/>
          </p:cNvSpPr>
          <p:nvPr>
            <p:ph type="body" idx="1"/>
          </p:nvPr>
        </p:nvSpPr>
        <p:spPr>
          <a:xfrm>
            <a:off x="457037" y="2205665"/>
            <a:ext cx="7708767" cy="4347535"/>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1800"/>
              </a:spcAft>
              <a:buClr>
                <a:schemeClr val="lt1"/>
              </a:buClr>
              <a:buSzPts val="2590"/>
              <a:buChar char="•"/>
            </a:pPr>
            <a:r>
              <a:rPr lang="en-US" sz="2590" dirty="0">
                <a:solidFill>
                  <a:schemeClr val="lt1"/>
                </a:solidFill>
                <a:latin typeface="Gill Sans"/>
                <a:ea typeface="Gill Sans"/>
                <a:cs typeface="Gill Sans"/>
                <a:sym typeface="Gill Sans"/>
              </a:rPr>
              <a:t>Communicates with authorized entrants</a:t>
            </a:r>
            <a:endParaRPr dirty="0"/>
          </a:p>
          <a:p>
            <a:pPr marL="228600" lvl="0" indent="-228600" algn="l" rtl="0">
              <a:lnSpc>
                <a:spcPct val="70000"/>
              </a:lnSpc>
              <a:spcBef>
                <a:spcPts val="1000"/>
              </a:spcBef>
              <a:spcAft>
                <a:spcPts val="1800"/>
              </a:spcAft>
              <a:buClr>
                <a:schemeClr val="lt1"/>
              </a:buClr>
              <a:buSzPts val="2590"/>
              <a:buChar char="•"/>
            </a:pPr>
            <a:r>
              <a:rPr lang="en-US" sz="2590" dirty="0">
                <a:solidFill>
                  <a:schemeClr val="lt1"/>
                </a:solidFill>
                <a:latin typeface="Gill Sans"/>
                <a:ea typeface="Gill Sans"/>
                <a:cs typeface="Gill Sans"/>
                <a:sym typeface="Gill Sans"/>
              </a:rPr>
              <a:t>Monitors activities inside &amp; outside space</a:t>
            </a:r>
            <a:endParaRPr dirty="0"/>
          </a:p>
          <a:p>
            <a:pPr marL="228600" lvl="0" indent="-228600" algn="l" rtl="0">
              <a:lnSpc>
                <a:spcPct val="70000"/>
              </a:lnSpc>
              <a:spcBef>
                <a:spcPts val="1000"/>
              </a:spcBef>
              <a:spcAft>
                <a:spcPts val="1800"/>
              </a:spcAft>
              <a:buClr>
                <a:schemeClr val="lt1"/>
              </a:buClr>
              <a:buSzPts val="2590"/>
              <a:buChar char="•"/>
            </a:pPr>
            <a:r>
              <a:rPr lang="en-US" sz="2590" dirty="0">
                <a:solidFill>
                  <a:schemeClr val="lt1"/>
                </a:solidFill>
                <a:latin typeface="Gill Sans"/>
                <a:ea typeface="Gill Sans"/>
                <a:cs typeface="Gill Sans"/>
                <a:sym typeface="Gill Sans"/>
              </a:rPr>
              <a:t>Summons rescue &amp; other emergency services</a:t>
            </a:r>
            <a:endParaRPr dirty="0"/>
          </a:p>
          <a:p>
            <a:pPr marL="228600" lvl="0" indent="-228600" algn="l" rtl="0">
              <a:lnSpc>
                <a:spcPct val="70000"/>
              </a:lnSpc>
              <a:spcBef>
                <a:spcPts val="1000"/>
              </a:spcBef>
              <a:spcAft>
                <a:spcPts val="1800"/>
              </a:spcAft>
              <a:buClr>
                <a:schemeClr val="lt1"/>
              </a:buClr>
              <a:buSzPts val="2590"/>
              <a:buChar char="•"/>
            </a:pPr>
            <a:r>
              <a:rPr lang="en-US" sz="2590" dirty="0">
                <a:solidFill>
                  <a:schemeClr val="lt1"/>
                </a:solidFill>
                <a:latin typeface="Gill Sans"/>
                <a:ea typeface="Gill Sans"/>
                <a:cs typeface="Gill Sans"/>
                <a:sym typeface="Gill Sans"/>
              </a:rPr>
              <a:t>Performs non-entry rescues as specified by employer's rescue procedure</a:t>
            </a:r>
            <a:endParaRPr dirty="0"/>
          </a:p>
          <a:p>
            <a:pPr marL="228600" lvl="0" indent="-228600" algn="l" rtl="0">
              <a:lnSpc>
                <a:spcPct val="70000"/>
              </a:lnSpc>
              <a:spcBef>
                <a:spcPts val="1000"/>
              </a:spcBef>
              <a:spcAft>
                <a:spcPts val="1800"/>
              </a:spcAft>
              <a:buClr>
                <a:schemeClr val="lt1"/>
              </a:buClr>
              <a:buSzPts val="2590"/>
              <a:buChar char="•"/>
            </a:pPr>
            <a:r>
              <a:rPr lang="en-US" sz="2590" dirty="0">
                <a:solidFill>
                  <a:schemeClr val="lt1"/>
                </a:solidFill>
                <a:latin typeface="Gill Sans"/>
                <a:ea typeface="Gill Sans"/>
                <a:cs typeface="Gill Sans"/>
                <a:sym typeface="Gill Sans"/>
              </a:rPr>
              <a:t>Performs no other duties that might interfere with primary duty to monitor &amp; protect authorized entrants (Note: AKOSH standards</a:t>
            </a:r>
            <a:r>
              <a:rPr lang="en-US" sz="2590" dirty="0" smtClean="0">
                <a:solidFill>
                  <a:schemeClr val="lt1"/>
                </a:solidFill>
                <a:latin typeface="Gill Sans"/>
                <a:ea typeface="Gill Sans"/>
                <a:cs typeface="Gill Sans"/>
                <a:sym typeface="Gill Sans"/>
              </a:rPr>
              <a:t>)</a:t>
            </a:r>
            <a:endParaRPr dirty="0"/>
          </a:p>
        </p:txBody>
      </p:sp>
      <p:pic>
        <p:nvPicPr>
          <p:cNvPr id="560" name="Google Shape;560;p68" descr="image of confined space placard " title="image of confined space placard "/>
          <p:cNvPicPr preferRelativeResize="0"/>
          <p:nvPr/>
        </p:nvPicPr>
        <p:blipFill rotWithShape="1">
          <a:blip r:embed="rId3">
            <a:alphaModFix/>
          </a:blip>
          <a:srcRect/>
          <a:stretch/>
        </p:blipFill>
        <p:spPr>
          <a:xfrm>
            <a:off x="8651304" y="2099634"/>
            <a:ext cx="3136900" cy="4432300"/>
          </a:xfrm>
          <a:prstGeom prst="rect">
            <a:avLst/>
          </a:prstGeom>
          <a:noFill/>
          <a:ln>
            <a:no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565"/>
        <p:cNvGrpSpPr/>
        <p:nvPr/>
      </p:nvGrpSpPr>
      <p:grpSpPr>
        <a:xfrm>
          <a:off x="0" y="0"/>
          <a:ext cx="0" cy="0"/>
          <a:chOff x="0" y="0"/>
          <a:chExt cx="0" cy="0"/>
        </a:xfrm>
      </p:grpSpPr>
      <p:sp>
        <p:nvSpPr>
          <p:cNvPr id="566" name="Google Shape;566;p69"/>
          <p:cNvSpPr txBox="1">
            <a:spLocks noGrp="1"/>
          </p:cNvSpPr>
          <p:nvPr>
            <p:ph type="title"/>
          </p:nvPr>
        </p:nvSpPr>
        <p:spPr>
          <a:xfrm>
            <a:off x="740847" y="49714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Duties of the Authorized Entrant</a:t>
            </a:r>
            <a:endParaRPr dirty="0">
              <a:solidFill>
                <a:schemeClr val="lt1"/>
              </a:solidFill>
              <a:latin typeface="Rockwell"/>
              <a:ea typeface="Rockwell"/>
              <a:cs typeface="Rockwell"/>
              <a:sym typeface="Rockwell"/>
            </a:endParaRPr>
          </a:p>
        </p:txBody>
      </p:sp>
      <p:sp>
        <p:nvSpPr>
          <p:cNvPr id="567" name="Google Shape;567;p69"/>
          <p:cNvSpPr txBox="1">
            <a:spLocks noGrp="1"/>
          </p:cNvSpPr>
          <p:nvPr>
            <p:ph type="body" idx="1"/>
          </p:nvPr>
        </p:nvSpPr>
        <p:spPr>
          <a:xfrm>
            <a:off x="552286" y="2602687"/>
            <a:ext cx="6826709" cy="3951044"/>
          </a:xfrm>
          <a:prstGeom prst="rect">
            <a:avLst/>
          </a:prstGeom>
          <a:noFill/>
          <a:ln>
            <a:noFill/>
          </a:ln>
        </p:spPr>
        <p:txBody>
          <a:bodyPr spcFirstLastPara="1" wrap="square" lIns="91425" tIns="45700" rIns="91425" bIns="45700" anchor="t" anchorCtr="0">
            <a:noAutofit/>
          </a:bodyPr>
          <a:lstStyle/>
          <a:p>
            <a:pPr marL="228600" lvl="1" indent="-228600" rtl="0">
              <a:lnSpc>
                <a:spcPct val="80000"/>
              </a:lnSpc>
              <a:spcBef>
                <a:spcPts val="0"/>
              </a:spcBef>
              <a:spcAft>
                <a:spcPts val="1200"/>
              </a:spcAft>
              <a:buClr>
                <a:schemeClr val="lt1"/>
              </a:buClr>
              <a:buSzPts val="2590"/>
              <a:buChar char="•"/>
            </a:pPr>
            <a:r>
              <a:rPr lang="en-US" sz="2600" dirty="0">
                <a:solidFill>
                  <a:schemeClr val="lt1"/>
                </a:solidFill>
                <a:latin typeface="Gill Sans"/>
                <a:ea typeface="Gill Sans"/>
                <a:cs typeface="Gill Sans"/>
                <a:sym typeface="Gill Sans"/>
              </a:rPr>
              <a:t>Employee authorized by employer to enter permit space</a:t>
            </a:r>
            <a:r>
              <a:rPr lang="en-US" sz="2600" dirty="0" smtClean="0">
                <a:solidFill>
                  <a:schemeClr val="lt1"/>
                </a:solidFill>
                <a:latin typeface="Gill Sans"/>
                <a:ea typeface="Gill Sans"/>
                <a:cs typeface="Gill Sans"/>
                <a:sym typeface="Gill Sans"/>
              </a:rPr>
              <a:t>:</a:t>
            </a:r>
            <a:endParaRPr sz="2600" dirty="0">
              <a:solidFill>
                <a:schemeClr val="lt1"/>
              </a:solidFill>
              <a:latin typeface="Gill Sans"/>
              <a:ea typeface="Gill Sans"/>
              <a:cs typeface="Gill Sans"/>
              <a:sym typeface="Gill Sans"/>
            </a:endParaRPr>
          </a:p>
          <a:p>
            <a:pPr marL="690563" lvl="0" indent="-228600" rtl="0">
              <a:lnSpc>
                <a:spcPct val="80000"/>
              </a:lnSpc>
              <a:spcBef>
                <a:spcPts val="1000"/>
              </a:spcBef>
              <a:spcAft>
                <a:spcPts val="600"/>
              </a:spcAft>
              <a:buClr>
                <a:schemeClr val="lt1"/>
              </a:buClr>
              <a:buSzPts val="2590"/>
              <a:buFont typeface="Noto Sans Symbols"/>
              <a:buChar char="✔"/>
            </a:pPr>
            <a:r>
              <a:rPr lang="en-US" sz="2400" dirty="0" smtClean="0">
                <a:solidFill>
                  <a:schemeClr val="lt1"/>
                </a:solidFill>
                <a:latin typeface="Gill Sans"/>
                <a:ea typeface="Gill Sans"/>
                <a:cs typeface="Gill Sans"/>
                <a:sym typeface="Gill Sans"/>
              </a:rPr>
              <a:t>Knowledge of </a:t>
            </a:r>
            <a:r>
              <a:rPr lang="en-US" sz="2400" dirty="0">
                <a:solidFill>
                  <a:schemeClr val="lt1"/>
                </a:solidFill>
                <a:latin typeface="Gill Sans"/>
                <a:ea typeface="Gill Sans"/>
                <a:cs typeface="Gill Sans"/>
                <a:sym typeface="Gill Sans"/>
              </a:rPr>
              <a:t>hazards that may be faced during entry, including information on mode, signs or </a:t>
            </a:r>
            <a:r>
              <a:rPr lang="en-US" sz="2400" dirty="0" smtClean="0">
                <a:solidFill>
                  <a:schemeClr val="lt1"/>
                </a:solidFill>
                <a:latin typeface="Gill Sans"/>
                <a:ea typeface="Gill Sans"/>
                <a:cs typeface="Gill Sans"/>
                <a:sym typeface="Gill Sans"/>
              </a:rPr>
              <a:t>symptoms, and </a:t>
            </a:r>
            <a:r>
              <a:rPr lang="en-US" sz="2400" dirty="0">
                <a:solidFill>
                  <a:schemeClr val="lt1"/>
                </a:solidFill>
                <a:latin typeface="Gill Sans"/>
                <a:ea typeface="Gill Sans"/>
                <a:cs typeface="Gill Sans"/>
                <a:sym typeface="Gill Sans"/>
              </a:rPr>
              <a:t>consequences of </a:t>
            </a:r>
            <a:r>
              <a:rPr lang="en-US" sz="2400" dirty="0" smtClean="0">
                <a:solidFill>
                  <a:schemeClr val="lt1"/>
                </a:solidFill>
                <a:latin typeface="Gill Sans"/>
                <a:ea typeface="Gill Sans"/>
                <a:cs typeface="Gill Sans"/>
                <a:sym typeface="Gill Sans"/>
              </a:rPr>
              <a:t>exposure.</a:t>
            </a:r>
            <a:endParaRPr sz="2400" dirty="0">
              <a:solidFill>
                <a:schemeClr val="lt1"/>
              </a:solidFill>
              <a:latin typeface="Gill Sans"/>
              <a:ea typeface="Gill Sans"/>
              <a:cs typeface="Gill Sans"/>
              <a:sym typeface="Gill Sans"/>
            </a:endParaRPr>
          </a:p>
          <a:p>
            <a:pPr marL="690563" lvl="0" indent="-228600" rtl="0">
              <a:lnSpc>
                <a:spcPct val="80000"/>
              </a:lnSpc>
              <a:spcBef>
                <a:spcPts val="1000"/>
              </a:spcBef>
              <a:spcAft>
                <a:spcPts val="600"/>
              </a:spcAft>
              <a:buClr>
                <a:schemeClr val="lt1"/>
              </a:buClr>
              <a:buSzPts val="2590"/>
              <a:buFont typeface="Noto Sans Symbols"/>
              <a:buChar char="✔"/>
            </a:pPr>
            <a:r>
              <a:rPr lang="en-US" sz="2400" dirty="0">
                <a:solidFill>
                  <a:schemeClr val="lt1"/>
                </a:solidFill>
                <a:latin typeface="Gill Sans"/>
                <a:ea typeface="Gill Sans"/>
                <a:cs typeface="Gill Sans"/>
                <a:sym typeface="Gill Sans"/>
              </a:rPr>
              <a:t>Properly use </a:t>
            </a:r>
            <a:r>
              <a:rPr lang="en-US" sz="2400" dirty="0" smtClean="0">
                <a:solidFill>
                  <a:schemeClr val="lt1"/>
                </a:solidFill>
                <a:latin typeface="Gill Sans"/>
                <a:ea typeface="Gill Sans"/>
                <a:cs typeface="Gill Sans"/>
                <a:sym typeface="Gill Sans"/>
              </a:rPr>
              <a:t>equipment</a:t>
            </a:r>
          </a:p>
          <a:p>
            <a:pPr marL="690563" lvl="0" indent="-228600" rtl="0">
              <a:lnSpc>
                <a:spcPct val="80000"/>
              </a:lnSpc>
              <a:spcBef>
                <a:spcPts val="1000"/>
              </a:spcBef>
              <a:spcAft>
                <a:spcPts val="1800"/>
              </a:spcAft>
              <a:buClr>
                <a:schemeClr val="lt1"/>
              </a:buClr>
              <a:buSzPts val="2590"/>
              <a:buFont typeface="Noto Sans Symbols"/>
              <a:buChar char="✔"/>
            </a:pPr>
            <a:r>
              <a:rPr lang="en-US" sz="2400" dirty="0">
                <a:solidFill>
                  <a:schemeClr val="lt1"/>
                </a:solidFill>
                <a:latin typeface="Gill Sans"/>
                <a:ea typeface="Gill Sans"/>
                <a:cs typeface="Gill Sans"/>
                <a:sym typeface="Gill Sans"/>
              </a:rPr>
              <a:t>C</a:t>
            </a:r>
            <a:r>
              <a:rPr lang="en-US" sz="2400" dirty="0" smtClean="0">
                <a:solidFill>
                  <a:schemeClr val="lt1"/>
                </a:solidFill>
                <a:latin typeface="Gill Sans"/>
                <a:ea typeface="Gill Sans"/>
                <a:cs typeface="Gill Sans"/>
                <a:sym typeface="Gill Sans"/>
              </a:rPr>
              <a:t>ommunicate </a:t>
            </a:r>
            <a:r>
              <a:rPr lang="en-US" sz="2400" dirty="0">
                <a:solidFill>
                  <a:schemeClr val="lt1"/>
                </a:solidFill>
                <a:latin typeface="Gill Sans"/>
                <a:ea typeface="Gill Sans"/>
                <a:cs typeface="Gill Sans"/>
                <a:sym typeface="Gill Sans"/>
              </a:rPr>
              <a:t>with attendant as necessary to enable attendant to monitor entrant </a:t>
            </a:r>
            <a:r>
              <a:rPr lang="en-US" sz="2400" dirty="0" smtClean="0">
                <a:solidFill>
                  <a:schemeClr val="lt1"/>
                </a:solidFill>
                <a:latin typeface="Gill Sans"/>
                <a:ea typeface="Gill Sans"/>
                <a:cs typeface="Gill Sans"/>
                <a:sym typeface="Gill Sans"/>
              </a:rPr>
              <a:t>status and alert </a:t>
            </a:r>
            <a:r>
              <a:rPr lang="en-US" sz="2400" dirty="0">
                <a:solidFill>
                  <a:schemeClr val="lt1"/>
                </a:solidFill>
                <a:latin typeface="Gill Sans"/>
                <a:ea typeface="Gill Sans"/>
                <a:cs typeface="Gill Sans"/>
                <a:sym typeface="Gill Sans"/>
              </a:rPr>
              <a:t>entrants of need to evacuate </a:t>
            </a:r>
            <a:r>
              <a:rPr lang="en-US" sz="2400" dirty="0" smtClean="0">
                <a:solidFill>
                  <a:schemeClr val="lt1"/>
                </a:solidFill>
                <a:latin typeface="Gill Sans"/>
                <a:ea typeface="Gill Sans"/>
                <a:cs typeface="Gill Sans"/>
                <a:sym typeface="Gill Sans"/>
              </a:rPr>
              <a:t>space.</a:t>
            </a:r>
            <a:endParaRPr sz="2400" dirty="0">
              <a:solidFill>
                <a:schemeClr val="lt1"/>
              </a:solidFill>
              <a:latin typeface="Gill Sans"/>
              <a:ea typeface="Gill Sans"/>
              <a:cs typeface="Gill Sans"/>
              <a:sym typeface="Gill Sans"/>
            </a:endParaRPr>
          </a:p>
        </p:txBody>
      </p:sp>
      <p:pic>
        <p:nvPicPr>
          <p:cNvPr id="568" name="Google Shape;568;p69" descr="image of confined space entry using pully system" title="image of confined space entry using pully system"/>
          <p:cNvPicPr preferRelativeResize="0"/>
          <p:nvPr/>
        </p:nvPicPr>
        <p:blipFill rotWithShape="1">
          <a:blip r:embed="rId3">
            <a:alphaModFix/>
          </a:blip>
          <a:srcRect/>
          <a:stretch/>
        </p:blipFill>
        <p:spPr>
          <a:xfrm>
            <a:off x="7707571" y="2686936"/>
            <a:ext cx="3997325" cy="3005988"/>
          </a:xfrm>
          <a:prstGeom prst="rect">
            <a:avLst/>
          </a:prstGeom>
          <a:noFill/>
          <a:ln>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573"/>
        <p:cNvGrpSpPr/>
        <p:nvPr/>
      </p:nvGrpSpPr>
      <p:grpSpPr>
        <a:xfrm>
          <a:off x="0" y="0"/>
          <a:ext cx="0" cy="0"/>
          <a:chOff x="0" y="0"/>
          <a:chExt cx="0" cy="0"/>
        </a:xfrm>
      </p:grpSpPr>
      <p:sp>
        <p:nvSpPr>
          <p:cNvPr id="574" name="Google Shape;574;p70"/>
          <p:cNvSpPr txBox="1">
            <a:spLocks noGrp="1"/>
          </p:cNvSpPr>
          <p:nvPr>
            <p:ph type="title"/>
          </p:nvPr>
        </p:nvSpPr>
        <p:spPr>
          <a:xfrm>
            <a:off x="644237" y="56894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Duties of the Authorized Entrant Continued</a:t>
            </a:r>
            <a:endParaRPr dirty="0">
              <a:solidFill>
                <a:schemeClr val="lt1"/>
              </a:solidFill>
              <a:latin typeface="Rockwell"/>
              <a:ea typeface="Rockwell"/>
              <a:cs typeface="Rockwell"/>
              <a:sym typeface="Rockwell"/>
            </a:endParaRPr>
          </a:p>
        </p:txBody>
      </p:sp>
      <p:sp>
        <p:nvSpPr>
          <p:cNvPr id="575" name="Google Shape;575;p70"/>
          <p:cNvSpPr txBox="1">
            <a:spLocks noGrp="1"/>
          </p:cNvSpPr>
          <p:nvPr>
            <p:ph type="body" idx="1"/>
          </p:nvPr>
        </p:nvSpPr>
        <p:spPr>
          <a:xfrm>
            <a:off x="897244" y="2715069"/>
            <a:ext cx="10009586" cy="328266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1800"/>
              </a:spcAft>
              <a:buClr>
                <a:schemeClr val="lt1"/>
              </a:buClr>
              <a:buSzPts val="2800"/>
              <a:buChar char="•"/>
            </a:pPr>
            <a:r>
              <a:rPr lang="en-US" dirty="0">
                <a:solidFill>
                  <a:schemeClr val="lt1"/>
                </a:solidFill>
                <a:latin typeface="Gill Sans"/>
                <a:ea typeface="Gill Sans"/>
                <a:cs typeface="Gill Sans"/>
                <a:sym typeface="Gill Sans"/>
              </a:rPr>
              <a:t>Alert attendant whenever</a:t>
            </a:r>
            <a:r>
              <a:rPr lang="en-US" dirty="0" smtClean="0">
                <a:solidFill>
                  <a:schemeClr val="lt1"/>
                </a:solidFill>
                <a:latin typeface="Gill Sans"/>
                <a:ea typeface="Gill Sans"/>
                <a:cs typeface="Gill Sans"/>
                <a:sym typeface="Gill Sans"/>
              </a:rPr>
              <a:t>:</a:t>
            </a:r>
            <a:endParaRPr dirty="0"/>
          </a:p>
          <a:p>
            <a:pPr marL="685800" lvl="1" indent="-228600" algn="l" rtl="0">
              <a:lnSpc>
                <a:spcPct val="90000"/>
              </a:lnSpc>
              <a:spcBef>
                <a:spcPts val="500"/>
              </a:spcBef>
              <a:spcAft>
                <a:spcPts val="1200"/>
              </a:spcAft>
              <a:buClr>
                <a:schemeClr val="lt1"/>
              </a:buClr>
              <a:buSzPts val="2400"/>
              <a:buFont typeface="Noto Sans Symbols"/>
              <a:buChar char="✔"/>
            </a:pPr>
            <a:r>
              <a:rPr lang="en-US" dirty="0">
                <a:solidFill>
                  <a:schemeClr val="lt1"/>
                </a:solidFill>
                <a:latin typeface="Gill Sans"/>
                <a:ea typeface="Gill Sans"/>
                <a:cs typeface="Gill Sans"/>
                <a:sym typeface="Gill Sans"/>
              </a:rPr>
              <a:t>Entrant recognizes any warning </a:t>
            </a:r>
            <a:r>
              <a:rPr lang="en-US" dirty="0" smtClean="0">
                <a:solidFill>
                  <a:schemeClr val="lt1"/>
                </a:solidFill>
                <a:latin typeface="Gill Sans"/>
                <a:ea typeface="Gill Sans"/>
                <a:cs typeface="Gill Sans"/>
                <a:sym typeface="Gill Sans"/>
              </a:rPr>
              <a:t>signs </a:t>
            </a:r>
            <a:r>
              <a:rPr lang="en-US" dirty="0">
                <a:solidFill>
                  <a:schemeClr val="lt1"/>
                </a:solidFill>
                <a:latin typeface="Gill Sans"/>
                <a:ea typeface="Gill Sans"/>
                <a:cs typeface="Gill Sans"/>
                <a:sym typeface="Gill Sans"/>
              </a:rPr>
              <a:t>or </a:t>
            </a:r>
            <a:r>
              <a:rPr lang="en-US" dirty="0" smtClean="0">
                <a:solidFill>
                  <a:schemeClr val="lt1"/>
                </a:solidFill>
                <a:latin typeface="Gill Sans"/>
                <a:ea typeface="Gill Sans"/>
                <a:cs typeface="Gill Sans"/>
                <a:sym typeface="Gill Sans"/>
              </a:rPr>
              <a:t>symptoms </a:t>
            </a:r>
            <a:r>
              <a:rPr lang="en-US" dirty="0">
                <a:solidFill>
                  <a:schemeClr val="lt1"/>
                </a:solidFill>
                <a:latin typeface="Gill Sans"/>
                <a:ea typeface="Gill Sans"/>
                <a:cs typeface="Gill Sans"/>
                <a:sym typeface="Gill Sans"/>
              </a:rPr>
              <a:t>of exposure to dangerous situation</a:t>
            </a:r>
            <a:endParaRPr dirty="0"/>
          </a:p>
          <a:p>
            <a:pPr marL="685800" lvl="1" indent="-228600" algn="l" rtl="0">
              <a:lnSpc>
                <a:spcPct val="90000"/>
              </a:lnSpc>
              <a:spcBef>
                <a:spcPts val="500"/>
              </a:spcBef>
              <a:spcAft>
                <a:spcPts val="1200"/>
              </a:spcAft>
              <a:buClr>
                <a:schemeClr val="lt1"/>
              </a:buClr>
              <a:buSzPts val="2400"/>
              <a:buFont typeface="Noto Sans Symbols"/>
              <a:buChar char="✔"/>
            </a:pPr>
            <a:r>
              <a:rPr lang="en-US" dirty="0">
                <a:solidFill>
                  <a:schemeClr val="lt1"/>
                </a:solidFill>
                <a:latin typeface="Gill Sans"/>
                <a:ea typeface="Gill Sans"/>
                <a:cs typeface="Gill Sans"/>
                <a:sym typeface="Gill Sans"/>
              </a:rPr>
              <a:t>Entrant detects prohibited condition</a:t>
            </a:r>
            <a:endParaRPr dirty="0"/>
          </a:p>
          <a:p>
            <a:pPr marL="685800" lvl="1" indent="-228600" algn="l" rtl="0">
              <a:lnSpc>
                <a:spcPct val="90000"/>
              </a:lnSpc>
              <a:spcBef>
                <a:spcPts val="500"/>
              </a:spcBef>
              <a:spcAft>
                <a:spcPts val="0"/>
              </a:spcAft>
              <a:buClr>
                <a:schemeClr val="lt1"/>
              </a:buClr>
              <a:buSzPts val="2400"/>
              <a:buFont typeface="Noto Sans Symbols"/>
              <a:buChar char="✔"/>
            </a:pPr>
            <a:r>
              <a:rPr lang="en-US" dirty="0">
                <a:solidFill>
                  <a:schemeClr val="lt1"/>
                </a:solidFill>
                <a:latin typeface="Gill Sans"/>
                <a:ea typeface="Gill Sans"/>
                <a:cs typeface="Gill Sans"/>
                <a:sym typeface="Gill Sans"/>
              </a:rPr>
              <a:t>Exit from permit space as quickly as possible whenever:</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580"/>
        <p:cNvGrpSpPr/>
        <p:nvPr/>
      </p:nvGrpSpPr>
      <p:grpSpPr>
        <a:xfrm>
          <a:off x="0" y="0"/>
          <a:ext cx="0" cy="0"/>
          <a:chOff x="0" y="0"/>
          <a:chExt cx="0" cy="0"/>
        </a:xfrm>
      </p:grpSpPr>
      <p:sp>
        <p:nvSpPr>
          <p:cNvPr id="581" name="Google Shape;581;p71"/>
          <p:cNvSpPr txBox="1">
            <a:spLocks noGrp="1"/>
          </p:cNvSpPr>
          <p:nvPr>
            <p:ph type="title"/>
          </p:nvPr>
        </p:nvSpPr>
        <p:spPr>
          <a:xfrm>
            <a:off x="838200" y="732511"/>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Duties of Authorized </a:t>
            </a:r>
            <a:r>
              <a:rPr lang="en-US" dirty="0" smtClean="0">
                <a:solidFill>
                  <a:schemeClr val="lt1"/>
                </a:solidFill>
                <a:latin typeface="Rockwell"/>
                <a:ea typeface="Rockwell"/>
                <a:cs typeface="Rockwell"/>
                <a:sym typeface="Rockwell"/>
              </a:rPr>
              <a:t>Entrants</a:t>
            </a:r>
            <a:br>
              <a:rPr lang="en-US" dirty="0" smtClean="0">
                <a:solidFill>
                  <a:schemeClr val="lt1"/>
                </a:solidFill>
                <a:latin typeface="Rockwell"/>
                <a:ea typeface="Rockwell"/>
                <a:cs typeface="Rockwell"/>
                <a:sym typeface="Rockwell"/>
              </a:rPr>
            </a:br>
            <a:r>
              <a:rPr lang="en-US" dirty="0" smtClean="0">
                <a:solidFill>
                  <a:schemeClr val="lt1"/>
                </a:solidFill>
                <a:latin typeface="Rockwell"/>
                <a:ea typeface="Rockwell"/>
                <a:cs typeface="Rockwell"/>
                <a:sym typeface="Rockwell"/>
              </a:rPr>
              <a:t>Know </a:t>
            </a:r>
            <a:r>
              <a:rPr lang="en-US" dirty="0">
                <a:solidFill>
                  <a:schemeClr val="lt1"/>
                </a:solidFill>
                <a:latin typeface="Rockwell"/>
                <a:ea typeface="Rockwell"/>
                <a:cs typeface="Rockwell"/>
                <a:sym typeface="Rockwell"/>
              </a:rPr>
              <a:t>When to Exit </a:t>
            </a:r>
            <a:endParaRPr dirty="0">
              <a:solidFill>
                <a:schemeClr val="lt1"/>
              </a:solidFill>
              <a:latin typeface="Rockwell"/>
              <a:ea typeface="Rockwell"/>
              <a:cs typeface="Rockwell"/>
              <a:sym typeface="Rockwell"/>
            </a:endParaRPr>
          </a:p>
        </p:txBody>
      </p:sp>
      <p:sp>
        <p:nvSpPr>
          <p:cNvPr id="582" name="Google Shape;582;p71"/>
          <p:cNvSpPr txBox="1">
            <a:spLocks noGrp="1"/>
          </p:cNvSpPr>
          <p:nvPr>
            <p:ph type="body" idx="1"/>
          </p:nvPr>
        </p:nvSpPr>
        <p:spPr>
          <a:xfrm>
            <a:off x="985284" y="2804373"/>
            <a:ext cx="9836888" cy="323491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1800"/>
              </a:spcAft>
              <a:buClr>
                <a:schemeClr val="lt1"/>
              </a:buClr>
              <a:buSzPts val="2800"/>
              <a:buChar char="•"/>
            </a:pPr>
            <a:r>
              <a:rPr lang="en-US" dirty="0">
                <a:solidFill>
                  <a:schemeClr val="lt1"/>
                </a:solidFill>
                <a:latin typeface="Gill Sans"/>
                <a:ea typeface="Gill Sans"/>
                <a:cs typeface="Gill Sans"/>
                <a:sym typeface="Gill Sans"/>
              </a:rPr>
              <a:t>Order to evacuate is given by the attendant or entry </a:t>
            </a:r>
            <a:r>
              <a:rPr lang="en-US" dirty="0" smtClean="0">
                <a:solidFill>
                  <a:schemeClr val="lt1"/>
                </a:solidFill>
                <a:latin typeface="Gill Sans"/>
                <a:ea typeface="Gill Sans"/>
                <a:cs typeface="Gill Sans"/>
                <a:sym typeface="Gill Sans"/>
              </a:rPr>
              <a:t>supervisor</a:t>
            </a:r>
            <a:endParaRPr dirty="0">
              <a:solidFill>
                <a:schemeClr val="lt1"/>
              </a:solidFill>
              <a:latin typeface="Gill Sans"/>
              <a:ea typeface="Gill Sans"/>
              <a:cs typeface="Gill Sans"/>
              <a:sym typeface="Gill Sans"/>
            </a:endParaRPr>
          </a:p>
          <a:p>
            <a:pPr marL="228600" lvl="0" indent="-228600" algn="l" rtl="0">
              <a:lnSpc>
                <a:spcPct val="90000"/>
              </a:lnSpc>
              <a:spcBef>
                <a:spcPts val="1000"/>
              </a:spcBef>
              <a:spcAft>
                <a:spcPts val="1800"/>
              </a:spcAft>
              <a:buClr>
                <a:schemeClr val="lt1"/>
              </a:buClr>
              <a:buSzPts val="2800"/>
              <a:buChar char="•"/>
            </a:pPr>
            <a:r>
              <a:rPr lang="en-US" dirty="0">
                <a:solidFill>
                  <a:schemeClr val="lt1"/>
                </a:solidFill>
                <a:latin typeface="Gill Sans"/>
                <a:ea typeface="Gill Sans"/>
                <a:cs typeface="Gill Sans"/>
                <a:sym typeface="Gill Sans"/>
              </a:rPr>
              <a:t>Recognizes the </a:t>
            </a:r>
            <a:r>
              <a:rPr lang="en-US" dirty="0" smtClean="0">
                <a:solidFill>
                  <a:schemeClr val="lt1"/>
                </a:solidFill>
                <a:latin typeface="Gill Sans"/>
                <a:ea typeface="Gill Sans"/>
                <a:cs typeface="Gill Sans"/>
                <a:sym typeface="Gill Sans"/>
              </a:rPr>
              <a:t>risks and hazard </a:t>
            </a:r>
            <a:r>
              <a:rPr lang="en-US" dirty="0">
                <a:solidFill>
                  <a:schemeClr val="lt1"/>
                </a:solidFill>
                <a:latin typeface="Gill Sans"/>
                <a:ea typeface="Gill Sans"/>
                <a:cs typeface="Gill Sans"/>
                <a:sym typeface="Gill Sans"/>
              </a:rPr>
              <a:t>warning signs or symptoms of exposures to a dangerous </a:t>
            </a:r>
            <a:r>
              <a:rPr lang="en-US" dirty="0" smtClean="0">
                <a:solidFill>
                  <a:schemeClr val="lt1"/>
                </a:solidFill>
                <a:latin typeface="Gill Sans"/>
                <a:ea typeface="Gill Sans"/>
                <a:cs typeface="Gill Sans"/>
                <a:sym typeface="Gill Sans"/>
              </a:rPr>
              <a:t>situation</a:t>
            </a:r>
            <a:endParaRPr dirty="0">
              <a:solidFill>
                <a:schemeClr val="lt1"/>
              </a:solidFill>
              <a:latin typeface="Gill Sans"/>
              <a:ea typeface="Gill Sans"/>
              <a:cs typeface="Gill Sans"/>
              <a:sym typeface="Gill Sans"/>
            </a:endParaRPr>
          </a:p>
          <a:p>
            <a:pPr marL="228600" lvl="0" indent="-228600" algn="l" rtl="0">
              <a:lnSpc>
                <a:spcPct val="90000"/>
              </a:lnSpc>
              <a:spcBef>
                <a:spcPts val="1000"/>
              </a:spcBef>
              <a:spcAft>
                <a:spcPts val="1800"/>
              </a:spcAft>
              <a:buClr>
                <a:schemeClr val="lt1"/>
              </a:buClr>
              <a:buSzPts val="2800"/>
              <a:buChar char="•"/>
            </a:pPr>
            <a:r>
              <a:rPr lang="en-US" dirty="0">
                <a:solidFill>
                  <a:schemeClr val="lt1"/>
                </a:solidFill>
                <a:latin typeface="Gill Sans"/>
                <a:ea typeface="Gill Sans"/>
                <a:cs typeface="Gill Sans"/>
                <a:sym typeface="Gill Sans"/>
              </a:rPr>
              <a:t>Detects prohibited </a:t>
            </a:r>
            <a:r>
              <a:rPr lang="en-US" dirty="0" smtClean="0">
                <a:solidFill>
                  <a:schemeClr val="lt1"/>
                </a:solidFill>
                <a:latin typeface="Gill Sans"/>
                <a:ea typeface="Gill Sans"/>
                <a:cs typeface="Gill Sans"/>
                <a:sym typeface="Gill Sans"/>
              </a:rPr>
              <a:t>condition</a:t>
            </a:r>
            <a:endParaRPr dirty="0">
              <a:solidFill>
                <a:schemeClr val="lt1"/>
              </a:solidFill>
              <a:latin typeface="Gill Sans"/>
              <a:ea typeface="Gill Sans"/>
              <a:cs typeface="Gill Sans"/>
              <a:sym typeface="Gill Sans"/>
            </a:endParaRPr>
          </a:p>
          <a:p>
            <a:pPr marL="228600" lvl="0" indent="-228600" algn="l" rtl="0">
              <a:lnSpc>
                <a:spcPct val="90000"/>
              </a:lnSpc>
              <a:spcBef>
                <a:spcPts val="1000"/>
              </a:spcBef>
              <a:spcAft>
                <a:spcPts val="1800"/>
              </a:spcAft>
              <a:buClr>
                <a:schemeClr val="lt1"/>
              </a:buClr>
              <a:buSzPts val="2800"/>
              <a:buChar char="•"/>
            </a:pPr>
            <a:r>
              <a:rPr lang="en-US" dirty="0">
                <a:solidFill>
                  <a:schemeClr val="lt1"/>
                </a:solidFill>
                <a:latin typeface="Gill Sans"/>
                <a:ea typeface="Gill Sans"/>
                <a:cs typeface="Gill Sans"/>
                <a:sym typeface="Gill Sans"/>
              </a:rPr>
              <a:t>Evacuation Alarm is activated </a:t>
            </a: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499639" y="967624"/>
            <a:ext cx="10515600" cy="95561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Objectives</a:t>
            </a:r>
            <a:endParaRPr dirty="0">
              <a:solidFill>
                <a:schemeClr val="lt1"/>
              </a:solidFill>
              <a:latin typeface="Rockwell"/>
              <a:ea typeface="Rockwell"/>
              <a:cs typeface="Rockwell"/>
              <a:sym typeface="Rockwell"/>
            </a:endParaRPr>
          </a:p>
        </p:txBody>
      </p:sp>
      <p:sp>
        <p:nvSpPr>
          <p:cNvPr id="132" name="Google Shape;132;p18"/>
          <p:cNvSpPr txBox="1">
            <a:spLocks noGrp="1"/>
          </p:cNvSpPr>
          <p:nvPr>
            <p:ph type="body" idx="1"/>
          </p:nvPr>
        </p:nvSpPr>
        <p:spPr>
          <a:xfrm>
            <a:off x="444107" y="2385587"/>
            <a:ext cx="10626664" cy="414920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2400"/>
              </a:spcAft>
              <a:buClr>
                <a:schemeClr val="lt1"/>
              </a:buClr>
              <a:buSzPts val="2800"/>
              <a:buChar char="•"/>
            </a:pPr>
            <a:r>
              <a:rPr lang="en-US" dirty="0">
                <a:solidFill>
                  <a:schemeClr val="lt1"/>
                </a:solidFill>
                <a:latin typeface="Gill Sans"/>
                <a:ea typeface="Gill Sans"/>
                <a:cs typeface="Gill Sans"/>
                <a:sym typeface="Gill Sans"/>
              </a:rPr>
              <a:t>OSHA and AKOSH Industry </a:t>
            </a:r>
            <a:r>
              <a:rPr lang="en-US" dirty="0" smtClean="0">
                <a:solidFill>
                  <a:schemeClr val="lt1"/>
                </a:solidFill>
                <a:latin typeface="Gill Sans"/>
                <a:ea typeface="Gill Sans"/>
                <a:cs typeface="Gill Sans"/>
                <a:sym typeface="Gill Sans"/>
              </a:rPr>
              <a:t>Standards</a:t>
            </a:r>
            <a:endParaRPr dirty="0">
              <a:solidFill>
                <a:schemeClr val="lt1"/>
              </a:solidFill>
              <a:latin typeface="Gill Sans"/>
              <a:ea typeface="Gill Sans"/>
              <a:cs typeface="Gill Sans"/>
              <a:sym typeface="Gill Sans"/>
            </a:endParaRPr>
          </a:p>
          <a:p>
            <a:pPr marL="228600" lvl="0" indent="-228600" algn="l" rtl="0">
              <a:lnSpc>
                <a:spcPct val="90000"/>
              </a:lnSpc>
              <a:spcBef>
                <a:spcPts val="1000"/>
              </a:spcBef>
              <a:spcAft>
                <a:spcPts val="2400"/>
              </a:spcAft>
              <a:buClr>
                <a:schemeClr val="lt1"/>
              </a:buClr>
              <a:buSzPts val="2800"/>
              <a:buChar char="•"/>
            </a:pPr>
            <a:r>
              <a:rPr lang="en-US" dirty="0">
                <a:solidFill>
                  <a:schemeClr val="lt1"/>
                </a:solidFill>
                <a:latin typeface="Gill Sans"/>
                <a:ea typeface="Gill Sans"/>
                <a:cs typeface="Gill Sans"/>
                <a:sym typeface="Gill Sans"/>
              </a:rPr>
              <a:t>Recognize the characteristics of the confined </a:t>
            </a:r>
            <a:r>
              <a:rPr lang="en-US" dirty="0" smtClean="0">
                <a:solidFill>
                  <a:schemeClr val="lt1"/>
                </a:solidFill>
                <a:latin typeface="Gill Sans"/>
                <a:ea typeface="Gill Sans"/>
                <a:cs typeface="Gill Sans"/>
                <a:sym typeface="Gill Sans"/>
              </a:rPr>
              <a:t>space</a:t>
            </a:r>
            <a:endParaRPr dirty="0">
              <a:solidFill>
                <a:schemeClr val="lt1"/>
              </a:solidFill>
              <a:latin typeface="Gill Sans"/>
              <a:ea typeface="Gill Sans"/>
              <a:cs typeface="Gill Sans"/>
              <a:sym typeface="Gill Sans"/>
            </a:endParaRPr>
          </a:p>
          <a:p>
            <a:pPr marL="228600" lvl="0" indent="-228600" algn="l" rtl="0">
              <a:lnSpc>
                <a:spcPct val="90000"/>
              </a:lnSpc>
              <a:spcBef>
                <a:spcPts val="1000"/>
              </a:spcBef>
              <a:spcAft>
                <a:spcPts val="2400"/>
              </a:spcAft>
              <a:buClr>
                <a:schemeClr val="lt1"/>
              </a:buClr>
              <a:buSzPts val="2800"/>
              <a:buChar char="•"/>
            </a:pPr>
            <a:r>
              <a:rPr lang="en-US" dirty="0">
                <a:solidFill>
                  <a:schemeClr val="lt1"/>
                </a:solidFill>
                <a:latin typeface="Gill Sans"/>
                <a:ea typeface="Gill Sans"/>
                <a:cs typeface="Gill Sans"/>
                <a:sym typeface="Gill Sans"/>
              </a:rPr>
              <a:t>Anticipate and be aware of the hazards that may be faced during </a:t>
            </a:r>
            <a:r>
              <a:rPr lang="en-US" dirty="0" smtClean="0">
                <a:solidFill>
                  <a:schemeClr val="lt1"/>
                </a:solidFill>
                <a:latin typeface="Gill Sans"/>
                <a:ea typeface="Gill Sans"/>
                <a:cs typeface="Gill Sans"/>
                <a:sym typeface="Gill Sans"/>
              </a:rPr>
              <a:t>entry</a:t>
            </a:r>
            <a:endParaRPr dirty="0">
              <a:solidFill>
                <a:schemeClr val="lt1"/>
              </a:solidFill>
              <a:latin typeface="Gill Sans"/>
              <a:ea typeface="Gill Sans"/>
              <a:cs typeface="Gill Sans"/>
              <a:sym typeface="Gill Sans"/>
            </a:endParaRPr>
          </a:p>
          <a:p>
            <a:pPr marL="228600" lvl="0" indent="-228600" algn="l" rtl="0">
              <a:lnSpc>
                <a:spcPct val="90000"/>
              </a:lnSpc>
              <a:spcBef>
                <a:spcPts val="1000"/>
              </a:spcBef>
              <a:spcAft>
                <a:spcPts val="2400"/>
              </a:spcAft>
              <a:buClr>
                <a:schemeClr val="lt1"/>
              </a:buClr>
              <a:buSzPts val="2800"/>
              <a:buChar char="•"/>
            </a:pPr>
            <a:r>
              <a:rPr lang="en-US" dirty="0">
                <a:solidFill>
                  <a:schemeClr val="lt1"/>
                </a:solidFill>
                <a:latin typeface="Gill Sans"/>
                <a:ea typeface="Gill Sans"/>
                <a:cs typeface="Gill Sans"/>
                <a:sym typeface="Gill Sans"/>
              </a:rPr>
              <a:t>Classroom activities </a:t>
            </a:r>
            <a:r>
              <a:rPr lang="en-US" dirty="0" smtClean="0">
                <a:solidFill>
                  <a:schemeClr val="lt1"/>
                </a:solidFill>
                <a:latin typeface="Gill Sans"/>
                <a:ea typeface="Gill Sans"/>
                <a:cs typeface="Gill Sans"/>
                <a:sym typeface="Gill Sans"/>
              </a:rPr>
              <a:t>recognizing </a:t>
            </a:r>
            <a:r>
              <a:rPr lang="en-US" dirty="0">
                <a:solidFill>
                  <a:schemeClr val="lt1"/>
                </a:solidFill>
                <a:latin typeface="Gill Sans"/>
                <a:ea typeface="Gill Sans"/>
                <a:cs typeface="Gill Sans"/>
                <a:sym typeface="Gill Sans"/>
              </a:rPr>
              <a:t>hazards and implementing controls</a:t>
            </a:r>
            <a:endParaRPr dirty="0"/>
          </a:p>
          <a:p>
            <a:pPr marL="228600" lvl="0" indent="-50800" algn="l" rtl="0">
              <a:lnSpc>
                <a:spcPct val="90000"/>
              </a:lnSpc>
              <a:spcBef>
                <a:spcPts val="1000"/>
              </a:spcBef>
              <a:spcAft>
                <a:spcPts val="2400"/>
              </a:spcAft>
              <a:buClr>
                <a:schemeClr val="dk1"/>
              </a:buClr>
              <a:buSzPts val="2800"/>
              <a:buNone/>
            </a:pPr>
            <a:endParaRPr dirty="0">
              <a:solidFill>
                <a:schemeClr val="lt1"/>
              </a:solidFill>
              <a:latin typeface="Gill Sans"/>
              <a:ea typeface="Gill Sans"/>
              <a:cs typeface="Gill Sans"/>
              <a:sym typeface="Gill Sans"/>
            </a:endParaRPr>
          </a:p>
          <a:p>
            <a:pPr marL="228600" lvl="0" indent="-50800" algn="l" rtl="0">
              <a:lnSpc>
                <a:spcPct val="90000"/>
              </a:lnSpc>
              <a:spcBef>
                <a:spcPts val="1000"/>
              </a:spcBef>
              <a:spcAft>
                <a:spcPts val="2400"/>
              </a:spcAft>
              <a:buClr>
                <a:schemeClr val="dk1"/>
              </a:buClr>
              <a:buSzPts val="28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Effect transition="in" filter="fade">
                                      <p:cBhvr>
                                        <p:cTn id="7" dur="1000"/>
                                        <p:tgtEl>
                                          <p:spTgt spid="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xEl>
                                              <p:pRg st="1" end="1"/>
                                            </p:txEl>
                                          </p:spTgt>
                                        </p:tgtEl>
                                        <p:attrNameLst>
                                          <p:attrName>style.visibility</p:attrName>
                                        </p:attrNameLst>
                                      </p:cBhvr>
                                      <p:to>
                                        <p:strVal val="visible"/>
                                      </p:to>
                                    </p:set>
                                    <p:animEffect transition="in" filter="fade">
                                      <p:cBhvr>
                                        <p:cTn id="12" dur="1000"/>
                                        <p:tgtEl>
                                          <p:spTgt spid="1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2">
                                            <p:txEl>
                                              <p:pRg st="2" end="2"/>
                                            </p:txEl>
                                          </p:spTgt>
                                        </p:tgtEl>
                                        <p:attrNameLst>
                                          <p:attrName>style.visibility</p:attrName>
                                        </p:attrNameLst>
                                      </p:cBhvr>
                                      <p:to>
                                        <p:strVal val="visible"/>
                                      </p:to>
                                    </p:set>
                                    <p:animEffect transition="in" filter="fade">
                                      <p:cBhvr>
                                        <p:cTn id="17" dur="1000"/>
                                        <p:tgtEl>
                                          <p:spTgt spid="1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2">
                                            <p:txEl>
                                              <p:pRg st="3" end="3"/>
                                            </p:txEl>
                                          </p:spTgt>
                                        </p:tgtEl>
                                        <p:attrNameLst>
                                          <p:attrName>style.visibility</p:attrName>
                                        </p:attrNameLst>
                                      </p:cBhvr>
                                      <p:to>
                                        <p:strVal val="visible"/>
                                      </p:to>
                                    </p:set>
                                    <p:animEffect transition="in" filter="fade">
                                      <p:cBhvr>
                                        <p:cTn id="22" dur="1000"/>
                                        <p:tgtEl>
                                          <p:spTgt spid="1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587"/>
        <p:cNvGrpSpPr/>
        <p:nvPr/>
      </p:nvGrpSpPr>
      <p:grpSpPr>
        <a:xfrm>
          <a:off x="0" y="0"/>
          <a:ext cx="0" cy="0"/>
          <a:chOff x="0" y="0"/>
          <a:chExt cx="0" cy="0"/>
        </a:xfrm>
      </p:grpSpPr>
      <p:sp>
        <p:nvSpPr>
          <p:cNvPr id="588" name="Google Shape;588;p72"/>
          <p:cNvSpPr txBox="1">
            <a:spLocks noGrp="1"/>
          </p:cNvSpPr>
          <p:nvPr>
            <p:ph type="title"/>
          </p:nvPr>
        </p:nvSpPr>
        <p:spPr>
          <a:xfrm>
            <a:off x="751752" y="48143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Rescue Operations </a:t>
            </a:r>
            <a:endParaRPr dirty="0">
              <a:solidFill>
                <a:schemeClr val="lt1"/>
              </a:solidFill>
              <a:latin typeface="Rockwell"/>
              <a:ea typeface="Rockwell"/>
              <a:cs typeface="Rockwell"/>
              <a:sym typeface="Rockwell"/>
            </a:endParaRPr>
          </a:p>
        </p:txBody>
      </p:sp>
      <p:sp>
        <p:nvSpPr>
          <p:cNvPr id="589" name="Google Shape;589;p72"/>
          <p:cNvSpPr txBox="1">
            <a:spLocks noGrp="1"/>
          </p:cNvSpPr>
          <p:nvPr>
            <p:ph type="body" idx="1"/>
          </p:nvPr>
        </p:nvSpPr>
        <p:spPr>
          <a:xfrm>
            <a:off x="403276" y="2528260"/>
            <a:ext cx="6906594" cy="35994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1800"/>
              </a:spcAft>
              <a:buClr>
                <a:schemeClr val="lt1"/>
              </a:buClr>
              <a:buSzPts val="2590"/>
              <a:buChar char="•"/>
            </a:pPr>
            <a:r>
              <a:rPr lang="en-US" sz="2590" dirty="0">
                <a:solidFill>
                  <a:schemeClr val="lt1"/>
                </a:solidFill>
                <a:latin typeface="Gill Sans"/>
                <a:ea typeface="Gill Sans"/>
                <a:cs typeface="Gill Sans"/>
                <a:sym typeface="Gill Sans"/>
              </a:rPr>
              <a:t>Requires sufficient number of people to effectively rescue the </a:t>
            </a:r>
            <a:r>
              <a:rPr lang="en-US" sz="2590" dirty="0" smtClean="0">
                <a:solidFill>
                  <a:schemeClr val="lt1"/>
                </a:solidFill>
                <a:latin typeface="Gill Sans"/>
                <a:ea typeface="Gill Sans"/>
                <a:cs typeface="Gill Sans"/>
                <a:sym typeface="Gill Sans"/>
              </a:rPr>
              <a:t>entrant</a:t>
            </a:r>
            <a:endParaRPr sz="2590" dirty="0">
              <a:solidFill>
                <a:schemeClr val="lt1"/>
              </a:solidFill>
              <a:latin typeface="Gill Sans"/>
              <a:ea typeface="Gill Sans"/>
              <a:cs typeface="Gill Sans"/>
              <a:sym typeface="Gill Sans"/>
            </a:endParaRPr>
          </a:p>
          <a:p>
            <a:pPr marL="228600" lvl="0" indent="-228600" algn="l" rtl="0">
              <a:lnSpc>
                <a:spcPct val="80000"/>
              </a:lnSpc>
              <a:spcBef>
                <a:spcPts val="1000"/>
              </a:spcBef>
              <a:spcAft>
                <a:spcPts val="1800"/>
              </a:spcAft>
              <a:buClr>
                <a:schemeClr val="lt1"/>
              </a:buClr>
              <a:buSzPts val="2590"/>
              <a:buChar char="•"/>
            </a:pPr>
            <a:r>
              <a:rPr lang="en-US" sz="2590" dirty="0">
                <a:solidFill>
                  <a:schemeClr val="lt1"/>
                </a:solidFill>
                <a:latin typeface="Gill Sans"/>
                <a:ea typeface="Gill Sans"/>
                <a:cs typeface="Gill Sans"/>
                <a:sym typeface="Gill Sans"/>
              </a:rPr>
              <a:t>Only trained personnel with safety </a:t>
            </a:r>
            <a:r>
              <a:rPr lang="en-US" sz="2590" dirty="0" smtClean="0">
                <a:solidFill>
                  <a:schemeClr val="lt1"/>
                </a:solidFill>
                <a:latin typeface="Gill Sans"/>
                <a:ea typeface="Gill Sans"/>
                <a:cs typeface="Gill Sans"/>
                <a:sym typeface="Gill Sans"/>
              </a:rPr>
              <a:t>equipment</a:t>
            </a:r>
            <a:endParaRPr sz="2590" dirty="0">
              <a:solidFill>
                <a:schemeClr val="lt1"/>
              </a:solidFill>
              <a:latin typeface="Gill Sans"/>
              <a:ea typeface="Gill Sans"/>
              <a:cs typeface="Gill Sans"/>
              <a:sym typeface="Gill Sans"/>
            </a:endParaRPr>
          </a:p>
          <a:p>
            <a:pPr marL="228600" lvl="0" indent="-228600" algn="l" rtl="0">
              <a:lnSpc>
                <a:spcPct val="80000"/>
              </a:lnSpc>
              <a:spcBef>
                <a:spcPts val="1000"/>
              </a:spcBef>
              <a:spcAft>
                <a:spcPts val="0"/>
              </a:spcAft>
              <a:buClr>
                <a:schemeClr val="lt1"/>
              </a:buClr>
              <a:buSzPts val="2590"/>
              <a:buChar char="•"/>
            </a:pPr>
            <a:r>
              <a:rPr lang="en-US" sz="2590" dirty="0">
                <a:solidFill>
                  <a:schemeClr val="lt1"/>
                </a:solidFill>
                <a:latin typeface="Gill Sans"/>
                <a:ea typeface="Gill Sans"/>
                <a:cs typeface="Gill Sans"/>
                <a:sym typeface="Gill Sans"/>
              </a:rPr>
              <a:t>If person is unconscious in a confined space, </a:t>
            </a:r>
            <a:r>
              <a:rPr lang="en-US" sz="2590" u="sng" dirty="0">
                <a:solidFill>
                  <a:schemeClr val="lt1"/>
                </a:solidFill>
                <a:latin typeface="Gill Sans"/>
                <a:ea typeface="Gill Sans"/>
                <a:cs typeface="Gill Sans"/>
                <a:sym typeface="Gill Sans"/>
              </a:rPr>
              <a:t>DO NOT</a:t>
            </a:r>
            <a:r>
              <a:rPr lang="en-US" sz="2590" dirty="0">
                <a:solidFill>
                  <a:schemeClr val="lt1"/>
                </a:solidFill>
                <a:latin typeface="Gill Sans"/>
                <a:ea typeface="Gill Sans"/>
                <a:cs typeface="Gill Sans"/>
                <a:sym typeface="Gill Sans"/>
              </a:rPr>
              <a:t> enter space to help without appropriate training, personal protective equipment and safety </a:t>
            </a:r>
            <a:r>
              <a:rPr lang="en-US" sz="2590" dirty="0" smtClean="0">
                <a:solidFill>
                  <a:schemeClr val="lt1"/>
                </a:solidFill>
                <a:latin typeface="Gill Sans"/>
                <a:ea typeface="Gill Sans"/>
                <a:cs typeface="Gill Sans"/>
                <a:sym typeface="Gill Sans"/>
              </a:rPr>
              <a:t>equipment.</a:t>
            </a:r>
            <a:endParaRPr dirty="0"/>
          </a:p>
        </p:txBody>
      </p:sp>
      <p:pic>
        <p:nvPicPr>
          <p:cNvPr id="590" name="Google Shape;590;p72" descr="image of confined space entry process" title="image of confined space entry process"/>
          <p:cNvPicPr preferRelativeResize="0"/>
          <p:nvPr/>
        </p:nvPicPr>
        <p:blipFill rotWithShape="1">
          <a:blip r:embed="rId3">
            <a:alphaModFix/>
          </a:blip>
          <a:srcRect/>
          <a:stretch/>
        </p:blipFill>
        <p:spPr>
          <a:xfrm>
            <a:off x="7309870" y="2411302"/>
            <a:ext cx="4439519" cy="3329639"/>
          </a:xfrm>
          <a:prstGeom prst="rect">
            <a:avLst/>
          </a:prstGeom>
          <a:noFill/>
          <a:ln>
            <a:no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595"/>
        <p:cNvGrpSpPr/>
        <p:nvPr/>
      </p:nvGrpSpPr>
      <p:grpSpPr>
        <a:xfrm>
          <a:off x="0" y="0"/>
          <a:ext cx="0" cy="0"/>
          <a:chOff x="0" y="0"/>
          <a:chExt cx="0" cy="0"/>
        </a:xfrm>
      </p:grpSpPr>
      <p:sp>
        <p:nvSpPr>
          <p:cNvPr id="596" name="Google Shape;596;p73"/>
          <p:cNvSpPr txBox="1">
            <a:spLocks noGrp="1"/>
          </p:cNvSpPr>
          <p:nvPr>
            <p:ph type="title"/>
          </p:nvPr>
        </p:nvSpPr>
        <p:spPr>
          <a:xfrm>
            <a:off x="838200" y="579526"/>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Program Review </a:t>
            </a:r>
            <a:endParaRPr dirty="0">
              <a:solidFill>
                <a:schemeClr val="lt1"/>
              </a:solidFill>
              <a:latin typeface="Rockwell"/>
              <a:ea typeface="Rockwell"/>
              <a:cs typeface="Rockwell"/>
              <a:sym typeface="Rockwell"/>
            </a:endParaRPr>
          </a:p>
        </p:txBody>
      </p:sp>
      <p:sp>
        <p:nvSpPr>
          <p:cNvPr id="597" name="Google Shape;597;p73"/>
          <p:cNvSpPr txBox="1">
            <a:spLocks noGrp="1"/>
          </p:cNvSpPr>
          <p:nvPr>
            <p:ph type="body" idx="1"/>
          </p:nvPr>
        </p:nvSpPr>
        <p:spPr>
          <a:xfrm>
            <a:off x="838200" y="2782887"/>
            <a:ext cx="10515600" cy="273541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1800"/>
              </a:spcAft>
              <a:buClr>
                <a:schemeClr val="lt1"/>
              </a:buClr>
              <a:buSzPts val="2800"/>
              <a:buChar char="•"/>
            </a:pPr>
            <a:r>
              <a:rPr lang="en-US" dirty="0">
                <a:solidFill>
                  <a:schemeClr val="lt1"/>
                </a:solidFill>
                <a:latin typeface="Gill Sans"/>
                <a:ea typeface="Gill Sans"/>
                <a:cs typeface="Gill Sans"/>
                <a:sym typeface="Gill Sans"/>
              </a:rPr>
              <a:t>Shall be reviewed at least annually by the confined space </a:t>
            </a:r>
            <a:r>
              <a:rPr lang="en-US" dirty="0" smtClean="0">
                <a:solidFill>
                  <a:schemeClr val="lt1"/>
                </a:solidFill>
                <a:latin typeface="Gill Sans"/>
                <a:ea typeface="Gill Sans"/>
                <a:cs typeface="Gill Sans"/>
                <a:sym typeface="Gill Sans"/>
              </a:rPr>
              <a:t>manager</a:t>
            </a:r>
            <a:endParaRPr dirty="0">
              <a:solidFill>
                <a:schemeClr val="lt1"/>
              </a:solidFill>
              <a:latin typeface="Gill Sans"/>
              <a:ea typeface="Gill Sans"/>
              <a:cs typeface="Gill Sans"/>
              <a:sym typeface="Gill Sans"/>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Gill Sans"/>
                <a:ea typeface="Gill Sans"/>
                <a:cs typeface="Gill Sans"/>
                <a:sym typeface="Gill Sans"/>
              </a:rPr>
              <a:t>And immediately following any incident or near incident</a:t>
            </a:r>
            <a:endParaRPr dirty="0">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Rockwell" panose="02060603020205020403" pitchFamily="18" charset="0"/>
              </a:rPr>
              <a:t>Virtual Reality Exercise </a:t>
            </a:r>
            <a:endParaRPr lang="en-US" dirty="0">
              <a:solidFill>
                <a:schemeClr val="bg1"/>
              </a:solidFill>
              <a:latin typeface="Rockwell" panose="02060603020205020403" pitchFamily="18" charset="0"/>
            </a:endParaRPr>
          </a:p>
        </p:txBody>
      </p:sp>
      <p:sp>
        <p:nvSpPr>
          <p:cNvPr id="8" name="Text Placeholder 2"/>
          <p:cNvSpPr>
            <a:spLocks noGrp="1"/>
          </p:cNvSpPr>
          <p:nvPr>
            <p:ph type="body" idx="1"/>
          </p:nvPr>
        </p:nvSpPr>
        <p:spPr>
          <a:xfrm>
            <a:off x="7357496" y="-2166061"/>
            <a:ext cx="1901937" cy="951622"/>
          </a:xfrm>
        </p:spPr>
        <p:txBody>
          <a:bodyPr/>
          <a:lstStyle/>
          <a:p>
            <a:pPr marL="114300" indent="0">
              <a:buNone/>
            </a:pPr>
            <a:endParaRPr lang="en-US" u="sng" dirty="0">
              <a:solidFill>
                <a:schemeClr val="bg1"/>
              </a:solidFill>
            </a:endParaRPr>
          </a:p>
        </p:txBody>
      </p:sp>
      <p:pic>
        <p:nvPicPr>
          <p:cNvPr id="9" name="Picture 2" descr="93c5e73a-a756-402d-820c-80433af04616@anthc"/>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6700" y="1540802"/>
            <a:ext cx="5838597" cy="437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607051" y="5769864"/>
            <a:ext cx="2977896" cy="1020128"/>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1100" dirty="0" smtClean="0">
                <a:solidFill>
                  <a:schemeClr val="bg1"/>
                </a:solidFill>
                <a:latin typeface="Rockwell" panose="02060603020205020403" pitchFamily="18" charset="0"/>
              </a:rPr>
              <a:t>Open with Google Chrome </a:t>
            </a:r>
            <a:endParaRPr lang="en-US" sz="11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14119006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603"/>
        <p:cNvGrpSpPr/>
        <p:nvPr/>
      </p:nvGrpSpPr>
      <p:grpSpPr>
        <a:xfrm>
          <a:off x="0" y="0"/>
          <a:ext cx="0" cy="0"/>
          <a:chOff x="0" y="0"/>
          <a:chExt cx="0" cy="0"/>
        </a:xfrm>
      </p:grpSpPr>
      <p:sp>
        <p:nvSpPr>
          <p:cNvPr id="604" name="Google Shape;604;p74"/>
          <p:cNvSpPr txBox="1">
            <a:spLocks noGrp="1"/>
          </p:cNvSpPr>
          <p:nvPr>
            <p:ph type="title"/>
          </p:nvPr>
        </p:nvSpPr>
        <p:spPr>
          <a:xfrm>
            <a:off x="945084" y="53186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Personal Protective Equipment (PPE)</a:t>
            </a:r>
            <a:endParaRPr dirty="0">
              <a:solidFill>
                <a:schemeClr val="lt1"/>
              </a:solidFill>
              <a:latin typeface="Rockwell"/>
              <a:ea typeface="Rockwell"/>
              <a:cs typeface="Rockwell"/>
              <a:sym typeface="Rockwell"/>
            </a:endParaRPr>
          </a:p>
        </p:txBody>
      </p:sp>
      <p:sp>
        <p:nvSpPr>
          <p:cNvPr id="605" name="Google Shape;605;p74"/>
          <p:cNvSpPr txBox="1">
            <a:spLocks noGrp="1"/>
          </p:cNvSpPr>
          <p:nvPr>
            <p:ph type="body" idx="1"/>
          </p:nvPr>
        </p:nvSpPr>
        <p:spPr>
          <a:xfrm>
            <a:off x="680321" y="2336872"/>
            <a:ext cx="6063379" cy="422902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600"/>
              </a:spcAft>
              <a:buClr>
                <a:schemeClr val="lt1"/>
              </a:buClr>
              <a:buSzPts val="2800"/>
              <a:buChar char="•"/>
            </a:pPr>
            <a:r>
              <a:rPr lang="en-US" dirty="0">
                <a:solidFill>
                  <a:schemeClr val="lt1"/>
                </a:solidFill>
                <a:latin typeface="Gill Sans"/>
                <a:ea typeface="Gill Sans"/>
                <a:cs typeface="Gill Sans"/>
                <a:sym typeface="Gill Sans"/>
              </a:rPr>
              <a:t>Use appropriate PPE for entry</a:t>
            </a:r>
            <a:endParaRPr dirty="0"/>
          </a:p>
          <a:p>
            <a:pPr marL="627063" indent="-228600">
              <a:spcAft>
                <a:spcPts val="300"/>
              </a:spcAft>
              <a:buClr>
                <a:schemeClr val="lt1"/>
              </a:buClr>
              <a:buSzPts val="2800"/>
              <a:buFont typeface="Noto Sans Symbols"/>
              <a:buChar char="✔"/>
            </a:pPr>
            <a:r>
              <a:rPr lang="en-US" sz="2400" dirty="0">
                <a:solidFill>
                  <a:schemeClr val="lt1"/>
                </a:solidFill>
                <a:latin typeface="Gill Sans"/>
                <a:ea typeface="Gill Sans"/>
                <a:cs typeface="Gill Sans"/>
                <a:sym typeface="Gill Sans"/>
              </a:rPr>
              <a:t>Hard hat</a:t>
            </a:r>
            <a:endParaRPr lang="en-US" sz="2400" dirty="0"/>
          </a:p>
          <a:p>
            <a:pPr marL="627063" indent="-228600">
              <a:spcAft>
                <a:spcPts val="300"/>
              </a:spcAft>
              <a:buClr>
                <a:schemeClr val="lt1"/>
              </a:buClr>
              <a:buSzPts val="2800"/>
              <a:buFont typeface="Noto Sans Symbols"/>
              <a:buChar char="✔"/>
            </a:pPr>
            <a:r>
              <a:rPr lang="en-US" sz="2400" dirty="0" smtClean="0">
                <a:solidFill>
                  <a:schemeClr val="lt1"/>
                </a:solidFill>
                <a:latin typeface="Gill Sans"/>
                <a:ea typeface="Gill Sans"/>
                <a:cs typeface="Gill Sans"/>
                <a:sym typeface="Gill Sans"/>
              </a:rPr>
              <a:t>Impermeable clothing</a:t>
            </a:r>
          </a:p>
          <a:p>
            <a:pPr marL="627063" lvl="0" indent="-228600" algn="l" rtl="0">
              <a:lnSpc>
                <a:spcPct val="90000"/>
              </a:lnSpc>
              <a:spcBef>
                <a:spcPts val="1000"/>
              </a:spcBef>
              <a:spcAft>
                <a:spcPts val="300"/>
              </a:spcAft>
              <a:buClr>
                <a:schemeClr val="lt1"/>
              </a:buClr>
              <a:buSzPts val="2800"/>
              <a:buFont typeface="Noto Sans Symbols"/>
              <a:buChar char="✔"/>
            </a:pPr>
            <a:r>
              <a:rPr lang="en-US" sz="2400" dirty="0" smtClean="0">
                <a:solidFill>
                  <a:schemeClr val="lt1"/>
                </a:solidFill>
                <a:latin typeface="Gill Sans"/>
                <a:ea typeface="Gill Sans"/>
                <a:cs typeface="Gill Sans"/>
                <a:sym typeface="Gill Sans"/>
              </a:rPr>
              <a:t>Safety </a:t>
            </a:r>
            <a:r>
              <a:rPr lang="en-US" sz="2400" dirty="0">
                <a:solidFill>
                  <a:schemeClr val="lt1"/>
                </a:solidFill>
                <a:latin typeface="Gill Sans"/>
                <a:ea typeface="Gill Sans"/>
                <a:cs typeface="Gill Sans"/>
                <a:sym typeface="Gill Sans"/>
              </a:rPr>
              <a:t>toe shoes</a:t>
            </a:r>
            <a:endParaRPr sz="2400" dirty="0">
              <a:solidFill>
                <a:schemeClr val="lt1"/>
              </a:solidFill>
              <a:latin typeface="Gill Sans"/>
              <a:ea typeface="Gill Sans"/>
              <a:cs typeface="Gill Sans"/>
              <a:sym typeface="Gill Sans"/>
            </a:endParaRPr>
          </a:p>
          <a:p>
            <a:pPr marL="627063" lvl="0" indent="-228600" algn="l" rtl="0">
              <a:lnSpc>
                <a:spcPct val="90000"/>
              </a:lnSpc>
              <a:spcBef>
                <a:spcPts val="1000"/>
              </a:spcBef>
              <a:spcAft>
                <a:spcPts val="300"/>
              </a:spcAft>
              <a:buClr>
                <a:schemeClr val="lt1"/>
              </a:buClr>
              <a:buSzPts val="2800"/>
              <a:buFont typeface="Noto Sans Symbols"/>
              <a:buChar char="✔"/>
            </a:pPr>
            <a:r>
              <a:rPr lang="en-US" sz="2400" dirty="0">
                <a:solidFill>
                  <a:schemeClr val="lt1"/>
                </a:solidFill>
                <a:latin typeface="Gill Sans"/>
                <a:ea typeface="Gill Sans"/>
                <a:cs typeface="Gill Sans"/>
                <a:sym typeface="Gill Sans"/>
              </a:rPr>
              <a:t>Eye protection</a:t>
            </a:r>
            <a:endParaRPr sz="2400" dirty="0"/>
          </a:p>
          <a:p>
            <a:pPr marL="627063" lvl="0" indent="-228600" algn="l" rtl="0">
              <a:lnSpc>
                <a:spcPct val="90000"/>
              </a:lnSpc>
              <a:spcBef>
                <a:spcPts val="1000"/>
              </a:spcBef>
              <a:spcAft>
                <a:spcPts val="300"/>
              </a:spcAft>
              <a:buClr>
                <a:schemeClr val="lt1"/>
              </a:buClr>
              <a:buSzPts val="2800"/>
              <a:buFont typeface="Noto Sans Symbols"/>
              <a:buChar char="✔"/>
            </a:pPr>
            <a:r>
              <a:rPr lang="en-US" sz="2400" dirty="0">
                <a:solidFill>
                  <a:schemeClr val="lt1"/>
                </a:solidFill>
                <a:latin typeface="Gill Sans"/>
                <a:ea typeface="Gill Sans"/>
                <a:cs typeface="Gill Sans"/>
                <a:sym typeface="Gill Sans"/>
              </a:rPr>
              <a:t>Hearing protection</a:t>
            </a:r>
            <a:endParaRPr sz="2400" dirty="0"/>
          </a:p>
          <a:p>
            <a:pPr marL="627063" lvl="0" indent="-228600" algn="l" rtl="0">
              <a:lnSpc>
                <a:spcPct val="90000"/>
              </a:lnSpc>
              <a:spcBef>
                <a:spcPts val="1000"/>
              </a:spcBef>
              <a:spcAft>
                <a:spcPts val="0"/>
              </a:spcAft>
              <a:buClr>
                <a:schemeClr val="lt1"/>
              </a:buClr>
              <a:buSzPts val="2800"/>
              <a:buFont typeface="Noto Sans Symbols"/>
              <a:buChar char="✔"/>
            </a:pPr>
            <a:r>
              <a:rPr lang="en-US" sz="2400" dirty="0">
                <a:solidFill>
                  <a:schemeClr val="lt1"/>
                </a:solidFill>
                <a:latin typeface="Gill Sans"/>
                <a:ea typeface="Gill Sans"/>
                <a:cs typeface="Gill Sans"/>
                <a:sym typeface="Gill Sans"/>
              </a:rPr>
              <a:t>Hand/skin protection</a:t>
            </a:r>
            <a:endParaRPr sz="2400" dirty="0"/>
          </a:p>
          <a:p>
            <a:pPr marL="627063" lvl="0" indent="-228600" algn="l" rtl="0">
              <a:lnSpc>
                <a:spcPct val="90000"/>
              </a:lnSpc>
              <a:spcBef>
                <a:spcPts val="1000"/>
              </a:spcBef>
              <a:spcAft>
                <a:spcPts val="0"/>
              </a:spcAft>
              <a:buClr>
                <a:schemeClr val="lt1"/>
              </a:buClr>
              <a:buSzPts val="2800"/>
              <a:buFont typeface="Noto Sans Symbols"/>
              <a:buChar char="✔"/>
            </a:pPr>
            <a:r>
              <a:rPr lang="en-US" sz="2400" dirty="0">
                <a:solidFill>
                  <a:schemeClr val="lt1"/>
                </a:solidFill>
                <a:latin typeface="Gill Sans"/>
                <a:ea typeface="Gill Sans"/>
                <a:cs typeface="Gill Sans"/>
                <a:sym typeface="Gill Sans"/>
              </a:rPr>
              <a:t>Respiratory protection</a:t>
            </a:r>
            <a:endParaRPr sz="2400" dirty="0"/>
          </a:p>
          <a:p>
            <a:pPr marL="228600" lvl="0" indent="-50800" algn="l" rtl="0">
              <a:lnSpc>
                <a:spcPct val="90000"/>
              </a:lnSpc>
              <a:spcBef>
                <a:spcPts val="1000"/>
              </a:spcBef>
              <a:spcAft>
                <a:spcPts val="0"/>
              </a:spcAft>
              <a:buClr>
                <a:schemeClr val="dk1"/>
              </a:buClr>
              <a:buSzPts val="2800"/>
              <a:buNone/>
            </a:pPr>
            <a:endParaRPr dirty="0"/>
          </a:p>
        </p:txBody>
      </p:sp>
      <p:pic>
        <p:nvPicPr>
          <p:cNvPr id="2" name="Picture 1" descr="PP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7880" y="2437631"/>
            <a:ext cx="4391025" cy="3457575"/>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612"/>
        <p:cNvGrpSpPr/>
        <p:nvPr/>
      </p:nvGrpSpPr>
      <p:grpSpPr>
        <a:xfrm>
          <a:off x="0" y="0"/>
          <a:ext cx="0" cy="0"/>
          <a:chOff x="0" y="0"/>
          <a:chExt cx="0" cy="0"/>
        </a:xfrm>
      </p:grpSpPr>
      <p:sp>
        <p:nvSpPr>
          <p:cNvPr id="613" name="Google Shape;613;p75"/>
          <p:cNvSpPr txBox="1">
            <a:spLocks noGrp="1"/>
          </p:cNvSpPr>
          <p:nvPr>
            <p:ph type="title"/>
          </p:nvPr>
        </p:nvSpPr>
        <p:spPr>
          <a:xfrm>
            <a:off x="772189" y="454940"/>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Specialized Equipment Inventory</a:t>
            </a:r>
            <a:endParaRPr dirty="0">
              <a:solidFill>
                <a:schemeClr val="lt1"/>
              </a:solidFill>
              <a:latin typeface="Rockwell"/>
              <a:ea typeface="Rockwell"/>
              <a:cs typeface="Rockwell"/>
              <a:sym typeface="Rockwell"/>
            </a:endParaRPr>
          </a:p>
        </p:txBody>
      </p:sp>
      <p:sp>
        <p:nvSpPr>
          <p:cNvPr id="614" name="Google Shape;614;p75"/>
          <p:cNvSpPr txBox="1">
            <a:spLocks noGrp="1"/>
          </p:cNvSpPr>
          <p:nvPr>
            <p:ph type="body" idx="1"/>
          </p:nvPr>
        </p:nvSpPr>
        <p:spPr>
          <a:xfrm>
            <a:off x="552731" y="2779785"/>
            <a:ext cx="7400423" cy="359931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600"/>
              </a:spcAft>
              <a:buClr>
                <a:schemeClr val="lt1"/>
              </a:buClr>
              <a:buSzPts val="2800"/>
              <a:buChar char="•"/>
            </a:pPr>
            <a:r>
              <a:rPr lang="en-US" dirty="0">
                <a:solidFill>
                  <a:schemeClr val="lt1"/>
                </a:solidFill>
                <a:latin typeface="Gill Sans"/>
                <a:ea typeface="Gill Sans"/>
                <a:cs typeface="Gill Sans"/>
                <a:sym typeface="Gill Sans"/>
              </a:rPr>
              <a:t>Tripod system with fall protection/retrieval system.</a:t>
            </a:r>
            <a:endParaRPr dirty="0"/>
          </a:p>
          <a:p>
            <a:pPr marL="228600" lvl="0" indent="-228600" algn="l" rtl="0">
              <a:lnSpc>
                <a:spcPct val="90000"/>
              </a:lnSpc>
              <a:spcBef>
                <a:spcPts val="1000"/>
              </a:spcBef>
              <a:spcAft>
                <a:spcPts val="600"/>
              </a:spcAft>
              <a:buClr>
                <a:schemeClr val="lt1"/>
              </a:buClr>
              <a:buSzPts val="2800"/>
              <a:buChar char="•"/>
            </a:pPr>
            <a:r>
              <a:rPr lang="en-US" dirty="0">
                <a:solidFill>
                  <a:schemeClr val="lt1"/>
                </a:solidFill>
                <a:latin typeface="Gill Sans"/>
                <a:ea typeface="Gill Sans"/>
                <a:cs typeface="Gill Sans"/>
                <a:sym typeface="Gill Sans"/>
              </a:rPr>
              <a:t>Fall arrest harness</a:t>
            </a:r>
            <a:endParaRPr dirty="0">
              <a:solidFill>
                <a:schemeClr val="lt1"/>
              </a:solidFill>
              <a:latin typeface="Gill Sans"/>
              <a:ea typeface="Gill Sans"/>
              <a:cs typeface="Gill Sans"/>
              <a:sym typeface="Gill Sans"/>
            </a:endParaRPr>
          </a:p>
          <a:p>
            <a:pPr marL="228600" lvl="0" indent="-228600" algn="l" rtl="0">
              <a:lnSpc>
                <a:spcPct val="90000"/>
              </a:lnSpc>
              <a:spcBef>
                <a:spcPts val="1000"/>
              </a:spcBef>
              <a:spcAft>
                <a:spcPts val="600"/>
              </a:spcAft>
              <a:buClr>
                <a:schemeClr val="lt1"/>
              </a:buClr>
              <a:buSzPts val="2800"/>
              <a:buChar char="•"/>
            </a:pPr>
            <a:r>
              <a:rPr lang="en-US" dirty="0">
                <a:solidFill>
                  <a:schemeClr val="lt1"/>
                </a:solidFill>
                <a:latin typeface="Gill Sans"/>
                <a:ea typeface="Gill Sans"/>
                <a:cs typeface="Gill Sans"/>
                <a:sym typeface="Gill Sans"/>
              </a:rPr>
              <a:t>Ventilation equipment.</a:t>
            </a:r>
            <a:endParaRPr dirty="0"/>
          </a:p>
          <a:p>
            <a:pPr marL="228600" lvl="0" indent="-228600" algn="l" rtl="0">
              <a:lnSpc>
                <a:spcPct val="90000"/>
              </a:lnSpc>
              <a:spcBef>
                <a:spcPts val="1000"/>
              </a:spcBef>
              <a:spcAft>
                <a:spcPts val="600"/>
              </a:spcAft>
              <a:buClr>
                <a:schemeClr val="lt1"/>
              </a:buClr>
              <a:buSzPts val="2800"/>
              <a:buChar char="•"/>
            </a:pPr>
            <a:r>
              <a:rPr lang="en-US" dirty="0">
                <a:solidFill>
                  <a:schemeClr val="lt1"/>
                </a:solidFill>
                <a:latin typeface="Gill Sans"/>
                <a:ea typeface="Gill Sans"/>
                <a:cs typeface="Gill Sans"/>
                <a:sym typeface="Gill Sans"/>
              </a:rPr>
              <a:t>Multi-gas detection monitor</a:t>
            </a:r>
            <a:endParaRPr dirty="0"/>
          </a:p>
          <a:p>
            <a:pPr marL="228600" lvl="0" indent="-228600" algn="l" rtl="0">
              <a:lnSpc>
                <a:spcPct val="90000"/>
              </a:lnSpc>
              <a:spcBef>
                <a:spcPts val="1000"/>
              </a:spcBef>
              <a:spcAft>
                <a:spcPts val="600"/>
              </a:spcAft>
              <a:buClr>
                <a:schemeClr val="lt1"/>
              </a:buClr>
              <a:buSzPts val="2800"/>
              <a:buChar char="•"/>
            </a:pPr>
            <a:r>
              <a:rPr lang="en-US" dirty="0">
                <a:solidFill>
                  <a:schemeClr val="lt1"/>
                </a:solidFill>
                <a:latin typeface="Gill Sans"/>
                <a:ea typeface="Gill Sans"/>
                <a:cs typeface="Gill Sans"/>
                <a:sym typeface="Gill Sans"/>
              </a:rPr>
              <a:t>Barriers</a:t>
            </a:r>
            <a:endParaRPr dirty="0"/>
          </a:p>
          <a:p>
            <a:pPr marL="228600" lvl="0" indent="-50800" algn="l" rtl="0">
              <a:lnSpc>
                <a:spcPct val="90000"/>
              </a:lnSpc>
              <a:spcBef>
                <a:spcPts val="1000"/>
              </a:spcBef>
              <a:spcAft>
                <a:spcPts val="600"/>
              </a:spcAft>
              <a:buClr>
                <a:schemeClr val="dk1"/>
              </a:buClr>
              <a:buSzPts val="2800"/>
              <a:buNone/>
            </a:pPr>
            <a:endParaRPr dirty="0"/>
          </a:p>
        </p:txBody>
      </p:sp>
      <p:pic>
        <p:nvPicPr>
          <p:cNvPr id="615" name="Google Shape;615;p75" descr="image of confined space entry equipment " title="image of confined space entry equipment "/>
          <p:cNvPicPr preferRelativeResize="0"/>
          <p:nvPr/>
        </p:nvPicPr>
        <p:blipFill rotWithShape="1">
          <a:blip r:embed="rId3">
            <a:alphaModFix/>
          </a:blip>
          <a:srcRect/>
          <a:stretch/>
        </p:blipFill>
        <p:spPr>
          <a:xfrm>
            <a:off x="8227476" y="2301364"/>
            <a:ext cx="3467100" cy="3467100"/>
          </a:xfrm>
          <a:prstGeom prst="rect">
            <a:avLst/>
          </a:prstGeom>
          <a:noFill/>
          <a:ln>
            <a:no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621"/>
        <p:cNvGrpSpPr/>
        <p:nvPr/>
      </p:nvGrpSpPr>
      <p:grpSpPr>
        <a:xfrm>
          <a:off x="0" y="0"/>
          <a:ext cx="0" cy="0"/>
          <a:chOff x="0" y="0"/>
          <a:chExt cx="0" cy="0"/>
        </a:xfrm>
      </p:grpSpPr>
      <p:sp>
        <p:nvSpPr>
          <p:cNvPr id="622" name="Google Shape;622;p76"/>
          <p:cNvSpPr txBox="1">
            <a:spLocks noGrp="1"/>
          </p:cNvSpPr>
          <p:nvPr>
            <p:ph type="title"/>
          </p:nvPr>
        </p:nvSpPr>
        <p:spPr>
          <a:xfrm>
            <a:off x="760379" y="2584190"/>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Classroom Activity 6 </a:t>
            </a:r>
            <a:br>
              <a:rPr lang="en-US" dirty="0">
                <a:solidFill>
                  <a:schemeClr val="lt1"/>
                </a:solidFill>
                <a:latin typeface="Rockwell"/>
                <a:ea typeface="Rockwell"/>
                <a:cs typeface="Rockwell"/>
                <a:sym typeface="Rockwell"/>
              </a:rPr>
            </a:br>
            <a:r>
              <a:rPr lang="en-US" dirty="0">
                <a:solidFill>
                  <a:schemeClr val="lt1"/>
                </a:solidFill>
                <a:latin typeface="Rockwell"/>
                <a:ea typeface="Rockwell"/>
                <a:cs typeface="Rockwell"/>
                <a:sym typeface="Rockwell"/>
              </a:rPr>
              <a:t>Tripod, Ventilation and Fall Harness</a:t>
            </a:r>
            <a:endParaRPr dirty="0">
              <a:solidFill>
                <a:schemeClr val="lt1"/>
              </a:solidFill>
              <a:latin typeface="Rockwell"/>
              <a:ea typeface="Rockwell"/>
              <a:cs typeface="Rockwell"/>
              <a:sym typeface="Rockwe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628"/>
        <p:cNvGrpSpPr/>
        <p:nvPr/>
      </p:nvGrpSpPr>
      <p:grpSpPr>
        <a:xfrm>
          <a:off x="0" y="0"/>
          <a:ext cx="0" cy="0"/>
          <a:chOff x="0" y="0"/>
          <a:chExt cx="0" cy="0"/>
        </a:xfrm>
      </p:grpSpPr>
      <p:sp>
        <p:nvSpPr>
          <p:cNvPr id="629" name="Google Shape;629;p77"/>
          <p:cNvSpPr txBox="1">
            <a:spLocks noGrp="1"/>
          </p:cNvSpPr>
          <p:nvPr>
            <p:ph type="title"/>
          </p:nvPr>
        </p:nvSpPr>
        <p:spPr>
          <a:xfrm>
            <a:off x="838200" y="608013"/>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This Concludes our Training </a:t>
            </a:r>
            <a:endParaRPr dirty="0">
              <a:solidFill>
                <a:schemeClr val="lt1"/>
              </a:solidFill>
              <a:latin typeface="Rockwell"/>
              <a:ea typeface="Rockwell"/>
              <a:cs typeface="Rockwell"/>
              <a:sym typeface="Rockwell"/>
            </a:endParaRPr>
          </a:p>
        </p:txBody>
      </p:sp>
      <p:pic>
        <p:nvPicPr>
          <p:cNvPr id="630" name="Google Shape;630;p77" descr="Thank you for participating in class today. Is there any questions or concerns you would like to bring up before we close? &#10;" title="Thank you for participating"/>
          <p:cNvPicPr preferRelativeResize="0">
            <a:picLocks noGrp="1"/>
          </p:cNvPicPr>
          <p:nvPr>
            <p:ph type="body" idx="1"/>
          </p:nvPr>
        </p:nvPicPr>
        <p:blipFill rotWithShape="1">
          <a:blip r:embed="rId3">
            <a:alphaModFix/>
          </a:blip>
          <a:srcRect/>
          <a:stretch/>
        </p:blipFill>
        <p:spPr>
          <a:xfrm>
            <a:off x="3891709" y="2079459"/>
            <a:ext cx="4408581" cy="3535054"/>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796203" y="613012"/>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Additional Training Objectives </a:t>
            </a:r>
            <a:endParaRPr dirty="0">
              <a:solidFill>
                <a:schemeClr val="lt1"/>
              </a:solidFill>
              <a:latin typeface="Rockwell"/>
              <a:ea typeface="Rockwell"/>
              <a:cs typeface="Rockwell"/>
              <a:sym typeface="Rockwell"/>
            </a:endParaRPr>
          </a:p>
        </p:txBody>
      </p:sp>
      <p:sp>
        <p:nvSpPr>
          <p:cNvPr id="139" name="Google Shape;139;p19"/>
          <p:cNvSpPr txBox="1">
            <a:spLocks noGrp="1"/>
          </p:cNvSpPr>
          <p:nvPr>
            <p:ph type="body" idx="1"/>
          </p:nvPr>
        </p:nvSpPr>
        <p:spPr>
          <a:xfrm>
            <a:off x="645359" y="1935228"/>
            <a:ext cx="10666444" cy="4641273"/>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200"/>
              </a:spcAft>
              <a:buClr>
                <a:schemeClr val="lt1"/>
              </a:buClr>
              <a:buSzPts val="2590"/>
              <a:buChar char="•"/>
            </a:pPr>
            <a:r>
              <a:rPr lang="en-US" sz="2590" dirty="0">
                <a:solidFill>
                  <a:schemeClr val="lt1"/>
                </a:solidFill>
                <a:latin typeface="Gill Sans"/>
                <a:ea typeface="Gill Sans"/>
                <a:cs typeface="Gill Sans"/>
                <a:sym typeface="Gill Sans"/>
              </a:rPr>
              <a:t>Recognize the adverse health effects that may be caused by the exposure to a hazard</a:t>
            </a:r>
            <a:endParaRPr sz="2590" dirty="0">
              <a:solidFill>
                <a:schemeClr val="lt1"/>
              </a:solidFill>
              <a:latin typeface="Gill Sans"/>
              <a:ea typeface="Gill Sans"/>
              <a:cs typeface="Gill Sans"/>
              <a:sym typeface="Gill Sans"/>
            </a:endParaRPr>
          </a:p>
          <a:p>
            <a:pPr marL="228600" lvl="0" indent="-228600" algn="l" rtl="0">
              <a:lnSpc>
                <a:spcPct val="70000"/>
              </a:lnSpc>
              <a:spcBef>
                <a:spcPts val="1000"/>
              </a:spcBef>
              <a:spcAft>
                <a:spcPts val="200"/>
              </a:spcAft>
              <a:buClr>
                <a:schemeClr val="lt1"/>
              </a:buClr>
              <a:buSzPts val="2590"/>
              <a:buChar char="•"/>
            </a:pPr>
            <a:r>
              <a:rPr lang="en-US" sz="2590" dirty="0">
                <a:solidFill>
                  <a:schemeClr val="lt1"/>
                </a:solidFill>
                <a:latin typeface="Gill Sans"/>
                <a:ea typeface="Gill Sans"/>
                <a:cs typeface="Gill Sans"/>
                <a:sym typeface="Gill Sans"/>
              </a:rPr>
              <a:t>Understand the physical signs and reactions related to exposures to such hazards</a:t>
            </a:r>
            <a:endParaRPr sz="2590" dirty="0">
              <a:solidFill>
                <a:schemeClr val="lt1"/>
              </a:solidFill>
              <a:latin typeface="Gill Sans"/>
              <a:ea typeface="Gill Sans"/>
              <a:cs typeface="Gill Sans"/>
              <a:sym typeface="Gill Sans"/>
            </a:endParaRPr>
          </a:p>
          <a:p>
            <a:pPr marL="228600" lvl="0" indent="-228600" algn="l" rtl="0">
              <a:lnSpc>
                <a:spcPct val="70000"/>
              </a:lnSpc>
              <a:spcBef>
                <a:spcPts val="1000"/>
              </a:spcBef>
              <a:spcAft>
                <a:spcPts val="200"/>
              </a:spcAft>
              <a:buClr>
                <a:schemeClr val="lt1"/>
              </a:buClr>
              <a:buSzPts val="2590"/>
              <a:buChar char="•"/>
            </a:pPr>
            <a:r>
              <a:rPr lang="en-US" sz="2590" dirty="0">
                <a:solidFill>
                  <a:schemeClr val="lt1"/>
                </a:solidFill>
                <a:latin typeface="Gill Sans"/>
                <a:ea typeface="Gill Sans"/>
                <a:cs typeface="Gill Sans"/>
                <a:sym typeface="Gill Sans"/>
              </a:rPr>
              <a:t>Know what personal protective equipment is needed for safe entry into and exit from the space</a:t>
            </a:r>
            <a:endParaRPr sz="2590" dirty="0">
              <a:solidFill>
                <a:schemeClr val="lt1"/>
              </a:solidFill>
              <a:latin typeface="Gill Sans"/>
              <a:ea typeface="Gill Sans"/>
              <a:cs typeface="Gill Sans"/>
              <a:sym typeface="Gill Sans"/>
            </a:endParaRPr>
          </a:p>
          <a:p>
            <a:pPr marL="228600" lvl="0" indent="-228600" algn="l" rtl="0">
              <a:lnSpc>
                <a:spcPct val="70000"/>
              </a:lnSpc>
              <a:spcBef>
                <a:spcPts val="1000"/>
              </a:spcBef>
              <a:spcAft>
                <a:spcPts val="200"/>
              </a:spcAft>
              <a:buClr>
                <a:schemeClr val="lt1"/>
              </a:buClr>
              <a:buSzPts val="2590"/>
              <a:buChar char="•"/>
            </a:pPr>
            <a:r>
              <a:rPr lang="en-US" sz="2590" dirty="0">
                <a:solidFill>
                  <a:schemeClr val="lt1"/>
                </a:solidFill>
                <a:latin typeface="Gill Sans"/>
                <a:ea typeface="Gill Sans"/>
                <a:cs typeface="Gill Sans"/>
                <a:sym typeface="Gill Sans"/>
              </a:rPr>
              <a:t>Non-permit CSE requirements</a:t>
            </a:r>
            <a:endParaRPr dirty="0"/>
          </a:p>
          <a:p>
            <a:pPr marL="228600" lvl="0" indent="-228600" algn="l" rtl="0">
              <a:lnSpc>
                <a:spcPct val="70000"/>
              </a:lnSpc>
              <a:spcBef>
                <a:spcPts val="1000"/>
              </a:spcBef>
              <a:spcAft>
                <a:spcPts val="200"/>
              </a:spcAft>
              <a:buClr>
                <a:schemeClr val="lt1"/>
              </a:buClr>
              <a:buSzPts val="2590"/>
              <a:buChar char="•"/>
            </a:pPr>
            <a:r>
              <a:rPr lang="en-US" sz="2590" dirty="0">
                <a:solidFill>
                  <a:schemeClr val="lt1"/>
                </a:solidFill>
                <a:latin typeface="Gill Sans"/>
                <a:ea typeface="Gill Sans"/>
                <a:cs typeface="Gill Sans"/>
                <a:sym typeface="Gill Sans"/>
              </a:rPr>
              <a:t>Permit CSE requirements</a:t>
            </a:r>
            <a:endParaRPr dirty="0"/>
          </a:p>
          <a:p>
            <a:pPr marL="228600" lvl="0" indent="-228600" algn="l" rtl="0">
              <a:lnSpc>
                <a:spcPct val="70000"/>
              </a:lnSpc>
              <a:spcBef>
                <a:spcPts val="1000"/>
              </a:spcBef>
              <a:spcAft>
                <a:spcPts val="200"/>
              </a:spcAft>
              <a:buClr>
                <a:schemeClr val="lt1"/>
              </a:buClr>
              <a:buSzPts val="2590"/>
              <a:buChar char="•"/>
            </a:pPr>
            <a:r>
              <a:rPr lang="en-US" sz="2590" dirty="0">
                <a:solidFill>
                  <a:schemeClr val="lt1"/>
                </a:solidFill>
                <a:latin typeface="Gill Sans"/>
                <a:ea typeface="Gill Sans"/>
                <a:cs typeface="Gill Sans"/>
                <a:sym typeface="Gill Sans"/>
              </a:rPr>
              <a:t>CSE alternate entry procedures </a:t>
            </a:r>
            <a:endParaRPr dirty="0"/>
          </a:p>
          <a:p>
            <a:pPr marL="228600" lvl="0" indent="-228600" algn="l" rtl="0">
              <a:lnSpc>
                <a:spcPct val="70000"/>
              </a:lnSpc>
              <a:spcBef>
                <a:spcPts val="1000"/>
              </a:spcBef>
              <a:spcAft>
                <a:spcPts val="200"/>
              </a:spcAft>
              <a:buClr>
                <a:schemeClr val="lt1"/>
              </a:buClr>
              <a:buSzPts val="2590"/>
              <a:buChar char="•"/>
            </a:pPr>
            <a:r>
              <a:rPr lang="en-US" sz="2590" dirty="0">
                <a:solidFill>
                  <a:schemeClr val="lt1"/>
                </a:solidFill>
                <a:latin typeface="Gill Sans"/>
                <a:ea typeface="Gill Sans"/>
                <a:cs typeface="Gill Sans"/>
                <a:sym typeface="Gill Sans"/>
              </a:rPr>
              <a:t>Use of atmospheric monitoring equipment</a:t>
            </a:r>
            <a:endParaRPr dirty="0"/>
          </a:p>
          <a:p>
            <a:pPr marL="228600" lvl="0" indent="-228600" algn="l" rtl="0">
              <a:lnSpc>
                <a:spcPct val="70000"/>
              </a:lnSpc>
              <a:spcBef>
                <a:spcPts val="1000"/>
              </a:spcBef>
              <a:spcAft>
                <a:spcPts val="200"/>
              </a:spcAft>
              <a:buClr>
                <a:schemeClr val="lt1"/>
              </a:buClr>
              <a:buSzPts val="2590"/>
              <a:buChar char="•"/>
            </a:pPr>
            <a:r>
              <a:rPr lang="en-US" sz="2590" dirty="0">
                <a:solidFill>
                  <a:schemeClr val="lt1"/>
                </a:solidFill>
                <a:latin typeface="Gill Sans"/>
                <a:ea typeface="Gill Sans"/>
                <a:cs typeface="Gill Sans"/>
                <a:sym typeface="Gill Sans"/>
              </a:rPr>
              <a:t>Use and maintain rescue equipment</a:t>
            </a:r>
            <a:endParaRPr dirty="0"/>
          </a:p>
          <a:p>
            <a:pPr marL="228600" lvl="0" indent="-228600" algn="l" rtl="0">
              <a:lnSpc>
                <a:spcPct val="70000"/>
              </a:lnSpc>
              <a:spcBef>
                <a:spcPts val="1000"/>
              </a:spcBef>
              <a:spcAft>
                <a:spcPts val="200"/>
              </a:spcAft>
              <a:buClr>
                <a:schemeClr val="lt1"/>
              </a:buClr>
              <a:buSzPts val="2590"/>
              <a:buChar char="•"/>
            </a:pPr>
            <a:r>
              <a:rPr lang="en-US" sz="2590" dirty="0">
                <a:solidFill>
                  <a:schemeClr val="lt1"/>
                </a:solidFill>
                <a:latin typeface="Gill Sans"/>
                <a:ea typeface="Gill Sans"/>
                <a:cs typeface="Gill Sans"/>
                <a:sym typeface="Gill Sans"/>
              </a:rPr>
              <a:t>Document training </a:t>
            </a:r>
            <a:endParaRPr sz="2590" dirty="0">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fade">
                                      <p:cBhvr>
                                        <p:cTn id="7" dur="1000"/>
                                        <p:tgtEl>
                                          <p:spTgt spid="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xEl>
                                              <p:pRg st="1" end="1"/>
                                            </p:txEl>
                                          </p:spTgt>
                                        </p:tgtEl>
                                        <p:attrNameLst>
                                          <p:attrName>style.visibility</p:attrName>
                                        </p:attrNameLst>
                                      </p:cBhvr>
                                      <p:to>
                                        <p:strVal val="visible"/>
                                      </p:to>
                                    </p:set>
                                    <p:animEffect transition="in" filter="fade">
                                      <p:cBhvr>
                                        <p:cTn id="12" dur="1000"/>
                                        <p:tgtEl>
                                          <p:spTgt spid="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
                                            <p:txEl>
                                              <p:pRg st="2" end="2"/>
                                            </p:txEl>
                                          </p:spTgt>
                                        </p:tgtEl>
                                        <p:attrNameLst>
                                          <p:attrName>style.visibility</p:attrName>
                                        </p:attrNameLst>
                                      </p:cBhvr>
                                      <p:to>
                                        <p:strVal val="visible"/>
                                      </p:to>
                                    </p:set>
                                    <p:animEffect transition="in" filter="fade">
                                      <p:cBhvr>
                                        <p:cTn id="17" dur="1000"/>
                                        <p:tgtEl>
                                          <p:spTgt spid="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
                                            <p:txEl>
                                              <p:pRg st="3" end="3"/>
                                            </p:txEl>
                                          </p:spTgt>
                                        </p:tgtEl>
                                        <p:attrNameLst>
                                          <p:attrName>style.visibility</p:attrName>
                                        </p:attrNameLst>
                                      </p:cBhvr>
                                      <p:to>
                                        <p:strVal val="visible"/>
                                      </p:to>
                                    </p:set>
                                    <p:animEffect transition="in" filter="fade">
                                      <p:cBhvr>
                                        <p:cTn id="22" dur="1000"/>
                                        <p:tgtEl>
                                          <p:spTgt spid="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xEl>
                                              <p:pRg st="4" end="4"/>
                                            </p:txEl>
                                          </p:spTgt>
                                        </p:tgtEl>
                                        <p:attrNameLst>
                                          <p:attrName>style.visibility</p:attrName>
                                        </p:attrNameLst>
                                      </p:cBhvr>
                                      <p:to>
                                        <p:strVal val="visible"/>
                                      </p:to>
                                    </p:set>
                                    <p:animEffect transition="in" filter="fade">
                                      <p:cBhvr>
                                        <p:cTn id="27" dur="1000"/>
                                        <p:tgtEl>
                                          <p:spTgt spid="1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9">
                                            <p:txEl>
                                              <p:pRg st="5" end="5"/>
                                            </p:txEl>
                                          </p:spTgt>
                                        </p:tgtEl>
                                        <p:attrNameLst>
                                          <p:attrName>style.visibility</p:attrName>
                                        </p:attrNameLst>
                                      </p:cBhvr>
                                      <p:to>
                                        <p:strVal val="visible"/>
                                      </p:to>
                                    </p:set>
                                    <p:animEffect transition="in" filter="fade">
                                      <p:cBhvr>
                                        <p:cTn id="32" dur="1000"/>
                                        <p:tgtEl>
                                          <p:spTgt spid="1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9">
                                            <p:txEl>
                                              <p:pRg st="6" end="6"/>
                                            </p:txEl>
                                          </p:spTgt>
                                        </p:tgtEl>
                                        <p:attrNameLst>
                                          <p:attrName>style.visibility</p:attrName>
                                        </p:attrNameLst>
                                      </p:cBhvr>
                                      <p:to>
                                        <p:strVal val="visible"/>
                                      </p:to>
                                    </p:set>
                                    <p:animEffect transition="in" filter="fade">
                                      <p:cBhvr>
                                        <p:cTn id="37" dur="1000"/>
                                        <p:tgtEl>
                                          <p:spTgt spid="1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9">
                                            <p:txEl>
                                              <p:pRg st="7" end="7"/>
                                            </p:txEl>
                                          </p:spTgt>
                                        </p:tgtEl>
                                        <p:attrNameLst>
                                          <p:attrName>style.visibility</p:attrName>
                                        </p:attrNameLst>
                                      </p:cBhvr>
                                      <p:to>
                                        <p:strVal val="visible"/>
                                      </p:to>
                                    </p:set>
                                    <p:animEffect transition="in" filter="fade">
                                      <p:cBhvr>
                                        <p:cTn id="42" dur="1000"/>
                                        <p:tgtEl>
                                          <p:spTgt spid="13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9">
                                            <p:txEl>
                                              <p:pRg st="8" end="8"/>
                                            </p:txEl>
                                          </p:spTgt>
                                        </p:tgtEl>
                                        <p:attrNameLst>
                                          <p:attrName>style.visibility</p:attrName>
                                        </p:attrNameLst>
                                      </p:cBhvr>
                                      <p:to>
                                        <p:strVal val="visible"/>
                                      </p:to>
                                    </p:set>
                                    <p:animEffect transition="in" filter="fade">
                                      <p:cBhvr>
                                        <p:cTn id="47" dur="1000"/>
                                        <p:tgtEl>
                                          <p:spTgt spid="1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45"/>
        <p:cNvGrpSpPr/>
        <p:nvPr/>
      </p:nvGrpSpPr>
      <p:grpSpPr>
        <a:xfrm>
          <a:off x="0" y="0"/>
          <a:ext cx="0" cy="0"/>
          <a:chOff x="0" y="0"/>
          <a:chExt cx="0" cy="0"/>
        </a:xfrm>
      </p:grpSpPr>
      <p:sp>
        <p:nvSpPr>
          <p:cNvPr id="146" name="Google Shape;146;p20"/>
          <p:cNvSpPr txBox="1">
            <a:spLocks noGrp="1"/>
          </p:cNvSpPr>
          <p:nvPr>
            <p:ph type="title"/>
          </p:nvPr>
        </p:nvSpPr>
        <p:spPr>
          <a:xfrm>
            <a:off x="785368" y="932053"/>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Introduction to Industry Standards</a:t>
            </a:r>
            <a:endParaRPr dirty="0">
              <a:solidFill>
                <a:schemeClr val="lt1"/>
              </a:solidFill>
              <a:latin typeface="Rockwell"/>
              <a:ea typeface="Rockwell"/>
              <a:cs typeface="Rockwell"/>
              <a:sym typeface="Rockwell"/>
            </a:endParaRPr>
          </a:p>
        </p:txBody>
      </p:sp>
      <p:sp>
        <p:nvSpPr>
          <p:cNvPr id="147" name="Google Shape;147;p20"/>
          <p:cNvSpPr txBox="1">
            <a:spLocks noGrp="1"/>
          </p:cNvSpPr>
          <p:nvPr>
            <p:ph type="body" idx="1"/>
          </p:nvPr>
        </p:nvSpPr>
        <p:spPr>
          <a:xfrm>
            <a:off x="785368" y="2344928"/>
            <a:ext cx="7901432" cy="3766819"/>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600"/>
              </a:spcAft>
              <a:buClr>
                <a:schemeClr val="lt1"/>
              </a:buClr>
              <a:buSzPts val="2800"/>
              <a:buChar char="•"/>
            </a:pPr>
            <a:r>
              <a:rPr lang="en-US" sz="2400" dirty="0">
                <a:solidFill>
                  <a:schemeClr val="lt1"/>
                </a:solidFill>
                <a:latin typeface="Gill Sans" panose="020B0604020202020204" charset="0"/>
                <a:ea typeface="Gill Sans"/>
                <a:cs typeface="Gill Sans"/>
                <a:sym typeface="Gill Sans"/>
              </a:rPr>
              <a:t>29 CFR 1910.146 Permit-required confined spaces</a:t>
            </a:r>
            <a:endParaRPr sz="2400" dirty="0">
              <a:latin typeface="Gill Sans" panose="020B0604020202020204" charset="0"/>
            </a:endParaRPr>
          </a:p>
          <a:p>
            <a:pPr marL="228600" lvl="0" indent="-228600" algn="l" rtl="0">
              <a:lnSpc>
                <a:spcPct val="80000"/>
              </a:lnSpc>
              <a:spcBef>
                <a:spcPts val="1000"/>
              </a:spcBef>
              <a:spcAft>
                <a:spcPts val="600"/>
              </a:spcAft>
              <a:buClr>
                <a:schemeClr val="lt1"/>
              </a:buClr>
              <a:buSzPts val="2800"/>
              <a:buChar char="•"/>
            </a:pPr>
            <a:r>
              <a:rPr lang="en-US" sz="2400" dirty="0">
                <a:solidFill>
                  <a:schemeClr val="lt1"/>
                </a:solidFill>
                <a:latin typeface="Gill Sans" panose="020B0604020202020204" charset="0"/>
                <a:ea typeface="Gill Sans"/>
                <a:cs typeface="Gill Sans"/>
                <a:sym typeface="Gill Sans"/>
              </a:rPr>
              <a:t>29 CFR 1926 Subpart AA (Confined Space in Construction)</a:t>
            </a:r>
            <a:endParaRPr sz="2400" dirty="0">
              <a:latin typeface="Gill Sans" panose="020B0604020202020204" charset="0"/>
            </a:endParaRPr>
          </a:p>
          <a:p>
            <a:pPr marL="228600" lvl="0" indent="-228600" algn="l" rtl="0">
              <a:lnSpc>
                <a:spcPct val="80000"/>
              </a:lnSpc>
              <a:spcBef>
                <a:spcPts val="1000"/>
              </a:spcBef>
              <a:spcAft>
                <a:spcPts val="600"/>
              </a:spcAft>
              <a:buClr>
                <a:schemeClr val="lt1"/>
              </a:buClr>
              <a:buSzPts val="2800"/>
              <a:buChar char="•"/>
            </a:pPr>
            <a:r>
              <a:rPr lang="en-US" sz="2400" dirty="0">
                <a:solidFill>
                  <a:schemeClr val="lt1"/>
                </a:solidFill>
                <a:latin typeface="Gill Sans" panose="020B0604020202020204" charset="0"/>
                <a:ea typeface="Gill Sans"/>
                <a:cs typeface="Gill Sans"/>
                <a:sym typeface="Gill Sans"/>
              </a:rPr>
              <a:t>29 CFR 1926 Subpart M (Fall Prevention)</a:t>
            </a:r>
            <a:endParaRPr sz="2400" dirty="0">
              <a:latin typeface="Gill Sans" panose="020B0604020202020204" charset="0"/>
            </a:endParaRPr>
          </a:p>
          <a:p>
            <a:pPr marL="228600" lvl="0" indent="-228600" algn="l" rtl="0">
              <a:lnSpc>
                <a:spcPct val="80000"/>
              </a:lnSpc>
              <a:spcBef>
                <a:spcPts val="1000"/>
              </a:spcBef>
              <a:spcAft>
                <a:spcPts val="600"/>
              </a:spcAft>
              <a:buClr>
                <a:schemeClr val="lt1"/>
              </a:buClr>
              <a:buSzPts val="2800"/>
              <a:buChar char="•"/>
            </a:pPr>
            <a:r>
              <a:rPr lang="en-US" sz="2400" dirty="0">
                <a:solidFill>
                  <a:schemeClr val="lt1"/>
                </a:solidFill>
                <a:latin typeface="Gill Sans" panose="020B0604020202020204" charset="0"/>
                <a:ea typeface="Gill Sans"/>
                <a:cs typeface="Gill Sans"/>
                <a:sym typeface="Gill Sans"/>
              </a:rPr>
              <a:t>29 CFR 1926 Subpart P (Excavation and Trenching)</a:t>
            </a:r>
            <a:endParaRPr sz="2400" dirty="0">
              <a:latin typeface="Gill Sans" panose="020B0604020202020204" charset="0"/>
            </a:endParaRPr>
          </a:p>
          <a:p>
            <a:pPr marL="228600" lvl="0" indent="-228600" algn="l" rtl="0">
              <a:lnSpc>
                <a:spcPct val="80000"/>
              </a:lnSpc>
              <a:spcBef>
                <a:spcPts val="1000"/>
              </a:spcBef>
              <a:spcAft>
                <a:spcPts val="600"/>
              </a:spcAft>
              <a:buClr>
                <a:schemeClr val="lt1"/>
              </a:buClr>
              <a:buSzPts val="2800"/>
              <a:buChar char="•"/>
            </a:pPr>
            <a:r>
              <a:rPr lang="en-US" sz="2400" dirty="0">
                <a:solidFill>
                  <a:schemeClr val="lt1"/>
                </a:solidFill>
                <a:latin typeface="Gill Sans" panose="020B0604020202020204" charset="0"/>
                <a:ea typeface="Gill Sans"/>
                <a:cs typeface="Gill Sans"/>
                <a:sym typeface="Gill Sans"/>
              </a:rPr>
              <a:t>29 CFR 1910.132 (PPE Requirements)</a:t>
            </a:r>
            <a:endParaRPr sz="2400" dirty="0">
              <a:latin typeface="Gill Sans" panose="020B0604020202020204" charset="0"/>
            </a:endParaRPr>
          </a:p>
          <a:p>
            <a:pPr marL="228600" lvl="0" indent="-228600" algn="l" rtl="0">
              <a:lnSpc>
                <a:spcPct val="80000"/>
              </a:lnSpc>
              <a:spcBef>
                <a:spcPts val="1000"/>
              </a:spcBef>
              <a:spcAft>
                <a:spcPts val="600"/>
              </a:spcAft>
              <a:buClr>
                <a:schemeClr val="lt1"/>
              </a:buClr>
              <a:buSzPts val="2800"/>
              <a:buChar char="•"/>
            </a:pPr>
            <a:r>
              <a:rPr lang="en-US" sz="2400" dirty="0">
                <a:solidFill>
                  <a:schemeClr val="lt1"/>
                </a:solidFill>
                <a:latin typeface="Gill Sans" panose="020B0604020202020204" charset="0"/>
                <a:ea typeface="Gill Sans"/>
                <a:cs typeface="Gill Sans"/>
                <a:sym typeface="Gill Sans"/>
              </a:rPr>
              <a:t>NFPA 70E (Electrical Safety Standards)</a:t>
            </a:r>
            <a:endParaRPr sz="2400" dirty="0">
              <a:latin typeface="Gill Sans" panose="020B0604020202020204" charset="0"/>
            </a:endParaRPr>
          </a:p>
          <a:p>
            <a:pPr marL="228600" lvl="0" indent="-228600" algn="l" rtl="0">
              <a:lnSpc>
                <a:spcPct val="80000"/>
              </a:lnSpc>
              <a:spcBef>
                <a:spcPts val="1000"/>
              </a:spcBef>
              <a:spcAft>
                <a:spcPts val="600"/>
              </a:spcAft>
              <a:buClr>
                <a:schemeClr val="lt1"/>
              </a:buClr>
              <a:buSzPts val="2800"/>
              <a:buChar char="•"/>
            </a:pPr>
            <a:r>
              <a:rPr lang="en-US" sz="2400" dirty="0">
                <a:solidFill>
                  <a:schemeClr val="lt1"/>
                </a:solidFill>
                <a:latin typeface="Gill Sans" panose="020B0604020202020204" charset="0"/>
                <a:ea typeface="Gill Sans"/>
                <a:cs typeface="Gill Sans"/>
                <a:sym typeface="Gill Sans"/>
              </a:rPr>
              <a:t>AKOSH Industry Standards</a:t>
            </a:r>
            <a:endParaRPr sz="2400" dirty="0">
              <a:solidFill>
                <a:schemeClr val="lt1"/>
              </a:solidFill>
              <a:latin typeface="Gill Sans" panose="020B0604020202020204" charset="0"/>
              <a:ea typeface="Gill Sans"/>
              <a:cs typeface="Gill Sans"/>
              <a:sym typeface="Gill Sans"/>
            </a:endParaRPr>
          </a:p>
          <a:p>
            <a:pPr marL="228600" lvl="0" indent="-50800" algn="l" rtl="0">
              <a:lnSpc>
                <a:spcPct val="80000"/>
              </a:lnSpc>
              <a:spcBef>
                <a:spcPts val="1000"/>
              </a:spcBef>
              <a:spcAft>
                <a:spcPts val="600"/>
              </a:spcAft>
              <a:buClr>
                <a:schemeClr val="dk1"/>
              </a:buClr>
              <a:buSzPts val="2800"/>
              <a:buNone/>
            </a:pPr>
            <a:endParaRPr sz="2400" dirty="0">
              <a:solidFill>
                <a:schemeClr val="lt1"/>
              </a:solidFill>
              <a:latin typeface="Gill Sans" panose="020B0604020202020204" charset="0"/>
            </a:endParaRPr>
          </a:p>
          <a:p>
            <a:pPr marL="228600" lvl="0" indent="-50800" algn="l" rtl="0">
              <a:lnSpc>
                <a:spcPct val="80000"/>
              </a:lnSpc>
              <a:spcBef>
                <a:spcPts val="1000"/>
              </a:spcBef>
              <a:spcAft>
                <a:spcPts val="600"/>
              </a:spcAft>
              <a:buClr>
                <a:schemeClr val="dk1"/>
              </a:buClr>
              <a:buSzPts val="2800"/>
              <a:buNone/>
            </a:pPr>
            <a:endParaRPr sz="2400" dirty="0">
              <a:solidFill>
                <a:schemeClr val="lt1"/>
              </a:solidFill>
              <a:latin typeface="Gill Sans" panose="020B0604020202020204" charset="0"/>
              <a:ea typeface="Gill Sans"/>
              <a:cs typeface="Gill Sans"/>
              <a:sym typeface="Gill Sans"/>
            </a:endParaRPr>
          </a:p>
          <a:p>
            <a:pPr marL="228600" lvl="0" indent="-50800" algn="l" rtl="0">
              <a:lnSpc>
                <a:spcPct val="80000"/>
              </a:lnSpc>
              <a:spcBef>
                <a:spcPts val="1000"/>
              </a:spcBef>
              <a:spcAft>
                <a:spcPts val="600"/>
              </a:spcAft>
              <a:buClr>
                <a:schemeClr val="dk1"/>
              </a:buClr>
              <a:buSzPts val="2800"/>
              <a:buNone/>
            </a:pPr>
            <a:endParaRPr sz="2400" dirty="0">
              <a:latin typeface="Gill Sans" panose="020B0604020202020204" charset="0"/>
            </a:endParaRPr>
          </a:p>
        </p:txBody>
      </p:sp>
      <p:pic>
        <p:nvPicPr>
          <p:cNvPr id="149" name="Google Shape;149;p20" descr=" 29 CFR Code of Federal Regulations book cover" title="29 CFR Code of Federal Regulations book cover"/>
          <p:cNvPicPr preferRelativeResize="0"/>
          <p:nvPr/>
        </p:nvPicPr>
        <p:blipFill rotWithShape="1">
          <a:blip r:embed="rId3">
            <a:alphaModFix/>
          </a:blip>
          <a:srcRect/>
          <a:stretch/>
        </p:blipFill>
        <p:spPr>
          <a:xfrm>
            <a:off x="9158224" y="2257616"/>
            <a:ext cx="2439987" cy="36659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animEffect transition="in" filter="fade">
                                      <p:cBhvr>
                                        <p:cTn id="7" dur="1000"/>
                                        <p:tgtEl>
                                          <p:spTgt spid="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
                                            <p:txEl>
                                              <p:pRg st="1" end="1"/>
                                            </p:txEl>
                                          </p:spTgt>
                                        </p:tgtEl>
                                        <p:attrNameLst>
                                          <p:attrName>style.visibility</p:attrName>
                                        </p:attrNameLst>
                                      </p:cBhvr>
                                      <p:to>
                                        <p:strVal val="visible"/>
                                      </p:to>
                                    </p:set>
                                    <p:animEffect transition="in" filter="fade">
                                      <p:cBhvr>
                                        <p:cTn id="12" dur="1000"/>
                                        <p:tgtEl>
                                          <p:spTgt spid="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xEl>
                                              <p:pRg st="2" end="2"/>
                                            </p:txEl>
                                          </p:spTgt>
                                        </p:tgtEl>
                                        <p:attrNameLst>
                                          <p:attrName>style.visibility</p:attrName>
                                        </p:attrNameLst>
                                      </p:cBhvr>
                                      <p:to>
                                        <p:strVal val="visible"/>
                                      </p:to>
                                    </p:set>
                                    <p:animEffect transition="in" filter="fade">
                                      <p:cBhvr>
                                        <p:cTn id="17" dur="1000"/>
                                        <p:tgtEl>
                                          <p:spTgt spid="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
                                            <p:txEl>
                                              <p:pRg st="3" end="3"/>
                                            </p:txEl>
                                          </p:spTgt>
                                        </p:tgtEl>
                                        <p:attrNameLst>
                                          <p:attrName>style.visibility</p:attrName>
                                        </p:attrNameLst>
                                      </p:cBhvr>
                                      <p:to>
                                        <p:strVal val="visible"/>
                                      </p:to>
                                    </p:set>
                                    <p:animEffect transition="in" filter="fade">
                                      <p:cBhvr>
                                        <p:cTn id="22" dur="1000"/>
                                        <p:tgtEl>
                                          <p:spTgt spid="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7">
                                            <p:txEl>
                                              <p:pRg st="4" end="4"/>
                                            </p:txEl>
                                          </p:spTgt>
                                        </p:tgtEl>
                                        <p:attrNameLst>
                                          <p:attrName>style.visibility</p:attrName>
                                        </p:attrNameLst>
                                      </p:cBhvr>
                                      <p:to>
                                        <p:strVal val="visible"/>
                                      </p:to>
                                    </p:set>
                                    <p:animEffect transition="in" filter="fade">
                                      <p:cBhvr>
                                        <p:cTn id="27" dur="1000"/>
                                        <p:tgtEl>
                                          <p:spTgt spid="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7">
                                            <p:txEl>
                                              <p:pRg st="5" end="5"/>
                                            </p:txEl>
                                          </p:spTgt>
                                        </p:tgtEl>
                                        <p:attrNameLst>
                                          <p:attrName>style.visibility</p:attrName>
                                        </p:attrNameLst>
                                      </p:cBhvr>
                                      <p:to>
                                        <p:strVal val="visible"/>
                                      </p:to>
                                    </p:set>
                                    <p:animEffect transition="in" filter="fade">
                                      <p:cBhvr>
                                        <p:cTn id="32" dur="1000"/>
                                        <p:tgtEl>
                                          <p:spTgt spid="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7">
                                            <p:txEl>
                                              <p:pRg st="6" end="6"/>
                                            </p:txEl>
                                          </p:spTgt>
                                        </p:tgtEl>
                                        <p:attrNameLst>
                                          <p:attrName>style.visibility</p:attrName>
                                        </p:attrNameLst>
                                      </p:cBhvr>
                                      <p:to>
                                        <p:strVal val="visible"/>
                                      </p:to>
                                    </p:set>
                                    <p:animEffect transition="in" filter="fade">
                                      <p:cBhvr>
                                        <p:cTn id="37" dur="1000"/>
                                        <p:tgtEl>
                                          <p:spTgt spid="1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7">
                                            <p:txEl>
                                              <p:pRg st="7" end="7"/>
                                            </p:txEl>
                                          </p:spTgt>
                                        </p:tgtEl>
                                        <p:attrNameLst>
                                          <p:attrName>style.visibility</p:attrName>
                                        </p:attrNameLst>
                                      </p:cBhvr>
                                      <p:to>
                                        <p:strVal val="visible"/>
                                      </p:to>
                                    </p:set>
                                    <p:animEffect transition="in" filter="fade">
                                      <p:cBhvr>
                                        <p:cTn id="42" dur="1000"/>
                                        <p:tgtEl>
                                          <p:spTgt spid="14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7">
                                            <p:txEl>
                                              <p:pRg st="8" end="8"/>
                                            </p:txEl>
                                          </p:spTgt>
                                        </p:tgtEl>
                                        <p:attrNameLst>
                                          <p:attrName>style.visibility</p:attrName>
                                        </p:attrNameLst>
                                      </p:cBhvr>
                                      <p:to>
                                        <p:strVal val="visible"/>
                                      </p:to>
                                    </p:set>
                                    <p:animEffect transition="in" filter="fade">
                                      <p:cBhvr>
                                        <p:cTn id="47" dur="1000"/>
                                        <p:tgtEl>
                                          <p:spTgt spid="14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7">
                                            <p:txEl>
                                              <p:pRg st="9" end="9"/>
                                            </p:txEl>
                                          </p:spTgt>
                                        </p:tgtEl>
                                        <p:attrNameLst>
                                          <p:attrName>style.visibility</p:attrName>
                                        </p:attrNameLst>
                                      </p:cBhvr>
                                      <p:to>
                                        <p:strVal val="visible"/>
                                      </p:to>
                                    </p:set>
                                    <p:animEffect transition="in" filter="fade">
                                      <p:cBhvr>
                                        <p:cTn id="52" dur="1000"/>
                                        <p:tgtEl>
                                          <p:spTgt spid="1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846328" y="94424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Key Elements of a Confined Space Entry Program</a:t>
            </a:r>
            <a:endParaRPr dirty="0">
              <a:solidFill>
                <a:schemeClr val="lt1"/>
              </a:solidFill>
              <a:latin typeface="Rockwell"/>
              <a:ea typeface="Rockwell"/>
              <a:cs typeface="Rockwell"/>
              <a:sym typeface="Rockwell"/>
            </a:endParaRPr>
          </a:p>
        </p:txBody>
      </p:sp>
      <p:sp>
        <p:nvSpPr>
          <p:cNvPr id="156" name="Google Shape;156;p21"/>
          <p:cNvSpPr txBox="1">
            <a:spLocks noGrp="1"/>
          </p:cNvSpPr>
          <p:nvPr>
            <p:ph type="body" idx="1"/>
          </p:nvPr>
        </p:nvSpPr>
        <p:spPr>
          <a:xfrm>
            <a:off x="846328" y="2479475"/>
            <a:ext cx="7073791" cy="4484560"/>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300"/>
              </a:spcAft>
              <a:buClr>
                <a:schemeClr val="lt1"/>
              </a:buClr>
              <a:buSzPts val="3060"/>
              <a:buChar char="•"/>
            </a:pPr>
            <a:r>
              <a:rPr lang="en-US" sz="2600" dirty="0">
                <a:solidFill>
                  <a:schemeClr val="lt1"/>
                </a:solidFill>
                <a:latin typeface="Gill Sans" panose="020B0604020202020204" charset="0"/>
                <a:ea typeface="Gill Sans"/>
                <a:cs typeface="Gill Sans"/>
                <a:sym typeface="Gill Sans"/>
              </a:rPr>
              <a:t>Confined space and Hazard Identification</a:t>
            </a:r>
            <a:endParaRPr sz="2600" dirty="0">
              <a:latin typeface="Gill Sans" panose="020B0604020202020204" charset="0"/>
            </a:endParaRPr>
          </a:p>
          <a:p>
            <a:pPr marL="228600" lvl="0" indent="-228600" algn="l" rtl="0">
              <a:lnSpc>
                <a:spcPct val="70000"/>
              </a:lnSpc>
              <a:spcBef>
                <a:spcPts val="1000"/>
              </a:spcBef>
              <a:spcAft>
                <a:spcPts val="300"/>
              </a:spcAft>
              <a:buClr>
                <a:schemeClr val="lt1"/>
              </a:buClr>
              <a:buSzPts val="3060"/>
              <a:buChar char="•"/>
            </a:pPr>
            <a:r>
              <a:rPr lang="en-US" sz="2600" dirty="0">
                <a:solidFill>
                  <a:schemeClr val="lt1"/>
                </a:solidFill>
                <a:latin typeface="Gill Sans" panose="020B0604020202020204" charset="0"/>
                <a:ea typeface="Gill Sans"/>
                <a:cs typeface="Gill Sans"/>
                <a:sym typeface="Gill Sans"/>
              </a:rPr>
              <a:t>Hazard Control</a:t>
            </a:r>
            <a:endParaRPr sz="2600" dirty="0">
              <a:latin typeface="Gill Sans" panose="020B0604020202020204" charset="0"/>
            </a:endParaRPr>
          </a:p>
          <a:p>
            <a:pPr marL="228600" lvl="0" indent="-228600" algn="l" rtl="0">
              <a:lnSpc>
                <a:spcPct val="70000"/>
              </a:lnSpc>
              <a:spcBef>
                <a:spcPts val="1000"/>
              </a:spcBef>
              <a:spcAft>
                <a:spcPts val="300"/>
              </a:spcAft>
              <a:buClr>
                <a:schemeClr val="lt1"/>
              </a:buClr>
              <a:buSzPts val="3060"/>
              <a:buChar char="•"/>
            </a:pPr>
            <a:r>
              <a:rPr lang="en-US" sz="2600" dirty="0">
                <a:solidFill>
                  <a:schemeClr val="lt1"/>
                </a:solidFill>
                <a:latin typeface="Gill Sans" panose="020B0604020202020204" charset="0"/>
                <a:ea typeface="Gill Sans"/>
                <a:cs typeface="Gill Sans"/>
                <a:sym typeface="Gill Sans"/>
              </a:rPr>
              <a:t>Permit System</a:t>
            </a:r>
            <a:endParaRPr sz="2600" dirty="0">
              <a:latin typeface="Gill Sans" panose="020B0604020202020204" charset="0"/>
            </a:endParaRPr>
          </a:p>
          <a:p>
            <a:pPr marL="228600" lvl="0" indent="-228600" algn="l" rtl="0">
              <a:lnSpc>
                <a:spcPct val="70000"/>
              </a:lnSpc>
              <a:spcBef>
                <a:spcPts val="1000"/>
              </a:spcBef>
              <a:spcAft>
                <a:spcPts val="300"/>
              </a:spcAft>
              <a:buClr>
                <a:schemeClr val="lt1"/>
              </a:buClr>
              <a:buSzPts val="3060"/>
              <a:buChar char="•"/>
            </a:pPr>
            <a:r>
              <a:rPr lang="en-US" sz="2600" dirty="0">
                <a:solidFill>
                  <a:schemeClr val="lt1"/>
                </a:solidFill>
                <a:latin typeface="Gill Sans" panose="020B0604020202020204" charset="0"/>
                <a:ea typeface="Gill Sans"/>
                <a:cs typeface="Gill Sans"/>
                <a:sym typeface="Gill Sans"/>
              </a:rPr>
              <a:t>Specialized Equipment</a:t>
            </a:r>
            <a:endParaRPr sz="2600" dirty="0">
              <a:latin typeface="Gill Sans" panose="020B0604020202020204" charset="0"/>
            </a:endParaRPr>
          </a:p>
          <a:p>
            <a:pPr marL="228600" lvl="0" indent="-228600" algn="l" rtl="0">
              <a:lnSpc>
                <a:spcPct val="70000"/>
              </a:lnSpc>
              <a:spcBef>
                <a:spcPts val="1000"/>
              </a:spcBef>
              <a:spcAft>
                <a:spcPts val="300"/>
              </a:spcAft>
              <a:buClr>
                <a:schemeClr val="lt1"/>
              </a:buClr>
              <a:buSzPts val="3060"/>
              <a:buChar char="•"/>
            </a:pPr>
            <a:r>
              <a:rPr lang="en-US" sz="2600" dirty="0">
                <a:solidFill>
                  <a:schemeClr val="lt1"/>
                </a:solidFill>
                <a:latin typeface="Gill Sans" panose="020B0604020202020204" charset="0"/>
                <a:ea typeface="Gill Sans"/>
                <a:cs typeface="Gill Sans"/>
                <a:sym typeface="Gill Sans"/>
              </a:rPr>
              <a:t>Designations-Employees </a:t>
            </a:r>
            <a:endParaRPr sz="2600" dirty="0">
              <a:latin typeface="Gill Sans" panose="020B0604020202020204" charset="0"/>
            </a:endParaRPr>
          </a:p>
          <a:p>
            <a:pPr marL="228600" lvl="0" indent="-228600" algn="l" rtl="0">
              <a:lnSpc>
                <a:spcPct val="70000"/>
              </a:lnSpc>
              <a:spcBef>
                <a:spcPts val="1000"/>
              </a:spcBef>
              <a:spcAft>
                <a:spcPts val="300"/>
              </a:spcAft>
              <a:buClr>
                <a:schemeClr val="lt1"/>
              </a:buClr>
              <a:buSzPts val="3060"/>
              <a:buChar char="•"/>
            </a:pPr>
            <a:r>
              <a:rPr lang="en-US" sz="2600" dirty="0">
                <a:solidFill>
                  <a:schemeClr val="lt1"/>
                </a:solidFill>
                <a:latin typeface="Gill Sans" panose="020B0604020202020204" charset="0"/>
                <a:ea typeface="Gill Sans"/>
                <a:cs typeface="Gill Sans"/>
                <a:sym typeface="Gill Sans"/>
              </a:rPr>
              <a:t>Testing and Monitoring</a:t>
            </a:r>
            <a:endParaRPr sz="2600" dirty="0">
              <a:latin typeface="Gill Sans" panose="020B0604020202020204" charset="0"/>
            </a:endParaRPr>
          </a:p>
          <a:p>
            <a:pPr marL="228600" lvl="0" indent="-228600" algn="l" rtl="0">
              <a:lnSpc>
                <a:spcPct val="70000"/>
              </a:lnSpc>
              <a:spcBef>
                <a:spcPts val="1000"/>
              </a:spcBef>
              <a:spcAft>
                <a:spcPts val="300"/>
              </a:spcAft>
              <a:buClr>
                <a:schemeClr val="lt1"/>
              </a:buClr>
              <a:buSzPts val="3060"/>
              <a:buChar char="•"/>
            </a:pPr>
            <a:r>
              <a:rPr lang="en-US" sz="2600" dirty="0">
                <a:solidFill>
                  <a:schemeClr val="lt1"/>
                </a:solidFill>
                <a:latin typeface="Gill Sans" panose="020B0604020202020204" charset="0"/>
                <a:ea typeface="Gill Sans"/>
                <a:cs typeface="Gill Sans"/>
                <a:sym typeface="Gill Sans"/>
              </a:rPr>
              <a:t>Emergency Response</a:t>
            </a:r>
            <a:endParaRPr sz="2600" dirty="0">
              <a:latin typeface="Gill Sans" panose="020B0604020202020204" charset="0"/>
            </a:endParaRPr>
          </a:p>
          <a:p>
            <a:pPr marL="228600" lvl="0" indent="-228600" algn="l" rtl="0">
              <a:lnSpc>
                <a:spcPct val="70000"/>
              </a:lnSpc>
              <a:spcBef>
                <a:spcPts val="1000"/>
              </a:spcBef>
              <a:spcAft>
                <a:spcPts val="300"/>
              </a:spcAft>
              <a:buClr>
                <a:schemeClr val="lt1"/>
              </a:buClr>
              <a:buSzPts val="3060"/>
              <a:buChar char="•"/>
            </a:pPr>
            <a:r>
              <a:rPr lang="en-US" sz="2600" dirty="0">
                <a:solidFill>
                  <a:schemeClr val="lt1"/>
                </a:solidFill>
                <a:latin typeface="Gill Sans" panose="020B0604020202020204" charset="0"/>
                <a:ea typeface="Gill Sans"/>
                <a:cs typeface="Gill Sans"/>
                <a:sym typeface="Gill Sans"/>
              </a:rPr>
              <a:t>Training and Information</a:t>
            </a:r>
            <a:endParaRPr sz="2600" dirty="0">
              <a:latin typeface="Gill Sans" panose="020B0604020202020204" charset="0"/>
            </a:endParaRPr>
          </a:p>
          <a:p>
            <a:pPr marL="228600" lvl="0" indent="-228600" algn="l" rtl="0">
              <a:lnSpc>
                <a:spcPct val="70000"/>
              </a:lnSpc>
              <a:spcBef>
                <a:spcPts val="1000"/>
              </a:spcBef>
              <a:spcAft>
                <a:spcPts val="300"/>
              </a:spcAft>
              <a:buClr>
                <a:schemeClr val="lt1"/>
              </a:buClr>
              <a:buSzPts val="3060"/>
              <a:buChar char="•"/>
            </a:pPr>
            <a:r>
              <a:rPr lang="en-US" sz="2600" dirty="0">
                <a:solidFill>
                  <a:schemeClr val="lt1"/>
                </a:solidFill>
                <a:latin typeface="Gill Sans" panose="020B0604020202020204" charset="0"/>
                <a:ea typeface="Gill Sans"/>
                <a:cs typeface="Gill Sans"/>
                <a:sym typeface="Gill Sans"/>
              </a:rPr>
              <a:t>Program Review</a:t>
            </a:r>
            <a:endParaRPr sz="2600" dirty="0">
              <a:latin typeface="Gill Sans" panose="020B0604020202020204" charset="0"/>
            </a:endParaRPr>
          </a:p>
          <a:p>
            <a:pPr marL="228600" lvl="0" indent="-77470" algn="l" rtl="0">
              <a:lnSpc>
                <a:spcPct val="70000"/>
              </a:lnSpc>
              <a:spcBef>
                <a:spcPts val="1000"/>
              </a:spcBef>
              <a:spcAft>
                <a:spcPts val="300"/>
              </a:spcAft>
              <a:buClr>
                <a:schemeClr val="dk1"/>
              </a:buClr>
              <a:buSzPts val="2380"/>
              <a:buNone/>
            </a:pPr>
            <a:endParaRPr sz="2600" dirty="0">
              <a:latin typeface="Gill Sans" panose="020B060402020202020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onfined Space Entry Awareness&amp;quot;&quot;/&gt;&lt;property id=&quot;20307&quot; value=&quot;256&quot;/&gt;&lt;/object&gt;&lt;object type=&quot;3&quot; unique_id=&quot;10004&quot;&gt;&lt;property id=&quot;20148&quot; value=&quot;5&quot;/&gt;&lt;property id=&quot;20300&quot; value=&quot;Slide 2 - &amp;quot;OSHA Susan Harwood Grant &amp;quot;&quot;/&gt;&lt;property id=&quot;20307&quot; value=&quot;257&quot;/&gt;&lt;/object&gt;&lt;object type=&quot;3&quot; unique_id=&quot;10005&quot;&gt;&lt;property id=&quot;20148&quot; value=&quot;5&quot;/&gt;&lt;property id=&quot;20300&quot; value=&quot;Slide 3 - &amp;quot;Class Room Participation&amp;quot;&quot;/&gt;&lt;property id=&quot;20307&quot; value=&quot;258&quot;/&gt;&lt;/object&gt;&lt;object type=&quot;3&quot; unique_id=&quot;10006&quot;&gt;&lt;property id=&quot;20148&quot; value=&quot;5&quot;/&gt;&lt;property id=&quot;20300&quot; value=&quot;Slide 4 - &amp;quot;Breaks!&amp;quot;&quot;/&gt;&lt;property id=&quot;20307&quot; value=&quot;259&quot;/&gt;&lt;/object&gt;&lt;object type=&quot;3&quot; unique_id=&quot;10007&quot;&gt;&lt;property id=&quot;20148&quot; value=&quot;5&quot;/&gt;&lt;property id=&quot;20300&quot; value=&quot;Slide 5 - &amp;quot;Questions and Feed Back&amp;quot;&quot;/&gt;&lt;property id=&quot;20307&quot; value=&quot;260&quot;/&gt;&lt;/object&gt;&lt;object type=&quot;3&quot; unique_id=&quot;10008&quot;&gt;&lt;property id=&quot;20148&quot; value=&quot;5&quot;/&gt;&lt;property id=&quot;20300&quot; value=&quot;Slide 6 - &amp;quot;Objectives&amp;quot;&quot;/&gt;&lt;property id=&quot;20307&quot; value=&quot;261&quot;/&gt;&lt;/object&gt;&lt;object type=&quot;3&quot; unique_id=&quot;10009&quot;&gt;&lt;property id=&quot;20148&quot; value=&quot;5&quot;/&gt;&lt;property id=&quot;20300&quot; value=&quot;Slide 7 - &amp;quot;Additional Training Objectives &amp;quot;&quot;/&gt;&lt;property id=&quot;20307&quot; value=&quot;262&quot;/&gt;&lt;/object&gt;&lt;object type=&quot;3&quot; unique_id=&quot;10010&quot;&gt;&lt;property id=&quot;20148&quot; value=&quot;5&quot;/&gt;&lt;property id=&quot;20300&quot; value=&quot;Slide 8 - &amp;quot;Introduction to Industry Standards&amp;quot;&quot;/&gt;&lt;property id=&quot;20307&quot; value=&quot;263&quot;/&gt;&lt;/object&gt;&lt;object type=&quot;3&quot; unique_id=&quot;10011&quot;&gt;&lt;property id=&quot;20148&quot; value=&quot;5&quot;/&gt;&lt;property id=&quot;20300&quot; value=&quot;Slide 9 - &amp;quot;Key Elements of a Confined Space Entry Program&amp;quot;&quot;/&gt;&lt;property id=&quot;20307&quot; value=&quot;264&quot;/&gt;&lt;/object&gt;&lt;object type=&quot;3&quot; unique_id=&quot;10012&quot;&gt;&lt;property id=&quot;20148&quot; value=&quot;5&quot;/&gt;&lt;property id=&quot;20300&quot; value=&quot;Slide 10 - &amp;quot;OSHA Confined Space Characteristics  &amp;quot;&quot;/&gt;&lt;property id=&quot;20307&quot; value=&quot;265&quot;/&gt;&lt;/object&gt;&lt;object type=&quot;3&quot; unique_id=&quot;10013&quot;&gt;&lt;property id=&quot;20148&quot; value=&quot;5&quot;/&gt;&lt;property id=&quot;20300&quot; value=&quot;Slide 11 - &amp;quot;OSHA Permit Required Confined Space Characteristics &amp;quot;&quot;/&gt;&lt;property id=&quot;20307&quot; value=&quot;266&quot;/&gt;&lt;/object&gt;&lt;object type=&quot;3&quot; unique_id=&quot;10014&quot;&gt;&lt;property id=&quot;20148&quot; value=&quot;5&quot;/&gt;&lt;property id=&quot;20300&quot; value=&quot;Slide 12 - &amp;quot;Recognized Confined Space-Selawik Water Storage Tank&amp;quot;&quot;/&gt;&lt;property id=&quot;20307&quot; value=&quot;267&quot;/&gt;&lt;/object&gt;&lt;object type=&quot;3&quot; unique_id=&quot;10015&quot;&gt;&lt;property id=&quot;20148&quot; value=&quot;5&quot;/&gt;&lt;property id=&quot;20300&quot; value=&quot;Slide 13 - &amp;quot;Recognized Confined Space-Selawik Water Treatment Plant&amp;quot;&quot;/&gt;&lt;property id=&quot;20307&quot; value=&quot;268&quot;/&gt;&lt;/object&gt;&lt;object type=&quot;3&quot; unique_id=&quot;10016&quot;&gt;&lt;property id=&quot;20148&quot; value=&quot;5&quot;/&gt;&lt;property id=&quot;20300&quot; value=&quot;Slide 14 - &amp;quot;Recognize Confined Space-Fuel Storage Tanks&amp;quot;&quot;/&gt;&lt;property id=&quot;20307&quot; value=&quot;269&quot;/&gt;&lt;/object&gt;&lt;object type=&quot;3&quot; unique_id=&quot;10017&quot;&gt;&lt;property id=&quot;20148&quot; value=&quot;5&quot;/&gt;&lt;property id=&quot;20300&quot; value=&quot;Slide 15 - &amp;quot;Recognize Confined Space-Labeled Do Not Enter&amp;quot;&quot;/&gt;&lt;property id=&quot;20307&quot; value=&quot;270&quot;/&gt;&lt;/object&gt;&lt;object type=&quot;3&quot; unique_id=&quot;10018&quot;&gt;&lt;property id=&quot;20148&quot; value=&quot;5&quot;/&gt;&lt;property id=&quot;20300&quot; value=&quot;Slide 16 - &amp;quot;Recognizing Confined Space-Man Hole Sewer Cover&amp;quot;&quot;/&gt;&lt;property id=&quot;20307&quot; value=&quot;271&quot;/&gt;&lt;/object&gt;&lt;object type=&quot;3&quot; unique_id=&quot;10019&quot;&gt;&lt;property id=&quot;20148&quot; value=&quot;5&quot;/&gt;&lt;property id=&quot;20300&quot; value=&quot;Slide 17 - &amp;quot;Confined Space Physical Hazards&amp;quot;&quot;/&gt;&lt;property id=&quot;20307&quot; value=&quot;272&quot;/&gt;&lt;/object&gt;&lt;object type=&quot;3&quot; unique_id=&quot;10020&quot;&gt;&lt;property id=&quot;20148&quot; value=&quot;5&quot;/&gt;&lt;property id=&quot;20300&quot; value=&quot;Slide 18 - &amp;quot;Hazard Control = Hierarchy of Controls &amp;quot;&quot;/&gt;&lt;property id=&quot;20307&quot; value=&quot;273&quot;/&gt;&lt;/object&gt;&lt;object type=&quot;3&quot; unique_id=&quot;10021&quot;&gt;&lt;property id=&quot;20148&quot; value=&quot;5&quot;/&gt;&lt;property id=&quot;20300&quot; value=&quot;Slide 19 - &amp;quot;Classroom Activity  Water Storage Tank, Sewage Lift Station and Trench &amp;quot;&quot;/&gt;&lt;property id=&quot;20307&quot; value=&quot;274&quot;/&gt;&lt;/object&gt;&lt;object type=&quot;3&quot; unique_id=&quot;10022&quot;&gt;&lt;property id=&quot;20148&quot; value=&quot;5&quot;/&gt;&lt;property id=&quot;20300&quot; value=&quot;Slide 20 - &amp;quot;Group 1 Presentation Image 1&amp;quot;&quot;/&gt;&lt;property id=&quot;20307&quot; value=&quot;275&quot;/&gt;&lt;/object&gt;&lt;object type=&quot;3&quot; unique_id=&quot;10023&quot;&gt;&lt;property id=&quot;20148&quot; value=&quot;5&quot;/&gt;&lt;property id=&quot;20300&quot; value=&quot;Slide 21 - &amp;quot;Group 1 Presentation Image 2&amp;quot;&quot;/&gt;&lt;property id=&quot;20307&quot; value=&quot;276&quot;/&gt;&lt;/object&gt;&lt;object type=&quot;3&quot; unique_id=&quot;10024&quot;&gt;&lt;property id=&quot;20148&quot; value=&quot;5&quot;/&gt;&lt;property id=&quot;20300&quot; value=&quot;Slide 22 - &amp;quot;Group 1 Presentation Image 3&amp;quot;&quot;/&gt;&lt;property id=&quot;20307&quot; value=&quot;277&quot;/&gt;&lt;/object&gt;&lt;object type=&quot;3&quot; unique_id=&quot;10025&quot;&gt;&lt;property id=&quot;20148&quot; value=&quot;5&quot;/&gt;&lt;property id=&quot;20300&quot; value=&quot;Slide 23 - &amp;quot;Group 1 Presentation Image 4,5,6&amp;quot;&quot;/&gt;&lt;property id=&quot;20307&quot; value=&quot;278&quot;/&gt;&lt;/object&gt;&lt;object type=&quot;3&quot; unique_id=&quot;10026&quot;&gt;&lt;property id=&quot;20148&quot; value=&quot;5&quot;/&gt;&lt;property id=&quot;20300&quot; value=&quot;Slide 24 - &amp;quot;Group 2 Presentation Image 1&amp;quot;&quot;/&gt;&lt;property id=&quot;20307&quot; value=&quot;279&quot;/&gt;&lt;/object&gt;&lt;object type=&quot;3&quot; unique_id=&quot;10027&quot;&gt;&lt;property id=&quot;20148&quot; value=&quot;5&quot;/&gt;&lt;property id=&quot;20300&quot; value=&quot;Slide 25 - &amp;quot;Group 2 Presentation Image 2&amp;quot;&quot;/&gt;&lt;property id=&quot;20307&quot; value=&quot;280&quot;/&gt;&lt;/object&gt;&lt;object type=&quot;3&quot; unique_id=&quot;10028&quot;&gt;&lt;property id=&quot;20148&quot; value=&quot;5&quot;/&gt;&lt;property id=&quot;20300&quot; value=&quot;Slide 26 - &amp;quot;Group 2 Presentation Image 3&amp;quot;&quot;/&gt;&lt;property id=&quot;20307&quot; value=&quot;281&quot;/&gt;&lt;/object&gt;&lt;object type=&quot;3&quot; unique_id=&quot;10029&quot;&gt;&lt;property id=&quot;20148&quot; value=&quot;5&quot;/&gt;&lt;property id=&quot;20300&quot; value=&quot;Slide 27 - &amp;quot;Group 2 Presentation Image 4&amp;quot;&quot;/&gt;&lt;property id=&quot;20307&quot; value=&quot;282&quot;/&gt;&lt;/object&gt;&lt;object type=&quot;3&quot; unique_id=&quot;10030&quot;&gt;&lt;property id=&quot;20148&quot; value=&quot;5&quot;/&gt;&lt;property id=&quot;20300&quot; value=&quot;Slide 28 - &amp;quot;Group 3 Presentation Image 1&amp;quot;&quot;/&gt;&lt;property id=&quot;20307&quot; value=&quot;283&quot;/&gt;&lt;/object&gt;&lt;object type=&quot;3&quot; unique_id=&quot;10031&quot;&gt;&lt;property id=&quot;20148&quot; value=&quot;5&quot;/&gt;&lt;property id=&quot;20300&quot; value=&quot;Slide 29 - &amp;quot;Group 3 Image 2&amp;quot;&quot;/&gt;&lt;property id=&quot;20307&quot; value=&quot;284&quot;/&gt;&lt;/object&gt;&lt;object type=&quot;3&quot; unique_id=&quot;10032&quot;&gt;&lt;property id=&quot;20148&quot; value=&quot;5&quot;/&gt;&lt;property id=&quot;20300&quot; value=&quot;Slide 30 - &amp;quot;Definitions-Immediately Dangerous to Life and Health (IDLH)&amp;quot;&quot;/&gt;&lt;property id=&quot;20307&quot; value=&quot;285&quot;/&gt;&lt;/object&gt;&lt;object type=&quot;3&quot; unique_id=&quot;10033&quot;&gt;&lt;property id=&quot;20148&quot; value=&quot;5&quot;/&gt;&lt;property id=&quot;20300&quot; value=&quot;Slide 31 - &amp;quot;The Obvious Hazards&amp;quot;&quot;/&gt;&lt;property id=&quot;20307&quot; value=&quot;286&quot;/&gt;&lt;/object&gt;&lt;object type=&quot;3&quot; unique_id=&quot;10034&quot;&gt;&lt;property id=&quot;20148&quot; value=&quot;5&quot;/&gt;&lt;property id=&quot;20300&quot; value=&quot;Slide 32 - &amp;quot;Confined Space Atmospheric Hazards&amp;quot;&quot;/&gt;&lt;property id=&quot;20307&quot; value=&quot;287&quot;/&gt;&lt;/object&gt;&lt;object type=&quot;3&quot; unique_id=&quot;10035&quot;&gt;&lt;property id=&quot;20148&quot; value=&quot;5&quot;/&gt;&lt;property id=&quot;20300&quot; value=&quot;Slide 33 - &amp;quot;Oxygen Deficiency &amp;quot;&quot;/&gt;&lt;property id=&quot;20307&quot; value=&quot;288&quot;/&gt;&lt;/object&gt;&lt;object type=&quot;3&quot; unique_id=&quot;10036&quot;&gt;&lt;property id=&quot;20148&quot; value=&quot;5&quot;/&gt;&lt;property id=&quot;20300&quot; value=&quot;Slide 34 - &amp;quot;Effects of Oxygen Deficiency &amp;quot;&quot;/&gt;&lt;property id=&quot;20307&quot; value=&quot;289&quot;/&gt;&lt;/object&gt;&lt;object type=&quot;3&quot; unique_id=&quot;10037&quot;&gt;&lt;property id=&quot;20148&quot; value=&quot;5&quot;/&gt;&lt;property id=&quot;20300&quot; value=&quot;Slide 35 - &amp;quot;Causes of Oxygen Deficiency &amp;quot;&quot;/&gt;&lt;property id=&quot;20307&quot; value=&quot;290&quot;/&gt;&lt;/object&gt;&lt;object type=&quot;3&quot; unique_id=&quot;10038&quot;&gt;&lt;property id=&quot;20148&quot; value=&quot;5&quot;/&gt;&lt;property id=&quot;20300&quot; value=&quot;Slide 36 - &amp;quot;Oxygen Rich Environment &amp;quot;&quot;/&gt;&lt;property id=&quot;20307&quot; value=&quot;291&quot;/&gt;&lt;/object&gt;&lt;object type=&quot;3&quot; unique_id=&quot;10039&quot;&gt;&lt;property id=&quot;20148&quot; value=&quot;5&quot;/&gt;&lt;property id=&quot;20300&quot; value=&quot;Slide 37 - &amp;quot;Causes of Oxygen Rich Environment &amp;quot;&quot;/&gt;&lt;property id=&quot;20307&quot; value=&quot;292&quot;/&gt;&lt;/object&gt;&lt;object type=&quot;3&quot; unique_id=&quot;10040&quot;&gt;&lt;property id=&quot;20148&quot; value=&quot;5&quot;/&gt;&lt;property id=&quot;20300&quot; value=&quot;Slide 38 - &amp;quot;Classroom Activity Group Presentation&amp;quot;&quot;/&gt;&lt;property id=&quot;20307&quot; value=&quot;293&quot;/&gt;&lt;/object&gt;&lt;object type=&quot;3&quot; unique_id=&quot;10041&quot;&gt;&lt;property id=&quot;20148&quot; value=&quot;5&quot;/&gt;&lt;property id=&quot;20300&quot; value=&quot;Slide 39 - &amp;quot;Fire and Explosion Hazards&amp;quot;&quot;/&gt;&lt;property id=&quot;20307&quot; value=&quot;294&quot;/&gt;&lt;/object&gt;&lt;object type=&quot;3&quot; unique_id=&quot;10042&quot;&gt;&lt;property id=&quot;20148&quot; value=&quot;5&quot;/&gt;&lt;property id=&quot;20300&quot; value=&quot;Slide 40 - &amp;quot;Explosive Limits &amp;quot;&quot;/&gt;&lt;property id=&quot;20307&quot; value=&quot;295&quot;/&gt;&lt;/object&gt;&lt;object type=&quot;3&quot; unique_id=&quot;10043&quot;&gt;&lt;property id=&quot;20148&quot; value=&quot;5&quot;/&gt;&lt;property id=&quot;20300&quot; value=&quot;Slide 41 - &amp;quot;Explosive Limits for Safe Entry &amp;quot;&quot;/&gt;&lt;property id=&quot;20307&quot; value=&quot;296&quot;/&gt;&lt;/object&gt;&lt;object type=&quot;3&quot; unique_id=&quot;10044&quot;&gt;&lt;property id=&quot;20148&quot; value=&quot;5&quot;/&gt;&lt;property id=&quot;20300&quot; value=&quot;Slide 42 - &amp;quot;Explosive Substances &amp;quot;&quot;/&gt;&lt;property id=&quot;20307&quot; value=&quot;297&quot;/&gt;&lt;/object&gt;&lt;object type=&quot;3&quot; unique_id=&quot;10045&quot;&gt;&lt;property id=&quot;20148&quot; value=&quot;5&quot;/&gt;&lt;property id=&quot;20300&quot; value=&quot;Slide 43 - &amp;quot;Vapor Density&amp;quot;&quot;/&gt;&lt;property id=&quot;20307&quot; value=&quot;298&quot;/&gt;&lt;/object&gt;&lt;object type=&quot;3&quot; unique_id=&quot;10046&quot;&gt;&lt;property id=&quot;20148&quot; value=&quot;5&quot;/&gt;&lt;property id=&quot;20300&quot; value=&quot;Slide 44 - &amp;quot;Testing and Monitoring&amp;quot;&quot;/&gt;&lt;property id=&quot;20307&quot; value=&quot;299&quot;/&gt;&lt;/object&gt;&lt;object type=&quot;3&quot; unique_id=&quot;10047&quot;&gt;&lt;property id=&quot;20148&quot; value=&quot;5&quot;/&gt;&lt;property id=&quot;20300&quot; value=&quot;Slide 45 - &amp;quot;Testing and Monitoring cont.&amp;quot;&quot;/&gt;&lt;property id=&quot;20307&quot; value=&quot;300&quot;/&gt;&lt;/object&gt;&lt;object type=&quot;3&quot; unique_id=&quot;10048&quot;&gt;&lt;property id=&quot;20148&quot; value=&quot;5&quot;/&gt;&lt;property id=&quot;20300&quot; value=&quot;Slide 46 - &amp;quot;Confined Space Entry Permit&amp;quot;&quot;/&gt;&lt;property id=&quot;20307&quot; value=&quot;301&quot;/&gt;&lt;/object&gt;&lt;object type=&quot;3&quot; unique_id=&quot;10049&quot;&gt;&lt;property id=&quot;20148&quot; value=&quot;5&quot;/&gt;&lt;property id=&quot;20300&quot; value=&quot;Slide 47 - &amp;quot;Classroom Activity 5 Gas Monitors&amp;quot;&quot;/&gt;&lt;property id=&quot;20307&quot; value=&quot;302&quot;/&gt;&lt;/object&gt;&lt;object type=&quot;3&quot; unique_id=&quot;10050&quot;&gt;&lt;property id=&quot;20148&quot; value=&quot;5&quot;/&gt;&lt;property id=&quot;20300&quot; value=&quot;Slide 48 - &amp;quot;Non-Permit Confined Space Requirements&amp;quot;&quot;/&gt;&lt;property id=&quot;20307&quot; value=&quot;303&quot;/&gt;&lt;/object&gt;&lt;object type=&quot;3&quot; unique_id=&quot;10051&quot;&gt;&lt;property id=&quot;20148&quot; value=&quot;5&quot;/&gt;&lt;property id=&quot;20300&quot; value=&quot;Slide 49 - &amp;quot;Permit Confined Space Requirements&amp;quot;&quot;/&gt;&lt;property id=&quot;20307&quot; value=&quot;304&quot;/&gt;&lt;/object&gt;&lt;object type=&quot;3&quot; unique_id=&quot;10052&quot;&gt;&lt;property id=&quot;20148&quot; value=&quot;5&quot;/&gt;&lt;property id=&quot;20300&quot; value=&quot;Slide 50 - &amp;quot;Permit Confined Space Requirements Continued&amp;quot;&quot;/&gt;&lt;property id=&quot;20307&quot; value=&quot;305&quot;/&gt;&lt;/object&gt;&lt;object type=&quot;3&quot; unique_id=&quot;10053&quot;&gt;&lt;property id=&quot;20148&quot; value=&quot;5&quot;/&gt;&lt;property id=&quot;20300&quot; value=&quot;Slide 51 - &amp;quot;Equipment for Permit Required Confined Space&amp;quot;&quot;/&gt;&lt;property id=&quot;20307&quot; value=&quot;306&quot;/&gt;&lt;/object&gt;&lt;object type=&quot;3&quot; unique_id=&quot;10054&quot;&gt;&lt;property id=&quot;20148&quot; value=&quot;5&quot;/&gt;&lt;property id=&quot;20300&quot; value=&quot;Slide 52 - &amp;quot;Confined Space Alternate Entry Procedures &amp;quot;&quot;/&gt;&lt;property id=&quot;20307&quot; value=&quot;307&quot;/&gt;&lt;/object&gt;&lt;object type=&quot;3&quot; unique_id=&quot;10055&quot;&gt;&lt;property id=&quot;20148&quot; value=&quot;5&quot;/&gt;&lt;property id=&quot;20300&quot; value=&quot;Slide 53 - &amp;quot;Duties of the Entry Supervisor&amp;quot;&quot;/&gt;&lt;property id=&quot;20307&quot; value=&quot;308&quot;/&gt;&lt;/object&gt;&lt;object type=&quot;3&quot; unique_id=&quot;10056&quot;&gt;&lt;property id=&quot;20148&quot; value=&quot;5&quot;/&gt;&lt;property id=&quot;20300&quot; value=&quot;Slide 54 - &amp;quot;Duties of the Entry Supervisor Continued&amp;quot;&quot;/&gt;&lt;property id=&quot;20307&quot; value=&quot;309&quot;/&gt;&lt;/object&gt;&lt;object type=&quot;3&quot; unique_id=&quot;10057&quot;&gt;&lt;property id=&quot;20148&quot; value=&quot;5&quot;/&gt;&lt;property id=&quot;20300&quot; value=&quot;Slide 55 - &amp;quot;Duties of the Attendants&amp;quot;&quot;/&gt;&lt;property id=&quot;20307&quot; value=&quot;310&quot;/&gt;&lt;/object&gt;&lt;object type=&quot;3&quot; unique_id=&quot;10058&quot;&gt;&lt;property id=&quot;20148&quot; value=&quot;5&quot;/&gt;&lt;property id=&quot;20300&quot; value=&quot;Slide 56 - &amp;quot;Duties of the Attendant Continued&amp;quot;&quot;/&gt;&lt;property id=&quot;20307&quot; value=&quot;311&quot;/&gt;&lt;/object&gt;&lt;object type=&quot;3&quot; unique_id=&quot;10059&quot;&gt;&lt;property id=&quot;20148&quot; value=&quot;5&quot;/&gt;&lt;property id=&quot;20300&quot; value=&quot;Slide 57 - &amp;quot;Duties of the Authorized Entrant&amp;quot;&quot;/&gt;&lt;property id=&quot;20307&quot; value=&quot;312&quot;/&gt;&lt;/object&gt;&lt;object type=&quot;3&quot; unique_id=&quot;10060&quot;&gt;&lt;property id=&quot;20148&quot; value=&quot;5&quot;/&gt;&lt;property id=&quot;20300&quot; value=&quot;Slide 58 - &amp;quot;Duties of the Authorized Entrant Continued&amp;quot;&quot;/&gt;&lt;property id=&quot;20307&quot; value=&quot;313&quot;/&gt;&lt;/object&gt;&lt;object type=&quot;3&quot; unique_id=&quot;10061&quot;&gt;&lt;property id=&quot;20148&quot; value=&quot;5&quot;/&gt;&lt;property id=&quot;20300&quot; value=&quot;Slide 59 - &amp;quot;Duties of Authorized Entrants-Know When to Exit &amp;quot;&quot;/&gt;&lt;property id=&quot;20307&quot; value=&quot;314&quot;/&gt;&lt;/object&gt;&lt;object type=&quot;3&quot; unique_id=&quot;10062&quot;&gt;&lt;property id=&quot;20148&quot; value=&quot;5&quot;/&gt;&lt;property id=&quot;20300&quot; value=&quot;Slide 60 - &amp;quot;Rescue Operations &amp;quot;&quot;/&gt;&lt;property id=&quot;20307&quot; value=&quot;315&quot;/&gt;&lt;/object&gt;&lt;object type=&quot;3&quot; unique_id=&quot;10063&quot;&gt;&lt;property id=&quot;20148&quot; value=&quot;5&quot;/&gt;&lt;property id=&quot;20300&quot; value=&quot;Slide 61 - &amp;quot;Program Review &amp;quot;&quot;/&gt;&lt;property id=&quot;20307&quot; value=&quot;316&quot;/&gt;&lt;/object&gt;&lt;object type=&quot;3&quot; unique_id=&quot;10064&quot;&gt;&lt;property id=&quot;20148&quot; value=&quot;5&quot;/&gt;&lt;property id=&quot;20300&quot; value=&quot;Slide 62 - &amp;quot;Personal Protective Equipment (PPE)&amp;quot;&quot;/&gt;&lt;property id=&quot;20307&quot; value=&quot;317&quot;/&gt;&lt;/object&gt;&lt;object type=&quot;3&quot; unique_id=&quot;10065&quot;&gt;&lt;property id=&quot;20148&quot; value=&quot;5&quot;/&gt;&lt;property id=&quot;20300&quot; value=&quot;Slide 63 - &amp;quot;Specialized Equipment Inventory&amp;quot;&quot;/&gt;&lt;property id=&quot;20307&quot; value=&quot;318&quot;/&gt;&lt;/object&gt;&lt;object type=&quot;3&quot; unique_id=&quot;10066&quot;&gt;&lt;property id=&quot;20148&quot; value=&quot;5&quot;/&gt;&lt;property id=&quot;20300&quot; value=&quot;Slide 64 - &amp;quot;Classroom Activity 6  Tripod, Ventilation and Fall Harness&amp;quot;&quot;/&gt;&lt;property id=&quot;20307&quot; value=&quot;319&quot;/&gt;&lt;/object&gt;&lt;object type=&quot;3&quot; unique_id=&quot;10067&quot;&gt;&lt;property id=&quot;20148&quot; value=&quot;5&quot;/&gt;&lt;property id=&quot;20300&quot; value=&quot;Slide 65 - &amp;quot;This Concludes our Training &amp;quot;&quot;/&gt;&lt;property id=&quot;20307&quot; value=&quot;320&quot;/&gt;&lt;/object&gt;&lt;/object&gt;&lt;object type=&quot;8&quot; unique_id=&quot;1013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1896</Words>
  <Application>Microsoft Office PowerPoint</Application>
  <PresentationFormat>Widescreen</PresentationFormat>
  <Paragraphs>301</Paragraphs>
  <Slides>66</Slides>
  <Notes>65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Rockwell</vt:lpstr>
      <vt:lpstr>Arial</vt:lpstr>
      <vt:lpstr>Calibri</vt:lpstr>
      <vt:lpstr>Noto Sans Symbols</vt:lpstr>
      <vt:lpstr>Tahoma</vt:lpstr>
      <vt:lpstr>Gill Sans</vt:lpstr>
      <vt:lpstr>Book Antiqua</vt:lpstr>
      <vt:lpstr>Office Theme</vt:lpstr>
      <vt:lpstr>Confined Space Entry</vt:lpstr>
      <vt:lpstr>OSHA Susan Harwood Grant </vt:lpstr>
      <vt:lpstr>Classroom Participation</vt:lpstr>
      <vt:lpstr>Breaks!</vt:lpstr>
      <vt:lpstr>Questions and Feed Back</vt:lpstr>
      <vt:lpstr>Objectives</vt:lpstr>
      <vt:lpstr>Additional Training Objectives </vt:lpstr>
      <vt:lpstr>Introduction to Industry Standards</vt:lpstr>
      <vt:lpstr>Key Elements of a Confined Space Entry Program</vt:lpstr>
      <vt:lpstr>OSHA Confined Space Characteristics  </vt:lpstr>
      <vt:lpstr>OSHA Permit Required Confined Space Characteristics </vt:lpstr>
      <vt:lpstr>Recognized Confined Space Water Storage Tank</vt:lpstr>
      <vt:lpstr>Recognized Confined Space-Selawik Water Treatment Plant</vt:lpstr>
      <vt:lpstr>Recognize Confined Space-Fuel Storage Tanks</vt:lpstr>
      <vt:lpstr>Recognize Confined Space-Labeled Do Not Enter</vt:lpstr>
      <vt:lpstr>Recognizing Confined Space-Man Hole Sewer Cover</vt:lpstr>
      <vt:lpstr>Confined Space Physical Hazards</vt:lpstr>
      <vt:lpstr>Hazard Control = Hierarchy of Controls </vt:lpstr>
      <vt:lpstr>Water Storage Tank, Sewage Lift Station, and Trench </vt:lpstr>
      <vt:lpstr>Group 1 Presentation Image 1</vt:lpstr>
      <vt:lpstr>Group 1 Presentation Image 2</vt:lpstr>
      <vt:lpstr>Group 1 Presentation Image 3</vt:lpstr>
      <vt:lpstr>Group 1 Presentation Images 4,5,6</vt:lpstr>
      <vt:lpstr>Group 2 Presentation Image 1</vt:lpstr>
      <vt:lpstr>Group 2 Presentation Image 2</vt:lpstr>
      <vt:lpstr>Group 2 Presentation Image 3</vt:lpstr>
      <vt:lpstr>Group 2 Presentation Image 4</vt:lpstr>
      <vt:lpstr>Group 3 Presentation Image 1</vt:lpstr>
      <vt:lpstr>Group 3  Image 2</vt:lpstr>
      <vt:lpstr>Definitions-Immediately Dangerous to Life and Health (IDLH)</vt:lpstr>
      <vt:lpstr>The Obvious Hazards</vt:lpstr>
      <vt:lpstr>Confined Space Atmospheric Hazards</vt:lpstr>
      <vt:lpstr>Oxygen Deficiency </vt:lpstr>
      <vt:lpstr>Effects of Oxygen Deficiency </vt:lpstr>
      <vt:lpstr>Causes of Oxygen Deficiency </vt:lpstr>
      <vt:lpstr>Oxygen Rich Environment </vt:lpstr>
      <vt:lpstr>Causes of Oxygen Rich Environment </vt:lpstr>
      <vt:lpstr>Classroom Activity Group Presentation</vt:lpstr>
      <vt:lpstr>Fire and Explosion Hazards</vt:lpstr>
      <vt:lpstr>Explosive Limits </vt:lpstr>
      <vt:lpstr>Explosive Limits for Safe Entry </vt:lpstr>
      <vt:lpstr>Explosive Substances </vt:lpstr>
      <vt:lpstr>Vapor Density</vt:lpstr>
      <vt:lpstr>Testing and Monitoring</vt:lpstr>
      <vt:lpstr>Testing and Monitoring cont.</vt:lpstr>
      <vt:lpstr>Confined Space Entry Permit</vt:lpstr>
      <vt:lpstr>Classroom Activity 5 Gas Monitors</vt:lpstr>
      <vt:lpstr>Non-Permit Confined Space Requirements</vt:lpstr>
      <vt:lpstr>Permit Confined Space Requirements</vt:lpstr>
      <vt:lpstr>Permit Confined Space Requirements Continued</vt:lpstr>
      <vt:lpstr>Equipment for Permit Required Confined Space</vt:lpstr>
      <vt:lpstr>Confined Space  Alternate Entry Procedures </vt:lpstr>
      <vt:lpstr>Duties of the Entry Supervisor</vt:lpstr>
      <vt:lpstr>Duties of the Entry Supervisor Continued</vt:lpstr>
      <vt:lpstr>Duties of the Attendants</vt:lpstr>
      <vt:lpstr>Duties of the Attendant Continued</vt:lpstr>
      <vt:lpstr>Duties of the Authorized Entrant</vt:lpstr>
      <vt:lpstr>Duties of the Authorized Entrant Continued</vt:lpstr>
      <vt:lpstr>Duties of Authorized Entrants Know When to Exit </vt:lpstr>
      <vt:lpstr>Rescue Operations </vt:lpstr>
      <vt:lpstr>Program Review </vt:lpstr>
      <vt:lpstr>Virtual Reality Exercise </vt:lpstr>
      <vt:lpstr>Personal Protective Equipment (PPE)</vt:lpstr>
      <vt:lpstr>Specialized Equipment Inventory</vt:lpstr>
      <vt:lpstr>Classroom Activity 6  Tripod, Ventilation and Fall Harness</vt:lpstr>
      <vt:lpstr>This Concludes our Training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2022-01-05T23:31:04Z</dcterms:modified>
</cp:coreProperties>
</file>