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1" r:id="rId2"/>
    <p:sldId id="290" r:id="rId3"/>
    <p:sldId id="262" r:id="rId4"/>
    <p:sldId id="263" r:id="rId5"/>
    <p:sldId id="265" r:id="rId6"/>
    <p:sldId id="274" r:id="rId7"/>
    <p:sldId id="291" r:id="rId8"/>
    <p:sldId id="294" r:id="rId9"/>
    <p:sldId id="296" r:id="rId10"/>
    <p:sldId id="297" r:id="rId11"/>
    <p:sldId id="282" r:id="rId12"/>
    <p:sldId id="292" r:id="rId13"/>
    <p:sldId id="284" r:id="rId14"/>
    <p:sldId id="285" r:id="rId15"/>
    <p:sldId id="288" r:id="rId16"/>
    <p:sldId id="289" r:id="rId17"/>
    <p:sldId id="293" r:id="rId18"/>
    <p:sldId id="259" r:id="rId19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182C83"/>
    <a:srgbClr val="182E6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1" autoAdjust="0"/>
    <p:restoredTop sz="65707" autoAdjust="0"/>
  </p:normalViewPr>
  <p:slideViewPr>
    <p:cSldViewPr>
      <p:cViewPr varScale="1">
        <p:scale>
          <a:sx n="72" d="100"/>
          <a:sy n="72" d="100"/>
        </p:scale>
        <p:origin x="256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ent.dir.labor.gov\OSHA\Office%20NO\Public\csp\OOSA\2%20-%20Alliances\7%20-%20Growth%20Charts\Charts\FY%202024\Active%20by%20FY%20(FY%202024%20Q4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000" b="1" i="0" u="none" strike="noStrike" baseline="0">
                <a:solidFill>
                  <a:srgbClr val="000000"/>
                </a:solidFill>
                <a:latin typeface="Aptos" panose="020B0004020202020204" pitchFamily="34" charset="0"/>
                <a:cs typeface="Arial"/>
              </a:rPr>
              <a:t>OSHA Alliances by Fiscal Year</a:t>
            </a:r>
            <a:r>
              <a:rPr lang="en-US" sz="1800" b="1" i="0" u="none" strike="noStrike" baseline="0">
                <a:solidFill>
                  <a:srgbClr val="000000"/>
                </a:solidFill>
                <a:latin typeface="Aptos" panose="020B0004020202020204" pitchFamily="34" charset="0"/>
                <a:cs typeface="Arial"/>
              </a:rPr>
              <a:t> </a:t>
            </a:r>
          </a:p>
          <a:p>
            <a:pPr algn="ctr"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ptos" panose="020B0004020202020204" pitchFamily="34" charset="0"/>
                <a:cs typeface="Arial"/>
              </a:rPr>
              <a:t>(as of September 30, 2024)</a:t>
            </a:r>
          </a:p>
        </c:rich>
      </c:tx>
      <c:layout>
        <c:manualLayout>
          <c:xMode val="edge"/>
          <c:yMode val="edge"/>
          <c:x val="0.22285564304461941"/>
          <c:y val="2.138817588479174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1882247992863514E-2"/>
          <c:y val="0.14454664914586071"/>
          <c:w val="0.79571810883140059"/>
          <c:h val="0.71879106438896201"/>
        </c:manualLayout>
      </c:layout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Total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7452438759303786E-2"/>
                  <c:y val="-5.12691518399713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C3-4F01-B377-CEF5E1307414}"/>
                </c:ext>
              </c:extLst>
            </c:dLbl>
            <c:dLbl>
              <c:idx val="1"/>
              <c:layout>
                <c:manualLayout>
                  <c:x val="-4.4645014876257126E-2"/>
                  <c:y val="-4.772568566543865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C3-4F01-B377-CEF5E1307414}"/>
                </c:ext>
              </c:extLst>
            </c:dLbl>
            <c:dLbl>
              <c:idx val="2"/>
              <c:layout>
                <c:manualLayout>
                  <c:x val="-4.0273638991920331E-2"/>
                  <c:y val="-5.229701791863179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C3-4F01-B377-CEF5E1307414}"/>
                </c:ext>
              </c:extLst>
            </c:dLbl>
            <c:dLbl>
              <c:idx val="3"/>
              <c:layout>
                <c:manualLayout>
                  <c:x val="-4.6587926509186306E-2"/>
                  <c:y val="-4.10676876399624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C3-4F01-B377-CEF5E1307414}"/>
                </c:ext>
              </c:extLst>
            </c:dLbl>
            <c:dLbl>
              <c:idx val="4"/>
              <c:layout>
                <c:manualLayout>
                  <c:x val="-3.5940867661664704E-2"/>
                  <c:y val="-3.445167048083222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C3-4F01-B377-CEF5E1307414}"/>
                </c:ext>
              </c:extLst>
            </c:dLbl>
            <c:dLbl>
              <c:idx val="5"/>
              <c:layout>
                <c:manualLayout>
                  <c:x val="-2.2707034728405944E-2"/>
                  <c:y val="-4.181742190483074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6C3-4F01-B377-CEF5E1307414}"/>
                </c:ext>
              </c:extLst>
            </c:dLbl>
            <c:dLbl>
              <c:idx val="6"/>
              <c:layout>
                <c:manualLayout>
                  <c:x val="-2.1624210224912475E-2"/>
                  <c:y val="-2.938756707996148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6C3-4F01-B377-CEF5E1307414}"/>
                </c:ext>
              </c:extLst>
            </c:dLbl>
            <c:dLbl>
              <c:idx val="7"/>
              <c:layout>
                <c:manualLayout>
                  <c:x val="-1.9306997800697799E-2"/>
                  <c:y val="-3.791704935965570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6C3-4F01-B377-CEF5E1307414}"/>
                </c:ext>
              </c:extLst>
            </c:dLbl>
            <c:dLbl>
              <c:idx val="8"/>
              <c:layout>
                <c:manualLayout>
                  <c:x val="-2.7402229218230944E-2"/>
                  <c:y val="-4.799830067113176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6C3-4F01-B377-CEF5E1307414}"/>
                </c:ext>
              </c:extLst>
            </c:dLbl>
            <c:dLbl>
              <c:idx val="9"/>
              <c:layout>
                <c:manualLayout>
                  <c:x val="-2.6592741134428447E-2"/>
                  <c:y val="-5.065100807353206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6C3-4F01-B377-CEF5E1307414}"/>
                </c:ext>
              </c:extLst>
            </c:dLbl>
            <c:dLbl>
              <c:idx val="10"/>
              <c:layout>
                <c:manualLayout>
                  <c:x val="-2.9345140851160294E-2"/>
                  <c:y val="-4.171783572924947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6C3-4F01-B377-CEF5E1307414}"/>
                </c:ext>
              </c:extLst>
            </c:dLbl>
            <c:dLbl>
              <c:idx val="11"/>
              <c:layout>
                <c:manualLayout>
                  <c:x val="-3.4139102642993101E-2"/>
                  <c:y val="-3.495630719644047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6C3-4F01-B377-CEF5E1307414}"/>
                </c:ext>
              </c:extLst>
            </c:dLbl>
            <c:dLbl>
              <c:idx val="12"/>
              <c:layout>
                <c:manualLayout>
                  <c:x val="-2.5220212522635586E-2"/>
                  <c:y val="-2.835719276501694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6C3-4F01-B377-CEF5E1307414}"/>
                </c:ext>
              </c:extLst>
            </c:dLbl>
            <c:dLbl>
              <c:idx val="13"/>
              <c:layout>
                <c:manualLayout>
                  <c:x val="-2.6618615195972792E-2"/>
                  <c:y val="-3.703988694222552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6C3-4F01-B377-CEF5E1307414}"/>
                </c:ext>
              </c:extLst>
            </c:dLbl>
            <c:dLbl>
              <c:idx val="14"/>
              <c:layout>
                <c:manualLayout>
                  <c:x val="-2.8179458657767782E-2"/>
                  <c:y val="-3.055100927441353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6C3-4F01-B377-CEF5E1307414}"/>
                </c:ext>
              </c:extLst>
            </c:dLbl>
            <c:dLbl>
              <c:idx val="15"/>
              <c:layout>
                <c:manualLayout>
                  <c:x val="-3.114571746384872E-2"/>
                  <c:y val="-3.273322422258592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6C3-4F01-B377-CEF5E1307414}"/>
                </c:ext>
              </c:extLst>
            </c:dLbl>
            <c:dLbl>
              <c:idx val="16"/>
              <c:layout>
                <c:manualLayout>
                  <c:x val="-2.817945865776789E-2"/>
                  <c:y val="-2.618657937806874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6C3-4F01-B377-CEF5E1307414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Aptos" panose="020B0004020202020204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Data!$A$2:$A$12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Data!$B$2:$B$12</c:f>
              <c:numCache>
                <c:formatCode>General</c:formatCode>
                <c:ptCount val="11"/>
                <c:pt idx="0">
                  <c:v>264</c:v>
                </c:pt>
                <c:pt idx="1">
                  <c:v>229</c:v>
                </c:pt>
                <c:pt idx="2">
                  <c:v>237</c:v>
                </c:pt>
                <c:pt idx="3">
                  <c:v>232</c:v>
                </c:pt>
                <c:pt idx="4">
                  <c:v>243</c:v>
                </c:pt>
                <c:pt idx="5">
                  <c:v>239</c:v>
                </c:pt>
                <c:pt idx="6">
                  <c:v>232</c:v>
                </c:pt>
                <c:pt idx="7">
                  <c:v>236</c:v>
                </c:pt>
                <c:pt idx="8">
                  <c:v>244</c:v>
                </c:pt>
                <c:pt idx="9">
                  <c:v>266</c:v>
                </c:pt>
                <c:pt idx="10">
                  <c:v>296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16C3-4F01-B377-CEF5E1307414}"/>
            </c:ext>
          </c:extLst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Regional/Area Office</c:v>
                </c:pt>
              </c:strCache>
            </c:strRef>
          </c:tx>
          <c:spPr>
            <a:ln w="38100">
              <a:solidFill>
                <a:srgbClr val="FF00FF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1.9639078448527268E-2"/>
                  <c:y val="4.322491299784755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6C3-4F01-B377-CEF5E1307414}"/>
                </c:ext>
              </c:extLst>
            </c:dLbl>
            <c:dLbl>
              <c:idx val="1"/>
              <c:layout>
                <c:manualLayout>
                  <c:x val="-2.9588535304597933E-3"/>
                  <c:y val="2.399454772424510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6C3-4F01-B377-CEF5E1307414}"/>
                </c:ext>
              </c:extLst>
            </c:dLbl>
            <c:dLbl>
              <c:idx val="2"/>
              <c:layout>
                <c:manualLayout>
                  <c:x val="-1.7777777777777833E-2"/>
                  <c:y val="-2.6181819681135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6C3-4F01-B377-CEF5E1307414}"/>
                </c:ext>
              </c:extLst>
            </c:dLbl>
            <c:dLbl>
              <c:idx val="3"/>
              <c:layout>
                <c:manualLayout>
                  <c:x val="-1.6877107028288131E-2"/>
                  <c:y val="2.902969385996807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6C3-4F01-B377-CEF5E1307414}"/>
                </c:ext>
              </c:extLst>
            </c:dLbl>
            <c:dLbl>
              <c:idx val="4"/>
              <c:layout>
                <c:manualLayout>
                  <c:x val="-3.1758167076440698E-2"/>
                  <c:y val="4.196744298847368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6C3-4F01-B377-CEF5E1307414}"/>
                </c:ext>
              </c:extLst>
            </c:dLbl>
            <c:dLbl>
              <c:idx val="5"/>
              <c:layout>
                <c:manualLayout>
                  <c:x val="-2.8894369627904364E-2"/>
                  <c:y val="3.947214743129521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6C3-4F01-B377-CEF5E1307414}"/>
                </c:ext>
              </c:extLst>
            </c:dLbl>
            <c:dLbl>
              <c:idx val="6"/>
              <c:layout>
                <c:manualLayout>
                  <c:x val="-3.2583210046206373E-2"/>
                  <c:y val="3.092709741557537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6C3-4F01-B377-CEF5E1307414}"/>
                </c:ext>
              </c:extLst>
            </c:dLbl>
            <c:dLbl>
              <c:idx val="7"/>
              <c:layout>
                <c:manualLayout>
                  <c:x val="-3.3556248466749906E-2"/>
                  <c:y val="4.581151359605956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6C3-4F01-B377-CEF5E1307414}"/>
                </c:ext>
              </c:extLst>
            </c:dLbl>
            <c:dLbl>
              <c:idx val="8"/>
              <c:layout>
                <c:manualLayout>
                  <c:x val="-2.3834434196350496E-2"/>
                  <c:y val="3.970931379106338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6C3-4F01-B377-CEF5E1307414}"/>
                </c:ext>
              </c:extLst>
            </c:dLbl>
            <c:dLbl>
              <c:idx val="9"/>
              <c:layout>
                <c:manualLayout>
                  <c:x val="-3.2528802895594303E-2"/>
                  <c:y val="3.706985636088671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6C3-4F01-B377-CEF5E1307414}"/>
                </c:ext>
              </c:extLst>
            </c:dLbl>
            <c:dLbl>
              <c:idx val="10"/>
              <c:layout>
                <c:manualLayout>
                  <c:x val="-3.0235612801293658E-2"/>
                  <c:y val="2.721540541377272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16C3-4F01-B377-CEF5E1307414}"/>
                </c:ext>
              </c:extLst>
            </c:dLbl>
            <c:dLbl>
              <c:idx val="11"/>
              <c:layout>
                <c:manualLayout>
                  <c:x val="-3.4136734020594479E-2"/>
                  <c:y val="3.059946475593987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16C3-4F01-B377-CEF5E1307414}"/>
                </c:ext>
              </c:extLst>
            </c:dLbl>
            <c:dLbl>
              <c:idx val="12"/>
              <c:layout>
                <c:manualLayout>
                  <c:x val="-3.5625178958217957E-2"/>
                  <c:y val="4.145148292144688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16C3-4F01-B377-CEF5E1307414}"/>
                </c:ext>
              </c:extLst>
            </c:dLbl>
            <c:dLbl>
              <c:idx val="13"/>
              <c:layout>
                <c:manualLayout>
                  <c:x val="-2.6629681774137895E-2"/>
                  <c:y val="3.700679954947349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16C3-4F01-B377-CEF5E1307414}"/>
                </c:ext>
              </c:extLst>
            </c:dLbl>
            <c:dLbl>
              <c:idx val="14"/>
              <c:layout>
                <c:manualLayout>
                  <c:x val="-2.6696329254727365E-2"/>
                  <c:y val="3.927986906710319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16C3-4F01-B377-CEF5E1307414}"/>
                </c:ext>
              </c:extLst>
            </c:dLbl>
            <c:dLbl>
              <c:idx val="15"/>
              <c:layout>
                <c:manualLayout>
                  <c:x val="-3.1145717463848612E-2"/>
                  <c:y val="3.273322422258600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16C3-4F01-B377-CEF5E1307414}"/>
                </c:ext>
              </c:extLst>
            </c:dLbl>
            <c:dLbl>
              <c:idx val="16"/>
              <c:layout>
                <c:manualLayout>
                  <c:x val="-3.2628846866889133E-2"/>
                  <c:y val="3.709765411893071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16C3-4F01-B377-CEF5E1307414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Aptos" panose="020B0004020202020204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Data!$A$2:$A$12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Data!$C$2:$C$12</c:f>
              <c:numCache>
                <c:formatCode>General</c:formatCode>
                <c:ptCount val="11"/>
                <c:pt idx="0">
                  <c:v>230</c:v>
                </c:pt>
                <c:pt idx="1">
                  <c:v>200</c:v>
                </c:pt>
                <c:pt idx="2">
                  <c:v>207</c:v>
                </c:pt>
                <c:pt idx="3">
                  <c:v>201</c:v>
                </c:pt>
                <c:pt idx="4">
                  <c:v>210</c:v>
                </c:pt>
                <c:pt idx="5">
                  <c:v>203</c:v>
                </c:pt>
                <c:pt idx="6">
                  <c:v>195</c:v>
                </c:pt>
                <c:pt idx="7">
                  <c:v>200</c:v>
                </c:pt>
                <c:pt idx="8">
                  <c:v>206</c:v>
                </c:pt>
                <c:pt idx="9">
                  <c:v>226</c:v>
                </c:pt>
                <c:pt idx="10">
                  <c:v>257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16C3-4F01-B377-CEF5E1307414}"/>
            </c:ext>
          </c:extLst>
        </c:ser>
        <c:ser>
          <c:idx val="2"/>
          <c:order val="2"/>
          <c:tx>
            <c:strRef>
              <c:f>Data!$D$1</c:f>
              <c:strCache>
                <c:ptCount val="1"/>
                <c:pt idx="0">
                  <c:v>National</c:v>
                </c:pt>
              </c:strCache>
            </c:strRef>
          </c:tx>
          <c:spPr>
            <a:ln w="38100">
              <a:solidFill>
                <a:srgbClr val="339966"/>
              </a:solidFill>
              <a:prstDash val="solid"/>
            </a:ln>
          </c:spPr>
          <c:marker>
            <c:symbol val="triangle"/>
            <c:size val="9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2.1699229975842241E-2"/>
                  <c:y val="3.919596108383217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16C3-4F01-B377-CEF5E1307414}"/>
                </c:ext>
              </c:extLst>
            </c:dLbl>
            <c:dLbl>
              <c:idx val="1"/>
              <c:layout>
                <c:manualLayout>
                  <c:x val="-1.5217243918798836E-2"/>
                  <c:y val="3.914391850716453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16C3-4F01-B377-CEF5E1307414}"/>
                </c:ext>
              </c:extLst>
            </c:dLbl>
            <c:dLbl>
              <c:idx val="2"/>
              <c:layout>
                <c:manualLayout>
                  <c:x val="-1.9515740408438179E-2"/>
                  <c:y val="3.587396173646344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16C3-4F01-B377-CEF5E1307414}"/>
                </c:ext>
              </c:extLst>
            </c:dLbl>
            <c:dLbl>
              <c:idx val="3"/>
              <c:layout>
                <c:manualLayout>
                  <c:x val="-1.722012887861284E-2"/>
                  <c:y val="3.325287638475361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16C3-4F01-B377-CEF5E1307414}"/>
                </c:ext>
              </c:extLst>
            </c:dLbl>
            <c:dLbl>
              <c:idx val="4"/>
              <c:layout>
                <c:manualLayout>
                  <c:x val="-1.7896595911639668E-2"/>
                  <c:y val="3.304722332164346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16C3-4F01-B377-CEF5E1307414}"/>
                </c:ext>
              </c:extLst>
            </c:dLbl>
            <c:dLbl>
              <c:idx val="5"/>
              <c:layout>
                <c:manualLayout>
                  <c:x val="-1.7087199186601287E-2"/>
                  <c:y val="3.344370449947526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16C3-4F01-B377-CEF5E1307414}"/>
                </c:ext>
              </c:extLst>
            </c:dLbl>
            <c:dLbl>
              <c:idx val="6"/>
              <c:layout>
                <c:manualLayout>
                  <c:x val="-1.8642336164447135E-2"/>
                  <c:y val="3.692877405261684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16C3-4F01-B377-CEF5E1307414}"/>
                </c:ext>
              </c:extLst>
            </c:dLbl>
            <c:dLbl>
              <c:idx val="7"/>
              <c:layout>
                <c:manualLayout>
                  <c:x val="-1.8729161720320842E-2"/>
                  <c:y val="3.36186733670836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16C3-4F01-B377-CEF5E1307414}"/>
                </c:ext>
              </c:extLst>
            </c:dLbl>
            <c:dLbl>
              <c:idx val="8"/>
              <c:layout>
                <c:manualLayout>
                  <c:x val="-1.5831973124799097E-2"/>
                  <c:y val="2.746718170146277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16C3-4F01-B377-CEF5E1307414}"/>
                </c:ext>
              </c:extLst>
            </c:dLbl>
            <c:dLbl>
              <c:idx val="9"/>
              <c:layout>
                <c:manualLayout>
                  <c:x val="-2.6592741134428461E-2"/>
                  <c:y val="3.045513806187077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16C3-4F01-B377-CEF5E1307414}"/>
                </c:ext>
              </c:extLst>
            </c:dLbl>
            <c:dLbl>
              <c:idx val="10"/>
              <c:layout>
                <c:manualLayout>
                  <c:x val="-1.8659477449557382E-2"/>
                  <c:y val="2.652329009332548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16C3-4F01-B377-CEF5E1307414}"/>
                </c:ext>
              </c:extLst>
            </c:dLbl>
            <c:dLbl>
              <c:idx val="11"/>
              <c:layout>
                <c:manualLayout>
                  <c:x val="-1.4843088105649237E-2"/>
                  <c:y val="2.840199959710791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16C3-4F01-B377-CEF5E1307414}"/>
                </c:ext>
              </c:extLst>
            </c:dLbl>
            <c:dLbl>
              <c:idx val="12"/>
              <c:layout>
                <c:manualLayout>
                  <c:x val="-2.8187296348828023E-2"/>
                  <c:y val="3.053851528540286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16C3-4F01-B377-CEF5E1307414}"/>
                </c:ext>
              </c:extLst>
            </c:dLbl>
            <c:dLbl>
              <c:idx val="13"/>
              <c:layout>
                <c:manualLayout>
                  <c:x val="-2.6629646822512038E-2"/>
                  <c:y val="-3.062042776567822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16C3-4F01-B377-CEF5E1307414}"/>
                </c:ext>
              </c:extLst>
            </c:dLbl>
            <c:dLbl>
              <c:idx val="14"/>
              <c:layout>
                <c:manualLayout>
                  <c:x val="-3.1145717463848612E-2"/>
                  <c:y val="-2.618657937806874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16C3-4F01-B377-CEF5E1307414}"/>
                </c:ext>
              </c:extLst>
            </c:dLbl>
            <c:dLbl>
              <c:idx val="15"/>
              <c:layout>
                <c:manualLayout>
                  <c:x val="-2.6696329254727477E-2"/>
                  <c:y val="-3.273322422258592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16C3-4F01-B377-CEF5E1307414}"/>
                </c:ext>
              </c:extLst>
            </c:dLbl>
            <c:dLbl>
              <c:idx val="16"/>
              <c:layout>
                <c:manualLayout>
                  <c:x val="-2.817945865776789E-2"/>
                  <c:y val="-2.618657937806874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16C3-4F01-B377-CEF5E1307414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Aptos" panose="020B0004020202020204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Data!$A$2:$A$12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Data!$D$2:$D$12</c:f>
              <c:numCache>
                <c:formatCode>General</c:formatCode>
                <c:ptCount val="11"/>
                <c:pt idx="0">
                  <c:v>34</c:v>
                </c:pt>
                <c:pt idx="1">
                  <c:v>29</c:v>
                </c:pt>
                <c:pt idx="2">
                  <c:v>30</c:v>
                </c:pt>
                <c:pt idx="3">
                  <c:v>31</c:v>
                </c:pt>
                <c:pt idx="4">
                  <c:v>33</c:v>
                </c:pt>
                <c:pt idx="5">
                  <c:v>36</c:v>
                </c:pt>
                <c:pt idx="6">
                  <c:v>37</c:v>
                </c:pt>
                <c:pt idx="7">
                  <c:v>36</c:v>
                </c:pt>
                <c:pt idx="8">
                  <c:v>38</c:v>
                </c:pt>
                <c:pt idx="9">
                  <c:v>40</c:v>
                </c:pt>
                <c:pt idx="10">
                  <c:v>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5-16C3-4F01-B377-CEF5E13074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5328240"/>
        <c:axId val="1"/>
      </c:lineChart>
      <c:catAx>
        <c:axId val="285328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>
                    <a:latin typeface="Aptos" panose="020B0004020202020204" pitchFamily="34" charset="0"/>
                  </a:rPr>
                  <a:t>Fiscal Year</a:t>
                </a:r>
              </a:p>
            </c:rich>
          </c:tx>
          <c:layout>
            <c:manualLayout>
              <c:xMode val="edge"/>
              <c:yMode val="edge"/>
              <c:x val="0.42119318384446114"/>
              <c:y val="0.9266055911948336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ptos" panose="020B0004020202020204" pitchFamily="34" charset="0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>
                    <a:latin typeface="Aptos" panose="020B0004020202020204" pitchFamily="34" charset="0"/>
                  </a:rPr>
                  <a:t># Active Alliances </a:t>
                </a:r>
              </a:p>
            </c:rich>
          </c:tx>
          <c:layout>
            <c:manualLayout>
              <c:xMode val="edge"/>
              <c:yMode val="edge"/>
              <c:x val="2.671425398097393E-3"/>
              <c:y val="0.3656617391490913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ptos" panose="020B0004020202020204" pitchFamily="34" charset="0"/>
                <a:ea typeface="Arial"/>
                <a:cs typeface="Arial"/>
              </a:defRPr>
            </a:pPr>
            <a:endParaRPr lang="en-US"/>
          </a:p>
        </c:txPr>
        <c:crossAx val="285328240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010" b="1" i="0" u="none" strike="noStrike" baseline="0">
                <a:solidFill>
                  <a:srgbClr val="000000"/>
                </a:solidFill>
                <a:latin typeface="Aptos" panose="020B0004020202020204" pitchFamily="34" charset="0"/>
                <a:ea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010" b="1" i="0" u="none" strike="noStrike" baseline="0">
                <a:solidFill>
                  <a:srgbClr val="000000"/>
                </a:solidFill>
                <a:latin typeface="Aptos" panose="020B0004020202020204" pitchFamily="34" charset="0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6380307136404697"/>
          <c:y val="0.54664547153302634"/>
          <c:w val="0.23117071748145304"/>
          <c:h val="0.17044219781216424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1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0.799</cdr:x>
      <cdr:y>0.02725</cdr:y>
    </cdr:from>
    <cdr:to>
      <cdr:x>0.98475</cdr:x>
      <cdr:y>0.131</cdr:y>
    </cdr:to>
    <cdr:pic>
      <cdr:nvPicPr>
        <cdr:cNvPr id="1025" name="Picture 1">
          <a:extLst xmlns:a="http://schemas.openxmlformats.org/drawingml/2006/main">
            <a:ext uri="{FF2B5EF4-FFF2-40B4-BE49-F238E27FC236}">
              <a16:creationId xmlns:a16="http://schemas.microsoft.com/office/drawing/2014/main" id="{8C6C66DA-EB02-4C1C-BBC2-AC9B5A5E690F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835111" y="136630"/>
          <a:ext cx="1593790" cy="5189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24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smtClean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2425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3C6CAE-4051-C34E-A340-EB220B6B11FD}" type="datetimeFigureOut">
              <a:rPr lang="en-US"/>
              <a:pPr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24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smtClean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24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1BCEBE-1593-4A43-ABCB-ABC045DA94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88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24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2425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6D02FF1-666A-534A-8814-EE75650F9943}" type="datetimeFigureOut">
              <a:rPr lang="en-US"/>
              <a:pPr/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24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24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BE2779E-D1FA-B94E-B00B-BB69D64E60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34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95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98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82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44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22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tabLst>
                <a:tab pos="342900" algn="l"/>
              </a:tabLst>
            </a:pPr>
            <a:endParaRPr lang="en-US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83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52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tabLst>
                <a:tab pos="342900" algn="l"/>
              </a:tabLst>
            </a:pPr>
            <a:endParaRPr lang="en-US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00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66763" indent="-2921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79513" indent="-2333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54175" indent="-2333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28838" indent="-2333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86038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43238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00438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7638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505CB53-ADB6-3642-827B-3EFBBB2DBE0A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65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03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11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35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76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B5830-73D7-E7FB-8855-FCCAB004B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1DF19D-B623-966A-2EB7-97E874659B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86AE03-7CC4-D5B1-C457-89C7CA52D3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AB714-68D1-4063-AAFA-5260E917CB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11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48AF5-F0B1-819C-04FB-A1CB0E138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6E90F5-395D-8826-57D3-B3DB7B6DEB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4EFDE9-BD6E-772A-E925-B401B6D685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E894A-F7D3-1F35-ACB4-55BFC532D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1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FA8208-9EE9-32CF-4D40-847175923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66961B-3944-60AA-C627-45B2104CC8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A994D5-441F-1AB2-3C00-DF92C51AE2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164C1D-2906-DAE4-F88A-4E81C94588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63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0858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182C8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524000" y="3733800"/>
            <a:ext cx="6096000" cy="0"/>
          </a:xfrm>
          <a:prstGeom prst="line">
            <a:avLst/>
          </a:prstGeom>
          <a:ln w="3175" cmpd="sng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651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7341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0496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7265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90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0C0"/>
              </a:buClr>
              <a:buFont typeface="Wingdings" charset="2"/>
              <a:buChar char="§"/>
              <a:defRPr/>
            </a:lvl1pPr>
            <a:lvl3pPr>
              <a:buClr>
                <a:srgbClr val="0070C0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064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182C8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859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763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0C0"/>
              </a:buClr>
              <a:buFont typeface="Wingdings" charset="2"/>
              <a:buChar char="§"/>
              <a:defRPr sz="2800"/>
            </a:lvl1pPr>
            <a:lvl2pPr>
              <a:defRPr sz="2400"/>
            </a:lvl2pPr>
            <a:lvl3pPr>
              <a:buClr>
                <a:srgbClr val="182C83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763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0C0"/>
              </a:buClr>
              <a:buFont typeface="Wingdings" charset="2"/>
              <a:buChar char="§"/>
              <a:defRPr sz="2800"/>
            </a:lvl1pPr>
            <a:lvl2pPr>
              <a:defRPr sz="2400"/>
            </a:lvl2pPr>
            <a:lvl3pPr>
              <a:buClr>
                <a:srgbClr val="182C83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1144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11430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90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1935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182C8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059112"/>
            <a:ext cx="4040188" cy="29606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0C0"/>
              </a:buClr>
              <a:buFont typeface="Wingdings" charset="2"/>
              <a:buChar char="§"/>
              <a:defRPr sz="2400"/>
            </a:lvl1pPr>
            <a:lvl2pPr>
              <a:defRPr sz="2000"/>
            </a:lvl2pPr>
            <a:lvl3pPr>
              <a:buClr>
                <a:srgbClr val="182C83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41935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182C8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059112"/>
            <a:ext cx="4041775" cy="29606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0C0"/>
              </a:buClr>
              <a:buFont typeface="Wingdings" charset="2"/>
              <a:buChar char="§"/>
              <a:defRPr sz="2400"/>
            </a:lvl1pPr>
            <a:lvl2pPr>
              <a:defRPr sz="2000"/>
            </a:lvl2pPr>
            <a:lvl3pPr>
              <a:buClr>
                <a:srgbClr val="182C83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0013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1430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6302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19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-16764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OSHA</a:t>
            </a:r>
          </a:p>
        </p:txBody>
      </p:sp>
    </p:spTree>
    <p:extLst>
      <p:ext uri="{BB962C8B-B14F-4D97-AF65-F5344CB8AC3E}">
        <p14:creationId xmlns:p14="http://schemas.microsoft.com/office/powerpoint/2010/main" val="1484160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9759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22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4200" y="6248400"/>
            <a:ext cx="1905000" cy="30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presentation_top.jpg"/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2"/>
          <a:stretch/>
        </p:blipFill>
        <p:spPr>
          <a:xfrm>
            <a:off x="-2" y="0"/>
            <a:ext cx="9171432" cy="22164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contactus/bystat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1981200"/>
            <a:ext cx="9144000" cy="160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br>
              <a:rPr lang="en-US" altLang="en-US" sz="5400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US" altLang="en-US" sz="5400" dirty="0">
                <a:solidFill>
                  <a:srgbClr val="0070C0"/>
                </a:solidFill>
                <a:latin typeface="Calibri" panose="020F0502020204030204" pitchFamily="34" charset="0"/>
              </a:rPr>
              <a:t>The OSHA Alliance Program</a:t>
            </a:r>
            <a:endParaRPr lang="en-US" altLang="en-US" sz="16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9" descr="alliance_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0"/>
            <a:ext cx="1600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62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65569-CDEF-062E-FB5F-C3E161CBB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68D3A-78ED-ABEE-135F-CC46C637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8382000" cy="1371092"/>
          </a:xfrm>
        </p:spPr>
        <p:txBody>
          <a:bodyPr/>
          <a:lstStyle/>
          <a:p>
            <a:r>
              <a:rPr lang="en-US" sz="3600" dirty="0"/>
              <a:t>Alliances cover a range of safety and health topics </a:t>
            </a:r>
            <a:br>
              <a:rPr lang="en-US" dirty="0"/>
            </a:br>
            <a:endParaRPr lang="en-US" sz="2400" dirty="0"/>
          </a:p>
        </p:txBody>
      </p:sp>
      <p:pic>
        <p:nvPicPr>
          <p:cNvPr id="4" name="Picture 3" descr="Chart Title: OSHA Alliances by Focus Area (as of September 30, 2024)&#10;Chart Type: Column&#10;Chart Elements: 9 categories - Construction, Hispanic Workers, Youth, Chemicals, Small Business, Temporary Workers, Oil and Gas, Ergonomics, and Healthcare with the cumulative number of Total Active Alliances = 296*.&#10;Values:&#10;Number of Active Alliances:&#10; Construction = 160&#10; Hispanic Workers = 68&#10; Youth = 40&#10; Chemicals = 37&#10; Small Business = 25&#10; Temporary Workers= 21&#10; Ergonomics= 19&#10; Healthcare = 17&#10;&#10;*The sum of the focus areas does not equal the total number of Alliances because Alliances can have multiple focus areas and some focus areas are not shown.">
            <a:extLst>
              <a:ext uri="{FF2B5EF4-FFF2-40B4-BE49-F238E27FC236}">
                <a16:creationId xmlns:a16="http://schemas.microsoft.com/office/drawing/2014/main" id="{7902CA0E-93C9-69D5-D7AE-B4913A6CF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520" y="1431057"/>
            <a:ext cx="6431280" cy="46649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36751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0133" y="2645"/>
            <a:ext cx="8445191" cy="1486406"/>
          </a:xfrm>
        </p:spPr>
        <p:txBody>
          <a:bodyPr/>
          <a:lstStyle/>
          <a:p>
            <a:r>
              <a:rPr lang="en-US" sz="3600" dirty="0"/>
              <a:t>In FY 2024, National Alliances helped OSHA reach stakeholders nationwide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41609" y="2362200"/>
            <a:ext cx="86106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Conducted &gt;400 </a:t>
            </a:r>
            <a:r>
              <a:rPr lang="en-US" altLang="en-US" sz="25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dissemination activities</a:t>
            </a:r>
            <a:r>
              <a:rPr lang="en-US" alt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, reaching 600,000</a:t>
            </a:r>
          </a:p>
          <a:p>
            <a:pPr eaLnBrk="1" hangingPunct="1">
              <a:spcAft>
                <a:spcPts val="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500" dirty="0"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Provided </a:t>
            </a:r>
            <a:r>
              <a:rPr lang="en-US" altLang="en-US" sz="2500" b="1" dirty="0">
                <a:solidFill>
                  <a:srgbClr val="0070C0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billboard space </a:t>
            </a:r>
            <a:r>
              <a:rPr lang="en-US" altLang="en-US" sz="2500" dirty="0"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to support OSHA’s outreach initiatives</a:t>
            </a:r>
          </a:p>
          <a:p>
            <a:pPr eaLnBrk="1" hangingPunct="1">
              <a:spcAft>
                <a:spcPts val="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Conducted &gt;50 </a:t>
            </a:r>
            <a:r>
              <a:rPr lang="en-US" altLang="en-US" sz="25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 or training activities </a:t>
            </a:r>
            <a:r>
              <a:rPr lang="en-US" alt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reaching nearly 20,000 </a:t>
            </a:r>
          </a:p>
          <a:p>
            <a:pPr eaLnBrk="1" hangingPunct="1">
              <a:spcAft>
                <a:spcPts val="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Provided 10 </a:t>
            </a:r>
            <a:r>
              <a:rPr lang="en-US" altLang="en-US" sz="25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technical training sessions </a:t>
            </a:r>
            <a:r>
              <a:rPr lang="en-US" alt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for 150 representatives from federal OSHA, state OSHA agencies, and On-Site Consultation Programs.</a:t>
            </a:r>
          </a:p>
        </p:txBody>
      </p:sp>
      <p:pic>
        <p:nvPicPr>
          <p:cNvPr id="8" name="Picture 9" descr="alliance_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1600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580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0569"/>
            <a:ext cx="8839200" cy="1219200"/>
          </a:xfrm>
        </p:spPr>
        <p:txBody>
          <a:bodyPr/>
          <a:lstStyle/>
          <a:p>
            <a:r>
              <a:rPr lang="en-US" sz="3600" dirty="0"/>
              <a:t>In FY 2024, Regional and Area Office Alliances helped train employers and employees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52400" y="2695341"/>
            <a:ext cx="4343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Regional and Area Offices conducted &gt;14,000 outreach and training activities, reaching nearly 500,000, and likely impacting many more</a:t>
            </a:r>
          </a:p>
        </p:txBody>
      </p:sp>
      <p:pic>
        <p:nvPicPr>
          <p:cNvPr id="8" name="Picture 9" descr="alliance_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1600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24400" y="2302927"/>
            <a:ext cx="4267200" cy="28315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Wichita, KS Area Office provided trenching and excavation safety training to small construction businesses through the Missouri Common Ground Alliance.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Boston, MA and Providence, RI Area Offices conducted workplace safety trainings for seafood processing workers through their alliance with 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New Bedford (CT) Worker Center.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440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5669"/>
            <a:ext cx="8915400" cy="1345606"/>
          </a:xfrm>
        </p:spPr>
        <p:txBody>
          <a:bodyPr/>
          <a:lstStyle/>
          <a:p>
            <a:r>
              <a:rPr lang="en-US" sz="3600" dirty="0"/>
              <a:t>Alliances promote member engagement in OSHA’s national initiatives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07405" y="2336118"/>
            <a:ext cx="6477000" cy="293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Safe + Sound 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Heat Illness Prevention 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Fall Prevention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Trenching and Excavation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Temporary Workers</a:t>
            </a:r>
          </a:p>
        </p:txBody>
      </p:sp>
      <p:pic>
        <p:nvPicPr>
          <p:cNvPr id="5" name="Picture 1" descr="Logo: OSHA's Safe and Sound Campaig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929" y="2336118"/>
            <a:ext cx="3318084" cy="54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Image depicts a worker working on a construction site wearing a hard had and a fall protection harness; this image represents OSHA's Fall Prevention Campaig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929" y="3207741"/>
            <a:ext cx="169545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Trenching protection inside a trench. (This image represents OSHA's ongoing outreach on preventing trenching fatalities.)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317" y="3037261"/>
            <a:ext cx="123031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Logo: OSHA's Heat Illness Prevention Campaig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177" y="4773820"/>
            <a:ext cx="1017588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alliance_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1600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203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97" y="26020"/>
            <a:ext cx="8458200" cy="1403512"/>
          </a:xfrm>
        </p:spPr>
        <p:txBody>
          <a:bodyPr/>
          <a:lstStyle/>
          <a:p>
            <a:r>
              <a:rPr lang="en-US" sz="3200" dirty="0"/>
              <a:t>Alliances develop innovative and industry-specific resources </a:t>
            </a:r>
          </a:p>
        </p:txBody>
      </p:sp>
      <p:pic>
        <p:nvPicPr>
          <p:cNvPr id="5" name="Picture 1" descr="Screen shot of the hazard alert developed through the OSHA/National STEPS Network and NIOSH Allianc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90" y="2286000"/>
            <a:ext cx="4419107" cy="26868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76671" y="4965864"/>
            <a:ext cx="49149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Hazard alert developed through the OSHA/National STEPS Network/NIOSH Alliance</a:t>
            </a:r>
          </a:p>
        </p:txBody>
      </p:sp>
      <p:pic>
        <p:nvPicPr>
          <p:cNvPr id="6" name="Picture 9" descr="Screenshot of an infographic on risk factors and warning signs of heat exposure developed through the OSHA/CPWR Alliance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" r="1927"/>
          <a:stretch>
            <a:fillRect/>
          </a:stretch>
        </p:blipFill>
        <p:spPr bwMode="auto">
          <a:xfrm>
            <a:off x="4826156" y="2286001"/>
            <a:ext cx="4100335" cy="26868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822414" y="4972843"/>
            <a:ext cx="4262438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Infographic developed through the OSHA/CPWR Alliance</a:t>
            </a:r>
          </a:p>
        </p:txBody>
      </p:sp>
      <p:pic>
        <p:nvPicPr>
          <p:cNvPr id="8" name="Picture 9" descr="alliance_log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1600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083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sz="2900" kern="1200" dirty="0">
                <a:solidFill>
                  <a:schemeClr val="tx1"/>
                </a:solidFill>
                <a:ea typeface="+mj-ea"/>
              </a:rPr>
              <a:t>Alliances network with one another and cross-collaborate</a:t>
            </a:r>
          </a:p>
        </p:txBody>
      </p:sp>
      <p:pic>
        <p:nvPicPr>
          <p:cNvPr id="1026" name="Picture 2" descr="Group photo from the 2023 Alliance Program Forum.">
            <a:extLst>
              <a:ext uri="{FF2B5EF4-FFF2-40B4-BE49-F238E27FC236}">
                <a16:creationId xmlns:a16="http://schemas.microsoft.com/office/drawing/2014/main" id="{CA096647-BC27-1688-ABE1-B34703E660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3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3167986" y="3752850"/>
            <a:ext cx="5614060" cy="24526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-228600" eaLnBrk="1" hangingPunct="1">
              <a:lnSpc>
                <a:spcPct val="90000"/>
              </a:lnSpc>
              <a:spcAft>
                <a:spcPts val="1800"/>
              </a:spcAft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600">
                <a:latin typeface="+mn-lt"/>
                <a:ea typeface="+mn-ea"/>
              </a:rPr>
              <a:t>The Alliance Program Forum: National Alliances hear OSHA updates and network </a:t>
            </a:r>
          </a:p>
          <a:p>
            <a:pPr indent="-228600" eaLnBrk="1" hangingPunct="1">
              <a:lnSpc>
                <a:spcPct val="90000"/>
              </a:lnSpc>
              <a:spcAft>
                <a:spcPts val="1800"/>
              </a:spcAft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600">
                <a:latin typeface="+mn-lt"/>
                <a:ea typeface="+mn-ea"/>
              </a:rPr>
              <a:t>Alliance Program Construction Roundtable: National construction-related Alliances collaborate</a:t>
            </a:r>
          </a:p>
        </p:txBody>
      </p:sp>
      <p:pic>
        <p:nvPicPr>
          <p:cNvPr id="8" name="Picture 9" descr="alliance_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1600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336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8" y="152400"/>
            <a:ext cx="6446982" cy="925944"/>
          </a:xfrm>
          <a:ln>
            <a:noFill/>
          </a:ln>
        </p:spPr>
        <p:txBody>
          <a:bodyPr/>
          <a:lstStyle/>
          <a:p>
            <a:r>
              <a:rPr lang="en-US" dirty="0"/>
              <a:t>Find out more at </a:t>
            </a:r>
            <a:br>
              <a:rPr lang="en-US" dirty="0"/>
            </a:br>
            <a:r>
              <a:rPr lang="en-US" dirty="0"/>
              <a:t>osha.gov/alliances</a:t>
            </a:r>
          </a:p>
        </p:txBody>
      </p:sp>
      <p:pic>
        <p:nvPicPr>
          <p:cNvPr id="8" name="Picture 9" descr="alliance_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1600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creen shot of OSHA's Alliance Program webpage, at osha.gov/alliances. There are four boxes on the landing page, with heads for Alliance Listings, Products and Activities, Program Information, and Success Stories">
            <a:extLst>
              <a:ext uri="{FF2B5EF4-FFF2-40B4-BE49-F238E27FC236}">
                <a16:creationId xmlns:a16="http://schemas.microsoft.com/office/drawing/2014/main" id="{0FF3272C-A861-2CA9-A5C8-6ECB3A17E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7" y="1499167"/>
            <a:ext cx="9144000" cy="432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01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3130"/>
            <a:ext cx="7848600" cy="1186070"/>
          </a:xfrm>
        </p:spPr>
        <p:txBody>
          <a:bodyPr/>
          <a:lstStyle/>
          <a:p>
            <a:r>
              <a:rPr lang="en-US" sz="3600" dirty="0"/>
              <a:t>Contact Us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47700" y="2514600"/>
            <a:ext cx="7124700" cy="312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800" b="1" dirty="0">
                <a:latin typeface="+mj-lt"/>
                <a:ea typeface="Arial Unicode MS" pitchFamily="34" charset="-128"/>
                <a:cs typeface="Calibri" panose="020F0502020204030204" pitchFamily="34" charset="0"/>
              </a:rPr>
              <a:t>National Alliances </a:t>
            </a:r>
          </a:p>
          <a:p>
            <a:pPr lvl="1"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2400" dirty="0">
                <a:latin typeface="+mj-lt"/>
                <a:ea typeface="Arial Unicode MS" pitchFamily="34" charset="-128"/>
                <a:cs typeface="Calibri" panose="020F0502020204030204" pitchFamily="34" charset="0"/>
              </a:rPr>
              <a:t>Contact OSHA’s Office of Outreach Services and Alliances at (202) 693-2340.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800" b="1" dirty="0">
                <a:latin typeface="+mj-lt"/>
                <a:ea typeface="Arial Unicode MS" pitchFamily="34" charset="-128"/>
                <a:cs typeface="Calibri" panose="020F0502020204030204" pitchFamily="34" charset="0"/>
              </a:rPr>
              <a:t>Regional and Area Office Alliances</a:t>
            </a:r>
          </a:p>
          <a:p>
            <a:pPr lvl="1"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2400" dirty="0">
                <a:latin typeface="+mj-lt"/>
                <a:ea typeface="Arial Unicode MS" pitchFamily="34" charset="-128"/>
                <a:cs typeface="Calibri" panose="020F0502020204030204" pitchFamily="34" charset="0"/>
              </a:rPr>
              <a:t>Contact your local OSHA Regional or Area Office. See </a:t>
            </a:r>
            <a:r>
              <a:rPr lang="en-US" sz="2400" dirty="0">
                <a:latin typeface="+mj-lt"/>
                <a:hlinkClick r:id="rId3"/>
              </a:rPr>
              <a:t>osha.gov/contactus/bystate</a:t>
            </a:r>
            <a:endParaRPr lang="en-US" sz="2400" dirty="0">
              <a:latin typeface="+mj-lt"/>
              <a:ea typeface="Arial Unicode MS" pitchFamily="34" charset="-128"/>
              <a:cs typeface="Calibri" panose="020F0502020204030204" pitchFamily="34" charset="0"/>
            </a:endParaRPr>
          </a:p>
        </p:txBody>
      </p:sp>
      <p:pic>
        <p:nvPicPr>
          <p:cNvPr id="8" name="Picture 9" descr="alliance_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1600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608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OSHA</a:t>
            </a:r>
          </a:p>
        </p:txBody>
      </p:sp>
      <p:pic>
        <p:nvPicPr>
          <p:cNvPr id="4" name="Picture 3" descr="secondary-OSHA logo.jpg" title="OSHA logo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92"/>
          <a:stretch/>
        </p:blipFill>
        <p:spPr>
          <a:xfrm>
            <a:off x="3094387" y="3236912"/>
            <a:ext cx="2955227" cy="9186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1392650" y="4303712"/>
            <a:ext cx="6358700" cy="10302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sz="2800" b="1" dirty="0">
                <a:solidFill>
                  <a:srgbClr val="182C83"/>
                </a:solidFill>
                <a:latin typeface="Calibri" charset="0"/>
              </a:rPr>
              <a:t>osha.gov</a:t>
            </a:r>
          </a:p>
          <a:p>
            <a:pPr algn="ctr" eaLnBrk="1" hangingPunct="1"/>
            <a:r>
              <a:rPr lang="en-US" sz="2800" b="1" dirty="0">
                <a:solidFill>
                  <a:srgbClr val="182C83"/>
                </a:solidFill>
                <a:latin typeface="Calibri" charset="0"/>
              </a:rPr>
              <a:t>800-321-OSHA (6742</a:t>
            </a:r>
            <a:r>
              <a:rPr lang="en-US" sz="2800" b="1" dirty="0">
                <a:solidFill>
                  <a:srgbClr val="182C8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)</a:t>
            </a:r>
          </a:p>
        </p:txBody>
      </p:sp>
      <p:sp>
        <p:nvSpPr>
          <p:cNvPr id="2" name="Rounded Rectangle 1" descr="White box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781800" y="6019800"/>
            <a:ext cx="21336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381000" y="76200"/>
            <a:ext cx="769620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OSHA is committed to a balanced approach to meet its worker safety and health mission </a:t>
            </a:r>
          </a:p>
        </p:txBody>
      </p:sp>
      <p:pic>
        <p:nvPicPr>
          <p:cNvPr id="7173" name="Picture 2" descr="Photograph of worker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3200400" cy="358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Content Placeholder 2"/>
          <p:cNvSpPr>
            <a:spLocks noGrp="1"/>
          </p:cNvSpPr>
          <p:nvPr>
            <p:ph idx="1"/>
          </p:nvPr>
        </p:nvSpPr>
        <p:spPr bwMode="auto">
          <a:xfrm>
            <a:off x="3995532" y="2438400"/>
            <a:ext cx="4724400" cy="281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ts val="1800"/>
              </a:spcAft>
              <a:buSzPct val="110000"/>
              <a:buFont typeface="Wingdings" panose="05000000000000000000" pitchFamily="2" charset="2"/>
              <a:buChar char="§"/>
            </a:pPr>
            <a:r>
              <a:rPr lang="en-US" altLang="en-US" dirty="0">
                <a:latin typeface="Calibri" panose="020F0502020204030204" pitchFamily="34" charset="0"/>
              </a:rPr>
              <a:t>Standards</a:t>
            </a:r>
          </a:p>
          <a:p>
            <a:pPr>
              <a:spcBef>
                <a:spcPct val="0"/>
              </a:spcBef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dirty="0">
                <a:latin typeface="Calibri" panose="020F0502020204030204" pitchFamily="34" charset="0"/>
              </a:rPr>
              <a:t>Enforcement</a:t>
            </a:r>
          </a:p>
          <a:p>
            <a:pPr>
              <a:spcBef>
                <a:spcPct val="0"/>
              </a:spcBef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dirty="0">
                <a:latin typeface="Calibri" panose="020F0502020204030204" pitchFamily="34" charset="0"/>
              </a:rPr>
              <a:t>Compliance Assistance and Training</a:t>
            </a:r>
          </a:p>
        </p:txBody>
      </p:sp>
      <p:pic>
        <p:nvPicPr>
          <p:cNvPr id="5" name="Picture 9" descr="alliance_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19800"/>
            <a:ext cx="1600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478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8C8B522-9CA9-8CDE-6C43-4EF0C15A810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5600" y="75939"/>
            <a:ext cx="7987545" cy="16977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ＭＳ Ｐゴシック" charset="0"/>
                <a:cs typeface="+mj-cs"/>
              </a:rPr>
              <a:t>OSHA works with stakeholder  groups through its Cooperative Programs 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-2460" y="2222480"/>
            <a:ext cx="735975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60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Alliance Program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60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O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SHA Strategic Partnership Program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Voluntary Protection Programs (VPP)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OSHA Challenge 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On-Site Consultation Program &amp; Safety and Health Achievement Recognition Program (SHARP) </a:t>
            </a:r>
          </a:p>
        </p:txBody>
      </p:sp>
      <p:pic>
        <p:nvPicPr>
          <p:cNvPr id="8" name="Picture 9" descr="alliance_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19800"/>
            <a:ext cx="1600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alliance logo"/>
          <p:cNvPicPr>
            <a:picLocks noChangeAspect="1" noChangeArrowheads="1"/>
          </p:cNvPicPr>
          <p:nvPr/>
        </p:nvPicPr>
        <p:blipFill>
          <a:blip r:embed="rId4" cstate="email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430" y="2025905"/>
            <a:ext cx="14160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Logo: OSHA Strategic Partnership Progra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6" b="13901"/>
          <a:stretch>
            <a:fillRect/>
          </a:stretch>
        </p:blipFill>
        <p:spPr bwMode="auto">
          <a:xfrm>
            <a:off x="7081955" y="2743021"/>
            <a:ext cx="12954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OSHA Voluntary Protection Program"/>
          <p:cNvPicPr>
            <a:picLocks noChangeAspect="1" noChangeArrowheads="1"/>
          </p:cNvPicPr>
          <p:nvPr/>
        </p:nvPicPr>
        <p:blipFill>
          <a:blip r:embed="rId6" cstate="email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90" y="3288652"/>
            <a:ext cx="91440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OSHA Challenge 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703" y="3965017"/>
            <a:ext cx="8651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Logo: OSHA's Safety and Health Achievement Recognition Program (SHARP)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90" y="4742184"/>
            <a:ext cx="10668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841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783" y="228600"/>
            <a:ext cx="9067800" cy="868362"/>
          </a:xfrm>
        </p:spPr>
        <p:txBody>
          <a:bodyPr/>
          <a:lstStyle/>
          <a:p>
            <a:r>
              <a:rPr lang="en-US" sz="3600" dirty="0"/>
              <a:t>Alliances foster collaborative </a:t>
            </a:r>
            <a:br>
              <a:rPr lang="en-US" sz="3600" dirty="0"/>
            </a:br>
            <a:r>
              <a:rPr lang="en-US" sz="3600" dirty="0"/>
              <a:t>relationships 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90500" y="2229239"/>
            <a:ext cx="4914900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Aft>
                <a:spcPts val="0"/>
              </a:spcAft>
              <a:buClr>
                <a:srgbClr val="0070C0"/>
              </a:buClr>
              <a:buSzPct val="110000"/>
            </a:pPr>
            <a:r>
              <a:rPr lang="en-US" altLang="en-US" sz="2500" b="1" dirty="0"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Between:</a:t>
            </a:r>
          </a:p>
          <a:p>
            <a:pPr eaLnBrk="1" hangingPunct="1">
              <a:spcAft>
                <a:spcPts val="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500" dirty="0"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OSHA National, Regional, or Area Offices, and</a:t>
            </a:r>
          </a:p>
          <a:p>
            <a:pPr eaLnBrk="1" hangingPunct="1">
              <a:spcAft>
                <a:spcPts val="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500" dirty="0">
                <a:solidFill>
                  <a:srgbClr val="000000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Employer and employee groups (trade or professional associations, unions, consulates, community and faith-based groups, and government agencies)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endParaRPr lang="en-US" altLang="en-US" sz="2500" dirty="0">
              <a:latin typeface="Calibri" panose="020F0502020204030204" pitchFamily="34" charset="0"/>
              <a:ea typeface="Arial Unicode MS"/>
              <a:cs typeface="Calibri" panose="020F0502020204030204" pitchFamily="34" charset="0"/>
            </a:endParaRPr>
          </a:p>
        </p:txBody>
      </p:sp>
      <p:pic>
        <p:nvPicPr>
          <p:cNvPr id="8" name="Picture 9" descr="alliance_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1600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10200" y="2249683"/>
            <a:ext cx="3657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spcAft>
                <a:spcPts val="0"/>
              </a:spcAft>
              <a:buClr>
                <a:srgbClr val="0070C0"/>
              </a:buClr>
              <a:buSzPct val="110000"/>
            </a:pPr>
            <a:r>
              <a:rPr lang="en-US" altLang="en-US" sz="2500" b="1" dirty="0">
                <a:solidFill>
                  <a:srgbClr val="000000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To:</a:t>
            </a:r>
          </a:p>
          <a:p>
            <a:pPr marL="342900" indent="-342900" eaLnBrk="1" hangingPunct="1">
              <a:spcAft>
                <a:spcPts val="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500" dirty="0">
                <a:solidFill>
                  <a:srgbClr val="000000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Build trust </a:t>
            </a:r>
          </a:p>
          <a:p>
            <a:pPr marL="342900" indent="-342900" eaLnBrk="1" hangingPunct="1">
              <a:spcAft>
                <a:spcPts val="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500" dirty="0">
                <a:solidFill>
                  <a:srgbClr val="000000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Encourage information sharing </a:t>
            </a:r>
          </a:p>
          <a:p>
            <a:pPr marL="342900" indent="-342900" eaLnBrk="1" hangingPunct="1">
              <a:spcAft>
                <a:spcPts val="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500" dirty="0">
                <a:solidFill>
                  <a:srgbClr val="000000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Promote education</a:t>
            </a:r>
          </a:p>
          <a:p>
            <a:endParaRPr lang="en-US" sz="2500" dirty="0"/>
          </a:p>
        </p:txBody>
      </p:sp>
      <p:pic>
        <p:nvPicPr>
          <p:cNvPr id="9" name="Picture 8" descr="Handshake Clipart | Free download best Handshake Clipart ...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343400"/>
            <a:ext cx="2197894" cy="171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61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722" y="78343"/>
            <a:ext cx="8027020" cy="1035169"/>
          </a:xfrm>
        </p:spPr>
        <p:txBody>
          <a:bodyPr/>
          <a:lstStyle/>
          <a:p>
            <a:r>
              <a:rPr lang="en-US" sz="3600" dirty="0"/>
              <a:t>Alliances are formalized through </a:t>
            </a:r>
            <a:br>
              <a:rPr lang="en-US" sz="3600" dirty="0"/>
            </a:br>
            <a:r>
              <a:rPr lang="en-US" sz="3600" dirty="0"/>
              <a:t>an agreement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42710" y="2209800"/>
            <a:ext cx="8139290" cy="380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Initial agreements: two years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Renewals: up to five years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Follow standard template with the following overall goals:</a:t>
            </a:r>
          </a:p>
          <a:p>
            <a:pPr marL="800100" lvl="1" indent="-342900" eaLnBrk="1" hangingPunct="1">
              <a:spcAft>
                <a:spcPts val="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Raising awareness: outreach and communication</a:t>
            </a:r>
          </a:p>
          <a:p>
            <a:pPr marL="800100" lvl="1" indent="-342900" eaLnBrk="1" hangingPunct="1">
              <a:spcAft>
                <a:spcPts val="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Training and education</a:t>
            </a:r>
          </a:p>
          <a:p>
            <a:pPr marL="457200" lvl="1" indent="0" eaLnBrk="1" hangingPunct="1">
              <a:spcAft>
                <a:spcPts val="0"/>
              </a:spcAft>
              <a:buClr>
                <a:srgbClr val="0070C0"/>
              </a:buClr>
              <a:buSzPct val="110000"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600" dirty="0">
                <a:solidFill>
                  <a:srgbClr val="000000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Participants do not receive enforcement exemptions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9" descr="alliance_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1600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631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868362"/>
          </a:xfrm>
        </p:spPr>
        <p:txBody>
          <a:bodyPr/>
          <a:lstStyle/>
          <a:p>
            <a:r>
              <a:rPr lang="en-US" sz="3600" dirty="0"/>
              <a:t>Alliance participants agree to several “fundamental requirements” 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381000" y="2286000"/>
            <a:ext cx="83058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Committing time and resources to accomplish Alliance goals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Disseminating information to stakeholders on OSHA’s initiatives and resources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Engaging with and encouraging member participation in OSHA outreach campaigns 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Bringing together employer, worker, and agency perspective in Alliance activities</a:t>
            </a:r>
          </a:p>
        </p:txBody>
      </p:sp>
      <p:pic>
        <p:nvPicPr>
          <p:cNvPr id="8" name="Picture 9" descr="alliance_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1600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481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1304"/>
            <a:ext cx="8229600" cy="1371600"/>
          </a:xfrm>
        </p:spPr>
        <p:txBody>
          <a:bodyPr/>
          <a:lstStyle/>
          <a:p>
            <a:r>
              <a:rPr lang="en-US" sz="3600" dirty="0"/>
              <a:t>Successful Alliances may be promoted to Ambassador 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381000" y="2209800"/>
            <a:ext cx="75819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Eligibility after successful completion of an initial agreement and one renewal  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Continued collaboration with OSHA through established relationship 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“Evergreen” with no expiration date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Fewer reporting requirements 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</p:txBody>
      </p:sp>
      <p:pic>
        <p:nvPicPr>
          <p:cNvPr id="8" name="Picture 9" descr="alliance_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1600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472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7717A-6DA6-BAFD-3187-116D7E3C2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28D72-EB33-45EC-445F-B1B59F1A0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-76200"/>
            <a:ext cx="7848600" cy="1447800"/>
          </a:xfrm>
        </p:spPr>
        <p:txBody>
          <a:bodyPr/>
          <a:lstStyle/>
          <a:p>
            <a:r>
              <a:rPr lang="en-US" sz="3600" dirty="0"/>
              <a:t>Number of Active Alliances</a:t>
            </a:r>
            <a:br>
              <a:rPr lang="en-US" dirty="0"/>
            </a:br>
            <a:endParaRPr lang="en-US" sz="2400" dirty="0"/>
          </a:p>
        </p:txBody>
      </p:sp>
      <p:graphicFrame>
        <p:nvGraphicFramePr>
          <p:cNvPr id="3" name="Chart 2" descr="Chart Title: OSHA Alliances by Fiscal Year (as of September 30, 2024)&#10;Chart Type: Line Plot&#10;Chart Elements: 11 plots - 2014, 2015, 2016, 2017, 2018, 2019, 2020, 2021, 2022, 2023, and 2024 with the cumulative number of Total, Regional/Area Office and National Active Alliances.&#10;Values:&#10;Total Alliances&#10;• 2014 = 264&#10;• 2015 = 229&#10;• 2016 = 237&#10;• 2017 = 232&#10;• 2018 = 243&#10;• 2019 = 239&#10;• 2020 = 232&#10;• 2021= 236&#10;• 2022 = 244&#10;• 2023 = 266&#10;• 2024 = 296&#10;&#10;Regional/Area Office Alliances&#10; 2014 = 230&#10; 2015 = 200&#10; 2016 = 207&#10; 2017 = 201&#10; 2018 = 210&#10; 2019 = 203&#10; 2020 = 195&#10; 2021 = 200&#10; 2022 = 206&#10; 2023 = 226&#10;• 2024 = 257&#10;&#10;National Alliances&#10; 2014 = 34&#10; 2015 = 29&#10; 2016 = 30&#10; 2017 = 31&#10; 2018 = 33&#10; 2019 = 36&#10; 2020 = 37&#10; 2021 = 36&#10; 2022 = 38&#10; 2023 = 40&#10;• 2024 = 39">
            <a:extLst>
              <a:ext uri="{FF2B5EF4-FFF2-40B4-BE49-F238E27FC236}">
                <a16:creationId xmlns:a16="http://schemas.microsoft.com/office/drawing/2014/main" id="{DCB9270A-6543-4544-A935-C07067E89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858625"/>
              </p:ext>
            </p:extLst>
          </p:nvPr>
        </p:nvGraphicFramePr>
        <p:xfrm>
          <a:off x="609600" y="1135592"/>
          <a:ext cx="7315200" cy="488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6159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022E1-CC7F-5967-11A5-D0EA9B328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98E77-7B77-3599-1384-CDDA95858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902" y="152169"/>
            <a:ext cx="8458200" cy="990600"/>
          </a:xfrm>
        </p:spPr>
        <p:txBody>
          <a:bodyPr/>
          <a:lstStyle/>
          <a:p>
            <a:r>
              <a:rPr lang="en-US" sz="3600" dirty="0"/>
              <a:t>A variety of organizations sign Alliances with OSHA</a:t>
            </a:r>
            <a:endParaRPr lang="en-US" sz="2400" dirty="0"/>
          </a:p>
        </p:txBody>
      </p:sp>
      <p:pic>
        <p:nvPicPr>
          <p:cNvPr id="4" name="Picture 3" descr="Chart Title: OSHA Alliances by Signatory Type (as of September 30, 2024)&#10;Chart Type: Column&#10;Chart Elements: 8 categories - Trade Associations, Consultation Programs, Consulates, Professional Societies, Unions, State Plans, Government Agencies, and Community/Faith-Based Organizations with the cumulative number of Total Active Alliances = 296*.&#10;Values:&#10;Number of Active Alliances:&#10; Trade Associations = 102&#10; Consultation Programs = 64&#10; Consulates = 47&#10; Professional Societies = 31&#10; Unions = 25&#10; State Plans = 23&#10; Government Agencies = 19&#10; Community/Faith-Based Orgs = 12&#10;*The sum of the signatory types does not equal the total number of Alliances because Alliances can have multiple signatory types and some signatory types are not shown.">
            <a:extLst>
              <a:ext uri="{FF2B5EF4-FFF2-40B4-BE49-F238E27FC236}">
                <a16:creationId xmlns:a16="http://schemas.microsoft.com/office/drawing/2014/main" id="{F9C9D361-F983-D434-9E05-EE1F9139F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477" y="1371600"/>
            <a:ext cx="6488723" cy="47066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7981243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2063</TotalTime>
  <Words>578</Words>
  <Application>Microsoft Office PowerPoint</Application>
  <PresentationFormat>On-screen Show (4:3)</PresentationFormat>
  <Paragraphs>94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Arial</vt:lpstr>
      <vt:lpstr>Calibri</vt:lpstr>
      <vt:lpstr>Times New Roman</vt:lpstr>
      <vt:lpstr>Wingdings</vt:lpstr>
      <vt:lpstr>Default Design</vt:lpstr>
      <vt:lpstr> The OSHA Alliance Program</vt:lpstr>
      <vt:lpstr>OSHA is committed to a balanced approach to meet its worker safety and health mission </vt:lpstr>
      <vt:lpstr>OSHA works with stakeholder  groups through its Cooperative Programs </vt:lpstr>
      <vt:lpstr>Alliances foster collaborative  relationships </vt:lpstr>
      <vt:lpstr>Alliances are formalized through  an agreement</vt:lpstr>
      <vt:lpstr>Alliance participants agree to several “fundamental requirements” </vt:lpstr>
      <vt:lpstr>Successful Alliances may be promoted to Ambassador </vt:lpstr>
      <vt:lpstr>Number of Active Alliances </vt:lpstr>
      <vt:lpstr>A variety of organizations sign Alliances with OSHA</vt:lpstr>
      <vt:lpstr>Alliances cover a range of safety and health topics  </vt:lpstr>
      <vt:lpstr>In FY 2024, National Alliances helped OSHA reach stakeholders nationwide</vt:lpstr>
      <vt:lpstr>In FY 2024, Regional and Area Office Alliances helped train employers and employees</vt:lpstr>
      <vt:lpstr>Alliances promote member engagement in OSHA’s national initiatives</vt:lpstr>
      <vt:lpstr>Alliances develop innovative and industry-specific resources </vt:lpstr>
      <vt:lpstr>Alliances network with one another and cross-collaborate</vt:lpstr>
      <vt:lpstr>Find out more at  osha.gov/alliances</vt:lpstr>
      <vt:lpstr>Contact Us</vt:lpstr>
      <vt:lpstr>OSHA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OSHA Alliance Program</dc:title>
  <dc:subject>OSHA Alliance Program</dc:subject>
  <dc:creator>U.S. Department Of Labor (DOL)- Occupational Safety and Health Administration (OSHA)- Directorate of Cooperative and State Programs (DCSP)</dc:creator>
  <cp:keywords/>
  <dc:description/>
  <cp:lastModifiedBy>Morgan, Christina E. - OSHA</cp:lastModifiedBy>
  <cp:revision>182</cp:revision>
  <cp:lastPrinted>2018-12-07T14:42:03Z</cp:lastPrinted>
  <dcterms:created xsi:type="dcterms:W3CDTF">2006-10-02T15:43:52Z</dcterms:created>
  <dcterms:modified xsi:type="dcterms:W3CDTF">2025-02-04T22:56:10Z</dcterms:modified>
  <cp:category/>
</cp:coreProperties>
</file>