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79"/>
  </p:notesMasterIdLst>
  <p:handoutMasterIdLst>
    <p:handoutMasterId r:id="rId80"/>
  </p:handoutMasterIdLst>
  <p:sldIdLst>
    <p:sldId id="310" r:id="rId6"/>
    <p:sldId id="331" r:id="rId7"/>
    <p:sldId id="316" r:id="rId8"/>
    <p:sldId id="256" r:id="rId9"/>
    <p:sldId id="318" r:id="rId10"/>
    <p:sldId id="257" r:id="rId11"/>
    <p:sldId id="332" r:id="rId12"/>
    <p:sldId id="263" r:id="rId13"/>
    <p:sldId id="264" r:id="rId14"/>
    <p:sldId id="352" r:id="rId15"/>
    <p:sldId id="353" r:id="rId16"/>
    <p:sldId id="354" r:id="rId17"/>
    <p:sldId id="355" r:id="rId18"/>
    <p:sldId id="356" r:id="rId19"/>
    <p:sldId id="357" r:id="rId20"/>
    <p:sldId id="359" r:id="rId21"/>
    <p:sldId id="319" r:id="rId22"/>
    <p:sldId id="268" r:id="rId23"/>
    <p:sldId id="267" r:id="rId24"/>
    <p:sldId id="336" r:id="rId25"/>
    <p:sldId id="269" r:id="rId26"/>
    <p:sldId id="270" r:id="rId27"/>
    <p:sldId id="360" r:id="rId28"/>
    <p:sldId id="361" r:id="rId29"/>
    <p:sldId id="362" r:id="rId30"/>
    <p:sldId id="363" r:id="rId31"/>
    <p:sldId id="368" r:id="rId32"/>
    <p:sldId id="272" r:id="rId33"/>
    <p:sldId id="364" r:id="rId34"/>
    <p:sldId id="365" r:id="rId35"/>
    <p:sldId id="366" r:id="rId36"/>
    <p:sldId id="367" r:id="rId37"/>
    <p:sldId id="369" r:id="rId38"/>
    <p:sldId id="333" r:id="rId39"/>
    <p:sldId id="274" r:id="rId40"/>
    <p:sldId id="337" r:id="rId41"/>
    <p:sldId id="350" r:id="rId42"/>
    <p:sldId id="348" r:id="rId43"/>
    <p:sldId id="277" r:id="rId44"/>
    <p:sldId id="278" r:id="rId45"/>
    <p:sldId id="279" r:id="rId46"/>
    <p:sldId id="280" r:id="rId47"/>
    <p:sldId id="324" r:id="rId48"/>
    <p:sldId id="351" r:id="rId49"/>
    <p:sldId id="282" r:id="rId50"/>
    <p:sldId id="339" r:id="rId51"/>
    <p:sldId id="343" r:id="rId52"/>
    <p:sldId id="344" r:id="rId53"/>
    <p:sldId id="285" r:id="rId54"/>
    <p:sldId id="287" r:id="rId55"/>
    <p:sldId id="315" r:id="rId56"/>
    <p:sldId id="313" r:id="rId57"/>
    <p:sldId id="314" r:id="rId58"/>
    <p:sldId id="289" r:id="rId59"/>
    <p:sldId id="290" r:id="rId60"/>
    <p:sldId id="291" r:id="rId61"/>
    <p:sldId id="292" r:id="rId62"/>
    <p:sldId id="341" r:id="rId63"/>
    <p:sldId id="293" r:id="rId64"/>
    <p:sldId id="294" r:id="rId65"/>
    <p:sldId id="296" r:id="rId66"/>
    <p:sldId id="297" r:id="rId67"/>
    <p:sldId id="298" r:id="rId68"/>
    <p:sldId id="299" r:id="rId69"/>
    <p:sldId id="301" r:id="rId70"/>
    <p:sldId id="302" r:id="rId71"/>
    <p:sldId id="340" r:id="rId72"/>
    <p:sldId id="303" r:id="rId73"/>
    <p:sldId id="304" r:id="rId74"/>
    <p:sldId id="305" r:id="rId75"/>
    <p:sldId id="306" r:id="rId76"/>
    <p:sldId id="370" r:id="rId77"/>
    <p:sldId id="335" r:id="rId78"/>
  </p:sldIdLst>
  <p:sldSz cx="9144000" cy="6858000" type="screen4x3"/>
  <p:notesSz cx="6858000" cy="9296400"/>
  <p:defaultTextStyle>
    <a:defPPr>
      <a:defRPr lang="en-US"/>
    </a:defPPr>
    <a:lvl1pPr algn="l" rtl="0" eaLnBrk="0" fontAlgn="base" hangingPunct="0">
      <a:spcBef>
        <a:spcPct val="0"/>
      </a:spcBef>
      <a:spcAft>
        <a:spcPct val="0"/>
      </a:spcAft>
      <a:defRPr sz="13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13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13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13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13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3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3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3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3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FF0000"/>
    <a:srgbClr val="FF9900"/>
    <a:srgbClr val="FFFF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6" autoAdjust="0"/>
    <p:restoredTop sz="86457" autoAdjust="0"/>
  </p:normalViewPr>
  <p:slideViewPr>
    <p:cSldViewPr>
      <p:cViewPr varScale="1">
        <p:scale>
          <a:sx n="65" d="100"/>
          <a:sy n="65" d="100"/>
        </p:scale>
        <p:origin x="78" y="124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3132" y="282"/>
      </p:cViewPr>
      <p:guideLst>
        <p:guide orient="horz" pos="2927"/>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_rels/viewProps.xml.rels><?xml version="1.0" encoding="UTF-8" standalone="yes"?>
<Relationships xmlns="http://schemas.openxmlformats.org/package/2006/relationships"><Relationship Id="rId1" Type="http://schemas.openxmlformats.org/officeDocument/2006/relationships/slide" Target="slides/slide6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defRPr sz="1200">
                <a:cs typeface="+mn-cs"/>
              </a:defRPr>
            </a:lvl1pPr>
          </a:lstStyle>
          <a:p>
            <a:pPr>
              <a:defRPr/>
            </a:pPr>
            <a:endParaRPr lang="en-US" altLang="en-US"/>
          </a:p>
        </p:txBody>
      </p:sp>
      <p:sp>
        <p:nvSpPr>
          <p:cNvPr id="61443"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defRPr sz="1200">
                <a:cs typeface="+mn-cs"/>
              </a:defRPr>
            </a:lvl1pPr>
          </a:lstStyle>
          <a:p>
            <a:pPr>
              <a:defRPr/>
            </a:pPr>
            <a:endParaRPr lang="en-US" altLang="en-US"/>
          </a:p>
        </p:txBody>
      </p:sp>
      <p:sp>
        <p:nvSpPr>
          <p:cNvPr id="61444"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defRPr sz="1200">
                <a:cs typeface="+mn-cs"/>
              </a:defRPr>
            </a:lvl1pPr>
          </a:lstStyle>
          <a:p>
            <a:pPr>
              <a:defRPr/>
            </a:pPr>
            <a:endParaRPr lang="en-US" altLang="en-US"/>
          </a:p>
        </p:txBody>
      </p:sp>
      <p:sp>
        <p:nvSpPr>
          <p:cNvPr id="61445"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AE81ECB5-167F-4036-AB2B-B07343F6043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defRPr sz="1200">
                <a:cs typeface="+mn-cs"/>
              </a:defRPr>
            </a:lvl1pPr>
          </a:lstStyle>
          <a:p>
            <a:pPr>
              <a:defRPr/>
            </a:pPr>
            <a:endParaRPr lang="en-US" altLang="en-US"/>
          </a:p>
        </p:txBody>
      </p:sp>
      <p:sp>
        <p:nvSpPr>
          <p:cNvPr id="69635"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defRPr sz="1200">
                <a:cs typeface="+mn-cs"/>
              </a:defRPr>
            </a:lvl1pPr>
          </a:lstStyle>
          <a:p>
            <a:pPr>
              <a:defRPr/>
            </a:pPr>
            <a:endParaRPr lang="en-US" altLang="en-US"/>
          </a:p>
        </p:txBody>
      </p:sp>
      <p:sp>
        <p:nvSpPr>
          <p:cNvPr id="2052" name="Rectangle 4"/>
          <p:cNvSpPr>
            <a:spLocks noGrp="1" noRot="1" noChangeAspect="1" noChangeArrowheads="1" noTextEdit="1"/>
          </p:cNvSpPr>
          <p:nvPr>
            <p:ph type="sldImg" idx="2"/>
          </p:nvPr>
        </p:nvSpPr>
        <p:spPr bwMode="auto">
          <a:xfrm>
            <a:off x="1108075"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7" name="Rectangle 5"/>
          <p:cNvSpPr>
            <a:spLocks noGrp="1" noChangeArrowheads="1"/>
          </p:cNvSpPr>
          <p:nvPr>
            <p:ph type="body" sz="quarter" idx="3"/>
          </p:nvPr>
        </p:nvSpPr>
        <p:spPr bwMode="auto">
          <a:xfrm>
            <a:off x="838200" y="4416425"/>
            <a:ext cx="52578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69638"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defRPr sz="1200">
                <a:cs typeface="+mn-cs"/>
              </a:defRPr>
            </a:lvl1pPr>
          </a:lstStyle>
          <a:p>
            <a:pPr>
              <a:defRPr/>
            </a:pPr>
            <a:endParaRPr lang="en-US" altLang="en-US"/>
          </a:p>
        </p:txBody>
      </p:sp>
      <p:sp>
        <p:nvSpPr>
          <p:cNvPr id="69639"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6D9E01E0-A835-4AFB-83A9-4DD59732191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73ADC006-0537-4EA9-B9D6-9EB02CD473B0}" type="slidenum">
              <a:rPr lang="en-US" altLang="en-US">
                <a:latin typeface="Times New Roman" panose="02020603050405020304" pitchFamily="18" charset="0"/>
              </a:rPr>
              <a:pPr>
                <a:spcBef>
                  <a:spcPct val="0"/>
                </a:spcBef>
              </a:pPr>
              <a:t>1</a:t>
            </a:fld>
            <a:endParaRPr lang="en-US" altLang="en-US">
              <a:latin typeface="Times New Roman" panose="02020603050405020304" pitchFamily="18" charset="0"/>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xfrm>
            <a:off x="685800" y="4416425"/>
            <a:ext cx="5638800" cy="4183063"/>
          </a:xfrm>
          <a:noFill/>
        </p:spPr>
        <p:txBody>
          <a:bodyPr/>
          <a:lstStyle/>
          <a:p>
            <a:pPr algn="ctr" eaLnBrk="1" hangingPunct="1"/>
            <a:r>
              <a:rPr lang="en-US" altLang="en-US" b="1" smtClean="0"/>
              <a:t>FULL DISCLAIMER</a:t>
            </a:r>
          </a:p>
          <a:p>
            <a:pPr eaLnBrk="1" hangingPunct="1"/>
            <a:endParaRPr lang="en-US" altLang="en-US" smtClean="0"/>
          </a:p>
          <a:p>
            <a:pPr eaLnBrk="1" hangingPunct="1"/>
            <a:r>
              <a:rPr lang="en-US" altLang="en-US" smtClean="0"/>
              <a:t>These materials were developed by OSHA’s Office of Training and Education and are intended to assist employers, workers, and others as they strive to improve workplace health and safety. While we attempt to thoroughly address specific topics, it is not possible to include discussion of everything necessary to ensure a healthy and safe working environment in a presentation of this nature. Thus, this information must be understood as a tool for addressing workplace hazards, rather than an exhaustive statement of an employer’s legal obligations, which are defined by statute, regulations, and standards. Likewise, to the extent that this information references practices or procedures that may enhance health or safety, but which are not required by a statute, regulation, or standard, it cannot, and does not, create additional legal obligations. Finally, over time, OSHA may modify rules and interpretations in light of new technology, information, or circumstances; to keep apprised of such developments, or to review information on a wide range of occupational safety and health topics, you can visit OSHA’s website at www.osha.gov.</a:t>
            </a:r>
          </a:p>
          <a:p>
            <a:pPr eaLnBrk="1" hangingPunct="1"/>
            <a:endParaRPr lang="en-US" altLang="en-US" smtClean="0">
              <a:cs typeface="Times New Roman" panose="02020603050405020304" pitchFamily="18" charset="0"/>
            </a:endParaRPr>
          </a:p>
          <a:p>
            <a:pPr eaLnBrk="1" hangingPunct="1"/>
            <a:endParaRPr lang="en-US" altLang="en-US" smtClean="0">
              <a:cs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D068AAE5-67AE-463F-95B3-3C29CAFD4DA5}" type="slidenum">
              <a:rPr lang="en-US" altLang="en-US">
                <a:latin typeface="Times New Roman" panose="02020603050405020304" pitchFamily="18" charset="0"/>
              </a:rPr>
              <a:pPr>
                <a:spcBef>
                  <a:spcPct val="0"/>
                </a:spcBef>
              </a:pPr>
              <a:t>10</a:t>
            </a:fld>
            <a:endParaRPr lang="en-US" altLang="en-US">
              <a:latin typeface="Times New Roman" panose="02020603050405020304" pitchFamily="18"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94FC945D-13D1-4B31-BF86-067861A03999}" type="slidenum">
              <a:rPr lang="en-US" altLang="en-US">
                <a:latin typeface="Times New Roman" panose="02020603050405020304" pitchFamily="18" charset="0"/>
              </a:rPr>
              <a:pPr>
                <a:spcBef>
                  <a:spcPct val="0"/>
                </a:spcBef>
              </a:pPr>
              <a:t>11</a:t>
            </a:fld>
            <a:endParaRPr lang="en-US" altLang="en-US">
              <a:latin typeface="Times New Roman" panose="02020603050405020304" pitchFamily="18"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07C98AAF-2058-4EA9-9050-BD3E7A9669F3}" type="slidenum">
              <a:rPr lang="en-US" altLang="en-US">
                <a:latin typeface="Times New Roman" panose="02020603050405020304" pitchFamily="18" charset="0"/>
              </a:rPr>
              <a:pPr>
                <a:spcBef>
                  <a:spcPct val="0"/>
                </a:spcBef>
              </a:pPr>
              <a:t>12</a:t>
            </a:fld>
            <a:endParaRPr lang="en-US" altLang="en-US">
              <a:latin typeface="Times New Roman" panose="02020603050405020304"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38124879-49C1-4791-B7CF-E88228F5F846}" type="slidenum">
              <a:rPr lang="en-US" altLang="en-US">
                <a:latin typeface="Times New Roman" panose="02020603050405020304" pitchFamily="18" charset="0"/>
              </a:rPr>
              <a:pPr>
                <a:spcBef>
                  <a:spcPct val="0"/>
                </a:spcBef>
              </a:pPr>
              <a:t>13</a:t>
            </a:fld>
            <a:endParaRPr lang="en-US" altLang="en-US">
              <a:latin typeface="Times New Roman" panose="02020603050405020304" pitchFamily="18" charset="0"/>
            </a:endParaRPr>
          </a:p>
        </p:txBody>
      </p:sp>
      <p:sp>
        <p:nvSpPr>
          <p:cNvPr id="30723" name="Rectangle 2"/>
          <p:cNvSpPr>
            <a:spLocks noGrp="1" noRot="1" noChangeAspect="1" noChangeArrowheads="1" noTextEdit="1"/>
          </p:cNvSpPr>
          <p:nvPr>
            <p:ph type="sldImg"/>
          </p:nvPr>
        </p:nvSpPr>
        <p:spPr>
          <a:xfrm>
            <a:off x="1106488" y="696913"/>
            <a:ext cx="4648200" cy="3486150"/>
          </a:xfrm>
          <a:ln/>
        </p:spPr>
      </p:sp>
      <p:sp>
        <p:nvSpPr>
          <p:cNvPr id="30724" name="Rectangle 3"/>
          <p:cNvSpPr>
            <a:spLocks noGrp="1" noChangeArrowheads="1"/>
          </p:cNvSpPr>
          <p:nvPr>
            <p:ph type="body" idx="1"/>
          </p:nvPr>
        </p:nvSpPr>
        <p:spPr>
          <a:xfrm>
            <a:off x="914400" y="4416425"/>
            <a:ext cx="5029200" cy="4183063"/>
          </a:xfrm>
          <a:noFill/>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B95303A9-7FDF-4070-8217-8AEAD71A6DCD}" type="slidenum">
              <a:rPr lang="en-US" altLang="en-US">
                <a:latin typeface="Times New Roman" panose="02020603050405020304" pitchFamily="18" charset="0"/>
              </a:rPr>
              <a:pPr>
                <a:spcBef>
                  <a:spcPct val="0"/>
                </a:spcBef>
              </a:pPr>
              <a:t>14</a:t>
            </a:fld>
            <a:endParaRPr lang="en-US" altLang="en-US">
              <a:latin typeface="Times New Roman" panose="02020603050405020304"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D90A536B-BB66-4641-8DD1-662BC50B6FC2}" type="slidenum">
              <a:rPr lang="en-US" altLang="en-US">
                <a:latin typeface="Times New Roman" panose="02020603050405020304" pitchFamily="18" charset="0"/>
              </a:rPr>
              <a:pPr>
                <a:spcBef>
                  <a:spcPct val="0"/>
                </a:spcBef>
              </a:pPr>
              <a:t>15</a:t>
            </a:fld>
            <a:endParaRPr lang="en-US" altLang="en-US">
              <a:latin typeface="Times New Roman" panose="02020603050405020304"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D8C2C0C4-0DAF-4263-A92A-90591A9A4AA1}" type="slidenum">
              <a:rPr lang="en-US" altLang="en-US">
                <a:latin typeface="Times New Roman" panose="02020603050405020304" pitchFamily="18" charset="0"/>
              </a:rPr>
              <a:pPr>
                <a:spcBef>
                  <a:spcPct val="0"/>
                </a:spcBef>
              </a:pPr>
              <a:t>16</a:t>
            </a:fld>
            <a:endParaRPr lang="en-US" altLang="en-US">
              <a:latin typeface="Times New Roman" panose="02020603050405020304"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51660927-520E-4F7D-881D-4F2081C6ECDC}" type="slidenum">
              <a:rPr lang="en-US" altLang="en-US">
                <a:latin typeface="Times New Roman" panose="02020603050405020304" pitchFamily="18" charset="0"/>
              </a:rPr>
              <a:pPr>
                <a:spcBef>
                  <a:spcPct val="0"/>
                </a:spcBef>
              </a:pPr>
              <a:t>17</a:t>
            </a:fld>
            <a:endParaRPr lang="en-US" altLang="en-US">
              <a:latin typeface="Times New Roman" panose="02020603050405020304"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altLang="en-US" smtClean="0">
                <a:cs typeface="Times New Roman" panose="02020603050405020304" pitchFamily="18" charset="0"/>
              </a:rPr>
              <a:t>When employees are at the establishment, they are in the work environment.  When employees are working away from the establishment, they carry a “bubble” of work environment wherever they go.</a:t>
            </a:r>
            <a:r>
              <a:rPr lang="en-US" altLang="en-US" smtClean="0"/>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60737169-5337-4D1C-ACDB-5B30744F8679}" type="slidenum">
              <a:rPr lang="en-US" altLang="en-US">
                <a:latin typeface="Times New Roman" panose="02020603050405020304" pitchFamily="18" charset="0"/>
              </a:rPr>
              <a:pPr>
                <a:spcBef>
                  <a:spcPct val="0"/>
                </a:spcBef>
              </a:pPr>
              <a:t>18</a:t>
            </a:fld>
            <a:endParaRPr lang="en-US" altLang="en-US">
              <a:latin typeface="Times New Roman" panose="02020603050405020304" pitchFamily="18" charset="0"/>
            </a:endParaRPr>
          </a:p>
        </p:txBody>
      </p:sp>
      <p:sp>
        <p:nvSpPr>
          <p:cNvPr id="40963" name="Rectangle 1026"/>
          <p:cNvSpPr>
            <a:spLocks noGrp="1" noRot="1" noChangeAspect="1" noChangeArrowheads="1" noTextEdit="1"/>
          </p:cNvSpPr>
          <p:nvPr>
            <p:ph type="sldImg"/>
          </p:nvPr>
        </p:nvSpPr>
        <p:spPr>
          <a:ln/>
        </p:spPr>
      </p:sp>
      <p:sp>
        <p:nvSpPr>
          <p:cNvPr id="40964" name="Rectangle 1027"/>
          <p:cNvSpPr>
            <a:spLocks noGrp="1" noChangeArrowheads="1"/>
          </p:cNvSpPr>
          <p:nvPr>
            <p:ph type="body" idx="1"/>
          </p:nvPr>
        </p:nvSpPr>
        <p:spPr>
          <a:noFill/>
        </p:spPr>
        <p:txBody>
          <a:bodyPr/>
          <a:lstStyle/>
          <a:p>
            <a:pPr eaLnBrk="1" hangingPunct="1"/>
            <a:r>
              <a:rPr lang="en-US" altLang="en-US" smtClean="0">
                <a:cs typeface="Times New Roman" panose="02020603050405020304" pitchFamily="18" charset="0"/>
              </a:rPr>
              <a:t>There must be </a:t>
            </a:r>
            <a:r>
              <a:rPr lang="en-US" altLang="en-US" u="sng" smtClean="0">
                <a:cs typeface="Times New Roman" panose="02020603050405020304" pitchFamily="18" charset="0"/>
              </a:rPr>
              <a:t>significant</a:t>
            </a:r>
            <a:r>
              <a:rPr lang="en-US" altLang="en-US" smtClean="0">
                <a:cs typeface="Times New Roman" panose="02020603050405020304" pitchFamily="18" charset="0"/>
              </a:rPr>
              <a:t> aggravation of a pre-existing injury or illness to establish work-relatedness.  The workplace event or exposure must aggravate a pre-existing injury or illness enough that it results in greater consequences than what would have occurred but for that event or exposure. This means that the pre-existing condition requires more medical treatment than otherwise needed; more restrictions, more days away, etc.</a:t>
            </a:r>
            <a:r>
              <a:rPr lang="en-US" altLang="en-US" smtClean="0"/>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3FF8DFDE-6AD5-494B-8310-669CCD08F398}" type="slidenum">
              <a:rPr lang="en-US" altLang="en-US">
                <a:latin typeface="Times New Roman" panose="02020603050405020304" pitchFamily="18" charset="0"/>
              </a:rPr>
              <a:pPr>
                <a:spcBef>
                  <a:spcPct val="0"/>
                </a:spcBef>
              </a:pPr>
              <a:t>19</a:t>
            </a:fld>
            <a:endParaRPr lang="en-US" altLang="en-US">
              <a:latin typeface="Times New Roman" panose="02020603050405020304"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altLang="en-US" smtClean="0">
                <a:cs typeface="Times New Roman" panose="02020603050405020304" pitchFamily="18" charset="0"/>
              </a:rPr>
              <a:t>Cases meeting the conditions of the listed exceptions to work relationship in the rule are not considered work-related and are, therefore, not recordable.</a:t>
            </a:r>
          </a:p>
          <a:p>
            <a:pPr eaLnBrk="1" hangingPunct="1"/>
            <a:r>
              <a:rPr lang="en-US" altLang="en-US" smtClean="0">
                <a:cs typeface="Times New Roman" panose="02020603050405020304" pitchFamily="18" charset="0"/>
              </a:rPr>
              <a:t>For example, if a grocery store employee is shopping in the store after work, falls and is injured, the employee is present as a member of the general public and the case is not work-related.</a:t>
            </a:r>
          </a:p>
          <a:p>
            <a:pPr eaLnBrk="1" hangingPunct="1"/>
            <a:r>
              <a:rPr lang="en-US" altLang="en-US" smtClean="0">
                <a:cs typeface="Times New Roman" panose="02020603050405020304" pitchFamily="18" charset="0"/>
              </a:rPr>
              <a:t>Likewise, if an employee has a diabetic episode and must be given prescription medications, the diabetes is solely due to a non-work-related event or exposure, and is not work-related.</a:t>
            </a:r>
          </a:p>
          <a:p>
            <a:pPr eaLnBrk="1" hangingPunct="1"/>
            <a:r>
              <a:rPr lang="en-US" altLang="en-US" smtClean="0"/>
              <a:t>Regardless of where signs or symptoms surface, a case is work-related only if a work event or exposure is a discernable cause of the injury or illness or of a significant aggravation to a pre-existing condition.</a:t>
            </a:r>
            <a:endParaRPr lang="en-US" altLang="en-US" smtClean="0">
              <a:cs typeface="Times New Roman" panose="02020603050405020304" pitchFamily="18" charset="0"/>
            </a:endParaRPr>
          </a:p>
          <a:p>
            <a:pPr eaLnBrk="1" hangingPunct="1"/>
            <a:r>
              <a:rPr lang="en-US" altLang="en-US" smtClean="0">
                <a:cs typeface="Times New Roman" panose="02020603050405020304" pitchFamily="18" charset="0"/>
              </a:rPr>
              <a:t>If an employee passes out giving blood or is injured playing basketball – the case is due to voluntary participation in a wellness or fitness program and is not work-related.</a:t>
            </a:r>
          </a:p>
          <a:p>
            <a:pPr eaLnBrk="1" hangingPunct="1"/>
            <a:r>
              <a:rPr lang="en-US" altLang="en-US" smtClean="0">
                <a:cs typeface="Times New Roman" panose="02020603050405020304" pitchFamily="18" charset="0"/>
              </a:rPr>
              <a:t>If an employee burns his lip on a cup of coffee or chokes on a sandwich – the case is due to eating food or drink for personal consumption, and is not work-related.</a:t>
            </a:r>
            <a:r>
              <a:rPr lang="en-US" altLang="en-US"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142BCB19-DC58-4804-9E4A-757053D1CFCF}" type="slidenum">
              <a:rPr lang="en-US" altLang="en-US">
                <a:latin typeface="Times New Roman" panose="02020603050405020304" pitchFamily="18" charset="0"/>
              </a:rPr>
              <a:pPr>
                <a:spcBef>
                  <a:spcPct val="0"/>
                </a:spcBef>
              </a:pPr>
              <a:t>2</a:t>
            </a:fld>
            <a:endParaRPr lang="en-US" altLang="en-US">
              <a:latin typeface="Times New Roman" panose="02020603050405020304" pitchFamily="18"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US" altLang="en-US" smtClean="0">
                <a:cs typeface="Times New Roman" panose="02020603050405020304" pitchFamily="18" charset="0"/>
              </a:rPr>
              <a:t>The rule is organized into seven sections, or subparts.  </a:t>
            </a:r>
          </a:p>
          <a:p>
            <a:pPr eaLnBrk="1" hangingPunct="1"/>
            <a:r>
              <a:rPr lang="en-US" altLang="en-US" smtClean="0">
                <a:cs typeface="Times New Roman" panose="02020603050405020304" pitchFamily="18" charset="0"/>
              </a:rPr>
              <a:t>The regulation is written in a question and answer format to make it easy for people to understand and follow.  The “definitions” section contains only a few terms because most definitions are included where the terms are used.  However, three important terms: establishment, injury or illness, and physician or other licensed health care professional (referred to as a PLHCP) are included in Subpart G.</a:t>
            </a:r>
            <a:r>
              <a:rPr lang="en-US" altLang="en-US" smtClean="0"/>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84D15430-71C7-45A1-8BC5-807073442F89}" type="slidenum">
              <a:rPr lang="en-US" altLang="en-US">
                <a:latin typeface="Times New Roman" panose="02020603050405020304" pitchFamily="18" charset="0"/>
              </a:rPr>
              <a:pPr>
                <a:spcBef>
                  <a:spcPct val="0"/>
                </a:spcBef>
              </a:pPr>
              <a:t>20</a:t>
            </a:fld>
            <a:endParaRPr lang="en-US" altLang="en-US">
              <a:latin typeface="Times New Roman" panose="02020603050405020304"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533400" y="4416425"/>
            <a:ext cx="5867400" cy="4183063"/>
          </a:xfrm>
          <a:noFill/>
        </p:spPr>
        <p:txBody>
          <a:bodyPr/>
          <a:lstStyle/>
          <a:p>
            <a:pPr eaLnBrk="1" hangingPunct="1"/>
            <a:r>
              <a:rPr lang="en-US" altLang="en-US" smtClean="0">
                <a:cs typeface="Times New Roman" panose="02020603050405020304" pitchFamily="18" charset="0"/>
              </a:rPr>
              <a:t>If an employee uses the employer’s sewing machine to make tents for the Girl Scouts after the shift has ended, this is a personal task outside of assigned working hours and any injury that would occur during that task is not work-related.</a:t>
            </a:r>
          </a:p>
          <a:p>
            <a:pPr eaLnBrk="1" hangingPunct="1"/>
            <a:r>
              <a:rPr lang="en-US" altLang="en-US" smtClean="0">
                <a:cs typeface="Times New Roman" panose="02020603050405020304" pitchFamily="18" charset="0"/>
              </a:rPr>
              <a:t>If an employee has a negative reaction to asthma medication for personal allergies, gets mascara in the eye, or commits suicide – the cases are from self medication for a non-work-related condition, personal grooming, or intentionally self-inflicted and are not work-related.</a:t>
            </a:r>
          </a:p>
          <a:p>
            <a:pPr eaLnBrk="1" hangingPunct="1"/>
            <a:r>
              <a:rPr lang="en-US" altLang="en-US" smtClean="0">
                <a:cs typeface="Times New Roman" panose="02020603050405020304" pitchFamily="18" charset="0"/>
              </a:rPr>
              <a:t>If an employee is injured in a motor vehicle accident going to or leaving work at the beginning or end of the shift, or for a personal errand – the case is not work-related.  However, if the employee slips on the ice in the parking lot, or is in a car wreck doing business - the case is work-related. </a:t>
            </a:r>
          </a:p>
          <a:p>
            <a:pPr eaLnBrk="1" hangingPunct="1"/>
            <a:r>
              <a:rPr lang="en-US" altLang="en-US" smtClean="0">
                <a:cs typeface="Times New Roman" panose="02020603050405020304" pitchFamily="18" charset="0"/>
              </a:rPr>
              <a:t>If an employee catches a cold or the flu, the case is not work-related.  </a:t>
            </a:r>
          </a:p>
          <a:p>
            <a:pPr eaLnBrk="1" hangingPunct="1"/>
            <a:r>
              <a:rPr lang="en-US" altLang="en-US" smtClean="0">
                <a:cs typeface="Times New Roman" panose="02020603050405020304" pitchFamily="18" charset="0"/>
              </a:rPr>
              <a:t>Mental illness is work-related only if the employee voluntarily provides the employer with a written opinion from a PLHCP with appropriate qualifications and experience that affirms a work-related mental illness.  The employer is under no responsibility to seek out mental illnesses. In addition, the employer may also get a second opinion from another PLHCP and accept the opinion of the most qualified PLHCP.</a:t>
            </a:r>
            <a:r>
              <a:rPr lang="en-US" altLang="en-US" smtClean="0"/>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64589F27-DAAC-47D1-B958-4DBC9FC414DC}" type="slidenum">
              <a:rPr lang="en-US" altLang="en-US">
                <a:latin typeface="Times New Roman" panose="02020603050405020304" pitchFamily="18" charset="0"/>
              </a:rPr>
              <a:pPr>
                <a:spcBef>
                  <a:spcPct val="0"/>
                </a:spcBef>
              </a:pPr>
              <a:t>21</a:t>
            </a:fld>
            <a:endParaRPr lang="en-US" altLang="en-US">
              <a:latin typeface="Times New Roman" panose="02020603050405020304"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altLang="en-US" smtClean="0">
                <a:cs typeface="Times New Roman" panose="02020603050405020304" pitchFamily="18" charset="0"/>
              </a:rPr>
              <a:t>When employees are traveling, an injury or illness that occurs while the employee is engaged in work activities for the employer is considered work-related.</a:t>
            </a:r>
          </a:p>
          <a:p>
            <a:pPr eaLnBrk="1" hangingPunct="1"/>
            <a:r>
              <a:rPr lang="en-US" altLang="en-US" smtClean="0">
                <a:cs typeface="Times New Roman" panose="02020603050405020304" pitchFamily="18" charset="0"/>
              </a:rPr>
              <a:t>Travel to and from customer contacts and entertaining or being entertained at the direction of the employer are work-related.  For example, if an employee falls in the airport while on a business trip, the case is work-related.</a:t>
            </a:r>
          </a:p>
          <a:p>
            <a:pPr eaLnBrk="1" hangingPunct="1"/>
            <a:r>
              <a:rPr lang="en-US" altLang="en-US" smtClean="0">
                <a:cs typeface="Times New Roman" panose="02020603050405020304" pitchFamily="18" charset="0"/>
              </a:rPr>
              <a:t>When an employee checks into a hotel or motel, he/she establishes a “home away from home.”  While they’re in that “home away from home” status, cases that occur are not work-related.  For example, if an employee slips in the hotel shower and is injured, the case is not work-related.</a:t>
            </a:r>
          </a:p>
          <a:p>
            <a:pPr eaLnBrk="1" hangingPunct="1"/>
            <a:r>
              <a:rPr lang="en-US" altLang="en-US" smtClean="0">
                <a:cs typeface="Times New Roman" panose="02020603050405020304" pitchFamily="18" charset="0"/>
              </a:rPr>
              <a:t>Likewise, if the employee takes a side trip while in transit for a vacation, to go sightseeing or shopping, etc., and is injured, the case is not work-related.</a:t>
            </a:r>
            <a:r>
              <a:rPr lang="en-US" altLang="en-US" smtClean="0"/>
              <a:t> </a:t>
            </a:r>
          </a:p>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276D3089-06E1-4AF0-A627-CC7570903974}" type="slidenum">
              <a:rPr lang="en-US" altLang="en-US">
                <a:latin typeface="Times New Roman" panose="02020603050405020304" pitchFamily="18" charset="0"/>
              </a:rPr>
              <a:pPr>
                <a:spcBef>
                  <a:spcPct val="0"/>
                </a:spcBef>
              </a:pPr>
              <a:t>22</a:t>
            </a:fld>
            <a:endParaRPr lang="en-US" altLang="en-US">
              <a:latin typeface="Times New Roman" panose="02020603050405020304"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US" altLang="en-US" smtClean="0">
                <a:cs typeface="Times New Roman" panose="02020603050405020304" pitchFamily="18" charset="0"/>
              </a:rPr>
              <a:t>When employees are working at home, a case is work-related when an employee is injured or becomes ill while working for pay or compensation.  Cases are not work-related if they are related to the general home environment.</a:t>
            </a:r>
          </a:p>
          <a:p>
            <a:pPr eaLnBrk="1" hangingPunct="1"/>
            <a:r>
              <a:rPr lang="en-US" altLang="en-US" smtClean="0">
                <a:cs typeface="Times New Roman" panose="02020603050405020304" pitchFamily="18" charset="0"/>
              </a:rPr>
              <a:t>For example, if an employee drops a box of work documents and injures her foot, the case would be considered work-related. If an employee's fingernail was punctured and became infected by a needle from a sewing machine used to perform garment work at home, the injury would be considered work-related. </a:t>
            </a:r>
          </a:p>
          <a:p>
            <a:pPr eaLnBrk="1" hangingPunct="1"/>
            <a:r>
              <a:rPr lang="en-US" altLang="en-US" smtClean="0">
                <a:cs typeface="Times New Roman" panose="02020603050405020304" pitchFamily="18" charset="0"/>
              </a:rPr>
              <a:t>If an employee was injured because he tripped on the family dog while rushing to answer a work phone call, the case would not be considered work-related. If an employee working at home is electrocuted because of faulty home wiring, the injury would not be considered work-related.</a:t>
            </a:r>
          </a:p>
          <a:p>
            <a:pPr eaLnBrk="1" hangingPunct="1"/>
            <a:r>
              <a:rPr lang="en-US" altLang="en-US" smtClean="0">
                <a:cs typeface="Times New Roman" panose="02020603050405020304" pitchFamily="18" charset="0"/>
              </a:rPr>
              <a:t>OSHA Directive CPL 2-0.125</a:t>
            </a:r>
            <a:r>
              <a:rPr lang="en-US" altLang="en-US" smtClean="0">
                <a:solidFill>
                  <a:srgbClr val="0000FF"/>
                </a:solidFill>
                <a:cs typeface="Times New Roman" panose="02020603050405020304" pitchFamily="18" charset="0"/>
              </a:rPr>
              <a:t> </a:t>
            </a:r>
            <a:r>
              <a:rPr lang="en-US" altLang="en-US" smtClean="0">
                <a:cs typeface="Times New Roman" panose="02020603050405020304" pitchFamily="18" charset="0"/>
              </a:rPr>
              <a:t>gives guidance on OSHA’s policy for employees who are working at home and explains that OSHA will not conduct inspections at home offices.</a:t>
            </a:r>
            <a:r>
              <a:rPr lang="en-US" altLang="en-US" smtClean="0"/>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7BF2CC6C-9942-4B8A-84BF-BA1D01367AE1}" type="slidenum">
              <a:rPr lang="en-US" altLang="en-US">
                <a:latin typeface="Times New Roman" panose="02020603050405020304" pitchFamily="18" charset="0"/>
              </a:rPr>
              <a:pPr>
                <a:spcBef>
                  <a:spcPct val="0"/>
                </a:spcBef>
              </a:pPr>
              <a:t>23</a:t>
            </a:fld>
            <a:endParaRPr lang="en-US" altLang="en-US">
              <a:latin typeface="Times New Roman" panose="02020603050405020304"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C137B7A9-B044-4262-A7E6-C16B33B64428}" type="slidenum">
              <a:rPr lang="en-US" altLang="en-US">
                <a:latin typeface="Times New Roman" panose="02020603050405020304" pitchFamily="18" charset="0"/>
              </a:rPr>
              <a:pPr>
                <a:spcBef>
                  <a:spcPct val="0"/>
                </a:spcBef>
              </a:pPr>
              <a:t>24</a:t>
            </a:fld>
            <a:endParaRPr lang="en-US" altLang="en-US">
              <a:latin typeface="Times New Roman" panose="02020603050405020304"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B7CF9D5E-E2DD-4568-9536-7E73A801BB82}" type="slidenum">
              <a:rPr lang="en-US" altLang="en-US">
                <a:latin typeface="Times New Roman" panose="02020603050405020304" pitchFamily="18" charset="0"/>
              </a:rPr>
              <a:pPr>
                <a:spcBef>
                  <a:spcPct val="0"/>
                </a:spcBef>
              </a:pPr>
              <a:t>25</a:t>
            </a:fld>
            <a:endParaRPr lang="en-US" altLang="en-US">
              <a:latin typeface="Times New Roman" panose="02020603050405020304"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0A35D33A-58E1-4569-9869-BEB0675C6EB3}" type="slidenum">
              <a:rPr lang="en-US" altLang="en-US">
                <a:latin typeface="Times New Roman" panose="02020603050405020304" pitchFamily="18" charset="0"/>
              </a:rPr>
              <a:pPr>
                <a:spcBef>
                  <a:spcPct val="0"/>
                </a:spcBef>
              </a:pPr>
              <a:t>26</a:t>
            </a:fld>
            <a:endParaRPr lang="en-US" altLang="en-US">
              <a:latin typeface="Times New Roman" panose="02020603050405020304"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4A5E0CB8-0D38-4FCF-B205-E131BF21D610}" type="slidenum">
              <a:rPr lang="en-US" altLang="en-US">
                <a:latin typeface="Times New Roman" panose="02020603050405020304" pitchFamily="18" charset="0"/>
              </a:rPr>
              <a:pPr>
                <a:spcBef>
                  <a:spcPct val="0"/>
                </a:spcBef>
              </a:pPr>
              <a:t>27</a:t>
            </a:fld>
            <a:endParaRPr lang="en-US" altLang="en-US">
              <a:latin typeface="Times New Roman" panose="02020603050405020304"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4DC6C2C3-C825-47CF-AE16-D488A0271131}" type="slidenum">
              <a:rPr lang="en-US" altLang="en-US">
                <a:latin typeface="Times New Roman" panose="02020603050405020304" pitchFamily="18" charset="0"/>
              </a:rPr>
              <a:pPr>
                <a:spcBef>
                  <a:spcPct val="0"/>
                </a:spcBef>
              </a:pPr>
              <a:t>28</a:t>
            </a:fld>
            <a:endParaRPr lang="en-US" altLang="en-US">
              <a:latin typeface="Times New Roman" panose="02020603050405020304"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altLang="en-US" smtClean="0">
                <a:cs typeface="Times New Roman" panose="02020603050405020304" pitchFamily="18" charset="0"/>
              </a:rPr>
              <a:t>If there is a medical opinion regarding resolution of a case, the employer must follow that opinion.</a:t>
            </a:r>
          </a:p>
          <a:p>
            <a:pPr eaLnBrk="1" hangingPunct="1"/>
            <a:r>
              <a:rPr lang="en-US" altLang="en-US" smtClean="0">
                <a:cs typeface="Times New Roman" panose="02020603050405020304" pitchFamily="18" charset="0"/>
              </a:rPr>
              <a:t>If two or more PLHCPs make conflicting recommendations, the employer is required to base the decision on the best documented and most well reasoned evidence.</a:t>
            </a:r>
          </a:p>
          <a:p>
            <a:pPr eaLnBrk="1" hangingPunct="1"/>
            <a:r>
              <a:rPr lang="en-US" altLang="en-US" smtClean="0">
                <a:cs typeface="Times New Roman" panose="02020603050405020304" pitchFamily="18" charset="0"/>
              </a:rPr>
              <a:t>Generally, if an exposure triggers the recurrence, it is a new case. This is generally the case in asthma or occupational dermatitis cases. </a:t>
            </a:r>
          </a:p>
          <a:p>
            <a:pPr eaLnBrk="1" hangingPunct="1"/>
            <a:r>
              <a:rPr lang="en-US" altLang="en-US" smtClean="0">
                <a:cs typeface="Times New Roman" panose="02020603050405020304" pitchFamily="18" charset="0"/>
              </a:rPr>
              <a:t>If signs and symptoms recur even in the absence of exposure, it is not a new case. This is commonly the case for silicosis or tuberculosis.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678BF137-023B-4421-ACD3-41DCFE2E5867}" type="slidenum">
              <a:rPr lang="en-US" altLang="en-US">
                <a:latin typeface="Times New Roman" panose="02020603050405020304" pitchFamily="18" charset="0"/>
              </a:rPr>
              <a:pPr>
                <a:spcBef>
                  <a:spcPct val="0"/>
                </a:spcBef>
              </a:pPr>
              <a:t>29</a:t>
            </a:fld>
            <a:endParaRPr lang="en-US" altLang="en-US">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1B7FD86E-B443-4614-9E15-FD107717C99F}" type="slidenum">
              <a:rPr lang="en-US" altLang="en-US">
                <a:latin typeface="Times New Roman" panose="02020603050405020304" pitchFamily="18" charset="0"/>
              </a:rPr>
              <a:pPr>
                <a:spcBef>
                  <a:spcPct val="0"/>
                </a:spcBef>
              </a:pPr>
              <a:t>3</a:t>
            </a:fld>
            <a:endParaRPr lang="en-US" altLang="en-US">
              <a:latin typeface="Times New Roman" panose="02020603050405020304" pitchFamily="18"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xfrm>
            <a:off x="762000" y="4416425"/>
            <a:ext cx="5638800" cy="4183063"/>
          </a:xfrm>
          <a:noFill/>
        </p:spPr>
        <p:txBody>
          <a:bodyPr/>
          <a:lstStyle/>
          <a:p>
            <a:pPr eaLnBrk="1" hangingPunct="1"/>
            <a:r>
              <a:rPr lang="en-US" altLang="en-US" smtClean="0">
                <a:cs typeface="Times New Roman" panose="02020603050405020304" pitchFamily="18" charset="0"/>
              </a:rPr>
              <a:t>The “purpose” section states the basic purpose of the rule:  to require employers to collect injury and illness data and report it to the government, but it doesn’t tell how the data are used or why they are important.  The records provide the base data for the BLS survey of occupational injuries and illnesses, the Nation’s primary source of occupational injury and illness statistics.</a:t>
            </a:r>
          </a:p>
          <a:p>
            <a:pPr eaLnBrk="1" hangingPunct="1"/>
            <a:r>
              <a:rPr lang="en-US" altLang="en-US" smtClean="0">
                <a:cs typeface="Times New Roman" panose="02020603050405020304" pitchFamily="18" charset="0"/>
              </a:rPr>
              <a:t>The records are also used by employers and employees to manage safety and health programs at individual workplaces.  Analysis of the data is a widely recognized method for discovering workplace safety and health problems, and for tracking progress in solving those problems.</a:t>
            </a:r>
          </a:p>
          <a:p>
            <a:pPr eaLnBrk="1" hangingPunct="1"/>
            <a:r>
              <a:rPr lang="en-US" altLang="en-US" smtClean="0">
                <a:cs typeface="Times New Roman" panose="02020603050405020304" pitchFamily="18" charset="0"/>
              </a:rPr>
              <a:t>Finally, the data are used by OSHA.  We collect the data to help us direct our programs and measure our own performance, and our inspectors use the data during inspections to help direct their efforts to the hazards that are hurting workers.</a:t>
            </a:r>
          </a:p>
          <a:p>
            <a:pPr eaLnBrk="1" hangingPunct="1"/>
            <a:r>
              <a:rPr lang="en-US" altLang="en-US" smtClean="0">
                <a:cs typeface="Times New Roman" panose="02020603050405020304" pitchFamily="18" charset="0"/>
              </a:rPr>
              <a:t>The purpose section also includes a note to make it clear that recording an injury or illness does not have any effect on workers’ compensation nor prove violation of an OSHA rule.  Hopefully, this will reduce the stigma some employers feel accompanies the recording of a work-related injury or illness.</a:t>
            </a:r>
            <a:r>
              <a:rPr lang="en-US" altLang="en-US" smtClean="0"/>
              <a: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E0A41359-4688-4CCD-927F-640AAE0E1805}" type="slidenum">
              <a:rPr lang="en-US" altLang="en-US">
                <a:latin typeface="Times New Roman" panose="02020603050405020304" pitchFamily="18" charset="0"/>
              </a:rPr>
              <a:pPr>
                <a:spcBef>
                  <a:spcPct val="0"/>
                </a:spcBef>
              </a:pPr>
              <a:t>30</a:t>
            </a:fld>
            <a:endParaRPr lang="en-US" altLang="en-US">
              <a:latin typeface="Times New Roman" panose="02020603050405020304"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CF66BEA1-463B-4D65-8927-BCCC0E958284}" type="slidenum">
              <a:rPr lang="en-US" altLang="en-US">
                <a:latin typeface="Times New Roman" panose="02020603050405020304" pitchFamily="18" charset="0"/>
              </a:rPr>
              <a:pPr>
                <a:spcBef>
                  <a:spcPct val="0"/>
                </a:spcBef>
              </a:pPr>
              <a:t>31</a:t>
            </a:fld>
            <a:endParaRPr lang="en-US" altLang="en-US">
              <a:latin typeface="Times New Roman" panose="02020603050405020304"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23C25119-88BC-4FAC-A9FF-8AD44336E29D}" type="slidenum">
              <a:rPr lang="en-US" altLang="en-US">
                <a:latin typeface="Times New Roman" panose="02020603050405020304" pitchFamily="18" charset="0"/>
              </a:rPr>
              <a:pPr>
                <a:spcBef>
                  <a:spcPct val="0"/>
                </a:spcBef>
              </a:pPr>
              <a:t>32</a:t>
            </a:fld>
            <a:endParaRPr lang="en-US" altLang="en-US">
              <a:latin typeface="Times New Roman" panose="02020603050405020304"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5B02315D-6C60-4A93-8074-7A41AB107CA3}" type="slidenum">
              <a:rPr lang="en-US" altLang="en-US">
                <a:latin typeface="Times New Roman" panose="02020603050405020304" pitchFamily="18" charset="0"/>
              </a:rPr>
              <a:pPr>
                <a:spcBef>
                  <a:spcPct val="0"/>
                </a:spcBef>
              </a:pPr>
              <a:t>33</a:t>
            </a:fld>
            <a:endParaRPr lang="en-US" altLang="en-US">
              <a:latin typeface="Times New Roman" panose="02020603050405020304"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98BDDB37-4E01-4D12-9320-11A89AA4BC9E}" type="slidenum">
              <a:rPr lang="en-US" altLang="en-US">
                <a:latin typeface="Times New Roman" panose="02020603050405020304" pitchFamily="18" charset="0"/>
              </a:rPr>
              <a:pPr>
                <a:spcBef>
                  <a:spcPct val="0"/>
                </a:spcBef>
              </a:pPr>
              <a:t>34</a:t>
            </a:fld>
            <a:endParaRPr lang="en-US" altLang="en-US">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r>
              <a:rPr lang="en-US" altLang="en-US" smtClean="0">
                <a:cs typeface="Times New Roman" panose="02020603050405020304" pitchFamily="18" charset="0"/>
              </a:rPr>
              <a:t>Cases that result in days away from work are recordable.  The employer is to check the box for days away cases and count the number of days away.  The day of the injury or illness is not counted as a day away.</a:t>
            </a:r>
            <a:r>
              <a:rPr lang="en-US" altLang="en-US" smtClean="0"/>
              <a: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B487AF4E-FC6C-474D-A12B-EB71636B7C65}" type="slidenum">
              <a:rPr lang="en-US" altLang="en-US">
                <a:latin typeface="Times New Roman" panose="02020603050405020304" pitchFamily="18" charset="0"/>
              </a:rPr>
              <a:pPr>
                <a:spcBef>
                  <a:spcPct val="0"/>
                </a:spcBef>
              </a:pPr>
              <a:t>35</a:t>
            </a:fld>
            <a:endParaRPr lang="en-US" altLang="en-US">
              <a:latin typeface="Times New Roman" panose="02020603050405020304"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r>
              <a:rPr lang="en-US" altLang="en-US" smtClean="0">
                <a:cs typeface="Times New Roman" panose="02020603050405020304" pitchFamily="18" charset="0"/>
              </a:rPr>
              <a:t>For days away or days restricted, count calendar days.</a:t>
            </a:r>
          </a:p>
          <a:p>
            <a:pPr eaLnBrk="1" hangingPunct="1"/>
            <a:r>
              <a:rPr lang="en-US" altLang="en-US" smtClean="0">
                <a:cs typeface="Times New Roman" panose="02020603050405020304" pitchFamily="18" charset="0"/>
              </a:rPr>
              <a:t>Under this system, a special case arises when an employee is injured on a Friday or right before a vacation, and returns on the next scheduled day. If a PLHCP gives information that the employee should not have worked during those days off, then the days should be counted.</a:t>
            </a:r>
          </a:p>
          <a:p>
            <a:pPr eaLnBrk="1" hangingPunct="1"/>
            <a:r>
              <a:rPr lang="en-US" altLang="en-US" smtClean="0">
                <a:cs typeface="Times New Roman" panose="02020603050405020304" pitchFamily="18" charset="0"/>
              </a:rPr>
              <a:t>The employer may stop counting days when they reach 180 days away from work or days of restricted work or both. We then know that this was a serious case.  The employer may also stop counting days if the employee leaves the company for some reason not related to the injury or illness – for example, a plant shutdown.</a:t>
            </a:r>
          </a:p>
          <a:p>
            <a:pPr eaLnBrk="1" hangingPunct="1"/>
            <a:r>
              <a:rPr lang="en-US" altLang="en-US" smtClean="0">
                <a:cs typeface="Times New Roman" panose="02020603050405020304" pitchFamily="18" charset="0"/>
              </a:rPr>
              <a:t>If the employee is away from work for an extended time, the employer must record the case within 7 days with an estimate of the days away and then must update the day count when the actual number of days away or restricted becomes known.</a:t>
            </a:r>
            <a:r>
              <a:rPr lang="en-US" altLang="en-US" smtClean="0"/>
              <a:t>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B1771EED-0C06-4B67-8CEF-82482F743481}" type="slidenum">
              <a:rPr lang="en-US" altLang="en-US">
                <a:latin typeface="Times New Roman" panose="02020603050405020304" pitchFamily="18" charset="0"/>
              </a:rPr>
              <a:pPr>
                <a:spcBef>
                  <a:spcPct val="0"/>
                </a:spcBef>
              </a:pPr>
              <a:t>36</a:t>
            </a:fld>
            <a:endParaRPr lang="en-US" altLang="en-US">
              <a:latin typeface="Times New Roman" panose="02020603050405020304"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r>
              <a:rPr lang="en-US" altLang="en-US" smtClean="0">
                <a:cs typeface="Times New Roman" panose="02020603050405020304" pitchFamily="18" charset="0"/>
              </a:rPr>
              <a:t>Cases that result in days of restricted work or job transfer are recordable.  The employer is to check the box for restricted work cases and count the number of days restricted or transferred.  The day of injury/illness is not counted as a day of restriction. A restriction that is limited only to the day of injury or illness does not make a case recordable.</a:t>
            </a:r>
            <a:r>
              <a:rPr lang="en-US" altLang="en-US" smtClean="0"/>
              <a:t>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CD4141CE-0E5E-4EA0-9D86-467FEBE95DFC}" type="slidenum">
              <a:rPr lang="en-US" altLang="en-US">
                <a:latin typeface="Times New Roman" panose="02020603050405020304" pitchFamily="18" charset="0"/>
              </a:rPr>
              <a:pPr>
                <a:spcBef>
                  <a:spcPct val="0"/>
                </a:spcBef>
              </a:pPr>
              <a:t>37</a:t>
            </a:fld>
            <a:endParaRPr lang="en-US" altLang="en-US">
              <a:latin typeface="Times New Roman" panose="02020603050405020304" pitchFamily="18" charset="0"/>
            </a:endParaRPr>
          </a:p>
        </p:txBody>
      </p:sp>
      <p:sp>
        <p:nvSpPr>
          <p:cNvPr id="79875" name="Rectangle 3074"/>
          <p:cNvSpPr>
            <a:spLocks noGrp="1" noRot="1" noChangeAspect="1" noChangeArrowheads="1" noTextEdit="1"/>
          </p:cNvSpPr>
          <p:nvPr>
            <p:ph type="sldImg"/>
          </p:nvPr>
        </p:nvSpPr>
        <p:spPr>
          <a:ln/>
        </p:spPr>
      </p:sp>
      <p:sp>
        <p:nvSpPr>
          <p:cNvPr id="79876" name="Rectangle 3075"/>
          <p:cNvSpPr>
            <a:spLocks noGrp="1" noChangeArrowheads="1"/>
          </p:cNvSpPr>
          <p:nvPr>
            <p:ph type="body" idx="1"/>
          </p:nvPr>
        </p:nvSpPr>
        <p:spPr>
          <a:noFill/>
        </p:spPr>
        <p:txBody>
          <a:bodyPr/>
          <a:lstStyle/>
          <a:p>
            <a:pPr eaLnBrk="1" hangingPunct="1"/>
            <a:r>
              <a:rPr lang="en-US" altLang="en-US" smtClean="0"/>
              <a:t>Restricted work activity is evaluated by looking at two components:  time and job functions.  If, because of a work-related injury or illness, an employee is unable to work the full shift he or she was scheduled to work, then that worker is considered to be on restricted work activity.  For example, if the employee was scheduled to work an 8-hour day, but is only able to work 4 hours, then his work activity is restricted.</a:t>
            </a:r>
          </a:p>
          <a:p>
            <a:pPr eaLnBrk="1" hangingPunct="1"/>
            <a:endParaRPr lang="en-US" altLang="en-US" smtClean="0"/>
          </a:p>
          <a:p>
            <a:pPr eaLnBrk="1" hangingPunct="1"/>
            <a:r>
              <a:rPr lang="en-US" altLang="en-US" smtClean="0"/>
              <a:t>If an employee is able to work a full shift, but is unable to perform all of his or her routine job functions, then the worker is also considered to be on restricted work activity.</a:t>
            </a:r>
          </a:p>
          <a:p>
            <a:pPr eaLnBrk="1" hangingPunct="1"/>
            <a:endParaRPr lang="en-US" altLang="en-US" smtClean="0"/>
          </a:p>
          <a:p>
            <a:pPr eaLnBrk="1" hangingPunct="1"/>
            <a:r>
              <a:rPr lang="en-US" altLang="en-US" smtClean="0"/>
              <a:t>OSHA has defined </a:t>
            </a:r>
            <a:r>
              <a:rPr lang="en-US" altLang="en-US" i="1" smtClean="0"/>
              <a:t>routine job functions</a:t>
            </a:r>
            <a:r>
              <a:rPr lang="en-US" altLang="en-US" smtClean="0"/>
              <a:t> as work that an employee would regularly have performed at least once per week, because OSHA believes that the range of activities captured by this interval of time will generally reflect the range of an employee’s usual work activities.  Activities performed less frequently than once per week reflect more uncommon work activities that are not considered routine duties for the purposes of this rule.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8F325720-54C5-4795-8CF5-4E5CAF2B6C4D}" type="slidenum">
              <a:rPr lang="en-US" altLang="en-US">
                <a:latin typeface="Times New Roman" panose="02020603050405020304" pitchFamily="18" charset="0"/>
              </a:rPr>
              <a:pPr>
                <a:spcBef>
                  <a:spcPct val="0"/>
                </a:spcBef>
              </a:pPr>
              <a:t>38</a:t>
            </a:fld>
            <a:endParaRPr lang="en-US" altLang="en-US">
              <a:latin typeface="Times New Roman" panose="02020603050405020304"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marL="228600" indent="-228600" eaLnBrk="1" hangingPunct="1"/>
            <a:r>
              <a:rPr lang="en-US" altLang="en-US" smtClean="0"/>
              <a:t>OSHA’s policy regarding preventive transfers is explained in the recordkeeping compliance directive (CPL 2-0.131).  Under that policy, a case is not recordable under 1904.7(b)(4) as a restricted work case if three conditions are met:</a:t>
            </a:r>
          </a:p>
          <a:p>
            <a:pPr marL="228600" indent="-228600" eaLnBrk="1" hangingPunct="1">
              <a:buFontTx/>
              <a:buAutoNum type="arabicPeriod"/>
            </a:pPr>
            <a:r>
              <a:rPr lang="en-US" altLang="en-US" smtClean="0"/>
              <a:t>the employee experiences minor musculoskeletal discomfort,</a:t>
            </a:r>
          </a:p>
          <a:p>
            <a:pPr marL="228600" indent="-228600" eaLnBrk="1" hangingPunct="1">
              <a:buFontTx/>
              <a:buAutoNum type="arabicPeriod"/>
            </a:pPr>
            <a:r>
              <a:rPr lang="en-US" altLang="en-US" smtClean="0"/>
              <a:t>a health care professional determines that the employee is fully able to perform all or his or her routine job functions, and</a:t>
            </a:r>
          </a:p>
          <a:p>
            <a:pPr marL="228600" indent="-228600" eaLnBrk="1" hangingPunct="1">
              <a:buFontTx/>
              <a:buAutoNum type="arabicPeriod"/>
            </a:pPr>
            <a:r>
              <a:rPr lang="en-US" altLang="en-US" smtClean="0"/>
              <a:t>the employer assigns a work restriction to that employee for the purpose of preventing a more serious condition from developing.</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0433CC7A-3DD8-4669-89E9-759B5216D1A2}" type="slidenum">
              <a:rPr lang="en-US" altLang="en-US">
                <a:latin typeface="Times New Roman" panose="02020603050405020304" pitchFamily="18" charset="0"/>
              </a:rPr>
              <a:pPr>
                <a:spcBef>
                  <a:spcPct val="0"/>
                </a:spcBef>
              </a:pPr>
              <a:t>39</a:t>
            </a:fld>
            <a:endParaRPr lang="en-US" altLang="en-US">
              <a:latin typeface="Times New Roman" panose="02020603050405020304"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r>
              <a:rPr lang="en-US" altLang="en-US" smtClean="0">
                <a:cs typeface="Times New Roman" panose="02020603050405020304" pitchFamily="18" charset="0"/>
              </a:rPr>
              <a:t>Most job transfers involve some type of restriction.  Even if they don’t, job transfers due to an injury or illness are recordable events.  If an injured or ill employee is transferred to another job for half days, this is also a job transfer.</a:t>
            </a:r>
          </a:p>
          <a:p>
            <a:pPr eaLnBrk="1" hangingPunct="1"/>
            <a:r>
              <a:rPr lang="en-US" altLang="en-US" smtClean="0">
                <a:cs typeface="Times New Roman" panose="02020603050405020304" pitchFamily="18" charset="0"/>
              </a:rPr>
              <a:t>If a permanent job transfer is made immediately, that is, on the day of injury or illness, at least one day of restricted work activity must be recorded.</a:t>
            </a:r>
            <a:r>
              <a:rPr lang="en-US" altLang="en-US"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A2A3223E-AA78-41BE-9156-73DDB7B43E1D}" type="slidenum">
              <a:rPr lang="en-US" altLang="en-US">
                <a:latin typeface="Times New Roman" panose="02020603050405020304" pitchFamily="18" charset="0"/>
              </a:rPr>
              <a:pPr>
                <a:spcBef>
                  <a:spcPct val="0"/>
                </a:spcBef>
              </a:pPr>
              <a:t>4</a:t>
            </a:fld>
            <a:endParaRPr lang="en-US" altLang="en-US">
              <a:latin typeface="Times New Roman" panose="02020603050405020304" pitchFamily="18"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marL="228600" lvl="2" eaLnBrk="1" hangingPunct="1"/>
            <a:r>
              <a:rPr lang="en-US" altLang="en-US" smtClean="0">
                <a:cs typeface="Times New Roman" panose="02020603050405020304" pitchFamily="18" charset="0"/>
              </a:rPr>
              <a:t>The “scope” section includes an exemption for smaller employers and for establishments in certain industrial classifications.  The scope section also deals with injury and illness recordkeeping requirements from multiple government agencies.</a:t>
            </a:r>
          </a:p>
          <a:p>
            <a:pPr marL="228600" lvl="2" eaLnBrk="1" hangingPunct="1"/>
            <a:r>
              <a:rPr lang="en-US" altLang="en-US" smtClean="0">
                <a:cs typeface="Times New Roman" panose="02020603050405020304" pitchFamily="18" charset="0"/>
              </a:rPr>
              <a:t>Out of 7.5 million U.S. establishments, about 1.5 million are required to keep records.  This means that about 20% of American workplaces must keep OSHA records, and about 80% are partially exempt.</a:t>
            </a:r>
            <a:r>
              <a:rPr lang="en-US" altLang="en-US" smtClean="0"/>
              <a:t> </a:t>
            </a:r>
          </a:p>
          <a:p>
            <a:pPr marL="228600" lvl="2" eaLnBrk="1" hangingPunct="1"/>
            <a:endParaRPr lang="en-US" altLang="en-US" smtClean="0"/>
          </a:p>
          <a:p>
            <a:pPr marL="228600" lvl="2" eaLnBrk="1" hangingPunct="1"/>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8A87A217-5021-4E27-B3C8-906DF389EE98}" type="slidenum">
              <a:rPr lang="en-US" altLang="en-US">
                <a:latin typeface="Times New Roman" panose="02020603050405020304" pitchFamily="18" charset="0"/>
              </a:rPr>
              <a:pPr>
                <a:spcBef>
                  <a:spcPct val="0"/>
                </a:spcBef>
              </a:pPr>
              <a:t>40</a:t>
            </a:fld>
            <a:endParaRPr lang="en-US" altLang="en-US">
              <a:latin typeface="Times New Roman" panose="02020603050405020304"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smtClean="0">
                <a:cs typeface="Times New Roman" panose="02020603050405020304" pitchFamily="18" charset="0"/>
              </a:rPr>
              <a:t>Medical treatment is the management and care of a patient to combat disease or disorder. Medical treatment does not include visits to a PLHCP solely for observation and counseling, including follow-up visits.</a:t>
            </a:r>
          </a:p>
          <a:p>
            <a:pPr eaLnBrk="1" hangingPunct="1"/>
            <a:r>
              <a:rPr lang="en-US" altLang="en-US" smtClean="0">
                <a:cs typeface="Times New Roman" panose="02020603050405020304" pitchFamily="18" charset="0"/>
              </a:rPr>
              <a:t>Medical treatment also does not include diagnostic procedures, such as x-rays, blood tests, or MRIs.  Use of prescription medications for diagnostic purposes is also not considered medical treatment; for example, prescription eye drops used to dilate the pupils.</a:t>
            </a:r>
          </a:p>
          <a:p>
            <a:pPr eaLnBrk="1" hangingPunct="1"/>
            <a:r>
              <a:rPr lang="en-US" altLang="en-US" smtClean="0">
                <a:cs typeface="Times New Roman" panose="02020603050405020304" pitchFamily="18" charset="0"/>
              </a:rPr>
              <a:t>Finally, medical treatment does not include first aid procedures.</a:t>
            </a:r>
            <a:r>
              <a:rPr lang="en-US" altLang="en-US" smtClean="0"/>
              <a:t>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F8752A94-F681-434C-AFA4-5B4B02589CDD}" type="slidenum">
              <a:rPr lang="en-US" altLang="en-US">
                <a:latin typeface="Times New Roman" panose="02020603050405020304" pitchFamily="18" charset="0"/>
              </a:rPr>
              <a:pPr>
                <a:spcBef>
                  <a:spcPct val="0"/>
                </a:spcBef>
              </a:pPr>
              <a:t>41</a:t>
            </a:fld>
            <a:endParaRPr lang="en-US" altLang="en-US">
              <a:latin typeface="Times New Roman" panose="02020603050405020304"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altLang="en-US" smtClean="0">
                <a:cs typeface="Times New Roman" panose="02020603050405020304" pitchFamily="18" charset="0"/>
              </a:rPr>
              <a:t>First Aid is defined using a list of procedures that are all-inclusive. If a procedure is not on the list, it is not considered first aid for record keeping purposes. </a:t>
            </a:r>
          </a:p>
          <a:p>
            <a:pPr eaLnBrk="1" hangingPunct="1"/>
            <a:r>
              <a:rPr lang="en-US" altLang="en-US" smtClean="0">
                <a:cs typeface="Times New Roman" panose="02020603050405020304" pitchFamily="18" charset="0"/>
              </a:rPr>
              <a:t>The first item in the list is using nonprescription medication at nonprescription strength. This means that if an employee is provided prescription medications or non-prescription medications at prescription strength, it is considered medical treatment.</a:t>
            </a:r>
          </a:p>
          <a:p>
            <a:pPr eaLnBrk="1" hangingPunct="1"/>
            <a:r>
              <a:rPr lang="en-US" altLang="en-US" smtClean="0">
                <a:cs typeface="Times New Roman" panose="02020603050405020304" pitchFamily="18" charset="0"/>
              </a:rPr>
              <a:t>The rule also makes it clear that wound coverings, butterfly bandages, and Steri-Strips are first aid. Use of wound closure methods such as sutures, medical glues or staples is considered medical treatment. </a:t>
            </a:r>
          </a:p>
          <a:p>
            <a:pPr eaLnBrk="1" hangingPunct="1"/>
            <a:r>
              <a:rPr lang="en-US" altLang="en-US" smtClean="0">
                <a:cs typeface="Times New Roman" panose="02020603050405020304" pitchFamily="18" charset="0"/>
              </a:rPr>
              <a:t>The rule also makes it clear that hot or cold therapy is first aid regardless of how many times it is used.</a:t>
            </a:r>
            <a:r>
              <a:rPr lang="en-US" altLang="en-US" smtClean="0"/>
              <a:t>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B5D46F84-933E-48EE-930C-C22AB3D73180}" type="slidenum">
              <a:rPr lang="en-US" altLang="en-US">
                <a:latin typeface="Times New Roman" panose="02020603050405020304" pitchFamily="18" charset="0"/>
              </a:rPr>
              <a:pPr>
                <a:spcBef>
                  <a:spcPct val="0"/>
                </a:spcBef>
              </a:pPr>
              <a:t>42</a:t>
            </a:fld>
            <a:endParaRPr lang="en-US" altLang="en-US">
              <a:latin typeface="Times New Roman" panose="02020603050405020304"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altLang="en-US" smtClean="0">
                <a:cs typeface="Times New Roman" panose="02020603050405020304" pitchFamily="18" charset="0"/>
              </a:rPr>
              <a:t>Removing foreign bodies from the eye using irrigation or a cotton swab is first aid. Using other methods to remove materials from the eye is medical treatment. </a:t>
            </a:r>
          </a:p>
          <a:p>
            <a:pPr eaLnBrk="1" hangingPunct="1"/>
            <a:r>
              <a:rPr lang="en-US" altLang="en-US" smtClean="0">
                <a:cs typeface="Times New Roman" panose="02020603050405020304" pitchFamily="18" charset="0"/>
              </a:rPr>
              <a:t>Massage therapy is first aid. Physical therapy or chiropractic treatment is considered medical treatment. </a:t>
            </a:r>
          </a:p>
          <a:p>
            <a:pPr eaLnBrk="1" hangingPunct="1"/>
            <a:r>
              <a:rPr lang="en-US" altLang="en-US" smtClean="0">
                <a:cs typeface="Times New Roman" panose="02020603050405020304" pitchFamily="18" charset="0"/>
              </a:rPr>
              <a:t>Drinking fluids for relief of heat stress is first aid, but administering fluids through an IV is medical treatment.</a:t>
            </a:r>
            <a:r>
              <a:rPr lang="en-US" altLang="en-US" smtClean="0"/>
              <a:t>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6763C7F2-BEE0-4196-8065-5B98A6EF6660}" type="slidenum">
              <a:rPr lang="en-US" altLang="en-US">
                <a:latin typeface="Times New Roman" panose="02020603050405020304" pitchFamily="18" charset="0"/>
              </a:rPr>
              <a:pPr>
                <a:spcBef>
                  <a:spcPct val="0"/>
                </a:spcBef>
              </a:pPr>
              <a:t>43</a:t>
            </a:fld>
            <a:endParaRPr lang="en-US" altLang="en-US">
              <a:latin typeface="Times New Roman" panose="02020603050405020304"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r>
              <a:rPr lang="en-US" altLang="en-US" smtClean="0">
                <a:cs typeface="Times New Roman" panose="02020603050405020304" pitchFamily="18" charset="0"/>
              </a:rPr>
              <a:t>All work-related cases involving loss of consciousness must be recorded.  </a:t>
            </a:r>
          </a:p>
          <a:p>
            <a:pPr eaLnBrk="1" hangingPunct="1"/>
            <a:r>
              <a:rPr lang="en-US" altLang="en-US" smtClean="0">
                <a:cs typeface="Times New Roman" panose="02020603050405020304" pitchFamily="18" charset="0"/>
              </a:rPr>
              <a:t>The length of time the person is unconscious is irrelevant.</a:t>
            </a:r>
          </a:p>
          <a:p>
            <a:pPr eaLnBrk="1" hangingPunct="1"/>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A5578732-5BF4-4F8C-8804-50F78BBC4F0E}" type="slidenum">
              <a:rPr lang="en-US" altLang="en-US">
                <a:latin typeface="Times New Roman" panose="02020603050405020304" pitchFamily="18" charset="0"/>
              </a:rPr>
              <a:pPr>
                <a:spcBef>
                  <a:spcPct val="0"/>
                </a:spcBef>
              </a:pPr>
              <a:t>44</a:t>
            </a:fld>
            <a:endParaRPr lang="en-US" altLang="en-US">
              <a:latin typeface="Times New Roman" panose="02020603050405020304" pitchFamily="18"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r>
              <a:rPr lang="en-US" altLang="en-US" smtClean="0"/>
              <a:t>OSHA believes that most significant injuries and illnesses will result in one of the criteria listed in § 1904.7(a): death, days away from work, restricted work or job transfer, medical treatment beyond first aid, or loss of consciousness.</a:t>
            </a:r>
          </a:p>
          <a:p>
            <a:pPr eaLnBrk="1" hangingPunct="1"/>
            <a:endParaRPr lang="en-US" altLang="en-US" smtClean="0"/>
          </a:p>
          <a:p>
            <a:pPr eaLnBrk="1" hangingPunct="1"/>
            <a:r>
              <a:rPr lang="en-US" altLang="en-US" smtClean="0"/>
              <a:t>However, there are some significant injuries, such as a punctured eardrum or a fractured toe or rib, for which neither medical treatment nor work restrictions may be recommended. In addition, there are some significant progressive diseases, such as byssinosis, silicosis, and some types of cancer, for which medical treatment or work restrictions may not be recommended at the time of diagnosis but are likely to be recommended as the disease progresses. OSHA believes that cancer, chronic irreversible diseases, fractured or cracked bones, and punctured eardrums are generally considered significant injuries and illnesses, and must be recorded at the initial diagnosis even if medical treatment or work restrictions are not recommended, or are postponed, in a particular case.</a:t>
            </a:r>
          </a:p>
          <a:p>
            <a:pPr eaLnBrk="1" hangingPunct="1"/>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9D00F940-DB02-4979-B6F0-BAA76DE72472}" type="slidenum">
              <a:rPr lang="en-US" altLang="en-US">
                <a:latin typeface="Times New Roman" panose="02020603050405020304" pitchFamily="18" charset="0"/>
              </a:rPr>
              <a:pPr>
                <a:spcBef>
                  <a:spcPct val="0"/>
                </a:spcBef>
              </a:pPr>
              <a:t>45</a:t>
            </a:fld>
            <a:endParaRPr lang="en-US" altLang="en-US">
              <a:latin typeface="Times New Roman" panose="02020603050405020304"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r>
              <a:rPr lang="en-US" altLang="en-US" smtClean="0">
                <a:cs typeface="Times New Roman" panose="02020603050405020304" pitchFamily="18" charset="0"/>
              </a:rPr>
              <a:t>The rule requires the recording of all work-related needlesticks and cuts from contaminated sharp objects. This provision has the greatest effect on the health care sector, especially hospitals and nursing homes.</a:t>
            </a:r>
          </a:p>
          <a:p>
            <a:pPr eaLnBrk="1" hangingPunct="1"/>
            <a:r>
              <a:rPr lang="en-US" altLang="en-US" smtClean="0">
                <a:cs typeface="Times New Roman" panose="02020603050405020304" pitchFamily="18" charset="0"/>
              </a:rPr>
              <a:t>The requirements of the bloodborne pathogen standard for sharps injury logs are linked to the recordkeeping rule.  If the establishment is exempted from the 1904 requirements, it is also exempted from the sharps injury log requirements of 1910.1030.</a:t>
            </a:r>
          </a:p>
          <a:p>
            <a:pPr eaLnBrk="1" hangingPunct="1"/>
            <a:r>
              <a:rPr lang="en-US" altLang="en-US" smtClean="0">
                <a:cs typeface="Times New Roman" panose="02020603050405020304" pitchFamily="18" charset="0"/>
              </a:rPr>
              <a:t>An employer can use the 300 Log to meet the requirements for a sharps log.  To do so, the employer must be able to segregate the sharps injury data and must include information on the type and brand of device that caused the injury.</a:t>
            </a:r>
            <a:r>
              <a:rPr lang="en-US" altLang="en-US" smtClean="0"/>
              <a:t>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56435EC2-39D4-4376-8BA5-7D3FE2000470}" type="slidenum">
              <a:rPr lang="en-US" altLang="en-US">
                <a:latin typeface="Times New Roman" panose="02020603050405020304" pitchFamily="18" charset="0"/>
              </a:rPr>
              <a:pPr>
                <a:spcBef>
                  <a:spcPct val="0"/>
                </a:spcBef>
              </a:pPr>
              <a:t>46</a:t>
            </a:fld>
            <a:endParaRPr lang="en-US" altLang="en-US">
              <a:latin typeface="Times New Roman" panose="02020603050405020304" pitchFamily="18" charset="0"/>
            </a:endParaRPr>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cs typeface="Times New Roman" panose="02020603050405020304" pitchFamily="18" charset="0"/>
              </a:rPr>
              <a:t>1904.9 requires the employer to record cases where an employee is medically removed under an OSHA standard. Several OSHA standards have medical removal criteria, including the lead, cadmium, and benzene standards.</a:t>
            </a:r>
          </a:p>
          <a:p>
            <a:pPr eaLnBrk="1" hangingPunct="1"/>
            <a:r>
              <a:rPr lang="en-US" altLang="en-US" smtClean="0">
                <a:cs typeface="Times New Roman" panose="02020603050405020304" pitchFamily="18" charset="0"/>
              </a:rPr>
              <a:t>The case is recorded as a days away or restricted work case depending on how the employer deals with the removal.</a:t>
            </a:r>
          </a:p>
          <a:p>
            <a:pPr eaLnBrk="1" hangingPunct="1"/>
            <a:r>
              <a:rPr lang="en-US" altLang="en-US" smtClean="0">
                <a:cs typeface="Times New Roman" panose="02020603050405020304" pitchFamily="18" charset="0"/>
              </a:rPr>
              <a:t>If employers voluntarily remove employees below the thresholds in the standards, the case does not need to be recorded under this paragraph.</a:t>
            </a:r>
            <a:r>
              <a:rPr lang="en-US" altLang="en-US" smtClean="0"/>
              <a:t>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03FC3582-E7A9-4F85-A897-BB932382B5A8}" type="slidenum">
              <a:rPr lang="en-US" altLang="en-US">
                <a:latin typeface="Times New Roman" panose="02020603050405020304" pitchFamily="18" charset="0"/>
              </a:rPr>
              <a:pPr>
                <a:spcBef>
                  <a:spcPct val="0"/>
                </a:spcBef>
              </a:pPr>
              <a:t>47</a:t>
            </a:fld>
            <a:endParaRPr lang="en-US" altLang="en-US">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609600" y="4416425"/>
            <a:ext cx="5638800" cy="4183063"/>
          </a:xfrm>
          <a:noFill/>
        </p:spPr>
        <p:txBody>
          <a:bodyPr/>
          <a:lstStyle/>
          <a:p>
            <a:pPr eaLnBrk="1" hangingPunct="1"/>
            <a:r>
              <a:rPr lang="en-US" altLang="en-US" sz="1100" smtClean="0">
                <a:cs typeface="Times New Roman" panose="02020603050405020304" pitchFamily="18" charset="0"/>
              </a:rPr>
              <a:t>Employers must record work-related hearing loss cases when an employee’s hearing test shows a marked decrease in overall hearing.</a:t>
            </a:r>
          </a:p>
          <a:p>
            <a:pPr eaLnBrk="1" hangingPunct="1"/>
            <a:r>
              <a:rPr lang="en-US" altLang="en-US" sz="1100" smtClean="0">
                <a:cs typeface="Times New Roman" panose="02020603050405020304" pitchFamily="18" charset="0"/>
              </a:rPr>
              <a:t> </a:t>
            </a:r>
          </a:p>
          <a:p>
            <a:pPr eaLnBrk="1" hangingPunct="1"/>
            <a:r>
              <a:rPr lang="en-US" altLang="en-US" sz="1100" smtClean="0">
                <a:cs typeface="Times New Roman" panose="02020603050405020304" pitchFamily="18" charset="0"/>
              </a:rPr>
              <a:t>If an event or exposure in the work environment caused or contributed to the hearing loss, or significantly aggravated a pre-existing hearing loss, the case is work related.  If a physician or other licensed health care professional determines that the hearing loss is not work related or has not been significantly aggravated by occupational noise exposure, employers are not required to record the case.</a:t>
            </a:r>
          </a:p>
          <a:p>
            <a:pPr eaLnBrk="1" hangingPunct="1"/>
            <a:r>
              <a:rPr lang="en-US" altLang="en-US" sz="1100" smtClean="0">
                <a:cs typeface="Times New Roman" panose="02020603050405020304" pitchFamily="18" charset="0"/>
              </a:rPr>
              <a:t> </a:t>
            </a:r>
          </a:p>
          <a:p>
            <a:pPr eaLnBrk="1" hangingPunct="1"/>
            <a:r>
              <a:rPr lang="en-US" altLang="en-US" sz="1100" smtClean="0">
                <a:cs typeface="Times New Roman" panose="02020603050405020304" pitchFamily="18" charset="0"/>
              </a:rPr>
              <a:t>If an employee’s hearing test (audiogram) reveals that the employee has experienced a work related Standard Threshold Shift (STS) in hearing in one or both ears, and the employee’s hearing level is 25 decibels (dB) or more above audiometric zero [averaged at 2000, 3000, and 4000 Hertz (Hz)] in the same ear(s) as the STS, you must record the case on the OSHA 300 Log.</a:t>
            </a:r>
          </a:p>
          <a:p>
            <a:pPr eaLnBrk="1" hangingPunct="1"/>
            <a:r>
              <a:rPr lang="en-US" altLang="en-US" sz="1100" smtClean="0">
                <a:cs typeface="Times New Roman" panose="02020603050405020304" pitchFamily="18" charset="0"/>
              </a:rPr>
              <a:t> </a:t>
            </a:r>
          </a:p>
          <a:p>
            <a:pPr eaLnBrk="1" hangingPunct="1"/>
            <a:r>
              <a:rPr lang="en-US" altLang="en-US" sz="1100" smtClean="0">
                <a:cs typeface="Times New Roman" panose="02020603050405020304" pitchFamily="18" charset="0"/>
              </a:rPr>
              <a:t>A Standard Threshold Shift, or STS, is defined in OSHA’s general industry noise standard at 29 CFR 1910.95(g)(10)(i) as a change in hearing threshold, relative to the baseline audiogram for that employee, of an average of 10 dB or more at 2000, 3000, and 4000 Hz in one or both ears.  </a:t>
            </a:r>
            <a:endParaRPr lang="en-US" altLang="en-US" sz="110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8ED217BF-027D-4748-91AA-8724966F2F50}" type="slidenum">
              <a:rPr lang="en-US" altLang="en-US">
                <a:latin typeface="Times New Roman" panose="02020603050405020304" pitchFamily="18" charset="0"/>
              </a:rPr>
              <a:pPr>
                <a:spcBef>
                  <a:spcPct val="0"/>
                </a:spcBef>
              </a:pPr>
              <a:t>48</a:t>
            </a:fld>
            <a:endParaRPr lang="en-US" altLang="en-US">
              <a:latin typeface="Times New Roman" panose="02020603050405020304" pitchFamily="18"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r>
              <a:rPr lang="en-US" altLang="en-US" smtClean="0">
                <a:cs typeface="Times New Roman" panose="02020603050405020304" pitchFamily="18" charset="0"/>
              </a:rPr>
              <a:t>Paragraph 1910.95(g)(9) of OSHA’s noise standard states:</a:t>
            </a:r>
          </a:p>
          <a:p>
            <a:pPr eaLnBrk="1" hangingPunct="1"/>
            <a:r>
              <a:rPr lang="en-US" altLang="en-US" smtClean="0">
                <a:cs typeface="Times New Roman" panose="02020603050405020304" pitchFamily="18" charset="0"/>
              </a:rPr>
              <a:t>(9) Revised baseline.  An annual audiogram may be substituted for the baseline audiogram when, in the judgment of the audiologist, otolaryngologist, or physician who is evaluating the audiogram:</a:t>
            </a:r>
          </a:p>
          <a:p>
            <a:pPr eaLnBrk="1" hangingPunct="1">
              <a:buFontTx/>
              <a:buAutoNum type="romanLcParenBoth"/>
            </a:pPr>
            <a:r>
              <a:rPr lang="en-US" altLang="en-US" smtClean="0">
                <a:cs typeface="Times New Roman" panose="02020603050405020304" pitchFamily="18" charset="0"/>
              </a:rPr>
              <a:t> The standard threshold shift revealed by the audiogram is persistent, or</a:t>
            </a:r>
          </a:p>
          <a:p>
            <a:pPr eaLnBrk="1" hangingPunct="1">
              <a:buFontTx/>
              <a:buAutoNum type="romanLcParenBoth"/>
            </a:pPr>
            <a:r>
              <a:rPr lang="en-US" altLang="en-US" smtClean="0">
                <a:cs typeface="Times New Roman" panose="02020603050405020304" pitchFamily="18" charset="0"/>
              </a:rPr>
              <a:t> The hearing threshold shown in the annual audiogram indicates significant improvement over the baseline audiogram.</a:t>
            </a:r>
          </a:p>
          <a:p>
            <a:pPr eaLnBrk="1" hangingPunct="1"/>
            <a:r>
              <a:rPr lang="en-US" altLang="en-US" smtClean="0">
                <a:cs typeface="Times New Roman" panose="02020603050405020304" pitchFamily="18" charset="0"/>
              </a:rPr>
              <a:t> </a:t>
            </a:r>
          </a:p>
          <a:p>
            <a:pPr eaLnBrk="1" hangingPunct="1"/>
            <a:r>
              <a:rPr lang="en-US" altLang="en-US" smtClean="0">
                <a:cs typeface="Times New Roman" panose="02020603050405020304" pitchFamily="18" charset="0"/>
              </a:rPr>
              <a:t>When you are determining whether an STS has occurred, you may age adjust the employee’s current audiogram results by using Tables F-1 or F-2, as appropriate, in Appendix F of 29 CFR 1910.95.  You may not use an age adjustment when determining whether the employee’s hearing level is 25 dB or more above audiometric zero.</a:t>
            </a:r>
            <a:r>
              <a:rPr lang="en-US" altLang="en-US" smtClean="0"/>
              <a:t> </a:t>
            </a:r>
          </a:p>
          <a:p>
            <a:pPr eaLnBrk="1" hangingPunct="1"/>
            <a:endParaRPr lang="en-US" altLang="en-US" smtClean="0"/>
          </a:p>
          <a:p>
            <a:pPr eaLnBrk="1" hangingPunct="1"/>
            <a:r>
              <a:rPr lang="en-US" altLang="en-US" smtClean="0"/>
              <a:t>In short, a recordable hearing loss case occurs when an employee experiences an STS (as defined in 1910.95), the STS is work-related, and the employee’s aggregate hearing loss exceeds 25 dB from audiometric zero.</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2827B67F-2FC1-46F1-AAC7-59C71CDDE650}" type="slidenum">
              <a:rPr lang="en-US" altLang="en-US">
                <a:latin typeface="Times New Roman" panose="02020603050405020304" pitchFamily="18" charset="0"/>
              </a:rPr>
              <a:pPr>
                <a:spcBef>
                  <a:spcPct val="0"/>
                </a:spcBef>
              </a:pPr>
              <a:t>49</a:t>
            </a:fld>
            <a:endParaRPr lang="en-US" altLang="en-US">
              <a:latin typeface="Times New Roman" panose="02020603050405020304" pitchFamily="18"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r>
              <a:rPr lang="en-US" altLang="en-US" smtClean="0">
                <a:cs typeface="Times New Roman" panose="02020603050405020304" pitchFamily="18" charset="0"/>
              </a:rPr>
              <a:t>If an employee is exposed to an active case of tuberculosis at work, and then has a positive TB skin test or becomes an active case, then it must be recorded.</a:t>
            </a:r>
          </a:p>
          <a:p>
            <a:pPr eaLnBrk="1" hangingPunct="1"/>
            <a:r>
              <a:rPr lang="en-US" altLang="en-US" smtClean="0">
                <a:cs typeface="Times New Roman" panose="02020603050405020304" pitchFamily="18" charset="0"/>
              </a:rPr>
              <a:t>The case does not have to be recorded if there is evidence that the case did not arise from a workplace exposure.</a:t>
            </a:r>
            <a:r>
              <a:rPr lang="en-US" altLang="en-US"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8FDACCB2-C962-45CF-89DB-1E11E39F447E}" type="slidenum">
              <a:rPr lang="en-US" altLang="en-US">
                <a:latin typeface="Times New Roman" panose="02020603050405020304" pitchFamily="18" charset="0"/>
              </a:rPr>
              <a:pPr>
                <a:spcBef>
                  <a:spcPct val="0"/>
                </a:spcBef>
              </a:pPr>
              <a:t>5</a:t>
            </a:fld>
            <a:endParaRPr lang="en-US" altLang="en-US">
              <a:latin typeface="Times New Roman" panose="02020603050405020304" pitchFamily="18"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r>
              <a:rPr lang="en-US" altLang="en-US" smtClean="0">
                <a:cs typeface="Times New Roman" panose="02020603050405020304" pitchFamily="18" charset="0"/>
              </a:rPr>
              <a:t>While the 1904 regulation exempts many employers from keeping records at all times, these employers are not exempted from all of the 1904 requirements. </a:t>
            </a:r>
          </a:p>
          <a:p>
            <a:pPr eaLnBrk="1" hangingPunct="1"/>
            <a:r>
              <a:rPr lang="en-US" altLang="en-US" u="sng" smtClean="0">
                <a:cs typeface="Times New Roman" panose="02020603050405020304" pitchFamily="18" charset="0"/>
              </a:rPr>
              <a:t>All</a:t>
            </a:r>
            <a:r>
              <a:rPr lang="en-US" altLang="en-US" smtClean="0">
                <a:cs typeface="Times New Roman" panose="02020603050405020304" pitchFamily="18" charset="0"/>
              </a:rPr>
              <a:t> employers are required to report work-related fatalities to OSHA within 8 hours of learning of the incident.  Work-related amputations, loss of an eye , or the in-patient hospitalization of one or more employees must be reported to OSHA within 24 hours of learning of the incident.  Partially exempt employers may need to keep injury and illness records when the government asks them to do so.</a:t>
            </a:r>
            <a:r>
              <a:rPr lang="en-US" altLang="en-US" smtClean="0"/>
              <a:t>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6A9D109B-B514-4D85-B252-4C2566897C6B}" type="slidenum">
              <a:rPr lang="en-US" altLang="en-US">
                <a:latin typeface="Times New Roman" panose="02020603050405020304" pitchFamily="18" charset="0"/>
              </a:rPr>
              <a:pPr>
                <a:spcBef>
                  <a:spcPct val="0"/>
                </a:spcBef>
              </a:pPr>
              <a:t>50</a:t>
            </a:fld>
            <a:endParaRPr lang="en-US" altLang="en-US">
              <a:latin typeface="Times New Roman" panose="02020603050405020304" pitchFamily="18"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r>
              <a:rPr lang="en-US" altLang="en-US" smtClean="0">
                <a:cs typeface="Times New Roman" panose="02020603050405020304" pitchFamily="18" charset="0"/>
              </a:rPr>
              <a:t>The rule requires employers to keep 3 forms: a 300 Log, a 300A Summary form, and a 301 Incident Report.</a:t>
            </a:r>
          </a:p>
          <a:p>
            <a:pPr eaLnBrk="1" hangingPunct="1"/>
            <a:r>
              <a:rPr lang="en-US" altLang="en-US" smtClean="0">
                <a:cs typeface="Times New Roman" panose="02020603050405020304" pitchFamily="18" charset="0"/>
              </a:rPr>
              <a:t>The forms are included in a forms package which contains:</a:t>
            </a:r>
          </a:p>
          <a:p>
            <a:pPr eaLnBrk="1" hangingPunct="1"/>
            <a:r>
              <a:rPr lang="en-US" altLang="en-US" smtClean="0">
                <a:cs typeface="Times New Roman" panose="02020603050405020304" pitchFamily="18" charset="0"/>
              </a:rPr>
              <a:t>- enough 300 and 300A forms for the average employer to keep records for 3 years</a:t>
            </a:r>
          </a:p>
          <a:p>
            <a:pPr eaLnBrk="1" hangingPunct="1"/>
            <a:r>
              <a:rPr lang="en-US" altLang="en-US" smtClean="0">
                <a:cs typeface="Times New Roman" panose="02020603050405020304" pitchFamily="18" charset="0"/>
              </a:rPr>
              <a:t>- instructions and examples</a:t>
            </a:r>
          </a:p>
          <a:p>
            <a:pPr eaLnBrk="1" hangingPunct="1"/>
            <a:r>
              <a:rPr lang="en-US" altLang="en-US" smtClean="0">
                <a:cs typeface="Times New Roman" panose="02020603050405020304" pitchFamily="18" charset="0"/>
              </a:rPr>
              <a:t>- a worksheet for calculating injury and illness rates, and</a:t>
            </a:r>
          </a:p>
          <a:p>
            <a:pPr eaLnBrk="1" hangingPunct="1"/>
            <a:r>
              <a:rPr lang="en-US" altLang="en-US" smtClean="0">
                <a:cs typeface="Times New Roman" panose="02020603050405020304" pitchFamily="18" charset="0"/>
              </a:rPr>
              <a:t>- a worksheet to help employers fill out the summary.</a:t>
            </a:r>
          </a:p>
          <a:p>
            <a:pPr eaLnBrk="1" hangingPunct="1"/>
            <a:r>
              <a:rPr lang="en-US" altLang="en-US" smtClean="0">
                <a:cs typeface="Times New Roman" panose="02020603050405020304" pitchFamily="18" charset="0"/>
              </a:rPr>
              <a:t>The package also includes references to tell employers where they can get more help.</a:t>
            </a:r>
            <a:r>
              <a:rPr lang="en-US" altLang="en-US" smtClean="0"/>
              <a:t> </a:t>
            </a:r>
          </a:p>
          <a:p>
            <a:pPr eaLnBrk="1" hangingPunct="1"/>
            <a:endParaRPr lang="en-US" altLang="en-US" smtClean="0"/>
          </a:p>
          <a:p>
            <a:pPr eaLnBrk="1" hangingPunct="1"/>
            <a:r>
              <a:rPr lang="en-US" altLang="en-US" smtClean="0"/>
              <a:t>The 300 Log and 300A Summary were revised January 1, 2004.</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A72C5FF8-7B81-4FBB-9CC4-D76D24F8CBC5}" type="slidenum">
              <a:rPr lang="en-US" altLang="en-US">
                <a:latin typeface="Times New Roman" panose="02020603050405020304" pitchFamily="18" charset="0"/>
              </a:rPr>
              <a:pPr>
                <a:spcBef>
                  <a:spcPct val="0"/>
                </a:spcBef>
              </a:pPr>
              <a:t>51</a:t>
            </a:fld>
            <a:endParaRPr lang="en-US" altLang="en-US">
              <a:latin typeface="Times New Roman" panose="02020603050405020304" pitchFamily="18"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r>
              <a:rPr lang="en-US" altLang="en-US" smtClean="0">
                <a:cs typeface="Times New Roman" panose="02020603050405020304" pitchFamily="18" charset="0"/>
              </a:rPr>
              <a:t>On the 300 Log, the employer checks one and only one of the outcome columns for each case, the one representing the most serious outcome of the case.  If the status of the case changes, then the entry must be changed.  For example, if the injured employee is experiencing days away from work, then dies, the employer must remove (or line out) the days away entry and the day count and check the box for a fatality.</a:t>
            </a:r>
          </a:p>
          <a:p>
            <a:pPr eaLnBrk="1" hangingPunct="1"/>
            <a:endParaRPr lang="en-US" altLang="en-US" smtClean="0"/>
          </a:p>
          <a:p>
            <a:pPr eaLnBrk="1" hangingPunct="1"/>
            <a:endParaRPr lang="en-US"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848954F1-8CAF-4687-8DFF-AEBA3BADA510}" type="slidenum">
              <a:rPr lang="en-US" altLang="en-US">
                <a:latin typeface="Times New Roman" panose="02020603050405020304" pitchFamily="18" charset="0"/>
              </a:rPr>
              <a:pPr>
                <a:spcBef>
                  <a:spcPct val="0"/>
                </a:spcBef>
              </a:pPr>
              <a:t>52</a:t>
            </a:fld>
            <a:endParaRPr lang="en-US" altLang="en-US">
              <a:latin typeface="Times New Roman" panose="02020603050405020304" pitchFamily="18"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r>
              <a:rPr lang="en-US" altLang="en-US" smtClean="0">
                <a:cs typeface="Times New Roman" panose="02020603050405020304" pitchFamily="18" charset="0"/>
              </a:rPr>
              <a:t>The 301 form captures data on each injury and illness (the length of service, what time the injury occurred, what time the employee started work, etc.).</a:t>
            </a:r>
          </a:p>
          <a:p>
            <a:pPr eaLnBrk="1" hangingPunct="1"/>
            <a:r>
              <a:rPr lang="en-US" altLang="en-US" smtClean="0">
                <a:cs typeface="Times New Roman" panose="02020603050405020304" pitchFamily="18" charset="0"/>
              </a:rPr>
              <a:t> </a:t>
            </a:r>
          </a:p>
          <a:p>
            <a:pPr eaLnBrk="1" hangingPunct="1"/>
            <a:r>
              <a:rPr lang="en-US" altLang="en-US" smtClean="0">
                <a:cs typeface="Times New Roman" panose="02020603050405020304" pitchFamily="18" charset="0"/>
              </a:rPr>
              <a:t>The questions about how the person was injured or became ill are identical to the BLS survey questions, which makes it easier for employers to complete the survey forms when they receive them.</a:t>
            </a:r>
          </a:p>
          <a:p>
            <a:pPr eaLnBrk="1" hangingPunct="1"/>
            <a:r>
              <a:rPr lang="en-US" altLang="en-US" smtClean="0">
                <a:cs typeface="Times New Roman" panose="02020603050405020304" pitchFamily="18" charset="0"/>
              </a:rPr>
              <a:t> </a:t>
            </a:r>
          </a:p>
          <a:p>
            <a:pPr eaLnBrk="1" hangingPunct="1"/>
            <a:r>
              <a:rPr lang="en-US" altLang="en-US" smtClean="0">
                <a:cs typeface="Times New Roman" panose="02020603050405020304" pitchFamily="18" charset="0"/>
              </a:rPr>
              <a:t>Many employers use a Worker’s Compensation Report, a First Report of Injury or a Company Accident Report as an equivalent form, and they can continue to do this. They just need to make sure that their form includes all of the same data that is found on the 301 form or can be supplemented so that that data is attached to it. </a:t>
            </a:r>
          </a:p>
          <a:p>
            <a:pPr eaLnBrk="1" hangingPunct="1"/>
            <a:endParaRPr lang="en-US"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2119D56B-E2ED-491D-A9AA-3F170F2F8A56}" type="slidenum">
              <a:rPr lang="en-US" altLang="en-US">
                <a:latin typeface="Times New Roman" panose="02020603050405020304" pitchFamily="18" charset="0"/>
              </a:rPr>
              <a:pPr>
                <a:spcBef>
                  <a:spcPct val="0"/>
                </a:spcBef>
              </a:pPr>
              <a:t>53</a:t>
            </a:fld>
            <a:endParaRPr lang="en-US" altLang="en-US">
              <a:latin typeface="Times New Roman" panose="02020603050405020304" pitchFamily="18"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xfrm>
            <a:off x="989013" y="4416425"/>
            <a:ext cx="5032375" cy="4183063"/>
          </a:xfrm>
          <a:noFill/>
        </p:spPr>
        <p:txBody>
          <a:bodyPr/>
          <a:lstStyle/>
          <a:p>
            <a:pPr eaLnBrk="1" hangingPunct="1"/>
            <a:r>
              <a:rPr lang="en-US" altLang="en-US" smtClean="0">
                <a:cs typeface="Times New Roman" panose="02020603050405020304" pitchFamily="18" charset="0"/>
              </a:rPr>
              <a:t>There is a separate form for the summary, the 300A. This makes it easier to protect the privacy of injured or ill workers. </a:t>
            </a:r>
          </a:p>
          <a:p>
            <a:pPr eaLnBrk="1" hangingPunct="1"/>
            <a:r>
              <a:rPr lang="en-US" altLang="en-US" smtClean="0">
                <a:cs typeface="Times New Roman" panose="02020603050405020304" pitchFamily="18" charset="0"/>
              </a:rPr>
              <a:t>The form asks for additional data on the average number of employees and hours worked to make it easier to calculate rates.</a:t>
            </a:r>
          </a:p>
          <a:p>
            <a:pPr eaLnBrk="1" hangingPunct="1"/>
            <a:r>
              <a:rPr lang="en-US" altLang="en-US" smtClean="0">
                <a:cs typeface="Times New Roman" panose="02020603050405020304" pitchFamily="18" charset="0"/>
              </a:rPr>
              <a:t>Incidence rates are the best way to compare an establishment or an individual company’s data to the national statistics and to their prior performance.</a:t>
            </a:r>
          </a:p>
          <a:p>
            <a:pPr eaLnBrk="1" hangingPunct="1"/>
            <a:endParaRPr lang="en-US"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0CFAB119-9709-44C2-BAE1-D76DF00FAA3D}" type="slidenum">
              <a:rPr lang="en-US" altLang="en-US">
                <a:latin typeface="Times New Roman" panose="02020603050405020304" pitchFamily="18" charset="0"/>
              </a:rPr>
              <a:pPr>
                <a:spcBef>
                  <a:spcPct val="0"/>
                </a:spcBef>
              </a:pPr>
              <a:t>54</a:t>
            </a:fld>
            <a:endParaRPr lang="en-US" altLang="en-US">
              <a:latin typeface="Times New Roman" panose="02020603050405020304" pitchFamily="18"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pPr eaLnBrk="1" hangingPunct="1"/>
            <a:r>
              <a:rPr lang="en-US" altLang="en-US" smtClean="0">
                <a:cs typeface="Times New Roman" panose="02020603050405020304" pitchFamily="18" charset="0"/>
              </a:rPr>
              <a:t>The employer is required to record a case within 7 calendar days.  </a:t>
            </a:r>
            <a:endParaRPr lang="en-US" alt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6729B7A1-D16A-4E0E-85DD-425487F46387}" type="slidenum">
              <a:rPr lang="en-US" altLang="en-US">
                <a:latin typeface="Times New Roman" panose="02020603050405020304" pitchFamily="18" charset="0"/>
              </a:rPr>
              <a:pPr>
                <a:spcBef>
                  <a:spcPct val="0"/>
                </a:spcBef>
              </a:pPr>
              <a:t>55</a:t>
            </a:fld>
            <a:endParaRPr lang="en-US" altLang="en-US">
              <a:latin typeface="Times New Roman" panose="02020603050405020304" pitchFamily="18"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r>
              <a:rPr lang="en-US" altLang="en-US" smtClean="0">
                <a:cs typeface="Times New Roman" panose="02020603050405020304" pitchFamily="18" charset="0"/>
              </a:rPr>
              <a:t>Employers can keep their records on equivalent forms, on a computer, or at a central location provided that they can get information into the system within 7 calendar days after an injury or illness occurs, and they can produce the data at the establishment when required.</a:t>
            </a:r>
          </a:p>
          <a:p>
            <a:pPr eaLnBrk="1" hangingPunct="1"/>
            <a:endParaRPr lang="en-US"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6680648B-B1BA-442B-A9A0-208AD28A0D96}" type="slidenum">
              <a:rPr lang="en-US" altLang="en-US">
                <a:latin typeface="Times New Roman" panose="02020603050405020304" pitchFamily="18" charset="0"/>
              </a:rPr>
              <a:pPr>
                <a:spcBef>
                  <a:spcPct val="0"/>
                </a:spcBef>
              </a:pPr>
              <a:t>56</a:t>
            </a:fld>
            <a:endParaRPr lang="en-US" altLang="en-US">
              <a:latin typeface="Times New Roman" panose="02020603050405020304" pitchFamily="18"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r>
              <a:rPr lang="en-US" altLang="en-US" smtClean="0">
                <a:cs typeface="Times New Roman" panose="02020603050405020304" pitchFamily="18" charset="0"/>
              </a:rPr>
              <a:t>For certain “privacy concern cases,” employers must </a:t>
            </a:r>
            <a:r>
              <a:rPr lang="en-US" altLang="en-US" u="sng" smtClean="0">
                <a:cs typeface="Times New Roman" panose="02020603050405020304" pitchFamily="18" charset="0"/>
              </a:rPr>
              <a:t>not</a:t>
            </a:r>
            <a:r>
              <a:rPr lang="en-US" altLang="en-US" smtClean="0">
                <a:cs typeface="Times New Roman" panose="02020603050405020304" pitchFamily="18" charset="0"/>
              </a:rPr>
              <a:t> enter the employee’s name on the 300 form.  Instead, they are to enter “privacy case.”</a:t>
            </a:r>
          </a:p>
          <a:p>
            <a:pPr eaLnBrk="1" hangingPunct="1"/>
            <a:r>
              <a:rPr lang="en-US" altLang="en-US" smtClean="0">
                <a:cs typeface="Times New Roman" panose="02020603050405020304" pitchFamily="18" charset="0"/>
              </a:rPr>
              <a:t>A separate, confidential list of the employee’s names and case numbers must be kept by the employer and provided to an OSHA inspector upon request. </a:t>
            </a:r>
            <a:endParaRPr lang="en-US" altLang="en-US" smtClean="0"/>
          </a:p>
          <a:p>
            <a:pPr eaLnBrk="1" hangingPunct="1"/>
            <a:endParaRPr lang="en-US"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B4B21213-80F8-400F-9491-5D962280ED85}" type="slidenum">
              <a:rPr lang="en-US" altLang="en-US">
                <a:latin typeface="Times New Roman" panose="02020603050405020304" pitchFamily="18" charset="0"/>
              </a:rPr>
              <a:pPr>
                <a:spcBef>
                  <a:spcPct val="0"/>
                </a:spcBef>
              </a:pPr>
              <a:t>57</a:t>
            </a:fld>
            <a:endParaRPr lang="en-US" altLang="en-US">
              <a:latin typeface="Times New Roman" panose="02020603050405020304" pitchFamily="18"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r>
              <a:rPr lang="en-US" altLang="en-US" smtClean="0">
                <a:cs typeface="Times New Roman" panose="02020603050405020304" pitchFamily="18" charset="0"/>
              </a:rPr>
              <a:t>Privacy concern cases are defined very specifically in the rule. Privacy concern cases are:</a:t>
            </a:r>
          </a:p>
          <a:p>
            <a:pPr eaLnBrk="1" hangingPunct="1"/>
            <a:r>
              <a:rPr lang="en-US" altLang="en-US" smtClean="0">
                <a:cs typeface="Times New Roman" panose="02020603050405020304" pitchFamily="18" charset="0"/>
              </a:rPr>
              <a:t>- an injury or illness to an intimate body part or the reproductive system,</a:t>
            </a:r>
          </a:p>
          <a:p>
            <a:pPr eaLnBrk="1" hangingPunct="1"/>
            <a:r>
              <a:rPr lang="en-US" altLang="en-US" smtClean="0">
                <a:cs typeface="Times New Roman" panose="02020603050405020304" pitchFamily="18" charset="0"/>
              </a:rPr>
              <a:t>- an injury or illness resulting from sexual assault,</a:t>
            </a:r>
          </a:p>
          <a:p>
            <a:pPr eaLnBrk="1" hangingPunct="1"/>
            <a:r>
              <a:rPr lang="en-US" altLang="en-US" smtClean="0">
                <a:cs typeface="Times New Roman" panose="02020603050405020304" pitchFamily="18" charset="0"/>
              </a:rPr>
              <a:t>- mental illness,</a:t>
            </a:r>
          </a:p>
          <a:p>
            <a:pPr eaLnBrk="1" hangingPunct="1"/>
            <a:r>
              <a:rPr lang="en-US" altLang="en-US" smtClean="0">
                <a:cs typeface="Times New Roman" panose="02020603050405020304" pitchFamily="18" charset="0"/>
              </a:rPr>
              <a:t>- HIV infection, hepatitis or tuberculosis,</a:t>
            </a:r>
          </a:p>
          <a:p>
            <a:pPr eaLnBrk="1" hangingPunct="1"/>
            <a:r>
              <a:rPr lang="en-US" altLang="en-US" smtClean="0">
                <a:cs typeface="Times New Roman" panose="02020603050405020304" pitchFamily="18" charset="0"/>
              </a:rPr>
              <a:t>- needlestick and sharps injuries that are contaminated with another person’s blood or other potentially infectious material, or</a:t>
            </a:r>
          </a:p>
          <a:p>
            <a:pPr eaLnBrk="1" hangingPunct="1"/>
            <a:r>
              <a:rPr lang="en-US" altLang="en-US" smtClean="0">
                <a:cs typeface="Times New Roman" panose="02020603050405020304" pitchFamily="18" charset="0"/>
              </a:rPr>
              <a:t>- illness cases where employees independently and voluntarily request that their names not be entered on the log.</a:t>
            </a:r>
            <a:r>
              <a:rPr lang="en-US" altLang="en-US" smtClean="0"/>
              <a:t> </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9BF91EAE-DD13-4938-87FD-17A9F1C09890}" type="slidenum">
              <a:rPr lang="en-US" altLang="en-US">
                <a:latin typeface="Times New Roman" panose="02020603050405020304" pitchFamily="18" charset="0"/>
              </a:rPr>
              <a:pPr>
                <a:spcBef>
                  <a:spcPct val="0"/>
                </a:spcBef>
              </a:pPr>
              <a:t>58</a:t>
            </a:fld>
            <a:endParaRPr lang="en-US" altLang="en-US">
              <a:latin typeface="Times New Roman" panose="02020603050405020304" pitchFamily="18"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pPr eaLnBrk="1" hangingPunct="1"/>
            <a:r>
              <a:rPr lang="en-US" altLang="en-US" smtClean="0">
                <a:cs typeface="Times New Roman" panose="02020603050405020304" pitchFamily="18" charset="0"/>
              </a:rPr>
              <a:t>For a privacy concern case, if the employee’s identity can still be implied, the employer may use some discretion in describing the case. </a:t>
            </a:r>
          </a:p>
          <a:p>
            <a:pPr eaLnBrk="1" hangingPunct="1"/>
            <a:r>
              <a:rPr lang="en-US" altLang="en-US" smtClean="0">
                <a:cs typeface="Times New Roman" panose="02020603050405020304" pitchFamily="18" charset="0"/>
              </a:rPr>
              <a:t>The rule requires that enough information be entered to identify the cause and general severity of the incident.  For example, a sexual assault can be entered as “assault” or an injury to a reproductive organ can be entered as a “lower abdominal injury.”  The employer is not required to go into graphic detail in these types of cases.</a:t>
            </a:r>
          </a:p>
          <a:p>
            <a:pPr eaLnBrk="1" hangingPunct="1"/>
            <a:r>
              <a:rPr lang="en-US" altLang="en-US" smtClean="0">
                <a:cs typeface="Times New Roman" panose="02020603050405020304" pitchFamily="18" charset="0"/>
              </a:rPr>
              <a:t>If the employer gives out the forms to the public, </a:t>
            </a:r>
            <a:r>
              <a:rPr lang="en-US" altLang="en-US" u="sng" smtClean="0">
                <a:cs typeface="Times New Roman" panose="02020603050405020304" pitchFamily="18" charset="0"/>
              </a:rPr>
              <a:t>the names must be removed first</a:t>
            </a:r>
            <a:r>
              <a:rPr lang="en-US" altLang="en-US" smtClean="0">
                <a:cs typeface="Times New Roman" panose="02020603050405020304" pitchFamily="18" charset="0"/>
              </a:rPr>
              <a:t>.  There are exceptions for employee access, OSHA access, auditors, insurance, or law enforcement personnel.</a:t>
            </a:r>
            <a:r>
              <a:rPr lang="en-US" altLang="en-US" smtClean="0"/>
              <a:t> </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5F7155B0-FF87-4C52-BE3C-DF2F5EBA606D}" type="slidenum">
              <a:rPr lang="en-US" altLang="en-US">
                <a:latin typeface="Times New Roman" panose="02020603050405020304" pitchFamily="18" charset="0"/>
              </a:rPr>
              <a:pPr>
                <a:spcBef>
                  <a:spcPct val="0"/>
                </a:spcBef>
              </a:pPr>
              <a:t>59</a:t>
            </a:fld>
            <a:endParaRPr lang="en-US" altLang="en-US">
              <a:latin typeface="Times New Roman" panose="02020603050405020304" pitchFamily="18"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pPr eaLnBrk="1" hangingPunct="1"/>
            <a:r>
              <a:rPr lang="en-US" altLang="en-US" smtClean="0">
                <a:cs typeface="Times New Roman" panose="02020603050405020304" pitchFamily="18" charset="0"/>
              </a:rPr>
              <a:t>Subpart D includes other requirements, telling the employer how to handle multiple business establishments and temporary employees, how to summarize and store the data, what to do if the business is sold, employee involvement, state plans and variances.</a:t>
            </a:r>
            <a:r>
              <a:rPr lang="en-US" altLang="en-US" smtClean="0"/>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35F89E9C-39D1-49D9-91E9-E6DDDAA889A7}" type="slidenum">
              <a:rPr lang="en-US" altLang="en-US">
                <a:latin typeface="Times New Roman" panose="02020603050405020304" pitchFamily="18" charset="0"/>
              </a:rPr>
              <a:pPr>
                <a:spcBef>
                  <a:spcPct val="0"/>
                </a:spcBef>
              </a:pPr>
              <a:t>6</a:t>
            </a:fld>
            <a:endParaRPr lang="en-US" altLang="en-US">
              <a:latin typeface="Times New Roman" panose="02020603050405020304" pitchFamily="18"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r>
              <a:rPr lang="en-US" altLang="en-US" smtClean="0">
                <a:cs typeface="Times New Roman" panose="02020603050405020304" pitchFamily="18" charset="0"/>
              </a:rPr>
              <a:t>The size exemption is based on the company’s peak employment during the last calendar year.  If, at any time last year, the company reached 11 or more workers, the company is not size exempt.  However, the company, or some of its individual establishments, may still be exempt because of industry classification.</a:t>
            </a:r>
          </a:p>
          <a:p>
            <a:pPr eaLnBrk="1" hangingPunct="1"/>
            <a:endParaRPr lang="en-US" alt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CDE843CD-7C13-45B2-9EA6-E9C85A121063}" type="slidenum">
              <a:rPr lang="en-US" altLang="en-US">
                <a:latin typeface="Times New Roman" panose="02020603050405020304" pitchFamily="18" charset="0"/>
              </a:rPr>
              <a:pPr>
                <a:spcBef>
                  <a:spcPct val="0"/>
                </a:spcBef>
              </a:pPr>
              <a:t>60</a:t>
            </a:fld>
            <a:endParaRPr lang="en-US" altLang="en-US">
              <a:latin typeface="Times New Roman" panose="02020603050405020304" pitchFamily="18"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pPr eaLnBrk="1" hangingPunct="1"/>
            <a:r>
              <a:rPr lang="en-US" altLang="en-US" smtClean="0">
                <a:cs typeface="Times New Roman" panose="02020603050405020304" pitchFamily="18" charset="0"/>
              </a:rPr>
              <a:t>When the employer has more than one establishment, a separate log must be kept for each establishment expected to be in operation for more than a year.</a:t>
            </a:r>
          </a:p>
          <a:p>
            <a:pPr eaLnBrk="1" hangingPunct="1"/>
            <a:r>
              <a:rPr lang="en-US" altLang="en-US" smtClean="0">
                <a:cs typeface="Times New Roman" panose="02020603050405020304" pitchFamily="18" charset="0"/>
              </a:rPr>
              <a:t>For the short term establishments (those expected to be in operation for less than a year), the employer may keep one log that includes all of the injuries and illnesses at the short term establishments, or keep logs by state or district.</a:t>
            </a:r>
          </a:p>
          <a:p>
            <a:pPr eaLnBrk="1" hangingPunct="1"/>
            <a:r>
              <a:rPr lang="en-US" altLang="en-US" smtClean="0">
                <a:cs typeface="Times New Roman" panose="02020603050405020304" pitchFamily="18" charset="0"/>
              </a:rPr>
              <a:t>An employer with multiple lines of business may have some exempt and some covered establishments, and each employee must be linked to an establishment for recordkeeping purposes.</a:t>
            </a:r>
            <a:r>
              <a:rPr lang="en-US" altLang="en-US" smtClean="0"/>
              <a:t> </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C99FBD7A-B450-4B0B-AC57-87A938F1DD91}" type="slidenum">
              <a:rPr lang="en-US" altLang="en-US">
                <a:latin typeface="Times New Roman" panose="02020603050405020304" pitchFamily="18" charset="0"/>
              </a:rPr>
              <a:pPr>
                <a:spcBef>
                  <a:spcPct val="0"/>
                </a:spcBef>
              </a:pPr>
              <a:t>61</a:t>
            </a:fld>
            <a:endParaRPr lang="en-US" altLang="en-US">
              <a:latin typeface="Times New Roman" panose="02020603050405020304" pitchFamily="18"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eaLnBrk="1" hangingPunct="1"/>
            <a:r>
              <a:rPr lang="en-US" altLang="en-US" smtClean="0">
                <a:cs typeface="Times New Roman" panose="02020603050405020304" pitchFamily="18" charset="0"/>
              </a:rPr>
              <a:t>Employees on the payroll must be included in the employer’s records, unless the company is acting as a temporary help service.</a:t>
            </a:r>
          </a:p>
          <a:p>
            <a:pPr eaLnBrk="1" hangingPunct="1"/>
            <a:r>
              <a:rPr lang="en-US" altLang="en-US" smtClean="0">
                <a:cs typeface="Times New Roman" panose="02020603050405020304" pitchFamily="18" charset="0"/>
              </a:rPr>
              <a:t>Employees not covered in the OSH Act are also not included in the OSHA records.  These include unpaid volunteers, sole proprietors, family members on family farms, domestic workers in residential settings.</a:t>
            </a:r>
          </a:p>
          <a:p>
            <a:pPr eaLnBrk="1" hangingPunct="1"/>
            <a:r>
              <a:rPr lang="en-US" altLang="en-US" smtClean="0">
                <a:cs typeface="Times New Roman" panose="02020603050405020304" pitchFamily="18" charset="0"/>
              </a:rPr>
              <a:t>Temporary workers will be the employees of the party exercising day-to-day control over them, and the supervising party will record their injuries and illnesses.</a:t>
            </a:r>
          </a:p>
          <a:p>
            <a:pPr eaLnBrk="1" hangingPunct="1"/>
            <a:r>
              <a:rPr lang="en-US" altLang="en-US" smtClean="0">
                <a:cs typeface="Times New Roman" panose="02020603050405020304" pitchFamily="18" charset="0"/>
              </a:rPr>
              <a:t>The employer and the temporary help service can discuss each case to see who is recording it.  We do not want a case to be recorded twice if it can be avoided.</a:t>
            </a:r>
            <a:r>
              <a:rPr lang="en-US" altLang="en-US" smtClean="0"/>
              <a:t> </a:t>
            </a:r>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B880512F-F6A9-4179-BE10-7B8E0D875B9E}" type="slidenum">
              <a:rPr lang="en-US" altLang="en-US">
                <a:latin typeface="Times New Roman" panose="02020603050405020304" pitchFamily="18" charset="0"/>
              </a:rPr>
              <a:pPr>
                <a:spcBef>
                  <a:spcPct val="0"/>
                </a:spcBef>
              </a:pPr>
              <a:t>62</a:t>
            </a:fld>
            <a:endParaRPr lang="en-US" altLang="en-US">
              <a:latin typeface="Times New Roman" panose="02020603050405020304" pitchFamily="18"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pPr eaLnBrk="1" hangingPunct="1"/>
            <a:r>
              <a:rPr lang="en-US" altLang="en-US" smtClean="0">
                <a:cs typeface="Times New Roman" panose="02020603050405020304" pitchFamily="18" charset="0"/>
              </a:rPr>
              <a:t>The annual summary requirements lay out a process for completing the end-of-year processing.</a:t>
            </a:r>
          </a:p>
          <a:p>
            <a:pPr eaLnBrk="1" hangingPunct="1"/>
            <a:r>
              <a:rPr lang="en-US" altLang="en-US" smtClean="0">
                <a:cs typeface="Times New Roman" panose="02020603050405020304" pitchFamily="18" charset="0"/>
              </a:rPr>
              <a:t>The employer must first review the records and correct them if necessary, then complete the form, certify the form, and post it for 3 months.</a:t>
            </a:r>
          </a:p>
          <a:p>
            <a:pPr eaLnBrk="1" hangingPunct="1"/>
            <a:r>
              <a:rPr lang="en-US" altLang="en-US" smtClean="0">
                <a:cs typeface="Times New Roman" panose="02020603050405020304" pitchFamily="18" charset="0"/>
              </a:rPr>
              <a:t>The form includes data on average employment and hours worked to make it easier to calculate incidence rates.  The employer may estimate these figures using the optional worksheet provided in the forms package.</a:t>
            </a:r>
            <a:r>
              <a:rPr lang="en-US" altLang="en-US" smtClean="0"/>
              <a:t> </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4CAA717B-82C7-4CA1-9455-0E04FD75F229}" type="slidenum">
              <a:rPr lang="en-US" altLang="en-US">
                <a:latin typeface="Times New Roman" panose="02020603050405020304" pitchFamily="18" charset="0"/>
              </a:rPr>
              <a:pPr>
                <a:spcBef>
                  <a:spcPct val="0"/>
                </a:spcBef>
              </a:pPr>
              <a:t>63</a:t>
            </a:fld>
            <a:endParaRPr lang="en-US" altLang="en-US">
              <a:latin typeface="Times New Roman" panose="02020603050405020304" pitchFamily="18"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pPr eaLnBrk="1" hangingPunct="1"/>
            <a:r>
              <a:rPr lang="en-US" altLang="en-US" smtClean="0">
                <a:cs typeface="Times New Roman" panose="02020603050405020304" pitchFamily="18" charset="0"/>
              </a:rPr>
              <a:t>The rule requires certification by a company executive to help improve management involvement in the records.</a:t>
            </a:r>
          </a:p>
          <a:p>
            <a:pPr eaLnBrk="1" hangingPunct="1"/>
            <a:r>
              <a:rPr lang="en-US" altLang="en-US" smtClean="0">
                <a:cs typeface="Times New Roman" panose="02020603050405020304" pitchFamily="18" charset="0"/>
              </a:rPr>
              <a:t>A company executive is narrowly defined as:</a:t>
            </a:r>
          </a:p>
          <a:p>
            <a:pPr eaLnBrk="1" hangingPunct="1"/>
            <a:r>
              <a:rPr lang="en-US" altLang="en-US" smtClean="0">
                <a:cs typeface="Times New Roman" panose="02020603050405020304" pitchFamily="18" charset="0"/>
              </a:rPr>
              <a:t>- an owner of the company,</a:t>
            </a:r>
          </a:p>
          <a:p>
            <a:pPr eaLnBrk="1" hangingPunct="1"/>
            <a:r>
              <a:rPr lang="en-US" altLang="en-US" smtClean="0">
                <a:cs typeface="Times New Roman" panose="02020603050405020304" pitchFamily="18" charset="0"/>
              </a:rPr>
              <a:t>- an officer of the corporation</a:t>
            </a:r>
          </a:p>
          <a:p>
            <a:pPr eaLnBrk="1" hangingPunct="1"/>
            <a:r>
              <a:rPr lang="en-US" altLang="en-US" smtClean="0">
                <a:cs typeface="Times New Roman" panose="02020603050405020304" pitchFamily="18" charset="0"/>
              </a:rPr>
              <a:t>- the highest ranking person at the establishment, or</a:t>
            </a:r>
          </a:p>
          <a:p>
            <a:pPr eaLnBrk="1" hangingPunct="1"/>
            <a:r>
              <a:rPr lang="en-US" altLang="en-US" smtClean="0">
                <a:cs typeface="Times New Roman" panose="02020603050405020304" pitchFamily="18" charset="0"/>
              </a:rPr>
              <a:t>- his or her boss.</a:t>
            </a:r>
          </a:p>
          <a:p>
            <a:pPr eaLnBrk="1" hangingPunct="1"/>
            <a:r>
              <a:rPr lang="en-US" altLang="en-US" smtClean="0">
                <a:cs typeface="Times New Roman" panose="02020603050405020304" pitchFamily="18" charset="0"/>
              </a:rPr>
              <a:t>The records must be posted for 3 months.</a:t>
            </a:r>
            <a:r>
              <a:rPr lang="en-US" altLang="en-US" smtClean="0"/>
              <a:t> </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2BE8F5E6-C902-44F7-AE88-0AD76A6EF10B}" type="slidenum">
              <a:rPr lang="en-US" altLang="en-US">
                <a:latin typeface="Times New Roman" panose="02020603050405020304" pitchFamily="18" charset="0"/>
              </a:rPr>
              <a:pPr>
                <a:spcBef>
                  <a:spcPct val="0"/>
                </a:spcBef>
              </a:pPr>
              <a:t>64</a:t>
            </a:fld>
            <a:endParaRPr lang="en-US" altLang="en-US">
              <a:latin typeface="Times New Roman" panose="02020603050405020304" pitchFamily="18"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pPr eaLnBrk="1" hangingPunct="1"/>
            <a:r>
              <a:rPr lang="en-US" altLang="en-US" smtClean="0">
                <a:cs typeface="Times New Roman" panose="02020603050405020304" pitchFamily="18" charset="0"/>
              </a:rPr>
              <a:t>The records must be retained for five years.  </a:t>
            </a:r>
          </a:p>
          <a:p>
            <a:pPr eaLnBrk="1" hangingPunct="1"/>
            <a:r>
              <a:rPr lang="en-US" altLang="en-US" smtClean="0">
                <a:cs typeface="Times New Roman" panose="02020603050405020304" pitchFamily="18" charset="0"/>
              </a:rPr>
              <a:t>During the retention period, the employer must update the 300 form to include any cases that are newly discovered or whose status has changed, but does not have to change the summary or the 301 form.</a:t>
            </a:r>
          </a:p>
          <a:p>
            <a:pPr eaLnBrk="1" hangingPunct="1"/>
            <a:endParaRPr lang="en-US" alt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8A4B06F6-C844-400F-9025-A066EA105F16}" type="slidenum">
              <a:rPr lang="en-US" altLang="en-US">
                <a:latin typeface="Times New Roman" panose="02020603050405020304" pitchFamily="18" charset="0"/>
              </a:rPr>
              <a:pPr>
                <a:spcBef>
                  <a:spcPct val="0"/>
                </a:spcBef>
              </a:pPr>
              <a:t>65</a:t>
            </a:fld>
            <a:endParaRPr lang="en-US" altLang="en-US">
              <a:latin typeface="Times New Roman" panose="02020603050405020304" pitchFamily="18"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p:spPr>
        <p:txBody>
          <a:bodyPr/>
          <a:lstStyle/>
          <a:p>
            <a:pPr eaLnBrk="1" hangingPunct="1"/>
            <a:r>
              <a:rPr lang="en-US" altLang="en-US" smtClean="0">
                <a:cs typeface="Times New Roman" panose="02020603050405020304" pitchFamily="18" charset="0"/>
              </a:rPr>
              <a:t>The rule requires each employer to set up a way for employees to report injuries and illnesses.  Employers also must tell each employee how to report.  This is a very basic step to make sure employees report cases so they can get into the records.</a:t>
            </a:r>
            <a:r>
              <a:rPr lang="en-US" altLang="en-US" smtClean="0"/>
              <a:t> </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334ED5D1-F844-4180-A5F4-68A450B105CC}" type="slidenum">
              <a:rPr lang="en-US" altLang="en-US">
                <a:latin typeface="Times New Roman" panose="02020603050405020304" pitchFamily="18" charset="0"/>
              </a:rPr>
              <a:pPr>
                <a:spcBef>
                  <a:spcPct val="0"/>
                </a:spcBef>
              </a:pPr>
              <a:t>66</a:t>
            </a:fld>
            <a:endParaRPr lang="en-US" altLang="en-US">
              <a:latin typeface="Times New Roman" panose="02020603050405020304" pitchFamily="18"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p:spPr>
        <p:txBody>
          <a:bodyPr/>
          <a:lstStyle/>
          <a:p>
            <a:pPr eaLnBrk="1" hangingPunct="1"/>
            <a:r>
              <a:rPr lang="en-US" altLang="en-US" smtClean="0">
                <a:cs typeface="Times New Roman" panose="02020603050405020304" pitchFamily="18" charset="0"/>
              </a:rPr>
              <a:t>Employers are also required to provide the records to employees.  The 300 Log is available to employees, former employees, or employee representatives by the end of the next business day.</a:t>
            </a:r>
          </a:p>
          <a:p>
            <a:pPr eaLnBrk="1" hangingPunct="1"/>
            <a:r>
              <a:rPr lang="en-US" altLang="en-US" smtClean="0">
                <a:cs typeface="Times New Roman" panose="02020603050405020304" pitchFamily="18" charset="0"/>
              </a:rPr>
              <a:t>An employee, former employee or personal representative is allowed to receive a copy of his or her own 301 form. </a:t>
            </a:r>
          </a:p>
          <a:p>
            <a:pPr eaLnBrk="1" hangingPunct="1"/>
            <a:r>
              <a:rPr lang="en-US" altLang="en-US" smtClean="0">
                <a:cs typeface="Times New Roman" panose="02020603050405020304" pitchFamily="18" charset="0"/>
              </a:rPr>
              <a:t>An authorized representative can get 301 information for all the injuries and illnesses at the establishment, but only the information about the injury or illness.  That information is provided on the right side of the 301 form.</a:t>
            </a:r>
          </a:p>
          <a:p>
            <a:pPr eaLnBrk="1" hangingPunct="1"/>
            <a:endParaRPr lang="en-US" alt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F6274AEB-CFF5-4A9C-9051-B8F18A72877A}" type="slidenum">
              <a:rPr lang="en-US" altLang="en-US">
                <a:latin typeface="Times New Roman" panose="02020603050405020304" pitchFamily="18" charset="0"/>
              </a:rPr>
              <a:pPr>
                <a:spcBef>
                  <a:spcPct val="0"/>
                </a:spcBef>
              </a:pPr>
              <a:t>67</a:t>
            </a:fld>
            <a:endParaRPr lang="en-US" altLang="en-US">
              <a:latin typeface="Times New Roman" panose="02020603050405020304" pitchFamily="18" charset="0"/>
            </a:endParaRPr>
          </a:p>
        </p:txBody>
      </p:sp>
      <p:sp>
        <p:nvSpPr>
          <p:cNvPr id="141315" name="Rectangle 2"/>
          <p:cNvSpPr>
            <a:spLocks noGrp="1" noRot="1" noChangeAspect="1" noChangeArrowheads="1" noTextEdit="1"/>
          </p:cNvSpPr>
          <p:nvPr>
            <p:ph type="sldImg"/>
          </p:nvPr>
        </p:nvSpPr>
        <p:spPr>
          <a:solidFill>
            <a:srgbClr val="FFFFFF"/>
          </a:solidFill>
          <a:ln/>
        </p:spPr>
      </p:sp>
      <p:sp>
        <p:nvSpPr>
          <p:cNvPr id="1413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cs typeface="Times New Roman" panose="02020603050405020304" pitchFamily="18" charset="0"/>
              </a:rPr>
              <a:t>The rule reminds employers about the anti-discrimination provisions of the OSH Act.  Employers may not discriminate against an employee for reporting a work-related injury or illness case.</a:t>
            </a:r>
            <a:r>
              <a:rPr lang="en-US" altLang="en-US" smtClean="0"/>
              <a:t> </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86E6A568-4745-4BF7-A448-FE4109447550}" type="slidenum">
              <a:rPr lang="en-US" altLang="en-US">
                <a:latin typeface="Times New Roman" panose="02020603050405020304" pitchFamily="18" charset="0"/>
              </a:rPr>
              <a:pPr>
                <a:spcBef>
                  <a:spcPct val="0"/>
                </a:spcBef>
              </a:pPr>
              <a:t>68</a:t>
            </a:fld>
            <a:endParaRPr lang="en-US" altLang="en-US">
              <a:latin typeface="Times New Roman" panose="02020603050405020304" pitchFamily="18"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p:spPr>
        <p:txBody>
          <a:bodyPr/>
          <a:lstStyle/>
          <a:p>
            <a:pPr eaLnBrk="1" hangingPunct="1"/>
            <a:r>
              <a:rPr lang="en-US" altLang="en-US" smtClean="0">
                <a:cs typeface="Times New Roman" panose="02020603050405020304" pitchFamily="18" charset="0"/>
              </a:rPr>
              <a:t>The State Plan States must collect the same information as federal OSHA.</a:t>
            </a:r>
          </a:p>
          <a:p>
            <a:pPr eaLnBrk="1" hangingPunct="1"/>
            <a:r>
              <a:rPr lang="en-US" altLang="en-US" smtClean="0">
                <a:cs typeface="Times New Roman" panose="02020603050405020304" pitchFamily="18" charset="0"/>
              </a:rPr>
              <a:t>However, the States may have more stringent or supplemental requirements on other matters, such as industry and size exemptions, the reporting of fatalities and catastrophes, and the access provisions.</a:t>
            </a:r>
          </a:p>
          <a:p>
            <a:pPr eaLnBrk="1" hangingPunct="1"/>
            <a:r>
              <a:rPr lang="en-US" altLang="en-US" smtClean="0">
                <a:cs typeface="Times New Roman" panose="02020603050405020304" pitchFamily="18" charset="0"/>
              </a:rPr>
              <a:t>The State Plan States must cover public sector employees, so in these states records are kept by state and local government agencies.</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43209943-3F3C-4DA6-8117-AFF265E0EF95}" type="slidenum">
              <a:rPr lang="en-US" altLang="en-US">
                <a:latin typeface="Times New Roman" panose="02020603050405020304" pitchFamily="18" charset="0"/>
              </a:rPr>
              <a:pPr>
                <a:spcBef>
                  <a:spcPct val="0"/>
                </a:spcBef>
              </a:pPr>
              <a:t>69</a:t>
            </a:fld>
            <a:endParaRPr lang="en-US" altLang="en-US">
              <a:latin typeface="Times New Roman" panose="02020603050405020304" pitchFamily="18"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pPr eaLnBrk="1" hangingPunct="1"/>
            <a:r>
              <a:rPr lang="en-US" altLang="en-US" smtClean="0">
                <a:cs typeface="Times New Roman" panose="02020603050405020304" pitchFamily="18" charset="0"/>
              </a:rPr>
              <a:t>Subpart E includes the requirements for providing information to the government.</a:t>
            </a:r>
          </a:p>
          <a:p>
            <a:pPr eaLnBrk="1" hangingPunct="1"/>
            <a:r>
              <a:rPr lang="en-US" altLang="en-US" smtClean="0">
                <a:cs typeface="Times New Roman" panose="02020603050405020304" pitchFamily="18" charset="0"/>
              </a:rPr>
              <a:t>The federal government conducts two surveys of 1904 information – one by OSHA and one by the Bureau of Labor Statistics.  If employers receive a form for either survey in the mail, they must complete and return the form using the instructions on the form.</a:t>
            </a:r>
            <a:r>
              <a:rPr lang="en-US" altLang="en-US" smtClean="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3B26AD8F-E508-4D44-879C-A280531876FB}" type="slidenum">
              <a:rPr lang="en-US" altLang="en-US">
                <a:latin typeface="Times New Roman" panose="02020603050405020304" pitchFamily="18" charset="0"/>
              </a:rPr>
              <a:pPr>
                <a:spcBef>
                  <a:spcPct val="0"/>
                </a:spcBef>
              </a:pPr>
              <a:t>7</a:t>
            </a:fld>
            <a:endParaRPr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en-US" altLang="en-US" smtClean="0">
                <a:cs typeface="Times New Roman" panose="02020603050405020304" pitchFamily="18" charset="0"/>
              </a:rPr>
              <a:t>Appendix A to Subpart B lists the partially exempt service and retail industries. Establishments in these industries are exempt even if they are very large.  For example, a very large chain of shoe stores or a very large bank is exempt.  Some of the State Plan States have different industry exemptions.  </a:t>
            </a:r>
          </a:p>
          <a:p>
            <a:pPr eaLnBrk="1" hangingPunct="1"/>
            <a:r>
              <a:rPr lang="en-US" altLang="en-US" smtClean="0">
                <a:cs typeface="Times New Roman" panose="02020603050405020304" pitchFamily="18" charset="0"/>
              </a:rPr>
              <a:t>The exempt transportation, retail and service industries were chosen by comparing the Days Away, Restricted Work Activity and Job Transfer (DART) injury and illness experience of the industry with the national average. If the industry’s DART rate for the last 3 years was below 75% of the national average, the industry was exempted. As an example, sectors such as doctors’ and dentists’ offices are exempted.</a:t>
            </a:r>
          </a:p>
          <a:p>
            <a:pPr eaLnBrk="1" hangingPunct="1"/>
            <a:r>
              <a:rPr lang="en-US" altLang="en-US" smtClean="0">
                <a:cs typeface="Times New Roman" panose="02020603050405020304" pitchFamily="18" charset="0"/>
              </a:rPr>
              <a:t>The industry exemption applies to individual establishments, so a company that is engaged in several lines of business could have some establishments that keep records, and others that do not.</a:t>
            </a:r>
            <a:r>
              <a:rPr lang="en-US" altLang="en-US" smtClean="0"/>
              <a:t> </a:t>
            </a:r>
          </a:p>
          <a:p>
            <a:pPr eaLnBrk="1" hangingPunct="1"/>
            <a:endParaRPr lang="en-US" alt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07D4455A-F2A1-4AA6-9650-6012533374F7}" type="slidenum">
              <a:rPr lang="en-US" altLang="en-US">
                <a:latin typeface="Times New Roman" panose="02020603050405020304" pitchFamily="18" charset="0"/>
              </a:rPr>
              <a:pPr>
                <a:spcBef>
                  <a:spcPct val="0"/>
                </a:spcBef>
              </a:pPr>
              <a:t>70</a:t>
            </a:fld>
            <a:endParaRPr lang="en-US" altLang="en-US">
              <a:latin typeface="Times New Roman" panose="02020603050405020304" pitchFamily="18"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p:spPr>
        <p:txBody>
          <a:bodyPr/>
          <a:lstStyle/>
          <a:p>
            <a:pPr eaLnBrk="1" hangingPunct="1"/>
            <a:r>
              <a:rPr lang="en-US" altLang="en-US" u="sng" smtClean="0">
                <a:cs typeface="Times New Roman" panose="02020603050405020304" pitchFamily="18" charset="0"/>
              </a:rPr>
              <a:t>All</a:t>
            </a:r>
            <a:r>
              <a:rPr lang="en-US" altLang="en-US" smtClean="0">
                <a:cs typeface="Times New Roman" panose="02020603050405020304" pitchFamily="18" charset="0"/>
              </a:rPr>
              <a:t> employers are required to report work-related fatalities to OSHA within 8 hours.  Work-related amputations, loss of an eye , or the in-patient hospitalization of one or more employees must be reported to OSHA within 24 hours of learning of the incident.</a:t>
            </a:r>
            <a:endParaRPr lang="en-US" altLang="en-US" smtClean="0"/>
          </a:p>
          <a:p>
            <a:pPr eaLnBrk="1" hangingPunct="1"/>
            <a:endParaRPr lang="en-US" altLang="en-US" smtClean="0">
              <a:cs typeface="Times New Roman" panose="02020603050405020304" pitchFamily="18" charset="0"/>
            </a:endParaRPr>
          </a:p>
          <a:p>
            <a:pPr eaLnBrk="1" hangingPunct="1"/>
            <a:r>
              <a:rPr lang="en-US" altLang="en-US" smtClean="0">
                <a:cs typeface="Times New Roman" panose="02020603050405020304" pitchFamily="18" charset="0"/>
              </a:rPr>
              <a:t>The case can be called in to the local area office or phoned in to 1-800-321-OSHA.  The case can also be reported to OSHA using the web application available from OSHA’s public website.</a:t>
            </a:r>
          </a:p>
          <a:p>
            <a:pPr eaLnBrk="1" hangingPunct="1"/>
            <a:endParaRPr lang="en-US" altLang="en-US" smtClean="0">
              <a:cs typeface="Times New Roman" panose="02020603050405020304" pitchFamily="18" charset="0"/>
            </a:endParaRPr>
          </a:p>
          <a:p>
            <a:pPr eaLnBrk="1" hangingPunct="1"/>
            <a:r>
              <a:rPr lang="en-US" altLang="en-US" smtClean="0">
                <a:cs typeface="Times New Roman" panose="02020603050405020304" pitchFamily="18" charset="0"/>
              </a:rPr>
              <a:t>Cases may be recordable but not reportable, for example, a fatality due to a motor vehicle accident on a public highway does not have to be reported within 8 hours, but it is a recordable fatality on the 300 Log.</a:t>
            </a:r>
            <a:r>
              <a:rPr lang="en-US" altLang="en-US" smtClean="0"/>
              <a:t> </a:t>
            </a:r>
          </a:p>
          <a:p>
            <a:pPr eaLnBrk="1" hangingPunct="1"/>
            <a:endParaRPr lang="en-US" alt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510270C6-EE05-457A-95EB-0617D1193F59}" type="slidenum">
              <a:rPr lang="en-US" altLang="en-US">
                <a:latin typeface="Times New Roman" panose="02020603050405020304" pitchFamily="18" charset="0"/>
              </a:rPr>
              <a:pPr>
                <a:spcBef>
                  <a:spcPct val="0"/>
                </a:spcBef>
              </a:pPr>
              <a:t>71</a:t>
            </a:fld>
            <a:endParaRPr lang="en-US" altLang="en-US">
              <a:latin typeface="Times New Roman" panose="02020603050405020304" pitchFamily="18"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p:spPr>
        <p:txBody>
          <a:bodyPr/>
          <a:lstStyle/>
          <a:p>
            <a:pPr eaLnBrk="1" hangingPunct="1"/>
            <a:r>
              <a:rPr lang="en-US" altLang="en-US" smtClean="0">
                <a:cs typeface="Times New Roman" panose="02020603050405020304" pitchFamily="18" charset="0"/>
              </a:rPr>
              <a:t>Employers must provide the records within 4 business hours of a request by an OSHA or NIOSH official.  If an inspection is in Texas and the records are in New York, use the business hours of New York.</a:t>
            </a:r>
            <a:r>
              <a:rPr lang="en-US" altLang="en-US" smtClean="0"/>
              <a:t> </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https://www.osha.gov/recordkeeping/NAICScodesforelectronicsubmission.html (removed link from presentation)</a:t>
            </a:r>
            <a:endParaRPr lang="en-US" dirty="0"/>
          </a:p>
        </p:txBody>
      </p:sp>
      <p:sp>
        <p:nvSpPr>
          <p:cNvPr id="4" name="Slide Number Placeholder 3"/>
          <p:cNvSpPr>
            <a:spLocks noGrp="1"/>
          </p:cNvSpPr>
          <p:nvPr>
            <p:ph type="sldNum" sz="quarter" idx="10"/>
          </p:nvPr>
        </p:nvSpPr>
        <p:spPr/>
        <p:txBody>
          <a:bodyPr/>
          <a:lstStyle/>
          <a:p>
            <a:pPr>
              <a:defRPr/>
            </a:pPr>
            <a:fld id="{6D9E01E0-A835-4AFB-83A9-4DD597321910}" type="slidenum">
              <a:rPr lang="en-US" altLang="en-US" smtClean="0"/>
              <a:pPr>
                <a:defRPr/>
              </a:pPr>
              <a:t>72</a:t>
            </a:fld>
            <a:endParaRPr lang="en-US" altLang="en-US"/>
          </a:p>
        </p:txBody>
      </p:sp>
    </p:spTree>
    <p:extLst>
      <p:ext uri="{BB962C8B-B14F-4D97-AF65-F5344CB8AC3E}">
        <p14:creationId xmlns:p14="http://schemas.microsoft.com/office/powerpoint/2010/main" val="278262073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720E696B-B4D4-4BCC-8935-2CA3FBA62120}" type="slidenum">
              <a:rPr lang="en-US" altLang="en-US">
                <a:latin typeface="Times New Roman" panose="02020603050405020304" pitchFamily="18" charset="0"/>
              </a:rPr>
              <a:pPr>
                <a:spcBef>
                  <a:spcPct val="0"/>
                </a:spcBef>
              </a:pPr>
              <a:t>73</a:t>
            </a:fld>
            <a:endParaRPr lang="en-US" altLang="en-US">
              <a:latin typeface="Times New Roman" panose="02020603050405020304" pitchFamily="18"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p:spPr>
        <p:txBody>
          <a:bodyPr/>
          <a:lstStyle/>
          <a:p>
            <a:pPr eaLnBrk="1" hangingPunct="1"/>
            <a:r>
              <a:rPr lang="en-US" altLang="en-US" smtClean="0">
                <a:cs typeface="Times New Roman" panose="02020603050405020304" pitchFamily="18" charset="0"/>
              </a:rPr>
              <a:t>The best source of current information on OSHA recordkeeping requirements is OSHA’s Recordkeeping page.  Here you will find regulatory and compliance information, frequently asked questions, forms, contact information and training materials.</a:t>
            </a:r>
          </a:p>
          <a:p>
            <a:pPr eaLnBrk="1" hangingPunct="1"/>
            <a:r>
              <a:rPr lang="en-US" altLang="en-US" smtClean="0">
                <a:cs typeface="Times New Roman" panose="02020603050405020304" pitchFamily="18" charset="0"/>
              </a:rPr>
              <a:t>You may also contact your OSHA Regional Office or Area Office.  Those of you in State Plan States can contact your State Plan Office.  There are also State Consultation Programs that can provide recordkeeping information and assistance.</a:t>
            </a:r>
          </a:p>
          <a:p>
            <a:pPr eaLnBrk="1" hangingPunct="1"/>
            <a:r>
              <a:rPr lang="en-US" altLang="en-US" smtClean="0">
                <a:cs typeface="Times New Roman" panose="02020603050405020304" pitchFamily="18" charset="0"/>
              </a:rPr>
              <a:t>Finally, there are OSHA Training Institute Education Centers located throughout the country (see OSHA’s web page).  These centers provide training on safety and health topics, including recordkeeping, to employers and employees. </a:t>
            </a:r>
          </a:p>
          <a:p>
            <a:pPr eaLnBrk="1" hangingPunct="1"/>
            <a:r>
              <a:rPr lang="en-US" altLang="en-US" smtClean="0">
                <a:cs typeface="Times New Roman" panose="02020603050405020304" pitchFamily="18" charset="0"/>
              </a:rPr>
              <a:t> </a:t>
            </a:r>
          </a:p>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3CCDA66F-A10A-4499-BA2A-5FD313854B1A}" type="slidenum">
              <a:rPr lang="en-US" altLang="en-US">
                <a:latin typeface="Times New Roman" panose="02020603050405020304" pitchFamily="18" charset="0"/>
              </a:rPr>
              <a:pPr>
                <a:spcBef>
                  <a:spcPct val="0"/>
                </a:spcBef>
              </a:pPr>
              <a:t>8</a:t>
            </a:fld>
            <a:endParaRPr lang="en-US" altLang="en-US">
              <a:latin typeface="Times New Roman" panose="02020603050405020304" pitchFamily="18"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US" altLang="en-US" smtClean="0">
                <a:cs typeface="Times New Roman" panose="02020603050405020304" pitchFamily="18" charset="0"/>
              </a:rPr>
              <a:t>For the injury and illness statistics, Subpart C is the most important section of the rule, because it defines which cases should be recorded on the OSHA 300 Log and which should not be recorded.</a:t>
            </a:r>
          </a:p>
          <a:p>
            <a:pPr eaLnBrk="1" hangingPunct="1"/>
            <a:r>
              <a:rPr lang="en-US" altLang="en-US" smtClean="0">
                <a:cs typeface="Times New Roman" panose="02020603050405020304" pitchFamily="18" charset="0"/>
              </a:rPr>
              <a:t>The sections of the rule follow the process for deciding if a case is recordable: determining work-relatedness, if it is a new case, if it meets the general recording criteria, and whether it has special criteria for a specific injury/illness type.</a:t>
            </a:r>
          </a:p>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spcBef>
                <a:spcPct val="0"/>
              </a:spcBef>
            </a:pPr>
            <a:fld id="{46C570F3-D31A-4A87-A330-6070F348E440}" type="slidenum">
              <a:rPr lang="en-US" altLang="en-US">
                <a:latin typeface="Times New Roman" panose="02020603050405020304" pitchFamily="18" charset="0"/>
              </a:rPr>
              <a:pPr>
                <a:spcBef>
                  <a:spcPct val="0"/>
                </a:spcBef>
              </a:pPr>
              <a:t>9</a:t>
            </a:fld>
            <a:endParaRPr lang="en-US" altLang="en-US">
              <a:latin typeface="Times New Roman" panose="02020603050405020304"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r>
              <a:rPr lang="en-US" altLang="en-US" smtClean="0">
                <a:cs typeface="Times New Roman" panose="02020603050405020304" pitchFamily="18" charset="0"/>
              </a:rPr>
              <a:t>Paragraph 1904.4 explains the overall process for deciding whether or not to record a case. All cases (both injury and illness cases) are analyzed using the same criteria. Illness cases are only recorded if they meet the same criteria as injury cases. </a:t>
            </a:r>
          </a:p>
          <a:p>
            <a:pPr eaLnBrk="1" hangingPunct="1"/>
            <a:r>
              <a:rPr lang="en-US" altLang="en-US" smtClean="0">
                <a:cs typeface="Times New Roman" panose="02020603050405020304" pitchFamily="18" charset="0"/>
              </a:rPr>
              <a:t>1904.4 also includes a flowchart that provides a visual representation of the overall process for deciding whether or not to record an injury or illness.</a:t>
            </a:r>
            <a:r>
              <a:rPr lang="en-US" altLang="en-US" smtClean="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DA341AA-46E2-46FE-AEDD-DEC9E3CCC4A7}" type="slidenum">
              <a:rPr lang="en-US" altLang="en-US"/>
              <a:pPr>
                <a:defRPr/>
              </a:pPr>
              <a:t>‹#›</a:t>
            </a:fld>
            <a:endParaRPr lang="en-US" altLang="en-US"/>
          </a:p>
        </p:txBody>
      </p:sp>
    </p:spTree>
    <p:extLst>
      <p:ext uri="{BB962C8B-B14F-4D97-AF65-F5344CB8AC3E}">
        <p14:creationId xmlns:p14="http://schemas.microsoft.com/office/powerpoint/2010/main" val="346100758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F0BB58B-23F6-4225-A6F0-F8666BDA3A66}" type="slidenum">
              <a:rPr lang="en-US" altLang="en-US"/>
              <a:pPr>
                <a:defRPr/>
              </a:pPr>
              <a:t>‹#›</a:t>
            </a:fld>
            <a:endParaRPr lang="en-US" altLang="en-US"/>
          </a:p>
        </p:txBody>
      </p:sp>
    </p:spTree>
    <p:extLst>
      <p:ext uri="{BB962C8B-B14F-4D97-AF65-F5344CB8AC3E}">
        <p14:creationId xmlns:p14="http://schemas.microsoft.com/office/powerpoint/2010/main" val="332953614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D4CD518-532A-48F0-847C-335D7D21D9E4}" type="slidenum">
              <a:rPr lang="en-US" altLang="en-US"/>
              <a:pPr>
                <a:defRPr/>
              </a:pPr>
              <a:t>‹#›</a:t>
            </a:fld>
            <a:endParaRPr lang="en-US" altLang="en-US"/>
          </a:p>
        </p:txBody>
      </p:sp>
    </p:spTree>
    <p:extLst>
      <p:ext uri="{BB962C8B-B14F-4D97-AF65-F5344CB8AC3E}">
        <p14:creationId xmlns:p14="http://schemas.microsoft.com/office/powerpoint/2010/main" val="13433864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373FB08-C2F9-44C1-BA76-396ED4DF8928}" type="slidenum">
              <a:rPr lang="en-US" altLang="en-US"/>
              <a:pPr>
                <a:defRPr/>
              </a:pPr>
              <a:t>‹#›</a:t>
            </a:fld>
            <a:endParaRPr lang="en-US" altLang="en-US"/>
          </a:p>
        </p:txBody>
      </p:sp>
    </p:spTree>
    <p:extLst>
      <p:ext uri="{BB962C8B-B14F-4D97-AF65-F5344CB8AC3E}">
        <p14:creationId xmlns:p14="http://schemas.microsoft.com/office/powerpoint/2010/main" val="3276261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3699BD-0003-4744-927B-83E00916513B}" type="datetimeFigureOut">
              <a:rPr lang="en-US" smtClean="0"/>
              <a:t>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CF27B-550C-4D40-B333-9C4D012A9ADE}" type="slidenum">
              <a:rPr lang="en-US" smtClean="0"/>
              <a:t>‹#›</a:t>
            </a:fld>
            <a:endParaRPr lang="en-US"/>
          </a:p>
        </p:txBody>
      </p:sp>
    </p:spTree>
    <p:extLst>
      <p:ext uri="{BB962C8B-B14F-4D97-AF65-F5344CB8AC3E}">
        <p14:creationId xmlns:p14="http://schemas.microsoft.com/office/powerpoint/2010/main" val="3100577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3699BD-0003-4744-927B-83E00916513B}" type="datetimeFigureOut">
              <a:rPr lang="en-US" smtClean="0"/>
              <a:t>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CF27B-550C-4D40-B333-9C4D012A9ADE}" type="slidenum">
              <a:rPr lang="en-US" smtClean="0"/>
              <a:t>‹#›</a:t>
            </a:fld>
            <a:endParaRPr lang="en-US"/>
          </a:p>
        </p:txBody>
      </p:sp>
    </p:spTree>
    <p:extLst>
      <p:ext uri="{BB962C8B-B14F-4D97-AF65-F5344CB8AC3E}">
        <p14:creationId xmlns:p14="http://schemas.microsoft.com/office/powerpoint/2010/main" val="196225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53699BD-0003-4744-927B-83E00916513B}" type="datetimeFigureOut">
              <a:rPr lang="en-US" smtClean="0"/>
              <a:t>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CF27B-550C-4D40-B333-9C4D012A9ADE}" type="slidenum">
              <a:rPr lang="en-US" smtClean="0"/>
              <a:t>‹#›</a:t>
            </a:fld>
            <a:endParaRPr lang="en-US"/>
          </a:p>
        </p:txBody>
      </p:sp>
    </p:spTree>
    <p:extLst>
      <p:ext uri="{BB962C8B-B14F-4D97-AF65-F5344CB8AC3E}">
        <p14:creationId xmlns:p14="http://schemas.microsoft.com/office/powerpoint/2010/main" val="680128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3699BD-0003-4744-927B-83E00916513B}" type="datetimeFigureOut">
              <a:rPr lang="en-US" smtClean="0"/>
              <a:t>2/20/2020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CF27B-550C-4D40-B333-9C4D012A9ADE}" type="slidenum">
              <a:rPr lang="en-US" smtClean="0"/>
              <a:t>‹#›</a:t>
            </a:fld>
            <a:endParaRPr lang="en-US"/>
          </a:p>
        </p:txBody>
      </p:sp>
    </p:spTree>
    <p:extLst>
      <p:ext uri="{BB962C8B-B14F-4D97-AF65-F5344CB8AC3E}">
        <p14:creationId xmlns:p14="http://schemas.microsoft.com/office/powerpoint/2010/main" val="87537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3699BD-0003-4744-927B-83E00916513B}" type="datetimeFigureOut">
              <a:rPr lang="en-US" smtClean="0"/>
              <a:t>2/20/2020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ECF27B-550C-4D40-B333-9C4D012A9ADE}" type="slidenum">
              <a:rPr lang="en-US" smtClean="0"/>
              <a:t>‹#›</a:t>
            </a:fld>
            <a:endParaRPr lang="en-US"/>
          </a:p>
        </p:txBody>
      </p:sp>
    </p:spTree>
    <p:extLst>
      <p:ext uri="{BB962C8B-B14F-4D97-AF65-F5344CB8AC3E}">
        <p14:creationId xmlns:p14="http://schemas.microsoft.com/office/powerpoint/2010/main" val="4217496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3699BD-0003-4744-927B-83E00916513B}" type="datetimeFigureOut">
              <a:rPr lang="en-US" smtClean="0"/>
              <a:t>2/20/2020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ECF27B-550C-4D40-B333-9C4D012A9ADE}" type="slidenum">
              <a:rPr lang="en-US" smtClean="0"/>
              <a:t>‹#›</a:t>
            </a:fld>
            <a:endParaRPr lang="en-US"/>
          </a:p>
        </p:txBody>
      </p:sp>
    </p:spTree>
    <p:extLst>
      <p:ext uri="{BB962C8B-B14F-4D97-AF65-F5344CB8AC3E}">
        <p14:creationId xmlns:p14="http://schemas.microsoft.com/office/powerpoint/2010/main" val="1556886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3699BD-0003-4744-927B-83E00916513B}" type="datetimeFigureOut">
              <a:rPr lang="en-US" smtClean="0"/>
              <a:t>2/20/2020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ECF27B-550C-4D40-B333-9C4D012A9ADE}" type="slidenum">
              <a:rPr lang="en-US" smtClean="0"/>
              <a:t>‹#›</a:t>
            </a:fld>
            <a:endParaRPr lang="en-US"/>
          </a:p>
        </p:txBody>
      </p:sp>
    </p:spTree>
    <p:extLst>
      <p:ext uri="{BB962C8B-B14F-4D97-AF65-F5344CB8AC3E}">
        <p14:creationId xmlns:p14="http://schemas.microsoft.com/office/powerpoint/2010/main" val="1758608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ACDAC4F-5975-42A6-B754-7DA1E6DF5CFF}" type="slidenum">
              <a:rPr lang="en-US" altLang="en-US"/>
              <a:pPr>
                <a:defRPr/>
              </a:pPr>
              <a:t>‹#›</a:t>
            </a:fld>
            <a:endParaRPr lang="en-US" altLang="en-US"/>
          </a:p>
        </p:txBody>
      </p:sp>
    </p:spTree>
    <p:extLst>
      <p:ext uri="{BB962C8B-B14F-4D97-AF65-F5344CB8AC3E}">
        <p14:creationId xmlns:p14="http://schemas.microsoft.com/office/powerpoint/2010/main" val="77540192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53699BD-0003-4744-927B-83E00916513B}" type="datetimeFigureOut">
              <a:rPr lang="en-US" smtClean="0"/>
              <a:t>2/20/2020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CF27B-550C-4D40-B333-9C4D012A9ADE}" type="slidenum">
              <a:rPr lang="en-US" smtClean="0"/>
              <a:t>‹#›</a:t>
            </a:fld>
            <a:endParaRPr lang="en-US"/>
          </a:p>
        </p:txBody>
      </p:sp>
    </p:spTree>
    <p:extLst>
      <p:ext uri="{BB962C8B-B14F-4D97-AF65-F5344CB8AC3E}">
        <p14:creationId xmlns:p14="http://schemas.microsoft.com/office/powerpoint/2010/main" val="2717284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53699BD-0003-4744-927B-83E00916513B}" type="datetimeFigureOut">
              <a:rPr lang="en-US" smtClean="0"/>
              <a:t>2/20/2020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CF27B-550C-4D40-B333-9C4D012A9ADE}" type="slidenum">
              <a:rPr lang="en-US" smtClean="0"/>
              <a:t>‹#›</a:t>
            </a:fld>
            <a:endParaRPr lang="en-US"/>
          </a:p>
        </p:txBody>
      </p:sp>
    </p:spTree>
    <p:extLst>
      <p:ext uri="{BB962C8B-B14F-4D97-AF65-F5344CB8AC3E}">
        <p14:creationId xmlns:p14="http://schemas.microsoft.com/office/powerpoint/2010/main" val="1885273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3699BD-0003-4744-927B-83E00916513B}" type="datetimeFigureOut">
              <a:rPr lang="en-US" smtClean="0"/>
              <a:t>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CF27B-550C-4D40-B333-9C4D012A9ADE}" type="slidenum">
              <a:rPr lang="en-US" smtClean="0"/>
              <a:t>‹#›</a:t>
            </a:fld>
            <a:endParaRPr lang="en-US"/>
          </a:p>
        </p:txBody>
      </p:sp>
    </p:spTree>
    <p:extLst>
      <p:ext uri="{BB962C8B-B14F-4D97-AF65-F5344CB8AC3E}">
        <p14:creationId xmlns:p14="http://schemas.microsoft.com/office/powerpoint/2010/main" val="31037424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3699BD-0003-4744-927B-83E00916513B}" type="datetimeFigureOut">
              <a:rPr lang="en-US" smtClean="0"/>
              <a:t>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CF27B-550C-4D40-B333-9C4D012A9ADE}" type="slidenum">
              <a:rPr lang="en-US" smtClean="0"/>
              <a:t>‹#›</a:t>
            </a:fld>
            <a:endParaRPr lang="en-US"/>
          </a:p>
        </p:txBody>
      </p:sp>
    </p:spTree>
    <p:extLst>
      <p:ext uri="{BB962C8B-B14F-4D97-AF65-F5344CB8AC3E}">
        <p14:creationId xmlns:p14="http://schemas.microsoft.com/office/powerpoint/2010/main" val="4060413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43F606A-8835-4301-9602-8D3A4BFE8B50}" type="slidenum">
              <a:rPr lang="en-US" altLang="en-US"/>
              <a:pPr>
                <a:defRPr/>
              </a:pPr>
              <a:t>‹#›</a:t>
            </a:fld>
            <a:endParaRPr lang="en-US" altLang="en-US"/>
          </a:p>
        </p:txBody>
      </p:sp>
    </p:spTree>
    <p:extLst>
      <p:ext uri="{BB962C8B-B14F-4D97-AF65-F5344CB8AC3E}">
        <p14:creationId xmlns:p14="http://schemas.microsoft.com/office/powerpoint/2010/main" val="206891312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F105AEF-EB68-4433-85AC-5F75DADE3CA2}" type="slidenum">
              <a:rPr lang="en-US" altLang="en-US"/>
              <a:pPr>
                <a:defRPr/>
              </a:pPr>
              <a:t>‹#›</a:t>
            </a:fld>
            <a:endParaRPr lang="en-US" altLang="en-US"/>
          </a:p>
        </p:txBody>
      </p:sp>
    </p:spTree>
    <p:extLst>
      <p:ext uri="{BB962C8B-B14F-4D97-AF65-F5344CB8AC3E}">
        <p14:creationId xmlns:p14="http://schemas.microsoft.com/office/powerpoint/2010/main" val="344453638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202F5D96-69B5-4709-B174-87ADFC3E0F8D}" type="slidenum">
              <a:rPr lang="en-US" altLang="en-US"/>
              <a:pPr>
                <a:defRPr/>
              </a:pPr>
              <a:t>‹#›</a:t>
            </a:fld>
            <a:endParaRPr lang="en-US" altLang="en-US"/>
          </a:p>
        </p:txBody>
      </p:sp>
    </p:spTree>
    <p:extLst>
      <p:ext uri="{BB962C8B-B14F-4D97-AF65-F5344CB8AC3E}">
        <p14:creationId xmlns:p14="http://schemas.microsoft.com/office/powerpoint/2010/main" val="213449057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15D48649-8B03-4EC5-B800-00C332D9C7E2}" type="slidenum">
              <a:rPr lang="en-US" altLang="en-US"/>
              <a:pPr>
                <a:defRPr/>
              </a:pPr>
              <a:t>‹#›</a:t>
            </a:fld>
            <a:endParaRPr lang="en-US" altLang="en-US"/>
          </a:p>
        </p:txBody>
      </p:sp>
    </p:spTree>
    <p:extLst>
      <p:ext uri="{BB962C8B-B14F-4D97-AF65-F5344CB8AC3E}">
        <p14:creationId xmlns:p14="http://schemas.microsoft.com/office/powerpoint/2010/main" val="88506853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AB08C769-5A2C-49A3-A804-87E45D4B8084}" type="slidenum">
              <a:rPr lang="en-US" altLang="en-US"/>
              <a:pPr>
                <a:defRPr/>
              </a:pPr>
              <a:t>‹#›</a:t>
            </a:fld>
            <a:endParaRPr lang="en-US" altLang="en-US"/>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2901732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487B898-69ED-4F38-B487-23D8FB7ACD64}" type="slidenum">
              <a:rPr lang="en-US" altLang="en-US"/>
              <a:pPr>
                <a:defRPr/>
              </a:pPr>
              <a:t>‹#›</a:t>
            </a:fld>
            <a:endParaRPr lang="en-US" altLang="en-US"/>
          </a:p>
        </p:txBody>
      </p:sp>
    </p:spTree>
    <p:extLst>
      <p:ext uri="{BB962C8B-B14F-4D97-AF65-F5344CB8AC3E}">
        <p14:creationId xmlns:p14="http://schemas.microsoft.com/office/powerpoint/2010/main" val="134862407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66BEEDF-687D-42CC-BCC4-5DC0B29D2C1E}" type="slidenum">
              <a:rPr lang="en-US" altLang="en-US"/>
              <a:pPr>
                <a:defRPr/>
              </a:pPr>
              <a:t>‹#›</a:t>
            </a:fld>
            <a:endParaRPr lang="en-US" altLang="en-US"/>
          </a:p>
        </p:txBody>
      </p:sp>
    </p:spTree>
    <p:extLst>
      <p:ext uri="{BB962C8B-B14F-4D97-AF65-F5344CB8AC3E}">
        <p14:creationId xmlns:p14="http://schemas.microsoft.com/office/powerpoint/2010/main" val="82957553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defRPr sz="1400">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spcBef>
                <a:spcPct val="0"/>
              </a:spcBef>
              <a:defRPr sz="1400">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solidFill>
                  <a:srgbClr val="FFFFFF"/>
                </a:solidFill>
              </a:defRPr>
            </a:lvl1pPr>
          </a:lstStyle>
          <a:p>
            <a:pPr>
              <a:defRPr/>
            </a:pPr>
            <a:fld id="{80D77752-5F23-484A-B4BE-BA0F62FBF03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hf hdr="0" ftr="0" dt="0"/>
  <p:txStyles>
    <p:titleStyle>
      <a:lvl1pPr algn="ctr" rtl="0" eaLnBrk="0" fontAlgn="base" hangingPunct="0">
        <a:spcBef>
          <a:spcPct val="0"/>
        </a:spcBef>
        <a:spcAft>
          <a:spcPct val="0"/>
        </a:spcAft>
        <a:defRPr sz="4000" b="1">
          <a:solidFill>
            <a:srgbClr val="FFFF00"/>
          </a:solidFill>
          <a:latin typeface="+mj-lt"/>
          <a:ea typeface="+mj-ea"/>
          <a:cs typeface="+mj-cs"/>
        </a:defRPr>
      </a:lvl1pPr>
      <a:lvl2pPr algn="ctr" rtl="0" eaLnBrk="0" fontAlgn="base" hangingPunct="0">
        <a:spcBef>
          <a:spcPct val="0"/>
        </a:spcBef>
        <a:spcAft>
          <a:spcPct val="0"/>
        </a:spcAft>
        <a:defRPr sz="4000" b="1">
          <a:solidFill>
            <a:srgbClr val="FFFF00"/>
          </a:solidFill>
          <a:latin typeface="Verdana" pitchFamily="34" charset="0"/>
        </a:defRPr>
      </a:lvl2pPr>
      <a:lvl3pPr algn="ctr" rtl="0" eaLnBrk="0" fontAlgn="base" hangingPunct="0">
        <a:spcBef>
          <a:spcPct val="0"/>
        </a:spcBef>
        <a:spcAft>
          <a:spcPct val="0"/>
        </a:spcAft>
        <a:defRPr sz="4000" b="1">
          <a:solidFill>
            <a:srgbClr val="FFFF00"/>
          </a:solidFill>
          <a:latin typeface="Verdana" pitchFamily="34" charset="0"/>
        </a:defRPr>
      </a:lvl3pPr>
      <a:lvl4pPr algn="ctr" rtl="0" eaLnBrk="0" fontAlgn="base" hangingPunct="0">
        <a:spcBef>
          <a:spcPct val="0"/>
        </a:spcBef>
        <a:spcAft>
          <a:spcPct val="0"/>
        </a:spcAft>
        <a:defRPr sz="4000" b="1">
          <a:solidFill>
            <a:srgbClr val="FFFF00"/>
          </a:solidFill>
          <a:latin typeface="Verdana" pitchFamily="34" charset="0"/>
        </a:defRPr>
      </a:lvl4pPr>
      <a:lvl5pPr algn="ctr" rtl="0" eaLnBrk="0" fontAlgn="base" hangingPunct="0">
        <a:spcBef>
          <a:spcPct val="0"/>
        </a:spcBef>
        <a:spcAft>
          <a:spcPct val="0"/>
        </a:spcAft>
        <a:defRPr sz="4000" b="1">
          <a:solidFill>
            <a:srgbClr val="FFFF00"/>
          </a:solidFill>
          <a:latin typeface="Verdana" pitchFamily="34" charset="0"/>
        </a:defRPr>
      </a:lvl5pPr>
      <a:lvl6pPr marL="457200" algn="ctr" rtl="0" fontAlgn="base">
        <a:spcBef>
          <a:spcPct val="0"/>
        </a:spcBef>
        <a:spcAft>
          <a:spcPct val="0"/>
        </a:spcAft>
        <a:defRPr sz="4000" b="1">
          <a:solidFill>
            <a:srgbClr val="FFFF00"/>
          </a:solidFill>
          <a:latin typeface="Verdana" pitchFamily="34" charset="0"/>
        </a:defRPr>
      </a:lvl6pPr>
      <a:lvl7pPr marL="914400" algn="ctr" rtl="0" fontAlgn="base">
        <a:spcBef>
          <a:spcPct val="0"/>
        </a:spcBef>
        <a:spcAft>
          <a:spcPct val="0"/>
        </a:spcAft>
        <a:defRPr sz="4000" b="1">
          <a:solidFill>
            <a:srgbClr val="FFFF00"/>
          </a:solidFill>
          <a:latin typeface="Verdana" pitchFamily="34" charset="0"/>
        </a:defRPr>
      </a:lvl7pPr>
      <a:lvl8pPr marL="1371600" algn="ctr" rtl="0" fontAlgn="base">
        <a:spcBef>
          <a:spcPct val="0"/>
        </a:spcBef>
        <a:spcAft>
          <a:spcPct val="0"/>
        </a:spcAft>
        <a:defRPr sz="4000" b="1">
          <a:solidFill>
            <a:srgbClr val="FFFF00"/>
          </a:solidFill>
          <a:latin typeface="Verdana" pitchFamily="34" charset="0"/>
        </a:defRPr>
      </a:lvl8pPr>
      <a:lvl9pPr marL="1828800" algn="ctr" rtl="0" fontAlgn="base">
        <a:spcBef>
          <a:spcPct val="0"/>
        </a:spcBef>
        <a:spcAft>
          <a:spcPct val="0"/>
        </a:spcAft>
        <a:defRPr sz="4000" b="1">
          <a:solidFill>
            <a:srgbClr val="FFFF00"/>
          </a:solidFill>
          <a:latin typeface="Verdana" pitchFamily="34" charset="0"/>
        </a:defRPr>
      </a:lvl9pPr>
    </p:titleStyle>
    <p:bodyStyle>
      <a:lvl1pPr marL="342900" indent="-342900" algn="l" rtl="0" eaLnBrk="0" fontAlgn="base" hangingPunct="0">
        <a:spcBef>
          <a:spcPct val="20000"/>
        </a:spcBef>
        <a:spcAft>
          <a:spcPct val="0"/>
        </a:spcAft>
        <a:buClr>
          <a:srgbClr val="FF9900"/>
        </a:buClr>
        <a:buChar char="•"/>
        <a:defRPr sz="3200">
          <a:solidFill>
            <a:srgbClr val="FFFFFF"/>
          </a:solidFill>
          <a:latin typeface="+mn-lt"/>
          <a:ea typeface="+mn-ea"/>
          <a:cs typeface="+mn-cs"/>
        </a:defRPr>
      </a:lvl1pPr>
      <a:lvl2pPr marL="742950" indent="-285750" algn="l" rtl="0" eaLnBrk="0" fontAlgn="base" hangingPunct="0">
        <a:spcBef>
          <a:spcPct val="20000"/>
        </a:spcBef>
        <a:spcAft>
          <a:spcPct val="0"/>
        </a:spcAft>
        <a:buClr>
          <a:srgbClr val="FF9900"/>
        </a:buClr>
        <a:buChar char="–"/>
        <a:defRPr sz="2800">
          <a:solidFill>
            <a:srgbClr val="FFFFFF"/>
          </a:solidFill>
          <a:latin typeface="+mn-lt"/>
        </a:defRPr>
      </a:lvl2pPr>
      <a:lvl3pPr marL="1143000" indent="-228600" algn="l" rtl="0" eaLnBrk="0" fontAlgn="base" hangingPunct="0">
        <a:spcBef>
          <a:spcPct val="20000"/>
        </a:spcBef>
        <a:spcAft>
          <a:spcPct val="0"/>
        </a:spcAft>
        <a:buClr>
          <a:srgbClr val="FF9900"/>
        </a:buClr>
        <a:buChar char="•"/>
        <a:defRPr sz="2400">
          <a:solidFill>
            <a:srgbClr val="FFFFFF"/>
          </a:solidFill>
          <a:latin typeface="+mn-lt"/>
        </a:defRPr>
      </a:lvl3pPr>
      <a:lvl4pPr marL="1600200" indent="-228600" algn="l" rtl="0" eaLnBrk="0" fontAlgn="base" hangingPunct="0">
        <a:spcBef>
          <a:spcPct val="20000"/>
        </a:spcBef>
        <a:spcAft>
          <a:spcPct val="0"/>
        </a:spcAft>
        <a:buClr>
          <a:srgbClr val="FF9900"/>
        </a:buClr>
        <a:buChar char="–"/>
        <a:defRPr sz="2000">
          <a:solidFill>
            <a:srgbClr val="FFFFFF"/>
          </a:solidFill>
          <a:latin typeface="+mn-lt"/>
        </a:defRPr>
      </a:lvl4pPr>
      <a:lvl5pPr marL="2057400" indent="-228600" algn="l" rtl="0" eaLnBrk="0" fontAlgn="base" hangingPunct="0">
        <a:spcBef>
          <a:spcPct val="20000"/>
        </a:spcBef>
        <a:spcAft>
          <a:spcPct val="0"/>
        </a:spcAft>
        <a:buClr>
          <a:srgbClr val="FF9900"/>
        </a:buClr>
        <a:buChar char="»"/>
        <a:defRPr sz="2000">
          <a:solidFill>
            <a:srgbClr val="FFFFFF"/>
          </a:solidFill>
          <a:latin typeface="+mn-lt"/>
        </a:defRPr>
      </a:lvl5pPr>
      <a:lvl6pPr marL="2514600" indent="-228600" algn="l" rtl="0" fontAlgn="base">
        <a:spcBef>
          <a:spcPct val="20000"/>
        </a:spcBef>
        <a:spcAft>
          <a:spcPct val="0"/>
        </a:spcAft>
        <a:buClr>
          <a:srgbClr val="FF9900"/>
        </a:buClr>
        <a:buChar char="»"/>
        <a:defRPr sz="2000">
          <a:solidFill>
            <a:srgbClr val="FFFFFF"/>
          </a:solidFill>
          <a:latin typeface="+mn-lt"/>
        </a:defRPr>
      </a:lvl6pPr>
      <a:lvl7pPr marL="2971800" indent="-228600" algn="l" rtl="0" fontAlgn="base">
        <a:spcBef>
          <a:spcPct val="20000"/>
        </a:spcBef>
        <a:spcAft>
          <a:spcPct val="0"/>
        </a:spcAft>
        <a:buClr>
          <a:srgbClr val="FF9900"/>
        </a:buClr>
        <a:buChar char="»"/>
        <a:defRPr sz="2000">
          <a:solidFill>
            <a:srgbClr val="FFFFFF"/>
          </a:solidFill>
          <a:latin typeface="+mn-lt"/>
        </a:defRPr>
      </a:lvl7pPr>
      <a:lvl8pPr marL="3429000" indent="-228600" algn="l" rtl="0" fontAlgn="base">
        <a:spcBef>
          <a:spcPct val="20000"/>
        </a:spcBef>
        <a:spcAft>
          <a:spcPct val="0"/>
        </a:spcAft>
        <a:buClr>
          <a:srgbClr val="FF9900"/>
        </a:buClr>
        <a:buChar char="»"/>
        <a:defRPr sz="2000">
          <a:solidFill>
            <a:srgbClr val="FFFFFF"/>
          </a:solidFill>
          <a:latin typeface="+mn-lt"/>
        </a:defRPr>
      </a:lvl8pPr>
      <a:lvl9pPr marL="3886200" indent="-228600" algn="l" rtl="0" fontAlgn="base">
        <a:spcBef>
          <a:spcPct val="20000"/>
        </a:spcBef>
        <a:spcAft>
          <a:spcPct val="0"/>
        </a:spcAft>
        <a:buClr>
          <a:srgbClr val="FF9900"/>
        </a:buClr>
        <a:buChar char="»"/>
        <a:defRPr sz="20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3699BD-0003-4744-927B-83E00916513B}" type="datetimeFigureOut">
              <a:rPr lang="en-US" smtClean="0"/>
              <a:t>2/20/2020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CF27B-550C-4D40-B333-9C4D012A9ADE}" type="slidenum">
              <a:rPr lang="en-US" smtClean="0"/>
              <a:t>‹#›</a:t>
            </a:fld>
            <a:endParaRPr lang="en-US"/>
          </a:p>
        </p:txBody>
      </p:sp>
    </p:spTree>
    <p:extLst>
      <p:ext uri="{BB962C8B-B14F-4D97-AF65-F5344CB8AC3E}">
        <p14:creationId xmlns:p14="http://schemas.microsoft.com/office/powerpoint/2010/main" val="284186867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gif"/></Relationships>
</file>

<file path=ppt/slides/_rels/slide4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4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35.wmf"/></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D98363BD-81D3-4602-B111-C5A41E0B9CCE}" type="slidenum">
              <a:rPr lang="en-US" altLang="en-US" sz="1400">
                <a:latin typeface="Times New Roman" panose="02020603050405020304" pitchFamily="18" charset="0"/>
              </a:rPr>
              <a:pPr>
                <a:spcBef>
                  <a:spcPct val="0"/>
                </a:spcBef>
                <a:buClrTx/>
                <a:buFontTx/>
                <a:buNone/>
              </a:pPr>
              <a:t>1</a:t>
            </a:fld>
            <a:endParaRPr lang="en-US" altLang="en-US" sz="1400">
              <a:latin typeface="Times New Roman" panose="02020603050405020304" pitchFamily="18" charset="0"/>
            </a:endParaRPr>
          </a:p>
        </p:txBody>
      </p:sp>
      <p:pic>
        <p:nvPicPr>
          <p:cNvPr id="4101" name="Picture 2065" descr="BS01042_&#10;&#10;Filing Drawer with manila folder sticking out" title="Filing Drawer clip art"/>
          <p:cNvPicPr>
            <a:picLocks noChangeAspect="1" noChangeArrowheads="1"/>
          </p:cNvPicPr>
          <p:nvPr/>
        </p:nvPicPr>
        <p:blipFill>
          <a:blip r:embed="rId3"/>
          <a:srcRect/>
          <a:stretch>
            <a:fillRect/>
          </a:stretch>
        </p:blipFill>
        <p:spPr bwMode="auto">
          <a:xfrm>
            <a:off x="3295650" y="3810000"/>
            <a:ext cx="249555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2071"/>
          <p:cNvSpPr txBox="1">
            <a:spLocks noChangeArrowheads="1"/>
          </p:cNvSpPr>
          <p:nvPr/>
        </p:nvSpPr>
        <p:spPr bwMode="auto">
          <a:xfrm>
            <a:off x="95250" y="6448425"/>
            <a:ext cx="1495425"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eaLnBrk="1" hangingPunct="1">
              <a:spcBef>
                <a:spcPct val="30000"/>
              </a:spcBef>
              <a:buClrTx/>
              <a:buFontTx/>
              <a:buNone/>
            </a:pPr>
            <a:r>
              <a:rPr lang="en-US" altLang="en-US" sz="1300"/>
              <a:t>Revised 7/2014</a:t>
            </a:r>
          </a:p>
        </p:txBody>
      </p:sp>
      <p:sp>
        <p:nvSpPr>
          <p:cNvPr id="4100" name="Rectangle 2051"/>
          <p:cNvSpPr>
            <a:spLocks noGrp="1" noChangeArrowheads="1"/>
          </p:cNvSpPr>
          <p:nvPr>
            <p:ph type="subTitle" idx="1"/>
          </p:nvPr>
        </p:nvSpPr>
        <p:spPr>
          <a:xfrm>
            <a:off x="1219200" y="1828800"/>
            <a:ext cx="6400800" cy="1752600"/>
          </a:xfrm>
        </p:spPr>
        <p:txBody>
          <a:bodyPr/>
          <a:lstStyle/>
          <a:p>
            <a:pPr eaLnBrk="1" hangingPunct="1"/>
            <a:r>
              <a:rPr lang="en-US" altLang="en-US" sz="3000" b="1" dirty="0" smtClean="0">
                <a:solidFill>
                  <a:srgbClr val="FFFF00"/>
                </a:solidFill>
              </a:rPr>
              <a:t>Recording and Reporting Occupational Injuries and Illnesses</a:t>
            </a:r>
          </a:p>
        </p:txBody>
      </p:sp>
      <p:sp>
        <p:nvSpPr>
          <p:cNvPr id="4099" name="Rectangle 2050"/>
          <p:cNvSpPr>
            <a:spLocks noGrp="1" noChangeArrowheads="1"/>
          </p:cNvSpPr>
          <p:nvPr>
            <p:ph type="ctrTitle"/>
          </p:nvPr>
        </p:nvSpPr>
        <p:spPr>
          <a:xfrm>
            <a:off x="657225" y="609600"/>
            <a:ext cx="7772400" cy="1470025"/>
          </a:xfrm>
        </p:spPr>
        <p:txBody>
          <a:bodyPr/>
          <a:lstStyle/>
          <a:p>
            <a:pPr eaLnBrk="1" hangingPunct="1"/>
            <a:r>
              <a:rPr lang="en-US" altLang="en-US" dirty="0" smtClean="0"/>
              <a:t>29 CFR Part 1904</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hidden="1"/>
          <p:cNvSpPr>
            <a:spLocks noGrp="1"/>
          </p:cNvSpPr>
          <p:nvPr>
            <p:ph type="ctrTitle"/>
          </p:nvPr>
        </p:nvSpPr>
        <p:spPr/>
        <p:txBody>
          <a:bodyPr/>
          <a:lstStyle/>
          <a:p>
            <a:r>
              <a:rPr lang="en-US" dirty="0" smtClean="0"/>
              <a:t>OSHA Injury and Illness</a:t>
            </a:r>
            <a:r>
              <a:rPr lang="en-US" baseline="0" dirty="0" smtClean="0"/>
              <a:t> Recordkeeping</a:t>
            </a:r>
            <a:endParaRPr lang="en-US" dirty="0"/>
          </a:p>
        </p:txBody>
      </p:sp>
      <p:sp>
        <p:nvSpPr>
          <p:cNvPr id="10" name="Subtitle 9"/>
          <p:cNvSpPr>
            <a:spLocks noGrp="1"/>
          </p:cNvSpPr>
          <p:nvPr>
            <p:ph type="subTitle" idx="1"/>
          </p:nvPr>
        </p:nvSpPr>
        <p:spPr/>
        <p:txBody>
          <a:bodyPr/>
          <a:lstStyle/>
          <a:p>
            <a:endParaRPr lang="en-US"/>
          </a:p>
        </p:txBody>
      </p:sp>
      <p:sp>
        <p:nvSpPr>
          <p:cNvPr id="23554" name="Slide Number Placeholder 3"/>
          <p:cNvSpPr>
            <a:spLocks noGrp="1"/>
          </p:cNvSpPr>
          <p:nvPr>
            <p:ph type="sldNum" sz="quarter" idx="12"/>
          </p:nvPr>
        </p:nvSpPr>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fld id="{10255502-C651-4C1E-9A93-DC7FE5F0AFD9}" type="slidenum">
              <a:rPr lang="en-US" altLang="en-US" smtClean="0"/>
              <a:pPr/>
              <a:t>10</a:t>
            </a:fld>
            <a:endParaRPr lang="en-US" altLang="en-US"/>
          </a:p>
        </p:txBody>
      </p:sp>
      <p:sp>
        <p:nvSpPr>
          <p:cNvPr id="23555" name="Rectangle 2"/>
          <p:cNvSpPr>
            <a:spLocks noChangeArrowheads="1"/>
          </p:cNvSpPr>
          <p:nvPr/>
        </p:nvSpPr>
        <p:spPr bwMode="auto">
          <a:xfrm>
            <a:off x="609600" y="533400"/>
            <a:ext cx="79248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lr>
                <a:srgbClr val="FF9900"/>
              </a:buClr>
              <a:buChar char="•"/>
              <a:defRPr sz="3200">
                <a:solidFill>
                  <a:srgbClr val="FFFFFF"/>
                </a:solidFill>
                <a:latin typeface="Verdana" panose="020B0604030504040204" pitchFamily="34" charset="0"/>
              </a:defRPr>
            </a:lvl1pPr>
            <a:lvl2pPr marL="914400" indent="-457200">
              <a:spcBef>
                <a:spcPct val="20000"/>
              </a:spcBef>
              <a:buClr>
                <a:srgbClr val="FF9900"/>
              </a:buClr>
              <a:buChar char="–"/>
              <a:defRPr sz="2800">
                <a:solidFill>
                  <a:srgbClr val="FFFFFF"/>
                </a:solidFill>
                <a:latin typeface="Verdana" panose="020B0604030504040204" pitchFamily="34" charset="0"/>
              </a:defRPr>
            </a:lvl2pPr>
            <a:lvl3pPr marL="1371600" indent="-457200">
              <a:spcBef>
                <a:spcPct val="20000"/>
              </a:spcBef>
              <a:buClr>
                <a:srgbClr val="FF9900"/>
              </a:buClr>
              <a:buChar char="•"/>
              <a:defRPr sz="2400">
                <a:solidFill>
                  <a:srgbClr val="FFFFFF"/>
                </a:solidFill>
                <a:latin typeface="Verdana" panose="020B0604030504040204" pitchFamily="34" charset="0"/>
              </a:defRPr>
            </a:lvl3pPr>
            <a:lvl4pPr marL="1828800" indent="-457200">
              <a:spcBef>
                <a:spcPct val="20000"/>
              </a:spcBef>
              <a:buClr>
                <a:srgbClr val="FF9900"/>
              </a:buClr>
              <a:buChar char="–"/>
              <a:defRPr sz="2000">
                <a:solidFill>
                  <a:srgbClr val="FFFFFF"/>
                </a:solidFill>
                <a:latin typeface="Verdana" panose="020B0604030504040204" pitchFamily="34" charset="0"/>
              </a:defRPr>
            </a:lvl4pPr>
            <a:lvl5pPr marL="2286000" indent="-457200">
              <a:spcBef>
                <a:spcPct val="20000"/>
              </a:spcBef>
              <a:buClr>
                <a:srgbClr val="FF9900"/>
              </a:buClr>
              <a:buChar char="»"/>
              <a:defRPr sz="2000">
                <a:solidFill>
                  <a:srgbClr val="FFFFFF"/>
                </a:solidFill>
                <a:latin typeface="Verdana" panose="020B0604030504040204" pitchFamily="34" charset="0"/>
              </a:defRPr>
            </a:lvl5pPr>
            <a:lvl6pPr marL="2743200" indent="-4572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3200400" indent="-4572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657600" indent="-4572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4114800" indent="-4572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lgn="ctr" eaLnBrk="1" hangingPunct="1">
              <a:spcBef>
                <a:spcPct val="50000"/>
              </a:spcBef>
              <a:buClrTx/>
              <a:buFontTx/>
              <a:buNone/>
            </a:pPr>
            <a:r>
              <a:rPr lang="en-US" altLang="en-US" sz="4000" b="1" dirty="0">
                <a:solidFill>
                  <a:srgbClr val="FFFF00"/>
                </a:solidFill>
                <a:latin typeface="Comic Sans MS" panose="030F0702030302020204" pitchFamily="66" charset="0"/>
              </a:rPr>
              <a:t>OSHA </a:t>
            </a:r>
            <a:r>
              <a:rPr lang="en-US" altLang="en-US" sz="4000" b="1" dirty="0" smtClean="0">
                <a:solidFill>
                  <a:srgbClr val="FFFF00"/>
                </a:solidFill>
                <a:latin typeface="Comic Sans MS" panose="030F0702030302020204" pitchFamily="66" charset="0"/>
              </a:rPr>
              <a:t>INJURY </a:t>
            </a:r>
            <a:r>
              <a:rPr lang="en-US" altLang="en-US" sz="4000" b="1" dirty="0">
                <a:solidFill>
                  <a:srgbClr val="FFFF00"/>
                </a:solidFill>
                <a:latin typeface="Comic Sans MS" panose="030F0702030302020204" pitchFamily="66" charset="0"/>
              </a:rPr>
              <a:t>AND</a:t>
            </a:r>
            <a:br>
              <a:rPr lang="en-US" altLang="en-US" sz="4000" b="1" dirty="0">
                <a:solidFill>
                  <a:srgbClr val="FFFF00"/>
                </a:solidFill>
                <a:latin typeface="Comic Sans MS" panose="030F0702030302020204" pitchFamily="66" charset="0"/>
              </a:rPr>
            </a:br>
            <a:r>
              <a:rPr lang="en-US" altLang="en-US" sz="4000" b="1" dirty="0">
                <a:solidFill>
                  <a:srgbClr val="FFFF00"/>
                </a:solidFill>
                <a:latin typeface="Comic Sans MS" panose="030F0702030302020204" pitchFamily="66" charset="0"/>
              </a:rPr>
              <a:t>ILLNESS RECORDKEEPING	</a:t>
            </a:r>
          </a:p>
          <a:p>
            <a:pPr algn="ctr" eaLnBrk="1" hangingPunct="1">
              <a:spcBef>
                <a:spcPct val="50000"/>
              </a:spcBef>
              <a:buClrTx/>
              <a:buFontTx/>
              <a:buNone/>
            </a:pPr>
            <a:r>
              <a:rPr lang="en-US" altLang="en-US" sz="4000" b="1" dirty="0">
                <a:solidFill>
                  <a:srgbClr val="FFFF00"/>
                </a:solidFill>
                <a:latin typeface="Comic Sans MS" panose="030F0702030302020204" pitchFamily="66" charset="0"/>
              </a:rPr>
              <a:t>5 STEP PROCESS</a:t>
            </a:r>
          </a:p>
        </p:txBody>
      </p:sp>
      <p:pic>
        <p:nvPicPr>
          <p:cNvPr id="22532" name="Picture 3" descr="BD06663_&#10;&#10;Guy at cross road clip art" title="Guy at cross road clip art"/>
          <p:cNvPicPr>
            <a:picLocks noChangeAspect="1" noChangeArrowheads="1"/>
          </p:cNvPicPr>
          <p:nvPr/>
        </p:nvPicPr>
        <p:blipFill>
          <a:blip r:embed="rId3"/>
          <a:srcRect/>
          <a:stretch>
            <a:fillRect/>
          </a:stretch>
        </p:blipFill>
        <p:spPr bwMode="auto">
          <a:xfrm>
            <a:off x="2133600" y="3048000"/>
            <a:ext cx="4953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E30D5A86-BC49-4920-BC35-998097C7E4D0}" type="slidenum">
              <a:rPr lang="en-US" altLang="en-US" sz="1400">
                <a:latin typeface="Times New Roman" panose="02020603050405020304" pitchFamily="18" charset="0"/>
              </a:rPr>
              <a:pPr>
                <a:spcBef>
                  <a:spcPct val="0"/>
                </a:spcBef>
                <a:buClrTx/>
                <a:buFontTx/>
                <a:buNone/>
              </a:pPr>
              <a:t>11</a:t>
            </a:fld>
            <a:endParaRPr lang="en-US" altLang="en-US" sz="1400">
              <a:latin typeface="Times New Roman" panose="02020603050405020304" pitchFamily="18" charset="0"/>
            </a:endParaRPr>
          </a:p>
        </p:txBody>
      </p:sp>
      <p:sp>
        <p:nvSpPr>
          <p:cNvPr id="25603" name="Rectangle 2"/>
          <p:cNvSpPr>
            <a:spLocks noChangeArrowheads="1"/>
          </p:cNvSpPr>
          <p:nvPr/>
        </p:nvSpPr>
        <p:spPr bwMode="auto">
          <a:xfrm>
            <a:off x="1219200" y="228600"/>
            <a:ext cx="6681788" cy="6858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lgn="ctr" eaLnBrk="1" hangingPunct="1">
              <a:spcBef>
                <a:spcPct val="0"/>
              </a:spcBef>
              <a:buClrTx/>
              <a:buFontTx/>
              <a:buNone/>
            </a:pPr>
            <a:r>
              <a:rPr lang="en-US" altLang="en-US" sz="2200">
                <a:solidFill>
                  <a:schemeClr val="tx1"/>
                </a:solidFill>
                <a:latin typeface="Comic Sans MS" panose="030F0702030302020204" pitchFamily="66" charset="0"/>
              </a:rPr>
              <a:t>Did the employee </a:t>
            </a:r>
            <a:r>
              <a:rPr lang="en-US" altLang="en-US" sz="2200">
                <a:solidFill>
                  <a:srgbClr val="FF0000"/>
                </a:solidFill>
                <a:latin typeface="Comic Sans MS" panose="030F0702030302020204" pitchFamily="66" charset="0"/>
              </a:rPr>
              <a:t>experience an injury or illness</a:t>
            </a:r>
            <a:r>
              <a:rPr lang="en-US" altLang="en-US" sz="2200">
                <a:solidFill>
                  <a:schemeClr val="tx1"/>
                </a:solidFill>
                <a:latin typeface="Comic Sans MS" panose="030F0702030302020204" pitchFamily="66" charset="0"/>
              </a:rPr>
              <a:t>?</a:t>
            </a:r>
          </a:p>
        </p:txBody>
      </p:sp>
      <p:grpSp>
        <p:nvGrpSpPr>
          <p:cNvPr id="25604" name="Group 3" descr="Decorative"/>
          <p:cNvGrpSpPr>
            <a:grpSpLocks/>
          </p:cNvGrpSpPr>
          <p:nvPr/>
        </p:nvGrpSpPr>
        <p:grpSpPr bwMode="auto">
          <a:xfrm>
            <a:off x="1905000" y="1581150"/>
            <a:ext cx="5257800" cy="685800"/>
            <a:chOff x="2148" y="1056"/>
            <a:chExt cx="1344" cy="432"/>
          </a:xfrm>
        </p:grpSpPr>
        <p:sp>
          <p:nvSpPr>
            <p:cNvPr id="25618" name="Rectangle 4"/>
            <p:cNvSpPr>
              <a:spLocks noChangeArrowheads="1"/>
            </p:cNvSpPr>
            <p:nvPr/>
          </p:nvSpPr>
          <p:spPr bwMode="auto">
            <a:xfrm>
              <a:off x="2148" y="1056"/>
              <a:ext cx="1344" cy="43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eaLnBrk="1" hangingPunct="1">
                <a:spcBef>
                  <a:spcPct val="30000"/>
                </a:spcBef>
                <a:buClrTx/>
                <a:buFontTx/>
                <a:buNone/>
              </a:pPr>
              <a:endParaRPr lang="en-US" altLang="en-US" sz="1300">
                <a:solidFill>
                  <a:schemeClr val="tx1"/>
                </a:solidFill>
                <a:latin typeface="Times New Roman" panose="02020603050405020304" pitchFamily="18" charset="0"/>
              </a:endParaRPr>
            </a:p>
          </p:txBody>
        </p:sp>
        <p:sp>
          <p:nvSpPr>
            <p:cNvPr id="25619" name="Rectangle 5"/>
            <p:cNvSpPr>
              <a:spLocks noChangeArrowheads="1"/>
            </p:cNvSpPr>
            <p:nvPr/>
          </p:nvSpPr>
          <p:spPr bwMode="auto">
            <a:xfrm>
              <a:off x="2148" y="1056"/>
              <a:ext cx="1344" cy="43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lgn="ctr" eaLnBrk="1" hangingPunct="1">
                <a:spcBef>
                  <a:spcPct val="0"/>
                </a:spcBef>
                <a:buClrTx/>
                <a:buFontTx/>
                <a:buNone/>
              </a:pPr>
              <a:r>
                <a:rPr lang="en-US" altLang="en-US" sz="2200">
                  <a:solidFill>
                    <a:schemeClr val="tx1"/>
                  </a:solidFill>
                  <a:latin typeface="Comic Sans MS" panose="030F0702030302020204" pitchFamily="66" charset="0"/>
                </a:rPr>
                <a:t>Is the injury or illness </a:t>
              </a:r>
              <a:r>
                <a:rPr lang="en-US" altLang="en-US" sz="2200">
                  <a:solidFill>
                    <a:srgbClr val="FF0000"/>
                  </a:solidFill>
                  <a:latin typeface="Comic Sans MS" panose="030F0702030302020204" pitchFamily="66" charset="0"/>
                </a:rPr>
                <a:t>work-related</a:t>
              </a:r>
              <a:r>
                <a:rPr lang="en-US" altLang="en-US" sz="2200">
                  <a:solidFill>
                    <a:schemeClr val="tx1"/>
                  </a:solidFill>
                  <a:latin typeface="Comic Sans MS" panose="030F0702030302020204" pitchFamily="66" charset="0"/>
                </a:rPr>
                <a:t>?</a:t>
              </a:r>
            </a:p>
          </p:txBody>
        </p:sp>
      </p:grpSp>
      <p:grpSp>
        <p:nvGrpSpPr>
          <p:cNvPr id="25605" name="Group 6" descr="Decorative"/>
          <p:cNvGrpSpPr>
            <a:grpSpLocks/>
          </p:cNvGrpSpPr>
          <p:nvPr/>
        </p:nvGrpSpPr>
        <p:grpSpPr bwMode="auto">
          <a:xfrm>
            <a:off x="2057400" y="2933700"/>
            <a:ext cx="4972050" cy="685800"/>
            <a:chOff x="2160" y="1872"/>
            <a:chExt cx="1344" cy="432"/>
          </a:xfrm>
        </p:grpSpPr>
        <p:sp>
          <p:nvSpPr>
            <p:cNvPr id="25616" name="Rectangle 7"/>
            <p:cNvSpPr>
              <a:spLocks noChangeArrowheads="1"/>
            </p:cNvSpPr>
            <p:nvPr/>
          </p:nvSpPr>
          <p:spPr bwMode="auto">
            <a:xfrm>
              <a:off x="2160" y="1872"/>
              <a:ext cx="1344" cy="43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eaLnBrk="1" hangingPunct="1">
                <a:spcBef>
                  <a:spcPct val="30000"/>
                </a:spcBef>
                <a:buClrTx/>
                <a:buFontTx/>
                <a:buNone/>
              </a:pPr>
              <a:endParaRPr lang="en-US" altLang="en-US" sz="1300">
                <a:solidFill>
                  <a:schemeClr val="tx1"/>
                </a:solidFill>
                <a:latin typeface="Times New Roman" panose="02020603050405020304" pitchFamily="18" charset="0"/>
              </a:endParaRPr>
            </a:p>
          </p:txBody>
        </p:sp>
        <p:sp>
          <p:nvSpPr>
            <p:cNvPr id="25617" name="Rectangle 8"/>
            <p:cNvSpPr>
              <a:spLocks noChangeArrowheads="1"/>
            </p:cNvSpPr>
            <p:nvPr/>
          </p:nvSpPr>
          <p:spPr bwMode="auto">
            <a:xfrm>
              <a:off x="2160" y="1872"/>
              <a:ext cx="1344" cy="43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lgn="ctr" eaLnBrk="1" hangingPunct="1">
                <a:spcBef>
                  <a:spcPct val="0"/>
                </a:spcBef>
                <a:buClrTx/>
                <a:buFontTx/>
                <a:buNone/>
              </a:pPr>
              <a:r>
                <a:rPr lang="en-US" altLang="en-US" sz="2200">
                  <a:solidFill>
                    <a:schemeClr val="tx1"/>
                  </a:solidFill>
                  <a:latin typeface="Comic Sans MS" panose="030F0702030302020204" pitchFamily="66" charset="0"/>
                </a:rPr>
                <a:t>Is the injury or illness </a:t>
              </a:r>
              <a:r>
                <a:rPr lang="en-US" altLang="en-US" sz="2200">
                  <a:solidFill>
                    <a:srgbClr val="FF0000"/>
                  </a:solidFill>
                  <a:latin typeface="Comic Sans MS" panose="030F0702030302020204" pitchFamily="66" charset="0"/>
                </a:rPr>
                <a:t>a new case</a:t>
              </a:r>
              <a:r>
                <a:rPr lang="en-US" altLang="en-US" sz="2200">
                  <a:solidFill>
                    <a:schemeClr val="tx1"/>
                  </a:solidFill>
                  <a:latin typeface="Comic Sans MS" panose="030F0702030302020204" pitchFamily="66" charset="0"/>
                </a:rPr>
                <a:t>?</a:t>
              </a:r>
            </a:p>
          </p:txBody>
        </p:sp>
      </p:grpSp>
      <p:sp>
        <p:nvSpPr>
          <p:cNvPr id="25607" name="Rectangle 10"/>
          <p:cNvSpPr>
            <a:spLocks noChangeArrowheads="1"/>
          </p:cNvSpPr>
          <p:nvPr/>
        </p:nvSpPr>
        <p:spPr bwMode="auto">
          <a:xfrm>
            <a:off x="1828800" y="5943600"/>
            <a:ext cx="5486400" cy="685800"/>
          </a:xfrm>
          <a:prstGeom prst="rect">
            <a:avLst/>
          </a:prstGeom>
          <a:solidFill>
            <a:schemeClr val="bg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lgn="ctr" eaLnBrk="1" hangingPunct="1">
              <a:spcBef>
                <a:spcPct val="0"/>
              </a:spcBef>
              <a:buClrTx/>
              <a:buFontTx/>
              <a:buNone/>
            </a:pPr>
            <a:r>
              <a:rPr lang="en-US" altLang="en-US" sz="2200" b="1">
                <a:solidFill>
                  <a:schemeClr val="tx1"/>
                </a:solidFill>
                <a:latin typeface="Comic Sans MS" panose="030F0702030302020204" pitchFamily="66" charset="0"/>
              </a:rPr>
              <a:t>RECORD THE INJURY OR ILLNESS</a:t>
            </a:r>
          </a:p>
        </p:txBody>
      </p:sp>
      <p:sp>
        <p:nvSpPr>
          <p:cNvPr id="25606" name="Rectangle 9"/>
          <p:cNvSpPr>
            <a:spLocks noChangeArrowheads="1"/>
          </p:cNvSpPr>
          <p:nvPr/>
        </p:nvSpPr>
        <p:spPr bwMode="auto">
          <a:xfrm>
            <a:off x="1035050" y="4286250"/>
            <a:ext cx="7046913" cy="9906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lgn="ctr" eaLnBrk="1" hangingPunct="1">
              <a:spcBef>
                <a:spcPct val="0"/>
              </a:spcBef>
              <a:buClrTx/>
              <a:buFontTx/>
              <a:buNone/>
            </a:pPr>
            <a:r>
              <a:rPr lang="en-US" altLang="en-US" sz="2200">
                <a:solidFill>
                  <a:schemeClr val="tx1"/>
                </a:solidFill>
                <a:latin typeface="Comic Sans MS" panose="030F0702030302020204" pitchFamily="66" charset="0"/>
              </a:rPr>
              <a:t>Does the injury or illness </a:t>
            </a:r>
            <a:r>
              <a:rPr lang="en-US" altLang="en-US" sz="2200">
                <a:solidFill>
                  <a:srgbClr val="FF0000"/>
                </a:solidFill>
                <a:latin typeface="Comic Sans MS" panose="030F0702030302020204" pitchFamily="66" charset="0"/>
              </a:rPr>
              <a:t>meet the general criteria</a:t>
            </a:r>
          </a:p>
          <a:p>
            <a:pPr algn="ctr" eaLnBrk="1" hangingPunct="1">
              <a:spcBef>
                <a:spcPct val="0"/>
              </a:spcBef>
              <a:buClrTx/>
              <a:buFontTx/>
              <a:buNone/>
            </a:pPr>
            <a:r>
              <a:rPr lang="en-US" altLang="en-US" sz="2200">
                <a:solidFill>
                  <a:srgbClr val="FF0000"/>
                </a:solidFill>
                <a:latin typeface="Comic Sans MS" panose="030F0702030302020204" pitchFamily="66" charset="0"/>
              </a:rPr>
              <a:t>or the application to specific cases</a:t>
            </a:r>
            <a:r>
              <a:rPr lang="en-US" altLang="en-US" sz="2200">
                <a:solidFill>
                  <a:schemeClr val="tx1"/>
                </a:solidFill>
                <a:latin typeface="Comic Sans MS" panose="030F0702030302020204" pitchFamily="66" charset="0"/>
              </a:rPr>
              <a:t>?</a:t>
            </a:r>
          </a:p>
        </p:txBody>
      </p:sp>
      <p:sp>
        <p:nvSpPr>
          <p:cNvPr id="25611" name="Text Box 14"/>
          <p:cNvSpPr txBox="1">
            <a:spLocks noChangeArrowheads="1"/>
          </p:cNvSpPr>
          <p:nvPr/>
        </p:nvSpPr>
        <p:spPr bwMode="auto">
          <a:xfrm>
            <a:off x="4800600" y="5410200"/>
            <a:ext cx="742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eaLnBrk="1" hangingPunct="1">
              <a:spcBef>
                <a:spcPct val="0"/>
              </a:spcBef>
              <a:buClrTx/>
              <a:buFontTx/>
              <a:buNone/>
            </a:pPr>
            <a:r>
              <a:rPr lang="en-US" altLang="en-US" sz="2400" b="1" i="1">
                <a:latin typeface="Times New Roman" panose="02020603050405020304" pitchFamily="18" charset="0"/>
              </a:rPr>
              <a:t>YES</a:t>
            </a:r>
          </a:p>
        </p:txBody>
      </p:sp>
      <p:sp>
        <p:nvSpPr>
          <p:cNvPr id="25610" name="Text Box 13"/>
          <p:cNvSpPr txBox="1">
            <a:spLocks noChangeArrowheads="1"/>
          </p:cNvSpPr>
          <p:nvPr/>
        </p:nvSpPr>
        <p:spPr bwMode="auto">
          <a:xfrm>
            <a:off x="4800600" y="3733800"/>
            <a:ext cx="742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eaLnBrk="1" hangingPunct="1">
              <a:spcBef>
                <a:spcPct val="0"/>
              </a:spcBef>
              <a:buClrTx/>
              <a:buFontTx/>
              <a:buNone/>
            </a:pPr>
            <a:r>
              <a:rPr lang="en-US" altLang="en-US" sz="2400" b="1" i="1">
                <a:latin typeface="Times New Roman" panose="02020603050405020304" pitchFamily="18" charset="0"/>
              </a:rPr>
              <a:t>YES</a:t>
            </a:r>
          </a:p>
        </p:txBody>
      </p:sp>
      <p:sp>
        <p:nvSpPr>
          <p:cNvPr id="25609" name="Text Box 12"/>
          <p:cNvSpPr txBox="1">
            <a:spLocks noChangeArrowheads="1"/>
          </p:cNvSpPr>
          <p:nvPr/>
        </p:nvSpPr>
        <p:spPr bwMode="auto">
          <a:xfrm>
            <a:off x="4800600" y="2362200"/>
            <a:ext cx="742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eaLnBrk="1" hangingPunct="1">
              <a:spcBef>
                <a:spcPct val="0"/>
              </a:spcBef>
              <a:buClrTx/>
              <a:buFontTx/>
              <a:buNone/>
            </a:pPr>
            <a:r>
              <a:rPr lang="en-US" altLang="en-US" sz="2400" b="1" i="1">
                <a:latin typeface="Times New Roman" panose="02020603050405020304" pitchFamily="18" charset="0"/>
              </a:rPr>
              <a:t>YES</a:t>
            </a:r>
          </a:p>
        </p:txBody>
      </p:sp>
      <p:sp>
        <p:nvSpPr>
          <p:cNvPr id="25608" name="Text Box 11"/>
          <p:cNvSpPr txBox="1">
            <a:spLocks noChangeArrowheads="1"/>
          </p:cNvSpPr>
          <p:nvPr/>
        </p:nvSpPr>
        <p:spPr bwMode="auto">
          <a:xfrm>
            <a:off x="4800600" y="990600"/>
            <a:ext cx="742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eaLnBrk="1" hangingPunct="1">
              <a:spcBef>
                <a:spcPct val="0"/>
              </a:spcBef>
              <a:buClrTx/>
              <a:buFontTx/>
              <a:buNone/>
            </a:pPr>
            <a:r>
              <a:rPr lang="en-US" altLang="en-US" sz="2400" b="1" i="1">
                <a:latin typeface="Times New Roman" panose="02020603050405020304" pitchFamily="18" charset="0"/>
              </a:rPr>
              <a:t>YES</a:t>
            </a:r>
          </a:p>
        </p:txBody>
      </p:sp>
      <p:sp>
        <p:nvSpPr>
          <p:cNvPr id="24591" name="Line 18" descr="white arrow pointing down" title="white arrow"/>
          <p:cNvSpPr>
            <a:spLocks noChangeShapeType="1"/>
          </p:cNvSpPr>
          <p:nvPr/>
        </p:nvSpPr>
        <p:spPr bwMode="auto">
          <a:xfrm>
            <a:off x="4572000" y="5267325"/>
            <a:ext cx="0" cy="676275"/>
          </a:xfrm>
          <a:prstGeom prst="line">
            <a:avLst/>
          </a:prstGeom>
          <a:noFill/>
          <a:ln w="38100">
            <a:solidFill>
              <a:srgbClr val="FFFF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cs typeface="Arial" charset="0"/>
            </a:endParaRPr>
          </a:p>
        </p:txBody>
      </p:sp>
      <p:sp>
        <p:nvSpPr>
          <p:cNvPr id="24590" name="Line 17" descr="white arrow pointing down" title="white arrow"/>
          <p:cNvSpPr>
            <a:spLocks noChangeShapeType="1"/>
          </p:cNvSpPr>
          <p:nvPr/>
        </p:nvSpPr>
        <p:spPr bwMode="auto">
          <a:xfrm>
            <a:off x="4572000" y="3609975"/>
            <a:ext cx="0" cy="676275"/>
          </a:xfrm>
          <a:prstGeom prst="line">
            <a:avLst/>
          </a:prstGeom>
          <a:noFill/>
          <a:ln w="38100">
            <a:solidFill>
              <a:srgbClr val="FFFF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cs typeface="Arial" charset="0"/>
            </a:endParaRPr>
          </a:p>
        </p:txBody>
      </p:sp>
      <p:sp>
        <p:nvSpPr>
          <p:cNvPr id="24589" name="Line 16" descr="white arrow pointing down" title="white arrow"/>
          <p:cNvSpPr>
            <a:spLocks noChangeShapeType="1"/>
          </p:cNvSpPr>
          <p:nvPr/>
        </p:nvSpPr>
        <p:spPr bwMode="auto">
          <a:xfrm>
            <a:off x="4572000" y="2247900"/>
            <a:ext cx="0" cy="676275"/>
          </a:xfrm>
          <a:prstGeom prst="line">
            <a:avLst/>
          </a:prstGeom>
          <a:noFill/>
          <a:ln w="38100">
            <a:solidFill>
              <a:srgbClr val="FFFF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cs typeface="Arial" charset="0"/>
            </a:endParaRPr>
          </a:p>
        </p:txBody>
      </p:sp>
      <p:sp>
        <p:nvSpPr>
          <p:cNvPr id="24588" name="Line 15" descr="white arrow pointing down" title="white arrow"/>
          <p:cNvSpPr>
            <a:spLocks noChangeShapeType="1"/>
          </p:cNvSpPr>
          <p:nvPr/>
        </p:nvSpPr>
        <p:spPr bwMode="auto">
          <a:xfrm>
            <a:off x="4572000" y="914400"/>
            <a:ext cx="0" cy="676275"/>
          </a:xfrm>
          <a:prstGeom prst="line">
            <a:avLst/>
          </a:prstGeom>
          <a:noFill/>
          <a:ln w="38100">
            <a:solidFill>
              <a:srgbClr val="FFFF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cs typeface="Arial" charset="0"/>
            </a:endParaRPr>
          </a:p>
        </p:txBody>
      </p:sp>
      <p:sp>
        <p:nvSpPr>
          <p:cNvPr id="4" name="Title 3" hidden="1"/>
          <p:cNvSpPr>
            <a:spLocks noGrp="1"/>
          </p:cNvSpPr>
          <p:nvPr>
            <p:ph type="title"/>
          </p:nvPr>
        </p:nvSpPr>
        <p:spPr/>
        <p:txBody>
          <a:bodyPr/>
          <a:lstStyle/>
          <a:p>
            <a:r>
              <a:rPr lang="en-US" dirty="0" smtClean="0"/>
              <a:t>Injury</a:t>
            </a:r>
            <a:r>
              <a:rPr lang="en-US" baseline="0" dirty="0" smtClean="0"/>
              <a:t> and Illness Recordkeeping flowchart</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BAF47C68-C06B-4499-A1B2-6FFA1868CA85}" type="slidenum">
              <a:rPr lang="en-US" altLang="en-US" sz="1400">
                <a:latin typeface="Times New Roman" panose="02020603050405020304" pitchFamily="18" charset="0"/>
              </a:rPr>
              <a:pPr>
                <a:spcBef>
                  <a:spcPct val="0"/>
                </a:spcBef>
                <a:buClrTx/>
                <a:buFontTx/>
                <a:buNone/>
              </a:pPr>
              <a:t>12</a:t>
            </a:fld>
            <a:endParaRPr lang="en-US" altLang="en-US" sz="1400">
              <a:latin typeface="Times New Roman" panose="02020603050405020304" pitchFamily="18" charset="0"/>
            </a:endParaRPr>
          </a:p>
        </p:txBody>
      </p:sp>
      <p:sp>
        <p:nvSpPr>
          <p:cNvPr id="250882" name="Rectangle 2"/>
          <p:cNvSpPr>
            <a:spLocks noChangeArrowheads="1"/>
          </p:cNvSpPr>
          <p:nvPr/>
        </p:nvSpPr>
        <p:spPr bwMode="auto">
          <a:xfrm>
            <a:off x="841375" y="2795588"/>
            <a:ext cx="7388225" cy="3284537"/>
          </a:xfrm>
          <a:prstGeom prst="rect">
            <a:avLst/>
          </a:prstGeom>
          <a:solidFill>
            <a:schemeClr val="bg1"/>
          </a:solidFill>
          <a:ln w="9525">
            <a:solidFill>
              <a:schemeClr val="tx1"/>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rIns="182880">
            <a:spAutoFit/>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lgn="ctr" eaLnBrk="1" hangingPunct="1">
              <a:spcBef>
                <a:spcPct val="50000"/>
              </a:spcBef>
              <a:buClrTx/>
              <a:buFontTx/>
              <a:buNone/>
            </a:pPr>
            <a:r>
              <a:rPr lang="en-US" altLang="en-US" sz="2200" b="1" dirty="0">
                <a:solidFill>
                  <a:srgbClr val="9900CC"/>
                </a:solidFill>
              </a:rPr>
              <a:t/>
            </a:r>
            <a:br>
              <a:rPr lang="en-US" altLang="en-US" sz="2200" b="1" dirty="0">
                <a:solidFill>
                  <a:srgbClr val="9900CC"/>
                </a:solidFill>
              </a:rPr>
            </a:br>
            <a:r>
              <a:rPr lang="en-US" altLang="en-US" sz="2200" b="1" dirty="0">
                <a:solidFill>
                  <a:srgbClr val="9900CC"/>
                </a:solidFill>
              </a:rPr>
              <a:t>Definition [</a:t>
            </a:r>
            <a:r>
              <a:rPr lang="en-US" altLang="en-US" sz="2200" b="1" dirty="0">
                <a:solidFill>
                  <a:srgbClr val="9900CC"/>
                </a:solidFill>
                <a:cs typeface="Times New Roman" panose="02020603050405020304" pitchFamily="18" charset="0"/>
              </a:rPr>
              <a:t>1904.46]</a:t>
            </a:r>
          </a:p>
          <a:p>
            <a:pPr eaLnBrk="1" hangingPunct="1">
              <a:spcBef>
                <a:spcPct val="50000"/>
              </a:spcBef>
              <a:buClrTx/>
              <a:buFontTx/>
              <a:buNone/>
            </a:pPr>
            <a:r>
              <a:rPr lang="en-US" altLang="en-US" sz="2200" dirty="0">
                <a:solidFill>
                  <a:schemeClr val="tx1"/>
                </a:solidFill>
              </a:rPr>
              <a:t>An injury or illness is </a:t>
            </a:r>
            <a:r>
              <a:rPr lang="en-US" altLang="en-US" sz="2200" b="1" dirty="0">
                <a:solidFill>
                  <a:schemeClr val="tx1"/>
                </a:solidFill>
              </a:rPr>
              <a:t>an abnormal condition or disorder</a:t>
            </a:r>
            <a:r>
              <a:rPr lang="en-US" altLang="en-US" sz="2200" dirty="0">
                <a:solidFill>
                  <a:schemeClr val="tx1"/>
                </a:solidFill>
              </a:rPr>
              <a:t>.  Injuries include cases such as, but not limited to, a cut, fracture, sprain, or amputation.  Illnesses include both acute and chronic illnesses, such as, but not limited to, a skin disease, respiratory disorder, or poisoning.</a:t>
            </a:r>
            <a:br>
              <a:rPr lang="en-US" altLang="en-US" sz="2200" dirty="0">
                <a:solidFill>
                  <a:schemeClr val="tx1"/>
                </a:solidFill>
              </a:rPr>
            </a:br>
            <a:endParaRPr lang="en-US" altLang="en-US" sz="2200" dirty="0">
              <a:solidFill>
                <a:schemeClr val="tx1"/>
              </a:solidFill>
              <a:latin typeface="Times New Roman" panose="02020603050405020304" pitchFamily="18" charset="0"/>
            </a:endParaRPr>
          </a:p>
        </p:txBody>
      </p:sp>
      <p:sp>
        <p:nvSpPr>
          <p:cNvPr id="27652" name="Rectangle 3"/>
          <p:cNvSpPr>
            <a:spLocks noChangeArrowheads="1"/>
          </p:cNvSpPr>
          <p:nvPr/>
        </p:nvSpPr>
        <p:spPr bwMode="auto">
          <a:xfrm>
            <a:off x="1219200" y="685800"/>
            <a:ext cx="6681788" cy="10668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lgn="ctr" eaLnBrk="1" hangingPunct="1">
              <a:spcBef>
                <a:spcPct val="0"/>
              </a:spcBef>
              <a:buClrTx/>
              <a:buFontTx/>
              <a:buNone/>
            </a:pPr>
            <a:r>
              <a:rPr lang="en-US" altLang="en-US" sz="2200" b="1" dirty="0">
                <a:solidFill>
                  <a:srgbClr val="9900CC"/>
                </a:solidFill>
                <a:latin typeface="Comic Sans MS" panose="030F0702030302020204" pitchFamily="66" charset="0"/>
              </a:rPr>
              <a:t>STEP 1:</a:t>
            </a:r>
          </a:p>
          <a:p>
            <a:pPr algn="ctr" eaLnBrk="1" hangingPunct="1">
              <a:spcBef>
                <a:spcPct val="0"/>
              </a:spcBef>
              <a:buClrTx/>
              <a:buFontTx/>
              <a:buNone/>
            </a:pPr>
            <a:r>
              <a:rPr lang="en-US" altLang="en-US" sz="2200" dirty="0">
                <a:solidFill>
                  <a:schemeClr val="tx1"/>
                </a:solidFill>
                <a:latin typeface="Comic Sans MS" panose="030F0702030302020204" pitchFamily="66" charset="0"/>
              </a:rPr>
              <a:t>Did the employee </a:t>
            </a:r>
            <a:r>
              <a:rPr lang="en-US" altLang="en-US" sz="2200" dirty="0">
                <a:solidFill>
                  <a:srgbClr val="FF0000"/>
                </a:solidFill>
                <a:latin typeface="Comic Sans MS" panose="030F0702030302020204" pitchFamily="66" charset="0"/>
              </a:rPr>
              <a:t>experience an injury or illness</a:t>
            </a:r>
            <a:r>
              <a:rPr lang="en-US" altLang="en-US" sz="2200" dirty="0">
                <a:solidFill>
                  <a:schemeClr val="tx1"/>
                </a:solidFill>
                <a:latin typeface="Comic Sans MS" panose="030F0702030302020204" pitchFamily="66" charset="0"/>
              </a:rPr>
              <a:t>?</a:t>
            </a:r>
          </a:p>
        </p:txBody>
      </p:sp>
      <p:sp>
        <p:nvSpPr>
          <p:cNvPr id="2" name="Title 1" hidden="1"/>
          <p:cNvSpPr>
            <a:spLocks noGrp="1"/>
          </p:cNvSpPr>
          <p:nvPr>
            <p:ph type="title"/>
          </p:nvPr>
        </p:nvSpPr>
        <p:spPr/>
        <p:txBody>
          <a:bodyPr/>
          <a:lstStyle/>
          <a:p>
            <a:r>
              <a:rPr lang="en-US" dirty="0" smtClean="0"/>
              <a:t>Definition of an injury or illness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50882"/>
                                        </p:tgtEl>
                                        <p:attrNameLst>
                                          <p:attrName>style.visibility</p:attrName>
                                        </p:attrNameLst>
                                      </p:cBhvr>
                                      <p:to>
                                        <p:strVal val="visible"/>
                                      </p:to>
                                    </p:set>
                                    <p:anim calcmode="lin" valueType="num">
                                      <p:cBhvr additive="base">
                                        <p:cTn id="7" dur="500" fill="hold"/>
                                        <p:tgtEl>
                                          <p:spTgt spid="250882"/>
                                        </p:tgtEl>
                                        <p:attrNameLst>
                                          <p:attrName>ppt_x</p:attrName>
                                        </p:attrNameLst>
                                      </p:cBhvr>
                                      <p:tavLst>
                                        <p:tav tm="0">
                                          <p:val>
                                            <p:strVal val="1+#ppt_w/2"/>
                                          </p:val>
                                        </p:tav>
                                        <p:tav tm="100000">
                                          <p:val>
                                            <p:strVal val="#ppt_x"/>
                                          </p:val>
                                        </p:tav>
                                      </p:tavLst>
                                    </p:anim>
                                    <p:anim calcmode="lin" valueType="num">
                                      <p:cBhvr additive="base">
                                        <p:cTn id="8" dur="500" fill="hold"/>
                                        <p:tgtEl>
                                          <p:spTgt spid="2508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2"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53075BF2-46E1-44B3-9ADF-C65EB9AB7203}" type="slidenum">
              <a:rPr lang="en-US" altLang="en-US" sz="1400">
                <a:latin typeface="Times New Roman" panose="02020603050405020304" pitchFamily="18" charset="0"/>
              </a:rPr>
              <a:pPr>
                <a:spcBef>
                  <a:spcPct val="0"/>
                </a:spcBef>
                <a:buClrTx/>
                <a:buFontTx/>
                <a:buNone/>
              </a:pPr>
              <a:t>13</a:t>
            </a:fld>
            <a:endParaRPr lang="en-US" altLang="en-US" sz="1400">
              <a:latin typeface="Times New Roman" panose="02020603050405020304" pitchFamily="18" charset="0"/>
            </a:endParaRPr>
          </a:p>
        </p:txBody>
      </p:sp>
      <p:sp>
        <p:nvSpPr>
          <p:cNvPr id="252930" name="Text Box 2"/>
          <p:cNvSpPr txBox="1">
            <a:spLocks noChangeArrowheads="1"/>
          </p:cNvSpPr>
          <p:nvPr/>
        </p:nvSpPr>
        <p:spPr bwMode="auto">
          <a:xfrm>
            <a:off x="2771775" y="3505200"/>
            <a:ext cx="35433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lgn="ctr" eaLnBrk="1" hangingPunct="1">
              <a:spcBef>
                <a:spcPct val="0"/>
              </a:spcBef>
              <a:buClrTx/>
              <a:buFontTx/>
              <a:buNone/>
            </a:pPr>
            <a:r>
              <a:rPr lang="en-US" altLang="en-US" sz="2000" b="1">
                <a:solidFill>
                  <a:srgbClr val="FF0000"/>
                </a:solidFill>
                <a:latin typeface="Comic Sans MS" panose="030F0702030302020204" pitchFamily="66" charset="0"/>
              </a:rPr>
              <a:t>Stop Here </a:t>
            </a:r>
          </a:p>
          <a:p>
            <a:pPr algn="ctr" eaLnBrk="1" hangingPunct="1">
              <a:spcBef>
                <a:spcPct val="0"/>
              </a:spcBef>
              <a:buClrTx/>
              <a:buFontTx/>
              <a:buNone/>
            </a:pPr>
            <a:r>
              <a:rPr lang="en-US" altLang="en-US" sz="2000" b="1">
                <a:solidFill>
                  <a:srgbClr val="FF0000"/>
                </a:solidFill>
                <a:latin typeface="Comic Sans MS" panose="030F0702030302020204" pitchFamily="66" charset="0"/>
              </a:rPr>
              <a:t>OR </a:t>
            </a:r>
          </a:p>
          <a:p>
            <a:pPr algn="ctr" eaLnBrk="1" hangingPunct="1">
              <a:spcBef>
                <a:spcPct val="0"/>
              </a:spcBef>
              <a:buClrTx/>
              <a:buFontTx/>
              <a:buNone/>
            </a:pPr>
            <a:r>
              <a:rPr lang="en-US" altLang="en-US" sz="2000" b="1">
                <a:solidFill>
                  <a:srgbClr val="FF0000"/>
                </a:solidFill>
                <a:latin typeface="Comic Sans MS" panose="030F0702030302020204" pitchFamily="66" charset="0"/>
              </a:rPr>
              <a:t>Go On To The Next Step?</a:t>
            </a:r>
            <a:endParaRPr lang="en-US" altLang="en-US" sz="2000">
              <a:solidFill>
                <a:srgbClr val="FF0000"/>
              </a:solidFill>
              <a:latin typeface="Times New Roman" panose="02020603050405020304" pitchFamily="18" charset="0"/>
            </a:endParaRPr>
          </a:p>
        </p:txBody>
      </p:sp>
      <p:sp>
        <p:nvSpPr>
          <p:cNvPr id="252931" name="Rectangle 3"/>
          <p:cNvSpPr>
            <a:spLocks noChangeArrowheads="1"/>
          </p:cNvSpPr>
          <p:nvPr/>
        </p:nvSpPr>
        <p:spPr bwMode="auto">
          <a:xfrm>
            <a:off x="304800" y="2057400"/>
            <a:ext cx="8458200" cy="1265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57200" indent="-457200">
              <a:spcBef>
                <a:spcPct val="20000"/>
              </a:spcBef>
              <a:buClr>
                <a:srgbClr val="FF9900"/>
              </a:buClr>
              <a:buChar char="•"/>
              <a:defRPr sz="3200">
                <a:solidFill>
                  <a:srgbClr val="FFFFFF"/>
                </a:solidFill>
                <a:latin typeface="Verdana" panose="020B0604030504040204" pitchFamily="34" charset="0"/>
              </a:defRPr>
            </a:lvl1pPr>
            <a:lvl2pPr marL="857250" indent="-285750">
              <a:spcBef>
                <a:spcPct val="20000"/>
              </a:spcBef>
              <a:buClr>
                <a:srgbClr val="FF9900"/>
              </a:buClr>
              <a:buChar char="–"/>
              <a:defRPr sz="2800">
                <a:solidFill>
                  <a:srgbClr val="FFFFFF"/>
                </a:solidFill>
                <a:latin typeface="Verdana" panose="020B0604030504040204" pitchFamily="34" charset="0"/>
              </a:defRPr>
            </a:lvl2pPr>
            <a:lvl3pPr marL="120015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eaLnBrk="1" hangingPunct="1">
              <a:spcAft>
                <a:spcPct val="30000"/>
              </a:spcAft>
              <a:buClrTx/>
              <a:buFontTx/>
              <a:buNone/>
            </a:pPr>
            <a:r>
              <a:rPr lang="en-US" altLang="en-US" sz="2000" b="1">
                <a:solidFill>
                  <a:srgbClr val="FFFF00"/>
                </a:solidFill>
                <a:latin typeface="Comic Sans MS" panose="030F0702030302020204" pitchFamily="66" charset="0"/>
              </a:rPr>
              <a:t>Scenario A:</a:t>
            </a:r>
          </a:p>
          <a:p>
            <a:pPr eaLnBrk="1" hangingPunct="1">
              <a:spcAft>
                <a:spcPct val="30000"/>
              </a:spcAft>
              <a:buClrTx/>
              <a:buFontTx/>
              <a:buNone/>
            </a:pPr>
            <a:r>
              <a:rPr lang="en-US" altLang="en-US" sz="2000">
                <a:latin typeface="Comic Sans MS" panose="030F0702030302020204" pitchFamily="66" charset="0"/>
              </a:rPr>
              <a:t>	A worker reports to nurses’ station with complaint of painful wrists.  Employee given 2 Advil</a:t>
            </a:r>
            <a:r>
              <a:rPr lang="en-US" altLang="en-US" sz="2000">
                <a:latin typeface="Comic Sans MS" panose="030F0702030302020204" pitchFamily="66" charset="0"/>
                <a:ea typeface="Arial Unicode MS" pitchFamily="34" charset="-128"/>
              </a:rPr>
              <a:t>™</a:t>
            </a:r>
            <a:r>
              <a:rPr lang="en-US" altLang="en-US" sz="2000">
                <a:latin typeface="Comic Sans MS" panose="030F0702030302020204" pitchFamily="66" charset="0"/>
              </a:rPr>
              <a:t> and returned to job.</a:t>
            </a:r>
          </a:p>
        </p:txBody>
      </p:sp>
      <p:sp>
        <p:nvSpPr>
          <p:cNvPr id="252932" name="Rectangle 4"/>
          <p:cNvSpPr>
            <a:spLocks noChangeArrowheads="1"/>
          </p:cNvSpPr>
          <p:nvPr/>
        </p:nvSpPr>
        <p:spPr bwMode="auto">
          <a:xfrm>
            <a:off x="762000" y="4953000"/>
            <a:ext cx="78486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57200" indent="-457200">
              <a:spcBef>
                <a:spcPct val="20000"/>
              </a:spcBef>
              <a:buClr>
                <a:srgbClr val="FF9900"/>
              </a:buClr>
              <a:buChar char="•"/>
              <a:defRPr sz="3200">
                <a:solidFill>
                  <a:srgbClr val="FFFFFF"/>
                </a:solidFill>
                <a:latin typeface="Verdana" panose="020B0604030504040204" pitchFamily="34" charset="0"/>
              </a:defRPr>
            </a:lvl1pPr>
            <a:lvl2pPr marL="857250" indent="-285750">
              <a:spcBef>
                <a:spcPct val="20000"/>
              </a:spcBef>
              <a:buClr>
                <a:srgbClr val="FF9900"/>
              </a:buClr>
              <a:buChar char="–"/>
              <a:defRPr sz="2800">
                <a:solidFill>
                  <a:srgbClr val="FFFFFF"/>
                </a:solidFill>
                <a:latin typeface="Verdana" panose="020B0604030504040204" pitchFamily="34" charset="0"/>
              </a:defRPr>
            </a:lvl2pPr>
            <a:lvl3pPr marL="120015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eaLnBrk="1" hangingPunct="1">
              <a:spcAft>
                <a:spcPct val="30000"/>
              </a:spcAft>
              <a:buClrTx/>
              <a:buFontTx/>
              <a:buNone/>
            </a:pPr>
            <a:r>
              <a:rPr lang="en-US" altLang="en-US" sz="2000" b="1">
                <a:latin typeface="Comic Sans MS" panose="030F0702030302020204" pitchFamily="66" charset="0"/>
              </a:rPr>
              <a:t>Answer: Go on to the next step.</a:t>
            </a:r>
          </a:p>
        </p:txBody>
      </p:sp>
      <p:sp>
        <p:nvSpPr>
          <p:cNvPr id="252933" name="Rectangle 5"/>
          <p:cNvSpPr>
            <a:spLocks noChangeArrowheads="1"/>
          </p:cNvSpPr>
          <p:nvPr/>
        </p:nvSpPr>
        <p:spPr bwMode="auto">
          <a:xfrm>
            <a:off x="762000" y="5791200"/>
            <a:ext cx="78486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57200" indent="-457200">
              <a:spcBef>
                <a:spcPct val="20000"/>
              </a:spcBef>
              <a:buClr>
                <a:srgbClr val="FF9900"/>
              </a:buClr>
              <a:buChar char="•"/>
              <a:defRPr sz="3200">
                <a:solidFill>
                  <a:srgbClr val="FFFFFF"/>
                </a:solidFill>
                <a:latin typeface="Verdana" panose="020B0604030504040204" pitchFamily="34" charset="0"/>
              </a:defRPr>
            </a:lvl1pPr>
            <a:lvl2pPr marL="857250" indent="-285750">
              <a:spcBef>
                <a:spcPct val="20000"/>
              </a:spcBef>
              <a:buClr>
                <a:srgbClr val="FF9900"/>
              </a:buClr>
              <a:buChar char="–"/>
              <a:defRPr sz="2800">
                <a:solidFill>
                  <a:srgbClr val="FFFFFF"/>
                </a:solidFill>
                <a:latin typeface="Verdana" panose="020B0604030504040204" pitchFamily="34" charset="0"/>
              </a:defRPr>
            </a:lvl2pPr>
            <a:lvl3pPr marL="120015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eaLnBrk="1" hangingPunct="1">
              <a:spcAft>
                <a:spcPct val="30000"/>
              </a:spcAft>
              <a:buClrTx/>
              <a:buFontTx/>
              <a:buNone/>
            </a:pPr>
            <a:r>
              <a:rPr lang="en-US" altLang="en-US" sz="2000" b="1">
                <a:latin typeface="Comic Sans MS" panose="030F0702030302020204" pitchFamily="66" charset="0"/>
              </a:rPr>
              <a:t>Why: Painful wrists was the injury experienced.</a:t>
            </a:r>
            <a:endParaRPr lang="en-US" altLang="en-US" sz="2000">
              <a:latin typeface="Comic Sans MS" panose="030F0702030302020204" pitchFamily="66" charset="0"/>
            </a:endParaRPr>
          </a:p>
        </p:txBody>
      </p:sp>
      <p:sp>
        <p:nvSpPr>
          <p:cNvPr id="29703" name="Rectangle 6"/>
          <p:cNvSpPr>
            <a:spLocks noChangeArrowheads="1"/>
          </p:cNvSpPr>
          <p:nvPr/>
        </p:nvSpPr>
        <p:spPr bwMode="auto">
          <a:xfrm>
            <a:off x="1219200" y="533400"/>
            <a:ext cx="6681788" cy="10668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lgn="ctr" eaLnBrk="1" hangingPunct="1">
              <a:spcBef>
                <a:spcPct val="0"/>
              </a:spcBef>
              <a:buClrTx/>
              <a:buFontTx/>
              <a:buNone/>
            </a:pPr>
            <a:r>
              <a:rPr lang="en-US" altLang="en-US" sz="2200" b="1">
                <a:solidFill>
                  <a:srgbClr val="9900CC"/>
                </a:solidFill>
                <a:latin typeface="Comic Sans MS" panose="030F0702030302020204" pitchFamily="66" charset="0"/>
              </a:rPr>
              <a:t>STEP 1:</a:t>
            </a:r>
          </a:p>
          <a:p>
            <a:pPr algn="ctr" eaLnBrk="1" hangingPunct="1">
              <a:spcBef>
                <a:spcPct val="0"/>
              </a:spcBef>
              <a:buClrTx/>
              <a:buFontTx/>
              <a:buNone/>
            </a:pPr>
            <a:r>
              <a:rPr lang="en-US" altLang="en-US" sz="2200">
                <a:solidFill>
                  <a:schemeClr val="tx1"/>
                </a:solidFill>
                <a:latin typeface="Comic Sans MS" panose="030F0702030302020204" pitchFamily="66" charset="0"/>
              </a:rPr>
              <a:t>Did the employee </a:t>
            </a:r>
            <a:r>
              <a:rPr lang="en-US" altLang="en-US" sz="2200">
                <a:solidFill>
                  <a:srgbClr val="FF0000"/>
                </a:solidFill>
                <a:latin typeface="Comic Sans MS" panose="030F0702030302020204" pitchFamily="66" charset="0"/>
              </a:rPr>
              <a:t>experience an injury or illness</a:t>
            </a:r>
            <a:r>
              <a:rPr lang="en-US" altLang="en-US" sz="2200">
                <a:solidFill>
                  <a:schemeClr val="tx1"/>
                </a:solidFill>
                <a:latin typeface="Comic Sans MS" panose="030F0702030302020204" pitchFamily="66" charset="0"/>
              </a:rPr>
              <a:t>?</a:t>
            </a:r>
          </a:p>
        </p:txBody>
      </p:sp>
      <p:sp>
        <p:nvSpPr>
          <p:cNvPr id="2" name="Title 1" hidden="1"/>
          <p:cNvSpPr>
            <a:spLocks noGrp="1"/>
          </p:cNvSpPr>
          <p:nvPr>
            <p:ph type="title"/>
          </p:nvPr>
        </p:nvSpPr>
        <p:spPr/>
        <p:txBody>
          <a:bodyPr/>
          <a:lstStyle/>
          <a:p>
            <a:r>
              <a:rPr lang="en-US" dirty="0" smtClean="0"/>
              <a:t>Did the employee experience an</a:t>
            </a:r>
            <a:r>
              <a:rPr lang="en-US" baseline="0" dirty="0" smtClean="0"/>
              <a:t> injury or illness? Scenario A</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2931"/>
                                        </p:tgtEl>
                                        <p:attrNameLst>
                                          <p:attrName>style.visibility</p:attrName>
                                        </p:attrNameLst>
                                      </p:cBhvr>
                                      <p:to>
                                        <p:strVal val="visible"/>
                                      </p:to>
                                    </p:set>
                                    <p:animEffect transition="in" filter="randombar(horizontal)">
                                      <p:cBhvr>
                                        <p:cTn id="7" dur="500"/>
                                        <p:tgtEl>
                                          <p:spTgt spid="2529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52930"/>
                                        </p:tgtEl>
                                        <p:attrNameLst>
                                          <p:attrName>style.visibility</p:attrName>
                                        </p:attrNameLst>
                                      </p:cBhvr>
                                      <p:to>
                                        <p:strVal val="visible"/>
                                      </p:to>
                                    </p:set>
                                    <p:anim calcmode="lin" valueType="num">
                                      <p:cBhvr additive="base">
                                        <p:cTn id="12" dur="500" fill="hold"/>
                                        <p:tgtEl>
                                          <p:spTgt spid="252930"/>
                                        </p:tgtEl>
                                        <p:attrNameLst>
                                          <p:attrName>ppt_x</p:attrName>
                                        </p:attrNameLst>
                                      </p:cBhvr>
                                      <p:tavLst>
                                        <p:tav tm="0">
                                          <p:val>
                                            <p:strVal val="#ppt_x"/>
                                          </p:val>
                                        </p:tav>
                                        <p:tav tm="100000">
                                          <p:val>
                                            <p:strVal val="#ppt_x"/>
                                          </p:val>
                                        </p:tav>
                                      </p:tavLst>
                                    </p:anim>
                                    <p:anim calcmode="lin" valueType="num">
                                      <p:cBhvr additive="base">
                                        <p:cTn id="13" dur="500" fill="hold"/>
                                        <p:tgtEl>
                                          <p:spTgt spid="25293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52932"/>
                                        </p:tgtEl>
                                        <p:attrNameLst>
                                          <p:attrName>style.visibility</p:attrName>
                                        </p:attrNameLst>
                                      </p:cBhvr>
                                      <p:to>
                                        <p:strVal val="visible"/>
                                      </p:to>
                                    </p:set>
                                    <p:anim calcmode="lin" valueType="num">
                                      <p:cBhvr additive="base">
                                        <p:cTn id="18" dur="500" fill="hold"/>
                                        <p:tgtEl>
                                          <p:spTgt spid="252932"/>
                                        </p:tgtEl>
                                        <p:attrNameLst>
                                          <p:attrName>ppt_x</p:attrName>
                                        </p:attrNameLst>
                                      </p:cBhvr>
                                      <p:tavLst>
                                        <p:tav tm="0">
                                          <p:val>
                                            <p:strVal val="#ppt_x"/>
                                          </p:val>
                                        </p:tav>
                                        <p:tav tm="100000">
                                          <p:val>
                                            <p:strVal val="#ppt_x"/>
                                          </p:val>
                                        </p:tav>
                                      </p:tavLst>
                                    </p:anim>
                                    <p:anim calcmode="lin" valueType="num">
                                      <p:cBhvr additive="base">
                                        <p:cTn id="19" dur="500" fill="hold"/>
                                        <p:tgtEl>
                                          <p:spTgt spid="252932"/>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52933"/>
                                        </p:tgtEl>
                                        <p:attrNameLst>
                                          <p:attrName>style.visibility</p:attrName>
                                        </p:attrNameLst>
                                      </p:cBhvr>
                                      <p:to>
                                        <p:strVal val="visible"/>
                                      </p:to>
                                    </p:set>
                                    <p:anim calcmode="lin" valueType="num">
                                      <p:cBhvr additive="base">
                                        <p:cTn id="24" dur="500" fill="hold"/>
                                        <p:tgtEl>
                                          <p:spTgt spid="252933"/>
                                        </p:tgtEl>
                                        <p:attrNameLst>
                                          <p:attrName>ppt_x</p:attrName>
                                        </p:attrNameLst>
                                      </p:cBhvr>
                                      <p:tavLst>
                                        <p:tav tm="0">
                                          <p:val>
                                            <p:strVal val="#ppt_x"/>
                                          </p:val>
                                        </p:tav>
                                        <p:tav tm="100000">
                                          <p:val>
                                            <p:strVal val="#ppt_x"/>
                                          </p:val>
                                        </p:tav>
                                      </p:tavLst>
                                    </p:anim>
                                    <p:anim calcmode="lin" valueType="num">
                                      <p:cBhvr additive="base">
                                        <p:cTn id="25" dur="500" fill="hold"/>
                                        <p:tgtEl>
                                          <p:spTgt spid="2529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0" grpId="0" autoUpdateAnimBg="0"/>
      <p:bldP spid="252931" grpId="0" autoUpdateAnimBg="0"/>
      <p:bldP spid="252932" grpId="0" autoUpdateAnimBg="0"/>
      <p:bldP spid="25293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5A8E93F3-4D86-4AE3-AFF0-46E9BC24560A}" type="slidenum">
              <a:rPr lang="en-US" altLang="en-US" sz="1400">
                <a:latin typeface="Times New Roman" panose="02020603050405020304" pitchFamily="18" charset="0"/>
              </a:rPr>
              <a:pPr>
                <a:spcBef>
                  <a:spcPct val="0"/>
                </a:spcBef>
                <a:buClrTx/>
                <a:buFontTx/>
                <a:buNone/>
              </a:pPr>
              <a:t>14</a:t>
            </a:fld>
            <a:endParaRPr lang="en-US" altLang="en-US" sz="1400">
              <a:latin typeface="Times New Roman" panose="02020603050405020304" pitchFamily="18" charset="0"/>
            </a:endParaRPr>
          </a:p>
        </p:txBody>
      </p:sp>
      <p:sp>
        <p:nvSpPr>
          <p:cNvPr id="254978" name="Rectangle 2"/>
          <p:cNvSpPr>
            <a:spLocks noChangeArrowheads="1"/>
          </p:cNvSpPr>
          <p:nvPr/>
        </p:nvSpPr>
        <p:spPr bwMode="auto">
          <a:xfrm>
            <a:off x="304800" y="1752600"/>
            <a:ext cx="83058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57200" indent="-457200">
              <a:spcBef>
                <a:spcPct val="20000"/>
              </a:spcBef>
              <a:buClr>
                <a:srgbClr val="FF9900"/>
              </a:buClr>
              <a:buChar char="•"/>
              <a:defRPr sz="3200">
                <a:solidFill>
                  <a:srgbClr val="FFFFFF"/>
                </a:solidFill>
                <a:latin typeface="Verdana" panose="020B0604030504040204" pitchFamily="34" charset="0"/>
              </a:defRPr>
            </a:lvl1pPr>
            <a:lvl2pPr marL="857250" indent="-285750">
              <a:spcBef>
                <a:spcPct val="20000"/>
              </a:spcBef>
              <a:buClr>
                <a:srgbClr val="FF9900"/>
              </a:buClr>
              <a:buChar char="–"/>
              <a:defRPr sz="2800">
                <a:solidFill>
                  <a:srgbClr val="FFFFFF"/>
                </a:solidFill>
                <a:latin typeface="Verdana" panose="020B0604030504040204" pitchFamily="34" charset="0"/>
              </a:defRPr>
            </a:lvl2pPr>
            <a:lvl3pPr marL="120015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eaLnBrk="1" hangingPunct="1">
              <a:spcAft>
                <a:spcPct val="30000"/>
              </a:spcAft>
              <a:buClrTx/>
              <a:buFontTx/>
              <a:buNone/>
            </a:pPr>
            <a:r>
              <a:rPr lang="en-US" altLang="en-US" sz="2000" b="1">
                <a:solidFill>
                  <a:srgbClr val="FFFF00"/>
                </a:solidFill>
                <a:latin typeface="Comic Sans MS" panose="030F0702030302020204" pitchFamily="66" charset="0"/>
              </a:rPr>
              <a:t>Scenario B:</a:t>
            </a:r>
          </a:p>
          <a:p>
            <a:pPr eaLnBrk="1" hangingPunct="1">
              <a:spcAft>
                <a:spcPct val="30000"/>
              </a:spcAft>
              <a:buClrTx/>
              <a:buFontTx/>
              <a:buNone/>
            </a:pPr>
            <a:r>
              <a:rPr lang="en-US" altLang="en-US" sz="2000">
                <a:latin typeface="Comic Sans MS" panose="030F0702030302020204" pitchFamily="66" charset="0"/>
              </a:rPr>
              <a:t>	There is a chlorine gas leak at XYZ establishment and the two employees in the area are rushed to the hospital.  They are told to stay home the next day as a precautionary measure.</a:t>
            </a:r>
          </a:p>
          <a:p>
            <a:pPr eaLnBrk="1" hangingPunct="1">
              <a:spcAft>
                <a:spcPct val="30000"/>
              </a:spcAft>
              <a:buClrTx/>
              <a:buFontTx/>
              <a:buNone/>
            </a:pPr>
            <a:endParaRPr lang="en-US" altLang="en-US" sz="2000">
              <a:latin typeface="Comic Sans MS" panose="030F0702030302020204" pitchFamily="66" charset="0"/>
            </a:endParaRPr>
          </a:p>
        </p:txBody>
      </p:sp>
      <p:sp>
        <p:nvSpPr>
          <p:cNvPr id="254979" name="Text Box 3"/>
          <p:cNvSpPr txBox="1">
            <a:spLocks noChangeArrowheads="1"/>
          </p:cNvSpPr>
          <p:nvPr/>
        </p:nvSpPr>
        <p:spPr bwMode="auto">
          <a:xfrm>
            <a:off x="2705100" y="3505200"/>
            <a:ext cx="36957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lgn="ctr" eaLnBrk="1" hangingPunct="1">
              <a:spcBef>
                <a:spcPct val="0"/>
              </a:spcBef>
              <a:buClrTx/>
              <a:buFontTx/>
              <a:buNone/>
            </a:pPr>
            <a:r>
              <a:rPr lang="en-US" altLang="en-US" sz="2000" b="1">
                <a:solidFill>
                  <a:srgbClr val="FF0000"/>
                </a:solidFill>
                <a:latin typeface="Comic Sans MS" panose="030F0702030302020204" pitchFamily="66" charset="0"/>
              </a:rPr>
              <a:t>Stop Here </a:t>
            </a:r>
          </a:p>
          <a:p>
            <a:pPr algn="ctr" eaLnBrk="1" hangingPunct="1">
              <a:spcBef>
                <a:spcPct val="0"/>
              </a:spcBef>
              <a:buClrTx/>
              <a:buFontTx/>
              <a:buNone/>
            </a:pPr>
            <a:r>
              <a:rPr lang="en-US" altLang="en-US" sz="2000" b="1">
                <a:solidFill>
                  <a:srgbClr val="FF0000"/>
                </a:solidFill>
                <a:latin typeface="Comic Sans MS" panose="030F0702030302020204" pitchFamily="66" charset="0"/>
              </a:rPr>
              <a:t>OR </a:t>
            </a:r>
          </a:p>
          <a:p>
            <a:pPr algn="ctr" eaLnBrk="1" hangingPunct="1">
              <a:spcBef>
                <a:spcPct val="0"/>
              </a:spcBef>
              <a:buClrTx/>
              <a:buFontTx/>
              <a:buNone/>
            </a:pPr>
            <a:r>
              <a:rPr lang="en-US" altLang="en-US" sz="2000" b="1">
                <a:solidFill>
                  <a:srgbClr val="FF0000"/>
                </a:solidFill>
                <a:latin typeface="Comic Sans MS" panose="030F0702030302020204" pitchFamily="66" charset="0"/>
              </a:rPr>
              <a:t>Go On To The Next Step?</a:t>
            </a:r>
            <a:endParaRPr lang="en-US" altLang="en-US" sz="2000">
              <a:solidFill>
                <a:srgbClr val="FF0000"/>
              </a:solidFill>
              <a:latin typeface="Times New Roman" panose="02020603050405020304" pitchFamily="18" charset="0"/>
            </a:endParaRPr>
          </a:p>
        </p:txBody>
      </p:sp>
      <p:sp>
        <p:nvSpPr>
          <p:cNvPr id="254980" name="Rectangle 4"/>
          <p:cNvSpPr>
            <a:spLocks noChangeArrowheads="1"/>
          </p:cNvSpPr>
          <p:nvPr/>
        </p:nvSpPr>
        <p:spPr bwMode="auto">
          <a:xfrm>
            <a:off x="546100" y="4800600"/>
            <a:ext cx="78486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57200" indent="-457200">
              <a:spcBef>
                <a:spcPct val="20000"/>
              </a:spcBef>
              <a:buClr>
                <a:srgbClr val="FF9900"/>
              </a:buClr>
              <a:buChar char="•"/>
              <a:defRPr sz="3200">
                <a:solidFill>
                  <a:srgbClr val="FFFFFF"/>
                </a:solidFill>
                <a:latin typeface="Verdana" panose="020B0604030504040204" pitchFamily="34" charset="0"/>
              </a:defRPr>
            </a:lvl1pPr>
            <a:lvl2pPr marL="857250" indent="-285750">
              <a:spcBef>
                <a:spcPct val="20000"/>
              </a:spcBef>
              <a:buClr>
                <a:srgbClr val="FF9900"/>
              </a:buClr>
              <a:buChar char="–"/>
              <a:defRPr sz="2800">
                <a:solidFill>
                  <a:srgbClr val="FFFFFF"/>
                </a:solidFill>
                <a:latin typeface="Verdana" panose="020B0604030504040204" pitchFamily="34" charset="0"/>
              </a:defRPr>
            </a:lvl2pPr>
            <a:lvl3pPr marL="120015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eaLnBrk="1" hangingPunct="1">
              <a:spcAft>
                <a:spcPct val="30000"/>
              </a:spcAft>
              <a:buClrTx/>
              <a:buFontTx/>
              <a:buNone/>
            </a:pPr>
            <a:r>
              <a:rPr lang="en-US" altLang="en-US" sz="2000" b="1">
                <a:latin typeface="Comic Sans MS" panose="030F0702030302020204" pitchFamily="66" charset="0"/>
              </a:rPr>
              <a:t>Answer: It depends ! !  We need more information.</a:t>
            </a:r>
          </a:p>
        </p:txBody>
      </p:sp>
      <p:sp>
        <p:nvSpPr>
          <p:cNvPr id="254981" name="Rectangle 5"/>
          <p:cNvSpPr>
            <a:spLocks noChangeArrowheads="1"/>
          </p:cNvSpPr>
          <p:nvPr/>
        </p:nvSpPr>
        <p:spPr bwMode="auto">
          <a:xfrm>
            <a:off x="533400" y="5562600"/>
            <a:ext cx="84582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736600" indent="-736600">
              <a:spcBef>
                <a:spcPct val="20000"/>
              </a:spcBef>
              <a:buClr>
                <a:srgbClr val="FF9900"/>
              </a:buClr>
              <a:buChar char="•"/>
              <a:defRPr sz="3200">
                <a:solidFill>
                  <a:srgbClr val="FFFFFF"/>
                </a:solidFill>
                <a:latin typeface="Verdana" panose="020B0604030504040204" pitchFamily="34" charset="0"/>
              </a:defRPr>
            </a:lvl1pPr>
            <a:lvl2pPr marL="1136650" indent="-285750">
              <a:spcBef>
                <a:spcPct val="20000"/>
              </a:spcBef>
              <a:buClr>
                <a:srgbClr val="FF9900"/>
              </a:buClr>
              <a:buChar char="–"/>
              <a:defRPr sz="2800">
                <a:solidFill>
                  <a:srgbClr val="FFFFFF"/>
                </a:solidFill>
                <a:latin typeface="Verdana" panose="020B0604030504040204" pitchFamily="34" charset="0"/>
              </a:defRPr>
            </a:lvl2pPr>
            <a:lvl3pPr marL="1479550" indent="-228600">
              <a:spcBef>
                <a:spcPct val="20000"/>
              </a:spcBef>
              <a:buClr>
                <a:srgbClr val="FF9900"/>
              </a:buClr>
              <a:buChar char="•"/>
              <a:defRPr sz="2400">
                <a:solidFill>
                  <a:srgbClr val="FFFFFF"/>
                </a:solidFill>
                <a:latin typeface="Verdana" panose="020B0604030504040204" pitchFamily="34" charset="0"/>
              </a:defRPr>
            </a:lvl3pPr>
            <a:lvl4pPr marL="1822450" indent="-228600">
              <a:spcBef>
                <a:spcPct val="20000"/>
              </a:spcBef>
              <a:buClr>
                <a:srgbClr val="FF9900"/>
              </a:buClr>
              <a:buChar char="–"/>
              <a:defRPr sz="2000">
                <a:solidFill>
                  <a:srgbClr val="FFFFFF"/>
                </a:solidFill>
                <a:latin typeface="Verdana" panose="020B0604030504040204" pitchFamily="34" charset="0"/>
              </a:defRPr>
            </a:lvl4pPr>
            <a:lvl5pPr marL="2165350" indent="-228600">
              <a:spcBef>
                <a:spcPct val="20000"/>
              </a:spcBef>
              <a:buClr>
                <a:srgbClr val="FF9900"/>
              </a:buClr>
              <a:buChar char="»"/>
              <a:defRPr sz="2000">
                <a:solidFill>
                  <a:srgbClr val="FFFFFF"/>
                </a:solidFill>
                <a:latin typeface="Verdana" panose="020B0604030504040204" pitchFamily="34" charset="0"/>
              </a:defRPr>
            </a:lvl5pPr>
            <a:lvl6pPr marL="262255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307975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53695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99415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eaLnBrk="1" hangingPunct="1">
              <a:spcAft>
                <a:spcPct val="30000"/>
              </a:spcAft>
              <a:buClrTx/>
              <a:buFontTx/>
              <a:buNone/>
            </a:pPr>
            <a:r>
              <a:rPr lang="en-US" altLang="en-US" sz="2000" b="1">
                <a:latin typeface="Comic Sans MS" panose="030F0702030302020204" pitchFamily="66" charset="0"/>
              </a:rPr>
              <a:t>Why: We need to know if either employee exhibited signs or     symptoms of an injury/illness.  If yes, then go to the next step.  If no, STOP.  We have an event or exposure only.</a:t>
            </a:r>
            <a:endParaRPr lang="en-US" altLang="en-US" sz="2000">
              <a:latin typeface="Comic Sans MS" panose="030F0702030302020204" pitchFamily="66" charset="0"/>
            </a:endParaRPr>
          </a:p>
        </p:txBody>
      </p:sp>
      <p:sp>
        <p:nvSpPr>
          <p:cNvPr id="31751" name="Rectangle 6"/>
          <p:cNvSpPr>
            <a:spLocks noChangeArrowheads="1"/>
          </p:cNvSpPr>
          <p:nvPr/>
        </p:nvSpPr>
        <p:spPr bwMode="auto">
          <a:xfrm>
            <a:off x="1219200" y="457200"/>
            <a:ext cx="6681788" cy="10668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lgn="ctr" eaLnBrk="1" hangingPunct="1">
              <a:spcBef>
                <a:spcPct val="0"/>
              </a:spcBef>
              <a:buClrTx/>
              <a:buFontTx/>
              <a:buNone/>
            </a:pPr>
            <a:r>
              <a:rPr lang="en-US" altLang="en-US" sz="2200" b="1">
                <a:solidFill>
                  <a:srgbClr val="9900CC"/>
                </a:solidFill>
                <a:latin typeface="Comic Sans MS" panose="030F0702030302020204" pitchFamily="66" charset="0"/>
              </a:rPr>
              <a:t>STEP 1:</a:t>
            </a:r>
          </a:p>
          <a:p>
            <a:pPr algn="ctr" eaLnBrk="1" hangingPunct="1">
              <a:spcBef>
                <a:spcPct val="0"/>
              </a:spcBef>
              <a:buClrTx/>
              <a:buFontTx/>
              <a:buNone/>
            </a:pPr>
            <a:r>
              <a:rPr lang="en-US" altLang="en-US" sz="2200">
                <a:solidFill>
                  <a:schemeClr val="tx1"/>
                </a:solidFill>
                <a:latin typeface="Comic Sans MS" panose="030F0702030302020204" pitchFamily="66" charset="0"/>
              </a:rPr>
              <a:t>Did the employee </a:t>
            </a:r>
            <a:r>
              <a:rPr lang="en-US" altLang="en-US" sz="2200">
                <a:solidFill>
                  <a:srgbClr val="FF0000"/>
                </a:solidFill>
                <a:latin typeface="Comic Sans MS" panose="030F0702030302020204" pitchFamily="66" charset="0"/>
              </a:rPr>
              <a:t>experience an injury or illness</a:t>
            </a:r>
            <a:r>
              <a:rPr lang="en-US" altLang="en-US" sz="2200">
                <a:solidFill>
                  <a:schemeClr val="tx1"/>
                </a:solidFill>
                <a:latin typeface="Comic Sans MS" panose="030F0702030302020204" pitchFamily="66" charset="0"/>
              </a:rPr>
              <a:t>?</a:t>
            </a:r>
          </a:p>
        </p:txBody>
      </p:sp>
      <p:sp>
        <p:nvSpPr>
          <p:cNvPr id="2" name="Title 1" hidden="1"/>
          <p:cNvSpPr>
            <a:spLocks noGrp="1"/>
          </p:cNvSpPr>
          <p:nvPr>
            <p:ph type="title"/>
          </p:nvPr>
        </p:nvSpPr>
        <p:spPr/>
        <p:txBody>
          <a:bodyPr/>
          <a:lstStyle/>
          <a:p>
            <a:r>
              <a:rPr lang="en-US" dirty="0" smtClean="0"/>
              <a:t>Did the employee experience an injury or illness? Scenario B</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4978"/>
                                        </p:tgtEl>
                                        <p:attrNameLst>
                                          <p:attrName>style.visibility</p:attrName>
                                        </p:attrNameLst>
                                      </p:cBhvr>
                                      <p:to>
                                        <p:strVal val="visible"/>
                                      </p:to>
                                    </p:set>
                                    <p:animEffect transition="in" filter="checkerboard(across)">
                                      <p:cBhvr>
                                        <p:cTn id="7" dur="500"/>
                                        <p:tgtEl>
                                          <p:spTgt spid="2549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54979"/>
                                        </p:tgtEl>
                                        <p:attrNameLst>
                                          <p:attrName>style.visibility</p:attrName>
                                        </p:attrNameLst>
                                      </p:cBhvr>
                                      <p:to>
                                        <p:strVal val="visible"/>
                                      </p:to>
                                    </p:set>
                                    <p:anim calcmode="lin" valueType="num">
                                      <p:cBhvr additive="base">
                                        <p:cTn id="12" dur="500" fill="hold"/>
                                        <p:tgtEl>
                                          <p:spTgt spid="254979"/>
                                        </p:tgtEl>
                                        <p:attrNameLst>
                                          <p:attrName>ppt_x</p:attrName>
                                        </p:attrNameLst>
                                      </p:cBhvr>
                                      <p:tavLst>
                                        <p:tav tm="0">
                                          <p:val>
                                            <p:strVal val="#ppt_x"/>
                                          </p:val>
                                        </p:tav>
                                        <p:tav tm="100000">
                                          <p:val>
                                            <p:strVal val="#ppt_x"/>
                                          </p:val>
                                        </p:tav>
                                      </p:tavLst>
                                    </p:anim>
                                    <p:anim calcmode="lin" valueType="num">
                                      <p:cBhvr additive="base">
                                        <p:cTn id="13" dur="500" fill="hold"/>
                                        <p:tgtEl>
                                          <p:spTgt spid="25497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54980"/>
                                        </p:tgtEl>
                                        <p:attrNameLst>
                                          <p:attrName>style.visibility</p:attrName>
                                        </p:attrNameLst>
                                      </p:cBhvr>
                                      <p:to>
                                        <p:strVal val="visible"/>
                                      </p:to>
                                    </p:set>
                                    <p:anim calcmode="lin" valueType="num">
                                      <p:cBhvr additive="base">
                                        <p:cTn id="18" dur="500" fill="hold"/>
                                        <p:tgtEl>
                                          <p:spTgt spid="254980"/>
                                        </p:tgtEl>
                                        <p:attrNameLst>
                                          <p:attrName>ppt_x</p:attrName>
                                        </p:attrNameLst>
                                      </p:cBhvr>
                                      <p:tavLst>
                                        <p:tav tm="0">
                                          <p:val>
                                            <p:strVal val="#ppt_x"/>
                                          </p:val>
                                        </p:tav>
                                        <p:tav tm="100000">
                                          <p:val>
                                            <p:strVal val="#ppt_x"/>
                                          </p:val>
                                        </p:tav>
                                      </p:tavLst>
                                    </p:anim>
                                    <p:anim calcmode="lin" valueType="num">
                                      <p:cBhvr additive="base">
                                        <p:cTn id="19" dur="500" fill="hold"/>
                                        <p:tgtEl>
                                          <p:spTgt spid="25498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54981"/>
                                        </p:tgtEl>
                                        <p:attrNameLst>
                                          <p:attrName>style.visibility</p:attrName>
                                        </p:attrNameLst>
                                      </p:cBhvr>
                                      <p:to>
                                        <p:strVal val="visible"/>
                                      </p:to>
                                    </p:set>
                                    <p:anim calcmode="lin" valueType="num">
                                      <p:cBhvr additive="base">
                                        <p:cTn id="24" dur="500" fill="hold"/>
                                        <p:tgtEl>
                                          <p:spTgt spid="254981"/>
                                        </p:tgtEl>
                                        <p:attrNameLst>
                                          <p:attrName>ppt_x</p:attrName>
                                        </p:attrNameLst>
                                      </p:cBhvr>
                                      <p:tavLst>
                                        <p:tav tm="0">
                                          <p:val>
                                            <p:strVal val="#ppt_x"/>
                                          </p:val>
                                        </p:tav>
                                        <p:tav tm="100000">
                                          <p:val>
                                            <p:strVal val="#ppt_x"/>
                                          </p:val>
                                        </p:tav>
                                      </p:tavLst>
                                    </p:anim>
                                    <p:anim calcmode="lin" valueType="num">
                                      <p:cBhvr additive="base">
                                        <p:cTn id="25" dur="500" fill="hold"/>
                                        <p:tgtEl>
                                          <p:spTgt spid="2549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78" grpId="0" autoUpdateAnimBg="0"/>
      <p:bldP spid="254979" grpId="0" autoUpdateAnimBg="0"/>
      <p:bldP spid="254980" grpId="0" autoUpdateAnimBg="0"/>
      <p:bldP spid="254981"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F66AA4CC-C7D2-440B-AECE-74E63C37B1DB}" type="slidenum">
              <a:rPr lang="en-US" altLang="en-US" sz="1400">
                <a:latin typeface="Times New Roman" panose="02020603050405020304" pitchFamily="18" charset="0"/>
              </a:rPr>
              <a:pPr>
                <a:spcBef>
                  <a:spcPct val="0"/>
                </a:spcBef>
                <a:buClrTx/>
                <a:buFontTx/>
                <a:buNone/>
              </a:pPr>
              <a:t>15</a:t>
            </a:fld>
            <a:endParaRPr lang="en-US" altLang="en-US" sz="1400">
              <a:latin typeface="Times New Roman" panose="02020603050405020304" pitchFamily="18" charset="0"/>
            </a:endParaRPr>
          </a:p>
        </p:txBody>
      </p:sp>
      <p:sp>
        <p:nvSpPr>
          <p:cNvPr id="33795" name="Rectangle 2"/>
          <p:cNvSpPr>
            <a:spLocks noChangeArrowheads="1"/>
          </p:cNvSpPr>
          <p:nvPr/>
        </p:nvSpPr>
        <p:spPr bwMode="auto">
          <a:xfrm>
            <a:off x="1219200" y="228600"/>
            <a:ext cx="6681788" cy="6858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lgn="ctr" eaLnBrk="1" hangingPunct="1">
              <a:spcBef>
                <a:spcPct val="0"/>
              </a:spcBef>
              <a:buClrTx/>
              <a:buFontTx/>
              <a:buNone/>
            </a:pPr>
            <a:r>
              <a:rPr lang="en-US" altLang="en-US" sz="2200">
                <a:solidFill>
                  <a:schemeClr val="tx1"/>
                </a:solidFill>
                <a:latin typeface="Comic Sans MS" panose="030F0702030302020204" pitchFamily="66" charset="0"/>
              </a:rPr>
              <a:t>Did the employee </a:t>
            </a:r>
            <a:r>
              <a:rPr lang="en-US" altLang="en-US" sz="2200">
                <a:solidFill>
                  <a:srgbClr val="FF0000"/>
                </a:solidFill>
                <a:latin typeface="Comic Sans MS" panose="030F0702030302020204" pitchFamily="66" charset="0"/>
              </a:rPr>
              <a:t>experience an injury or illness</a:t>
            </a:r>
            <a:r>
              <a:rPr lang="en-US" altLang="en-US" sz="2200">
                <a:solidFill>
                  <a:schemeClr val="tx1"/>
                </a:solidFill>
                <a:latin typeface="Comic Sans MS" panose="030F0702030302020204" pitchFamily="66" charset="0"/>
              </a:rPr>
              <a:t>?</a:t>
            </a:r>
          </a:p>
        </p:txBody>
      </p:sp>
      <p:grpSp>
        <p:nvGrpSpPr>
          <p:cNvPr id="33796" name="Group 3" descr="Decorative"/>
          <p:cNvGrpSpPr>
            <a:grpSpLocks/>
          </p:cNvGrpSpPr>
          <p:nvPr/>
        </p:nvGrpSpPr>
        <p:grpSpPr bwMode="auto">
          <a:xfrm>
            <a:off x="1905000" y="1581150"/>
            <a:ext cx="5257800" cy="685800"/>
            <a:chOff x="2148" y="1056"/>
            <a:chExt cx="1344" cy="432"/>
          </a:xfrm>
        </p:grpSpPr>
        <p:sp>
          <p:nvSpPr>
            <p:cNvPr id="33799" name="Rectangle 4"/>
            <p:cNvSpPr>
              <a:spLocks noChangeArrowheads="1"/>
            </p:cNvSpPr>
            <p:nvPr/>
          </p:nvSpPr>
          <p:spPr bwMode="auto">
            <a:xfrm>
              <a:off x="2148" y="1056"/>
              <a:ext cx="1344" cy="43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eaLnBrk="1" hangingPunct="1">
                <a:spcBef>
                  <a:spcPct val="30000"/>
                </a:spcBef>
                <a:buClrTx/>
                <a:buFontTx/>
                <a:buNone/>
              </a:pPr>
              <a:endParaRPr lang="en-US" altLang="en-US" sz="1300">
                <a:solidFill>
                  <a:schemeClr val="tx1"/>
                </a:solidFill>
                <a:latin typeface="Times New Roman" panose="02020603050405020304" pitchFamily="18" charset="0"/>
              </a:endParaRPr>
            </a:p>
          </p:txBody>
        </p:sp>
        <p:sp>
          <p:nvSpPr>
            <p:cNvPr id="33800" name="Rectangle 5"/>
            <p:cNvSpPr>
              <a:spLocks noChangeArrowheads="1"/>
            </p:cNvSpPr>
            <p:nvPr/>
          </p:nvSpPr>
          <p:spPr bwMode="auto">
            <a:xfrm>
              <a:off x="2148" y="1056"/>
              <a:ext cx="1344" cy="43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lgn="ctr" eaLnBrk="1" hangingPunct="1">
                <a:spcBef>
                  <a:spcPct val="0"/>
                </a:spcBef>
                <a:buClrTx/>
                <a:buFontTx/>
                <a:buNone/>
              </a:pPr>
              <a:r>
                <a:rPr lang="en-US" altLang="en-US" sz="2200">
                  <a:solidFill>
                    <a:schemeClr val="tx1"/>
                  </a:solidFill>
                  <a:latin typeface="Comic Sans MS" panose="030F0702030302020204" pitchFamily="66" charset="0"/>
                </a:rPr>
                <a:t>Is the injury or illness </a:t>
              </a:r>
              <a:r>
                <a:rPr lang="en-US" altLang="en-US" sz="2200">
                  <a:solidFill>
                    <a:srgbClr val="FF0000"/>
                  </a:solidFill>
                  <a:latin typeface="Comic Sans MS" panose="030F0702030302020204" pitchFamily="66" charset="0"/>
                </a:rPr>
                <a:t>work-related</a:t>
              </a:r>
              <a:r>
                <a:rPr lang="en-US" altLang="en-US" sz="2200">
                  <a:solidFill>
                    <a:schemeClr val="tx1"/>
                  </a:solidFill>
                  <a:latin typeface="Comic Sans MS" panose="030F0702030302020204" pitchFamily="66" charset="0"/>
                </a:rPr>
                <a:t>?</a:t>
              </a:r>
            </a:p>
          </p:txBody>
        </p:sp>
      </p:grpSp>
      <p:sp>
        <p:nvSpPr>
          <p:cNvPr id="33797" name="Text Box 6"/>
          <p:cNvSpPr txBox="1">
            <a:spLocks noChangeArrowheads="1"/>
          </p:cNvSpPr>
          <p:nvPr/>
        </p:nvSpPr>
        <p:spPr bwMode="auto">
          <a:xfrm>
            <a:off x="4800600" y="990600"/>
            <a:ext cx="742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eaLnBrk="1" hangingPunct="1">
              <a:spcBef>
                <a:spcPct val="0"/>
              </a:spcBef>
              <a:buClrTx/>
              <a:buFontTx/>
              <a:buNone/>
            </a:pPr>
            <a:r>
              <a:rPr lang="en-US" altLang="en-US" sz="2400" b="1" i="1">
                <a:latin typeface="Times New Roman" panose="02020603050405020304" pitchFamily="18" charset="0"/>
              </a:rPr>
              <a:t>YES</a:t>
            </a:r>
          </a:p>
        </p:txBody>
      </p:sp>
      <p:sp>
        <p:nvSpPr>
          <p:cNvPr id="32774" name="Line 7" descr="white arrow pointing down" title="white arrow"/>
          <p:cNvSpPr>
            <a:spLocks noChangeShapeType="1"/>
          </p:cNvSpPr>
          <p:nvPr/>
        </p:nvSpPr>
        <p:spPr bwMode="auto">
          <a:xfrm>
            <a:off x="4562475" y="914400"/>
            <a:ext cx="0" cy="676275"/>
          </a:xfrm>
          <a:prstGeom prst="line">
            <a:avLst/>
          </a:prstGeom>
          <a:noFill/>
          <a:ln w="38100">
            <a:solidFill>
              <a:srgbClr val="FFFF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cs typeface="Arial" charset="0"/>
            </a:endParaRPr>
          </a:p>
        </p:txBody>
      </p:sp>
      <p:sp>
        <p:nvSpPr>
          <p:cNvPr id="2" name="Title 1" hidden="1"/>
          <p:cNvSpPr>
            <a:spLocks noGrp="1"/>
          </p:cNvSpPr>
          <p:nvPr>
            <p:ph type="title"/>
          </p:nvPr>
        </p:nvSpPr>
        <p:spPr/>
        <p:txBody>
          <a:bodyPr/>
          <a:lstStyle/>
          <a:p>
            <a:r>
              <a:rPr lang="en-US" dirty="0" smtClean="0"/>
              <a:t>Is the injury or illness work-related? Step 1</a:t>
            </a: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015DBC51-C691-49B2-A591-2FC21AC34C0A}" type="slidenum">
              <a:rPr lang="en-US" altLang="en-US" sz="1400">
                <a:latin typeface="Times New Roman" panose="02020603050405020304" pitchFamily="18" charset="0"/>
              </a:rPr>
              <a:pPr>
                <a:spcBef>
                  <a:spcPct val="0"/>
                </a:spcBef>
                <a:buClrTx/>
                <a:buFontTx/>
                <a:buNone/>
              </a:pPr>
              <a:t>16</a:t>
            </a:fld>
            <a:endParaRPr lang="en-US" altLang="en-US" sz="1400">
              <a:latin typeface="Times New Roman" panose="02020603050405020304" pitchFamily="18" charset="0"/>
            </a:endParaRPr>
          </a:p>
        </p:txBody>
      </p:sp>
      <p:sp>
        <p:nvSpPr>
          <p:cNvPr id="261122" name="Rectangle 2"/>
          <p:cNvSpPr>
            <a:spLocks noChangeArrowheads="1"/>
          </p:cNvSpPr>
          <p:nvPr/>
        </p:nvSpPr>
        <p:spPr bwMode="auto">
          <a:xfrm>
            <a:off x="304800" y="2590800"/>
            <a:ext cx="8477250" cy="3505200"/>
          </a:xfrm>
          <a:prstGeom prst="rect">
            <a:avLst/>
          </a:prstGeom>
          <a:solidFill>
            <a:schemeClr val="bg1"/>
          </a:solidFill>
          <a:ln w="28575">
            <a:solidFill>
              <a:schemeClr val="tx1"/>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0" rIns="182880" anchor="ct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eaLnBrk="1" hangingPunct="1">
              <a:spcBef>
                <a:spcPct val="0"/>
              </a:spcBef>
              <a:buClrTx/>
              <a:buFontTx/>
              <a:buNone/>
            </a:pPr>
            <a:endParaRPr lang="en-US" altLang="en-US" sz="2000" b="1">
              <a:solidFill>
                <a:srgbClr val="9900CC"/>
              </a:solidFill>
              <a:latin typeface="Comic Sans MS" panose="030F0702030302020204" pitchFamily="66" charset="0"/>
            </a:endParaRPr>
          </a:p>
          <a:p>
            <a:pPr eaLnBrk="1" hangingPunct="1">
              <a:spcBef>
                <a:spcPct val="0"/>
              </a:spcBef>
              <a:buClrTx/>
              <a:buFontTx/>
              <a:buNone/>
            </a:pPr>
            <a:r>
              <a:rPr lang="en-US" altLang="en-US" sz="2000" b="1">
                <a:solidFill>
                  <a:srgbClr val="9900CC"/>
                </a:solidFill>
                <a:latin typeface="Comic Sans MS" panose="030F0702030302020204" pitchFamily="66" charset="0"/>
              </a:rPr>
              <a:t>	Determination of Work-Relatedness [1904.5]</a:t>
            </a:r>
          </a:p>
          <a:p>
            <a:pPr eaLnBrk="1" hangingPunct="1">
              <a:spcBef>
                <a:spcPct val="0"/>
              </a:spcBef>
              <a:buClrTx/>
              <a:buFontTx/>
              <a:buNone/>
            </a:pPr>
            <a:endParaRPr lang="en-US" altLang="en-US" sz="2000">
              <a:solidFill>
                <a:srgbClr val="9900CC"/>
              </a:solidFill>
              <a:latin typeface="Comic Sans MS" panose="030F0702030302020204" pitchFamily="66" charset="0"/>
            </a:endParaRPr>
          </a:p>
          <a:p>
            <a:pPr eaLnBrk="1" hangingPunct="1">
              <a:spcBef>
                <a:spcPct val="30000"/>
              </a:spcBef>
              <a:buClrTx/>
              <a:buFontTx/>
              <a:buNone/>
            </a:pPr>
            <a:r>
              <a:rPr lang="en-US" altLang="en-US" sz="2000" b="1">
                <a:solidFill>
                  <a:schemeClr val="tx1"/>
                </a:solidFill>
                <a:latin typeface="Comic Sans MS" panose="030F0702030302020204" pitchFamily="66" charset="0"/>
              </a:rPr>
              <a:t>Work-relatedness</a:t>
            </a:r>
            <a:r>
              <a:rPr lang="en-US" altLang="en-US" sz="2000">
                <a:solidFill>
                  <a:schemeClr val="tx1"/>
                </a:solidFill>
                <a:latin typeface="Comic Sans MS" panose="030F0702030302020204" pitchFamily="66" charset="0"/>
              </a:rPr>
              <a:t> is presumed for injuries and illnesses resulting</a:t>
            </a:r>
            <a:br>
              <a:rPr lang="en-US" altLang="en-US" sz="2000">
                <a:solidFill>
                  <a:schemeClr val="tx1"/>
                </a:solidFill>
                <a:latin typeface="Comic Sans MS" panose="030F0702030302020204" pitchFamily="66" charset="0"/>
              </a:rPr>
            </a:br>
            <a:r>
              <a:rPr lang="en-US" altLang="en-US" sz="2000">
                <a:solidFill>
                  <a:schemeClr val="tx1"/>
                </a:solidFill>
                <a:latin typeface="Comic Sans MS" panose="030F0702030302020204" pitchFamily="66" charset="0"/>
              </a:rPr>
              <a:t>from events or exposures occurring in the </a:t>
            </a:r>
            <a:r>
              <a:rPr lang="en-US" altLang="en-US" sz="2000" b="1">
                <a:solidFill>
                  <a:schemeClr val="tx1"/>
                </a:solidFill>
                <a:latin typeface="Comic Sans MS" panose="030F0702030302020204" pitchFamily="66" charset="0"/>
              </a:rPr>
              <a:t>work environment</a:t>
            </a:r>
            <a:br>
              <a:rPr lang="en-US" altLang="en-US" sz="2000" b="1">
                <a:solidFill>
                  <a:schemeClr val="tx1"/>
                </a:solidFill>
                <a:latin typeface="Comic Sans MS" panose="030F0702030302020204" pitchFamily="66" charset="0"/>
              </a:rPr>
            </a:br>
            <a:r>
              <a:rPr lang="en-US" altLang="en-US" sz="2000">
                <a:solidFill>
                  <a:schemeClr val="tx1"/>
                </a:solidFill>
                <a:latin typeface="Comic Sans MS" panose="030F0702030302020204" pitchFamily="66" charset="0"/>
              </a:rPr>
              <a:t>unless an exception specifically applies.</a:t>
            </a:r>
          </a:p>
          <a:p>
            <a:pPr eaLnBrk="1" hangingPunct="1">
              <a:spcBef>
                <a:spcPct val="30000"/>
              </a:spcBef>
              <a:buClrTx/>
              <a:buFontTx/>
              <a:buNone/>
            </a:pPr>
            <a:r>
              <a:rPr lang="en-US" altLang="en-US" sz="2000">
                <a:solidFill>
                  <a:schemeClr val="tx1"/>
                </a:solidFill>
                <a:latin typeface="Comic Sans MS" panose="030F0702030302020204" pitchFamily="66" charset="0"/>
              </a:rPr>
              <a:t>A case is presumed work-related if, and only if, an event or exposure</a:t>
            </a:r>
            <a:br>
              <a:rPr lang="en-US" altLang="en-US" sz="2000">
                <a:solidFill>
                  <a:schemeClr val="tx1"/>
                </a:solidFill>
                <a:latin typeface="Comic Sans MS" panose="030F0702030302020204" pitchFamily="66" charset="0"/>
              </a:rPr>
            </a:br>
            <a:r>
              <a:rPr lang="en-US" altLang="en-US" sz="2000">
                <a:solidFill>
                  <a:schemeClr val="tx1"/>
                </a:solidFill>
                <a:latin typeface="Comic Sans MS" panose="030F0702030302020204" pitchFamily="66" charset="0"/>
              </a:rPr>
              <a:t>in the work environment is a discernable cause of the injury or illness</a:t>
            </a:r>
            <a:br>
              <a:rPr lang="en-US" altLang="en-US" sz="2000">
                <a:solidFill>
                  <a:schemeClr val="tx1"/>
                </a:solidFill>
                <a:latin typeface="Comic Sans MS" panose="030F0702030302020204" pitchFamily="66" charset="0"/>
              </a:rPr>
            </a:br>
            <a:r>
              <a:rPr lang="en-US" altLang="en-US" sz="2000">
                <a:solidFill>
                  <a:schemeClr val="tx1"/>
                </a:solidFill>
                <a:latin typeface="Comic Sans MS" panose="030F0702030302020204" pitchFamily="66" charset="0"/>
              </a:rPr>
              <a:t>or of a significant aggravation to a pre-existing condition.</a:t>
            </a:r>
          </a:p>
        </p:txBody>
      </p:sp>
      <p:grpSp>
        <p:nvGrpSpPr>
          <p:cNvPr id="35844" name="Group 3" descr="Decorative"/>
          <p:cNvGrpSpPr>
            <a:grpSpLocks/>
          </p:cNvGrpSpPr>
          <p:nvPr/>
        </p:nvGrpSpPr>
        <p:grpSpPr bwMode="auto">
          <a:xfrm>
            <a:off x="1905000" y="685800"/>
            <a:ext cx="5257800" cy="990600"/>
            <a:chOff x="2148" y="1056"/>
            <a:chExt cx="1344" cy="432"/>
          </a:xfrm>
        </p:grpSpPr>
        <p:sp>
          <p:nvSpPr>
            <p:cNvPr id="35845" name="Rectangle 4"/>
            <p:cNvSpPr>
              <a:spLocks noChangeArrowheads="1"/>
            </p:cNvSpPr>
            <p:nvPr/>
          </p:nvSpPr>
          <p:spPr bwMode="auto">
            <a:xfrm>
              <a:off x="2148" y="1056"/>
              <a:ext cx="1344" cy="43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eaLnBrk="1" hangingPunct="1">
                <a:spcBef>
                  <a:spcPct val="30000"/>
                </a:spcBef>
                <a:buClrTx/>
                <a:buFontTx/>
                <a:buNone/>
              </a:pPr>
              <a:endParaRPr lang="en-US" altLang="en-US" sz="1300">
                <a:solidFill>
                  <a:schemeClr val="tx1"/>
                </a:solidFill>
                <a:latin typeface="Times New Roman" panose="02020603050405020304" pitchFamily="18" charset="0"/>
              </a:endParaRPr>
            </a:p>
          </p:txBody>
        </p:sp>
        <p:sp>
          <p:nvSpPr>
            <p:cNvPr id="35846" name="Rectangle 5"/>
            <p:cNvSpPr>
              <a:spLocks noChangeArrowheads="1"/>
            </p:cNvSpPr>
            <p:nvPr/>
          </p:nvSpPr>
          <p:spPr bwMode="auto">
            <a:xfrm>
              <a:off x="2148" y="1056"/>
              <a:ext cx="1344" cy="43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lgn="ctr" eaLnBrk="1" hangingPunct="1">
                <a:spcBef>
                  <a:spcPct val="0"/>
                </a:spcBef>
                <a:buClrTx/>
                <a:buFontTx/>
                <a:buNone/>
              </a:pPr>
              <a:r>
                <a:rPr lang="en-US" altLang="en-US" sz="2200" b="1">
                  <a:solidFill>
                    <a:srgbClr val="9900CC"/>
                  </a:solidFill>
                  <a:latin typeface="Comic Sans MS" panose="030F0702030302020204" pitchFamily="66" charset="0"/>
                </a:rPr>
                <a:t>STEP 2:</a:t>
              </a:r>
            </a:p>
            <a:p>
              <a:pPr algn="ctr" eaLnBrk="1" hangingPunct="1">
                <a:spcBef>
                  <a:spcPct val="0"/>
                </a:spcBef>
                <a:buClrTx/>
                <a:buFontTx/>
                <a:buNone/>
              </a:pPr>
              <a:r>
                <a:rPr lang="en-US" altLang="en-US" sz="2200">
                  <a:solidFill>
                    <a:schemeClr val="tx1"/>
                  </a:solidFill>
                  <a:latin typeface="Comic Sans MS" panose="030F0702030302020204" pitchFamily="66" charset="0"/>
                </a:rPr>
                <a:t>Is the injury or illness </a:t>
              </a:r>
              <a:r>
                <a:rPr lang="en-US" altLang="en-US" sz="2200">
                  <a:solidFill>
                    <a:srgbClr val="FF0000"/>
                  </a:solidFill>
                  <a:latin typeface="Comic Sans MS" panose="030F0702030302020204" pitchFamily="66" charset="0"/>
                </a:rPr>
                <a:t>work-related</a:t>
              </a:r>
              <a:r>
                <a:rPr lang="en-US" altLang="en-US" sz="2200">
                  <a:solidFill>
                    <a:schemeClr val="tx1"/>
                  </a:solidFill>
                  <a:latin typeface="Comic Sans MS" panose="030F0702030302020204" pitchFamily="66" charset="0"/>
                </a:rPr>
                <a:t>?</a:t>
              </a:r>
            </a:p>
          </p:txBody>
        </p:sp>
      </p:grpSp>
      <p:sp>
        <p:nvSpPr>
          <p:cNvPr id="2" name="Title 1" hidden="1"/>
          <p:cNvSpPr>
            <a:spLocks noGrp="1"/>
          </p:cNvSpPr>
          <p:nvPr>
            <p:ph type="title"/>
          </p:nvPr>
        </p:nvSpPr>
        <p:spPr/>
        <p:txBody>
          <a:bodyPr/>
          <a:lstStyle/>
          <a:p>
            <a:r>
              <a:rPr lang="en-US" dirty="0" smtClean="0"/>
              <a:t>Is the injury or illness work-related? Step 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261122"/>
                                        </p:tgtEl>
                                        <p:attrNameLst>
                                          <p:attrName>style.visibility</p:attrName>
                                        </p:attrNameLst>
                                      </p:cBhvr>
                                      <p:to>
                                        <p:strVal val="visible"/>
                                      </p:to>
                                    </p:set>
                                    <p:anim calcmode="lin" valueType="num">
                                      <p:cBhvr>
                                        <p:cTn id="7" dur="500" fill="hold"/>
                                        <p:tgtEl>
                                          <p:spTgt spid="261122"/>
                                        </p:tgtEl>
                                        <p:attrNameLst>
                                          <p:attrName>ppt_w</p:attrName>
                                        </p:attrNameLst>
                                      </p:cBhvr>
                                      <p:tavLst>
                                        <p:tav tm="0">
                                          <p:val>
                                            <p:fltVal val="0"/>
                                          </p:val>
                                        </p:tav>
                                        <p:tav tm="100000">
                                          <p:val>
                                            <p:strVal val="#ppt_w"/>
                                          </p:val>
                                        </p:tav>
                                      </p:tavLst>
                                    </p:anim>
                                    <p:anim calcmode="lin" valueType="num">
                                      <p:cBhvr>
                                        <p:cTn id="8" dur="500" fill="hold"/>
                                        <p:tgtEl>
                                          <p:spTgt spid="261122"/>
                                        </p:tgtEl>
                                        <p:attrNameLst>
                                          <p:attrName>ppt_h</p:attrName>
                                        </p:attrNameLst>
                                      </p:cBhvr>
                                      <p:tavLst>
                                        <p:tav tm="0">
                                          <p:val>
                                            <p:fltVal val="0"/>
                                          </p:val>
                                        </p:tav>
                                        <p:tav tm="100000">
                                          <p:val>
                                            <p:strVal val="#ppt_h"/>
                                          </p:val>
                                        </p:tav>
                                      </p:tavLst>
                                    </p:anim>
                                    <p:anim calcmode="lin" valueType="num">
                                      <p:cBhvr>
                                        <p:cTn id="9" dur="500" fill="hold"/>
                                        <p:tgtEl>
                                          <p:spTgt spid="261122"/>
                                        </p:tgtEl>
                                        <p:attrNameLst>
                                          <p:attrName>ppt_x</p:attrName>
                                        </p:attrNameLst>
                                      </p:cBhvr>
                                      <p:tavLst>
                                        <p:tav tm="0">
                                          <p:val>
                                            <p:fltVal val="0.5"/>
                                          </p:val>
                                        </p:tav>
                                        <p:tav tm="100000">
                                          <p:val>
                                            <p:strVal val="#ppt_x"/>
                                          </p:val>
                                        </p:tav>
                                      </p:tavLst>
                                    </p:anim>
                                    <p:anim calcmode="lin" valueType="num">
                                      <p:cBhvr>
                                        <p:cTn id="10" dur="500" fill="hold"/>
                                        <p:tgtEl>
                                          <p:spTgt spid="26112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2"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08108AC3-72B0-414B-9075-621AF38EE737}" type="slidenum">
              <a:rPr lang="en-US" altLang="en-US" sz="1400">
                <a:latin typeface="Times New Roman" panose="02020603050405020304" pitchFamily="18" charset="0"/>
              </a:rPr>
              <a:pPr>
                <a:spcBef>
                  <a:spcPct val="0"/>
                </a:spcBef>
                <a:buClrTx/>
                <a:buFontTx/>
                <a:buNone/>
              </a:pPr>
              <a:t>17</a:t>
            </a:fld>
            <a:endParaRPr lang="en-US" altLang="en-US" sz="1400">
              <a:latin typeface="Times New Roman" panose="02020603050405020304" pitchFamily="18" charset="0"/>
            </a:endParaRPr>
          </a:p>
        </p:txBody>
      </p:sp>
      <p:sp>
        <p:nvSpPr>
          <p:cNvPr id="37891" name="Rectangle 2"/>
          <p:cNvSpPr>
            <a:spLocks noGrp="1" noChangeArrowheads="1"/>
          </p:cNvSpPr>
          <p:nvPr>
            <p:ph type="title"/>
          </p:nvPr>
        </p:nvSpPr>
        <p:spPr>
          <a:xfrm>
            <a:off x="685800" y="381000"/>
            <a:ext cx="7772400" cy="1143000"/>
          </a:xfrm>
        </p:spPr>
        <p:txBody>
          <a:bodyPr/>
          <a:lstStyle/>
          <a:p>
            <a:pPr eaLnBrk="1" hangingPunct="1"/>
            <a:r>
              <a:rPr lang="en-US" altLang="en-US" sz="3700" smtClean="0"/>
              <a:t>1904.5 – Work Environment</a:t>
            </a:r>
          </a:p>
        </p:txBody>
      </p:sp>
      <p:sp>
        <p:nvSpPr>
          <p:cNvPr id="37892" name="Rectangle 3"/>
          <p:cNvSpPr>
            <a:spLocks noGrp="1" noChangeArrowheads="1"/>
          </p:cNvSpPr>
          <p:nvPr>
            <p:ph type="body" idx="1"/>
          </p:nvPr>
        </p:nvSpPr>
        <p:spPr>
          <a:xfrm>
            <a:off x="533400" y="1752600"/>
            <a:ext cx="8077200" cy="4114800"/>
          </a:xfrm>
        </p:spPr>
        <p:txBody>
          <a:bodyPr/>
          <a:lstStyle/>
          <a:p>
            <a:pPr eaLnBrk="1" hangingPunct="1"/>
            <a:r>
              <a:rPr lang="en-US" altLang="en-US" sz="2800" dirty="0" smtClean="0"/>
              <a:t>The </a:t>
            </a:r>
            <a:r>
              <a:rPr lang="en-US" altLang="en-US" sz="2800" b="1" dirty="0" smtClean="0"/>
              <a:t>work environment</a:t>
            </a:r>
            <a:r>
              <a:rPr lang="en-US" altLang="en-US" sz="2800" dirty="0" smtClean="0"/>
              <a:t> is defined as the establishment and other locations where one or more employees are working or present as a condition of employment</a:t>
            </a:r>
          </a:p>
          <a:p>
            <a:pPr eaLnBrk="1" hangingPunct="1"/>
            <a:r>
              <a:rPr lang="en-US" altLang="en-US" sz="2800" dirty="0" smtClean="0"/>
              <a:t>The work environment includes not only physical locations, but also the equipment or materials used by employees during the course of their work</a:t>
            </a:r>
          </a:p>
        </p:txBody>
      </p:sp>
    </p:spTree>
  </p:cSld>
  <p:clrMapOvr>
    <a:masterClrMapping/>
  </p:clrMapOvr>
  <p:transition spd="slow">
    <p:pull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B47BB77B-78E9-45AE-9AAC-FF80F26E425F}" type="slidenum">
              <a:rPr lang="en-US" altLang="en-US" sz="1400">
                <a:latin typeface="Times New Roman" panose="02020603050405020304" pitchFamily="18" charset="0"/>
              </a:rPr>
              <a:pPr>
                <a:spcBef>
                  <a:spcPct val="0"/>
                </a:spcBef>
                <a:buClrTx/>
                <a:buFontTx/>
                <a:buNone/>
              </a:pPr>
              <a:t>18</a:t>
            </a:fld>
            <a:endParaRPr lang="en-US" altLang="en-US" sz="1400">
              <a:latin typeface="Times New Roman" panose="02020603050405020304" pitchFamily="18" charset="0"/>
            </a:endParaRPr>
          </a:p>
        </p:txBody>
      </p:sp>
      <p:sp>
        <p:nvSpPr>
          <p:cNvPr id="39939" name="Rectangle 2"/>
          <p:cNvSpPr>
            <a:spLocks noGrp="1" noChangeArrowheads="1"/>
          </p:cNvSpPr>
          <p:nvPr>
            <p:ph type="title"/>
          </p:nvPr>
        </p:nvSpPr>
        <p:spPr>
          <a:xfrm>
            <a:off x="457200" y="381000"/>
            <a:ext cx="8153400" cy="1143000"/>
          </a:xfrm>
        </p:spPr>
        <p:txBody>
          <a:bodyPr/>
          <a:lstStyle/>
          <a:p>
            <a:pPr eaLnBrk="1" hangingPunct="1"/>
            <a:r>
              <a:rPr lang="en-US" altLang="en-US" sz="3300" smtClean="0"/>
              <a:t>1904.5 – Significant Aggravation</a:t>
            </a:r>
          </a:p>
        </p:txBody>
      </p:sp>
      <p:sp>
        <p:nvSpPr>
          <p:cNvPr id="39940" name="Rectangle 3"/>
          <p:cNvSpPr>
            <a:spLocks noGrp="1" noChangeArrowheads="1"/>
          </p:cNvSpPr>
          <p:nvPr>
            <p:ph type="body" idx="1"/>
          </p:nvPr>
        </p:nvSpPr>
        <p:spPr>
          <a:xfrm>
            <a:off x="685800" y="1828800"/>
            <a:ext cx="7772400" cy="4114800"/>
          </a:xfrm>
        </p:spPr>
        <p:txBody>
          <a:bodyPr/>
          <a:lstStyle/>
          <a:p>
            <a:pPr eaLnBrk="1" hangingPunct="1">
              <a:lnSpc>
                <a:spcPct val="90000"/>
              </a:lnSpc>
            </a:pPr>
            <a:r>
              <a:rPr lang="en-US" altLang="en-US" sz="2800" dirty="0" smtClean="0"/>
              <a:t>A pre-existing injury or illness is </a:t>
            </a:r>
            <a:r>
              <a:rPr lang="en-US" altLang="en-US" sz="2800" b="1" dirty="0" smtClean="0"/>
              <a:t>significantly</a:t>
            </a:r>
            <a:r>
              <a:rPr lang="en-US" altLang="en-US" sz="2800" dirty="0" smtClean="0"/>
              <a:t> aggravated when an event or exposure in the work environment results in any of the following (which otherwise would not have occurred):</a:t>
            </a:r>
          </a:p>
          <a:p>
            <a:pPr lvl="1" eaLnBrk="1" hangingPunct="1">
              <a:lnSpc>
                <a:spcPct val="90000"/>
              </a:lnSpc>
            </a:pPr>
            <a:r>
              <a:rPr lang="en-US" altLang="en-US" sz="2400" dirty="0" smtClean="0"/>
              <a:t>Death</a:t>
            </a:r>
          </a:p>
          <a:p>
            <a:pPr lvl="1" eaLnBrk="1" hangingPunct="1">
              <a:lnSpc>
                <a:spcPct val="90000"/>
              </a:lnSpc>
            </a:pPr>
            <a:r>
              <a:rPr lang="en-US" altLang="en-US" sz="2400" dirty="0" smtClean="0"/>
              <a:t>Loss of consciousness</a:t>
            </a:r>
          </a:p>
          <a:p>
            <a:pPr lvl="1" eaLnBrk="1" hangingPunct="1">
              <a:lnSpc>
                <a:spcPct val="90000"/>
              </a:lnSpc>
            </a:pPr>
            <a:r>
              <a:rPr lang="en-US" altLang="en-US" sz="2400" dirty="0" smtClean="0"/>
              <a:t>Days away, days restricted or job transfer</a:t>
            </a:r>
          </a:p>
          <a:p>
            <a:pPr lvl="1" eaLnBrk="1" hangingPunct="1">
              <a:lnSpc>
                <a:spcPct val="90000"/>
              </a:lnSpc>
            </a:pPr>
            <a:r>
              <a:rPr lang="en-US" altLang="en-US" sz="2400" dirty="0" smtClean="0"/>
              <a:t>Medical treatment</a:t>
            </a:r>
          </a:p>
        </p:txBody>
      </p:sp>
    </p:spTree>
  </p:cSld>
  <p:clrMapOvr>
    <a:masterClrMapping/>
  </p:clrMapOvr>
  <p:transition spd="slow">
    <p:pull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A506DF3A-1E41-4A72-98C4-93981F35B0AE}" type="slidenum">
              <a:rPr lang="en-US" altLang="en-US" sz="1400">
                <a:latin typeface="Times New Roman" panose="02020603050405020304" pitchFamily="18" charset="0"/>
              </a:rPr>
              <a:pPr>
                <a:spcBef>
                  <a:spcPct val="0"/>
                </a:spcBef>
                <a:buClrTx/>
                <a:buFontTx/>
                <a:buNone/>
              </a:pPr>
              <a:t>19</a:t>
            </a:fld>
            <a:endParaRPr lang="en-US" altLang="en-US" sz="1400">
              <a:latin typeface="Times New Roman" panose="02020603050405020304" pitchFamily="18" charset="0"/>
            </a:endParaRPr>
          </a:p>
        </p:txBody>
      </p:sp>
      <p:sp>
        <p:nvSpPr>
          <p:cNvPr id="41987" name="Rectangle 2"/>
          <p:cNvSpPr>
            <a:spLocks noGrp="1" noChangeArrowheads="1"/>
          </p:cNvSpPr>
          <p:nvPr>
            <p:ph type="title"/>
          </p:nvPr>
        </p:nvSpPr>
        <p:spPr>
          <a:xfrm>
            <a:off x="685800" y="381000"/>
            <a:ext cx="7772400" cy="1143000"/>
          </a:xfrm>
        </p:spPr>
        <p:txBody>
          <a:bodyPr/>
          <a:lstStyle/>
          <a:p>
            <a:pPr eaLnBrk="1" hangingPunct="1"/>
            <a:r>
              <a:rPr lang="en-US" altLang="en-US" smtClean="0"/>
              <a:t>1904.5 – Exceptions</a:t>
            </a:r>
          </a:p>
        </p:txBody>
      </p:sp>
      <p:sp>
        <p:nvSpPr>
          <p:cNvPr id="41988" name="Rectangle 3"/>
          <p:cNvSpPr>
            <a:spLocks noGrp="1" noChangeArrowheads="1"/>
          </p:cNvSpPr>
          <p:nvPr>
            <p:ph type="body" idx="1"/>
          </p:nvPr>
        </p:nvSpPr>
        <p:spPr>
          <a:xfrm>
            <a:off x="457200" y="1676400"/>
            <a:ext cx="6858000" cy="4114800"/>
          </a:xfrm>
        </p:spPr>
        <p:txBody>
          <a:bodyPr/>
          <a:lstStyle/>
          <a:p>
            <a:pPr eaLnBrk="1" hangingPunct="1">
              <a:lnSpc>
                <a:spcPct val="90000"/>
              </a:lnSpc>
            </a:pPr>
            <a:r>
              <a:rPr lang="en-US" altLang="en-US" sz="2300" smtClean="0"/>
              <a:t>Present as a member of the general public</a:t>
            </a:r>
          </a:p>
          <a:p>
            <a:pPr eaLnBrk="1" hangingPunct="1">
              <a:lnSpc>
                <a:spcPct val="90000"/>
              </a:lnSpc>
            </a:pPr>
            <a:r>
              <a:rPr lang="en-US" altLang="en-US" sz="2300" smtClean="0"/>
              <a:t>Symptoms arising in work environment that are solely due to non-work-related event or exposure (Regardless of where signs or symptoms surface, a case is work-related only if a work event or exposure is a discernable cause of the injury or illness or of a significant aggravation to a pre-existing condition.)</a:t>
            </a:r>
          </a:p>
          <a:p>
            <a:pPr eaLnBrk="1" hangingPunct="1">
              <a:lnSpc>
                <a:spcPct val="90000"/>
              </a:lnSpc>
            </a:pPr>
            <a:r>
              <a:rPr lang="en-US" altLang="en-US" sz="2300" smtClean="0"/>
              <a:t>Voluntary participation in wellness program, medical, fitness or recreational activity</a:t>
            </a:r>
          </a:p>
          <a:p>
            <a:pPr eaLnBrk="1" hangingPunct="1">
              <a:lnSpc>
                <a:spcPct val="90000"/>
              </a:lnSpc>
            </a:pPr>
            <a:r>
              <a:rPr lang="en-US" altLang="en-US" sz="2300" smtClean="0"/>
              <a:t>Eating, drinking or preparing food or drink for personal consumption</a:t>
            </a:r>
          </a:p>
        </p:txBody>
      </p:sp>
      <p:pic>
        <p:nvPicPr>
          <p:cNvPr id="40965" name="Picture 7" descr="Two girsl sitting with soft drinks" title="Two girsl sitting with soft drinks clip art"/>
          <p:cNvPicPr>
            <a:picLocks noChangeAspect="1" noChangeArrowheads="1"/>
          </p:cNvPicPr>
          <p:nvPr/>
        </p:nvPicPr>
        <p:blipFill>
          <a:blip r:embed="rId3"/>
          <a:srcRect/>
          <a:stretch>
            <a:fillRect/>
          </a:stretch>
        </p:blipFill>
        <p:spPr bwMode="auto">
          <a:xfrm>
            <a:off x="7391400" y="5067300"/>
            <a:ext cx="15240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6" name="Picture 9" descr="PE01085_&#10;&#10;Male &amp; female runners" title="Male &amp; Female runners clip art"/>
          <p:cNvPicPr>
            <a:picLocks noChangeAspect="1" noChangeArrowheads="1"/>
          </p:cNvPicPr>
          <p:nvPr/>
        </p:nvPicPr>
        <p:blipFill>
          <a:blip r:embed="rId4"/>
          <a:srcRect/>
          <a:stretch>
            <a:fillRect/>
          </a:stretch>
        </p:blipFill>
        <p:spPr bwMode="auto">
          <a:xfrm>
            <a:off x="7577138" y="3733800"/>
            <a:ext cx="10334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54D44039-9D46-4DE1-8073-9459986C9826}" type="slidenum">
              <a:rPr lang="en-US" altLang="en-US" sz="1400">
                <a:latin typeface="Times New Roman" panose="02020603050405020304" pitchFamily="18" charset="0"/>
              </a:rPr>
              <a:pPr>
                <a:spcBef>
                  <a:spcPct val="0"/>
                </a:spcBef>
                <a:buClrTx/>
                <a:buFontTx/>
                <a:buNone/>
              </a:pPr>
              <a:t>2</a:t>
            </a:fld>
            <a:endParaRPr lang="en-US" altLang="en-US" sz="1400">
              <a:latin typeface="Times New Roman" panose="02020603050405020304" pitchFamily="18" charset="0"/>
            </a:endParaRPr>
          </a:p>
        </p:txBody>
      </p:sp>
      <p:sp>
        <p:nvSpPr>
          <p:cNvPr id="7171" name="Rectangle 1026"/>
          <p:cNvSpPr>
            <a:spLocks noGrp="1" noChangeArrowheads="1"/>
          </p:cNvSpPr>
          <p:nvPr>
            <p:ph type="title"/>
          </p:nvPr>
        </p:nvSpPr>
        <p:spPr>
          <a:xfrm>
            <a:off x="685800" y="304800"/>
            <a:ext cx="7772400" cy="1143000"/>
          </a:xfrm>
        </p:spPr>
        <p:txBody>
          <a:bodyPr/>
          <a:lstStyle/>
          <a:p>
            <a:pPr eaLnBrk="1" hangingPunct="1"/>
            <a:r>
              <a:rPr lang="en-US" altLang="en-US" dirty="0" smtClean="0"/>
              <a:t>Organization of the Rule</a:t>
            </a:r>
          </a:p>
        </p:txBody>
      </p:sp>
      <p:sp>
        <p:nvSpPr>
          <p:cNvPr id="7172" name="Rectangle 1027"/>
          <p:cNvSpPr>
            <a:spLocks noGrp="1" noChangeArrowheads="1"/>
          </p:cNvSpPr>
          <p:nvPr>
            <p:ph type="body" idx="1"/>
          </p:nvPr>
        </p:nvSpPr>
        <p:spPr>
          <a:xfrm>
            <a:off x="685800" y="1676400"/>
            <a:ext cx="8001000" cy="4114800"/>
          </a:xfrm>
        </p:spPr>
        <p:txBody>
          <a:bodyPr/>
          <a:lstStyle/>
          <a:p>
            <a:pPr eaLnBrk="1" hangingPunct="1"/>
            <a:r>
              <a:rPr lang="en-US" altLang="en-US" sz="2800" dirty="0" smtClean="0"/>
              <a:t>Subpart A - Purpose</a:t>
            </a:r>
          </a:p>
          <a:p>
            <a:pPr eaLnBrk="1" hangingPunct="1"/>
            <a:r>
              <a:rPr lang="en-US" altLang="en-US" sz="2800" dirty="0" smtClean="0"/>
              <a:t>Subpart B - Scope</a:t>
            </a:r>
          </a:p>
          <a:p>
            <a:pPr eaLnBrk="1" hangingPunct="1"/>
            <a:r>
              <a:rPr lang="en-US" altLang="en-US" sz="2800" dirty="0" smtClean="0"/>
              <a:t>Subpart C - Forms and recording criteria</a:t>
            </a:r>
          </a:p>
          <a:p>
            <a:pPr eaLnBrk="1" hangingPunct="1"/>
            <a:r>
              <a:rPr lang="en-US" altLang="en-US" sz="2800" dirty="0" smtClean="0"/>
              <a:t>Subpart D - Other requirements</a:t>
            </a:r>
          </a:p>
          <a:p>
            <a:pPr eaLnBrk="1" hangingPunct="1"/>
            <a:r>
              <a:rPr lang="en-US" altLang="en-US" sz="2800" dirty="0" smtClean="0"/>
              <a:t>Subpart E - Reporting to the government</a:t>
            </a:r>
          </a:p>
          <a:p>
            <a:pPr eaLnBrk="1" hangingPunct="1"/>
            <a:r>
              <a:rPr lang="en-US" altLang="en-US" sz="2800" dirty="0" smtClean="0"/>
              <a:t>Subpart F - Transition</a:t>
            </a:r>
          </a:p>
          <a:p>
            <a:pPr eaLnBrk="1" hangingPunct="1"/>
            <a:r>
              <a:rPr lang="en-US" altLang="en-US" sz="2800" dirty="0" smtClean="0"/>
              <a:t>Subpart G - Definitions</a:t>
            </a:r>
          </a:p>
        </p:txBody>
      </p:sp>
      <p:grpSp>
        <p:nvGrpSpPr>
          <p:cNvPr id="7173" name="Group 1139" descr="Opened book (generic)"/>
          <p:cNvGrpSpPr>
            <a:grpSpLocks/>
          </p:cNvGrpSpPr>
          <p:nvPr/>
        </p:nvGrpSpPr>
        <p:grpSpPr bwMode="auto">
          <a:xfrm>
            <a:off x="5867400" y="4495800"/>
            <a:ext cx="1447800" cy="1066800"/>
            <a:chOff x="3547" y="2895"/>
            <a:chExt cx="895" cy="611"/>
          </a:xfrm>
        </p:grpSpPr>
        <p:sp>
          <p:nvSpPr>
            <p:cNvPr id="7174" name="Freeform 1042"/>
            <p:cNvSpPr>
              <a:spLocks/>
            </p:cNvSpPr>
            <p:nvPr/>
          </p:nvSpPr>
          <p:spPr bwMode="auto">
            <a:xfrm>
              <a:off x="3859" y="3452"/>
              <a:ext cx="98" cy="15"/>
            </a:xfrm>
            <a:custGeom>
              <a:avLst/>
              <a:gdLst>
                <a:gd name="T0" fmla="*/ 0 w 296"/>
                <a:gd name="T1" fmla="*/ 0 h 47"/>
                <a:gd name="T2" fmla="*/ 0 w 296"/>
                <a:gd name="T3" fmla="*/ 0 h 47"/>
                <a:gd name="T4" fmla="*/ 0 w 296"/>
                <a:gd name="T5" fmla="*/ 0 h 47"/>
                <a:gd name="T6" fmla="*/ 0 w 296"/>
                <a:gd name="T7" fmla="*/ 0 h 47"/>
                <a:gd name="T8" fmla="*/ 0 w 296"/>
                <a:gd name="T9" fmla="*/ 0 h 47"/>
                <a:gd name="T10" fmla="*/ 0 w 296"/>
                <a:gd name="T11" fmla="*/ 0 h 47"/>
                <a:gd name="T12" fmla="*/ 0 w 296"/>
                <a:gd name="T13" fmla="*/ 0 h 47"/>
                <a:gd name="T14" fmla="*/ 0 w 296"/>
                <a:gd name="T15" fmla="*/ 0 h 47"/>
                <a:gd name="T16" fmla="*/ 0 w 296"/>
                <a:gd name="T17" fmla="*/ 0 h 47"/>
                <a:gd name="T18" fmla="*/ 0 w 296"/>
                <a:gd name="T19" fmla="*/ 0 h 47"/>
                <a:gd name="T20" fmla="*/ 0 w 296"/>
                <a:gd name="T21" fmla="*/ 0 h 47"/>
                <a:gd name="T22" fmla="*/ 0 w 296"/>
                <a:gd name="T23" fmla="*/ 0 h 47"/>
                <a:gd name="T24" fmla="*/ 0 w 296"/>
                <a:gd name="T25" fmla="*/ 0 h 47"/>
                <a:gd name="T26" fmla="*/ 0 w 296"/>
                <a:gd name="T27" fmla="*/ 0 h 47"/>
                <a:gd name="T28" fmla="*/ 0 w 296"/>
                <a:gd name="T29" fmla="*/ 0 h 47"/>
                <a:gd name="T30" fmla="*/ 0 w 296"/>
                <a:gd name="T31" fmla="*/ 0 h 47"/>
                <a:gd name="T32" fmla="*/ 0 w 296"/>
                <a:gd name="T33" fmla="*/ 0 h 47"/>
                <a:gd name="T34" fmla="*/ 0 w 296"/>
                <a:gd name="T35" fmla="*/ 0 h 47"/>
                <a:gd name="T36" fmla="*/ 0 w 296"/>
                <a:gd name="T37" fmla="*/ 0 h 47"/>
                <a:gd name="T38" fmla="*/ 0 w 296"/>
                <a:gd name="T39" fmla="*/ 0 h 47"/>
                <a:gd name="T40" fmla="*/ 0 w 296"/>
                <a:gd name="T41" fmla="*/ 0 h 47"/>
                <a:gd name="T42" fmla="*/ 0 w 296"/>
                <a:gd name="T43" fmla="*/ 0 h 47"/>
                <a:gd name="T44" fmla="*/ 0 w 296"/>
                <a:gd name="T45" fmla="*/ 0 h 47"/>
                <a:gd name="T46" fmla="*/ 0 w 296"/>
                <a:gd name="T47" fmla="*/ 0 h 47"/>
                <a:gd name="T48" fmla="*/ 0 w 296"/>
                <a:gd name="T49" fmla="*/ 0 h 47"/>
                <a:gd name="T50" fmla="*/ 0 w 296"/>
                <a:gd name="T51" fmla="*/ 0 h 47"/>
                <a:gd name="T52" fmla="*/ 0 w 296"/>
                <a:gd name="T53" fmla="*/ 0 h 47"/>
                <a:gd name="T54" fmla="*/ 0 w 296"/>
                <a:gd name="T55" fmla="*/ 0 h 47"/>
                <a:gd name="T56" fmla="*/ 0 w 296"/>
                <a:gd name="T57" fmla="*/ 0 h 47"/>
                <a:gd name="T58" fmla="*/ 0 w 296"/>
                <a:gd name="T59" fmla="*/ 0 h 47"/>
                <a:gd name="T60" fmla="*/ 0 w 296"/>
                <a:gd name="T61" fmla="*/ 0 h 47"/>
                <a:gd name="T62" fmla="*/ 0 w 296"/>
                <a:gd name="T63" fmla="*/ 0 h 47"/>
                <a:gd name="T64" fmla="*/ 0 w 296"/>
                <a:gd name="T65" fmla="*/ 0 h 47"/>
                <a:gd name="T66" fmla="*/ 0 w 296"/>
                <a:gd name="T67" fmla="*/ 0 h 47"/>
                <a:gd name="T68" fmla="*/ 0 w 296"/>
                <a:gd name="T69" fmla="*/ 0 h 47"/>
                <a:gd name="T70" fmla="*/ 0 w 296"/>
                <a:gd name="T71" fmla="*/ 0 h 47"/>
                <a:gd name="T72" fmla="*/ 0 w 296"/>
                <a:gd name="T73" fmla="*/ 0 h 47"/>
                <a:gd name="T74" fmla="*/ 0 w 296"/>
                <a:gd name="T75" fmla="*/ 0 h 47"/>
                <a:gd name="T76" fmla="*/ 0 w 296"/>
                <a:gd name="T77" fmla="*/ 0 h 47"/>
                <a:gd name="T78" fmla="*/ 0 w 296"/>
                <a:gd name="T79" fmla="*/ 0 h 47"/>
                <a:gd name="T80" fmla="*/ 0 w 296"/>
                <a:gd name="T81" fmla="*/ 0 h 47"/>
                <a:gd name="T82" fmla="*/ 0 w 296"/>
                <a:gd name="T83" fmla="*/ 0 h 47"/>
                <a:gd name="T84" fmla="*/ 0 w 296"/>
                <a:gd name="T85" fmla="*/ 0 h 47"/>
                <a:gd name="T86" fmla="*/ 0 w 296"/>
                <a:gd name="T87" fmla="*/ 0 h 47"/>
                <a:gd name="T88" fmla="*/ 0 w 296"/>
                <a:gd name="T89" fmla="*/ 0 h 47"/>
                <a:gd name="T90" fmla="*/ 0 w 296"/>
                <a:gd name="T91" fmla="*/ 0 h 47"/>
                <a:gd name="T92" fmla="*/ 0 w 296"/>
                <a:gd name="T93" fmla="*/ 0 h 4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96" h="47">
                  <a:moveTo>
                    <a:pt x="17" y="47"/>
                  </a:moveTo>
                  <a:lnTo>
                    <a:pt x="11" y="42"/>
                  </a:lnTo>
                  <a:lnTo>
                    <a:pt x="8" y="39"/>
                  </a:lnTo>
                  <a:lnTo>
                    <a:pt x="6" y="37"/>
                  </a:lnTo>
                  <a:lnTo>
                    <a:pt x="0" y="36"/>
                  </a:lnTo>
                  <a:lnTo>
                    <a:pt x="1" y="33"/>
                  </a:lnTo>
                  <a:lnTo>
                    <a:pt x="1" y="30"/>
                  </a:lnTo>
                  <a:lnTo>
                    <a:pt x="1" y="27"/>
                  </a:lnTo>
                  <a:lnTo>
                    <a:pt x="3" y="24"/>
                  </a:lnTo>
                  <a:lnTo>
                    <a:pt x="6" y="23"/>
                  </a:lnTo>
                  <a:lnTo>
                    <a:pt x="10" y="23"/>
                  </a:lnTo>
                  <a:lnTo>
                    <a:pt x="14" y="21"/>
                  </a:lnTo>
                  <a:lnTo>
                    <a:pt x="23" y="21"/>
                  </a:lnTo>
                  <a:lnTo>
                    <a:pt x="34" y="21"/>
                  </a:lnTo>
                  <a:lnTo>
                    <a:pt x="53" y="21"/>
                  </a:lnTo>
                  <a:lnTo>
                    <a:pt x="78" y="21"/>
                  </a:lnTo>
                  <a:lnTo>
                    <a:pt x="110" y="21"/>
                  </a:lnTo>
                  <a:lnTo>
                    <a:pt x="130" y="17"/>
                  </a:lnTo>
                  <a:lnTo>
                    <a:pt x="153" y="13"/>
                  </a:lnTo>
                  <a:lnTo>
                    <a:pt x="176" y="10"/>
                  </a:lnTo>
                  <a:lnTo>
                    <a:pt x="200" y="6"/>
                  </a:lnTo>
                  <a:lnTo>
                    <a:pt x="224" y="4"/>
                  </a:lnTo>
                  <a:lnTo>
                    <a:pt x="248" y="1"/>
                  </a:lnTo>
                  <a:lnTo>
                    <a:pt x="271" y="0"/>
                  </a:lnTo>
                  <a:lnTo>
                    <a:pt x="294" y="0"/>
                  </a:lnTo>
                  <a:lnTo>
                    <a:pt x="296" y="1"/>
                  </a:lnTo>
                  <a:lnTo>
                    <a:pt x="296" y="4"/>
                  </a:lnTo>
                  <a:lnTo>
                    <a:pt x="294" y="7"/>
                  </a:lnTo>
                  <a:lnTo>
                    <a:pt x="293" y="14"/>
                  </a:lnTo>
                  <a:lnTo>
                    <a:pt x="271" y="17"/>
                  </a:lnTo>
                  <a:lnTo>
                    <a:pt x="250" y="20"/>
                  </a:lnTo>
                  <a:lnTo>
                    <a:pt x="226" y="23"/>
                  </a:lnTo>
                  <a:lnTo>
                    <a:pt x="205" y="26"/>
                  </a:lnTo>
                  <a:lnTo>
                    <a:pt x="183" y="29"/>
                  </a:lnTo>
                  <a:lnTo>
                    <a:pt x="161" y="32"/>
                  </a:lnTo>
                  <a:lnTo>
                    <a:pt x="140" y="34"/>
                  </a:lnTo>
                  <a:lnTo>
                    <a:pt x="120" y="37"/>
                  </a:lnTo>
                  <a:lnTo>
                    <a:pt x="101" y="39"/>
                  </a:lnTo>
                  <a:lnTo>
                    <a:pt x="84" y="42"/>
                  </a:lnTo>
                  <a:lnTo>
                    <a:pt x="68" y="43"/>
                  </a:lnTo>
                  <a:lnTo>
                    <a:pt x="53" y="45"/>
                  </a:lnTo>
                  <a:lnTo>
                    <a:pt x="40" y="46"/>
                  </a:lnTo>
                  <a:lnTo>
                    <a:pt x="30" y="46"/>
                  </a:lnTo>
                  <a:lnTo>
                    <a:pt x="23" y="47"/>
                  </a:lnTo>
                  <a:lnTo>
                    <a:pt x="17"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5" name="Freeform 1043"/>
            <p:cNvSpPr>
              <a:spLocks/>
            </p:cNvSpPr>
            <p:nvPr/>
          </p:nvSpPr>
          <p:spPr bwMode="auto">
            <a:xfrm>
              <a:off x="4015" y="3440"/>
              <a:ext cx="58" cy="8"/>
            </a:xfrm>
            <a:custGeom>
              <a:avLst/>
              <a:gdLst>
                <a:gd name="T0" fmla="*/ 0 w 174"/>
                <a:gd name="T1" fmla="*/ 0 h 23"/>
                <a:gd name="T2" fmla="*/ 0 w 174"/>
                <a:gd name="T3" fmla="*/ 0 h 23"/>
                <a:gd name="T4" fmla="*/ 0 w 174"/>
                <a:gd name="T5" fmla="*/ 0 h 23"/>
                <a:gd name="T6" fmla="*/ 0 w 174"/>
                <a:gd name="T7" fmla="*/ 0 h 23"/>
                <a:gd name="T8" fmla="*/ 0 w 174"/>
                <a:gd name="T9" fmla="*/ 0 h 23"/>
                <a:gd name="T10" fmla="*/ 0 w 174"/>
                <a:gd name="T11" fmla="*/ 0 h 23"/>
                <a:gd name="T12" fmla="*/ 0 w 174"/>
                <a:gd name="T13" fmla="*/ 0 h 23"/>
                <a:gd name="T14" fmla="*/ 0 w 174"/>
                <a:gd name="T15" fmla="*/ 0 h 23"/>
                <a:gd name="T16" fmla="*/ 0 w 174"/>
                <a:gd name="T17" fmla="*/ 0 h 23"/>
                <a:gd name="T18" fmla="*/ 0 w 174"/>
                <a:gd name="T19" fmla="*/ 0 h 23"/>
                <a:gd name="T20" fmla="*/ 0 w 174"/>
                <a:gd name="T21" fmla="*/ 0 h 23"/>
                <a:gd name="T22" fmla="*/ 0 w 174"/>
                <a:gd name="T23" fmla="*/ 0 h 23"/>
                <a:gd name="T24" fmla="*/ 0 w 174"/>
                <a:gd name="T25" fmla="*/ 0 h 23"/>
                <a:gd name="T26" fmla="*/ 0 w 174"/>
                <a:gd name="T27" fmla="*/ 0 h 23"/>
                <a:gd name="T28" fmla="*/ 0 w 174"/>
                <a:gd name="T29" fmla="*/ 0 h 23"/>
                <a:gd name="T30" fmla="*/ 0 w 174"/>
                <a:gd name="T31" fmla="*/ 0 h 23"/>
                <a:gd name="T32" fmla="*/ 0 w 174"/>
                <a:gd name="T33" fmla="*/ 0 h 23"/>
                <a:gd name="T34" fmla="*/ 0 w 174"/>
                <a:gd name="T35" fmla="*/ 0 h 23"/>
                <a:gd name="T36" fmla="*/ 0 w 174"/>
                <a:gd name="T37" fmla="*/ 0 h 23"/>
                <a:gd name="T38" fmla="*/ 0 w 174"/>
                <a:gd name="T39" fmla="*/ 0 h 23"/>
                <a:gd name="T40" fmla="*/ 0 w 174"/>
                <a:gd name="T41" fmla="*/ 0 h 23"/>
                <a:gd name="T42" fmla="*/ 0 w 174"/>
                <a:gd name="T43" fmla="*/ 0 h 23"/>
                <a:gd name="T44" fmla="*/ 0 w 174"/>
                <a:gd name="T45" fmla="*/ 0 h 23"/>
                <a:gd name="T46" fmla="*/ 0 w 174"/>
                <a:gd name="T47" fmla="*/ 0 h 23"/>
                <a:gd name="T48" fmla="*/ 0 w 174"/>
                <a:gd name="T49" fmla="*/ 0 h 23"/>
                <a:gd name="T50" fmla="*/ 0 w 174"/>
                <a:gd name="T51" fmla="*/ 0 h 23"/>
                <a:gd name="T52" fmla="*/ 0 w 174"/>
                <a:gd name="T53" fmla="*/ 0 h 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4" h="23">
                  <a:moveTo>
                    <a:pt x="145" y="23"/>
                  </a:moveTo>
                  <a:lnTo>
                    <a:pt x="126" y="23"/>
                  </a:lnTo>
                  <a:lnTo>
                    <a:pt x="107" y="22"/>
                  </a:lnTo>
                  <a:lnTo>
                    <a:pt x="88" y="22"/>
                  </a:lnTo>
                  <a:lnTo>
                    <a:pt x="71" y="20"/>
                  </a:lnTo>
                  <a:lnTo>
                    <a:pt x="52" y="19"/>
                  </a:lnTo>
                  <a:lnTo>
                    <a:pt x="35" y="18"/>
                  </a:lnTo>
                  <a:lnTo>
                    <a:pt x="18" y="15"/>
                  </a:lnTo>
                  <a:lnTo>
                    <a:pt x="0" y="12"/>
                  </a:lnTo>
                  <a:lnTo>
                    <a:pt x="9" y="9"/>
                  </a:lnTo>
                  <a:lnTo>
                    <a:pt x="25" y="7"/>
                  </a:lnTo>
                  <a:lnTo>
                    <a:pt x="48" y="5"/>
                  </a:lnTo>
                  <a:lnTo>
                    <a:pt x="74" y="3"/>
                  </a:lnTo>
                  <a:lnTo>
                    <a:pt x="101" y="2"/>
                  </a:lnTo>
                  <a:lnTo>
                    <a:pt x="127" y="2"/>
                  </a:lnTo>
                  <a:lnTo>
                    <a:pt x="148" y="0"/>
                  </a:lnTo>
                  <a:lnTo>
                    <a:pt x="161" y="0"/>
                  </a:lnTo>
                  <a:lnTo>
                    <a:pt x="163" y="3"/>
                  </a:lnTo>
                  <a:lnTo>
                    <a:pt x="169" y="7"/>
                  </a:lnTo>
                  <a:lnTo>
                    <a:pt x="174" y="15"/>
                  </a:lnTo>
                  <a:lnTo>
                    <a:pt x="174" y="23"/>
                  </a:lnTo>
                  <a:lnTo>
                    <a:pt x="166" y="23"/>
                  </a:lnTo>
                  <a:lnTo>
                    <a:pt x="159" y="23"/>
                  </a:lnTo>
                  <a:lnTo>
                    <a:pt x="152" y="23"/>
                  </a:lnTo>
                  <a:lnTo>
                    <a:pt x="145"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6" name="Freeform 1044"/>
            <p:cNvSpPr>
              <a:spLocks/>
            </p:cNvSpPr>
            <p:nvPr/>
          </p:nvSpPr>
          <p:spPr bwMode="auto">
            <a:xfrm>
              <a:off x="3870" y="3404"/>
              <a:ext cx="39" cy="10"/>
            </a:xfrm>
            <a:custGeom>
              <a:avLst/>
              <a:gdLst>
                <a:gd name="T0" fmla="*/ 0 w 117"/>
                <a:gd name="T1" fmla="*/ 0 h 29"/>
                <a:gd name="T2" fmla="*/ 0 w 117"/>
                <a:gd name="T3" fmla="*/ 0 h 29"/>
                <a:gd name="T4" fmla="*/ 0 w 117"/>
                <a:gd name="T5" fmla="*/ 0 h 29"/>
                <a:gd name="T6" fmla="*/ 0 w 117"/>
                <a:gd name="T7" fmla="*/ 0 h 29"/>
                <a:gd name="T8" fmla="*/ 0 w 117"/>
                <a:gd name="T9" fmla="*/ 0 h 29"/>
                <a:gd name="T10" fmla="*/ 0 w 117"/>
                <a:gd name="T11" fmla="*/ 0 h 29"/>
                <a:gd name="T12" fmla="*/ 0 w 117"/>
                <a:gd name="T13" fmla="*/ 0 h 29"/>
                <a:gd name="T14" fmla="*/ 0 w 117"/>
                <a:gd name="T15" fmla="*/ 0 h 29"/>
                <a:gd name="T16" fmla="*/ 0 w 117"/>
                <a:gd name="T17" fmla="*/ 0 h 29"/>
                <a:gd name="T18" fmla="*/ 0 w 117"/>
                <a:gd name="T19" fmla="*/ 0 h 29"/>
                <a:gd name="T20" fmla="*/ 0 w 117"/>
                <a:gd name="T21" fmla="*/ 0 h 29"/>
                <a:gd name="T22" fmla="*/ 0 w 117"/>
                <a:gd name="T23" fmla="*/ 0 h 29"/>
                <a:gd name="T24" fmla="*/ 0 w 117"/>
                <a:gd name="T25" fmla="*/ 0 h 29"/>
                <a:gd name="T26" fmla="*/ 0 w 117"/>
                <a:gd name="T27" fmla="*/ 0 h 29"/>
                <a:gd name="T28" fmla="*/ 0 w 117"/>
                <a:gd name="T29" fmla="*/ 0 h 29"/>
                <a:gd name="T30" fmla="*/ 0 w 117"/>
                <a:gd name="T31" fmla="*/ 0 h 29"/>
                <a:gd name="T32" fmla="*/ 0 w 117"/>
                <a:gd name="T33" fmla="*/ 0 h 29"/>
                <a:gd name="T34" fmla="*/ 0 w 117"/>
                <a:gd name="T35" fmla="*/ 0 h 29"/>
                <a:gd name="T36" fmla="*/ 0 w 117"/>
                <a:gd name="T37" fmla="*/ 0 h 29"/>
                <a:gd name="T38" fmla="*/ 0 w 117"/>
                <a:gd name="T39" fmla="*/ 0 h 29"/>
                <a:gd name="T40" fmla="*/ 0 w 117"/>
                <a:gd name="T41" fmla="*/ 0 h 29"/>
                <a:gd name="T42" fmla="*/ 0 w 117"/>
                <a:gd name="T43" fmla="*/ 0 h 29"/>
                <a:gd name="T44" fmla="*/ 0 w 117"/>
                <a:gd name="T45" fmla="*/ 0 h 29"/>
                <a:gd name="T46" fmla="*/ 0 w 117"/>
                <a:gd name="T47" fmla="*/ 0 h 29"/>
                <a:gd name="T48" fmla="*/ 0 w 117"/>
                <a:gd name="T49" fmla="*/ 0 h 29"/>
                <a:gd name="T50" fmla="*/ 0 w 117"/>
                <a:gd name="T51" fmla="*/ 0 h 29"/>
                <a:gd name="T52" fmla="*/ 0 w 117"/>
                <a:gd name="T53" fmla="*/ 0 h 2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29">
                  <a:moveTo>
                    <a:pt x="13" y="29"/>
                  </a:moveTo>
                  <a:lnTo>
                    <a:pt x="6" y="22"/>
                  </a:lnTo>
                  <a:lnTo>
                    <a:pt x="2" y="18"/>
                  </a:lnTo>
                  <a:lnTo>
                    <a:pt x="0" y="12"/>
                  </a:lnTo>
                  <a:lnTo>
                    <a:pt x="3" y="6"/>
                  </a:lnTo>
                  <a:lnTo>
                    <a:pt x="12" y="6"/>
                  </a:lnTo>
                  <a:lnTo>
                    <a:pt x="26" y="5"/>
                  </a:lnTo>
                  <a:lnTo>
                    <a:pt x="42" y="3"/>
                  </a:lnTo>
                  <a:lnTo>
                    <a:pt x="61" y="0"/>
                  </a:lnTo>
                  <a:lnTo>
                    <a:pt x="78" y="0"/>
                  </a:lnTo>
                  <a:lnTo>
                    <a:pt x="96" y="0"/>
                  </a:lnTo>
                  <a:lnTo>
                    <a:pt x="109" y="2"/>
                  </a:lnTo>
                  <a:lnTo>
                    <a:pt x="117" y="5"/>
                  </a:lnTo>
                  <a:lnTo>
                    <a:pt x="117" y="6"/>
                  </a:lnTo>
                  <a:lnTo>
                    <a:pt x="117" y="9"/>
                  </a:lnTo>
                  <a:lnTo>
                    <a:pt x="117" y="11"/>
                  </a:lnTo>
                  <a:lnTo>
                    <a:pt x="117" y="13"/>
                  </a:lnTo>
                  <a:lnTo>
                    <a:pt x="104" y="15"/>
                  </a:lnTo>
                  <a:lnTo>
                    <a:pt x="91" y="18"/>
                  </a:lnTo>
                  <a:lnTo>
                    <a:pt x="78" y="19"/>
                  </a:lnTo>
                  <a:lnTo>
                    <a:pt x="65" y="21"/>
                  </a:lnTo>
                  <a:lnTo>
                    <a:pt x="52" y="24"/>
                  </a:lnTo>
                  <a:lnTo>
                    <a:pt x="39" y="25"/>
                  </a:lnTo>
                  <a:lnTo>
                    <a:pt x="26" y="28"/>
                  </a:lnTo>
                  <a:lnTo>
                    <a:pt x="13"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7" name="Freeform 1045"/>
            <p:cNvSpPr>
              <a:spLocks/>
            </p:cNvSpPr>
            <p:nvPr/>
          </p:nvSpPr>
          <p:spPr bwMode="auto">
            <a:xfrm>
              <a:off x="3922" y="3403"/>
              <a:ext cx="18" cy="7"/>
            </a:xfrm>
            <a:custGeom>
              <a:avLst/>
              <a:gdLst>
                <a:gd name="T0" fmla="*/ 0 w 56"/>
                <a:gd name="T1" fmla="*/ 0 h 22"/>
                <a:gd name="T2" fmla="*/ 0 w 56"/>
                <a:gd name="T3" fmla="*/ 0 h 22"/>
                <a:gd name="T4" fmla="*/ 0 w 56"/>
                <a:gd name="T5" fmla="*/ 0 h 22"/>
                <a:gd name="T6" fmla="*/ 0 w 56"/>
                <a:gd name="T7" fmla="*/ 0 h 22"/>
                <a:gd name="T8" fmla="*/ 0 w 56"/>
                <a:gd name="T9" fmla="*/ 0 h 22"/>
                <a:gd name="T10" fmla="*/ 0 w 56"/>
                <a:gd name="T11" fmla="*/ 0 h 22"/>
                <a:gd name="T12" fmla="*/ 0 w 56"/>
                <a:gd name="T13" fmla="*/ 0 h 22"/>
                <a:gd name="T14" fmla="*/ 0 w 56"/>
                <a:gd name="T15" fmla="*/ 0 h 22"/>
                <a:gd name="T16" fmla="*/ 0 w 56"/>
                <a:gd name="T17" fmla="*/ 0 h 22"/>
                <a:gd name="T18" fmla="*/ 0 w 56"/>
                <a:gd name="T19" fmla="*/ 0 h 22"/>
                <a:gd name="T20" fmla="*/ 0 w 56"/>
                <a:gd name="T21" fmla="*/ 0 h 22"/>
                <a:gd name="T22" fmla="*/ 0 w 56"/>
                <a:gd name="T23" fmla="*/ 0 h 22"/>
                <a:gd name="T24" fmla="*/ 0 w 56"/>
                <a:gd name="T25" fmla="*/ 0 h 22"/>
                <a:gd name="T26" fmla="*/ 0 w 56"/>
                <a:gd name="T27" fmla="*/ 0 h 22"/>
                <a:gd name="T28" fmla="*/ 0 w 56"/>
                <a:gd name="T29" fmla="*/ 0 h 22"/>
                <a:gd name="T30" fmla="*/ 0 w 56"/>
                <a:gd name="T31" fmla="*/ 0 h 22"/>
                <a:gd name="T32" fmla="*/ 0 w 56"/>
                <a:gd name="T33" fmla="*/ 0 h 22"/>
                <a:gd name="T34" fmla="*/ 0 w 56"/>
                <a:gd name="T35" fmla="*/ 0 h 22"/>
                <a:gd name="T36" fmla="*/ 0 w 56"/>
                <a:gd name="T37" fmla="*/ 0 h 22"/>
                <a:gd name="T38" fmla="*/ 0 w 56"/>
                <a:gd name="T39" fmla="*/ 0 h 22"/>
                <a:gd name="T40" fmla="*/ 0 w 56"/>
                <a:gd name="T41" fmla="*/ 0 h 22"/>
                <a:gd name="T42" fmla="*/ 0 w 56"/>
                <a:gd name="T43" fmla="*/ 0 h 22"/>
                <a:gd name="T44" fmla="*/ 0 w 56"/>
                <a:gd name="T45" fmla="*/ 0 h 22"/>
                <a:gd name="T46" fmla="*/ 0 w 56"/>
                <a:gd name="T47" fmla="*/ 0 h 22"/>
                <a:gd name="T48" fmla="*/ 0 w 56"/>
                <a:gd name="T49" fmla="*/ 0 h 22"/>
                <a:gd name="T50" fmla="*/ 0 w 56"/>
                <a:gd name="T51" fmla="*/ 0 h 22"/>
                <a:gd name="T52" fmla="*/ 0 w 56"/>
                <a:gd name="T53" fmla="*/ 0 h 2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6" h="22">
                  <a:moveTo>
                    <a:pt x="16" y="22"/>
                  </a:moveTo>
                  <a:lnTo>
                    <a:pt x="13" y="20"/>
                  </a:lnTo>
                  <a:lnTo>
                    <a:pt x="9" y="19"/>
                  </a:lnTo>
                  <a:lnTo>
                    <a:pt x="4" y="19"/>
                  </a:lnTo>
                  <a:lnTo>
                    <a:pt x="1" y="17"/>
                  </a:lnTo>
                  <a:lnTo>
                    <a:pt x="0" y="15"/>
                  </a:lnTo>
                  <a:lnTo>
                    <a:pt x="0" y="13"/>
                  </a:lnTo>
                  <a:lnTo>
                    <a:pt x="0" y="10"/>
                  </a:lnTo>
                  <a:lnTo>
                    <a:pt x="0" y="9"/>
                  </a:lnTo>
                  <a:lnTo>
                    <a:pt x="4" y="6"/>
                  </a:lnTo>
                  <a:lnTo>
                    <a:pt x="10" y="4"/>
                  </a:lnTo>
                  <a:lnTo>
                    <a:pt x="16" y="3"/>
                  </a:lnTo>
                  <a:lnTo>
                    <a:pt x="23" y="2"/>
                  </a:lnTo>
                  <a:lnTo>
                    <a:pt x="30" y="2"/>
                  </a:lnTo>
                  <a:lnTo>
                    <a:pt x="37" y="2"/>
                  </a:lnTo>
                  <a:lnTo>
                    <a:pt x="45" y="0"/>
                  </a:lnTo>
                  <a:lnTo>
                    <a:pt x="52" y="0"/>
                  </a:lnTo>
                  <a:lnTo>
                    <a:pt x="53" y="3"/>
                  </a:lnTo>
                  <a:lnTo>
                    <a:pt x="55" y="4"/>
                  </a:lnTo>
                  <a:lnTo>
                    <a:pt x="55" y="7"/>
                  </a:lnTo>
                  <a:lnTo>
                    <a:pt x="56" y="12"/>
                  </a:lnTo>
                  <a:lnTo>
                    <a:pt x="49" y="17"/>
                  </a:lnTo>
                  <a:lnTo>
                    <a:pt x="37" y="20"/>
                  </a:lnTo>
                  <a:lnTo>
                    <a:pt x="26" y="22"/>
                  </a:lnTo>
                  <a:lnTo>
                    <a:pt x="16"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8" name="Freeform 1046"/>
            <p:cNvSpPr>
              <a:spLocks/>
            </p:cNvSpPr>
            <p:nvPr/>
          </p:nvSpPr>
          <p:spPr bwMode="auto">
            <a:xfrm>
              <a:off x="4048" y="3388"/>
              <a:ext cx="15" cy="7"/>
            </a:xfrm>
            <a:custGeom>
              <a:avLst/>
              <a:gdLst>
                <a:gd name="T0" fmla="*/ 0 w 44"/>
                <a:gd name="T1" fmla="*/ 0 h 21"/>
                <a:gd name="T2" fmla="*/ 0 w 44"/>
                <a:gd name="T3" fmla="*/ 0 h 21"/>
                <a:gd name="T4" fmla="*/ 0 w 44"/>
                <a:gd name="T5" fmla="*/ 0 h 21"/>
                <a:gd name="T6" fmla="*/ 0 w 44"/>
                <a:gd name="T7" fmla="*/ 0 h 21"/>
                <a:gd name="T8" fmla="*/ 0 w 44"/>
                <a:gd name="T9" fmla="*/ 0 h 21"/>
                <a:gd name="T10" fmla="*/ 0 w 44"/>
                <a:gd name="T11" fmla="*/ 0 h 21"/>
                <a:gd name="T12" fmla="*/ 0 w 44"/>
                <a:gd name="T13" fmla="*/ 0 h 21"/>
                <a:gd name="T14" fmla="*/ 0 w 44"/>
                <a:gd name="T15" fmla="*/ 0 h 21"/>
                <a:gd name="T16" fmla="*/ 0 w 44"/>
                <a:gd name="T17" fmla="*/ 0 h 21"/>
                <a:gd name="T18" fmla="*/ 0 w 44"/>
                <a:gd name="T19" fmla="*/ 0 h 21"/>
                <a:gd name="T20" fmla="*/ 0 w 44"/>
                <a:gd name="T21" fmla="*/ 0 h 21"/>
                <a:gd name="T22" fmla="*/ 0 w 44"/>
                <a:gd name="T23" fmla="*/ 0 h 21"/>
                <a:gd name="T24" fmla="*/ 0 w 44"/>
                <a:gd name="T25" fmla="*/ 0 h 21"/>
                <a:gd name="T26" fmla="*/ 0 w 44"/>
                <a:gd name="T27" fmla="*/ 0 h 21"/>
                <a:gd name="T28" fmla="*/ 0 w 44"/>
                <a:gd name="T29" fmla="*/ 0 h 21"/>
                <a:gd name="T30" fmla="*/ 0 w 44"/>
                <a:gd name="T31" fmla="*/ 0 h 21"/>
                <a:gd name="T32" fmla="*/ 0 w 44"/>
                <a:gd name="T33" fmla="*/ 0 h 21"/>
                <a:gd name="T34" fmla="*/ 0 w 44"/>
                <a:gd name="T35" fmla="*/ 0 h 21"/>
                <a:gd name="T36" fmla="*/ 0 w 44"/>
                <a:gd name="T37" fmla="*/ 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4" h="21">
                  <a:moveTo>
                    <a:pt x="7" y="21"/>
                  </a:moveTo>
                  <a:lnTo>
                    <a:pt x="5" y="19"/>
                  </a:lnTo>
                  <a:lnTo>
                    <a:pt x="4" y="18"/>
                  </a:lnTo>
                  <a:lnTo>
                    <a:pt x="1" y="18"/>
                  </a:lnTo>
                  <a:lnTo>
                    <a:pt x="0" y="16"/>
                  </a:lnTo>
                  <a:lnTo>
                    <a:pt x="5" y="5"/>
                  </a:lnTo>
                  <a:lnTo>
                    <a:pt x="14" y="0"/>
                  </a:lnTo>
                  <a:lnTo>
                    <a:pt x="24" y="0"/>
                  </a:lnTo>
                  <a:lnTo>
                    <a:pt x="41" y="2"/>
                  </a:lnTo>
                  <a:lnTo>
                    <a:pt x="43" y="3"/>
                  </a:lnTo>
                  <a:lnTo>
                    <a:pt x="44" y="6"/>
                  </a:lnTo>
                  <a:lnTo>
                    <a:pt x="44" y="9"/>
                  </a:lnTo>
                  <a:lnTo>
                    <a:pt x="43" y="16"/>
                  </a:lnTo>
                  <a:lnTo>
                    <a:pt x="34" y="18"/>
                  </a:lnTo>
                  <a:lnTo>
                    <a:pt x="26" y="18"/>
                  </a:lnTo>
                  <a:lnTo>
                    <a:pt x="15" y="19"/>
                  </a:lnTo>
                  <a:lnTo>
                    <a:pt x="7"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9" name="Freeform 1047"/>
            <p:cNvSpPr>
              <a:spLocks/>
            </p:cNvSpPr>
            <p:nvPr/>
          </p:nvSpPr>
          <p:spPr bwMode="auto">
            <a:xfrm>
              <a:off x="4074" y="3387"/>
              <a:ext cx="38" cy="7"/>
            </a:xfrm>
            <a:custGeom>
              <a:avLst/>
              <a:gdLst>
                <a:gd name="T0" fmla="*/ 0 w 113"/>
                <a:gd name="T1" fmla="*/ 0 h 22"/>
                <a:gd name="T2" fmla="*/ 0 w 113"/>
                <a:gd name="T3" fmla="*/ 0 h 22"/>
                <a:gd name="T4" fmla="*/ 0 w 113"/>
                <a:gd name="T5" fmla="*/ 0 h 22"/>
                <a:gd name="T6" fmla="*/ 0 w 113"/>
                <a:gd name="T7" fmla="*/ 0 h 22"/>
                <a:gd name="T8" fmla="*/ 0 w 113"/>
                <a:gd name="T9" fmla="*/ 0 h 22"/>
                <a:gd name="T10" fmla="*/ 0 w 113"/>
                <a:gd name="T11" fmla="*/ 0 h 22"/>
                <a:gd name="T12" fmla="*/ 0 w 113"/>
                <a:gd name="T13" fmla="*/ 0 h 22"/>
                <a:gd name="T14" fmla="*/ 0 w 113"/>
                <a:gd name="T15" fmla="*/ 0 h 22"/>
                <a:gd name="T16" fmla="*/ 0 w 113"/>
                <a:gd name="T17" fmla="*/ 0 h 22"/>
                <a:gd name="T18" fmla="*/ 0 w 113"/>
                <a:gd name="T19" fmla="*/ 0 h 22"/>
                <a:gd name="T20" fmla="*/ 0 w 113"/>
                <a:gd name="T21" fmla="*/ 0 h 22"/>
                <a:gd name="T22" fmla="*/ 0 w 113"/>
                <a:gd name="T23" fmla="*/ 0 h 22"/>
                <a:gd name="T24" fmla="*/ 0 w 113"/>
                <a:gd name="T25" fmla="*/ 0 h 22"/>
                <a:gd name="T26" fmla="*/ 0 w 113"/>
                <a:gd name="T27" fmla="*/ 0 h 22"/>
                <a:gd name="T28" fmla="*/ 0 w 113"/>
                <a:gd name="T29" fmla="*/ 0 h 22"/>
                <a:gd name="T30" fmla="*/ 0 w 113"/>
                <a:gd name="T31" fmla="*/ 0 h 22"/>
                <a:gd name="T32" fmla="*/ 0 w 113"/>
                <a:gd name="T33" fmla="*/ 0 h 22"/>
                <a:gd name="T34" fmla="*/ 0 w 113"/>
                <a:gd name="T35" fmla="*/ 0 h 22"/>
                <a:gd name="T36" fmla="*/ 0 w 113"/>
                <a:gd name="T37" fmla="*/ 0 h 22"/>
                <a:gd name="T38" fmla="*/ 0 w 113"/>
                <a:gd name="T39" fmla="*/ 0 h 22"/>
                <a:gd name="T40" fmla="*/ 0 w 113"/>
                <a:gd name="T41" fmla="*/ 0 h 22"/>
                <a:gd name="T42" fmla="*/ 0 w 113"/>
                <a:gd name="T43" fmla="*/ 0 h 22"/>
                <a:gd name="T44" fmla="*/ 0 w 113"/>
                <a:gd name="T45" fmla="*/ 0 h 22"/>
                <a:gd name="T46" fmla="*/ 0 w 113"/>
                <a:gd name="T47" fmla="*/ 0 h 22"/>
                <a:gd name="T48" fmla="*/ 0 w 113"/>
                <a:gd name="T49" fmla="*/ 0 h 22"/>
                <a:gd name="T50" fmla="*/ 0 w 113"/>
                <a:gd name="T51" fmla="*/ 0 h 22"/>
                <a:gd name="T52" fmla="*/ 0 w 113"/>
                <a:gd name="T53" fmla="*/ 0 h 2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3" h="22">
                  <a:moveTo>
                    <a:pt x="3" y="22"/>
                  </a:moveTo>
                  <a:lnTo>
                    <a:pt x="2" y="19"/>
                  </a:lnTo>
                  <a:lnTo>
                    <a:pt x="0" y="16"/>
                  </a:lnTo>
                  <a:lnTo>
                    <a:pt x="0" y="13"/>
                  </a:lnTo>
                  <a:lnTo>
                    <a:pt x="0" y="8"/>
                  </a:lnTo>
                  <a:lnTo>
                    <a:pt x="9" y="5"/>
                  </a:lnTo>
                  <a:lnTo>
                    <a:pt x="21" y="3"/>
                  </a:lnTo>
                  <a:lnTo>
                    <a:pt x="35" y="2"/>
                  </a:lnTo>
                  <a:lnTo>
                    <a:pt x="50" y="2"/>
                  </a:lnTo>
                  <a:lnTo>
                    <a:pt x="65" y="0"/>
                  </a:lnTo>
                  <a:lnTo>
                    <a:pt x="81" y="0"/>
                  </a:lnTo>
                  <a:lnTo>
                    <a:pt x="96" y="0"/>
                  </a:lnTo>
                  <a:lnTo>
                    <a:pt x="107" y="0"/>
                  </a:lnTo>
                  <a:lnTo>
                    <a:pt x="110" y="3"/>
                  </a:lnTo>
                  <a:lnTo>
                    <a:pt x="112" y="5"/>
                  </a:lnTo>
                  <a:lnTo>
                    <a:pt x="112" y="9"/>
                  </a:lnTo>
                  <a:lnTo>
                    <a:pt x="113" y="15"/>
                  </a:lnTo>
                  <a:lnTo>
                    <a:pt x="107" y="16"/>
                  </a:lnTo>
                  <a:lnTo>
                    <a:pt x="103" y="16"/>
                  </a:lnTo>
                  <a:lnTo>
                    <a:pt x="96" y="18"/>
                  </a:lnTo>
                  <a:lnTo>
                    <a:pt x="87" y="18"/>
                  </a:lnTo>
                  <a:lnTo>
                    <a:pt x="76" y="19"/>
                  </a:lnTo>
                  <a:lnTo>
                    <a:pt x="58" y="19"/>
                  </a:lnTo>
                  <a:lnTo>
                    <a:pt x="34" y="21"/>
                  </a:lnTo>
                  <a:lnTo>
                    <a:pt x="3"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0" name="Freeform 1048"/>
            <p:cNvSpPr>
              <a:spLocks/>
            </p:cNvSpPr>
            <p:nvPr/>
          </p:nvSpPr>
          <p:spPr bwMode="auto">
            <a:xfrm>
              <a:off x="3845" y="3347"/>
              <a:ext cx="67" cy="10"/>
            </a:xfrm>
            <a:custGeom>
              <a:avLst/>
              <a:gdLst>
                <a:gd name="T0" fmla="*/ 0 w 202"/>
                <a:gd name="T1" fmla="*/ 0 h 31"/>
                <a:gd name="T2" fmla="*/ 0 w 202"/>
                <a:gd name="T3" fmla="*/ 0 h 31"/>
                <a:gd name="T4" fmla="*/ 0 w 202"/>
                <a:gd name="T5" fmla="*/ 0 h 31"/>
                <a:gd name="T6" fmla="*/ 0 w 202"/>
                <a:gd name="T7" fmla="*/ 0 h 31"/>
                <a:gd name="T8" fmla="*/ 0 w 202"/>
                <a:gd name="T9" fmla="*/ 0 h 31"/>
                <a:gd name="T10" fmla="*/ 0 w 202"/>
                <a:gd name="T11" fmla="*/ 0 h 31"/>
                <a:gd name="T12" fmla="*/ 0 w 202"/>
                <a:gd name="T13" fmla="*/ 0 h 31"/>
                <a:gd name="T14" fmla="*/ 0 w 202"/>
                <a:gd name="T15" fmla="*/ 0 h 31"/>
                <a:gd name="T16" fmla="*/ 0 w 202"/>
                <a:gd name="T17" fmla="*/ 0 h 31"/>
                <a:gd name="T18" fmla="*/ 0 w 202"/>
                <a:gd name="T19" fmla="*/ 0 h 31"/>
                <a:gd name="T20" fmla="*/ 0 w 202"/>
                <a:gd name="T21" fmla="*/ 0 h 31"/>
                <a:gd name="T22" fmla="*/ 0 w 202"/>
                <a:gd name="T23" fmla="*/ 0 h 31"/>
                <a:gd name="T24" fmla="*/ 0 w 202"/>
                <a:gd name="T25" fmla="*/ 0 h 31"/>
                <a:gd name="T26" fmla="*/ 0 w 202"/>
                <a:gd name="T27" fmla="*/ 0 h 31"/>
                <a:gd name="T28" fmla="*/ 0 w 202"/>
                <a:gd name="T29" fmla="*/ 0 h 31"/>
                <a:gd name="T30" fmla="*/ 0 w 202"/>
                <a:gd name="T31" fmla="*/ 0 h 31"/>
                <a:gd name="T32" fmla="*/ 0 w 202"/>
                <a:gd name="T33" fmla="*/ 0 h 31"/>
                <a:gd name="T34" fmla="*/ 0 w 202"/>
                <a:gd name="T35" fmla="*/ 0 h 31"/>
                <a:gd name="T36" fmla="*/ 0 w 202"/>
                <a:gd name="T37" fmla="*/ 0 h 31"/>
                <a:gd name="T38" fmla="*/ 0 w 202"/>
                <a:gd name="T39" fmla="*/ 0 h 31"/>
                <a:gd name="T40" fmla="*/ 0 w 202"/>
                <a:gd name="T41" fmla="*/ 0 h 31"/>
                <a:gd name="T42" fmla="*/ 0 w 202"/>
                <a:gd name="T43" fmla="*/ 0 h 31"/>
                <a:gd name="T44" fmla="*/ 0 w 202"/>
                <a:gd name="T45" fmla="*/ 0 h 31"/>
                <a:gd name="T46" fmla="*/ 0 w 202"/>
                <a:gd name="T47" fmla="*/ 0 h 31"/>
                <a:gd name="T48" fmla="*/ 0 w 202"/>
                <a:gd name="T49" fmla="*/ 0 h 31"/>
                <a:gd name="T50" fmla="*/ 0 w 202"/>
                <a:gd name="T51" fmla="*/ 0 h 31"/>
                <a:gd name="T52" fmla="*/ 0 w 202"/>
                <a:gd name="T53" fmla="*/ 0 h 31"/>
                <a:gd name="T54" fmla="*/ 0 w 202"/>
                <a:gd name="T55" fmla="*/ 0 h 31"/>
                <a:gd name="T56" fmla="*/ 0 w 202"/>
                <a:gd name="T57" fmla="*/ 0 h 31"/>
                <a:gd name="T58" fmla="*/ 0 w 202"/>
                <a:gd name="T59" fmla="*/ 0 h 31"/>
                <a:gd name="T60" fmla="*/ 0 w 202"/>
                <a:gd name="T61" fmla="*/ 0 h 3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02" h="31">
                  <a:moveTo>
                    <a:pt x="14" y="31"/>
                  </a:moveTo>
                  <a:lnTo>
                    <a:pt x="4" y="28"/>
                  </a:lnTo>
                  <a:lnTo>
                    <a:pt x="1" y="23"/>
                  </a:lnTo>
                  <a:lnTo>
                    <a:pt x="0" y="19"/>
                  </a:lnTo>
                  <a:lnTo>
                    <a:pt x="1" y="12"/>
                  </a:lnTo>
                  <a:lnTo>
                    <a:pt x="22" y="6"/>
                  </a:lnTo>
                  <a:lnTo>
                    <a:pt x="45" y="2"/>
                  </a:lnTo>
                  <a:lnTo>
                    <a:pt x="71" y="0"/>
                  </a:lnTo>
                  <a:lnTo>
                    <a:pt x="97" y="0"/>
                  </a:lnTo>
                  <a:lnTo>
                    <a:pt x="124" y="0"/>
                  </a:lnTo>
                  <a:lnTo>
                    <a:pt x="152" y="2"/>
                  </a:lnTo>
                  <a:lnTo>
                    <a:pt x="177" y="2"/>
                  </a:lnTo>
                  <a:lnTo>
                    <a:pt x="202" y="3"/>
                  </a:lnTo>
                  <a:lnTo>
                    <a:pt x="201" y="5"/>
                  </a:lnTo>
                  <a:lnTo>
                    <a:pt x="198" y="5"/>
                  </a:lnTo>
                  <a:lnTo>
                    <a:pt x="192" y="6"/>
                  </a:lnTo>
                  <a:lnTo>
                    <a:pt x="182" y="9"/>
                  </a:lnTo>
                  <a:lnTo>
                    <a:pt x="167" y="12"/>
                  </a:lnTo>
                  <a:lnTo>
                    <a:pt x="144" y="15"/>
                  </a:lnTo>
                  <a:lnTo>
                    <a:pt x="113" y="21"/>
                  </a:lnTo>
                  <a:lnTo>
                    <a:pt x="71" y="28"/>
                  </a:lnTo>
                  <a:lnTo>
                    <a:pt x="63" y="28"/>
                  </a:lnTo>
                  <a:lnTo>
                    <a:pt x="56" y="29"/>
                  </a:lnTo>
                  <a:lnTo>
                    <a:pt x="49" y="29"/>
                  </a:lnTo>
                  <a:lnTo>
                    <a:pt x="43" y="29"/>
                  </a:lnTo>
                  <a:lnTo>
                    <a:pt x="36" y="29"/>
                  </a:lnTo>
                  <a:lnTo>
                    <a:pt x="29" y="29"/>
                  </a:lnTo>
                  <a:lnTo>
                    <a:pt x="22" y="31"/>
                  </a:lnTo>
                  <a:lnTo>
                    <a:pt x="1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1" name="Freeform 1049"/>
            <p:cNvSpPr>
              <a:spLocks/>
            </p:cNvSpPr>
            <p:nvPr/>
          </p:nvSpPr>
          <p:spPr bwMode="auto">
            <a:xfrm>
              <a:off x="3923" y="3343"/>
              <a:ext cx="18" cy="7"/>
            </a:xfrm>
            <a:custGeom>
              <a:avLst/>
              <a:gdLst>
                <a:gd name="T0" fmla="*/ 0 w 54"/>
                <a:gd name="T1" fmla="*/ 0 h 21"/>
                <a:gd name="T2" fmla="*/ 0 w 54"/>
                <a:gd name="T3" fmla="*/ 0 h 21"/>
                <a:gd name="T4" fmla="*/ 0 w 54"/>
                <a:gd name="T5" fmla="*/ 0 h 21"/>
                <a:gd name="T6" fmla="*/ 0 w 54"/>
                <a:gd name="T7" fmla="*/ 0 h 21"/>
                <a:gd name="T8" fmla="*/ 0 w 54"/>
                <a:gd name="T9" fmla="*/ 0 h 21"/>
                <a:gd name="T10" fmla="*/ 0 w 54"/>
                <a:gd name="T11" fmla="*/ 0 h 21"/>
                <a:gd name="T12" fmla="*/ 0 w 54"/>
                <a:gd name="T13" fmla="*/ 0 h 21"/>
                <a:gd name="T14" fmla="*/ 0 w 54"/>
                <a:gd name="T15" fmla="*/ 0 h 21"/>
                <a:gd name="T16" fmla="*/ 0 w 54"/>
                <a:gd name="T17" fmla="*/ 0 h 21"/>
                <a:gd name="T18" fmla="*/ 0 w 54"/>
                <a:gd name="T19" fmla="*/ 0 h 21"/>
                <a:gd name="T20" fmla="*/ 0 w 54"/>
                <a:gd name="T21" fmla="*/ 0 h 21"/>
                <a:gd name="T22" fmla="*/ 0 w 54"/>
                <a:gd name="T23" fmla="*/ 0 h 21"/>
                <a:gd name="T24" fmla="*/ 0 w 54"/>
                <a:gd name="T25" fmla="*/ 0 h 21"/>
                <a:gd name="T26" fmla="*/ 0 w 54"/>
                <a:gd name="T27" fmla="*/ 0 h 21"/>
                <a:gd name="T28" fmla="*/ 0 w 54"/>
                <a:gd name="T29" fmla="*/ 0 h 21"/>
                <a:gd name="T30" fmla="*/ 0 w 54"/>
                <a:gd name="T31" fmla="*/ 0 h 21"/>
                <a:gd name="T32" fmla="*/ 0 w 54"/>
                <a:gd name="T33" fmla="*/ 0 h 21"/>
                <a:gd name="T34" fmla="*/ 0 w 54"/>
                <a:gd name="T35" fmla="*/ 0 h 21"/>
                <a:gd name="T36" fmla="*/ 0 w 54"/>
                <a:gd name="T37" fmla="*/ 0 h 21"/>
                <a:gd name="T38" fmla="*/ 0 w 54"/>
                <a:gd name="T39" fmla="*/ 0 h 21"/>
                <a:gd name="T40" fmla="*/ 0 w 54"/>
                <a:gd name="T41" fmla="*/ 0 h 21"/>
                <a:gd name="T42" fmla="*/ 0 w 54"/>
                <a:gd name="T43" fmla="*/ 0 h 21"/>
                <a:gd name="T44" fmla="*/ 0 w 54"/>
                <a:gd name="T45" fmla="*/ 0 h 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4" h="21">
                  <a:moveTo>
                    <a:pt x="3" y="21"/>
                  </a:moveTo>
                  <a:lnTo>
                    <a:pt x="2" y="17"/>
                  </a:lnTo>
                  <a:lnTo>
                    <a:pt x="0" y="14"/>
                  </a:lnTo>
                  <a:lnTo>
                    <a:pt x="2" y="10"/>
                  </a:lnTo>
                  <a:lnTo>
                    <a:pt x="2" y="7"/>
                  </a:lnTo>
                  <a:lnTo>
                    <a:pt x="7" y="6"/>
                  </a:lnTo>
                  <a:lnTo>
                    <a:pt x="15" y="4"/>
                  </a:lnTo>
                  <a:lnTo>
                    <a:pt x="20" y="3"/>
                  </a:lnTo>
                  <a:lnTo>
                    <a:pt x="26" y="1"/>
                  </a:lnTo>
                  <a:lnTo>
                    <a:pt x="33" y="1"/>
                  </a:lnTo>
                  <a:lnTo>
                    <a:pt x="39" y="0"/>
                  </a:lnTo>
                  <a:lnTo>
                    <a:pt x="46" y="1"/>
                  </a:lnTo>
                  <a:lnTo>
                    <a:pt x="54" y="1"/>
                  </a:lnTo>
                  <a:lnTo>
                    <a:pt x="52" y="10"/>
                  </a:lnTo>
                  <a:lnTo>
                    <a:pt x="48" y="16"/>
                  </a:lnTo>
                  <a:lnTo>
                    <a:pt x="42" y="19"/>
                  </a:lnTo>
                  <a:lnTo>
                    <a:pt x="35" y="20"/>
                  </a:lnTo>
                  <a:lnTo>
                    <a:pt x="28" y="21"/>
                  </a:lnTo>
                  <a:lnTo>
                    <a:pt x="20" y="21"/>
                  </a:lnTo>
                  <a:lnTo>
                    <a:pt x="12" y="21"/>
                  </a:lnTo>
                  <a:lnTo>
                    <a:pt x="3"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2" name="Freeform 1050"/>
            <p:cNvSpPr>
              <a:spLocks/>
            </p:cNvSpPr>
            <p:nvPr/>
          </p:nvSpPr>
          <p:spPr bwMode="auto">
            <a:xfrm>
              <a:off x="4058" y="3321"/>
              <a:ext cx="84" cy="10"/>
            </a:xfrm>
            <a:custGeom>
              <a:avLst/>
              <a:gdLst>
                <a:gd name="T0" fmla="*/ 0 w 250"/>
                <a:gd name="T1" fmla="*/ 0 h 32"/>
                <a:gd name="T2" fmla="*/ 0 w 250"/>
                <a:gd name="T3" fmla="*/ 0 h 32"/>
                <a:gd name="T4" fmla="*/ 0 w 250"/>
                <a:gd name="T5" fmla="*/ 0 h 32"/>
                <a:gd name="T6" fmla="*/ 0 w 250"/>
                <a:gd name="T7" fmla="*/ 0 h 32"/>
                <a:gd name="T8" fmla="*/ 0 w 250"/>
                <a:gd name="T9" fmla="*/ 0 h 32"/>
                <a:gd name="T10" fmla="*/ 0 w 250"/>
                <a:gd name="T11" fmla="*/ 0 h 32"/>
                <a:gd name="T12" fmla="*/ 0 w 250"/>
                <a:gd name="T13" fmla="*/ 0 h 32"/>
                <a:gd name="T14" fmla="*/ 0 w 250"/>
                <a:gd name="T15" fmla="*/ 0 h 32"/>
                <a:gd name="T16" fmla="*/ 0 w 250"/>
                <a:gd name="T17" fmla="*/ 0 h 32"/>
                <a:gd name="T18" fmla="*/ 0 w 250"/>
                <a:gd name="T19" fmla="*/ 0 h 32"/>
                <a:gd name="T20" fmla="*/ 0 w 250"/>
                <a:gd name="T21" fmla="*/ 0 h 32"/>
                <a:gd name="T22" fmla="*/ 0 w 250"/>
                <a:gd name="T23" fmla="*/ 0 h 32"/>
                <a:gd name="T24" fmla="*/ 0 w 250"/>
                <a:gd name="T25" fmla="*/ 0 h 32"/>
                <a:gd name="T26" fmla="*/ 0 w 250"/>
                <a:gd name="T27" fmla="*/ 0 h 32"/>
                <a:gd name="T28" fmla="*/ 0 w 250"/>
                <a:gd name="T29" fmla="*/ 0 h 32"/>
                <a:gd name="T30" fmla="*/ 0 w 250"/>
                <a:gd name="T31" fmla="*/ 0 h 32"/>
                <a:gd name="T32" fmla="*/ 0 w 250"/>
                <a:gd name="T33" fmla="*/ 0 h 32"/>
                <a:gd name="T34" fmla="*/ 0 w 250"/>
                <a:gd name="T35" fmla="*/ 0 h 32"/>
                <a:gd name="T36" fmla="*/ 0 w 250"/>
                <a:gd name="T37" fmla="*/ 0 h 32"/>
                <a:gd name="T38" fmla="*/ 0 w 250"/>
                <a:gd name="T39" fmla="*/ 0 h 32"/>
                <a:gd name="T40" fmla="*/ 0 w 250"/>
                <a:gd name="T41" fmla="*/ 0 h 32"/>
                <a:gd name="T42" fmla="*/ 0 w 250"/>
                <a:gd name="T43" fmla="*/ 0 h 32"/>
                <a:gd name="T44" fmla="*/ 0 w 250"/>
                <a:gd name="T45" fmla="*/ 0 h 32"/>
                <a:gd name="T46" fmla="*/ 0 w 250"/>
                <a:gd name="T47" fmla="*/ 0 h 32"/>
                <a:gd name="T48" fmla="*/ 0 w 250"/>
                <a:gd name="T49" fmla="*/ 0 h 32"/>
                <a:gd name="T50" fmla="*/ 0 w 250"/>
                <a:gd name="T51" fmla="*/ 0 h 32"/>
                <a:gd name="T52" fmla="*/ 0 w 250"/>
                <a:gd name="T53" fmla="*/ 0 h 32"/>
                <a:gd name="T54" fmla="*/ 0 w 250"/>
                <a:gd name="T55" fmla="*/ 0 h 32"/>
                <a:gd name="T56" fmla="*/ 0 w 250"/>
                <a:gd name="T57" fmla="*/ 0 h 32"/>
                <a:gd name="T58" fmla="*/ 0 w 250"/>
                <a:gd name="T59" fmla="*/ 0 h 32"/>
                <a:gd name="T60" fmla="*/ 0 w 250"/>
                <a:gd name="T61" fmla="*/ 0 h 32"/>
                <a:gd name="T62" fmla="*/ 0 w 250"/>
                <a:gd name="T63" fmla="*/ 0 h 32"/>
                <a:gd name="T64" fmla="*/ 0 w 250"/>
                <a:gd name="T65" fmla="*/ 0 h 32"/>
                <a:gd name="T66" fmla="*/ 0 w 250"/>
                <a:gd name="T67" fmla="*/ 0 h 32"/>
                <a:gd name="T68" fmla="*/ 0 w 250"/>
                <a:gd name="T69" fmla="*/ 0 h 32"/>
                <a:gd name="T70" fmla="*/ 0 w 250"/>
                <a:gd name="T71" fmla="*/ 0 h 32"/>
                <a:gd name="T72" fmla="*/ 0 w 250"/>
                <a:gd name="T73" fmla="*/ 0 h 32"/>
                <a:gd name="T74" fmla="*/ 0 w 250"/>
                <a:gd name="T75" fmla="*/ 0 h 32"/>
                <a:gd name="T76" fmla="*/ 0 w 250"/>
                <a:gd name="T77" fmla="*/ 0 h 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50" h="32">
                  <a:moveTo>
                    <a:pt x="0" y="31"/>
                  </a:moveTo>
                  <a:lnTo>
                    <a:pt x="0" y="25"/>
                  </a:lnTo>
                  <a:lnTo>
                    <a:pt x="0" y="22"/>
                  </a:lnTo>
                  <a:lnTo>
                    <a:pt x="1" y="21"/>
                  </a:lnTo>
                  <a:lnTo>
                    <a:pt x="4" y="16"/>
                  </a:lnTo>
                  <a:lnTo>
                    <a:pt x="13" y="15"/>
                  </a:lnTo>
                  <a:lnTo>
                    <a:pt x="26" y="13"/>
                  </a:lnTo>
                  <a:lnTo>
                    <a:pt x="40" y="12"/>
                  </a:lnTo>
                  <a:lnTo>
                    <a:pt x="56" y="10"/>
                  </a:lnTo>
                  <a:lnTo>
                    <a:pt x="75" y="9"/>
                  </a:lnTo>
                  <a:lnTo>
                    <a:pt x="94" y="8"/>
                  </a:lnTo>
                  <a:lnTo>
                    <a:pt x="114" y="6"/>
                  </a:lnTo>
                  <a:lnTo>
                    <a:pt x="134" y="3"/>
                  </a:lnTo>
                  <a:lnTo>
                    <a:pt x="153" y="3"/>
                  </a:lnTo>
                  <a:lnTo>
                    <a:pt x="173" y="2"/>
                  </a:lnTo>
                  <a:lnTo>
                    <a:pt x="190" y="0"/>
                  </a:lnTo>
                  <a:lnTo>
                    <a:pt x="208" y="0"/>
                  </a:lnTo>
                  <a:lnTo>
                    <a:pt x="222" y="0"/>
                  </a:lnTo>
                  <a:lnTo>
                    <a:pt x="234" y="2"/>
                  </a:lnTo>
                  <a:lnTo>
                    <a:pt x="244" y="3"/>
                  </a:lnTo>
                  <a:lnTo>
                    <a:pt x="250" y="5"/>
                  </a:lnTo>
                  <a:lnTo>
                    <a:pt x="248" y="15"/>
                  </a:lnTo>
                  <a:lnTo>
                    <a:pt x="242" y="21"/>
                  </a:lnTo>
                  <a:lnTo>
                    <a:pt x="231" y="25"/>
                  </a:lnTo>
                  <a:lnTo>
                    <a:pt x="213" y="28"/>
                  </a:lnTo>
                  <a:lnTo>
                    <a:pt x="189" y="29"/>
                  </a:lnTo>
                  <a:lnTo>
                    <a:pt x="156" y="29"/>
                  </a:lnTo>
                  <a:lnTo>
                    <a:pt x="115" y="31"/>
                  </a:lnTo>
                  <a:lnTo>
                    <a:pt x="63" y="32"/>
                  </a:lnTo>
                  <a:lnTo>
                    <a:pt x="55" y="32"/>
                  </a:lnTo>
                  <a:lnTo>
                    <a:pt x="47" y="32"/>
                  </a:lnTo>
                  <a:lnTo>
                    <a:pt x="39" y="32"/>
                  </a:lnTo>
                  <a:lnTo>
                    <a:pt x="32" y="31"/>
                  </a:lnTo>
                  <a:lnTo>
                    <a:pt x="24" y="31"/>
                  </a:lnTo>
                  <a:lnTo>
                    <a:pt x="16" y="31"/>
                  </a:lnTo>
                  <a:lnTo>
                    <a:pt x="9" y="31"/>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3" name="Freeform 1051"/>
            <p:cNvSpPr>
              <a:spLocks/>
            </p:cNvSpPr>
            <p:nvPr/>
          </p:nvSpPr>
          <p:spPr bwMode="auto">
            <a:xfrm>
              <a:off x="3850" y="3278"/>
              <a:ext cx="73" cy="12"/>
            </a:xfrm>
            <a:custGeom>
              <a:avLst/>
              <a:gdLst>
                <a:gd name="T0" fmla="*/ 0 w 217"/>
                <a:gd name="T1" fmla="*/ 0 h 36"/>
                <a:gd name="T2" fmla="*/ 0 w 217"/>
                <a:gd name="T3" fmla="*/ 0 h 36"/>
                <a:gd name="T4" fmla="*/ 0 w 217"/>
                <a:gd name="T5" fmla="*/ 0 h 36"/>
                <a:gd name="T6" fmla="*/ 0 w 217"/>
                <a:gd name="T7" fmla="*/ 0 h 36"/>
                <a:gd name="T8" fmla="*/ 0 w 217"/>
                <a:gd name="T9" fmla="*/ 0 h 36"/>
                <a:gd name="T10" fmla="*/ 0 w 217"/>
                <a:gd name="T11" fmla="*/ 0 h 36"/>
                <a:gd name="T12" fmla="*/ 0 w 217"/>
                <a:gd name="T13" fmla="*/ 0 h 36"/>
                <a:gd name="T14" fmla="*/ 0 w 217"/>
                <a:gd name="T15" fmla="*/ 0 h 36"/>
                <a:gd name="T16" fmla="*/ 0 w 217"/>
                <a:gd name="T17" fmla="*/ 0 h 36"/>
                <a:gd name="T18" fmla="*/ 0 w 217"/>
                <a:gd name="T19" fmla="*/ 0 h 36"/>
                <a:gd name="T20" fmla="*/ 0 w 217"/>
                <a:gd name="T21" fmla="*/ 0 h 36"/>
                <a:gd name="T22" fmla="*/ 0 w 217"/>
                <a:gd name="T23" fmla="*/ 0 h 36"/>
                <a:gd name="T24" fmla="*/ 0 w 217"/>
                <a:gd name="T25" fmla="*/ 0 h 36"/>
                <a:gd name="T26" fmla="*/ 0 w 217"/>
                <a:gd name="T27" fmla="*/ 0 h 36"/>
                <a:gd name="T28" fmla="*/ 0 w 217"/>
                <a:gd name="T29" fmla="*/ 0 h 36"/>
                <a:gd name="T30" fmla="*/ 0 w 217"/>
                <a:gd name="T31" fmla="*/ 0 h 36"/>
                <a:gd name="T32" fmla="*/ 0 w 217"/>
                <a:gd name="T33" fmla="*/ 0 h 36"/>
                <a:gd name="T34" fmla="*/ 0 w 217"/>
                <a:gd name="T35" fmla="*/ 0 h 36"/>
                <a:gd name="T36" fmla="*/ 0 w 217"/>
                <a:gd name="T37" fmla="*/ 0 h 36"/>
                <a:gd name="T38" fmla="*/ 0 w 217"/>
                <a:gd name="T39" fmla="*/ 0 h 36"/>
                <a:gd name="T40" fmla="*/ 0 w 217"/>
                <a:gd name="T41" fmla="*/ 0 h 36"/>
                <a:gd name="T42" fmla="*/ 0 w 217"/>
                <a:gd name="T43" fmla="*/ 0 h 36"/>
                <a:gd name="T44" fmla="*/ 0 w 217"/>
                <a:gd name="T45" fmla="*/ 0 h 36"/>
                <a:gd name="T46" fmla="*/ 0 w 217"/>
                <a:gd name="T47" fmla="*/ 0 h 36"/>
                <a:gd name="T48" fmla="*/ 0 w 217"/>
                <a:gd name="T49" fmla="*/ 0 h 36"/>
                <a:gd name="T50" fmla="*/ 0 w 217"/>
                <a:gd name="T51" fmla="*/ 0 h 36"/>
                <a:gd name="T52" fmla="*/ 0 w 217"/>
                <a:gd name="T53" fmla="*/ 0 h 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7" h="36">
                  <a:moveTo>
                    <a:pt x="28" y="36"/>
                  </a:moveTo>
                  <a:lnTo>
                    <a:pt x="12" y="31"/>
                  </a:lnTo>
                  <a:lnTo>
                    <a:pt x="5" y="27"/>
                  </a:lnTo>
                  <a:lnTo>
                    <a:pt x="2" y="20"/>
                  </a:lnTo>
                  <a:lnTo>
                    <a:pt x="0" y="10"/>
                  </a:lnTo>
                  <a:lnTo>
                    <a:pt x="12" y="5"/>
                  </a:lnTo>
                  <a:lnTo>
                    <a:pt x="33" y="2"/>
                  </a:lnTo>
                  <a:lnTo>
                    <a:pt x="61" y="1"/>
                  </a:lnTo>
                  <a:lnTo>
                    <a:pt x="93" y="0"/>
                  </a:lnTo>
                  <a:lnTo>
                    <a:pt x="126" y="0"/>
                  </a:lnTo>
                  <a:lnTo>
                    <a:pt x="159" y="1"/>
                  </a:lnTo>
                  <a:lnTo>
                    <a:pt x="188" y="2"/>
                  </a:lnTo>
                  <a:lnTo>
                    <a:pt x="211" y="4"/>
                  </a:lnTo>
                  <a:lnTo>
                    <a:pt x="212" y="5"/>
                  </a:lnTo>
                  <a:lnTo>
                    <a:pt x="214" y="7"/>
                  </a:lnTo>
                  <a:lnTo>
                    <a:pt x="215" y="8"/>
                  </a:lnTo>
                  <a:lnTo>
                    <a:pt x="217" y="10"/>
                  </a:lnTo>
                  <a:lnTo>
                    <a:pt x="205" y="14"/>
                  </a:lnTo>
                  <a:lnTo>
                    <a:pt x="185" y="18"/>
                  </a:lnTo>
                  <a:lnTo>
                    <a:pt x="158" y="23"/>
                  </a:lnTo>
                  <a:lnTo>
                    <a:pt x="126" y="27"/>
                  </a:lnTo>
                  <a:lnTo>
                    <a:pt x="94" y="30"/>
                  </a:lnTo>
                  <a:lnTo>
                    <a:pt x="65" y="33"/>
                  </a:lnTo>
                  <a:lnTo>
                    <a:pt x="42" y="34"/>
                  </a:lnTo>
                  <a:lnTo>
                    <a:pt x="28"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4" name="Freeform 1052"/>
            <p:cNvSpPr>
              <a:spLocks/>
            </p:cNvSpPr>
            <p:nvPr/>
          </p:nvSpPr>
          <p:spPr bwMode="auto">
            <a:xfrm>
              <a:off x="4064" y="3251"/>
              <a:ext cx="12" cy="4"/>
            </a:xfrm>
            <a:custGeom>
              <a:avLst/>
              <a:gdLst>
                <a:gd name="T0" fmla="*/ 0 w 37"/>
                <a:gd name="T1" fmla="*/ 0 h 13"/>
                <a:gd name="T2" fmla="*/ 0 w 37"/>
                <a:gd name="T3" fmla="*/ 0 h 13"/>
                <a:gd name="T4" fmla="*/ 0 w 37"/>
                <a:gd name="T5" fmla="*/ 0 h 13"/>
                <a:gd name="T6" fmla="*/ 0 w 37"/>
                <a:gd name="T7" fmla="*/ 0 h 13"/>
                <a:gd name="T8" fmla="*/ 0 w 37"/>
                <a:gd name="T9" fmla="*/ 0 h 13"/>
                <a:gd name="T10" fmla="*/ 0 w 37"/>
                <a:gd name="T11" fmla="*/ 0 h 13"/>
                <a:gd name="T12" fmla="*/ 0 w 37"/>
                <a:gd name="T13" fmla="*/ 0 h 13"/>
                <a:gd name="T14" fmla="*/ 0 w 37"/>
                <a:gd name="T15" fmla="*/ 0 h 13"/>
                <a:gd name="T16" fmla="*/ 0 w 37"/>
                <a:gd name="T17" fmla="*/ 0 h 13"/>
                <a:gd name="T18" fmla="*/ 0 w 37"/>
                <a:gd name="T19" fmla="*/ 0 h 13"/>
                <a:gd name="T20" fmla="*/ 0 w 37"/>
                <a:gd name="T21" fmla="*/ 0 h 13"/>
                <a:gd name="T22" fmla="*/ 0 w 37"/>
                <a:gd name="T23" fmla="*/ 0 h 13"/>
                <a:gd name="T24" fmla="*/ 0 w 37"/>
                <a:gd name="T25" fmla="*/ 0 h 13"/>
                <a:gd name="T26" fmla="*/ 0 w 37"/>
                <a:gd name="T27" fmla="*/ 0 h 13"/>
                <a:gd name="T28" fmla="*/ 0 w 37"/>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 h="13">
                  <a:moveTo>
                    <a:pt x="0" y="13"/>
                  </a:moveTo>
                  <a:lnTo>
                    <a:pt x="4" y="5"/>
                  </a:lnTo>
                  <a:lnTo>
                    <a:pt x="11" y="0"/>
                  </a:lnTo>
                  <a:lnTo>
                    <a:pt x="21" y="0"/>
                  </a:lnTo>
                  <a:lnTo>
                    <a:pt x="34" y="2"/>
                  </a:lnTo>
                  <a:lnTo>
                    <a:pt x="36" y="3"/>
                  </a:lnTo>
                  <a:lnTo>
                    <a:pt x="36" y="6"/>
                  </a:lnTo>
                  <a:lnTo>
                    <a:pt x="36" y="7"/>
                  </a:lnTo>
                  <a:lnTo>
                    <a:pt x="37" y="10"/>
                  </a:lnTo>
                  <a:lnTo>
                    <a:pt x="27" y="12"/>
                  </a:lnTo>
                  <a:lnTo>
                    <a:pt x="18" y="12"/>
                  </a:lnTo>
                  <a:lnTo>
                    <a:pt x="8" y="12"/>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5" name="Freeform 1053"/>
            <p:cNvSpPr>
              <a:spLocks/>
            </p:cNvSpPr>
            <p:nvPr/>
          </p:nvSpPr>
          <p:spPr bwMode="auto">
            <a:xfrm>
              <a:off x="4089" y="3245"/>
              <a:ext cx="47" cy="10"/>
            </a:xfrm>
            <a:custGeom>
              <a:avLst/>
              <a:gdLst>
                <a:gd name="T0" fmla="*/ 0 w 141"/>
                <a:gd name="T1" fmla="*/ 0 h 30"/>
                <a:gd name="T2" fmla="*/ 0 w 141"/>
                <a:gd name="T3" fmla="*/ 0 h 30"/>
                <a:gd name="T4" fmla="*/ 0 w 141"/>
                <a:gd name="T5" fmla="*/ 0 h 30"/>
                <a:gd name="T6" fmla="*/ 0 w 141"/>
                <a:gd name="T7" fmla="*/ 0 h 30"/>
                <a:gd name="T8" fmla="*/ 0 w 141"/>
                <a:gd name="T9" fmla="*/ 0 h 30"/>
                <a:gd name="T10" fmla="*/ 0 w 141"/>
                <a:gd name="T11" fmla="*/ 0 h 30"/>
                <a:gd name="T12" fmla="*/ 0 w 141"/>
                <a:gd name="T13" fmla="*/ 0 h 30"/>
                <a:gd name="T14" fmla="*/ 0 w 141"/>
                <a:gd name="T15" fmla="*/ 0 h 30"/>
                <a:gd name="T16" fmla="*/ 0 w 141"/>
                <a:gd name="T17" fmla="*/ 0 h 30"/>
                <a:gd name="T18" fmla="*/ 0 w 141"/>
                <a:gd name="T19" fmla="*/ 0 h 30"/>
                <a:gd name="T20" fmla="*/ 0 w 141"/>
                <a:gd name="T21" fmla="*/ 0 h 30"/>
                <a:gd name="T22" fmla="*/ 0 w 141"/>
                <a:gd name="T23" fmla="*/ 0 h 30"/>
                <a:gd name="T24" fmla="*/ 0 w 141"/>
                <a:gd name="T25" fmla="*/ 0 h 30"/>
                <a:gd name="T26" fmla="*/ 0 w 141"/>
                <a:gd name="T27" fmla="*/ 0 h 30"/>
                <a:gd name="T28" fmla="*/ 0 w 141"/>
                <a:gd name="T29" fmla="*/ 0 h 30"/>
                <a:gd name="T30" fmla="*/ 0 w 141"/>
                <a:gd name="T31" fmla="*/ 0 h 30"/>
                <a:gd name="T32" fmla="*/ 0 w 141"/>
                <a:gd name="T33" fmla="*/ 0 h 30"/>
                <a:gd name="T34" fmla="*/ 0 w 141"/>
                <a:gd name="T35" fmla="*/ 0 h 30"/>
                <a:gd name="T36" fmla="*/ 0 w 141"/>
                <a:gd name="T37" fmla="*/ 0 h 30"/>
                <a:gd name="T38" fmla="*/ 0 w 141"/>
                <a:gd name="T39" fmla="*/ 0 h 30"/>
                <a:gd name="T40" fmla="*/ 0 w 141"/>
                <a:gd name="T41" fmla="*/ 0 h 30"/>
                <a:gd name="T42" fmla="*/ 0 w 141"/>
                <a:gd name="T43" fmla="*/ 0 h 30"/>
                <a:gd name="T44" fmla="*/ 0 w 141"/>
                <a:gd name="T45" fmla="*/ 0 h 30"/>
                <a:gd name="T46" fmla="*/ 0 w 141"/>
                <a:gd name="T47" fmla="*/ 0 h 30"/>
                <a:gd name="T48" fmla="*/ 0 w 141"/>
                <a:gd name="T49" fmla="*/ 0 h 30"/>
                <a:gd name="T50" fmla="*/ 0 w 141"/>
                <a:gd name="T51" fmla="*/ 0 h 30"/>
                <a:gd name="T52" fmla="*/ 0 w 141"/>
                <a:gd name="T53" fmla="*/ 0 h 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1" h="30">
                  <a:moveTo>
                    <a:pt x="6" y="29"/>
                  </a:moveTo>
                  <a:lnTo>
                    <a:pt x="1" y="24"/>
                  </a:lnTo>
                  <a:lnTo>
                    <a:pt x="0" y="19"/>
                  </a:lnTo>
                  <a:lnTo>
                    <a:pt x="1" y="13"/>
                  </a:lnTo>
                  <a:lnTo>
                    <a:pt x="1" y="9"/>
                  </a:lnTo>
                  <a:lnTo>
                    <a:pt x="10" y="7"/>
                  </a:lnTo>
                  <a:lnTo>
                    <a:pt x="26" y="6"/>
                  </a:lnTo>
                  <a:lnTo>
                    <a:pt x="46" y="4"/>
                  </a:lnTo>
                  <a:lnTo>
                    <a:pt x="69" y="1"/>
                  </a:lnTo>
                  <a:lnTo>
                    <a:pt x="92" y="0"/>
                  </a:lnTo>
                  <a:lnTo>
                    <a:pt x="112" y="0"/>
                  </a:lnTo>
                  <a:lnTo>
                    <a:pt x="130" y="1"/>
                  </a:lnTo>
                  <a:lnTo>
                    <a:pt x="141" y="6"/>
                  </a:lnTo>
                  <a:lnTo>
                    <a:pt x="141" y="10"/>
                  </a:lnTo>
                  <a:lnTo>
                    <a:pt x="141" y="13"/>
                  </a:lnTo>
                  <a:lnTo>
                    <a:pt x="141" y="17"/>
                  </a:lnTo>
                  <a:lnTo>
                    <a:pt x="141" y="22"/>
                  </a:lnTo>
                  <a:lnTo>
                    <a:pt x="131" y="26"/>
                  </a:lnTo>
                  <a:lnTo>
                    <a:pt x="115" y="29"/>
                  </a:lnTo>
                  <a:lnTo>
                    <a:pt x="96" y="30"/>
                  </a:lnTo>
                  <a:lnTo>
                    <a:pt x="75" y="30"/>
                  </a:lnTo>
                  <a:lnTo>
                    <a:pt x="53" y="30"/>
                  </a:lnTo>
                  <a:lnTo>
                    <a:pt x="33" y="30"/>
                  </a:lnTo>
                  <a:lnTo>
                    <a:pt x="17" y="29"/>
                  </a:lnTo>
                  <a:lnTo>
                    <a:pt x="6"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6" name="Freeform 1054"/>
            <p:cNvSpPr>
              <a:spLocks/>
            </p:cNvSpPr>
            <p:nvPr/>
          </p:nvSpPr>
          <p:spPr bwMode="auto">
            <a:xfrm>
              <a:off x="3839" y="3212"/>
              <a:ext cx="63" cy="6"/>
            </a:xfrm>
            <a:custGeom>
              <a:avLst/>
              <a:gdLst>
                <a:gd name="T0" fmla="*/ 0 w 188"/>
                <a:gd name="T1" fmla="*/ 0 h 20"/>
                <a:gd name="T2" fmla="*/ 0 w 188"/>
                <a:gd name="T3" fmla="*/ 0 h 20"/>
                <a:gd name="T4" fmla="*/ 0 w 188"/>
                <a:gd name="T5" fmla="*/ 0 h 20"/>
                <a:gd name="T6" fmla="*/ 0 w 188"/>
                <a:gd name="T7" fmla="*/ 0 h 20"/>
                <a:gd name="T8" fmla="*/ 0 w 188"/>
                <a:gd name="T9" fmla="*/ 0 h 20"/>
                <a:gd name="T10" fmla="*/ 0 w 188"/>
                <a:gd name="T11" fmla="*/ 0 h 20"/>
                <a:gd name="T12" fmla="*/ 0 w 188"/>
                <a:gd name="T13" fmla="*/ 0 h 20"/>
                <a:gd name="T14" fmla="*/ 0 w 188"/>
                <a:gd name="T15" fmla="*/ 0 h 20"/>
                <a:gd name="T16" fmla="*/ 0 w 188"/>
                <a:gd name="T17" fmla="*/ 0 h 20"/>
                <a:gd name="T18" fmla="*/ 0 w 188"/>
                <a:gd name="T19" fmla="*/ 0 h 20"/>
                <a:gd name="T20" fmla="*/ 0 w 188"/>
                <a:gd name="T21" fmla="*/ 0 h 20"/>
                <a:gd name="T22" fmla="*/ 0 w 188"/>
                <a:gd name="T23" fmla="*/ 0 h 20"/>
                <a:gd name="T24" fmla="*/ 0 w 188"/>
                <a:gd name="T25" fmla="*/ 0 h 20"/>
                <a:gd name="T26" fmla="*/ 0 w 188"/>
                <a:gd name="T27" fmla="*/ 0 h 20"/>
                <a:gd name="T28" fmla="*/ 0 w 188"/>
                <a:gd name="T29" fmla="*/ 0 h 20"/>
                <a:gd name="T30" fmla="*/ 0 w 188"/>
                <a:gd name="T31" fmla="*/ 0 h 20"/>
                <a:gd name="T32" fmla="*/ 0 w 188"/>
                <a:gd name="T33" fmla="*/ 0 h 20"/>
                <a:gd name="T34" fmla="*/ 0 w 188"/>
                <a:gd name="T35" fmla="*/ 0 h 20"/>
                <a:gd name="T36" fmla="*/ 0 w 188"/>
                <a:gd name="T37" fmla="*/ 0 h 20"/>
                <a:gd name="T38" fmla="*/ 0 w 188"/>
                <a:gd name="T39" fmla="*/ 0 h 20"/>
                <a:gd name="T40" fmla="*/ 0 w 188"/>
                <a:gd name="T41" fmla="*/ 0 h 20"/>
                <a:gd name="T42" fmla="*/ 0 w 188"/>
                <a:gd name="T43" fmla="*/ 0 h 20"/>
                <a:gd name="T44" fmla="*/ 0 w 188"/>
                <a:gd name="T45" fmla="*/ 0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88" h="20">
                  <a:moveTo>
                    <a:pt x="2" y="20"/>
                  </a:moveTo>
                  <a:lnTo>
                    <a:pt x="0" y="13"/>
                  </a:lnTo>
                  <a:lnTo>
                    <a:pt x="0" y="9"/>
                  </a:lnTo>
                  <a:lnTo>
                    <a:pt x="3" y="4"/>
                  </a:lnTo>
                  <a:lnTo>
                    <a:pt x="10" y="1"/>
                  </a:lnTo>
                  <a:lnTo>
                    <a:pt x="32" y="1"/>
                  </a:lnTo>
                  <a:lnTo>
                    <a:pt x="53" y="0"/>
                  </a:lnTo>
                  <a:lnTo>
                    <a:pt x="77" y="0"/>
                  </a:lnTo>
                  <a:lnTo>
                    <a:pt x="98" y="0"/>
                  </a:lnTo>
                  <a:lnTo>
                    <a:pt x="121" y="0"/>
                  </a:lnTo>
                  <a:lnTo>
                    <a:pt x="143" y="0"/>
                  </a:lnTo>
                  <a:lnTo>
                    <a:pt x="166" y="0"/>
                  </a:lnTo>
                  <a:lnTo>
                    <a:pt x="188" y="0"/>
                  </a:lnTo>
                  <a:lnTo>
                    <a:pt x="165" y="4"/>
                  </a:lnTo>
                  <a:lnTo>
                    <a:pt x="142" y="9"/>
                  </a:lnTo>
                  <a:lnTo>
                    <a:pt x="118" y="13"/>
                  </a:lnTo>
                  <a:lnTo>
                    <a:pt x="95" y="16"/>
                  </a:lnTo>
                  <a:lnTo>
                    <a:pt x="71" y="17"/>
                  </a:lnTo>
                  <a:lnTo>
                    <a:pt x="48" y="19"/>
                  </a:lnTo>
                  <a:lnTo>
                    <a:pt x="25" y="20"/>
                  </a:lnTo>
                  <a:lnTo>
                    <a:pt x="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7" name="Freeform 1055"/>
            <p:cNvSpPr>
              <a:spLocks/>
            </p:cNvSpPr>
            <p:nvPr/>
          </p:nvSpPr>
          <p:spPr bwMode="auto">
            <a:xfrm>
              <a:off x="4013" y="3190"/>
              <a:ext cx="39" cy="11"/>
            </a:xfrm>
            <a:custGeom>
              <a:avLst/>
              <a:gdLst>
                <a:gd name="T0" fmla="*/ 0 w 118"/>
                <a:gd name="T1" fmla="*/ 0 h 33"/>
                <a:gd name="T2" fmla="*/ 0 w 118"/>
                <a:gd name="T3" fmla="*/ 0 h 33"/>
                <a:gd name="T4" fmla="*/ 0 w 118"/>
                <a:gd name="T5" fmla="*/ 0 h 33"/>
                <a:gd name="T6" fmla="*/ 0 w 118"/>
                <a:gd name="T7" fmla="*/ 0 h 33"/>
                <a:gd name="T8" fmla="*/ 0 w 118"/>
                <a:gd name="T9" fmla="*/ 0 h 33"/>
                <a:gd name="T10" fmla="*/ 0 w 118"/>
                <a:gd name="T11" fmla="*/ 0 h 33"/>
                <a:gd name="T12" fmla="*/ 0 w 118"/>
                <a:gd name="T13" fmla="*/ 0 h 33"/>
                <a:gd name="T14" fmla="*/ 0 w 118"/>
                <a:gd name="T15" fmla="*/ 0 h 33"/>
                <a:gd name="T16" fmla="*/ 0 w 118"/>
                <a:gd name="T17" fmla="*/ 0 h 33"/>
                <a:gd name="T18" fmla="*/ 0 w 118"/>
                <a:gd name="T19" fmla="*/ 0 h 33"/>
                <a:gd name="T20" fmla="*/ 0 w 118"/>
                <a:gd name="T21" fmla="*/ 0 h 33"/>
                <a:gd name="T22" fmla="*/ 0 w 118"/>
                <a:gd name="T23" fmla="*/ 0 h 33"/>
                <a:gd name="T24" fmla="*/ 0 w 118"/>
                <a:gd name="T25" fmla="*/ 0 h 33"/>
                <a:gd name="T26" fmla="*/ 0 w 118"/>
                <a:gd name="T27" fmla="*/ 0 h 33"/>
                <a:gd name="T28" fmla="*/ 0 w 118"/>
                <a:gd name="T29" fmla="*/ 0 h 33"/>
                <a:gd name="T30" fmla="*/ 0 w 118"/>
                <a:gd name="T31" fmla="*/ 0 h 33"/>
                <a:gd name="T32" fmla="*/ 0 w 118"/>
                <a:gd name="T33" fmla="*/ 0 h 33"/>
                <a:gd name="T34" fmla="*/ 0 w 118"/>
                <a:gd name="T35" fmla="*/ 0 h 33"/>
                <a:gd name="T36" fmla="*/ 0 w 118"/>
                <a:gd name="T37" fmla="*/ 0 h 33"/>
                <a:gd name="T38" fmla="*/ 0 w 118"/>
                <a:gd name="T39" fmla="*/ 0 h 33"/>
                <a:gd name="T40" fmla="*/ 0 w 118"/>
                <a:gd name="T41" fmla="*/ 0 h 33"/>
                <a:gd name="T42" fmla="*/ 0 w 118"/>
                <a:gd name="T43" fmla="*/ 0 h 33"/>
                <a:gd name="T44" fmla="*/ 0 w 118"/>
                <a:gd name="T45" fmla="*/ 0 h 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18" h="33">
                  <a:moveTo>
                    <a:pt x="3" y="33"/>
                  </a:moveTo>
                  <a:lnTo>
                    <a:pt x="1" y="31"/>
                  </a:lnTo>
                  <a:lnTo>
                    <a:pt x="1" y="30"/>
                  </a:lnTo>
                  <a:lnTo>
                    <a:pt x="1" y="25"/>
                  </a:lnTo>
                  <a:lnTo>
                    <a:pt x="0" y="18"/>
                  </a:lnTo>
                  <a:lnTo>
                    <a:pt x="7" y="15"/>
                  </a:lnTo>
                  <a:lnTo>
                    <a:pt x="24" y="11"/>
                  </a:lnTo>
                  <a:lnTo>
                    <a:pt x="46" y="5"/>
                  </a:lnTo>
                  <a:lnTo>
                    <a:pt x="69" y="1"/>
                  </a:lnTo>
                  <a:lnTo>
                    <a:pt x="91" y="0"/>
                  </a:lnTo>
                  <a:lnTo>
                    <a:pt x="109" y="1"/>
                  </a:lnTo>
                  <a:lnTo>
                    <a:pt x="118" y="8"/>
                  </a:lnTo>
                  <a:lnTo>
                    <a:pt x="117" y="23"/>
                  </a:lnTo>
                  <a:lnTo>
                    <a:pt x="102" y="24"/>
                  </a:lnTo>
                  <a:lnTo>
                    <a:pt x="88" y="25"/>
                  </a:lnTo>
                  <a:lnTo>
                    <a:pt x="73" y="25"/>
                  </a:lnTo>
                  <a:lnTo>
                    <a:pt x="59" y="27"/>
                  </a:lnTo>
                  <a:lnTo>
                    <a:pt x="44" y="28"/>
                  </a:lnTo>
                  <a:lnTo>
                    <a:pt x="31" y="30"/>
                  </a:lnTo>
                  <a:lnTo>
                    <a:pt x="17" y="31"/>
                  </a:lnTo>
                  <a:lnTo>
                    <a:pt x="3"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8" name="Freeform 1056"/>
            <p:cNvSpPr>
              <a:spLocks/>
            </p:cNvSpPr>
            <p:nvPr/>
          </p:nvSpPr>
          <p:spPr bwMode="auto">
            <a:xfrm>
              <a:off x="4074" y="3183"/>
              <a:ext cx="93" cy="11"/>
            </a:xfrm>
            <a:custGeom>
              <a:avLst/>
              <a:gdLst>
                <a:gd name="T0" fmla="*/ 0 w 278"/>
                <a:gd name="T1" fmla="*/ 0 h 33"/>
                <a:gd name="T2" fmla="*/ 0 w 278"/>
                <a:gd name="T3" fmla="*/ 0 h 33"/>
                <a:gd name="T4" fmla="*/ 0 w 278"/>
                <a:gd name="T5" fmla="*/ 0 h 33"/>
                <a:gd name="T6" fmla="*/ 0 w 278"/>
                <a:gd name="T7" fmla="*/ 0 h 33"/>
                <a:gd name="T8" fmla="*/ 0 w 278"/>
                <a:gd name="T9" fmla="*/ 0 h 33"/>
                <a:gd name="T10" fmla="*/ 0 w 278"/>
                <a:gd name="T11" fmla="*/ 0 h 33"/>
                <a:gd name="T12" fmla="*/ 0 w 278"/>
                <a:gd name="T13" fmla="*/ 0 h 33"/>
                <a:gd name="T14" fmla="*/ 0 w 278"/>
                <a:gd name="T15" fmla="*/ 0 h 33"/>
                <a:gd name="T16" fmla="*/ 0 w 278"/>
                <a:gd name="T17" fmla="*/ 0 h 33"/>
                <a:gd name="T18" fmla="*/ 0 w 278"/>
                <a:gd name="T19" fmla="*/ 0 h 33"/>
                <a:gd name="T20" fmla="*/ 0 w 278"/>
                <a:gd name="T21" fmla="*/ 0 h 33"/>
                <a:gd name="T22" fmla="*/ 0 w 278"/>
                <a:gd name="T23" fmla="*/ 0 h 33"/>
                <a:gd name="T24" fmla="*/ 0 w 278"/>
                <a:gd name="T25" fmla="*/ 0 h 33"/>
                <a:gd name="T26" fmla="*/ 0 w 278"/>
                <a:gd name="T27" fmla="*/ 0 h 33"/>
                <a:gd name="T28" fmla="*/ 0 w 278"/>
                <a:gd name="T29" fmla="*/ 0 h 33"/>
                <a:gd name="T30" fmla="*/ 0 w 278"/>
                <a:gd name="T31" fmla="*/ 0 h 33"/>
                <a:gd name="T32" fmla="*/ 0 w 278"/>
                <a:gd name="T33" fmla="*/ 0 h 33"/>
                <a:gd name="T34" fmla="*/ 0 w 278"/>
                <a:gd name="T35" fmla="*/ 0 h 33"/>
                <a:gd name="T36" fmla="*/ 0 w 278"/>
                <a:gd name="T37" fmla="*/ 0 h 33"/>
                <a:gd name="T38" fmla="*/ 0 w 278"/>
                <a:gd name="T39" fmla="*/ 0 h 33"/>
                <a:gd name="T40" fmla="*/ 0 w 278"/>
                <a:gd name="T41" fmla="*/ 0 h 33"/>
                <a:gd name="T42" fmla="*/ 0 w 278"/>
                <a:gd name="T43" fmla="*/ 0 h 33"/>
                <a:gd name="T44" fmla="*/ 0 w 278"/>
                <a:gd name="T45" fmla="*/ 0 h 33"/>
                <a:gd name="T46" fmla="*/ 0 w 278"/>
                <a:gd name="T47" fmla="*/ 0 h 33"/>
                <a:gd name="T48" fmla="*/ 0 w 278"/>
                <a:gd name="T49" fmla="*/ 0 h 33"/>
                <a:gd name="T50" fmla="*/ 0 w 278"/>
                <a:gd name="T51" fmla="*/ 0 h 33"/>
                <a:gd name="T52" fmla="*/ 0 w 278"/>
                <a:gd name="T53" fmla="*/ 0 h 33"/>
                <a:gd name="T54" fmla="*/ 0 w 278"/>
                <a:gd name="T55" fmla="*/ 0 h 33"/>
                <a:gd name="T56" fmla="*/ 0 w 278"/>
                <a:gd name="T57" fmla="*/ 0 h 33"/>
                <a:gd name="T58" fmla="*/ 0 w 278"/>
                <a:gd name="T59" fmla="*/ 0 h 33"/>
                <a:gd name="T60" fmla="*/ 0 w 278"/>
                <a:gd name="T61" fmla="*/ 0 h 33"/>
                <a:gd name="T62" fmla="*/ 0 w 278"/>
                <a:gd name="T63" fmla="*/ 0 h 33"/>
                <a:gd name="T64" fmla="*/ 0 w 278"/>
                <a:gd name="T65" fmla="*/ 0 h 33"/>
                <a:gd name="T66" fmla="*/ 0 w 278"/>
                <a:gd name="T67" fmla="*/ 0 h 33"/>
                <a:gd name="T68" fmla="*/ 0 w 278"/>
                <a:gd name="T69" fmla="*/ 0 h 3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78" h="33">
                  <a:moveTo>
                    <a:pt x="41" y="33"/>
                  </a:moveTo>
                  <a:lnTo>
                    <a:pt x="22" y="32"/>
                  </a:lnTo>
                  <a:lnTo>
                    <a:pt x="11" y="32"/>
                  </a:lnTo>
                  <a:lnTo>
                    <a:pt x="5" y="30"/>
                  </a:lnTo>
                  <a:lnTo>
                    <a:pt x="0" y="29"/>
                  </a:lnTo>
                  <a:lnTo>
                    <a:pt x="9" y="26"/>
                  </a:lnTo>
                  <a:lnTo>
                    <a:pt x="24" y="23"/>
                  </a:lnTo>
                  <a:lnTo>
                    <a:pt x="39" y="20"/>
                  </a:lnTo>
                  <a:lnTo>
                    <a:pt x="58" y="17"/>
                  </a:lnTo>
                  <a:lnTo>
                    <a:pt x="78" y="14"/>
                  </a:lnTo>
                  <a:lnTo>
                    <a:pt x="102" y="11"/>
                  </a:lnTo>
                  <a:lnTo>
                    <a:pt x="125" y="8"/>
                  </a:lnTo>
                  <a:lnTo>
                    <a:pt x="148" y="6"/>
                  </a:lnTo>
                  <a:lnTo>
                    <a:pt x="171" y="4"/>
                  </a:lnTo>
                  <a:lnTo>
                    <a:pt x="194" y="1"/>
                  </a:lnTo>
                  <a:lnTo>
                    <a:pt x="214" y="1"/>
                  </a:lnTo>
                  <a:lnTo>
                    <a:pt x="234" y="0"/>
                  </a:lnTo>
                  <a:lnTo>
                    <a:pt x="250" y="0"/>
                  </a:lnTo>
                  <a:lnTo>
                    <a:pt x="263" y="1"/>
                  </a:lnTo>
                  <a:lnTo>
                    <a:pt x="272" y="3"/>
                  </a:lnTo>
                  <a:lnTo>
                    <a:pt x="278" y="6"/>
                  </a:lnTo>
                  <a:lnTo>
                    <a:pt x="275" y="13"/>
                  </a:lnTo>
                  <a:lnTo>
                    <a:pt x="272" y="19"/>
                  </a:lnTo>
                  <a:lnTo>
                    <a:pt x="268" y="23"/>
                  </a:lnTo>
                  <a:lnTo>
                    <a:pt x="262" y="27"/>
                  </a:lnTo>
                  <a:lnTo>
                    <a:pt x="214" y="29"/>
                  </a:lnTo>
                  <a:lnTo>
                    <a:pt x="177" y="30"/>
                  </a:lnTo>
                  <a:lnTo>
                    <a:pt x="148" y="32"/>
                  </a:lnTo>
                  <a:lnTo>
                    <a:pt x="125" y="32"/>
                  </a:lnTo>
                  <a:lnTo>
                    <a:pt x="106" y="33"/>
                  </a:lnTo>
                  <a:lnTo>
                    <a:pt x="87" y="33"/>
                  </a:lnTo>
                  <a:lnTo>
                    <a:pt x="65" y="33"/>
                  </a:lnTo>
                  <a:lnTo>
                    <a:pt x="41"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9" name="Freeform 1057"/>
            <p:cNvSpPr>
              <a:spLocks/>
            </p:cNvSpPr>
            <p:nvPr/>
          </p:nvSpPr>
          <p:spPr bwMode="auto">
            <a:xfrm>
              <a:off x="3842" y="3150"/>
              <a:ext cx="73" cy="8"/>
            </a:xfrm>
            <a:custGeom>
              <a:avLst/>
              <a:gdLst>
                <a:gd name="T0" fmla="*/ 0 w 218"/>
                <a:gd name="T1" fmla="*/ 0 h 23"/>
                <a:gd name="T2" fmla="*/ 0 w 218"/>
                <a:gd name="T3" fmla="*/ 0 h 23"/>
                <a:gd name="T4" fmla="*/ 0 w 218"/>
                <a:gd name="T5" fmla="*/ 0 h 23"/>
                <a:gd name="T6" fmla="*/ 0 w 218"/>
                <a:gd name="T7" fmla="*/ 0 h 23"/>
                <a:gd name="T8" fmla="*/ 0 w 218"/>
                <a:gd name="T9" fmla="*/ 0 h 23"/>
                <a:gd name="T10" fmla="*/ 0 w 218"/>
                <a:gd name="T11" fmla="*/ 0 h 23"/>
                <a:gd name="T12" fmla="*/ 0 w 218"/>
                <a:gd name="T13" fmla="*/ 0 h 23"/>
                <a:gd name="T14" fmla="*/ 0 w 218"/>
                <a:gd name="T15" fmla="*/ 0 h 23"/>
                <a:gd name="T16" fmla="*/ 0 w 218"/>
                <a:gd name="T17" fmla="*/ 0 h 23"/>
                <a:gd name="T18" fmla="*/ 0 w 218"/>
                <a:gd name="T19" fmla="*/ 0 h 23"/>
                <a:gd name="T20" fmla="*/ 0 w 218"/>
                <a:gd name="T21" fmla="*/ 0 h 23"/>
                <a:gd name="T22" fmla="*/ 0 w 218"/>
                <a:gd name="T23" fmla="*/ 0 h 23"/>
                <a:gd name="T24" fmla="*/ 0 w 218"/>
                <a:gd name="T25" fmla="*/ 0 h 23"/>
                <a:gd name="T26" fmla="*/ 0 w 218"/>
                <a:gd name="T27" fmla="*/ 0 h 23"/>
                <a:gd name="T28" fmla="*/ 0 w 218"/>
                <a:gd name="T29" fmla="*/ 0 h 23"/>
                <a:gd name="T30" fmla="*/ 0 w 218"/>
                <a:gd name="T31" fmla="*/ 0 h 23"/>
                <a:gd name="T32" fmla="*/ 0 w 218"/>
                <a:gd name="T33" fmla="*/ 0 h 23"/>
                <a:gd name="T34" fmla="*/ 0 w 218"/>
                <a:gd name="T35" fmla="*/ 0 h 23"/>
                <a:gd name="T36" fmla="*/ 0 w 218"/>
                <a:gd name="T37" fmla="*/ 0 h 23"/>
                <a:gd name="T38" fmla="*/ 0 w 218"/>
                <a:gd name="T39" fmla="*/ 0 h 23"/>
                <a:gd name="T40" fmla="*/ 0 w 218"/>
                <a:gd name="T41" fmla="*/ 0 h 23"/>
                <a:gd name="T42" fmla="*/ 0 w 218"/>
                <a:gd name="T43" fmla="*/ 0 h 23"/>
                <a:gd name="T44" fmla="*/ 0 w 218"/>
                <a:gd name="T45" fmla="*/ 0 h 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8" h="23">
                  <a:moveTo>
                    <a:pt x="6" y="23"/>
                  </a:moveTo>
                  <a:lnTo>
                    <a:pt x="3" y="18"/>
                  </a:lnTo>
                  <a:lnTo>
                    <a:pt x="1" y="15"/>
                  </a:lnTo>
                  <a:lnTo>
                    <a:pt x="1" y="10"/>
                  </a:lnTo>
                  <a:lnTo>
                    <a:pt x="0" y="5"/>
                  </a:lnTo>
                  <a:lnTo>
                    <a:pt x="10" y="2"/>
                  </a:lnTo>
                  <a:lnTo>
                    <a:pt x="33" y="0"/>
                  </a:lnTo>
                  <a:lnTo>
                    <a:pt x="65" y="0"/>
                  </a:lnTo>
                  <a:lnTo>
                    <a:pt x="102" y="0"/>
                  </a:lnTo>
                  <a:lnTo>
                    <a:pt x="140" y="3"/>
                  </a:lnTo>
                  <a:lnTo>
                    <a:pt x="174" y="6"/>
                  </a:lnTo>
                  <a:lnTo>
                    <a:pt x="202" y="12"/>
                  </a:lnTo>
                  <a:lnTo>
                    <a:pt x="218" y="18"/>
                  </a:lnTo>
                  <a:lnTo>
                    <a:pt x="190" y="18"/>
                  </a:lnTo>
                  <a:lnTo>
                    <a:pt x="164" y="18"/>
                  </a:lnTo>
                  <a:lnTo>
                    <a:pt x="137" y="19"/>
                  </a:lnTo>
                  <a:lnTo>
                    <a:pt x="109" y="20"/>
                  </a:lnTo>
                  <a:lnTo>
                    <a:pt x="82" y="20"/>
                  </a:lnTo>
                  <a:lnTo>
                    <a:pt x="56" y="22"/>
                  </a:lnTo>
                  <a:lnTo>
                    <a:pt x="30" y="23"/>
                  </a:lnTo>
                  <a:lnTo>
                    <a:pt x="6"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0" name="Freeform 1058"/>
            <p:cNvSpPr>
              <a:spLocks/>
            </p:cNvSpPr>
            <p:nvPr/>
          </p:nvSpPr>
          <p:spPr bwMode="auto">
            <a:xfrm>
              <a:off x="4061" y="3126"/>
              <a:ext cx="55" cy="10"/>
            </a:xfrm>
            <a:custGeom>
              <a:avLst/>
              <a:gdLst>
                <a:gd name="T0" fmla="*/ 0 w 167"/>
                <a:gd name="T1" fmla="*/ 0 h 30"/>
                <a:gd name="T2" fmla="*/ 0 w 167"/>
                <a:gd name="T3" fmla="*/ 0 h 30"/>
                <a:gd name="T4" fmla="*/ 0 w 167"/>
                <a:gd name="T5" fmla="*/ 0 h 30"/>
                <a:gd name="T6" fmla="*/ 0 w 167"/>
                <a:gd name="T7" fmla="*/ 0 h 30"/>
                <a:gd name="T8" fmla="*/ 0 w 167"/>
                <a:gd name="T9" fmla="*/ 0 h 30"/>
                <a:gd name="T10" fmla="*/ 0 w 167"/>
                <a:gd name="T11" fmla="*/ 0 h 30"/>
                <a:gd name="T12" fmla="*/ 0 w 167"/>
                <a:gd name="T13" fmla="*/ 0 h 30"/>
                <a:gd name="T14" fmla="*/ 0 w 167"/>
                <a:gd name="T15" fmla="*/ 0 h 30"/>
                <a:gd name="T16" fmla="*/ 0 w 167"/>
                <a:gd name="T17" fmla="*/ 0 h 30"/>
                <a:gd name="T18" fmla="*/ 0 w 167"/>
                <a:gd name="T19" fmla="*/ 0 h 30"/>
                <a:gd name="T20" fmla="*/ 0 w 167"/>
                <a:gd name="T21" fmla="*/ 0 h 30"/>
                <a:gd name="T22" fmla="*/ 0 w 167"/>
                <a:gd name="T23" fmla="*/ 0 h 30"/>
                <a:gd name="T24" fmla="*/ 0 w 167"/>
                <a:gd name="T25" fmla="*/ 0 h 30"/>
                <a:gd name="T26" fmla="*/ 0 w 167"/>
                <a:gd name="T27" fmla="*/ 0 h 30"/>
                <a:gd name="T28" fmla="*/ 0 w 167"/>
                <a:gd name="T29" fmla="*/ 0 h 30"/>
                <a:gd name="T30" fmla="*/ 0 w 167"/>
                <a:gd name="T31" fmla="*/ 0 h 30"/>
                <a:gd name="T32" fmla="*/ 0 w 167"/>
                <a:gd name="T33" fmla="*/ 0 h 30"/>
                <a:gd name="T34" fmla="*/ 0 w 167"/>
                <a:gd name="T35" fmla="*/ 0 h 30"/>
                <a:gd name="T36" fmla="*/ 0 w 167"/>
                <a:gd name="T37" fmla="*/ 0 h 30"/>
                <a:gd name="T38" fmla="*/ 0 w 167"/>
                <a:gd name="T39" fmla="*/ 0 h 30"/>
                <a:gd name="T40" fmla="*/ 0 w 167"/>
                <a:gd name="T41" fmla="*/ 0 h 30"/>
                <a:gd name="T42" fmla="*/ 0 w 167"/>
                <a:gd name="T43" fmla="*/ 0 h 30"/>
                <a:gd name="T44" fmla="*/ 0 w 167"/>
                <a:gd name="T45" fmla="*/ 0 h 30"/>
                <a:gd name="T46" fmla="*/ 0 w 167"/>
                <a:gd name="T47" fmla="*/ 0 h 30"/>
                <a:gd name="T48" fmla="*/ 0 w 167"/>
                <a:gd name="T49" fmla="*/ 0 h 30"/>
                <a:gd name="T50" fmla="*/ 0 w 167"/>
                <a:gd name="T51" fmla="*/ 0 h 30"/>
                <a:gd name="T52" fmla="*/ 0 w 167"/>
                <a:gd name="T53" fmla="*/ 0 h 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7" h="30">
                  <a:moveTo>
                    <a:pt x="6" y="30"/>
                  </a:moveTo>
                  <a:lnTo>
                    <a:pt x="4" y="28"/>
                  </a:lnTo>
                  <a:lnTo>
                    <a:pt x="3" y="27"/>
                  </a:lnTo>
                  <a:lnTo>
                    <a:pt x="2" y="27"/>
                  </a:lnTo>
                  <a:lnTo>
                    <a:pt x="0" y="26"/>
                  </a:lnTo>
                  <a:lnTo>
                    <a:pt x="16" y="16"/>
                  </a:lnTo>
                  <a:lnTo>
                    <a:pt x="33" y="10"/>
                  </a:lnTo>
                  <a:lnTo>
                    <a:pt x="53" y="4"/>
                  </a:lnTo>
                  <a:lnTo>
                    <a:pt x="77" y="1"/>
                  </a:lnTo>
                  <a:lnTo>
                    <a:pt x="100" y="0"/>
                  </a:lnTo>
                  <a:lnTo>
                    <a:pt x="123" y="0"/>
                  </a:lnTo>
                  <a:lnTo>
                    <a:pt x="146" y="0"/>
                  </a:lnTo>
                  <a:lnTo>
                    <a:pt x="167" y="1"/>
                  </a:lnTo>
                  <a:lnTo>
                    <a:pt x="167" y="5"/>
                  </a:lnTo>
                  <a:lnTo>
                    <a:pt x="167" y="8"/>
                  </a:lnTo>
                  <a:lnTo>
                    <a:pt x="167" y="14"/>
                  </a:lnTo>
                  <a:lnTo>
                    <a:pt x="166" y="21"/>
                  </a:lnTo>
                  <a:lnTo>
                    <a:pt x="153" y="26"/>
                  </a:lnTo>
                  <a:lnTo>
                    <a:pt x="136" y="27"/>
                  </a:lnTo>
                  <a:lnTo>
                    <a:pt x="113" y="28"/>
                  </a:lnTo>
                  <a:lnTo>
                    <a:pt x="88" y="30"/>
                  </a:lnTo>
                  <a:lnTo>
                    <a:pt x="62" y="30"/>
                  </a:lnTo>
                  <a:lnTo>
                    <a:pt x="39" y="30"/>
                  </a:lnTo>
                  <a:lnTo>
                    <a:pt x="20" y="30"/>
                  </a:lnTo>
                  <a:lnTo>
                    <a:pt x="6"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1" name="Freeform 1059"/>
            <p:cNvSpPr>
              <a:spLocks/>
            </p:cNvSpPr>
            <p:nvPr/>
          </p:nvSpPr>
          <p:spPr bwMode="auto">
            <a:xfrm>
              <a:off x="4043" y="3130"/>
              <a:ext cx="14" cy="5"/>
            </a:xfrm>
            <a:custGeom>
              <a:avLst/>
              <a:gdLst>
                <a:gd name="T0" fmla="*/ 0 w 42"/>
                <a:gd name="T1" fmla="*/ 0 h 15"/>
                <a:gd name="T2" fmla="*/ 0 w 42"/>
                <a:gd name="T3" fmla="*/ 0 h 15"/>
                <a:gd name="T4" fmla="*/ 0 w 42"/>
                <a:gd name="T5" fmla="*/ 0 h 15"/>
                <a:gd name="T6" fmla="*/ 0 w 42"/>
                <a:gd name="T7" fmla="*/ 0 h 15"/>
                <a:gd name="T8" fmla="*/ 0 w 42"/>
                <a:gd name="T9" fmla="*/ 0 h 15"/>
                <a:gd name="T10" fmla="*/ 0 w 42"/>
                <a:gd name="T11" fmla="*/ 0 h 15"/>
                <a:gd name="T12" fmla="*/ 0 w 42"/>
                <a:gd name="T13" fmla="*/ 0 h 15"/>
                <a:gd name="T14" fmla="*/ 0 w 42"/>
                <a:gd name="T15" fmla="*/ 0 h 15"/>
                <a:gd name="T16" fmla="*/ 0 w 42"/>
                <a:gd name="T17" fmla="*/ 0 h 15"/>
                <a:gd name="T18" fmla="*/ 0 w 42"/>
                <a:gd name="T19" fmla="*/ 0 h 15"/>
                <a:gd name="T20" fmla="*/ 0 w 42"/>
                <a:gd name="T21" fmla="*/ 0 h 15"/>
                <a:gd name="T22" fmla="*/ 0 w 42"/>
                <a:gd name="T23" fmla="*/ 0 h 15"/>
                <a:gd name="T24" fmla="*/ 0 w 42"/>
                <a:gd name="T25" fmla="*/ 0 h 15"/>
                <a:gd name="T26" fmla="*/ 0 w 42"/>
                <a:gd name="T27" fmla="*/ 0 h 15"/>
                <a:gd name="T28" fmla="*/ 0 w 42"/>
                <a:gd name="T29" fmla="*/ 0 h 15"/>
                <a:gd name="T30" fmla="*/ 0 w 42"/>
                <a:gd name="T31" fmla="*/ 0 h 15"/>
                <a:gd name="T32" fmla="*/ 0 w 42"/>
                <a:gd name="T33" fmla="*/ 0 h 15"/>
                <a:gd name="T34" fmla="*/ 0 w 42"/>
                <a:gd name="T35" fmla="*/ 0 h 15"/>
                <a:gd name="T36" fmla="*/ 0 w 42"/>
                <a:gd name="T37" fmla="*/ 0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2" h="15">
                  <a:moveTo>
                    <a:pt x="4" y="15"/>
                  </a:moveTo>
                  <a:lnTo>
                    <a:pt x="3" y="14"/>
                  </a:lnTo>
                  <a:lnTo>
                    <a:pt x="2" y="14"/>
                  </a:lnTo>
                  <a:lnTo>
                    <a:pt x="2" y="11"/>
                  </a:lnTo>
                  <a:lnTo>
                    <a:pt x="0" y="8"/>
                  </a:lnTo>
                  <a:lnTo>
                    <a:pt x="9" y="4"/>
                  </a:lnTo>
                  <a:lnTo>
                    <a:pt x="19" y="1"/>
                  </a:lnTo>
                  <a:lnTo>
                    <a:pt x="30" y="0"/>
                  </a:lnTo>
                  <a:lnTo>
                    <a:pt x="42" y="1"/>
                  </a:lnTo>
                  <a:lnTo>
                    <a:pt x="41" y="4"/>
                  </a:lnTo>
                  <a:lnTo>
                    <a:pt x="41" y="7"/>
                  </a:lnTo>
                  <a:lnTo>
                    <a:pt x="41" y="11"/>
                  </a:lnTo>
                  <a:lnTo>
                    <a:pt x="39" y="14"/>
                  </a:lnTo>
                  <a:lnTo>
                    <a:pt x="30" y="14"/>
                  </a:lnTo>
                  <a:lnTo>
                    <a:pt x="22" y="14"/>
                  </a:lnTo>
                  <a:lnTo>
                    <a:pt x="13" y="15"/>
                  </a:lnTo>
                  <a:lnTo>
                    <a:pt x="4"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2" name="Freeform 1060"/>
            <p:cNvSpPr>
              <a:spLocks/>
            </p:cNvSpPr>
            <p:nvPr/>
          </p:nvSpPr>
          <p:spPr bwMode="auto">
            <a:xfrm>
              <a:off x="3841" y="3085"/>
              <a:ext cx="59" cy="9"/>
            </a:xfrm>
            <a:custGeom>
              <a:avLst/>
              <a:gdLst>
                <a:gd name="T0" fmla="*/ 0 w 177"/>
                <a:gd name="T1" fmla="*/ 0 h 27"/>
                <a:gd name="T2" fmla="*/ 0 w 177"/>
                <a:gd name="T3" fmla="*/ 0 h 27"/>
                <a:gd name="T4" fmla="*/ 0 w 177"/>
                <a:gd name="T5" fmla="*/ 0 h 27"/>
                <a:gd name="T6" fmla="*/ 0 w 177"/>
                <a:gd name="T7" fmla="*/ 0 h 27"/>
                <a:gd name="T8" fmla="*/ 0 w 177"/>
                <a:gd name="T9" fmla="*/ 0 h 27"/>
                <a:gd name="T10" fmla="*/ 0 w 177"/>
                <a:gd name="T11" fmla="*/ 0 h 27"/>
                <a:gd name="T12" fmla="*/ 0 w 177"/>
                <a:gd name="T13" fmla="*/ 0 h 27"/>
                <a:gd name="T14" fmla="*/ 0 w 177"/>
                <a:gd name="T15" fmla="*/ 0 h 27"/>
                <a:gd name="T16" fmla="*/ 0 w 177"/>
                <a:gd name="T17" fmla="*/ 0 h 27"/>
                <a:gd name="T18" fmla="*/ 0 w 177"/>
                <a:gd name="T19" fmla="*/ 0 h 27"/>
                <a:gd name="T20" fmla="*/ 0 w 177"/>
                <a:gd name="T21" fmla="*/ 0 h 27"/>
                <a:gd name="T22" fmla="*/ 0 w 177"/>
                <a:gd name="T23" fmla="*/ 0 h 27"/>
                <a:gd name="T24" fmla="*/ 0 w 177"/>
                <a:gd name="T25" fmla="*/ 0 h 27"/>
                <a:gd name="T26" fmla="*/ 0 w 177"/>
                <a:gd name="T27" fmla="*/ 0 h 27"/>
                <a:gd name="T28" fmla="*/ 0 w 177"/>
                <a:gd name="T29" fmla="*/ 0 h 27"/>
                <a:gd name="T30" fmla="*/ 0 w 177"/>
                <a:gd name="T31" fmla="*/ 0 h 27"/>
                <a:gd name="T32" fmla="*/ 0 w 177"/>
                <a:gd name="T33" fmla="*/ 0 h 27"/>
                <a:gd name="T34" fmla="*/ 0 w 177"/>
                <a:gd name="T35" fmla="*/ 0 h 27"/>
                <a:gd name="T36" fmla="*/ 0 w 177"/>
                <a:gd name="T37" fmla="*/ 0 h 27"/>
                <a:gd name="T38" fmla="*/ 0 w 177"/>
                <a:gd name="T39" fmla="*/ 0 h 27"/>
                <a:gd name="T40" fmla="*/ 0 w 177"/>
                <a:gd name="T41" fmla="*/ 0 h 27"/>
                <a:gd name="T42" fmla="*/ 0 w 177"/>
                <a:gd name="T43" fmla="*/ 0 h 27"/>
                <a:gd name="T44" fmla="*/ 0 w 177"/>
                <a:gd name="T45" fmla="*/ 0 h 27"/>
                <a:gd name="T46" fmla="*/ 0 w 177"/>
                <a:gd name="T47" fmla="*/ 0 h 27"/>
                <a:gd name="T48" fmla="*/ 0 w 177"/>
                <a:gd name="T49" fmla="*/ 0 h 27"/>
                <a:gd name="T50" fmla="*/ 0 w 177"/>
                <a:gd name="T51" fmla="*/ 0 h 27"/>
                <a:gd name="T52" fmla="*/ 0 w 177"/>
                <a:gd name="T53" fmla="*/ 0 h 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7" h="27">
                  <a:moveTo>
                    <a:pt x="8" y="27"/>
                  </a:moveTo>
                  <a:lnTo>
                    <a:pt x="2" y="23"/>
                  </a:lnTo>
                  <a:lnTo>
                    <a:pt x="0" y="19"/>
                  </a:lnTo>
                  <a:lnTo>
                    <a:pt x="0" y="14"/>
                  </a:lnTo>
                  <a:lnTo>
                    <a:pt x="0" y="10"/>
                  </a:lnTo>
                  <a:lnTo>
                    <a:pt x="11" y="6"/>
                  </a:lnTo>
                  <a:lnTo>
                    <a:pt x="29" y="3"/>
                  </a:lnTo>
                  <a:lnTo>
                    <a:pt x="55" y="1"/>
                  </a:lnTo>
                  <a:lnTo>
                    <a:pt x="84" y="0"/>
                  </a:lnTo>
                  <a:lnTo>
                    <a:pt x="113" y="1"/>
                  </a:lnTo>
                  <a:lnTo>
                    <a:pt x="140" y="1"/>
                  </a:lnTo>
                  <a:lnTo>
                    <a:pt x="162" y="3"/>
                  </a:lnTo>
                  <a:lnTo>
                    <a:pt x="177" y="3"/>
                  </a:lnTo>
                  <a:lnTo>
                    <a:pt x="177" y="4"/>
                  </a:lnTo>
                  <a:lnTo>
                    <a:pt x="177" y="6"/>
                  </a:lnTo>
                  <a:lnTo>
                    <a:pt x="177" y="9"/>
                  </a:lnTo>
                  <a:lnTo>
                    <a:pt x="177" y="10"/>
                  </a:lnTo>
                  <a:lnTo>
                    <a:pt x="129" y="16"/>
                  </a:lnTo>
                  <a:lnTo>
                    <a:pt x="91" y="20"/>
                  </a:lnTo>
                  <a:lnTo>
                    <a:pt x="65" y="23"/>
                  </a:lnTo>
                  <a:lnTo>
                    <a:pt x="47" y="25"/>
                  </a:lnTo>
                  <a:lnTo>
                    <a:pt x="32" y="26"/>
                  </a:lnTo>
                  <a:lnTo>
                    <a:pt x="24" y="27"/>
                  </a:lnTo>
                  <a:lnTo>
                    <a:pt x="15" y="27"/>
                  </a:lnTo>
                  <a:lnTo>
                    <a:pt x="8"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3" name="Freeform 1061"/>
            <p:cNvSpPr>
              <a:spLocks/>
            </p:cNvSpPr>
            <p:nvPr/>
          </p:nvSpPr>
          <p:spPr bwMode="auto">
            <a:xfrm>
              <a:off x="3913" y="3082"/>
              <a:ext cx="26" cy="7"/>
            </a:xfrm>
            <a:custGeom>
              <a:avLst/>
              <a:gdLst>
                <a:gd name="T0" fmla="*/ 0 w 77"/>
                <a:gd name="T1" fmla="*/ 0 h 19"/>
                <a:gd name="T2" fmla="*/ 0 w 77"/>
                <a:gd name="T3" fmla="*/ 0 h 19"/>
                <a:gd name="T4" fmla="*/ 0 w 77"/>
                <a:gd name="T5" fmla="*/ 0 h 19"/>
                <a:gd name="T6" fmla="*/ 0 w 77"/>
                <a:gd name="T7" fmla="*/ 0 h 19"/>
                <a:gd name="T8" fmla="*/ 0 w 77"/>
                <a:gd name="T9" fmla="*/ 0 h 19"/>
                <a:gd name="T10" fmla="*/ 0 w 77"/>
                <a:gd name="T11" fmla="*/ 0 h 19"/>
                <a:gd name="T12" fmla="*/ 0 w 77"/>
                <a:gd name="T13" fmla="*/ 0 h 19"/>
                <a:gd name="T14" fmla="*/ 0 w 77"/>
                <a:gd name="T15" fmla="*/ 0 h 19"/>
                <a:gd name="T16" fmla="*/ 0 w 77"/>
                <a:gd name="T17" fmla="*/ 0 h 19"/>
                <a:gd name="T18" fmla="*/ 0 w 77"/>
                <a:gd name="T19" fmla="*/ 0 h 19"/>
                <a:gd name="T20" fmla="*/ 0 w 77"/>
                <a:gd name="T21" fmla="*/ 0 h 19"/>
                <a:gd name="T22" fmla="*/ 0 w 77"/>
                <a:gd name="T23" fmla="*/ 0 h 19"/>
                <a:gd name="T24" fmla="*/ 0 w 77"/>
                <a:gd name="T25" fmla="*/ 0 h 19"/>
                <a:gd name="T26" fmla="*/ 0 w 77"/>
                <a:gd name="T27" fmla="*/ 0 h 19"/>
                <a:gd name="T28" fmla="*/ 0 w 77"/>
                <a:gd name="T29" fmla="*/ 0 h 19"/>
                <a:gd name="T30" fmla="*/ 0 w 77"/>
                <a:gd name="T31" fmla="*/ 0 h 19"/>
                <a:gd name="T32" fmla="*/ 0 w 77"/>
                <a:gd name="T33" fmla="*/ 0 h 19"/>
                <a:gd name="T34" fmla="*/ 0 w 77"/>
                <a:gd name="T35" fmla="*/ 0 h 19"/>
                <a:gd name="T36" fmla="*/ 0 w 77"/>
                <a:gd name="T37" fmla="*/ 0 h 19"/>
                <a:gd name="T38" fmla="*/ 0 w 77"/>
                <a:gd name="T39" fmla="*/ 0 h 19"/>
                <a:gd name="T40" fmla="*/ 0 w 77"/>
                <a:gd name="T41" fmla="*/ 0 h 19"/>
                <a:gd name="T42" fmla="*/ 0 w 77"/>
                <a:gd name="T43" fmla="*/ 0 h 19"/>
                <a:gd name="T44" fmla="*/ 0 w 77"/>
                <a:gd name="T45" fmla="*/ 0 h 19"/>
                <a:gd name="T46" fmla="*/ 0 w 77"/>
                <a:gd name="T47" fmla="*/ 0 h 19"/>
                <a:gd name="T48" fmla="*/ 0 w 77"/>
                <a:gd name="T49" fmla="*/ 0 h 19"/>
                <a:gd name="T50" fmla="*/ 0 w 77"/>
                <a:gd name="T51" fmla="*/ 0 h 19"/>
                <a:gd name="T52" fmla="*/ 0 w 77"/>
                <a:gd name="T53" fmla="*/ 0 h 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7" h="19">
                  <a:moveTo>
                    <a:pt x="6" y="19"/>
                  </a:moveTo>
                  <a:lnTo>
                    <a:pt x="5" y="19"/>
                  </a:lnTo>
                  <a:lnTo>
                    <a:pt x="3" y="19"/>
                  </a:lnTo>
                  <a:lnTo>
                    <a:pt x="2" y="19"/>
                  </a:lnTo>
                  <a:lnTo>
                    <a:pt x="0" y="19"/>
                  </a:lnTo>
                  <a:lnTo>
                    <a:pt x="0" y="13"/>
                  </a:lnTo>
                  <a:lnTo>
                    <a:pt x="2" y="10"/>
                  </a:lnTo>
                  <a:lnTo>
                    <a:pt x="3" y="7"/>
                  </a:lnTo>
                  <a:lnTo>
                    <a:pt x="6" y="3"/>
                  </a:lnTo>
                  <a:lnTo>
                    <a:pt x="26" y="1"/>
                  </a:lnTo>
                  <a:lnTo>
                    <a:pt x="41" y="1"/>
                  </a:lnTo>
                  <a:lnTo>
                    <a:pt x="51" y="1"/>
                  </a:lnTo>
                  <a:lnTo>
                    <a:pt x="60" y="0"/>
                  </a:lnTo>
                  <a:lnTo>
                    <a:pt x="65" y="0"/>
                  </a:lnTo>
                  <a:lnTo>
                    <a:pt x="70" y="0"/>
                  </a:lnTo>
                  <a:lnTo>
                    <a:pt x="73" y="1"/>
                  </a:lnTo>
                  <a:lnTo>
                    <a:pt x="77" y="1"/>
                  </a:lnTo>
                  <a:lnTo>
                    <a:pt x="73" y="8"/>
                  </a:lnTo>
                  <a:lnTo>
                    <a:pt x="65" y="14"/>
                  </a:lnTo>
                  <a:lnTo>
                    <a:pt x="55" y="17"/>
                  </a:lnTo>
                  <a:lnTo>
                    <a:pt x="44" y="19"/>
                  </a:lnTo>
                  <a:lnTo>
                    <a:pt x="32" y="19"/>
                  </a:lnTo>
                  <a:lnTo>
                    <a:pt x="22" y="19"/>
                  </a:lnTo>
                  <a:lnTo>
                    <a:pt x="12" y="19"/>
                  </a:lnTo>
                  <a:lnTo>
                    <a:pt x="6"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4" name="Freeform 1062"/>
            <p:cNvSpPr>
              <a:spLocks/>
            </p:cNvSpPr>
            <p:nvPr/>
          </p:nvSpPr>
          <p:spPr bwMode="auto">
            <a:xfrm>
              <a:off x="4029" y="3063"/>
              <a:ext cx="18" cy="6"/>
            </a:xfrm>
            <a:custGeom>
              <a:avLst/>
              <a:gdLst>
                <a:gd name="T0" fmla="*/ 0 w 54"/>
                <a:gd name="T1" fmla="*/ 0 h 20"/>
                <a:gd name="T2" fmla="*/ 0 w 54"/>
                <a:gd name="T3" fmla="*/ 0 h 20"/>
                <a:gd name="T4" fmla="*/ 0 w 54"/>
                <a:gd name="T5" fmla="*/ 0 h 20"/>
                <a:gd name="T6" fmla="*/ 0 w 54"/>
                <a:gd name="T7" fmla="*/ 0 h 20"/>
                <a:gd name="T8" fmla="*/ 0 w 54"/>
                <a:gd name="T9" fmla="*/ 0 h 20"/>
                <a:gd name="T10" fmla="*/ 0 w 54"/>
                <a:gd name="T11" fmla="*/ 0 h 20"/>
                <a:gd name="T12" fmla="*/ 0 w 54"/>
                <a:gd name="T13" fmla="*/ 0 h 20"/>
                <a:gd name="T14" fmla="*/ 0 w 54"/>
                <a:gd name="T15" fmla="*/ 0 h 20"/>
                <a:gd name="T16" fmla="*/ 0 w 54"/>
                <a:gd name="T17" fmla="*/ 0 h 20"/>
                <a:gd name="T18" fmla="*/ 0 w 54"/>
                <a:gd name="T19" fmla="*/ 0 h 20"/>
                <a:gd name="T20" fmla="*/ 0 w 54"/>
                <a:gd name="T21" fmla="*/ 0 h 20"/>
                <a:gd name="T22" fmla="*/ 0 w 54"/>
                <a:gd name="T23" fmla="*/ 0 h 20"/>
                <a:gd name="T24" fmla="*/ 0 w 54"/>
                <a:gd name="T25" fmla="*/ 0 h 20"/>
                <a:gd name="T26" fmla="*/ 0 w 54"/>
                <a:gd name="T27" fmla="*/ 0 h 20"/>
                <a:gd name="T28" fmla="*/ 0 w 54"/>
                <a:gd name="T29" fmla="*/ 0 h 20"/>
                <a:gd name="T30" fmla="*/ 0 w 54"/>
                <a:gd name="T31" fmla="*/ 0 h 20"/>
                <a:gd name="T32" fmla="*/ 0 w 54"/>
                <a:gd name="T33" fmla="*/ 0 h 20"/>
                <a:gd name="T34" fmla="*/ 0 w 54"/>
                <a:gd name="T35" fmla="*/ 0 h 20"/>
                <a:gd name="T36" fmla="*/ 0 w 54"/>
                <a:gd name="T37" fmla="*/ 0 h 20"/>
                <a:gd name="T38" fmla="*/ 0 w 54"/>
                <a:gd name="T39" fmla="*/ 0 h 20"/>
                <a:gd name="T40" fmla="*/ 0 w 54"/>
                <a:gd name="T41" fmla="*/ 0 h 20"/>
                <a:gd name="T42" fmla="*/ 0 w 54"/>
                <a:gd name="T43" fmla="*/ 0 h 20"/>
                <a:gd name="T44" fmla="*/ 0 w 54"/>
                <a:gd name="T45" fmla="*/ 0 h 20"/>
                <a:gd name="T46" fmla="*/ 0 w 54"/>
                <a:gd name="T47" fmla="*/ 0 h 20"/>
                <a:gd name="T48" fmla="*/ 0 w 54"/>
                <a:gd name="T49" fmla="*/ 0 h 20"/>
                <a:gd name="T50" fmla="*/ 0 w 54"/>
                <a:gd name="T51" fmla="*/ 0 h 20"/>
                <a:gd name="T52" fmla="*/ 0 w 54"/>
                <a:gd name="T53" fmla="*/ 0 h 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4" h="20">
                  <a:moveTo>
                    <a:pt x="3" y="20"/>
                  </a:moveTo>
                  <a:lnTo>
                    <a:pt x="0" y="13"/>
                  </a:lnTo>
                  <a:lnTo>
                    <a:pt x="0" y="8"/>
                  </a:lnTo>
                  <a:lnTo>
                    <a:pt x="0" y="5"/>
                  </a:lnTo>
                  <a:lnTo>
                    <a:pt x="2" y="1"/>
                  </a:lnTo>
                  <a:lnTo>
                    <a:pt x="7" y="1"/>
                  </a:lnTo>
                  <a:lnTo>
                    <a:pt x="15" y="1"/>
                  </a:lnTo>
                  <a:lnTo>
                    <a:pt x="20" y="1"/>
                  </a:lnTo>
                  <a:lnTo>
                    <a:pt x="28" y="0"/>
                  </a:lnTo>
                  <a:lnTo>
                    <a:pt x="33" y="0"/>
                  </a:lnTo>
                  <a:lnTo>
                    <a:pt x="39" y="0"/>
                  </a:lnTo>
                  <a:lnTo>
                    <a:pt x="46" y="0"/>
                  </a:lnTo>
                  <a:lnTo>
                    <a:pt x="52" y="0"/>
                  </a:lnTo>
                  <a:lnTo>
                    <a:pt x="52" y="3"/>
                  </a:lnTo>
                  <a:lnTo>
                    <a:pt x="52" y="4"/>
                  </a:lnTo>
                  <a:lnTo>
                    <a:pt x="52" y="7"/>
                  </a:lnTo>
                  <a:lnTo>
                    <a:pt x="54" y="10"/>
                  </a:lnTo>
                  <a:lnTo>
                    <a:pt x="52" y="11"/>
                  </a:lnTo>
                  <a:lnTo>
                    <a:pt x="51" y="11"/>
                  </a:lnTo>
                  <a:lnTo>
                    <a:pt x="49" y="13"/>
                  </a:lnTo>
                  <a:lnTo>
                    <a:pt x="45" y="13"/>
                  </a:lnTo>
                  <a:lnTo>
                    <a:pt x="39" y="14"/>
                  </a:lnTo>
                  <a:lnTo>
                    <a:pt x="31" y="16"/>
                  </a:lnTo>
                  <a:lnTo>
                    <a:pt x="19" y="17"/>
                  </a:lnTo>
                  <a:lnTo>
                    <a:pt x="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5" name="Freeform 1063"/>
            <p:cNvSpPr>
              <a:spLocks/>
            </p:cNvSpPr>
            <p:nvPr/>
          </p:nvSpPr>
          <p:spPr bwMode="auto">
            <a:xfrm>
              <a:off x="4065" y="3055"/>
              <a:ext cx="61" cy="12"/>
            </a:xfrm>
            <a:custGeom>
              <a:avLst/>
              <a:gdLst>
                <a:gd name="T0" fmla="*/ 0 w 183"/>
                <a:gd name="T1" fmla="*/ 0 h 35"/>
                <a:gd name="T2" fmla="*/ 0 w 183"/>
                <a:gd name="T3" fmla="*/ 0 h 35"/>
                <a:gd name="T4" fmla="*/ 0 w 183"/>
                <a:gd name="T5" fmla="*/ 0 h 35"/>
                <a:gd name="T6" fmla="*/ 0 w 183"/>
                <a:gd name="T7" fmla="*/ 0 h 35"/>
                <a:gd name="T8" fmla="*/ 0 w 183"/>
                <a:gd name="T9" fmla="*/ 0 h 35"/>
                <a:gd name="T10" fmla="*/ 0 w 183"/>
                <a:gd name="T11" fmla="*/ 0 h 35"/>
                <a:gd name="T12" fmla="*/ 0 w 183"/>
                <a:gd name="T13" fmla="*/ 0 h 35"/>
                <a:gd name="T14" fmla="*/ 0 w 183"/>
                <a:gd name="T15" fmla="*/ 0 h 35"/>
                <a:gd name="T16" fmla="*/ 0 w 183"/>
                <a:gd name="T17" fmla="*/ 0 h 35"/>
                <a:gd name="T18" fmla="*/ 0 w 183"/>
                <a:gd name="T19" fmla="*/ 0 h 35"/>
                <a:gd name="T20" fmla="*/ 0 w 183"/>
                <a:gd name="T21" fmla="*/ 0 h 35"/>
                <a:gd name="T22" fmla="*/ 0 w 183"/>
                <a:gd name="T23" fmla="*/ 0 h 35"/>
                <a:gd name="T24" fmla="*/ 0 w 183"/>
                <a:gd name="T25" fmla="*/ 0 h 35"/>
                <a:gd name="T26" fmla="*/ 0 w 183"/>
                <a:gd name="T27" fmla="*/ 0 h 35"/>
                <a:gd name="T28" fmla="*/ 0 w 183"/>
                <a:gd name="T29" fmla="*/ 0 h 35"/>
                <a:gd name="T30" fmla="*/ 0 w 183"/>
                <a:gd name="T31" fmla="*/ 0 h 35"/>
                <a:gd name="T32" fmla="*/ 0 w 183"/>
                <a:gd name="T33" fmla="*/ 0 h 35"/>
                <a:gd name="T34" fmla="*/ 0 w 183"/>
                <a:gd name="T35" fmla="*/ 0 h 35"/>
                <a:gd name="T36" fmla="*/ 0 w 183"/>
                <a:gd name="T37" fmla="*/ 0 h 35"/>
                <a:gd name="T38" fmla="*/ 0 w 183"/>
                <a:gd name="T39" fmla="*/ 0 h 35"/>
                <a:gd name="T40" fmla="*/ 0 w 183"/>
                <a:gd name="T41" fmla="*/ 0 h 35"/>
                <a:gd name="T42" fmla="*/ 0 w 183"/>
                <a:gd name="T43" fmla="*/ 0 h 35"/>
                <a:gd name="T44" fmla="*/ 0 w 183"/>
                <a:gd name="T45" fmla="*/ 0 h 35"/>
                <a:gd name="T46" fmla="*/ 0 w 183"/>
                <a:gd name="T47" fmla="*/ 0 h 35"/>
                <a:gd name="T48" fmla="*/ 0 w 183"/>
                <a:gd name="T49" fmla="*/ 0 h 35"/>
                <a:gd name="T50" fmla="*/ 0 w 183"/>
                <a:gd name="T51" fmla="*/ 0 h 35"/>
                <a:gd name="T52" fmla="*/ 0 w 183"/>
                <a:gd name="T53" fmla="*/ 0 h 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83" h="35">
                  <a:moveTo>
                    <a:pt x="8" y="35"/>
                  </a:moveTo>
                  <a:lnTo>
                    <a:pt x="5" y="33"/>
                  </a:lnTo>
                  <a:lnTo>
                    <a:pt x="2" y="30"/>
                  </a:lnTo>
                  <a:lnTo>
                    <a:pt x="1" y="29"/>
                  </a:lnTo>
                  <a:lnTo>
                    <a:pt x="0" y="27"/>
                  </a:lnTo>
                  <a:lnTo>
                    <a:pt x="14" y="20"/>
                  </a:lnTo>
                  <a:lnTo>
                    <a:pt x="34" y="14"/>
                  </a:lnTo>
                  <a:lnTo>
                    <a:pt x="60" y="10"/>
                  </a:lnTo>
                  <a:lnTo>
                    <a:pt x="88" y="6"/>
                  </a:lnTo>
                  <a:lnTo>
                    <a:pt x="117" y="3"/>
                  </a:lnTo>
                  <a:lnTo>
                    <a:pt x="143" y="1"/>
                  </a:lnTo>
                  <a:lnTo>
                    <a:pt x="166" y="0"/>
                  </a:lnTo>
                  <a:lnTo>
                    <a:pt x="181" y="1"/>
                  </a:lnTo>
                  <a:lnTo>
                    <a:pt x="183" y="9"/>
                  </a:lnTo>
                  <a:lnTo>
                    <a:pt x="183" y="13"/>
                  </a:lnTo>
                  <a:lnTo>
                    <a:pt x="181" y="17"/>
                  </a:lnTo>
                  <a:lnTo>
                    <a:pt x="179" y="20"/>
                  </a:lnTo>
                  <a:lnTo>
                    <a:pt x="157" y="23"/>
                  </a:lnTo>
                  <a:lnTo>
                    <a:pt x="135" y="26"/>
                  </a:lnTo>
                  <a:lnTo>
                    <a:pt x="115" y="27"/>
                  </a:lnTo>
                  <a:lnTo>
                    <a:pt x="93" y="29"/>
                  </a:lnTo>
                  <a:lnTo>
                    <a:pt x="72" y="30"/>
                  </a:lnTo>
                  <a:lnTo>
                    <a:pt x="50" y="32"/>
                  </a:lnTo>
                  <a:lnTo>
                    <a:pt x="28" y="33"/>
                  </a:lnTo>
                  <a:lnTo>
                    <a:pt x="8"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6" name="Freeform 1064"/>
            <p:cNvSpPr>
              <a:spLocks/>
            </p:cNvSpPr>
            <p:nvPr/>
          </p:nvSpPr>
          <p:spPr bwMode="auto">
            <a:xfrm>
              <a:off x="3859" y="3022"/>
              <a:ext cx="76" cy="12"/>
            </a:xfrm>
            <a:custGeom>
              <a:avLst/>
              <a:gdLst>
                <a:gd name="T0" fmla="*/ 0 w 227"/>
                <a:gd name="T1" fmla="*/ 0 h 37"/>
                <a:gd name="T2" fmla="*/ 0 w 227"/>
                <a:gd name="T3" fmla="*/ 0 h 37"/>
                <a:gd name="T4" fmla="*/ 0 w 227"/>
                <a:gd name="T5" fmla="*/ 0 h 37"/>
                <a:gd name="T6" fmla="*/ 0 w 227"/>
                <a:gd name="T7" fmla="*/ 0 h 37"/>
                <a:gd name="T8" fmla="*/ 0 w 227"/>
                <a:gd name="T9" fmla="*/ 0 h 37"/>
                <a:gd name="T10" fmla="*/ 0 w 227"/>
                <a:gd name="T11" fmla="*/ 0 h 37"/>
                <a:gd name="T12" fmla="*/ 0 w 227"/>
                <a:gd name="T13" fmla="*/ 0 h 37"/>
                <a:gd name="T14" fmla="*/ 0 w 227"/>
                <a:gd name="T15" fmla="*/ 0 h 37"/>
                <a:gd name="T16" fmla="*/ 0 w 227"/>
                <a:gd name="T17" fmla="*/ 0 h 37"/>
                <a:gd name="T18" fmla="*/ 0 w 227"/>
                <a:gd name="T19" fmla="*/ 0 h 37"/>
                <a:gd name="T20" fmla="*/ 0 w 227"/>
                <a:gd name="T21" fmla="*/ 0 h 37"/>
                <a:gd name="T22" fmla="*/ 0 w 227"/>
                <a:gd name="T23" fmla="*/ 0 h 37"/>
                <a:gd name="T24" fmla="*/ 0 w 227"/>
                <a:gd name="T25" fmla="*/ 0 h 37"/>
                <a:gd name="T26" fmla="*/ 0 w 227"/>
                <a:gd name="T27" fmla="*/ 0 h 37"/>
                <a:gd name="T28" fmla="*/ 0 w 227"/>
                <a:gd name="T29" fmla="*/ 0 h 37"/>
                <a:gd name="T30" fmla="*/ 0 w 227"/>
                <a:gd name="T31" fmla="*/ 0 h 37"/>
                <a:gd name="T32" fmla="*/ 0 w 227"/>
                <a:gd name="T33" fmla="*/ 0 h 37"/>
                <a:gd name="T34" fmla="*/ 0 w 227"/>
                <a:gd name="T35" fmla="*/ 0 h 37"/>
                <a:gd name="T36" fmla="*/ 0 w 227"/>
                <a:gd name="T37" fmla="*/ 0 h 37"/>
                <a:gd name="T38" fmla="*/ 0 w 227"/>
                <a:gd name="T39" fmla="*/ 0 h 37"/>
                <a:gd name="T40" fmla="*/ 0 w 227"/>
                <a:gd name="T41" fmla="*/ 0 h 37"/>
                <a:gd name="T42" fmla="*/ 0 w 227"/>
                <a:gd name="T43" fmla="*/ 0 h 37"/>
                <a:gd name="T44" fmla="*/ 0 w 227"/>
                <a:gd name="T45" fmla="*/ 0 h 37"/>
                <a:gd name="T46" fmla="*/ 0 w 227"/>
                <a:gd name="T47" fmla="*/ 0 h 37"/>
                <a:gd name="T48" fmla="*/ 0 w 227"/>
                <a:gd name="T49" fmla="*/ 0 h 37"/>
                <a:gd name="T50" fmla="*/ 0 w 227"/>
                <a:gd name="T51" fmla="*/ 0 h 37"/>
                <a:gd name="T52" fmla="*/ 0 w 227"/>
                <a:gd name="T53" fmla="*/ 0 h 37"/>
                <a:gd name="T54" fmla="*/ 0 w 227"/>
                <a:gd name="T55" fmla="*/ 0 h 37"/>
                <a:gd name="T56" fmla="*/ 0 w 227"/>
                <a:gd name="T57" fmla="*/ 0 h 37"/>
                <a:gd name="T58" fmla="*/ 0 w 227"/>
                <a:gd name="T59" fmla="*/ 0 h 37"/>
                <a:gd name="T60" fmla="*/ 0 w 227"/>
                <a:gd name="T61" fmla="*/ 0 h 3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27" h="37">
                  <a:moveTo>
                    <a:pt x="2" y="37"/>
                  </a:moveTo>
                  <a:lnTo>
                    <a:pt x="0" y="31"/>
                  </a:lnTo>
                  <a:lnTo>
                    <a:pt x="0" y="26"/>
                  </a:lnTo>
                  <a:lnTo>
                    <a:pt x="0" y="22"/>
                  </a:lnTo>
                  <a:lnTo>
                    <a:pt x="0" y="16"/>
                  </a:lnTo>
                  <a:lnTo>
                    <a:pt x="18" y="8"/>
                  </a:lnTo>
                  <a:lnTo>
                    <a:pt x="41" y="2"/>
                  </a:lnTo>
                  <a:lnTo>
                    <a:pt x="71" y="0"/>
                  </a:lnTo>
                  <a:lnTo>
                    <a:pt x="106" y="2"/>
                  </a:lnTo>
                  <a:lnTo>
                    <a:pt x="139" y="3"/>
                  </a:lnTo>
                  <a:lnTo>
                    <a:pt x="173" y="8"/>
                  </a:lnTo>
                  <a:lnTo>
                    <a:pt x="202" y="9"/>
                  </a:lnTo>
                  <a:lnTo>
                    <a:pt x="227" y="11"/>
                  </a:lnTo>
                  <a:lnTo>
                    <a:pt x="225" y="13"/>
                  </a:lnTo>
                  <a:lnTo>
                    <a:pt x="220" y="16"/>
                  </a:lnTo>
                  <a:lnTo>
                    <a:pt x="211" y="19"/>
                  </a:lnTo>
                  <a:lnTo>
                    <a:pt x="198" y="22"/>
                  </a:lnTo>
                  <a:lnTo>
                    <a:pt x="181" y="24"/>
                  </a:lnTo>
                  <a:lnTo>
                    <a:pt x="163" y="26"/>
                  </a:lnTo>
                  <a:lnTo>
                    <a:pt x="143" y="28"/>
                  </a:lnTo>
                  <a:lnTo>
                    <a:pt x="123" y="29"/>
                  </a:lnTo>
                  <a:lnTo>
                    <a:pt x="103" y="32"/>
                  </a:lnTo>
                  <a:lnTo>
                    <a:pt x="81" y="32"/>
                  </a:lnTo>
                  <a:lnTo>
                    <a:pt x="62" y="34"/>
                  </a:lnTo>
                  <a:lnTo>
                    <a:pt x="44" y="35"/>
                  </a:lnTo>
                  <a:lnTo>
                    <a:pt x="29" y="35"/>
                  </a:lnTo>
                  <a:lnTo>
                    <a:pt x="16" y="37"/>
                  </a:lnTo>
                  <a:lnTo>
                    <a:pt x="6" y="37"/>
                  </a:lnTo>
                  <a:lnTo>
                    <a:pt x="2"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7" name="Freeform 1065"/>
            <p:cNvSpPr>
              <a:spLocks/>
            </p:cNvSpPr>
            <p:nvPr/>
          </p:nvSpPr>
          <p:spPr bwMode="auto">
            <a:xfrm>
              <a:off x="4002" y="3008"/>
              <a:ext cx="38" cy="9"/>
            </a:xfrm>
            <a:custGeom>
              <a:avLst/>
              <a:gdLst>
                <a:gd name="T0" fmla="*/ 0 w 113"/>
                <a:gd name="T1" fmla="*/ 0 h 28"/>
                <a:gd name="T2" fmla="*/ 0 w 113"/>
                <a:gd name="T3" fmla="*/ 0 h 28"/>
                <a:gd name="T4" fmla="*/ 0 w 113"/>
                <a:gd name="T5" fmla="*/ 0 h 28"/>
                <a:gd name="T6" fmla="*/ 0 w 113"/>
                <a:gd name="T7" fmla="*/ 0 h 28"/>
                <a:gd name="T8" fmla="*/ 0 w 113"/>
                <a:gd name="T9" fmla="*/ 0 h 28"/>
                <a:gd name="T10" fmla="*/ 0 w 113"/>
                <a:gd name="T11" fmla="*/ 0 h 28"/>
                <a:gd name="T12" fmla="*/ 0 w 113"/>
                <a:gd name="T13" fmla="*/ 0 h 28"/>
                <a:gd name="T14" fmla="*/ 0 w 113"/>
                <a:gd name="T15" fmla="*/ 0 h 28"/>
                <a:gd name="T16" fmla="*/ 0 w 113"/>
                <a:gd name="T17" fmla="*/ 0 h 28"/>
                <a:gd name="T18" fmla="*/ 0 w 113"/>
                <a:gd name="T19" fmla="*/ 0 h 28"/>
                <a:gd name="T20" fmla="*/ 0 w 113"/>
                <a:gd name="T21" fmla="*/ 0 h 28"/>
                <a:gd name="T22" fmla="*/ 0 w 113"/>
                <a:gd name="T23" fmla="*/ 0 h 28"/>
                <a:gd name="T24" fmla="*/ 0 w 113"/>
                <a:gd name="T25" fmla="*/ 0 h 28"/>
                <a:gd name="T26" fmla="*/ 0 w 113"/>
                <a:gd name="T27" fmla="*/ 0 h 28"/>
                <a:gd name="T28" fmla="*/ 0 w 113"/>
                <a:gd name="T29" fmla="*/ 0 h 28"/>
                <a:gd name="T30" fmla="*/ 0 w 113"/>
                <a:gd name="T31" fmla="*/ 0 h 28"/>
                <a:gd name="T32" fmla="*/ 0 w 113"/>
                <a:gd name="T33" fmla="*/ 0 h 28"/>
                <a:gd name="T34" fmla="*/ 0 w 113"/>
                <a:gd name="T35" fmla="*/ 0 h 28"/>
                <a:gd name="T36" fmla="*/ 0 w 113"/>
                <a:gd name="T37" fmla="*/ 0 h 28"/>
                <a:gd name="T38" fmla="*/ 0 w 113"/>
                <a:gd name="T39" fmla="*/ 0 h 28"/>
                <a:gd name="T40" fmla="*/ 0 w 113"/>
                <a:gd name="T41" fmla="*/ 0 h 28"/>
                <a:gd name="T42" fmla="*/ 0 w 113"/>
                <a:gd name="T43" fmla="*/ 0 h 28"/>
                <a:gd name="T44" fmla="*/ 0 w 113"/>
                <a:gd name="T45" fmla="*/ 0 h 28"/>
                <a:gd name="T46" fmla="*/ 0 w 113"/>
                <a:gd name="T47" fmla="*/ 0 h 28"/>
                <a:gd name="T48" fmla="*/ 0 w 113"/>
                <a:gd name="T49" fmla="*/ 0 h 28"/>
                <a:gd name="T50" fmla="*/ 0 w 113"/>
                <a:gd name="T51" fmla="*/ 0 h 28"/>
                <a:gd name="T52" fmla="*/ 0 w 113"/>
                <a:gd name="T53" fmla="*/ 0 h 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3" h="28">
                  <a:moveTo>
                    <a:pt x="4" y="28"/>
                  </a:moveTo>
                  <a:lnTo>
                    <a:pt x="0" y="25"/>
                  </a:lnTo>
                  <a:lnTo>
                    <a:pt x="0" y="20"/>
                  </a:lnTo>
                  <a:lnTo>
                    <a:pt x="0" y="17"/>
                  </a:lnTo>
                  <a:lnTo>
                    <a:pt x="0" y="15"/>
                  </a:lnTo>
                  <a:lnTo>
                    <a:pt x="12" y="9"/>
                  </a:lnTo>
                  <a:lnTo>
                    <a:pt x="23" y="4"/>
                  </a:lnTo>
                  <a:lnTo>
                    <a:pt x="37" y="2"/>
                  </a:lnTo>
                  <a:lnTo>
                    <a:pt x="53" y="0"/>
                  </a:lnTo>
                  <a:lnTo>
                    <a:pt x="69" y="0"/>
                  </a:lnTo>
                  <a:lnTo>
                    <a:pt x="84" y="0"/>
                  </a:lnTo>
                  <a:lnTo>
                    <a:pt x="98" y="2"/>
                  </a:lnTo>
                  <a:lnTo>
                    <a:pt x="113" y="3"/>
                  </a:lnTo>
                  <a:lnTo>
                    <a:pt x="113" y="4"/>
                  </a:lnTo>
                  <a:lnTo>
                    <a:pt x="113" y="7"/>
                  </a:lnTo>
                  <a:lnTo>
                    <a:pt x="111" y="9"/>
                  </a:lnTo>
                  <a:lnTo>
                    <a:pt x="111" y="12"/>
                  </a:lnTo>
                  <a:lnTo>
                    <a:pt x="98" y="15"/>
                  </a:lnTo>
                  <a:lnTo>
                    <a:pt x="88" y="16"/>
                  </a:lnTo>
                  <a:lnTo>
                    <a:pt x="79" y="17"/>
                  </a:lnTo>
                  <a:lnTo>
                    <a:pt x="69" y="19"/>
                  </a:lnTo>
                  <a:lnTo>
                    <a:pt x="59" y="20"/>
                  </a:lnTo>
                  <a:lnTo>
                    <a:pt x="45" y="22"/>
                  </a:lnTo>
                  <a:lnTo>
                    <a:pt x="27" y="25"/>
                  </a:lnTo>
                  <a:lnTo>
                    <a:pt x="4"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8" name="Freeform 1066"/>
            <p:cNvSpPr>
              <a:spLocks/>
            </p:cNvSpPr>
            <p:nvPr/>
          </p:nvSpPr>
          <p:spPr bwMode="auto">
            <a:xfrm>
              <a:off x="4084" y="3001"/>
              <a:ext cx="21" cy="9"/>
            </a:xfrm>
            <a:custGeom>
              <a:avLst/>
              <a:gdLst>
                <a:gd name="T0" fmla="*/ 0 w 65"/>
                <a:gd name="T1" fmla="*/ 0 h 26"/>
                <a:gd name="T2" fmla="*/ 0 w 65"/>
                <a:gd name="T3" fmla="*/ 0 h 26"/>
                <a:gd name="T4" fmla="*/ 0 w 65"/>
                <a:gd name="T5" fmla="*/ 0 h 26"/>
                <a:gd name="T6" fmla="*/ 0 w 65"/>
                <a:gd name="T7" fmla="*/ 0 h 26"/>
                <a:gd name="T8" fmla="*/ 0 w 65"/>
                <a:gd name="T9" fmla="*/ 0 h 26"/>
                <a:gd name="T10" fmla="*/ 0 w 65"/>
                <a:gd name="T11" fmla="*/ 0 h 26"/>
                <a:gd name="T12" fmla="*/ 0 w 65"/>
                <a:gd name="T13" fmla="*/ 0 h 26"/>
                <a:gd name="T14" fmla="*/ 0 w 65"/>
                <a:gd name="T15" fmla="*/ 0 h 26"/>
                <a:gd name="T16" fmla="*/ 0 w 65"/>
                <a:gd name="T17" fmla="*/ 0 h 26"/>
                <a:gd name="T18" fmla="*/ 0 w 65"/>
                <a:gd name="T19" fmla="*/ 0 h 26"/>
                <a:gd name="T20" fmla="*/ 0 w 65"/>
                <a:gd name="T21" fmla="*/ 0 h 26"/>
                <a:gd name="T22" fmla="*/ 0 w 65"/>
                <a:gd name="T23" fmla="*/ 0 h 26"/>
                <a:gd name="T24" fmla="*/ 0 w 65"/>
                <a:gd name="T25" fmla="*/ 0 h 26"/>
                <a:gd name="T26" fmla="*/ 0 w 65"/>
                <a:gd name="T27" fmla="*/ 0 h 26"/>
                <a:gd name="T28" fmla="*/ 0 w 65"/>
                <a:gd name="T29" fmla="*/ 0 h 26"/>
                <a:gd name="T30" fmla="*/ 0 w 65"/>
                <a:gd name="T31" fmla="*/ 0 h 26"/>
                <a:gd name="T32" fmla="*/ 0 w 65"/>
                <a:gd name="T33" fmla="*/ 0 h 26"/>
                <a:gd name="T34" fmla="*/ 0 w 65"/>
                <a:gd name="T35" fmla="*/ 0 h 26"/>
                <a:gd name="T36" fmla="*/ 0 w 65"/>
                <a:gd name="T37" fmla="*/ 0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5" h="26">
                  <a:moveTo>
                    <a:pt x="8" y="26"/>
                  </a:moveTo>
                  <a:lnTo>
                    <a:pt x="0" y="18"/>
                  </a:lnTo>
                  <a:lnTo>
                    <a:pt x="0" y="11"/>
                  </a:lnTo>
                  <a:lnTo>
                    <a:pt x="9" y="5"/>
                  </a:lnTo>
                  <a:lnTo>
                    <a:pt x="21" y="2"/>
                  </a:lnTo>
                  <a:lnTo>
                    <a:pt x="35" y="0"/>
                  </a:lnTo>
                  <a:lnTo>
                    <a:pt x="48" y="3"/>
                  </a:lnTo>
                  <a:lnTo>
                    <a:pt x="60" y="9"/>
                  </a:lnTo>
                  <a:lnTo>
                    <a:pt x="65" y="21"/>
                  </a:lnTo>
                  <a:lnTo>
                    <a:pt x="58" y="22"/>
                  </a:lnTo>
                  <a:lnTo>
                    <a:pt x="51" y="22"/>
                  </a:lnTo>
                  <a:lnTo>
                    <a:pt x="44" y="23"/>
                  </a:lnTo>
                  <a:lnTo>
                    <a:pt x="36" y="23"/>
                  </a:lnTo>
                  <a:lnTo>
                    <a:pt x="29" y="25"/>
                  </a:lnTo>
                  <a:lnTo>
                    <a:pt x="22" y="25"/>
                  </a:lnTo>
                  <a:lnTo>
                    <a:pt x="15" y="26"/>
                  </a:lnTo>
                  <a:lnTo>
                    <a:pt x="8"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9" name="Freeform 1067"/>
            <p:cNvSpPr>
              <a:spLocks/>
            </p:cNvSpPr>
            <p:nvPr/>
          </p:nvSpPr>
          <p:spPr bwMode="auto">
            <a:xfrm>
              <a:off x="4118" y="2998"/>
              <a:ext cx="30" cy="10"/>
            </a:xfrm>
            <a:custGeom>
              <a:avLst/>
              <a:gdLst>
                <a:gd name="T0" fmla="*/ 0 w 88"/>
                <a:gd name="T1" fmla="*/ 0 h 32"/>
                <a:gd name="T2" fmla="*/ 0 w 88"/>
                <a:gd name="T3" fmla="*/ 0 h 32"/>
                <a:gd name="T4" fmla="*/ 0 w 88"/>
                <a:gd name="T5" fmla="*/ 0 h 32"/>
                <a:gd name="T6" fmla="*/ 0 w 88"/>
                <a:gd name="T7" fmla="*/ 0 h 32"/>
                <a:gd name="T8" fmla="*/ 0 w 88"/>
                <a:gd name="T9" fmla="*/ 0 h 32"/>
                <a:gd name="T10" fmla="*/ 0 w 88"/>
                <a:gd name="T11" fmla="*/ 0 h 32"/>
                <a:gd name="T12" fmla="*/ 0 w 88"/>
                <a:gd name="T13" fmla="*/ 0 h 32"/>
                <a:gd name="T14" fmla="*/ 0 w 88"/>
                <a:gd name="T15" fmla="*/ 0 h 32"/>
                <a:gd name="T16" fmla="*/ 0 w 88"/>
                <a:gd name="T17" fmla="*/ 0 h 32"/>
                <a:gd name="T18" fmla="*/ 0 w 88"/>
                <a:gd name="T19" fmla="*/ 0 h 32"/>
                <a:gd name="T20" fmla="*/ 0 w 88"/>
                <a:gd name="T21" fmla="*/ 0 h 32"/>
                <a:gd name="T22" fmla="*/ 0 w 88"/>
                <a:gd name="T23" fmla="*/ 0 h 32"/>
                <a:gd name="T24" fmla="*/ 0 w 88"/>
                <a:gd name="T25" fmla="*/ 0 h 32"/>
                <a:gd name="T26" fmla="*/ 0 w 88"/>
                <a:gd name="T27" fmla="*/ 0 h 32"/>
                <a:gd name="T28" fmla="*/ 0 w 88"/>
                <a:gd name="T29" fmla="*/ 0 h 32"/>
                <a:gd name="T30" fmla="*/ 0 w 88"/>
                <a:gd name="T31" fmla="*/ 0 h 32"/>
                <a:gd name="T32" fmla="*/ 0 w 88"/>
                <a:gd name="T33" fmla="*/ 0 h 32"/>
                <a:gd name="T34" fmla="*/ 0 w 88"/>
                <a:gd name="T35" fmla="*/ 0 h 32"/>
                <a:gd name="T36" fmla="*/ 0 w 88"/>
                <a:gd name="T37" fmla="*/ 0 h 32"/>
                <a:gd name="T38" fmla="*/ 0 w 88"/>
                <a:gd name="T39" fmla="*/ 0 h 32"/>
                <a:gd name="T40" fmla="*/ 0 w 88"/>
                <a:gd name="T41" fmla="*/ 0 h 32"/>
                <a:gd name="T42" fmla="*/ 0 w 88"/>
                <a:gd name="T43" fmla="*/ 0 h 32"/>
                <a:gd name="T44" fmla="*/ 0 w 88"/>
                <a:gd name="T45" fmla="*/ 0 h 32"/>
                <a:gd name="T46" fmla="*/ 0 w 88"/>
                <a:gd name="T47" fmla="*/ 0 h 32"/>
                <a:gd name="T48" fmla="*/ 0 w 88"/>
                <a:gd name="T49" fmla="*/ 0 h 32"/>
                <a:gd name="T50" fmla="*/ 0 w 88"/>
                <a:gd name="T51" fmla="*/ 0 h 32"/>
                <a:gd name="T52" fmla="*/ 0 w 88"/>
                <a:gd name="T53" fmla="*/ 0 h 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8" h="32">
                  <a:moveTo>
                    <a:pt x="5" y="32"/>
                  </a:moveTo>
                  <a:lnTo>
                    <a:pt x="3" y="26"/>
                  </a:lnTo>
                  <a:lnTo>
                    <a:pt x="3" y="19"/>
                  </a:lnTo>
                  <a:lnTo>
                    <a:pt x="2" y="13"/>
                  </a:lnTo>
                  <a:lnTo>
                    <a:pt x="0" y="7"/>
                  </a:lnTo>
                  <a:lnTo>
                    <a:pt x="10" y="6"/>
                  </a:lnTo>
                  <a:lnTo>
                    <a:pt x="20" y="4"/>
                  </a:lnTo>
                  <a:lnTo>
                    <a:pt x="31" y="3"/>
                  </a:lnTo>
                  <a:lnTo>
                    <a:pt x="41" y="1"/>
                  </a:lnTo>
                  <a:lnTo>
                    <a:pt x="51" y="1"/>
                  </a:lnTo>
                  <a:lnTo>
                    <a:pt x="62" y="0"/>
                  </a:lnTo>
                  <a:lnTo>
                    <a:pt x="74" y="0"/>
                  </a:lnTo>
                  <a:lnTo>
                    <a:pt x="85" y="1"/>
                  </a:lnTo>
                  <a:lnTo>
                    <a:pt x="87" y="4"/>
                  </a:lnTo>
                  <a:lnTo>
                    <a:pt x="88" y="7"/>
                  </a:lnTo>
                  <a:lnTo>
                    <a:pt x="88" y="14"/>
                  </a:lnTo>
                  <a:lnTo>
                    <a:pt x="88" y="26"/>
                  </a:lnTo>
                  <a:lnTo>
                    <a:pt x="78" y="26"/>
                  </a:lnTo>
                  <a:lnTo>
                    <a:pt x="67" y="27"/>
                  </a:lnTo>
                  <a:lnTo>
                    <a:pt x="57" y="27"/>
                  </a:lnTo>
                  <a:lnTo>
                    <a:pt x="46" y="29"/>
                  </a:lnTo>
                  <a:lnTo>
                    <a:pt x="35" y="29"/>
                  </a:lnTo>
                  <a:lnTo>
                    <a:pt x="25" y="30"/>
                  </a:lnTo>
                  <a:lnTo>
                    <a:pt x="15" y="30"/>
                  </a:lnTo>
                  <a:lnTo>
                    <a:pt x="5"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0" name="Freeform 1068"/>
            <p:cNvSpPr>
              <a:spLocks/>
            </p:cNvSpPr>
            <p:nvPr/>
          </p:nvSpPr>
          <p:spPr bwMode="auto">
            <a:xfrm>
              <a:off x="3858" y="2969"/>
              <a:ext cx="66" cy="10"/>
            </a:xfrm>
            <a:custGeom>
              <a:avLst/>
              <a:gdLst>
                <a:gd name="T0" fmla="*/ 0 w 198"/>
                <a:gd name="T1" fmla="*/ 0 h 31"/>
                <a:gd name="T2" fmla="*/ 0 w 198"/>
                <a:gd name="T3" fmla="*/ 0 h 31"/>
                <a:gd name="T4" fmla="*/ 0 w 198"/>
                <a:gd name="T5" fmla="*/ 0 h 31"/>
                <a:gd name="T6" fmla="*/ 0 w 198"/>
                <a:gd name="T7" fmla="*/ 0 h 31"/>
                <a:gd name="T8" fmla="*/ 0 w 198"/>
                <a:gd name="T9" fmla="*/ 0 h 31"/>
                <a:gd name="T10" fmla="*/ 0 w 198"/>
                <a:gd name="T11" fmla="*/ 0 h 31"/>
                <a:gd name="T12" fmla="*/ 0 w 198"/>
                <a:gd name="T13" fmla="*/ 0 h 31"/>
                <a:gd name="T14" fmla="*/ 0 w 198"/>
                <a:gd name="T15" fmla="*/ 0 h 31"/>
                <a:gd name="T16" fmla="*/ 0 w 198"/>
                <a:gd name="T17" fmla="*/ 0 h 31"/>
                <a:gd name="T18" fmla="*/ 0 w 198"/>
                <a:gd name="T19" fmla="*/ 0 h 31"/>
                <a:gd name="T20" fmla="*/ 0 w 198"/>
                <a:gd name="T21" fmla="*/ 0 h 31"/>
                <a:gd name="T22" fmla="*/ 0 w 198"/>
                <a:gd name="T23" fmla="*/ 0 h 31"/>
                <a:gd name="T24" fmla="*/ 0 w 198"/>
                <a:gd name="T25" fmla="*/ 0 h 31"/>
                <a:gd name="T26" fmla="*/ 0 w 198"/>
                <a:gd name="T27" fmla="*/ 0 h 31"/>
                <a:gd name="T28" fmla="*/ 0 w 198"/>
                <a:gd name="T29" fmla="*/ 0 h 31"/>
                <a:gd name="T30" fmla="*/ 0 w 198"/>
                <a:gd name="T31" fmla="*/ 0 h 31"/>
                <a:gd name="T32" fmla="*/ 0 w 198"/>
                <a:gd name="T33" fmla="*/ 0 h 31"/>
                <a:gd name="T34" fmla="*/ 0 w 198"/>
                <a:gd name="T35" fmla="*/ 0 h 31"/>
                <a:gd name="T36" fmla="*/ 0 w 198"/>
                <a:gd name="T37" fmla="*/ 0 h 31"/>
                <a:gd name="T38" fmla="*/ 0 w 198"/>
                <a:gd name="T39" fmla="*/ 0 h 31"/>
                <a:gd name="T40" fmla="*/ 0 w 198"/>
                <a:gd name="T41" fmla="*/ 0 h 31"/>
                <a:gd name="T42" fmla="*/ 0 w 198"/>
                <a:gd name="T43" fmla="*/ 0 h 31"/>
                <a:gd name="T44" fmla="*/ 0 w 198"/>
                <a:gd name="T45" fmla="*/ 0 h 31"/>
                <a:gd name="T46" fmla="*/ 0 w 198"/>
                <a:gd name="T47" fmla="*/ 0 h 31"/>
                <a:gd name="T48" fmla="*/ 0 w 198"/>
                <a:gd name="T49" fmla="*/ 0 h 31"/>
                <a:gd name="T50" fmla="*/ 0 w 198"/>
                <a:gd name="T51" fmla="*/ 0 h 31"/>
                <a:gd name="T52" fmla="*/ 0 w 198"/>
                <a:gd name="T53" fmla="*/ 0 h 31"/>
                <a:gd name="T54" fmla="*/ 0 w 198"/>
                <a:gd name="T55" fmla="*/ 0 h 31"/>
                <a:gd name="T56" fmla="*/ 0 w 198"/>
                <a:gd name="T57" fmla="*/ 0 h 31"/>
                <a:gd name="T58" fmla="*/ 0 w 198"/>
                <a:gd name="T59" fmla="*/ 0 h 31"/>
                <a:gd name="T60" fmla="*/ 0 w 198"/>
                <a:gd name="T61" fmla="*/ 0 h 3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98" h="31">
                  <a:moveTo>
                    <a:pt x="3" y="29"/>
                  </a:moveTo>
                  <a:lnTo>
                    <a:pt x="0" y="22"/>
                  </a:lnTo>
                  <a:lnTo>
                    <a:pt x="0" y="16"/>
                  </a:lnTo>
                  <a:lnTo>
                    <a:pt x="1" y="12"/>
                  </a:lnTo>
                  <a:lnTo>
                    <a:pt x="1" y="8"/>
                  </a:lnTo>
                  <a:lnTo>
                    <a:pt x="20" y="3"/>
                  </a:lnTo>
                  <a:lnTo>
                    <a:pt x="43" y="2"/>
                  </a:lnTo>
                  <a:lnTo>
                    <a:pt x="69" y="0"/>
                  </a:lnTo>
                  <a:lnTo>
                    <a:pt x="95" y="0"/>
                  </a:lnTo>
                  <a:lnTo>
                    <a:pt x="123" y="0"/>
                  </a:lnTo>
                  <a:lnTo>
                    <a:pt x="150" y="2"/>
                  </a:lnTo>
                  <a:lnTo>
                    <a:pt x="176" y="5"/>
                  </a:lnTo>
                  <a:lnTo>
                    <a:pt x="198" y="8"/>
                  </a:lnTo>
                  <a:lnTo>
                    <a:pt x="192" y="13"/>
                  </a:lnTo>
                  <a:lnTo>
                    <a:pt x="180" y="18"/>
                  </a:lnTo>
                  <a:lnTo>
                    <a:pt x="164" y="20"/>
                  </a:lnTo>
                  <a:lnTo>
                    <a:pt x="144" y="22"/>
                  </a:lnTo>
                  <a:lnTo>
                    <a:pt x="124" y="23"/>
                  </a:lnTo>
                  <a:lnTo>
                    <a:pt x="104" y="25"/>
                  </a:lnTo>
                  <a:lnTo>
                    <a:pt x="87" y="25"/>
                  </a:lnTo>
                  <a:lnTo>
                    <a:pt x="75" y="28"/>
                  </a:lnTo>
                  <a:lnTo>
                    <a:pt x="61" y="29"/>
                  </a:lnTo>
                  <a:lnTo>
                    <a:pt x="50" y="29"/>
                  </a:lnTo>
                  <a:lnTo>
                    <a:pt x="42" y="29"/>
                  </a:lnTo>
                  <a:lnTo>
                    <a:pt x="35" y="31"/>
                  </a:lnTo>
                  <a:lnTo>
                    <a:pt x="27" y="31"/>
                  </a:lnTo>
                  <a:lnTo>
                    <a:pt x="22" y="31"/>
                  </a:lnTo>
                  <a:lnTo>
                    <a:pt x="13" y="29"/>
                  </a:lnTo>
                  <a:lnTo>
                    <a:pt x="3"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1" name="Freeform 1069"/>
            <p:cNvSpPr>
              <a:spLocks/>
            </p:cNvSpPr>
            <p:nvPr/>
          </p:nvSpPr>
          <p:spPr bwMode="auto">
            <a:xfrm>
              <a:off x="3990" y="2961"/>
              <a:ext cx="12" cy="3"/>
            </a:xfrm>
            <a:custGeom>
              <a:avLst/>
              <a:gdLst>
                <a:gd name="T0" fmla="*/ 0 w 35"/>
                <a:gd name="T1" fmla="*/ 0 h 10"/>
                <a:gd name="T2" fmla="*/ 0 w 35"/>
                <a:gd name="T3" fmla="*/ 0 h 10"/>
                <a:gd name="T4" fmla="*/ 0 w 35"/>
                <a:gd name="T5" fmla="*/ 0 h 10"/>
                <a:gd name="T6" fmla="*/ 0 w 35"/>
                <a:gd name="T7" fmla="*/ 0 h 10"/>
                <a:gd name="T8" fmla="*/ 0 w 35"/>
                <a:gd name="T9" fmla="*/ 0 h 10"/>
                <a:gd name="T10" fmla="*/ 0 w 35"/>
                <a:gd name="T11" fmla="*/ 0 h 10"/>
                <a:gd name="T12" fmla="*/ 0 w 35"/>
                <a:gd name="T13" fmla="*/ 0 h 10"/>
                <a:gd name="T14" fmla="*/ 0 w 35"/>
                <a:gd name="T15" fmla="*/ 0 h 10"/>
                <a:gd name="T16" fmla="*/ 0 w 35"/>
                <a:gd name="T17" fmla="*/ 0 h 10"/>
                <a:gd name="T18" fmla="*/ 0 w 35"/>
                <a:gd name="T19" fmla="*/ 0 h 10"/>
                <a:gd name="T20" fmla="*/ 0 w 35"/>
                <a:gd name="T21" fmla="*/ 0 h 10"/>
                <a:gd name="T22" fmla="*/ 0 w 35"/>
                <a:gd name="T23" fmla="*/ 0 h 10"/>
                <a:gd name="T24" fmla="*/ 0 w 35"/>
                <a:gd name="T25" fmla="*/ 0 h 10"/>
                <a:gd name="T26" fmla="*/ 0 w 35"/>
                <a:gd name="T27" fmla="*/ 0 h 10"/>
                <a:gd name="T28" fmla="*/ 0 w 35"/>
                <a:gd name="T29" fmla="*/ 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 h="10">
                  <a:moveTo>
                    <a:pt x="0" y="10"/>
                  </a:moveTo>
                  <a:lnTo>
                    <a:pt x="1" y="4"/>
                  </a:lnTo>
                  <a:lnTo>
                    <a:pt x="10" y="1"/>
                  </a:lnTo>
                  <a:lnTo>
                    <a:pt x="23" y="0"/>
                  </a:lnTo>
                  <a:lnTo>
                    <a:pt x="32" y="0"/>
                  </a:lnTo>
                  <a:lnTo>
                    <a:pt x="33" y="1"/>
                  </a:lnTo>
                  <a:lnTo>
                    <a:pt x="35" y="3"/>
                  </a:lnTo>
                  <a:lnTo>
                    <a:pt x="27" y="7"/>
                  </a:lnTo>
                  <a:lnTo>
                    <a:pt x="17" y="10"/>
                  </a:lnTo>
                  <a:lnTo>
                    <a:pt x="7" y="1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2" name="Freeform 1070"/>
            <p:cNvSpPr>
              <a:spLocks/>
            </p:cNvSpPr>
            <p:nvPr/>
          </p:nvSpPr>
          <p:spPr bwMode="auto">
            <a:xfrm>
              <a:off x="4019" y="2950"/>
              <a:ext cx="75" cy="13"/>
            </a:xfrm>
            <a:custGeom>
              <a:avLst/>
              <a:gdLst>
                <a:gd name="T0" fmla="*/ 0 w 226"/>
                <a:gd name="T1" fmla="*/ 0 h 39"/>
                <a:gd name="T2" fmla="*/ 0 w 226"/>
                <a:gd name="T3" fmla="*/ 0 h 39"/>
                <a:gd name="T4" fmla="*/ 0 w 226"/>
                <a:gd name="T5" fmla="*/ 0 h 39"/>
                <a:gd name="T6" fmla="*/ 0 w 226"/>
                <a:gd name="T7" fmla="*/ 0 h 39"/>
                <a:gd name="T8" fmla="*/ 0 w 226"/>
                <a:gd name="T9" fmla="*/ 0 h 39"/>
                <a:gd name="T10" fmla="*/ 0 w 226"/>
                <a:gd name="T11" fmla="*/ 0 h 39"/>
                <a:gd name="T12" fmla="*/ 0 w 226"/>
                <a:gd name="T13" fmla="*/ 0 h 39"/>
                <a:gd name="T14" fmla="*/ 0 w 226"/>
                <a:gd name="T15" fmla="*/ 0 h 39"/>
                <a:gd name="T16" fmla="*/ 0 w 226"/>
                <a:gd name="T17" fmla="*/ 0 h 39"/>
                <a:gd name="T18" fmla="*/ 0 w 226"/>
                <a:gd name="T19" fmla="*/ 0 h 39"/>
                <a:gd name="T20" fmla="*/ 0 w 226"/>
                <a:gd name="T21" fmla="*/ 0 h 39"/>
                <a:gd name="T22" fmla="*/ 0 w 226"/>
                <a:gd name="T23" fmla="*/ 0 h 39"/>
                <a:gd name="T24" fmla="*/ 0 w 226"/>
                <a:gd name="T25" fmla="*/ 0 h 39"/>
                <a:gd name="T26" fmla="*/ 0 w 226"/>
                <a:gd name="T27" fmla="*/ 0 h 39"/>
                <a:gd name="T28" fmla="*/ 0 w 226"/>
                <a:gd name="T29" fmla="*/ 0 h 39"/>
                <a:gd name="T30" fmla="*/ 0 w 226"/>
                <a:gd name="T31" fmla="*/ 0 h 39"/>
                <a:gd name="T32" fmla="*/ 0 w 226"/>
                <a:gd name="T33" fmla="*/ 0 h 39"/>
                <a:gd name="T34" fmla="*/ 0 w 226"/>
                <a:gd name="T35" fmla="*/ 0 h 39"/>
                <a:gd name="T36" fmla="*/ 0 w 226"/>
                <a:gd name="T37" fmla="*/ 0 h 39"/>
                <a:gd name="T38" fmla="*/ 0 w 226"/>
                <a:gd name="T39" fmla="*/ 0 h 39"/>
                <a:gd name="T40" fmla="*/ 0 w 226"/>
                <a:gd name="T41" fmla="*/ 0 h 39"/>
                <a:gd name="T42" fmla="*/ 0 w 226"/>
                <a:gd name="T43" fmla="*/ 0 h 39"/>
                <a:gd name="T44" fmla="*/ 0 w 226"/>
                <a:gd name="T45" fmla="*/ 0 h 39"/>
                <a:gd name="T46" fmla="*/ 0 w 226"/>
                <a:gd name="T47" fmla="*/ 0 h 39"/>
                <a:gd name="T48" fmla="*/ 0 w 226"/>
                <a:gd name="T49" fmla="*/ 0 h 39"/>
                <a:gd name="T50" fmla="*/ 0 w 226"/>
                <a:gd name="T51" fmla="*/ 0 h 39"/>
                <a:gd name="T52" fmla="*/ 0 w 226"/>
                <a:gd name="T53" fmla="*/ 0 h 39"/>
                <a:gd name="T54" fmla="*/ 0 w 226"/>
                <a:gd name="T55" fmla="*/ 0 h 39"/>
                <a:gd name="T56" fmla="*/ 0 w 226"/>
                <a:gd name="T57" fmla="*/ 0 h 39"/>
                <a:gd name="T58" fmla="*/ 0 w 226"/>
                <a:gd name="T59" fmla="*/ 0 h 39"/>
                <a:gd name="T60" fmla="*/ 0 w 226"/>
                <a:gd name="T61" fmla="*/ 0 h 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26" h="39">
                  <a:moveTo>
                    <a:pt x="0" y="39"/>
                  </a:moveTo>
                  <a:lnTo>
                    <a:pt x="0" y="37"/>
                  </a:lnTo>
                  <a:lnTo>
                    <a:pt x="0" y="34"/>
                  </a:lnTo>
                  <a:lnTo>
                    <a:pt x="0" y="33"/>
                  </a:lnTo>
                  <a:lnTo>
                    <a:pt x="0" y="31"/>
                  </a:lnTo>
                  <a:lnTo>
                    <a:pt x="26" y="26"/>
                  </a:lnTo>
                  <a:lnTo>
                    <a:pt x="54" y="20"/>
                  </a:lnTo>
                  <a:lnTo>
                    <a:pt x="81" y="15"/>
                  </a:lnTo>
                  <a:lnTo>
                    <a:pt x="109" y="13"/>
                  </a:lnTo>
                  <a:lnTo>
                    <a:pt x="136" y="8"/>
                  </a:lnTo>
                  <a:lnTo>
                    <a:pt x="164" y="5"/>
                  </a:lnTo>
                  <a:lnTo>
                    <a:pt x="192" y="2"/>
                  </a:lnTo>
                  <a:lnTo>
                    <a:pt x="221" y="0"/>
                  </a:lnTo>
                  <a:lnTo>
                    <a:pt x="223" y="1"/>
                  </a:lnTo>
                  <a:lnTo>
                    <a:pt x="224" y="2"/>
                  </a:lnTo>
                  <a:lnTo>
                    <a:pt x="224" y="4"/>
                  </a:lnTo>
                  <a:lnTo>
                    <a:pt x="226" y="5"/>
                  </a:lnTo>
                  <a:lnTo>
                    <a:pt x="224" y="8"/>
                  </a:lnTo>
                  <a:lnTo>
                    <a:pt x="223" y="13"/>
                  </a:lnTo>
                  <a:lnTo>
                    <a:pt x="221" y="17"/>
                  </a:lnTo>
                  <a:lnTo>
                    <a:pt x="220" y="20"/>
                  </a:lnTo>
                  <a:lnTo>
                    <a:pt x="210" y="21"/>
                  </a:lnTo>
                  <a:lnTo>
                    <a:pt x="191" y="23"/>
                  </a:lnTo>
                  <a:lnTo>
                    <a:pt x="165" y="24"/>
                  </a:lnTo>
                  <a:lnTo>
                    <a:pt x="135" y="27"/>
                  </a:lnTo>
                  <a:lnTo>
                    <a:pt x="100" y="30"/>
                  </a:lnTo>
                  <a:lnTo>
                    <a:pt x="65" y="33"/>
                  </a:lnTo>
                  <a:lnTo>
                    <a:pt x="31" y="36"/>
                  </a:lnTo>
                  <a:lnTo>
                    <a:pt x="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3" name="Freeform 1071"/>
            <p:cNvSpPr>
              <a:spLocks/>
            </p:cNvSpPr>
            <p:nvPr/>
          </p:nvSpPr>
          <p:spPr bwMode="auto">
            <a:xfrm>
              <a:off x="3873" y="2922"/>
              <a:ext cx="22" cy="10"/>
            </a:xfrm>
            <a:custGeom>
              <a:avLst/>
              <a:gdLst>
                <a:gd name="T0" fmla="*/ 0 w 66"/>
                <a:gd name="T1" fmla="*/ 0 h 32"/>
                <a:gd name="T2" fmla="*/ 0 w 66"/>
                <a:gd name="T3" fmla="*/ 0 h 32"/>
                <a:gd name="T4" fmla="*/ 0 w 66"/>
                <a:gd name="T5" fmla="*/ 0 h 32"/>
                <a:gd name="T6" fmla="*/ 0 w 66"/>
                <a:gd name="T7" fmla="*/ 0 h 32"/>
                <a:gd name="T8" fmla="*/ 0 w 66"/>
                <a:gd name="T9" fmla="*/ 0 h 32"/>
                <a:gd name="T10" fmla="*/ 0 w 66"/>
                <a:gd name="T11" fmla="*/ 0 h 32"/>
                <a:gd name="T12" fmla="*/ 0 w 66"/>
                <a:gd name="T13" fmla="*/ 0 h 32"/>
                <a:gd name="T14" fmla="*/ 0 w 66"/>
                <a:gd name="T15" fmla="*/ 0 h 32"/>
                <a:gd name="T16" fmla="*/ 0 w 66"/>
                <a:gd name="T17" fmla="*/ 0 h 32"/>
                <a:gd name="T18" fmla="*/ 0 w 66"/>
                <a:gd name="T19" fmla="*/ 0 h 32"/>
                <a:gd name="T20" fmla="*/ 0 w 66"/>
                <a:gd name="T21" fmla="*/ 0 h 32"/>
                <a:gd name="T22" fmla="*/ 0 w 66"/>
                <a:gd name="T23" fmla="*/ 0 h 32"/>
                <a:gd name="T24" fmla="*/ 0 w 66"/>
                <a:gd name="T25" fmla="*/ 0 h 32"/>
                <a:gd name="T26" fmla="*/ 0 w 66"/>
                <a:gd name="T27" fmla="*/ 0 h 32"/>
                <a:gd name="T28" fmla="*/ 0 w 66"/>
                <a:gd name="T29" fmla="*/ 0 h 32"/>
                <a:gd name="T30" fmla="*/ 0 w 66"/>
                <a:gd name="T31" fmla="*/ 0 h 32"/>
                <a:gd name="T32" fmla="*/ 0 w 66"/>
                <a:gd name="T33" fmla="*/ 0 h 32"/>
                <a:gd name="T34" fmla="*/ 0 w 66"/>
                <a:gd name="T35" fmla="*/ 0 h 32"/>
                <a:gd name="T36" fmla="*/ 0 w 66"/>
                <a:gd name="T37" fmla="*/ 0 h 32"/>
                <a:gd name="T38" fmla="*/ 0 w 66"/>
                <a:gd name="T39" fmla="*/ 0 h 32"/>
                <a:gd name="T40" fmla="*/ 0 w 66"/>
                <a:gd name="T41" fmla="*/ 0 h 32"/>
                <a:gd name="T42" fmla="*/ 0 w 66"/>
                <a:gd name="T43" fmla="*/ 0 h 32"/>
                <a:gd name="T44" fmla="*/ 0 w 66"/>
                <a:gd name="T45" fmla="*/ 0 h 32"/>
                <a:gd name="T46" fmla="*/ 0 w 66"/>
                <a:gd name="T47" fmla="*/ 0 h 32"/>
                <a:gd name="T48" fmla="*/ 0 w 66"/>
                <a:gd name="T49" fmla="*/ 0 h 32"/>
                <a:gd name="T50" fmla="*/ 0 w 66"/>
                <a:gd name="T51" fmla="*/ 0 h 32"/>
                <a:gd name="T52" fmla="*/ 0 w 66"/>
                <a:gd name="T53" fmla="*/ 0 h 32"/>
                <a:gd name="T54" fmla="*/ 0 w 66"/>
                <a:gd name="T55" fmla="*/ 0 h 32"/>
                <a:gd name="T56" fmla="*/ 0 w 66"/>
                <a:gd name="T57" fmla="*/ 0 h 32"/>
                <a:gd name="T58" fmla="*/ 0 w 66"/>
                <a:gd name="T59" fmla="*/ 0 h 32"/>
                <a:gd name="T60" fmla="*/ 0 w 66"/>
                <a:gd name="T61" fmla="*/ 0 h 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6" h="32">
                  <a:moveTo>
                    <a:pt x="13" y="32"/>
                  </a:moveTo>
                  <a:lnTo>
                    <a:pt x="10" y="30"/>
                  </a:lnTo>
                  <a:lnTo>
                    <a:pt x="7" y="29"/>
                  </a:lnTo>
                  <a:lnTo>
                    <a:pt x="3" y="29"/>
                  </a:lnTo>
                  <a:lnTo>
                    <a:pt x="0" y="27"/>
                  </a:lnTo>
                  <a:lnTo>
                    <a:pt x="0" y="19"/>
                  </a:lnTo>
                  <a:lnTo>
                    <a:pt x="0" y="14"/>
                  </a:lnTo>
                  <a:lnTo>
                    <a:pt x="0" y="11"/>
                  </a:lnTo>
                  <a:lnTo>
                    <a:pt x="3" y="7"/>
                  </a:lnTo>
                  <a:lnTo>
                    <a:pt x="21" y="4"/>
                  </a:lnTo>
                  <a:lnTo>
                    <a:pt x="36" y="3"/>
                  </a:lnTo>
                  <a:lnTo>
                    <a:pt x="46" y="1"/>
                  </a:lnTo>
                  <a:lnTo>
                    <a:pt x="53" y="1"/>
                  </a:lnTo>
                  <a:lnTo>
                    <a:pt x="59" y="0"/>
                  </a:lnTo>
                  <a:lnTo>
                    <a:pt x="62" y="0"/>
                  </a:lnTo>
                  <a:lnTo>
                    <a:pt x="63" y="0"/>
                  </a:lnTo>
                  <a:lnTo>
                    <a:pt x="65" y="0"/>
                  </a:lnTo>
                  <a:lnTo>
                    <a:pt x="65" y="6"/>
                  </a:lnTo>
                  <a:lnTo>
                    <a:pt x="66" y="10"/>
                  </a:lnTo>
                  <a:lnTo>
                    <a:pt x="66" y="14"/>
                  </a:lnTo>
                  <a:lnTo>
                    <a:pt x="66" y="20"/>
                  </a:lnTo>
                  <a:lnTo>
                    <a:pt x="60" y="24"/>
                  </a:lnTo>
                  <a:lnTo>
                    <a:pt x="55" y="26"/>
                  </a:lnTo>
                  <a:lnTo>
                    <a:pt x="47" y="29"/>
                  </a:lnTo>
                  <a:lnTo>
                    <a:pt x="40" y="30"/>
                  </a:lnTo>
                  <a:lnTo>
                    <a:pt x="31" y="30"/>
                  </a:lnTo>
                  <a:lnTo>
                    <a:pt x="24" y="30"/>
                  </a:lnTo>
                  <a:lnTo>
                    <a:pt x="18" y="32"/>
                  </a:lnTo>
                  <a:lnTo>
                    <a:pt x="13"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4" name="Freeform 1072"/>
            <p:cNvSpPr>
              <a:spLocks/>
            </p:cNvSpPr>
            <p:nvPr/>
          </p:nvSpPr>
          <p:spPr bwMode="auto">
            <a:xfrm>
              <a:off x="3907" y="2922"/>
              <a:ext cx="7" cy="7"/>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w 23"/>
                <a:gd name="T11" fmla="*/ 0 h 23"/>
                <a:gd name="T12" fmla="*/ 0 w 23"/>
                <a:gd name="T13" fmla="*/ 0 h 23"/>
                <a:gd name="T14" fmla="*/ 0 w 23"/>
                <a:gd name="T15" fmla="*/ 0 h 23"/>
                <a:gd name="T16" fmla="*/ 0 w 23"/>
                <a:gd name="T17" fmla="*/ 0 h 23"/>
                <a:gd name="T18" fmla="*/ 0 w 23"/>
                <a:gd name="T19" fmla="*/ 0 h 23"/>
                <a:gd name="T20" fmla="*/ 0 w 23"/>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 h="23">
                  <a:moveTo>
                    <a:pt x="0" y="23"/>
                  </a:moveTo>
                  <a:lnTo>
                    <a:pt x="0" y="16"/>
                  </a:lnTo>
                  <a:lnTo>
                    <a:pt x="0" y="9"/>
                  </a:lnTo>
                  <a:lnTo>
                    <a:pt x="0" y="4"/>
                  </a:lnTo>
                  <a:lnTo>
                    <a:pt x="3" y="0"/>
                  </a:lnTo>
                  <a:lnTo>
                    <a:pt x="17" y="3"/>
                  </a:lnTo>
                  <a:lnTo>
                    <a:pt x="23" y="9"/>
                  </a:lnTo>
                  <a:lnTo>
                    <a:pt x="19" y="17"/>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5" name="Freeform 1073"/>
            <p:cNvSpPr>
              <a:spLocks/>
            </p:cNvSpPr>
            <p:nvPr/>
          </p:nvSpPr>
          <p:spPr bwMode="auto">
            <a:xfrm>
              <a:off x="3964" y="2915"/>
              <a:ext cx="6" cy="3"/>
            </a:xfrm>
            <a:custGeom>
              <a:avLst/>
              <a:gdLst>
                <a:gd name="T0" fmla="*/ 0 w 17"/>
                <a:gd name="T1" fmla="*/ 0 h 8"/>
                <a:gd name="T2" fmla="*/ 0 w 17"/>
                <a:gd name="T3" fmla="*/ 0 h 8"/>
                <a:gd name="T4" fmla="*/ 0 w 17"/>
                <a:gd name="T5" fmla="*/ 0 h 8"/>
                <a:gd name="T6" fmla="*/ 0 w 17"/>
                <a:gd name="T7" fmla="*/ 0 h 8"/>
                <a:gd name="T8" fmla="*/ 0 w 17"/>
                <a:gd name="T9" fmla="*/ 0 h 8"/>
                <a:gd name="T10" fmla="*/ 0 w 17"/>
                <a:gd name="T11" fmla="*/ 0 h 8"/>
                <a:gd name="T12" fmla="*/ 0 w 17"/>
                <a:gd name="T13" fmla="*/ 0 h 8"/>
                <a:gd name="T14" fmla="*/ 0 w 17"/>
                <a:gd name="T15" fmla="*/ 0 h 8"/>
                <a:gd name="T16" fmla="*/ 0 w 17"/>
                <a:gd name="T17" fmla="*/ 0 h 8"/>
                <a:gd name="T18" fmla="*/ 0 w 17"/>
                <a:gd name="T19" fmla="*/ 0 h 8"/>
                <a:gd name="T20" fmla="*/ 0 w 17"/>
                <a:gd name="T21" fmla="*/ 0 h 8"/>
                <a:gd name="T22" fmla="*/ 0 w 17"/>
                <a:gd name="T23" fmla="*/ 0 h 8"/>
                <a:gd name="T24" fmla="*/ 0 w 17"/>
                <a:gd name="T25" fmla="*/ 0 h 8"/>
                <a:gd name="T26" fmla="*/ 0 w 17"/>
                <a:gd name="T27" fmla="*/ 0 h 8"/>
                <a:gd name="T28" fmla="*/ 0 w 17"/>
                <a:gd name="T29" fmla="*/ 0 h 8"/>
                <a:gd name="T30" fmla="*/ 0 w 17"/>
                <a:gd name="T31" fmla="*/ 0 h 8"/>
                <a:gd name="T32" fmla="*/ 0 w 17"/>
                <a:gd name="T33" fmla="*/ 0 h 8"/>
                <a:gd name="T34" fmla="*/ 0 w 17"/>
                <a:gd name="T35" fmla="*/ 0 h 8"/>
                <a:gd name="T36" fmla="*/ 0 w 17"/>
                <a:gd name="T37" fmla="*/ 0 h 8"/>
                <a:gd name="T38" fmla="*/ 0 w 17"/>
                <a:gd name="T39" fmla="*/ 0 h 8"/>
                <a:gd name="T40" fmla="*/ 0 w 17"/>
                <a:gd name="T41" fmla="*/ 0 h 8"/>
                <a:gd name="T42" fmla="*/ 0 w 17"/>
                <a:gd name="T43" fmla="*/ 0 h 8"/>
                <a:gd name="T44" fmla="*/ 0 w 17"/>
                <a:gd name="T45" fmla="*/ 0 h 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 h="8">
                  <a:moveTo>
                    <a:pt x="3" y="8"/>
                  </a:moveTo>
                  <a:lnTo>
                    <a:pt x="1" y="7"/>
                  </a:lnTo>
                  <a:lnTo>
                    <a:pt x="0" y="5"/>
                  </a:lnTo>
                  <a:lnTo>
                    <a:pt x="4" y="3"/>
                  </a:lnTo>
                  <a:lnTo>
                    <a:pt x="7" y="0"/>
                  </a:lnTo>
                  <a:lnTo>
                    <a:pt x="10" y="0"/>
                  </a:lnTo>
                  <a:lnTo>
                    <a:pt x="13" y="0"/>
                  </a:lnTo>
                  <a:lnTo>
                    <a:pt x="14" y="1"/>
                  </a:lnTo>
                  <a:lnTo>
                    <a:pt x="16" y="3"/>
                  </a:lnTo>
                  <a:lnTo>
                    <a:pt x="16" y="4"/>
                  </a:lnTo>
                  <a:lnTo>
                    <a:pt x="17" y="5"/>
                  </a:lnTo>
                  <a:lnTo>
                    <a:pt x="17" y="7"/>
                  </a:lnTo>
                  <a:lnTo>
                    <a:pt x="16" y="7"/>
                  </a:lnTo>
                  <a:lnTo>
                    <a:pt x="16" y="8"/>
                  </a:lnTo>
                  <a:lnTo>
                    <a:pt x="13" y="8"/>
                  </a:lnTo>
                  <a:lnTo>
                    <a:pt x="10" y="8"/>
                  </a:lnTo>
                  <a:lnTo>
                    <a:pt x="6" y="8"/>
                  </a:lnTo>
                  <a:lnTo>
                    <a:pt x="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6" name="Freeform 1079"/>
            <p:cNvSpPr>
              <a:spLocks/>
            </p:cNvSpPr>
            <p:nvPr/>
          </p:nvSpPr>
          <p:spPr bwMode="auto">
            <a:xfrm>
              <a:off x="3547" y="2895"/>
              <a:ext cx="895" cy="611"/>
            </a:xfrm>
            <a:custGeom>
              <a:avLst/>
              <a:gdLst>
                <a:gd name="T0" fmla="*/ 2 w 2685"/>
                <a:gd name="T1" fmla="*/ 3 h 1833"/>
                <a:gd name="T2" fmla="*/ 1 w 2685"/>
                <a:gd name="T3" fmla="*/ 2 h 1833"/>
                <a:gd name="T4" fmla="*/ 1 w 2685"/>
                <a:gd name="T5" fmla="*/ 2 h 1833"/>
                <a:gd name="T6" fmla="*/ 1 w 2685"/>
                <a:gd name="T7" fmla="*/ 2 h 1833"/>
                <a:gd name="T8" fmla="*/ 1 w 2685"/>
                <a:gd name="T9" fmla="*/ 2 h 1833"/>
                <a:gd name="T10" fmla="*/ 1 w 2685"/>
                <a:gd name="T11" fmla="*/ 2 h 1833"/>
                <a:gd name="T12" fmla="*/ 1 w 2685"/>
                <a:gd name="T13" fmla="*/ 2 h 1833"/>
                <a:gd name="T14" fmla="*/ 0 w 2685"/>
                <a:gd name="T15" fmla="*/ 2 h 1833"/>
                <a:gd name="T16" fmla="*/ 0 w 2685"/>
                <a:gd name="T17" fmla="*/ 2 h 1833"/>
                <a:gd name="T18" fmla="*/ 0 w 2685"/>
                <a:gd name="T19" fmla="*/ 2 h 1833"/>
                <a:gd name="T20" fmla="*/ 0 w 2685"/>
                <a:gd name="T21" fmla="*/ 1 h 1833"/>
                <a:gd name="T22" fmla="*/ 0 w 2685"/>
                <a:gd name="T23" fmla="*/ 1 h 1833"/>
                <a:gd name="T24" fmla="*/ 0 w 2685"/>
                <a:gd name="T25" fmla="*/ 1 h 1833"/>
                <a:gd name="T26" fmla="*/ 0 w 2685"/>
                <a:gd name="T27" fmla="*/ 0 h 1833"/>
                <a:gd name="T28" fmla="*/ 0 w 2685"/>
                <a:gd name="T29" fmla="*/ 0 h 1833"/>
                <a:gd name="T30" fmla="*/ 0 w 2685"/>
                <a:gd name="T31" fmla="*/ 0 h 1833"/>
                <a:gd name="T32" fmla="*/ 0 w 2685"/>
                <a:gd name="T33" fmla="*/ 0 h 1833"/>
                <a:gd name="T34" fmla="*/ 1 w 2685"/>
                <a:gd name="T35" fmla="*/ 0 h 1833"/>
                <a:gd name="T36" fmla="*/ 1 w 2685"/>
                <a:gd name="T37" fmla="*/ 0 h 1833"/>
                <a:gd name="T38" fmla="*/ 1 w 2685"/>
                <a:gd name="T39" fmla="*/ 0 h 1833"/>
                <a:gd name="T40" fmla="*/ 1 w 2685"/>
                <a:gd name="T41" fmla="*/ 0 h 1833"/>
                <a:gd name="T42" fmla="*/ 1 w 2685"/>
                <a:gd name="T43" fmla="*/ 0 h 1833"/>
                <a:gd name="T44" fmla="*/ 1 w 2685"/>
                <a:gd name="T45" fmla="*/ 0 h 1833"/>
                <a:gd name="T46" fmla="*/ 1 w 2685"/>
                <a:gd name="T47" fmla="*/ 0 h 1833"/>
                <a:gd name="T48" fmla="*/ 2 w 2685"/>
                <a:gd name="T49" fmla="*/ 0 h 1833"/>
                <a:gd name="T50" fmla="*/ 2 w 2685"/>
                <a:gd name="T51" fmla="*/ 0 h 1833"/>
                <a:gd name="T52" fmla="*/ 2 w 2685"/>
                <a:gd name="T53" fmla="*/ 0 h 1833"/>
                <a:gd name="T54" fmla="*/ 2 w 2685"/>
                <a:gd name="T55" fmla="*/ 0 h 1833"/>
                <a:gd name="T56" fmla="*/ 2 w 2685"/>
                <a:gd name="T57" fmla="*/ 0 h 1833"/>
                <a:gd name="T58" fmla="*/ 2 w 2685"/>
                <a:gd name="T59" fmla="*/ 0 h 1833"/>
                <a:gd name="T60" fmla="*/ 3 w 2685"/>
                <a:gd name="T61" fmla="*/ 0 h 1833"/>
                <a:gd name="T62" fmla="*/ 3 w 2685"/>
                <a:gd name="T63" fmla="*/ 0 h 1833"/>
                <a:gd name="T64" fmla="*/ 3 w 2685"/>
                <a:gd name="T65" fmla="*/ 0 h 1833"/>
                <a:gd name="T66" fmla="*/ 3 w 2685"/>
                <a:gd name="T67" fmla="*/ 0 h 1833"/>
                <a:gd name="T68" fmla="*/ 3 w 2685"/>
                <a:gd name="T69" fmla="*/ 0 h 1833"/>
                <a:gd name="T70" fmla="*/ 3 w 2685"/>
                <a:gd name="T71" fmla="*/ 0 h 1833"/>
                <a:gd name="T72" fmla="*/ 4 w 2685"/>
                <a:gd name="T73" fmla="*/ 0 h 1833"/>
                <a:gd name="T74" fmla="*/ 4 w 2685"/>
                <a:gd name="T75" fmla="*/ 0 h 1833"/>
                <a:gd name="T76" fmla="*/ 4 w 2685"/>
                <a:gd name="T77" fmla="*/ 0 h 1833"/>
                <a:gd name="T78" fmla="*/ 4 w 2685"/>
                <a:gd name="T79" fmla="*/ 1 h 1833"/>
                <a:gd name="T80" fmla="*/ 4 w 2685"/>
                <a:gd name="T81" fmla="*/ 1 h 1833"/>
                <a:gd name="T82" fmla="*/ 4 w 2685"/>
                <a:gd name="T83" fmla="*/ 1 h 1833"/>
                <a:gd name="T84" fmla="*/ 4 w 2685"/>
                <a:gd name="T85" fmla="*/ 1 h 1833"/>
                <a:gd name="T86" fmla="*/ 3 w 2685"/>
                <a:gd name="T87" fmla="*/ 2 h 1833"/>
                <a:gd name="T88" fmla="*/ 3 w 2685"/>
                <a:gd name="T89" fmla="*/ 2 h 1833"/>
                <a:gd name="T90" fmla="*/ 3 w 2685"/>
                <a:gd name="T91" fmla="*/ 2 h 1833"/>
                <a:gd name="T92" fmla="*/ 3 w 2685"/>
                <a:gd name="T93" fmla="*/ 2 h 1833"/>
                <a:gd name="T94" fmla="*/ 3 w 2685"/>
                <a:gd name="T95" fmla="*/ 2 h 1833"/>
                <a:gd name="T96" fmla="*/ 3 w 2685"/>
                <a:gd name="T97" fmla="*/ 2 h 1833"/>
                <a:gd name="T98" fmla="*/ 3 w 2685"/>
                <a:gd name="T99" fmla="*/ 2 h 1833"/>
                <a:gd name="T100" fmla="*/ 2 w 2685"/>
                <a:gd name="T101" fmla="*/ 2 h 1833"/>
                <a:gd name="T102" fmla="*/ 2 w 2685"/>
                <a:gd name="T103" fmla="*/ 2 h 1833"/>
                <a:gd name="T104" fmla="*/ 2 w 2685"/>
                <a:gd name="T105" fmla="*/ 2 h 1833"/>
                <a:gd name="T106" fmla="*/ 2 w 2685"/>
                <a:gd name="T107" fmla="*/ 3 h 1833"/>
                <a:gd name="T108" fmla="*/ 2 w 2685"/>
                <a:gd name="T109" fmla="*/ 3 h 18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85" h="1833">
                  <a:moveTo>
                    <a:pt x="1240" y="1833"/>
                  </a:moveTo>
                  <a:lnTo>
                    <a:pt x="1223" y="1832"/>
                  </a:lnTo>
                  <a:lnTo>
                    <a:pt x="1204" y="1830"/>
                  </a:lnTo>
                  <a:lnTo>
                    <a:pt x="1186" y="1829"/>
                  </a:lnTo>
                  <a:lnTo>
                    <a:pt x="1164" y="1828"/>
                  </a:lnTo>
                  <a:lnTo>
                    <a:pt x="1142" y="1826"/>
                  </a:lnTo>
                  <a:lnTo>
                    <a:pt x="1121" y="1823"/>
                  </a:lnTo>
                  <a:lnTo>
                    <a:pt x="1099" y="1819"/>
                  </a:lnTo>
                  <a:lnTo>
                    <a:pt x="1077" y="1815"/>
                  </a:lnTo>
                  <a:lnTo>
                    <a:pt x="1056" y="1810"/>
                  </a:lnTo>
                  <a:lnTo>
                    <a:pt x="1037" y="1803"/>
                  </a:lnTo>
                  <a:lnTo>
                    <a:pt x="1017" y="1796"/>
                  </a:lnTo>
                  <a:lnTo>
                    <a:pt x="1001" y="1786"/>
                  </a:lnTo>
                  <a:lnTo>
                    <a:pt x="985" y="1776"/>
                  </a:lnTo>
                  <a:lnTo>
                    <a:pt x="972" y="1764"/>
                  </a:lnTo>
                  <a:lnTo>
                    <a:pt x="960" y="1750"/>
                  </a:lnTo>
                  <a:lnTo>
                    <a:pt x="953" y="1734"/>
                  </a:lnTo>
                  <a:lnTo>
                    <a:pt x="930" y="1728"/>
                  </a:lnTo>
                  <a:lnTo>
                    <a:pt x="908" y="1725"/>
                  </a:lnTo>
                  <a:lnTo>
                    <a:pt x="884" y="1722"/>
                  </a:lnTo>
                  <a:lnTo>
                    <a:pt x="861" y="1719"/>
                  </a:lnTo>
                  <a:lnTo>
                    <a:pt x="836" y="1719"/>
                  </a:lnTo>
                  <a:lnTo>
                    <a:pt x="813" y="1718"/>
                  </a:lnTo>
                  <a:lnTo>
                    <a:pt x="789" y="1719"/>
                  </a:lnTo>
                  <a:lnTo>
                    <a:pt x="764" y="1719"/>
                  </a:lnTo>
                  <a:lnTo>
                    <a:pt x="740" y="1722"/>
                  </a:lnTo>
                  <a:lnTo>
                    <a:pt x="716" y="1724"/>
                  </a:lnTo>
                  <a:lnTo>
                    <a:pt x="692" y="1725"/>
                  </a:lnTo>
                  <a:lnTo>
                    <a:pt x="669" y="1728"/>
                  </a:lnTo>
                  <a:lnTo>
                    <a:pt x="646" y="1731"/>
                  </a:lnTo>
                  <a:lnTo>
                    <a:pt x="623" y="1732"/>
                  </a:lnTo>
                  <a:lnTo>
                    <a:pt x="599" y="1735"/>
                  </a:lnTo>
                  <a:lnTo>
                    <a:pt x="578" y="1737"/>
                  </a:lnTo>
                  <a:lnTo>
                    <a:pt x="561" y="1740"/>
                  </a:lnTo>
                  <a:lnTo>
                    <a:pt x="542" y="1741"/>
                  </a:lnTo>
                  <a:lnTo>
                    <a:pt x="524" y="1744"/>
                  </a:lnTo>
                  <a:lnTo>
                    <a:pt x="507" y="1745"/>
                  </a:lnTo>
                  <a:lnTo>
                    <a:pt x="488" y="1747"/>
                  </a:lnTo>
                  <a:lnTo>
                    <a:pt x="471" y="1750"/>
                  </a:lnTo>
                  <a:lnTo>
                    <a:pt x="454" y="1751"/>
                  </a:lnTo>
                  <a:lnTo>
                    <a:pt x="436" y="1753"/>
                  </a:lnTo>
                  <a:lnTo>
                    <a:pt x="419" y="1754"/>
                  </a:lnTo>
                  <a:lnTo>
                    <a:pt x="402" y="1755"/>
                  </a:lnTo>
                  <a:lnTo>
                    <a:pt x="384" y="1757"/>
                  </a:lnTo>
                  <a:lnTo>
                    <a:pt x="367" y="1758"/>
                  </a:lnTo>
                  <a:lnTo>
                    <a:pt x="350" y="1760"/>
                  </a:lnTo>
                  <a:lnTo>
                    <a:pt x="332" y="1761"/>
                  </a:lnTo>
                  <a:lnTo>
                    <a:pt x="315" y="1763"/>
                  </a:lnTo>
                  <a:lnTo>
                    <a:pt x="298" y="1764"/>
                  </a:lnTo>
                  <a:lnTo>
                    <a:pt x="286" y="1763"/>
                  </a:lnTo>
                  <a:lnTo>
                    <a:pt x="275" y="1760"/>
                  </a:lnTo>
                  <a:lnTo>
                    <a:pt x="265" y="1758"/>
                  </a:lnTo>
                  <a:lnTo>
                    <a:pt x="256" y="1754"/>
                  </a:lnTo>
                  <a:lnTo>
                    <a:pt x="249" y="1751"/>
                  </a:lnTo>
                  <a:lnTo>
                    <a:pt x="240" y="1745"/>
                  </a:lnTo>
                  <a:lnTo>
                    <a:pt x="234" y="1740"/>
                  </a:lnTo>
                  <a:lnTo>
                    <a:pt x="229" y="1732"/>
                  </a:lnTo>
                  <a:lnTo>
                    <a:pt x="211" y="1643"/>
                  </a:lnTo>
                  <a:lnTo>
                    <a:pt x="190" y="1553"/>
                  </a:lnTo>
                  <a:lnTo>
                    <a:pt x="168" y="1464"/>
                  </a:lnTo>
                  <a:lnTo>
                    <a:pt x="145" y="1376"/>
                  </a:lnTo>
                  <a:lnTo>
                    <a:pt x="122" y="1288"/>
                  </a:lnTo>
                  <a:lnTo>
                    <a:pt x="100" y="1200"/>
                  </a:lnTo>
                  <a:lnTo>
                    <a:pt x="80" y="1112"/>
                  </a:lnTo>
                  <a:lnTo>
                    <a:pt x="64" y="1025"/>
                  </a:lnTo>
                  <a:lnTo>
                    <a:pt x="54" y="984"/>
                  </a:lnTo>
                  <a:lnTo>
                    <a:pt x="45" y="940"/>
                  </a:lnTo>
                  <a:lnTo>
                    <a:pt x="37" y="898"/>
                  </a:lnTo>
                  <a:lnTo>
                    <a:pt x="28" y="857"/>
                  </a:lnTo>
                  <a:lnTo>
                    <a:pt x="21" y="815"/>
                  </a:lnTo>
                  <a:lnTo>
                    <a:pt x="15" y="773"/>
                  </a:lnTo>
                  <a:lnTo>
                    <a:pt x="8" y="731"/>
                  </a:lnTo>
                  <a:lnTo>
                    <a:pt x="0" y="689"/>
                  </a:lnTo>
                  <a:lnTo>
                    <a:pt x="0" y="660"/>
                  </a:lnTo>
                  <a:lnTo>
                    <a:pt x="3" y="639"/>
                  </a:lnTo>
                  <a:lnTo>
                    <a:pt x="8" y="623"/>
                  </a:lnTo>
                  <a:lnTo>
                    <a:pt x="16" y="608"/>
                  </a:lnTo>
                  <a:lnTo>
                    <a:pt x="28" y="598"/>
                  </a:lnTo>
                  <a:lnTo>
                    <a:pt x="42" y="587"/>
                  </a:lnTo>
                  <a:lnTo>
                    <a:pt x="60" y="572"/>
                  </a:lnTo>
                  <a:lnTo>
                    <a:pt x="80" y="555"/>
                  </a:lnTo>
                  <a:lnTo>
                    <a:pt x="77" y="487"/>
                  </a:lnTo>
                  <a:lnTo>
                    <a:pt x="73" y="412"/>
                  </a:lnTo>
                  <a:lnTo>
                    <a:pt x="74" y="340"/>
                  </a:lnTo>
                  <a:lnTo>
                    <a:pt x="86" y="278"/>
                  </a:lnTo>
                  <a:lnTo>
                    <a:pt x="90" y="274"/>
                  </a:lnTo>
                  <a:lnTo>
                    <a:pt x="94" y="269"/>
                  </a:lnTo>
                  <a:lnTo>
                    <a:pt x="99" y="265"/>
                  </a:lnTo>
                  <a:lnTo>
                    <a:pt x="103" y="261"/>
                  </a:lnTo>
                  <a:lnTo>
                    <a:pt x="110" y="256"/>
                  </a:lnTo>
                  <a:lnTo>
                    <a:pt x="117" y="249"/>
                  </a:lnTo>
                  <a:lnTo>
                    <a:pt x="127" y="240"/>
                  </a:lnTo>
                  <a:lnTo>
                    <a:pt x="142" y="229"/>
                  </a:lnTo>
                  <a:lnTo>
                    <a:pt x="145" y="206"/>
                  </a:lnTo>
                  <a:lnTo>
                    <a:pt x="146" y="193"/>
                  </a:lnTo>
                  <a:lnTo>
                    <a:pt x="148" y="184"/>
                  </a:lnTo>
                  <a:lnTo>
                    <a:pt x="151" y="176"/>
                  </a:lnTo>
                  <a:lnTo>
                    <a:pt x="178" y="167"/>
                  </a:lnTo>
                  <a:lnTo>
                    <a:pt x="205" y="158"/>
                  </a:lnTo>
                  <a:lnTo>
                    <a:pt x="233" y="152"/>
                  </a:lnTo>
                  <a:lnTo>
                    <a:pt x="262" y="148"/>
                  </a:lnTo>
                  <a:lnTo>
                    <a:pt x="289" y="145"/>
                  </a:lnTo>
                  <a:lnTo>
                    <a:pt x="318" y="144"/>
                  </a:lnTo>
                  <a:lnTo>
                    <a:pt x="347" y="144"/>
                  </a:lnTo>
                  <a:lnTo>
                    <a:pt x="374" y="144"/>
                  </a:lnTo>
                  <a:lnTo>
                    <a:pt x="403" y="145"/>
                  </a:lnTo>
                  <a:lnTo>
                    <a:pt x="432" y="147"/>
                  </a:lnTo>
                  <a:lnTo>
                    <a:pt x="461" y="150"/>
                  </a:lnTo>
                  <a:lnTo>
                    <a:pt x="490" y="151"/>
                  </a:lnTo>
                  <a:lnTo>
                    <a:pt x="519" y="154"/>
                  </a:lnTo>
                  <a:lnTo>
                    <a:pt x="548" y="157"/>
                  </a:lnTo>
                  <a:lnTo>
                    <a:pt x="576" y="160"/>
                  </a:lnTo>
                  <a:lnTo>
                    <a:pt x="605" y="161"/>
                  </a:lnTo>
                  <a:lnTo>
                    <a:pt x="611" y="158"/>
                  </a:lnTo>
                  <a:lnTo>
                    <a:pt x="617" y="155"/>
                  </a:lnTo>
                  <a:lnTo>
                    <a:pt x="623" y="152"/>
                  </a:lnTo>
                  <a:lnTo>
                    <a:pt x="627" y="151"/>
                  </a:lnTo>
                  <a:lnTo>
                    <a:pt x="633" y="148"/>
                  </a:lnTo>
                  <a:lnTo>
                    <a:pt x="638" y="147"/>
                  </a:lnTo>
                  <a:lnTo>
                    <a:pt x="644" y="144"/>
                  </a:lnTo>
                  <a:lnTo>
                    <a:pt x="651" y="142"/>
                  </a:lnTo>
                  <a:lnTo>
                    <a:pt x="676" y="128"/>
                  </a:lnTo>
                  <a:lnTo>
                    <a:pt x="699" y="114"/>
                  </a:lnTo>
                  <a:lnTo>
                    <a:pt x="724" y="99"/>
                  </a:lnTo>
                  <a:lnTo>
                    <a:pt x="748" y="83"/>
                  </a:lnTo>
                  <a:lnTo>
                    <a:pt x="773" y="67"/>
                  </a:lnTo>
                  <a:lnTo>
                    <a:pt x="797" y="53"/>
                  </a:lnTo>
                  <a:lnTo>
                    <a:pt x="822" y="39"/>
                  </a:lnTo>
                  <a:lnTo>
                    <a:pt x="846" y="24"/>
                  </a:lnTo>
                  <a:lnTo>
                    <a:pt x="864" y="17"/>
                  </a:lnTo>
                  <a:lnTo>
                    <a:pt x="880" y="11"/>
                  </a:lnTo>
                  <a:lnTo>
                    <a:pt x="895" y="7"/>
                  </a:lnTo>
                  <a:lnTo>
                    <a:pt x="911" y="4"/>
                  </a:lnTo>
                  <a:lnTo>
                    <a:pt x="926" y="1"/>
                  </a:lnTo>
                  <a:lnTo>
                    <a:pt x="940" y="0"/>
                  </a:lnTo>
                  <a:lnTo>
                    <a:pt x="956" y="0"/>
                  </a:lnTo>
                  <a:lnTo>
                    <a:pt x="970" y="0"/>
                  </a:lnTo>
                  <a:lnTo>
                    <a:pt x="986" y="1"/>
                  </a:lnTo>
                  <a:lnTo>
                    <a:pt x="1001" y="4"/>
                  </a:lnTo>
                  <a:lnTo>
                    <a:pt x="1017" y="5"/>
                  </a:lnTo>
                  <a:lnTo>
                    <a:pt x="1033" y="10"/>
                  </a:lnTo>
                  <a:lnTo>
                    <a:pt x="1048" y="14"/>
                  </a:lnTo>
                  <a:lnTo>
                    <a:pt x="1064" y="18"/>
                  </a:lnTo>
                  <a:lnTo>
                    <a:pt x="1083" y="24"/>
                  </a:lnTo>
                  <a:lnTo>
                    <a:pt x="1100" y="30"/>
                  </a:lnTo>
                  <a:lnTo>
                    <a:pt x="1125" y="41"/>
                  </a:lnTo>
                  <a:lnTo>
                    <a:pt x="1144" y="50"/>
                  </a:lnTo>
                  <a:lnTo>
                    <a:pt x="1158" y="57"/>
                  </a:lnTo>
                  <a:lnTo>
                    <a:pt x="1171" y="63"/>
                  </a:lnTo>
                  <a:lnTo>
                    <a:pt x="1184" y="70"/>
                  </a:lnTo>
                  <a:lnTo>
                    <a:pt x="1199" y="77"/>
                  </a:lnTo>
                  <a:lnTo>
                    <a:pt x="1216" y="86"/>
                  </a:lnTo>
                  <a:lnTo>
                    <a:pt x="1237" y="98"/>
                  </a:lnTo>
                  <a:lnTo>
                    <a:pt x="1266" y="116"/>
                  </a:lnTo>
                  <a:lnTo>
                    <a:pt x="1289" y="131"/>
                  </a:lnTo>
                  <a:lnTo>
                    <a:pt x="1308" y="144"/>
                  </a:lnTo>
                  <a:lnTo>
                    <a:pt x="1323" y="154"/>
                  </a:lnTo>
                  <a:lnTo>
                    <a:pt x="1336" y="161"/>
                  </a:lnTo>
                  <a:lnTo>
                    <a:pt x="1344" y="167"/>
                  </a:lnTo>
                  <a:lnTo>
                    <a:pt x="1353" y="171"/>
                  </a:lnTo>
                  <a:lnTo>
                    <a:pt x="1359" y="176"/>
                  </a:lnTo>
                  <a:lnTo>
                    <a:pt x="1363" y="176"/>
                  </a:lnTo>
                  <a:lnTo>
                    <a:pt x="1369" y="174"/>
                  </a:lnTo>
                  <a:lnTo>
                    <a:pt x="1376" y="173"/>
                  </a:lnTo>
                  <a:lnTo>
                    <a:pt x="1382" y="170"/>
                  </a:lnTo>
                  <a:lnTo>
                    <a:pt x="1388" y="165"/>
                  </a:lnTo>
                  <a:lnTo>
                    <a:pt x="1393" y="161"/>
                  </a:lnTo>
                  <a:lnTo>
                    <a:pt x="1398" y="157"/>
                  </a:lnTo>
                  <a:lnTo>
                    <a:pt x="1403" y="152"/>
                  </a:lnTo>
                  <a:lnTo>
                    <a:pt x="1431" y="137"/>
                  </a:lnTo>
                  <a:lnTo>
                    <a:pt x="1458" y="121"/>
                  </a:lnTo>
                  <a:lnTo>
                    <a:pt x="1486" y="106"/>
                  </a:lnTo>
                  <a:lnTo>
                    <a:pt x="1513" y="93"/>
                  </a:lnTo>
                  <a:lnTo>
                    <a:pt x="1541" y="80"/>
                  </a:lnTo>
                  <a:lnTo>
                    <a:pt x="1568" y="70"/>
                  </a:lnTo>
                  <a:lnTo>
                    <a:pt x="1595" y="60"/>
                  </a:lnTo>
                  <a:lnTo>
                    <a:pt x="1624" y="51"/>
                  </a:lnTo>
                  <a:lnTo>
                    <a:pt x="1653" y="46"/>
                  </a:lnTo>
                  <a:lnTo>
                    <a:pt x="1681" y="41"/>
                  </a:lnTo>
                  <a:lnTo>
                    <a:pt x="1711" y="39"/>
                  </a:lnTo>
                  <a:lnTo>
                    <a:pt x="1740" y="39"/>
                  </a:lnTo>
                  <a:lnTo>
                    <a:pt x="1770" y="40"/>
                  </a:lnTo>
                  <a:lnTo>
                    <a:pt x="1802" y="44"/>
                  </a:lnTo>
                  <a:lnTo>
                    <a:pt x="1834" y="51"/>
                  </a:lnTo>
                  <a:lnTo>
                    <a:pt x="1865" y="62"/>
                  </a:lnTo>
                  <a:lnTo>
                    <a:pt x="1880" y="69"/>
                  </a:lnTo>
                  <a:lnTo>
                    <a:pt x="1894" y="77"/>
                  </a:lnTo>
                  <a:lnTo>
                    <a:pt x="1907" y="86"/>
                  </a:lnTo>
                  <a:lnTo>
                    <a:pt x="1922" y="96"/>
                  </a:lnTo>
                  <a:lnTo>
                    <a:pt x="1936" y="105"/>
                  </a:lnTo>
                  <a:lnTo>
                    <a:pt x="1949" y="115"/>
                  </a:lnTo>
                  <a:lnTo>
                    <a:pt x="1964" y="125"/>
                  </a:lnTo>
                  <a:lnTo>
                    <a:pt x="1978" y="134"/>
                  </a:lnTo>
                  <a:lnTo>
                    <a:pt x="1991" y="144"/>
                  </a:lnTo>
                  <a:lnTo>
                    <a:pt x="2005" y="154"/>
                  </a:lnTo>
                  <a:lnTo>
                    <a:pt x="2020" y="163"/>
                  </a:lnTo>
                  <a:lnTo>
                    <a:pt x="2036" y="171"/>
                  </a:lnTo>
                  <a:lnTo>
                    <a:pt x="2050" y="178"/>
                  </a:lnTo>
                  <a:lnTo>
                    <a:pt x="2066" y="186"/>
                  </a:lnTo>
                  <a:lnTo>
                    <a:pt x="2082" y="193"/>
                  </a:lnTo>
                  <a:lnTo>
                    <a:pt x="2098" y="199"/>
                  </a:lnTo>
                  <a:lnTo>
                    <a:pt x="2124" y="199"/>
                  </a:lnTo>
                  <a:lnTo>
                    <a:pt x="2150" y="197"/>
                  </a:lnTo>
                  <a:lnTo>
                    <a:pt x="2176" y="194"/>
                  </a:lnTo>
                  <a:lnTo>
                    <a:pt x="2202" y="189"/>
                  </a:lnTo>
                  <a:lnTo>
                    <a:pt x="2228" y="183"/>
                  </a:lnTo>
                  <a:lnTo>
                    <a:pt x="2254" y="176"/>
                  </a:lnTo>
                  <a:lnTo>
                    <a:pt x="2281" y="170"/>
                  </a:lnTo>
                  <a:lnTo>
                    <a:pt x="2307" y="163"/>
                  </a:lnTo>
                  <a:lnTo>
                    <a:pt x="2319" y="161"/>
                  </a:lnTo>
                  <a:lnTo>
                    <a:pt x="2335" y="160"/>
                  </a:lnTo>
                  <a:lnTo>
                    <a:pt x="2352" y="158"/>
                  </a:lnTo>
                  <a:lnTo>
                    <a:pt x="2371" y="155"/>
                  </a:lnTo>
                  <a:lnTo>
                    <a:pt x="2392" y="154"/>
                  </a:lnTo>
                  <a:lnTo>
                    <a:pt x="2414" y="152"/>
                  </a:lnTo>
                  <a:lnTo>
                    <a:pt x="2437" y="151"/>
                  </a:lnTo>
                  <a:lnTo>
                    <a:pt x="2460" y="151"/>
                  </a:lnTo>
                  <a:lnTo>
                    <a:pt x="2482" y="151"/>
                  </a:lnTo>
                  <a:lnTo>
                    <a:pt x="2505" y="152"/>
                  </a:lnTo>
                  <a:lnTo>
                    <a:pt x="2525" y="154"/>
                  </a:lnTo>
                  <a:lnTo>
                    <a:pt x="2545" y="155"/>
                  </a:lnTo>
                  <a:lnTo>
                    <a:pt x="2563" y="160"/>
                  </a:lnTo>
                  <a:lnTo>
                    <a:pt x="2577" y="164"/>
                  </a:lnTo>
                  <a:lnTo>
                    <a:pt x="2590" y="171"/>
                  </a:lnTo>
                  <a:lnTo>
                    <a:pt x="2599" y="178"/>
                  </a:lnTo>
                  <a:lnTo>
                    <a:pt x="2600" y="197"/>
                  </a:lnTo>
                  <a:lnTo>
                    <a:pt x="2602" y="216"/>
                  </a:lnTo>
                  <a:lnTo>
                    <a:pt x="2602" y="235"/>
                  </a:lnTo>
                  <a:lnTo>
                    <a:pt x="2603" y="253"/>
                  </a:lnTo>
                  <a:lnTo>
                    <a:pt x="2615" y="261"/>
                  </a:lnTo>
                  <a:lnTo>
                    <a:pt x="2626" y="268"/>
                  </a:lnTo>
                  <a:lnTo>
                    <a:pt x="2638" y="275"/>
                  </a:lnTo>
                  <a:lnTo>
                    <a:pt x="2648" y="284"/>
                  </a:lnTo>
                  <a:lnTo>
                    <a:pt x="2656" y="292"/>
                  </a:lnTo>
                  <a:lnTo>
                    <a:pt x="2664" y="304"/>
                  </a:lnTo>
                  <a:lnTo>
                    <a:pt x="2668" y="318"/>
                  </a:lnTo>
                  <a:lnTo>
                    <a:pt x="2669" y="336"/>
                  </a:lnTo>
                  <a:lnTo>
                    <a:pt x="2658" y="363"/>
                  </a:lnTo>
                  <a:lnTo>
                    <a:pt x="2645" y="396"/>
                  </a:lnTo>
                  <a:lnTo>
                    <a:pt x="2633" y="432"/>
                  </a:lnTo>
                  <a:lnTo>
                    <a:pt x="2622" y="468"/>
                  </a:lnTo>
                  <a:lnTo>
                    <a:pt x="2613" y="507"/>
                  </a:lnTo>
                  <a:lnTo>
                    <a:pt x="2609" y="543"/>
                  </a:lnTo>
                  <a:lnTo>
                    <a:pt x="2607" y="578"/>
                  </a:lnTo>
                  <a:lnTo>
                    <a:pt x="2612" y="610"/>
                  </a:lnTo>
                  <a:lnTo>
                    <a:pt x="2629" y="626"/>
                  </a:lnTo>
                  <a:lnTo>
                    <a:pt x="2646" y="642"/>
                  </a:lnTo>
                  <a:lnTo>
                    <a:pt x="2661" y="657"/>
                  </a:lnTo>
                  <a:lnTo>
                    <a:pt x="2672" y="673"/>
                  </a:lnTo>
                  <a:lnTo>
                    <a:pt x="2681" y="692"/>
                  </a:lnTo>
                  <a:lnTo>
                    <a:pt x="2685" y="712"/>
                  </a:lnTo>
                  <a:lnTo>
                    <a:pt x="2685" y="737"/>
                  </a:lnTo>
                  <a:lnTo>
                    <a:pt x="2679" y="764"/>
                  </a:lnTo>
                  <a:lnTo>
                    <a:pt x="2655" y="809"/>
                  </a:lnTo>
                  <a:lnTo>
                    <a:pt x="2632" y="854"/>
                  </a:lnTo>
                  <a:lnTo>
                    <a:pt x="2610" y="901"/>
                  </a:lnTo>
                  <a:lnTo>
                    <a:pt x="2589" y="947"/>
                  </a:lnTo>
                  <a:lnTo>
                    <a:pt x="2568" y="995"/>
                  </a:lnTo>
                  <a:lnTo>
                    <a:pt x="2550" y="1044"/>
                  </a:lnTo>
                  <a:lnTo>
                    <a:pt x="2531" y="1092"/>
                  </a:lnTo>
                  <a:lnTo>
                    <a:pt x="2513" y="1142"/>
                  </a:lnTo>
                  <a:lnTo>
                    <a:pt x="2496" y="1191"/>
                  </a:lnTo>
                  <a:lnTo>
                    <a:pt x="2480" y="1242"/>
                  </a:lnTo>
                  <a:lnTo>
                    <a:pt x="2464" y="1291"/>
                  </a:lnTo>
                  <a:lnTo>
                    <a:pt x="2449" y="1341"/>
                  </a:lnTo>
                  <a:lnTo>
                    <a:pt x="2433" y="1392"/>
                  </a:lnTo>
                  <a:lnTo>
                    <a:pt x="2418" y="1442"/>
                  </a:lnTo>
                  <a:lnTo>
                    <a:pt x="2402" y="1491"/>
                  </a:lnTo>
                  <a:lnTo>
                    <a:pt x="2388" y="1542"/>
                  </a:lnTo>
                  <a:lnTo>
                    <a:pt x="2378" y="1569"/>
                  </a:lnTo>
                  <a:lnTo>
                    <a:pt x="2368" y="1597"/>
                  </a:lnTo>
                  <a:lnTo>
                    <a:pt x="2359" y="1626"/>
                  </a:lnTo>
                  <a:lnTo>
                    <a:pt x="2350" y="1654"/>
                  </a:lnTo>
                  <a:lnTo>
                    <a:pt x="2343" y="1683"/>
                  </a:lnTo>
                  <a:lnTo>
                    <a:pt x="2335" y="1714"/>
                  </a:lnTo>
                  <a:lnTo>
                    <a:pt x="2327" y="1742"/>
                  </a:lnTo>
                  <a:lnTo>
                    <a:pt x="2319" y="1771"/>
                  </a:lnTo>
                  <a:lnTo>
                    <a:pt x="2309" y="1787"/>
                  </a:lnTo>
                  <a:lnTo>
                    <a:pt x="2298" y="1799"/>
                  </a:lnTo>
                  <a:lnTo>
                    <a:pt x="2287" y="1806"/>
                  </a:lnTo>
                  <a:lnTo>
                    <a:pt x="2275" y="1810"/>
                  </a:lnTo>
                  <a:lnTo>
                    <a:pt x="2262" y="1813"/>
                  </a:lnTo>
                  <a:lnTo>
                    <a:pt x="2248" y="1815"/>
                  </a:lnTo>
                  <a:lnTo>
                    <a:pt x="2232" y="1815"/>
                  </a:lnTo>
                  <a:lnTo>
                    <a:pt x="2216" y="1815"/>
                  </a:lnTo>
                  <a:lnTo>
                    <a:pt x="2190" y="1810"/>
                  </a:lnTo>
                  <a:lnTo>
                    <a:pt x="2163" y="1806"/>
                  </a:lnTo>
                  <a:lnTo>
                    <a:pt x="2137" y="1802"/>
                  </a:lnTo>
                  <a:lnTo>
                    <a:pt x="2111" y="1797"/>
                  </a:lnTo>
                  <a:lnTo>
                    <a:pt x="2085" y="1793"/>
                  </a:lnTo>
                  <a:lnTo>
                    <a:pt x="2059" y="1789"/>
                  </a:lnTo>
                  <a:lnTo>
                    <a:pt x="2033" y="1784"/>
                  </a:lnTo>
                  <a:lnTo>
                    <a:pt x="2007" y="1780"/>
                  </a:lnTo>
                  <a:lnTo>
                    <a:pt x="1981" y="1776"/>
                  </a:lnTo>
                  <a:lnTo>
                    <a:pt x="1955" y="1773"/>
                  </a:lnTo>
                  <a:lnTo>
                    <a:pt x="1929" y="1768"/>
                  </a:lnTo>
                  <a:lnTo>
                    <a:pt x="1903" y="1765"/>
                  </a:lnTo>
                  <a:lnTo>
                    <a:pt x="1877" y="1761"/>
                  </a:lnTo>
                  <a:lnTo>
                    <a:pt x="1851" y="1758"/>
                  </a:lnTo>
                  <a:lnTo>
                    <a:pt x="1826" y="1754"/>
                  </a:lnTo>
                  <a:lnTo>
                    <a:pt x="1800" y="1751"/>
                  </a:lnTo>
                  <a:lnTo>
                    <a:pt x="1787" y="1751"/>
                  </a:lnTo>
                  <a:lnTo>
                    <a:pt x="1774" y="1750"/>
                  </a:lnTo>
                  <a:lnTo>
                    <a:pt x="1760" y="1748"/>
                  </a:lnTo>
                  <a:lnTo>
                    <a:pt x="1746" y="1748"/>
                  </a:lnTo>
                  <a:lnTo>
                    <a:pt x="1730" y="1747"/>
                  </a:lnTo>
                  <a:lnTo>
                    <a:pt x="1712" y="1747"/>
                  </a:lnTo>
                  <a:lnTo>
                    <a:pt x="1697" y="1745"/>
                  </a:lnTo>
                  <a:lnTo>
                    <a:pt x="1681" y="1745"/>
                  </a:lnTo>
                  <a:lnTo>
                    <a:pt x="1663" y="1744"/>
                  </a:lnTo>
                  <a:lnTo>
                    <a:pt x="1647" y="1744"/>
                  </a:lnTo>
                  <a:lnTo>
                    <a:pt x="1633" y="1744"/>
                  </a:lnTo>
                  <a:lnTo>
                    <a:pt x="1617" y="1744"/>
                  </a:lnTo>
                  <a:lnTo>
                    <a:pt x="1604" y="1745"/>
                  </a:lnTo>
                  <a:lnTo>
                    <a:pt x="1591" y="1747"/>
                  </a:lnTo>
                  <a:lnTo>
                    <a:pt x="1580" y="1748"/>
                  </a:lnTo>
                  <a:lnTo>
                    <a:pt x="1569" y="1750"/>
                  </a:lnTo>
                  <a:lnTo>
                    <a:pt x="1559" y="1767"/>
                  </a:lnTo>
                  <a:lnTo>
                    <a:pt x="1546" y="1780"/>
                  </a:lnTo>
                  <a:lnTo>
                    <a:pt x="1531" y="1793"/>
                  </a:lnTo>
                  <a:lnTo>
                    <a:pt x="1512" y="1803"/>
                  </a:lnTo>
                  <a:lnTo>
                    <a:pt x="1492" y="1812"/>
                  </a:lnTo>
                  <a:lnTo>
                    <a:pt x="1468" y="1817"/>
                  </a:lnTo>
                  <a:lnTo>
                    <a:pt x="1445" y="1823"/>
                  </a:lnTo>
                  <a:lnTo>
                    <a:pt x="1421" y="1828"/>
                  </a:lnTo>
                  <a:lnTo>
                    <a:pt x="1395" y="1830"/>
                  </a:lnTo>
                  <a:lnTo>
                    <a:pt x="1370" y="1832"/>
                  </a:lnTo>
                  <a:lnTo>
                    <a:pt x="1344" y="1833"/>
                  </a:lnTo>
                  <a:lnTo>
                    <a:pt x="1321" y="1833"/>
                  </a:lnTo>
                  <a:lnTo>
                    <a:pt x="1298" y="1833"/>
                  </a:lnTo>
                  <a:lnTo>
                    <a:pt x="1276" y="1833"/>
                  </a:lnTo>
                  <a:lnTo>
                    <a:pt x="1258" y="1833"/>
                  </a:lnTo>
                  <a:lnTo>
                    <a:pt x="1240" y="18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7" name="Freeform 1080"/>
            <p:cNvSpPr>
              <a:spLocks/>
            </p:cNvSpPr>
            <p:nvPr/>
          </p:nvSpPr>
          <p:spPr bwMode="auto">
            <a:xfrm>
              <a:off x="3553" y="2900"/>
              <a:ext cx="883" cy="602"/>
            </a:xfrm>
            <a:custGeom>
              <a:avLst/>
              <a:gdLst>
                <a:gd name="T0" fmla="*/ 2 w 2651"/>
                <a:gd name="T1" fmla="*/ 2 h 1806"/>
                <a:gd name="T2" fmla="*/ 2 w 2651"/>
                <a:gd name="T3" fmla="*/ 2 h 1806"/>
                <a:gd name="T4" fmla="*/ 1 w 2651"/>
                <a:gd name="T5" fmla="*/ 2 h 1806"/>
                <a:gd name="T6" fmla="*/ 1 w 2651"/>
                <a:gd name="T7" fmla="*/ 2 h 1806"/>
                <a:gd name="T8" fmla="*/ 1 w 2651"/>
                <a:gd name="T9" fmla="*/ 2 h 1806"/>
                <a:gd name="T10" fmla="*/ 1 w 2651"/>
                <a:gd name="T11" fmla="*/ 2 h 1806"/>
                <a:gd name="T12" fmla="*/ 1 w 2651"/>
                <a:gd name="T13" fmla="*/ 2 h 1806"/>
                <a:gd name="T14" fmla="*/ 1 w 2651"/>
                <a:gd name="T15" fmla="*/ 2 h 1806"/>
                <a:gd name="T16" fmla="*/ 0 w 2651"/>
                <a:gd name="T17" fmla="*/ 2 h 1806"/>
                <a:gd name="T18" fmla="*/ 0 w 2651"/>
                <a:gd name="T19" fmla="*/ 2 h 1806"/>
                <a:gd name="T20" fmla="*/ 0 w 2651"/>
                <a:gd name="T21" fmla="*/ 2 h 1806"/>
                <a:gd name="T22" fmla="*/ 0 w 2651"/>
                <a:gd name="T23" fmla="*/ 1 h 1806"/>
                <a:gd name="T24" fmla="*/ 0 w 2651"/>
                <a:gd name="T25" fmla="*/ 1 h 1806"/>
                <a:gd name="T26" fmla="*/ 0 w 2651"/>
                <a:gd name="T27" fmla="*/ 1 h 1806"/>
                <a:gd name="T28" fmla="*/ 0 w 2651"/>
                <a:gd name="T29" fmla="*/ 1 h 1806"/>
                <a:gd name="T30" fmla="*/ 0 w 2651"/>
                <a:gd name="T31" fmla="*/ 0 h 1806"/>
                <a:gd name="T32" fmla="*/ 0 w 2651"/>
                <a:gd name="T33" fmla="*/ 0 h 1806"/>
                <a:gd name="T34" fmla="*/ 0 w 2651"/>
                <a:gd name="T35" fmla="*/ 0 h 1806"/>
                <a:gd name="T36" fmla="*/ 0 w 2651"/>
                <a:gd name="T37" fmla="*/ 0 h 1806"/>
                <a:gd name="T38" fmla="*/ 1 w 2651"/>
                <a:gd name="T39" fmla="*/ 0 h 1806"/>
                <a:gd name="T40" fmla="*/ 1 w 2651"/>
                <a:gd name="T41" fmla="*/ 0 h 1806"/>
                <a:gd name="T42" fmla="*/ 1 w 2651"/>
                <a:gd name="T43" fmla="*/ 0 h 1806"/>
                <a:gd name="T44" fmla="*/ 1 w 2651"/>
                <a:gd name="T45" fmla="*/ 0 h 1806"/>
                <a:gd name="T46" fmla="*/ 1 w 2651"/>
                <a:gd name="T47" fmla="*/ 0 h 1806"/>
                <a:gd name="T48" fmla="*/ 1 w 2651"/>
                <a:gd name="T49" fmla="*/ 0 h 1806"/>
                <a:gd name="T50" fmla="*/ 1 w 2651"/>
                <a:gd name="T51" fmla="*/ 0 h 1806"/>
                <a:gd name="T52" fmla="*/ 2 w 2651"/>
                <a:gd name="T53" fmla="*/ 0 h 1806"/>
                <a:gd name="T54" fmla="*/ 2 w 2651"/>
                <a:gd name="T55" fmla="*/ 0 h 1806"/>
                <a:gd name="T56" fmla="*/ 2 w 2651"/>
                <a:gd name="T57" fmla="*/ 0 h 1806"/>
                <a:gd name="T58" fmla="*/ 2 w 2651"/>
                <a:gd name="T59" fmla="*/ 0 h 1806"/>
                <a:gd name="T60" fmla="*/ 2 w 2651"/>
                <a:gd name="T61" fmla="*/ 0 h 1806"/>
                <a:gd name="T62" fmla="*/ 2 w 2651"/>
                <a:gd name="T63" fmla="*/ 0 h 1806"/>
                <a:gd name="T64" fmla="*/ 2 w 2651"/>
                <a:gd name="T65" fmla="*/ 0 h 1806"/>
                <a:gd name="T66" fmla="*/ 2 w 2651"/>
                <a:gd name="T67" fmla="*/ 0 h 1806"/>
                <a:gd name="T68" fmla="*/ 3 w 2651"/>
                <a:gd name="T69" fmla="*/ 0 h 1806"/>
                <a:gd name="T70" fmla="*/ 3 w 2651"/>
                <a:gd name="T71" fmla="*/ 0 h 1806"/>
                <a:gd name="T72" fmla="*/ 3 w 2651"/>
                <a:gd name="T73" fmla="*/ 0 h 1806"/>
                <a:gd name="T74" fmla="*/ 3 w 2651"/>
                <a:gd name="T75" fmla="*/ 0 h 1806"/>
                <a:gd name="T76" fmla="*/ 3 w 2651"/>
                <a:gd name="T77" fmla="*/ 0 h 1806"/>
                <a:gd name="T78" fmla="*/ 3 w 2651"/>
                <a:gd name="T79" fmla="*/ 0 h 1806"/>
                <a:gd name="T80" fmla="*/ 3 w 2651"/>
                <a:gd name="T81" fmla="*/ 0 h 1806"/>
                <a:gd name="T82" fmla="*/ 3 w 2651"/>
                <a:gd name="T83" fmla="*/ 0 h 1806"/>
                <a:gd name="T84" fmla="*/ 4 w 2651"/>
                <a:gd name="T85" fmla="*/ 0 h 1806"/>
                <a:gd name="T86" fmla="*/ 4 w 2651"/>
                <a:gd name="T87" fmla="*/ 0 h 1806"/>
                <a:gd name="T88" fmla="*/ 4 w 2651"/>
                <a:gd name="T89" fmla="*/ 0 h 1806"/>
                <a:gd name="T90" fmla="*/ 4 w 2651"/>
                <a:gd name="T91" fmla="*/ 1 h 1806"/>
                <a:gd name="T92" fmla="*/ 4 w 2651"/>
                <a:gd name="T93" fmla="*/ 1 h 1806"/>
                <a:gd name="T94" fmla="*/ 4 w 2651"/>
                <a:gd name="T95" fmla="*/ 1 h 1806"/>
                <a:gd name="T96" fmla="*/ 4 w 2651"/>
                <a:gd name="T97" fmla="*/ 1 h 1806"/>
                <a:gd name="T98" fmla="*/ 3 w 2651"/>
                <a:gd name="T99" fmla="*/ 2 h 1806"/>
                <a:gd name="T100" fmla="*/ 3 w 2651"/>
                <a:gd name="T101" fmla="*/ 2 h 1806"/>
                <a:gd name="T102" fmla="*/ 3 w 2651"/>
                <a:gd name="T103" fmla="*/ 2 h 1806"/>
                <a:gd name="T104" fmla="*/ 3 w 2651"/>
                <a:gd name="T105" fmla="*/ 2 h 1806"/>
                <a:gd name="T106" fmla="*/ 3 w 2651"/>
                <a:gd name="T107" fmla="*/ 2 h 1806"/>
                <a:gd name="T108" fmla="*/ 3 w 2651"/>
                <a:gd name="T109" fmla="*/ 2 h 1806"/>
                <a:gd name="T110" fmla="*/ 2 w 2651"/>
                <a:gd name="T111" fmla="*/ 2 h 1806"/>
                <a:gd name="T112" fmla="*/ 2 w 2651"/>
                <a:gd name="T113" fmla="*/ 2 h 1806"/>
                <a:gd name="T114" fmla="*/ 2 w 2651"/>
                <a:gd name="T115" fmla="*/ 2 h 1806"/>
                <a:gd name="T116" fmla="*/ 2 w 2651"/>
                <a:gd name="T117" fmla="*/ 2 h 180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651" h="1806">
                  <a:moveTo>
                    <a:pt x="1319" y="1806"/>
                  </a:moveTo>
                  <a:lnTo>
                    <a:pt x="1302" y="1806"/>
                  </a:lnTo>
                  <a:lnTo>
                    <a:pt x="1282" y="1804"/>
                  </a:lnTo>
                  <a:lnTo>
                    <a:pt x="1258" y="1804"/>
                  </a:lnTo>
                  <a:lnTo>
                    <a:pt x="1234" y="1804"/>
                  </a:lnTo>
                  <a:lnTo>
                    <a:pt x="1208" y="1803"/>
                  </a:lnTo>
                  <a:lnTo>
                    <a:pt x="1181" y="1802"/>
                  </a:lnTo>
                  <a:lnTo>
                    <a:pt x="1153" y="1799"/>
                  </a:lnTo>
                  <a:lnTo>
                    <a:pt x="1126" y="1796"/>
                  </a:lnTo>
                  <a:lnTo>
                    <a:pt x="1098" y="1793"/>
                  </a:lnTo>
                  <a:lnTo>
                    <a:pt x="1071" y="1787"/>
                  </a:lnTo>
                  <a:lnTo>
                    <a:pt x="1045" y="1781"/>
                  </a:lnTo>
                  <a:lnTo>
                    <a:pt x="1020" y="1773"/>
                  </a:lnTo>
                  <a:lnTo>
                    <a:pt x="999" y="1764"/>
                  </a:lnTo>
                  <a:lnTo>
                    <a:pt x="980" y="1752"/>
                  </a:lnTo>
                  <a:lnTo>
                    <a:pt x="963" y="1740"/>
                  </a:lnTo>
                  <a:lnTo>
                    <a:pt x="950" y="1725"/>
                  </a:lnTo>
                  <a:lnTo>
                    <a:pt x="947" y="1715"/>
                  </a:lnTo>
                  <a:lnTo>
                    <a:pt x="944" y="1708"/>
                  </a:lnTo>
                  <a:lnTo>
                    <a:pt x="939" y="1702"/>
                  </a:lnTo>
                  <a:lnTo>
                    <a:pt x="934" y="1699"/>
                  </a:lnTo>
                  <a:lnTo>
                    <a:pt x="928" y="1698"/>
                  </a:lnTo>
                  <a:lnTo>
                    <a:pt x="921" y="1696"/>
                  </a:lnTo>
                  <a:lnTo>
                    <a:pt x="912" y="1696"/>
                  </a:lnTo>
                  <a:lnTo>
                    <a:pt x="903" y="1695"/>
                  </a:lnTo>
                  <a:lnTo>
                    <a:pt x="875" y="1692"/>
                  </a:lnTo>
                  <a:lnTo>
                    <a:pt x="847" y="1690"/>
                  </a:lnTo>
                  <a:lnTo>
                    <a:pt x="818" y="1690"/>
                  </a:lnTo>
                  <a:lnTo>
                    <a:pt x="791" y="1690"/>
                  </a:lnTo>
                  <a:lnTo>
                    <a:pt x="762" y="1690"/>
                  </a:lnTo>
                  <a:lnTo>
                    <a:pt x="733" y="1692"/>
                  </a:lnTo>
                  <a:lnTo>
                    <a:pt x="706" y="1693"/>
                  </a:lnTo>
                  <a:lnTo>
                    <a:pt x="677" y="1696"/>
                  </a:lnTo>
                  <a:lnTo>
                    <a:pt x="648" y="1699"/>
                  </a:lnTo>
                  <a:lnTo>
                    <a:pt x="620" y="1702"/>
                  </a:lnTo>
                  <a:lnTo>
                    <a:pt x="592" y="1705"/>
                  </a:lnTo>
                  <a:lnTo>
                    <a:pt x="564" y="1708"/>
                  </a:lnTo>
                  <a:lnTo>
                    <a:pt x="537" y="1712"/>
                  </a:lnTo>
                  <a:lnTo>
                    <a:pt x="509" y="1715"/>
                  </a:lnTo>
                  <a:lnTo>
                    <a:pt x="482" y="1719"/>
                  </a:lnTo>
                  <a:lnTo>
                    <a:pt x="454" y="1722"/>
                  </a:lnTo>
                  <a:lnTo>
                    <a:pt x="430" y="1725"/>
                  </a:lnTo>
                  <a:lnTo>
                    <a:pt x="403" y="1728"/>
                  </a:lnTo>
                  <a:lnTo>
                    <a:pt x="372" y="1731"/>
                  </a:lnTo>
                  <a:lnTo>
                    <a:pt x="340" y="1734"/>
                  </a:lnTo>
                  <a:lnTo>
                    <a:pt x="309" y="1735"/>
                  </a:lnTo>
                  <a:lnTo>
                    <a:pt x="278" y="1734"/>
                  </a:lnTo>
                  <a:lnTo>
                    <a:pt x="251" y="1729"/>
                  </a:lnTo>
                  <a:lnTo>
                    <a:pt x="228" y="1719"/>
                  </a:lnTo>
                  <a:lnTo>
                    <a:pt x="211" y="1640"/>
                  </a:lnTo>
                  <a:lnTo>
                    <a:pt x="193" y="1559"/>
                  </a:lnTo>
                  <a:lnTo>
                    <a:pt x="173" y="1480"/>
                  </a:lnTo>
                  <a:lnTo>
                    <a:pt x="153" y="1400"/>
                  </a:lnTo>
                  <a:lnTo>
                    <a:pt x="133" y="1323"/>
                  </a:lnTo>
                  <a:lnTo>
                    <a:pt x="112" y="1243"/>
                  </a:lnTo>
                  <a:lnTo>
                    <a:pt x="92" y="1165"/>
                  </a:lnTo>
                  <a:lnTo>
                    <a:pt x="73" y="1089"/>
                  </a:lnTo>
                  <a:lnTo>
                    <a:pt x="63" y="1031"/>
                  </a:lnTo>
                  <a:lnTo>
                    <a:pt x="52" y="973"/>
                  </a:lnTo>
                  <a:lnTo>
                    <a:pt x="39" y="916"/>
                  </a:lnTo>
                  <a:lnTo>
                    <a:pt x="27" y="859"/>
                  </a:lnTo>
                  <a:lnTo>
                    <a:pt x="17" y="802"/>
                  </a:lnTo>
                  <a:lnTo>
                    <a:pt x="8" y="744"/>
                  </a:lnTo>
                  <a:lnTo>
                    <a:pt x="1" y="688"/>
                  </a:lnTo>
                  <a:lnTo>
                    <a:pt x="0" y="630"/>
                  </a:lnTo>
                  <a:lnTo>
                    <a:pt x="6" y="614"/>
                  </a:lnTo>
                  <a:lnTo>
                    <a:pt x="14" y="603"/>
                  </a:lnTo>
                  <a:lnTo>
                    <a:pt x="24" y="591"/>
                  </a:lnTo>
                  <a:lnTo>
                    <a:pt x="34" y="582"/>
                  </a:lnTo>
                  <a:lnTo>
                    <a:pt x="46" y="572"/>
                  </a:lnTo>
                  <a:lnTo>
                    <a:pt x="58" y="564"/>
                  </a:lnTo>
                  <a:lnTo>
                    <a:pt x="71" y="555"/>
                  </a:lnTo>
                  <a:lnTo>
                    <a:pt x="82" y="543"/>
                  </a:lnTo>
                  <a:lnTo>
                    <a:pt x="78" y="476"/>
                  </a:lnTo>
                  <a:lnTo>
                    <a:pt x="73" y="405"/>
                  </a:lnTo>
                  <a:lnTo>
                    <a:pt x="73" y="337"/>
                  </a:lnTo>
                  <a:lnTo>
                    <a:pt x="82" y="272"/>
                  </a:lnTo>
                  <a:lnTo>
                    <a:pt x="99" y="256"/>
                  </a:lnTo>
                  <a:lnTo>
                    <a:pt x="112" y="246"/>
                  </a:lnTo>
                  <a:lnTo>
                    <a:pt x="122" y="239"/>
                  </a:lnTo>
                  <a:lnTo>
                    <a:pt x="130" y="232"/>
                  </a:lnTo>
                  <a:lnTo>
                    <a:pt x="134" y="225"/>
                  </a:lnTo>
                  <a:lnTo>
                    <a:pt x="137" y="215"/>
                  </a:lnTo>
                  <a:lnTo>
                    <a:pt x="140" y="199"/>
                  </a:lnTo>
                  <a:lnTo>
                    <a:pt x="141" y="177"/>
                  </a:lnTo>
                  <a:lnTo>
                    <a:pt x="156" y="170"/>
                  </a:lnTo>
                  <a:lnTo>
                    <a:pt x="172" y="164"/>
                  </a:lnTo>
                  <a:lnTo>
                    <a:pt x="190" y="158"/>
                  </a:lnTo>
                  <a:lnTo>
                    <a:pt x="209" y="154"/>
                  </a:lnTo>
                  <a:lnTo>
                    <a:pt x="229" y="151"/>
                  </a:lnTo>
                  <a:lnTo>
                    <a:pt x="251" y="148"/>
                  </a:lnTo>
                  <a:lnTo>
                    <a:pt x="274" y="147"/>
                  </a:lnTo>
                  <a:lnTo>
                    <a:pt x="296" y="145"/>
                  </a:lnTo>
                  <a:lnTo>
                    <a:pt x="319" y="145"/>
                  </a:lnTo>
                  <a:lnTo>
                    <a:pt x="340" y="145"/>
                  </a:lnTo>
                  <a:lnTo>
                    <a:pt x="362" y="145"/>
                  </a:lnTo>
                  <a:lnTo>
                    <a:pt x="384" y="147"/>
                  </a:lnTo>
                  <a:lnTo>
                    <a:pt x="404" y="147"/>
                  </a:lnTo>
                  <a:lnTo>
                    <a:pt x="424" y="148"/>
                  </a:lnTo>
                  <a:lnTo>
                    <a:pt x="443" y="148"/>
                  </a:lnTo>
                  <a:lnTo>
                    <a:pt x="459" y="150"/>
                  </a:lnTo>
                  <a:lnTo>
                    <a:pt x="475" y="151"/>
                  </a:lnTo>
                  <a:lnTo>
                    <a:pt x="489" y="154"/>
                  </a:lnTo>
                  <a:lnTo>
                    <a:pt x="505" y="155"/>
                  </a:lnTo>
                  <a:lnTo>
                    <a:pt x="521" y="158"/>
                  </a:lnTo>
                  <a:lnTo>
                    <a:pt x="538" y="160"/>
                  </a:lnTo>
                  <a:lnTo>
                    <a:pt x="554" y="161"/>
                  </a:lnTo>
                  <a:lnTo>
                    <a:pt x="571" y="161"/>
                  </a:lnTo>
                  <a:lnTo>
                    <a:pt x="590" y="163"/>
                  </a:lnTo>
                  <a:lnTo>
                    <a:pt x="615" y="152"/>
                  </a:lnTo>
                  <a:lnTo>
                    <a:pt x="639" y="141"/>
                  </a:lnTo>
                  <a:lnTo>
                    <a:pt x="661" y="129"/>
                  </a:lnTo>
                  <a:lnTo>
                    <a:pt x="684" y="116"/>
                  </a:lnTo>
                  <a:lnTo>
                    <a:pt x="706" y="102"/>
                  </a:lnTo>
                  <a:lnTo>
                    <a:pt x="726" y="89"/>
                  </a:lnTo>
                  <a:lnTo>
                    <a:pt x="747" y="76"/>
                  </a:lnTo>
                  <a:lnTo>
                    <a:pt x="769" y="62"/>
                  </a:lnTo>
                  <a:lnTo>
                    <a:pt x="789" y="50"/>
                  </a:lnTo>
                  <a:lnTo>
                    <a:pt x="811" y="38"/>
                  </a:lnTo>
                  <a:lnTo>
                    <a:pt x="834" y="27"/>
                  </a:lnTo>
                  <a:lnTo>
                    <a:pt x="857" y="18"/>
                  </a:lnTo>
                  <a:lnTo>
                    <a:pt x="880" y="10"/>
                  </a:lnTo>
                  <a:lnTo>
                    <a:pt x="905" y="4"/>
                  </a:lnTo>
                  <a:lnTo>
                    <a:pt x="932" y="1"/>
                  </a:lnTo>
                  <a:lnTo>
                    <a:pt x="960" y="0"/>
                  </a:lnTo>
                  <a:lnTo>
                    <a:pt x="978" y="4"/>
                  </a:lnTo>
                  <a:lnTo>
                    <a:pt x="996" y="8"/>
                  </a:lnTo>
                  <a:lnTo>
                    <a:pt x="1013" y="13"/>
                  </a:lnTo>
                  <a:lnTo>
                    <a:pt x="1029" y="18"/>
                  </a:lnTo>
                  <a:lnTo>
                    <a:pt x="1046" y="24"/>
                  </a:lnTo>
                  <a:lnTo>
                    <a:pt x="1062" y="30"/>
                  </a:lnTo>
                  <a:lnTo>
                    <a:pt x="1079" y="36"/>
                  </a:lnTo>
                  <a:lnTo>
                    <a:pt x="1095" y="43"/>
                  </a:lnTo>
                  <a:lnTo>
                    <a:pt x="1111" y="50"/>
                  </a:lnTo>
                  <a:lnTo>
                    <a:pt x="1127" y="57"/>
                  </a:lnTo>
                  <a:lnTo>
                    <a:pt x="1143" y="64"/>
                  </a:lnTo>
                  <a:lnTo>
                    <a:pt x="1160" y="72"/>
                  </a:lnTo>
                  <a:lnTo>
                    <a:pt x="1176" y="80"/>
                  </a:lnTo>
                  <a:lnTo>
                    <a:pt x="1194" y="89"/>
                  </a:lnTo>
                  <a:lnTo>
                    <a:pt x="1211" y="98"/>
                  </a:lnTo>
                  <a:lnTo>
                    <a:pt x="1228" y="106"/>
                  </a:lnTo>
                  <a:lnTo>
                    <a:pt x="1240" y="115"/>
                  </a:lnTo>
                  <a:lnTo>
                    <a:pt x="1253" y="125"/>
                  </a:lnTo>
                  <a:lnTo>
                    <a:pt x="1269" y="137"/>
                  </a:lnTo>
                  <a:lnTo>
                    <a:pt x="1286" y="150"/>
                  </a:lnTo>
                  <a:lnTo>
                    <a:pt x="1305" y="161"/>
                  </a:lnTo>
                  <a:lnTo>
                    <a:pt x="1322" y="171"/>
                  </a:lnTo>
                  <a:lnTo>
                    <a:pt x="1341" y="177"/>
                  </a:lnTo>
                  <a:lnTo>
                    <a:pt x="1358" y="180"/>
                  </a:lnTo>
                  <a:lnTo>
                    <a:pt x="1380" y="164"/>
                  </a:lnTo>
                  <a:lnTo>
                    <a:pt x="1401" y="148"/>
                  </a:lnTo>
                  <a:lnTo>
                    <a:pt x="1424" y="134"/>
                  </a:lnTo>
                  <a:lnTo>
                    <a:pt x="1448" y="119"/>
                  </a:lnTo>
                  <a:lnTo>
                    <a:pt x="1471" y="106"/>
                  </a:lnTo>
                  <a:lnTo>
                    <a:pt x="1495" y="95"/>
                  </a:lnTo>
                  <a:lnTo>
                    <a:pt x="1518" y="85"/>
                  </a:lnTo>
                  <a:lnTo>
                    <a:pt x="1544" y="75"/>
                  </a:lnTo>
                  <a:lnTo>
                    <a:pt x="1569" y="67"/>
                  </a:lnTo>
                  <a:lnTo>
                    <a:pt x="1595" y="59"/>
                  </a:lnTo>
                  <a:lnTo>
                    <a:pt x="1621" y="53"/>
                  </a:lnTo>
                  <a:lnTo>
                    <a:pt x="1647" y="47"/>
                  </a:lnTo>
                  <a:lnTo>
                    <a:pt x="1674" y="44"/>
                  </a:lnTo>
                  <a:lnTo>
                    <a:pt x="1702" y="41"/>
                  </a:lnTo>
                  <a:lnTo>
                    <a:pt x="1730" y="38"/>
                  </a:lnTo>
                  <a:lnTo>
                    <a:pt x="1759" y="38"/>
                  </a:lnTo>
                  <a:lnTo>
                    <a:pt x="1771" y="41"/>
                  </a:lnTo>
                  <a:lnTo>
                    <a:pt x="1784" y="44"/>
                  </a:lnTo>
                  <a:lnTo>
                    <a:pt x="1795" y="49"/>
                  </a:lnTo>
                  <a:lnTo>
                    <a:pt x="1808" y="53"/>
                  </a:lnTo>
                  <a:lnTo>
                    <a:pt x="1823" y="57"/>
                  </a:lnTo>
                  <a:lnTo>
                    <a:pt x="1836" y="62"/>
                  </a:lnTo>
                  <a:lnTo>
                    <a:pt x="1849" y="66"/>
                  </a:lnTo>
                  <a:lnTo>
                    <a:pt x="1862" y="72"/>
                  </a:lnTo>
                  <a:lnTo>
                    <a:pt x="1888" y="88"/>
                  </a:lnTo>
                  <a:lnTo>
                    <a:pt x="1912" y="105"/>
                  </a:lnTo>
                  <a:lnTo>
                    <a:pt x="1938" y="124"/>
                  </a:lnTo>
                  <a:lnTo>
                    <a:pt x="1966" y="142"/>
                  </a:lnTo>
                  <a:lnTo>
                    <a:pt x="1992" y="160"/>
                  </a:lnTo>
                  <a:lnTo>
                    <a:pt x="2019" y="177"/>
                  </a:lnTo>
                  <a:lnTo>
                    <a:pt x="2048" y="191"/>
                  </a:lnTo>
                  <a:lnTo>
                    <a:pt x="2077" y="203"/>
                  </a:lnTo>
                  <a:lnTo>
                    <a:pt x="2093" y="202"/>
                  </a:lnTo>
                  <a:lnTo>
                    <a:pt x="2107" y="202"/>
                  </a:lnTo>
                  <a:lnTo>
                    <a:pt x="2123" y="199"/>
                  </a:lnTo>
                  <a:lnTo>
                    <a:pt x="2138" y="197"/>
                  </a:lnTo>
                  <a:lnTo>
                    <a:pt x="2153" y="194"/>
                  </a:lnTo>
                  <a:lnTo>
                    <a:pt x="2169" y="191"/>
                  </a:lnTo>
                  <a:lnTo>
                    <a:pt x="2184" y="189"/>
                  </a:lnTo>
                  <a:lnTo>
                    <a:pt x="2200" y="186"/>
                  </a:lnTo>
                  <a:lnTo>
                    <a:pt x="2214" y="183"/>
                  </a:lnTo>
                  <a:lnTo>
                    <a:pt x="2230" y="178"/>
                  </a:lnTo>
                  <a:lnTo>
                    <a:pt x="2244" y="176"/>
                  </a:lnTo>
                  <a:lnTo>
                    <a:pt x="2260" y="171"/>
                  </a:lnTo>
                  <a:lnTo>
                    <a:pt x="2276" y="168"/>
                  </a:lnTo>
                  <a:lnTo>
                    <a:pt x="2291" y="164"/>
                  </a:lnTo>
                  <a:lnTo>
                    <a:pt x="2306" y="161"/>
                  </a:lnTo>
                  <a:lnTo>
                    <a:pt x="2322" y="158"/>
                  </a:lnTo>
                  <a:lnTo>
                    <a:pt x="2337" y="157"/>
                  </a:lnTo>
                  <a:lnTo>
                    <a:pt x="2351" y="157"/>
                  </a:lnTo>
                  <a:lnTo>
                    <a:pt x="2366" y="155"/>
                  </a:lnTo>
                  <a:lnTo>
                    <a:pt x="2381" y="155"/>
                  </a:lnTo>
                  <a:lnTo>
                    <a:pt x="2396" y="155"/>
                  </a:lnTo>
                  <a:lnTo>
                    <a:pt x="2410" y="155"/>
                  </a:lnTo>
                  <a:lnTo>
                    <a:pt x="2425" y="155"/>
                  </a:lnTo>
                  <a:lnTo>
                    <a:pt x="2441" y="155"/>
                  </a:lnTo>
                  <a:lnTo>
                    <a:pt x="2455" y="157"/>
                  </a:lnTo>
                  <a:lnTo>
                    <a:pt x="2470" y="157"/>
                  </a:lnTo>
                  <a:lnTo>
                    <a:pt x="2485" y="158"/>
                  </a:lnTo>
                  <a:lnTo>
                    <a:pt x="2500" y="158"/>
                  </a:lnTo>
                  <a:lnTo>
                    <a:pt x="2516" y="160"/>
                  </a:lnTo>
                  <a:lnTo>
                    <a:pt x="2530" y="161"/>
                  </a:lnTo>
                  <a:lnTo>
                    <a:pt x="2546" y="163"/>
                  </a:lnTo>
                  <a:lnTo>
                    <a:pt x="2562" y="164"/>
                  </a:lnTo>
                  <a:lnTo>
                    <a:pt x="2566" y="181"/>
                  </a:lnTo>
                  <a:lnTo>
                    <a:pt x="2565" y="203"/>
                  </a:lnTo>
                  <a:lnTo>
                    <a:pt x="2565" y="227"/>
                  </a:lnTo>
                  <a:lnTo>
                    <a:pt x="2575" y="251"/>
                  </a:lnTo>
                  <a:lnTo>
                    <a:pt x="2585" y="256"/>
                  </a:lnTo>
                  <a:lnTo>
                    <a:pt x="2595" y="262"/>
                  </a:lnTo>
                  <a:lnTo>
                    <a:pt x="2605" y="268"/>
                  </a:lnTo>
                  <a:lnTo>
                    <a:pt x="2614" y="275"/>
                  </a:lnTo>
                  <a:lnTo>
                    <a:pt x="2623" y="282"/>
                  </a:lnTo>
                  <a:lnTo>
                    <a:pt x="2628" y="292"/>
                  </a:lnTo>
                  <a:lnTo>
                    <a:pt x="2633" y="304"/>
                  </a:lnTo>
                  <a:lnTo>
                    <a:pt x="2634" y="318"/>
                  </a:lnTo>
                  <a:lnTo>
                    <a:pt x="2621" y="350"/>
                  </a:lnTo>
                  <a:lnTo>
                    <a:pt x="2610" y="383"/>
                  </a:lnTo>
                  <a:lnTo>
                    <a:pt x="2599" y="415"/>
                  </a:lnTo>
                  <a:lnTo>
                    <a:pt x="2592" y="448"/>
                  </a:lnTo>
                  <a:lnTo>
                    <a:pt x="2585" y="483"/>
                  </a:lnTo>
                  <a:lnTo>
                    <a:pt x="2579" y="517"/>
                  </a:lnTo>
                  <a:lnTo>
                    <a:pt x="2576" y="552"/>
                  </a:lnTo>
                  <a:lnTo>
                    <a:pt x="2575" y="588"/>
                  </a:lnTo>
                  <a:lnTo>
                    <a:pt x="2576" y="591"/>
                  </a:lnTo>
                  <a:lnTo>
                    <a:pt x="2578" y="595"/>
                  </a:lnTo>
                  <a:lnTo>
                    <a:pt x="2578" y="600"/>
                  </a:lnTo>
                  <a:lnTo>
                    <a:pt x="2579" y="603"/>
                  </a:lnTo>
                  <a:lnTo>
                    <a:pt x="2610" y="629"/>
                  </a:lnTo>
                  <a:lnTo>
                    <a:pt x="2631" y="652"/>
                  </a:lnTo>
                  <a:lnTo>
                    <a:pt x="2644" y="673"/>
                  </a:lnTo>
                  <a:lnTo>
                    <a:pt x="2651" y="695"/>
                  </a:lnTo>
                  <a:lnTo>
                    <a:pt x="2650" y="719"/>
                  </a:lnTo>
                  <a:lnTo>
                    <a:pt x="2643" y="745"/>
                  </a:lnTo>
                  <a:lnTo>
                    <a:pt x="2630" y="776"/>
                  </a:lnTo>
                  <a:lnTo>
                    <a:pt x="2611" y="812"/>
                  </a:lnTo>
                  <a:lnTo>
                    <a:pt x="2586" y="868"/>
                  </a:lnTo>
                  <a:lnTo>
                    <a:pt x="2562" y="926"/>
                  </a:lnTo>
                  <a:lnTo>
                    <a:pt x="2539" y="984"/>
                  </a:lnTo>
                  <a:lnTo>
                    <a:pt x="2516" y="1041"/>
                  </a:lnTo>
                  <a:lnTo>
                    <a:pt x="2494" y="1100"/>
                  </a:lnTo>
                  <a:lnTo>
                    <a:pt x="2472" y="1158"/>
                  </a:lnTo>
                  <a:lnTo>
                    <a:pt x="2452" y="1217"/>
                  </a:lnTo>
                  <a:lnTo>
                    <a:pt x="2432" y="1276"/>
                  </a:lnTo>
                  <a:lnTo>
                    <a:pt x="2412" y="1336"/>
                  </a:lnTo>
                  <a:lnTo>
                    <a:pt x="2392" y="1396"/>
                  </a:lnTo>
                  <a:lnTo>
                    <a:pt x="2373" y="1455"/>
                  </a:lnTo>
                  <a:lnTo>
                    <a:pt x="2354" y="1516"/>
                  </a:lnTo>
                  <a:lnTo>
                    <a:pt x="2337" y="1576"/>
                  </a:lnTo>
                  <a:lnTo>
                    <a:pt x="2318" y="1636"/>
                  </a:lnTo>
                  <a:lnTo>
                    <a:pt x="2301" y="1696"/>
                  </a:lnTo>
                  <a:lnTo>
                    <a:pt x="2283" y="1757"/>
                  </a:lnTo>
                  <a:lnTo>
                    <a:pt x="2276" y="1767"/>
                  </a:lnTo>
                  <a:lnTo>
                    <a:pt x="2267" y="1774"/>
                  </a:lnTo>
                  <a:lnTo>
                    <a:pt x="2259" y="1780"/>
                  </a:lnTo>
                  <a:lnTo>
                    <a:pt x="2250" y="1783"/>
                  </a:lnTo>
                  <a:lnTo>
                    <a:pt x="2240" y="1784"/>
                  </a:lnTo>
                  <a:lnTo>
                    <a:pt x="2230" y="1786"/>
                  </a:lnTo>
                  <a:lnTo>
                    <a:pt x="2218" y="1786"/>
                  </a:lnTo>
                  <a:lnTo>
                    <a:pt x="2207" y="1786"/>
                  </a:lnTo>
                  <a:lnTo>
                    <a:pt x="2166" y="1778"/>
                  </a:lnTo>
                  <a:lnTo>
                    <a:pt x="2125" y="1771"/>
                  </a:lnTo>
                  <a:lnTo>
                    <a:pt x="2084" y="1764"/>
                  </a:lnTo>
                  <a:lnTo>
                    <a:pt x="2044" y="1757"/>
                  </a:lnTo>
                  <a:lnTo>
                    <a:pt x="2002" y="1750"/>
                  </a:lnTo>
                  <a:lnTo>
                    <a:pt x="1961" y="1744"/>
                  </a:lnTo>
                  <a:lnTo>
                    <a:pt x="1921" y="1738"/>
                  </a:lnTo>
                  <a:lnTo>
                    <a:pt x="1881" y="1732"/>
                  </a:lnTo>
                  <a:lnTo>
                    <a:pt x="1840" y="1728"/>
                  </a:lnTo>
                  <a:lnTo>
                    <a:pt x="1800" y="1724"/>
                  </a:lnTo>
                  <a:lnTo>
                    <a:pt x="1759" y="1721"/>
                  </a:lnTo>
                  <a:lnTo>
                    <a:pt x="1719" y="1718"/>
                  </a:lnTo>
                  <a:lnTo>
                    <a:pt x="1679" y="1716"/>
                  </a:lnTo>
                  <a:lnTo>
                    <a:pt x="1637" y="1716"/>
                  </a:lnTo>
                  <a:lnTo>
                    <a:pt x="1596" y="1718"/>
                  </a:lnTo>
                  <a:lnTo>
                    <a:pt x="1556" y="1719"/>
                  </a:lnTo>
                  <a:lnTo>
                    <a:pt x="1546" y="1728"/>
                  </a:lnTo>
                  <a:lnTo>
                    <a:pt x="1538" y="1735"/>
                  </a:lnTo>
                  <a:lnTo>
                    <a:pt x="1533" y="1744"/>
                  </a:lnTo>
                  <a:lnTo>
                    <a:pt x="1527" y="1755"/>
                  </a:lnTo>
                  <a:lnTo>
                    <a:pt x="1504" y="1768"/>
                  </a:lnTo>
                  <a:lnTo>
                    <a:pt x="1479" y="1778"/>
                  </a:lnTo>
                  <a:lnTo>
                    <a:pt x="1453" y="1786"/>
                  </a:lnTo>
                  <a:lnTo>
                    <a:pt x="1426" y="1793"/>
                  </a:lnTo>
                  <a:lnTo>
                    <a:pt x="1397" y="1797"/>
                  </a:lnTo>
                  <a:lnTo>
                    <a:pt x="1370" y="1800"/>
                  </a:lnTo>
                  <a:lnTo>
                    <a:pt x="1344" y="1803"/>
                  </a:lnTo>
                  <a:lnTo>
                    <a:pt x="1319" y="18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8" name="Freeform 1081"/>
            <p:cNvSpPr>
              <a:spLocks/>
            </p:cNvSpPr>
            <p:nvPr/>
          </p:nvSpPr>
          <p:spPr bwMode="auto">
            <a:xfrm>
              <a:off x="3560" y="2912"/>
              <a:ext cx="863" cy="580"/>
            </a:xfrm>
            <a:custGeom>
              <a:avLst/>
              <a:gdLst>
                <a:gd name="T0" fmla="*/ 1 w 2587"/>
                <a:gd name="T1" fmla="*/ 2 h 1741"/>
                <a:gd name="T2" fmla="*/ 1 w 2587"/>
                <a:gd name="T3" fmla="*/ 2 h 1741"/>
                <a:gd name="T4" fmla="*/ 1 w 2587"/>
                <a:gd name="T5" fmla="*/ 2 h 1741"/>
                <a:gd name="T6" fmla="*/ 1 w 2587"/>
                <a:gd name="T7" fmla="*/ 2 h 1741"/>
                <a:gd name="T8" fmla="*/ 1 w 2587"/>
                <a:gd name="T9" fmla="*/ 2 h 1741"/>
                <a:gd name="T10" fmla="*/ 1 w 2587"/>
                <a:gd name="T11" fmla="*/ 2 h 1741"/>
                <a:gd name="T12" fmla="*/ 0 w 2587"/>
                <a:gd name="T13" fmla="*/ 2 h 1741"/>
                <a:gd name="T14" fmla="*/ 0 w 2587"/>
                <a:gd name="T15" fmla="*/ 2 h 1741"/>
                <a:gd name="T16" fmla="*/ 0 w 2587"/>
                <a:gd name="T17" fmla="*/ 2 h 1741"/>
                <a:gd name="T18" fmla="*/ 0 w 2587"/>
                <a:gd name="T19" fmla="*/ 2 h 1741"/>
                <a:gd name="T20" fmla="*/ 0 w 2587"/>
                <a:gd name="T21" fmla="*/ 1 h 1741"/>
                <a:gd name="T22" fmla="*/ 0 w 2587"/>
                <a:gd name="T23" fmla="*/ 1 h 1741"/>
                <a:gd name="T24" fmla="*/ 0 w 2587"/>
                <a:gd name="T25" fmla="*/ 1 h 1741"/>
                <a:gd name="T26" fmla="*/ 0 w 2587"/>
                <a:gd name="T27" fmla="*/ 1 h 1741"/>
                <a:gd name="T28" fmla="*/ 0 w 2587"/>
                <a:gd name="T29" fmla="*/ 0 h 1741"/>
                <a:gd name="T30" fmla="*/ 0 w 2587"/>
                <a:gd name="T31" fmla="*/ 0 h 1741"/>
                <a:gd name="T32" fmla="*/ 0 w 2587"/>
                <a:gd name="T33" fmla="*/ 0 h 1741"/>
                <a:gd name="T34" fmla="*/ 0 w 2587"/>
                <a:gd name="T35" fmla="*/ 0 h 1741"/>
                <a:gd name="T36" fmla="*/ 1 w 2587"/>
                <a:gd name="T37" fmla="*/ 0 h 1741"/>
                <a:gd name="T38" fmla="*/ 1 w 2587"/>
                <a:gd name="T39" fmla="*/ 0 h 1741"/>
                <a:gd name="T40" fmla="*/ 1 w 2587"/>
                <a:gd name="T41" fmla="*/ 0 h 1741"/>
                <a:gd name="T42" fmla="*/ 1 w 2587"/>
                <a:gd name="T43" fmla="*/ 0 h 1741"/>
                <a:gd name="T44" fmla="*/ 1 w 2587"/>
                <a:gd name="T45" fmla="*/ 0 h 1741"/>
                <a:gd name="T46" fmla="*/ 1 w 2587"/>
                <a:gd name="T47" fmla="*/ 0 h 1741"/>
                <a:gd name="T48" fmla="*/ 1 w 2587"/>
                <a:gd name="T49" fmla="*/ 0 h 1741"/>
                <a:gd name="T50" fmla="*/ 1 w 2587"/>
                <a:gd name="T51" fmla="*/ 0 h 1741"/>
                <a:gd name="T52" fmla="*/ 1 w 2587"/>
                <a:gd name="T53" fmla="*/ 0 h 1741"/>
                <a:gd name="T54" fmla="*/ 2 w 2587"/>
                <a:gd name="T55" fmla="*/ 0 h 1741"/>
                <a:gd name="T56" fmla="*/ 2 w 2587"/>
                <a:gd name="T57" fmla="*/ 0 h 1741"/>
                <a:gd name="T58" fmla="*/ 2 w 2587"/>
                <a:gd name="T59" fmla="*/ 0 h 1741"/>
                <a:gd name="T60" fmla="*/ 2 w 2587"/>
                <a:gd name="T61" fmla="*/ 0 h 1741"/>
                <a:gd name="T62" fmla="*/ 2 w 2587"/>
                <a:gd name="T63" fmla="*/ 0 h 1741"/>
                <a:gd name="T64" fmla="*/ 2 w 2587"/>
                <a:gd name="T65" fmla="*/ 0 h 1741"/>
                <a:gd name="T66" fmla="*/ 2 w 2587"/>
                <a:gd name="T67" fmla="*/ 0 h 1741"/>
                <a:gd name="T68" fmla="*/ 3 w 2587"/>
                <a:gd name="T69" fmla="*/ 0 h 1741"/>
                <a:gd name="T70" fmla="*/ 3 w 2587"/>
                <a:gd name="T71" fmla="*/ 0 h 1741"/>
                <a:gd name="T72" fmla="*/ 3 w 2587"/>
                <a:gd name="T73" fmla="*/ 0 h 1741"/>
                <a:gd name="T74" fmla="*/ 3 w 2587"/>
                <a:gd name="T75" fmla="*/ 0 h 1741"/>
                <a:gd name="T76" fmla="*/ 3 w 2587"/>
                <a:gd name="T77" fmla="*/ 0 h 1741"/>
                <a:gd name="T78" fmla="*/ 3 w 2587"/>
                <a:gd name="T79" fmla="*/ 0 h 1741"/>
                <a:gd name="T80" fmla="*/ 3 w 2587"/>
                <a:gd name="T81" fmla="*/ 0 h 1741"/>
                <a:gd name="T82" fmla="*/ 4 w 2587"/>
                <a:gd name="T83" fmla="*/ 0 h 1741"/>
                <a:gd name="T84" fmla="*/ 4 w 2587"/>
                <a:gd name="T85" fmla="*/ 0 h 1741"/>
                <a:gd name="T86" fmla="*/ 3 w 2587"/>
                <a:gd name="T87" fmla="*/ 1 h 1741"/>
                <a:gd name="T88" fmla="*/ 4 w 2587"/>
                <a:gd name="T89" fmla="*/ 1 h 1741"/>
                <a:gd name="T90" fmla="*/ 4 w 2587"/>
                <a:gd name="T91" fmla="*/ 1 h 1741"/>
                <a:gd name="T92" fmla="*/ 3 w 2587"/>
                <a:gd name="T93" fmla="*/ 1 h 1741"/>
                <a:gd name="T94" fmla="*/ 3 w 2587"/>
                <a:gd name="T95" fmla="*/ 2 h 1741"/>
                <a:gd name="T96" fmla="*/ 3 w 2587"/>
                <a:gd name="T97" fmla="*/ 2 h 1741"/>
                <a:gd name="T98" fmla="*/ 3 w 2587"/>
                <a:gd name="T99" fmla="*/ 2 h 1741"/>
                <a:gd name="T100" fmla="*/ 3 w 2587"/>
                <a:gd name="T101" fmla="*/ 2 h 1741"/>
                <a:gd name="T102" fmla="*/ 3 w 2587"/>
                <a:gd name="T103" fmla="*/ 2 h 1741"/>
                <a:gd name="T104" fmla="*/ 3 w 2587"/>
                <a:gd name="T105" fmla="*/ 2 h 1741"/>
                <a:gd name="T106" fmla="*/ 3 w 2587"/>
                <a:gd name="T107" fmla="*/ 2 h 1741"/>
                <a:gd name="T108" fmla="*/ 3 w 2587"/>
                <a:gd name="T109" fmla="*/ 2 h 1741"/>
                <a:gd name="T110" fmla="*/ 3 w 2587"/>
                <a:gd name="T111" fmla="*/ 2 h 1741"/>
                <a:gd name="T112" fmla="*/ 2 w 2587"/>
                <a:gd name="T113" fmla="*/ 2 h 1741"/>
                <a:gd name="T114" fmla="*/ 2 w 2587"/>
                <a:gd name="T115" fmla="*/ 2 h 1741"/>
                <a:gd name="T116" fmla="*/ 2 w 2587"/>
                <a:gd name="T117" fmla="*/ 2 h 1741"/>
                <a:gd name="T118" fmla="*/ 2 w 2587"/>
                <a:gd name="T119" fmla="*/ 2 h 1741"/>
                <a:gd name="T120" fmla="*/ 2 w 2587"/>
                <a:gd name="T121" fmla="*/ 2 h 1741"/>
                <a:gd name="T122" fmla="*/ 2 w 2587"/>
                <a:gd name="T123" fmla="*/ 2 h 1741"/>
                <a:gd name="T124" fmla="*/ 2 w 2587"/>
                <a:gd name="T125" fmla="*/ 2 h 174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587" h="1741">
                  <a:moveTo>
                    <a:pt x="1169" y="1741"/>
                  </a:moveTo>
                  <a:lnTo>
                    <a:pt x="1143" y="1738"/>
                  </a:lnTo>
                  <a:lnTo>
                    <a:pt x="1116" y="1734"/>
                  </a:lnTo>
                  <a:lnTo>
                    <a:pt x="1088" y="1731"/>
                  </a:lnTo>
                  <a:lnTo>
                    <a:pt x="1062" y="1727"/>
                  </a:lnTo>
                  <a:lnTo>
                    <a:pt x="1035" y="1721"/>
                  </a:lnTo>
                  <a:lnTo>
                    <a:pt x="1010" y="1712"/>
                  </a:lnTo>
                  <a:lnTo>
                    <a:pt x="987" y="1702"/>
                  </a:lnTo>
                  <a:lnTo>
                    <a:pt x="967" y="1689"/>
                  </a:lnTo>
                  <a:lnTo>
                    <a:pt x="960" y="1678"/>
                  </a:lnTo>
                  <a:lnTo>
                    <a:pt x="955" y="1667"/>
                  </a:lnTo>
                  <a:lnTo>
                    <a:pt x="953" y="1659"/>
                  </a:lnTo>
                  <a:lnTo>
                    <a:pt x="950" y="1649"/>
                  </a:lnTo>
                  <a:lnTo>
                    <a:pt x="918" y="1646"/>
                  </a:lnTo>
                  <a:lnTo>
                    <a:pt x="888" y="1643"/>
                  </a:lnTo>
                  <a:lnTo>
                    <a:pt x="856" y="1641"/>
                  </a:lnTo>
                  <a:lnTo>
                    <a:pt x="826" y="1640"/>
                  </a:lnTo>
                  <a:lnTo>
                    <a:pt x="795" y="1639"/>
                  </a:lnTo>
                  <a:lnTo>
                    <a:pt x="765" y="1639"/>
                  </a:lnTo>
                  <a:lnTo>
                    <a:pt x="735" y="1637"/>
                  </a:lnTo>
                  <a:lnTo>
                    <a:pt x="704" y="1637"/>
                  </a:lnTo>
                  <a:lnTo>
                    <a:pt x="674" y="1637"/>
                  </a:lnTo>
                  <a:lnTo>
                    <a:pt x="644" y="1639"/>
                  </a:lnTo>
                  <a:lnTo>
                    <a:pt x="613" y="1640"/>
                  </a:lnTo>
                  <a:lnTo>
                    <a:pt x="583" y="1641"/>
                  </a:lnTo>
                  <a:lnTo>
                    <a:pt x="553" y="1643"/>
                  </a:lnTo>
                  <a:lnTo>
                    <a:pt x="522" y="1644"/>
                  </a:lnTo>
                  <a:lnTo>
                    <a:pt x="491" y="1647"/>
                  </a:lnTo>
                  <a:lnTo>
                    <a:pt x="460" y="1650"/>
                  </a:lnTo>
                  <a:lnTo>
                    <a:pt x="436" y="1653"/>
                  </a:lnTo>
                  <a:lnTo>
                    <a:pt x="411" y="1657"/>
                  </a:lnTo>
                  <a:lnTo>
                    <a:pt x="387" y="1660"/>
                  </a:lnTo>
                  <a:lnTo>
                    <a:pt x="361" y="1663"/>
                  </a:lnTo>
                  <a:lnTo>
                    <a:pt x="336" y="1666"/>
                  </a:lnTo>
                  <a:lnTo>
                    <a:pt x="312" y="1669"/>
                  </a:lnTo>
                  <a:lnTo>
                    <a:pt x="287" y="1670"/>
                  </a:lnTo>
                  <a:lnTo>
                    <a:pt x="264" y="1670"/>
                  </a:lnTo>
                  <a:lnTo>
                    <a:pt x="252" y="1665"/>
                  </a:lnTo>
                  <a:lnTo>
                    <a:pt x="242" y="1654"/>
                  </a:lnTo>
                  <a:lnTo>
                    <a:pt x="235" y="1643"/>
                  </a:lnTo>
                  <a:lnTo>
                    <a:pt x="229" y="1628"/>
                  </a:lnTo>
                  <a:lnTo>
                    <a:pt x="224" y="1614"/>
                  </a:lnTo>
                  <a:lnTo>
                    <a:pt x="221" y="1601"/>
                  </a:lnTo>
                  <a:lnTo>
                    <a:pt x="218" y="1588"/>
                  </a:lnTo>
                  <a:lnTo>
                    <a:pt x="215" y="1577"/>
                  </a:lnTo>
                  <a:lnTo>
                    <a:pt x="196" y="1500"/>
                  </a:lnTo>
                  <a:lnTo>
                    <a:pt x="177" y="1425"/>
                  </a:lnTo>
                  <a:lnTo>
                    <a:pt x="157" y="1349"/>
                  </a:lnTo>
                  <a:lnTo>
                    <a:pt x="138" y="1274"/>
                  </a:lnTo>
                  <a:lnTo>
                    <a:pt x="118" y="1199"/>
                  </a:lnTo>
                  <a:lnTo>
                    <a:pt x="99" y="1125"/>
                  </a:lnTo>
                  <a:lnTo>
                    <a:pt x="81" y="1050"/>
                  </a:lnTo>
                  <a:lnTo>
                    <a:pt x="63" y="976"/>
                  </a:lnTo>
                  <a:lnTo>
                    <a:pt x="55" y="930"/>
                  </a:lnTo>
                  <a:lnTo>
                    <a:pt x="45" y="883"/>
                  </a:lnTo>
                  <a:lnTo>
                    <a:pt x="36" y="835"/>
                  </a:lnTo>
                  <a:lnTo>
                    <a:pt x="27" y="787"/>
                  </a:lnTo>
                  <a:lnTo>
                    <a:pt x="19" y="741"/>
                  </a:lnTo>
                  <a:lnTo>
                    <a:pt x="11" y="694"/>
                  </a:lnTo>
                  <a:lnTo>
                    <a:pt x="4" y="647"/>
                  </a:lnTo>
                  <a:lnTo>
                    <a:pt x="0" y="603"/>
                  </a:lnTo>
                  <a:lnTo>
                    <a:pt x="6" y="585"/>
                  </a:lnTo>
                  <a:lnTo>
                    <a:pt x="13" y="572"/>
                  </a:lnTo>
                  <a:lnTo>
                    <a:pt x="22" y="564"/>
                  </a:lnTo>
                  <a:lnTo>
                    <a:pt x="32" y="557"/>
                  </a:lnTo>
                  <a:lnTo>
                    <a:pt x="43" y="551"/>
                  </a:lnTo>
                  <a:lnTo>
                    <a:pt x="56" y="545"/>
                  </a:lnTo>
                  <a:lnTo>
                    <a:pt x="69" y="538"/>
                  </a:lnTo>
                  <a:lnTo>
                    <a:pt x="84" y="528"/>
                  </a:lnTo>
                  <a:lnTo>
                    <a:pt x="85" y="476"/>
                  </a:lnTo>
                  <a:lnTo>
                    <a:pt x="86" y="430"/>
                  </a:lnTo>
                  <a:lnTo>
                    <a:pt x="85" y="363"/>
                  </a:lnTo>
                  <a:lnTo>
                    <a:pt x="84" y="251"/>
                  </a:lnTo>
                  <a:lnTo>
                    <a:pt x="88" y="248"/>
                  </a:lnTo>
                  <a:lnTo>
                    <a:pt x="91" y="245"/>
                  </a:lnTo>
                  <a:lnTo>
                    <a:pt x="95" y="242"/>
                  </a:lnTo>
                  <a:lnTo>
                    <a:pt x="99" y="238"/>
                  </a:lnTo>
                  <a:lnTo>
                    <a:pt x="107" y="233"/>
                  </a:lnTo>
                  <a:lnTo>
                    <a:pt x="115" y="229"/>
                  </a:lnTo>
                  <a:lnTo>
                    <a:pt x="127" y="222"/>
                  </a:lnTo>
                  <a:lnTo>
                    <a:pt x="143" y="212"/>
                  </a:lnTo>
                  <a:lnTo>
                    <a:pt x="144" y="200"/>
                  </a:lnTo>
                  <a:lnTo>
                    <a:pt x="146" y="189"/>
                  </a:lnTo>
                  <a:lnTo>
                    <a:pt x="146" y="177"/>
                  </a:lnTo>
                  <a:lnTo>
                    <a:pt x="147" y="166"/>
                  </a:lnTo>
                  <a:lnTo>
                    <a:pt x="167" y="154"/>
                  </a:lnTo>
                  <a:lnTo>
                    <a:pt x="193" y="145"/>
                  </a:lnTo>
                  <a:lnTo>
                    <a:pt x="221" y="140"/>
                  </a:lnTo>
                  <a:lnTo>
                    <a:pt x="250" y="135"/>
                  </a:lnTo>
                  <a:lnTo>
                    <a:pt x="280" y="134"/>
                  </a:lnTo>
                  <a:lnTo>
                    <a:pt x="309" y="134"/>
                  </a:lnTo>
                  <a:lnTo>
                    <a:pt x="338" y="134"/>
                  </a:lnTo>
                  <a:lnTo>
                    <a:pt x="362" y="134"/>
                  </a:lnTo>
                  <a:lnTo>
                    <a:pt x="377" y="135"/>
                  </a:lnTo>
                  <a:lnTo>
                    <a:pt x="390" y="135"/>
                  </a:lnTo>
                  <a:lnTo>
                    <a:pt x="404" y="137"/>
                  </a:lnTo>
                  <a:lnTo>
                    <a:pt x="418" y="138"/>
                  </a:lnTo>
                  <a:lnTo>
                    <a:pt x="433" y="140"/>
                  </a:lnTo>
                  <a:lnTo>
                    <a:pt x="449" y="141"/>
                  </a:lnTo>
                  <a:lnTo>
                    <a:pt x="463" y="142"/>
                  </a:lnTo>
                  <a:lnTo>
                    <a:pt x="478" y="144"/>
                  </a:lnTo>
                  <a:lnTo>
                    <a:pt x="494" y="144"/>
                  </a:lnTo>
                  <a:lnTo>
                    <a:pt x="508" y="145"/>
                  </a:lnTo>
                  <a:lnTo>
                    <a:pt x="522" y="147"/>
                  </a:lnTo>
                  <a:lnTo>
                    <a:pt x="538" y="148"/>
                  </a:lnTo>
                  <a:lnTo>
                    <a:pt x="553" y="148"/>
                  </a:lnTo>
                  <a:lnTo>
                    <a:pt x="569" y="150"/>
                  </a:lnTo>
                  <a:lnTo>
                    <a:pt x="583" y="150"/>
                  </a:lnTo>
                  <a:lnTo>
                    <a:pt x="599" y="150"/>
                  </a:lnTo>
                  <a:lnTo>
                    <a:pt x="615" y="144"/>
                  </a:lnTo>
                  <a:lnTo>
                    <a:pt x="629" y="137"/>
                  </a:lnTo>
                  <a:lnTo>
                    <a:pt x="645" y="129"/>
                  </a:lnTo>
                  <a:lnTo>
                    <a:pt x="661" y="121"/>
                  </a:lnTo>
                  <a:lnTo>
                    <a:pt x="677" y="112"/>
                  </a:lnTo>
                  <a:lnTo>
                    <a:pt x="693" y="102"/>
                  </a:lnTo>
                  <a:lnTo>
                    <a:pt x="707" y="93"/>
                  </a:lnTo>
                  <a:lnTo>
                    <a:pt x="723" y="83"/>
                  </a:lnTo>
                  <a:lnTo>
                    <a:pt x="739" y="73"/>
                  </a:lnTo>
                  <a:lnTo>
                    <a:pt x="755" y="63"/>
                  </a:lnTo>
                  <a:lnTo>
                    <a:pt x="771" y="53"/>
                  </a:lnTo>
                  <a:lnTo>
                    <a:pt x="787" y="44"/>
                  </a:lnTo>
                  <a:lnTo>
                    <a:pt x="802" y="34"/>
                  </a:lnTo>
                  <a:lnTo>
                    <a:pt x="820" y="26"/>
                  </a:lnTo>
                  <a:lnTo>
                    <a:pt x="836" y="18"/>
                  </a:lnTo>
                  <a:lnTo>
                    <a:pt x="852" y="11"/>
                  </a:lnTo>
                  <a:lnTo>
                    <a:pt x="876" y="5"/>
                  </a:lnTo>
                  <a:lnTo>
                    <a:pt x="901" y="1"/>
                  </a:lnTo>
                  <a:lnTo>
                    <a:pt x="924" y="0"/>
                  </a:lnTo>
                  <a:lnTo>
                    <a:pt x="947" y="0"/>
                  </a:lnTo>
                  <a:lnTo>
                    <a:pt x="970" y="2"/>
                  </a:lnTo>
                  <a:lnTo>
                    <a:pt x="993" y="7"/>
                  </a:lnTo>
                  <a:lnTo>
                    <a:pt x="1016" y="13"/>
                  </a:lnTo>
                  <a:lnTo>
                    <a:pt x="1038" y="20"/>
                  </a:lnTo>
                  <a:lnTo>
                    <a:pt x="1059" y="28"/>
                  </a:lnTo>
                  <a:lnTo>
                    <a:pt x="1082" y="39"/>
                  </a:lnTo>
                  <a:lnTo>
                    <a:pt x="1104" y="49"/>
                  </a:lnTo>
                  <a:lnTo>
                    <a:pt x="1126" y="60"/>
                  </a:lnTo>
                  <a:lnTo>
                    <a:pt x="1147" y="72"/>
                  </a:lnTo>
                  <a:lnTo>
                    <a:pt x="1171" y="85"/>
                  </a:lnTo>
                  <a:lnTo>
                    <a:pt x="1192" y="96"/>
                  </a:lnTo>
                  <a:lnTo>
                    <a:pt x="1215" y="109"/>
                  </a:lnTo>
                  <a:lnTo>
                    <a:pt x="1247" y="132"/>
                  </a:lnTo>
                  <a:lnTo>
                    <a:pt x="1272" y="148"/>
                  </a:lnTo>
                  <a:lnTo>
                    <a:pt x="1289" y="161"/>
                  </a:lnTo>
                  <a:lnTo>
                    <a:pt x="1302" y="168"/>
                  </a:lnTo>
                  <a:lnTo>
                    <a:pt x="1309" y="174"/>
                  </a:lnTo>
                  <a:lnTo>
                    <a:pt x="1312" y="177"/>
                  </a:lnTo>
                  <a:lnTo>
                    <a:pt x="1315" y="179"/>
                  </a:lnTo>
                  <a:lnTo>
                    <a:pt x="1315" y="180"/>
                  </a:lnTo>
                  <a:lnTo>
                    <a:pt x="1316" y="180"/>
                  </a:lnTo>
                  <a:lnTo>
                    <a:pt x="1319" y="180"/>
                  </a:lnTo>
                  <a:lnTo>
                    <a:pt x="1321" y="181"/>
                  </a:lnTo>
                  <a:lnTo>
                    <a:pt x="1322" y="181"/>
                  </a:lnTo>
                  <a:lnTo>
                    <a:pt x="1339" y="170"/>
                  </a:lnTo>
                  <a:lnTo>
                    <a:pt x="1357" y="158"/>
                  </a:lnTo>
                  <a:lnTo>
                    <a:pt x="1374" y="147"/>
                  </a:lnTo>
                  <a:lnTo>
                    <a:pt x="1390" y="137"/>
                  </a:lnTo>
                  <a:lnTo>
                    <a:pt x="1407" y="127"/>
                  </a:lnTo>
                  <a:lnTo>
                    <a:pt x="1426" y="116"/>
                  </a:lnTo>
                  <a:lnTo>
                    <a:pt x="1443" y="106"/>
                  </a:lnTo>
                  <a:lnTo>
                    <a:pt x="1462" y="96"/>
                  </a:lnTo>
                  <a:lnTo>
                    <a:pt x="1495" y="85"/>
                  </a:lnTo>
                  <a:lnTo>
                    <a:pt x="1527" y="73"/>
                  </a:lnTo>
                  <a:lnTo>
                    <a:pt x="1556" y="63"/>
                  </a:lnTo>
                  <a:lnTo>
                    <a:pt x="1585" y="54"/>
                  </a:lnTo>
                  <a:lnTo>
                    <a:pt x="1612" y="47"/>
                  </a:lnTo>
                  <a:lnTo>
                    <a:pt x="1638" y="41"/>
                  </a:lnTo>
                  <a:lnTo>
                    <a:pt x="1664" y="37"/>
                  </a:lnTo>
                  <a:lnTo>
                    <a:pt x="1689" y="36"/>
                  </a:lnTo>
                  <a:lnTo>
                    <a:pt x="1715" y="36"/>
                  </a:lnTo>
                  <a:lnTo>
                    <a:pt x="1741" y="37"/>
                  </a:lnTo>
                  <a:lnTo>
                    <a:pt x="1767" y="41"/>
                  </a:lnTo>
                  <a:lnTo>
                    <a:pt x="1793" y="49"/>
                  </a:lnTo>
                  <a:lnTo>
                    <a:pt x="1820" y="57"/>
                  </a:lnTo>
                  <a:lnTo>
                    <a:pt x="1849" y="70"/>
                  </a:lnTo>
                  <a:lnTo>
                    <a:pt x="1879" y="85"/>
                  </a:lnTo>
                  <a:lnTo>
                    <a:pt x="1911" y="103"/>
                  </a:lnTo>
                  <a:lnTo>
                    <a:pt x="1934" y="121"/>
                  </a:lnTo>
                  <a:lnTo>
                    <a:pt x="1956" y="137"/>
                  </a:lnTo>
                  <a:lnTo>
                    <a:pt x="1976" y="151"/>
                  </a:lnTo>
                  <a:lnTo>
                    <a:pt x="1996" y="164"/>
                  </a:lnTo>
                  <a:lnTo>
                    <a:pt x="2018" y="174"/>
                  </a:lnTo>
                  <a:lnTo>
                    <a:pt x="2041" y="183"/>
                  </a:lnTo>
                  <a:lnTo>
                    <a:pt x="2067" y="187"/>
                  </a:lnTo>
                  <a:lnTo>
                    <a:pt x="2097" y="190"/>
                  </a:lnTo>
                  <a:lnTo>
                    <a:pt x="2123" y="186"/>
                  </a:lnTo>
                  <a:lnTo>
                    <a:pt x="2149" y="180"/>
                  </a:lnTo>
                  <a:lnTo>
                    <a:pt x="2175" y="176"/>
                  </a:lnTo>
                  <a:lnTo>
                    <a:pt x="2201" y="171"/>
                  </a:lnTo>
                  <a:lnTo>
                    <a:pt x="2226" y="166"/>
                  </a:lnTo>
                  <a:lnTo>
                    <a:pt x="2252" y="161"/>
                  </a:lnTo>
                  <a:lnTo>
                    <a:pt x="2278" y="158"/>
                  </a:lnTo>
                  <a:lnTo>
                    <a:pt x="2304" y="154"/>
                  </a:lnTo>
                  <a:lnTo>
                    <a:pt x="2330" y="153"/>
                  </a:lnTo>
                  <a:lnTo>
                    <a:pt x="2356" y="150"/>
                  </a:lnTo>
                  <a:lnTo>
                    <a:pt x="2382" y="148"/>
                  </a:lnTo>
                  <a:lnTo>
                    <a:pt x="2408" y="147"/>
                  </a:lnTo>
                  <a:lnTo>
                    <a:pt x="2434" y="148"/>
                  </a:lnTo>
                  <a:lnTo>
                    <a:pt x="2461" y="148"/>
                  </a:lnTo>
                  <a:lnTo>
                    <a:pt x="2487" y="151"/>
                  </a:lnTo>
                  <a:lnTo>
                    <a:pt x="2514" y="154"/>
                  </a:lnTo>
                  <a:lnTo>
                    <a:pt x="2520" y="170"/>
                  </a:lnTo>
                  <a:lnTo>
                    <a:pt x="2522" y="189"/>
                  </a:lnTo>
                  <a:lnTo>
                    <a:pt x="2519" y="209"/>
                  </a:lnTo>
                  <a:lnTo>
                    <a:pt x="2516" y="229"/>
                  </a:lnTo>
                  <a:lnTo>
                    <a:pt x="2520" y="232"/>
                  </a:lnTo>
                  <a:lnTo>
                    <a:pt x="2527" y="236"/>
                  </a:lnTo>
                  <a:lnTo>
                    <a:pt x="2536" y="239"/>
                  </a:lnTo>
                  <a:lnTo>
                    <a:pt x="2545" y="243"/>
                  </a:lnTo>
                  <a:lnTo>
                    <a:pt x="2555" y="249"/>
                  </a:lnTo>
                  <a:lnTo>
                    <a:pt x="2565" y="254"/>
                  </a:lnTo>
                  <a:lnTo>
                    <a:pt x="2575" y="258"/>
                  </a:lnTo>
                  <a:lnTo>
                    <a:pt x="2582" y="262"/>
                  </a:lnTo>
                  <a:lnTo>
                    <a:pt x="2576" y="298"/>
                  </a:lnTo>
                  <a:lnTo>
                    <a:pt x="2563" y="355"/>
                  </a:lnTo>
                  <a:lnTo>
                    <a:pt x="2550" y="406"/>
                  </a:lnTo>
                  <a:lnTo>
                    <a:pt x="2540" y="432"/>
                  </a:lnTo>
                  <a:lnTo>
                    <a:pt x="2536" y="467"/>
                  </a:lnTo>
                  <a:lnTo>
                    <a:pt x="2533" y="493"/>
                  </a:lnTo>
                  <a:lnTo>
                    <a:pt x="2530" y="528"/>
                  </a:lnTo>
                  <a:lnTo>
                    <a:pt x="2524" y="584"/>
                  </a:lnTo>
                  <a:lnTo>
                    <a:pt x="2539" y="594"/>
                  </a:lnTo>
                  <a:lnTo>
                    <a:pt x="2553" y="604"/>
                  </a:lnTo>
                  <a:lnTo>
                    <a:pt x="2565" y="613"/>
                  </a:lnTo>
                  <a:lnTo>
                    <a:pt x="2575" y="624"/>
                  </a:lnTo>
                  <a:lnTo>
                    <a:pt x="2582" y="636"/>
                  </a:lnTo>
                  <a:lnTo>
                    <a:pt x="2587" y="652"/>
                  </a:lnTo>
                  <a:lnTo>
                    <a:pt x="2587" y="669"/>
                  </a:lnTo>
                  <a:lnTo>
                    <a:pt x="2584" y="689"/>
                  </a:lnTo>
                  <a:lnTo>
                    <a:pt x="2561" y="746"/>
                  </a:lnTo>
                  <a:lnTo>
                    <a:pt x="2537" y="800"/>
                  </a:lnTo>
                  <a:lnTo>
                    <a:pt x="2514" y="857"/>
                  </a:lnTo>
                  <a:lnTo>
                    <a:pt x="2491" y="911"/>
                  </a:lnTo>
                  <a:lnTo>
                    <a:pt x="2468" y="968"/>
                  </a:lnTo>
                  <a:lnTo>
                    <a:pt x="2445" y="1024"/>
                  </a:lnTo>
                  <a:lnTo>
                    <a:pt x="2423" y="1080"/>
                  </a:lnTo>
                  <a:lnTo>
                    <a:pt x="2402" y="1138"/>
                  </a:lnTo>
                  <a:lnTo>
                    <a:pt x="2399" y="1149"/>
                  </a:lnTo>
                  <a:lnTo>
                    <a:pt x="2395" y="1161"/>
                  </a:lnTo>
                  <a:lnTo>
                    <a:pt x="2390" y="1177"/>
                  </a:lnTo>
                  <a:lnTo>
                    <a:pt x="2384" y="1199"/>
                  </a:lnTo>
                  <a:lnTo>
                    <a:pt x="2374" y="1229"/>
                  </a:lnTo>
                  <a:lnTo>
                    <a:pt x="2361" y="1271"/>
                  </a:lnTo>
                  <a:lnTo>
                    <a:pt x="2344" y="1328"/>
                  </a:lnTo>
                  <a:lnTo>
                    <a:pt x="2322" y="1402"/>
                  </a:lnTo>
                  <a:lnTo>
                    <a:pt x="2299" y="1473"/>
                  </a:lnTo>
                  <a:lnTo>
                    <a:pt x="2283" y="1527"/>
                  </a:lnTo>
                  <a:lnTo>
                    <a:pt x="2270" y="1566"/>
                  </a:lnTo>
                  <a:lnTo>
                    <a:pt x="2260" y="1597"/>
                  </a:lnTo>
                  <a:lnTo>
                    <a:pt x="2255" y="1617"/>
                  </a:lnTo>
                  <a:lnTo>
                    <a:pt x="2249" y="1634"/>
                  </a:lnTo>
                  <a:lnTo>
                    <a:pt x="2243" y="1649"/>
                  </a:lnTo>
                  <a:lnTo>
                    <a:pt x="2237" y="1666"/>
                  </a:lnTo>
                  <a:lnTo>
                    <a:pt x="2231" y="1680"/>
                  </a:lnTo>
                  <a:lnTo>
                    <a:pt x="2226" y="1693"/>
                  </a:lnTo>
                  <a:lnTo>
                    <a:pt x="2221" y="1702"/>
                  </a:lnTo>
                  <a:lnTo>
                    <a:pt x="2216" y="1708"/>
                  </a:lnTo>
                  <a:lnTo>
                    <a:pt x="2208" y="1714"/>
                  </a:lnTo>
                  <a:lnTo>
                    <a:pt x="2198" y="1716"/>
                  </a:lnTo>
                  <a:lnTo>
                    <a:pt x="2184" y="1718"/>
                  </a:lnTo>
                  <a:lnTo>
                    <a:pt x="2165" y="1719"/>
                  </a:lnTo>
                  <a:lnTo>
                    <a:pt x="2148" y="1718"/>
                  </a:lnTo>
                  <a:lnTo>
                    <a:pt x="2132" y="1715"/>
                  </a:lnTo>
                  <a:lnTo>
                    <a:pt x="2116" y="1712"/>
                  </a:lnTo>
                  <a:lnTo>
                    <a:pt x="2099" y="1711"/>
                  </a:lnTo>
                  <a:lnTo>
                    <a:pt x="2083" y="1708"/>
                  </a:lnTo>
                  <a:lnTo>
                    <a:pt x="2067" y="1705"/>
                  </a:lnTo>
                  <a:lnTo>
                    <a:pt x="2051" y="1702"/>
                  </a:lnTo>
                  <a:lnTo>
                    <a:pt x="2035" y="1699"/>
                  </a:lnTo>
                  <a:lnTo>
                    <a:pt x="2019" y="1696"/>
                  </a:lnTo>
                  <a:lnTo>
                    <a:pt x="2003" y="1693"/>
                  </a:lnTo>
                  <a:lnTo>
                    <a:pt x="1989" y="1691"/>
                  </a:lnTo>
                  <a:lnTo>
                    <a:pt x="1973" y="1686"/>
                  </a:lnTo>
                  <a:lnTo>
                    <a:pt x="1957" y="1683"/>
                  </a:lnTo>
                  <a:lnTo>
                    <a:pt x="1941" y="1680"/>
                  </a:lnTo>
                  <a:lnTo>
                    <a:pt x="1927" y="1678"/>
                  </a:lnTo>
                  <a:lnTo>
                    <a:pt x="1911" y="1675"/>
                  </a:lnTo>
                  <a:lnTo>
                    <a:pt x="1885" y="1672"/>
                  </a:lnTo>
                  <a:lnTo>
                    <a:pt x="1858" y="1669"/>
                  </a:lnTo>
                  <a:lnTo>
                    <a:pt x="1832" y="1667"/>
                  </a:lnTo>
                  <a:lnTo>
                    <a:pt x="1806" y="1665"/>
                  </a:lnTo>
                  <a:lnTo>
                    <a:pt x="1778" y="1662"/>
                  </a:lnTo>
                  <a:lnTo>
                    <a:pt x="1752" y="1660"/>
                  </a:lnTo>
                  <a:lnTo>
                    <a:pt x="1725" y="1659"/>
                  </a:lnTo>
                  <a:lnTo>
                    <a:pt x="1699" y="1657"/>
                  </a:lnTo>
                  <a:lnTo>
                    <a:pt x="1671" y="1656"/>
                  </a:lnTo>
                  <a:lnTo>
                    <a:pt x="1645" y="1656"/>
                  </a:lnTo>
                  <a:lnTo>
                    <a:pt x="1618" y="1656"/>
                  </a:lnTo>
                  <a:lnTo>
                    <a:pt x="1592" y="1656"/>
                  </a:lnTo>
                  <a:lnTo>
                    <a:pt x="1566" y="1656"/>
                  </a:lnTo>
                  <a:lnTo>
                    <a:pt x="1540" y="1657"/>
                  </a:lnTo>
                  <a:lnTo>
                    <a:pt x="1515" y="1660"/>
                  </a:lnTo>
                  <a:lnTo>
                    <a:pt x="1490" y="1663"/>
                  </a:lnTo>
                  <a:lnTo>
                    <a:pt x="1479" y="1670"/>
                  </a:lnTo>
                  <a:lnTo>
                    <a:pt x="1475" y="1678"/>
                  </a:lnTo>
                  <a:lnTo>
                    <a:pt x="1472" y="1686"/>
                  </a:lnTo>
                  <a:lnTo>
                    <a:pt x="1468" y="1698"/>
                  </a:lnTo>
                  <a:lnTo>
                    <a:pt x="1455" y="1705"/>
                  </a:lnTo>
                  <a:lnTo>
                    <a:pt x="1440" y="1712"/>
                  </a:lnTo>
                  <a:lnTo>
                    <a:pt x="1425" y="1718"/>
                  </a:lnTo>
                  <a:lnTo>
                    <a:pt x="1409" y="1722"/>
                  </a:lnTo>
                  <a:lnTo>
                    <a:pt x="1391" y="1727"/>
                  </a:lnTo>
                  <a:lnTo>
                    <a:pt x="1374" y="1729"/>
                  </a:lnTo>
                  <a:lnTo>
                    <a:pt x="1357" y="1731"/>
                  </a:lnTo>
                  <a:lnTo>
                    <a:pt x="1338" y="1734"/>
                  </a:lnTo>
                  <a:lnTo>
                    <a:pt x="1321" y="1735"/>
                  </a:lnTo>
                  <a:lnTo>
                    <a:pt x="1302" y="1735"/>
                  </a:lnTo>
                  <a:lnTo>
                    <a:pt x="1285" y="1737"/>
                  </a:lnTo>
                  <a:lnTo>
                    <a:pt x="1267" y="1738"/>
                  </a:lnTo>
                  <a:lnTo>
                    <a:pt x="1250" y="1738"/>
                  </a:lnTo>
                  <a:lnTo>
                    <a:pt x="1234" y="1740"/>
                  </a:lnTo>
                  <a:lnTo>
                    <a:pt x="1218" y="1740"/>
                  </a:lnTo>
                  <a:lnTo>
                    <a:pt x="1204" y="1741"/>
                  </a:lnTo>
                  <a:lnTo>
                    <a:pt x="1195" y="1741"/>
                  </a:lnTo>
                  <a:lnTo>
                    <a:pt x="1186" y="1741"/>
                  </a:lnTo>
                  <a:lnTo>
                    <a:pt x="1178" y="1741"/>
                  </a:lnTo>
                  <a:lnTo>
                    <a:pt x="1169" y="17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9" name="Freeform 1082"/>
            <p:cNvSpPr>
              <a:spLocks/>
            </p:cNvSpPr>
            <p:nvPr/>
          </p:nvSpPr>
          <p:spPr bwMode="auto">
            <a:xfrm>
              <a:off x="3569" y="3119"/>
              <a:ext cx="846" cy="359"/>
            </a:xfrm>
            <a:custGeom>
              <a:avLst/>
              <a:gdLst>
                <a:gd name="T0" fmla="*/ 2 w 2537"/>
                <a:gd name="T1" fmla="*/ 1 h 1078"/>
                <a:gd name="T2" fmla="*/ 1 w 2537"/>
                <a:gd name="T3" fmla="*/ 1 h 1078"/>
                <a:gd name="T4" fmla="*/ 1 w 2537"/>
                <a:gd name="T5" fmla="*/ 1 h 1078"/>
                <a:gd name="T6" fmla="*/ 1 w 2537"/>
                <a:gd name="T7" fmla="*/ 1 h 1078"/>
                <a:gd name="T8" fmla="*/ 1 w 2537"/>
                <a:gd name="T9" fmla="*/ 1 h 1078"/>
                <a:gd name="T10" fmla="*/ 1 w 2537"/>
                <a:gd name="T11" fmla="*/ 1 h 1078"/>
                <a:gd name="T12" fmla="*/ 0 w 2537"/>
                <a:gd name="T13" fmla="*/ 1 h 1078"/>
                <a:gd name="T14" fmla="*/ 0 w 2537"/>
                <a:gd name="T15" fmla="*/ 1 h 1078"/>
                <a:gd name="T16" fmla="*/ 0 w 2537"/>
                <a:gd name="T17" fmla="*/ 1 h 1078"/>
                <a:gd name="T18" fmla="*/ 0 w 2537"/>
                <a:gd name="T19" fmla="*/ 1 h 1078"/>
                <a:gd name="T20" fmla="*/ 0 w 2537"/>
                <a:gd name="T21" fmla="*/ 1 h 1078"/>
                <a:gd name="T22" fmla="*/ 0 w 2537"/>
                <a:gd name="T23" fmla="*/ 0 h 1078"/>
                <a:gd name="T24" fmla="*/ 0 w 2537"/>
                <a:gd name="T25" fmla="*/ 0 h 1078"/>
                <a:gd name="T26" fmla="*/ 0 w 2537"/>
                <a:gd name="T27" fmla="*/ 0 h 1078"/>
                <a:gd name="T28" fmla="*/ 0 w 2537"/>
                <a:gd name="T29" fmla="*/ 0 h 1078"/>
                <a:gd name="T30" fmla="*/ 0 w 2537"/>
                <a:gd name="T31" fmla="*/ 1 h 1078"/>
                <a:gd name="T32" fmla="*/ 0 w 2537"/>
                <a:gd name="T33" fmla="*/ 1 h 1078"/>
                <a:gd name="T34" fmla="*/ 0 w 2537"/>
                <a:gd name="T35" fmla="*/ 1 h 1078"/>
                <a:gd name="T36" fmla="*/ 0 w 2537"/>
                <a:gd name="T37" fmla="*/ 1 h 1078"/>
                <a:gd name="T38" fmla="*/ 0 w 2537"/>
                <a:gd name="T39" fmla="*/ 1 h 1078"/>
                <a:gd name="T40" fmla="*/ 1 w 2537"/>
                <a:gd name="T41" fmla="*/ 1 h 1078"/>
                <a:gd name="T42" fmla="*/ 1 w 2537"/>
                <a:gd name="T43" fmla="*/ 1 h 1078"/>
                <a:gd name="T44" fmla="*/ 1 w 2537"/>
                <a:gd name="T45" fmla="*/ 1 h 1078"/>
                <a:gd name="T46" fmla="*/ 1 w 2537"/>
                <a:gd name="T47" fmla="*/ 1 h 1078"/>
                <a:gd name="T48" fmla="*/ 1 w 2537"/>
                <a:gd name="T49" fmla="*/ 1 h 1078"/>
                <a:gd name="T50" fmla="*/ 1 w 2537"/>
                <a:gd name="T51" fmla="*/ 1 h 1078"/>
                <a:gd name="T52" fmla="*/ 1 w 2537"/>
                <a:gd name="T53" fmla="*/ 1 h 1078"/>
                <a:gd name="T54" fmla="*/ 1 w 2537"/>
                <a:gd name="T55" fmla="*/ 1 h 1078"/>
                <a:gd name="T56" fmla="*/ 1 w 2537"/>
                <a:gd name="T57" fmla="*/ 1 h 1078"/>
                <a:gd name="T58" fmla="*/ 2 w 2537"/>
                <a:gd name="T59" fmla="*/ 1 h 1078"/>
                <a:gd name="T60" fmla="*/ 2 w 2537"/>
                <a:gd name="T61" fmla="*/ 1 h 1078"/>
                <a:gd name="T62" fmla="*/ 2 w 2537"/>
                <a:gd name="T63" fmla="*/ 1 h 1078"/>
                <a:gd name="T64" fmla="*/ 2 w 2537"/>
                <a:gd name="T65" fmla="*/ 1 h 1078"/>
                <a:gd name="T66" fmla="*/ 2 w 2537"/>
                <a:gd name="T67" fmla="*/ 1 h 1078"/>
                <a:gd name="T68" fmla="*/ 2 w 2537"/>
                <a:gd name="T69" fmla="*/ 1 h 1078"/>
                <a:gd name="T70" fmla="*/ 2 w 2537"/>
                <a:gd name="T71" fmla="*/ 1 h 1078"/>
                <a:gd name="T72" fmla="*/ 3 w 2537"/>
                <a:gd name="T73" fmla="*/ 1 h 1078"/>
                <a:gd name="T74" fmla="*/ 3 w 2537"/>
                <a:gd name="T75" fmla="*/ 1 h 1078"/>
                <a:gd name="T76" fmla="*/ 3 w 2537"/>
                <a:gd name="T77" fmla="*/ 1 h 1078"/>
                <a:gd name="T78" fmla="*/ 3 w 2537"/>
                <a:gd name="T79" fmla="*/ 1 h 1078"/>
                <a:gd name="T80" fmla="*/ 3 w 2537"/>
                <a:gd name="T81" fmla="*/ 1 h 1078"/>
                <a:gd name="T82" fmla="*/ 3 w 2537"/>
                <a:gd name="T83" fmla="*/ 0 h 1078"/>
                <a:gd name="T84" fmla="*/ 3 w 2537"/>
                <a:gd name="T85" fmla="*/ 0 h 1078"/>
                <a:gd name="T86" fmla="*/ 3 w 2537"/>
                <a:gd name="T87" fmla="*/ 0 h 1078"/>
                <a:gd name="T88" fmla="*/ 3 w 2537"/>
                <a:gd name="T89" fmla="*/ 0 h 1078"/>
                <a:gd name="T90" fmla="*/ 3 w 2537"/>
                <a:gd name="T91" fmla="*/ 0 h 1078"/>
                <a:gd name="T92" fmla="*/ 3 w 2537"/>
                <a:gd name="T93" fmla="*/ 1 h 1078"/>
                <a:gd name="T94" fmla="*/ 3 w 2537"/>
                <a:gd name="T95" fmla="*/ 1 h 1078"/>
                <a:gd name="T96" fmla="*/ 3 w 2537"/>
                <a:gd name="T97" fmla="*/ 1 h 1078"/>
                <a:gd name="T98" fmla="*/ 3 w 2537"/>
                <a:gd name="T99" fmla="*/ 1 h 1078"/>
                <a:gd name="T100" fmla="*/ 3 w 2537"/>
                <a:gd name="T101" fmla="*/ 1 h 1078"/>
                <a:gd name="T102" fmla="*/ 3 w 2537"/>
                <a:gd name="T103" fmla="*/ 1 h 1078"/>
                <a:gd name="T104" fmla="*/ 2 w 2537"/>
                <a:gd name="T105" fmla="*/ 1 h 1078"/>
                <a:gd name="T106" fmla="*/ 2 w 2537"/>
                <a:gd name="T107" fmla="*/ 1 h 1078"/>
                <a:gd name="T108" fmla="*/ 2 w 2537"/>
                <a:gd name="T109" fmla="*/ 1 h 1078"/>
                <a:gd name="T110" fmla="*/ 2 w 2537"/>
                <a:gd name="T111" fmla="*/ 1 h 1078"/>
                <a:gd name="T112" fmla="*/ 2 w 2537"/>
                <a:gd name="T113" fmla="*/ 1 h 107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537" h="1078">
                  <a:moveTo>
                    <a:pt x="1202" y="1078"/>
                  </a:moveTo>
                  <a:lnTo>
                    <a:pt x="1191" y="1078"/>
                  </a:lnTo>
                  <a:lnTo>
                    <a:pt x="1178" y="1078"/>
                  </a:lnTo>
                  <a:lnTo>
                    <a:pt x="1163" y="1077"/>
                  </a:lnTo>
                  <a:lnTo>
                    <a:pt x="1146" y="1077"/>
                  </a:lnTo>
                  <a:lnTo>
                    <a:pt x="1129" y="1077"/>
                  </a:lnTo>
                  <a:lnTo>
                    <a:pt x="1110" y="1075"/>
                  </a:lnTo>
                  <a:lnTo>
                    <a:pt x="1090" y="1074"/>
                  </a:lnTo>
                  <a:lnTo>
                    <a:pt x="1071" y="1072"/>
                  </a:lnTo>
                  <a:lnTo>
                    <a:pt x="1052" y="1071"/>
                  </a:lnTo>
                  <a:lnTo>
                    <a:pt x="1033" y="1068"/>
                  </a:lnTo>
                  <a:lnTo>
                    <a:pt x="1016" y="1064"/>
                  </a:lnTo>
                  <a:lnTo>
                    <a:pt x="1000" y="1061"/>
                  </a:lnTo>
                  <a:lnTo>
                    <a:pt x="987" y="1055"/>
                  </a:lnTo>
                  <a:lnTo>
                    <a:pt x="974" y="1051"/>
                  </a:lnTo>
                  <a:lnTo>
                    <a:pt x="966" y="1044"/>
                  </a:lnTo>
                  <a:lnTo>
                    <a:pt x="958" y="1036"/>
                  </a:lnTo>
                  <a:lnTo>
                    <a:pt x="953" y="1018"/>
                  </a:lnTo>
                  <a:lnTo>
                    <a:pt x="945" y="1007"/>
                  </a:lnTo>
                  <a:lnTo>
                    <a:pt x="934" y="1002"/>
                  </a:lnTo>
                  <a:lnTo>
                    <a:pt x="919" y="997"/>
                  </a:lnTo>
                  <a:lnTo>
                    <a:pt x="879" y="994"/>
                  </a:lnTo>
                  <a:lnTo>
                    <a:pt x="839" y="992"/>
                  </a:lnTo>
                  <a:lnTo>
                    <a:pt x="800" y="989"/>
                  </a:lnTo>
                  <a:lnTo>
                    <a:pt x="759" y="987"/>
                  </a:lnTo>
                  <a:lnTo>
                    <a:pt x="720" y="986"/>
                  </a:lnTo>
                  <a:lnTo>
                    <a:pt x="680" y="986"/>
                  </a:lnTo>
                  <a:lnTo>
                    <a:pt x="641" y="986"/>
                  </a:lnTo>
                  <a:lnTo>
                    <a:pt x="600" y="987"/>
                  </a:lnTo>
                  <a:lnTo>
                    <a:pt x="561" y="989"/>
                  </a:lnTo>
                  <a:lnTo>
                    <a:pt x="521" y="990"/>
                  </a:lnTo>
                  <a:lnTo>
                    <a:pt x="482" y="993"/>
                  </a:lnTo>
                  <a:lnTo>
                    <a:pt x="442" y="996"/>
                  </a:lnTo>
                  <a:lnTo>
                    <a:pt x="403" y="1000"/>
                  </a:lnTo>
                  <a:lnTo>
                    <a:pt x="362" y="1005"/>
                  </a:lnTo>
                  <a:lnTo>
                    <a:pt x="323" y="1010"/>
                  </a:lnTo>
                  <a:lnTo>
                    <a:pt x="283" y="1016"/>
                  </a:lnTo>
                  <a:lnTo>
                    <a:pt x="277" y="1016"/>
                  </a:lnTo>
                  <a:lnTo>
                    <a:pt x="271" y="1016"/>
                  </a:lnTo>
                  <a:lnTo>
                    <a:pt x="265" y="1016"/>
                  </a:lnTo>
                  <a:lnTo>
                    <a:pt x="260" y="1015"/>
                  </a:lnTo>
                  <a:lnTo>
                    <a:pt x="252" y="1015"/>
                  </a:lnTo>
                  <a:lnTo>
                    <a:pt x="247" y="1015"/>
                  </a:lnTo>
                  <a:lnTo>
                    <a:pt x="241" y="1015"/>
                  </a:lnTo>
                  <a:lnTo>
                    <a:pt x="235" y="1015"/>
                  </a:lnTo>
                  <a:lnTo>
                    <a:pt x="232" y="1010"/>
                  </a:lnTo>
                  <a:lnTo>
                    <a:pt x="229" y="1006"/>
                  </a:lnTo>
                  <a:lnTo>
                    <a:pt x="225" y="1002"/>
                  </a:lnTo>
                  <a:lnTo>
                    <a:pt x="222" y="999"/>
                  </a:lnTo>
                  <a:lnTo>
                    <a:pt x="205" y="912"/>
                  </a:lnTo>
                  <a:lnTo>
                    <a:pt x="186" y="827"/>
                  </a:lnTo>
                  <a:lnTo>
                    <a:pt x="166" y="742"/>
                  </a:lnTo>
                  <a:lnTo>
                    <a:pt x="143" y="657"/>
                  </a:lnTo>
                  <a:lnTo>
                    <a:pt x="121" y="573"/>
                  </a:lnTo>
                  <a:lnTo>
                    <a:pt x="98" y="490"/>
                  </a:lnTo>
                  <a:lnTo>
                    <a:pt x="75" y="406"/>
                  </a:lnTo>
                  <a:lnTo>
                    <a:pt x="53" y="324"/>
                  </a:lnTo>
                  <a:lnTo>
                    <a:pt x="46" y="283"/>
                  </a:lnTo>
                  <a:lnTo>
                    <a:pt x="40" y="243"/>
                  </a:lnTo>
                  <a:lnTo>
                    <a:pt x="33" y="202"/>
                  </a:lnTo>
                  <a:lnTo>
                    <a:pt x="27" y="162"/>
                  </a:lnTo>
                  <a:lnTo>
                    <a:pt x="20" y="122"/>
                  </a:lnTo>
                  <a:lnTo>
                    <a:pt x="14" y="81"/>
                  </a:lnTo>
                  <a:lnTo>
                    <a:pt x="7" y="41"/>
                  </a:lnTo>
                  <a:lnTo>
                    <a:pt x="0" y="0"/>
                  </a:lnTo>
                  <a:lnTo>
                    <a:pt x="1" y="0"/>
                  </a:lnTo>
                  <a:lnTo>
                    <a:pt x="4" y="0"/>
                  </a:lnTo>
                  <a:lnTo>
                    <a:pt x="6" y="0"/>
                  </a:lnTo>
                  <a:lnTo>
                    <a:pt x="7" y="0"/>
                  </a:lnTo>
                  <a:lnTo>
                    <a:pt x="17" y="45"/>
                  </a:lnTo>
                  <a:lnTo>
                    <a:pt x="29" y="90"/>
                  </a:lnTo>
                  <a:lnTo>
                    <a:pt x="39" y="135"/>
                  </a:lnTo>
                  <a:lnTo>
                    <a:pt x="49" y="181"/>
                  </a:lnTo>
                  <a:lnTo>
                    <a:pt x="58" y="227"/>
                  </a:lnTo>
                  <a:lnTo>
                    <a:pt x="68" y="273"/>
                  </a:lnTo>
                  <a:lnTo>
                    <a:pt x="79" y="318"/>
                  </a:lnTo>
                  <a:lnTo>
                    <a:pt x="89" y="363"/>
                  </a:lnTo>
                  <a:lnTo>
                    <a:pt x="104" y="412"/>
                  </a:lnTo>
                  <a:lnTo>
                    <a:pt x="117" y="461"/>
                  </a:lnTo>
                  <a:lnTo>
                    <a:pt x="131" y="510"/>
                  </a:lnTo>
                  <a:lnTo>
                    <a:pt x="144" y="560"/>
                  </a:lnTo>
                  <a:lnTo>
                    <a:pt x="157" y="611"/>
                  </a:lnTo>
                  <a:lnTo>
                    <a:pt x="170" y="663"/>
                  </a:lnTo>
                  <a:lnTo>
                    <a:pt x="182" y="715"/>
                  </a:lnTo>
                  <a:lnTo>
                    <a:pt x="193" y="767"/>
                  </a:lnTo>
                  <a:lnTo>
                    <a:pt x="203" y="808"/>
                  </a:lnTo>
                  <a:lnTo>
                    <a:pt x="212" y="840"/>
                  </a:lnTo>
                  <a:lnTo>
                    <a:pt x="218" y="866"/>
                  </a:lnTo>
                  <a:lnTo>
                    <a:pt x="224" y="886"/>
                  </a:lnTo>
                  <a:lnTo>
                    <a:pt x="229" y="904"/>
                  </a:lnTo>
                  <a:lnTo>
                    <a:pt x="234" y="922"/>
                  </a:lnTo>
                  <a:lnTo>
                    <a:pt x="239" y="943"/>
                  </a:lnTo>
                  <a:lnTo>
                    <a:pt x="247" y="969"/>
                  </a:lnTo>
                  <a:lnTo>
                    <a:pt x="254" y="971"/>
                  </a:lnTo>
                  <a:lnTo>
                    <a:pt x="267" y="971"/>
                  </a:lnTo>
                  <a:lnTo>
                    <a:pt x="284" y="970"/>
                  </a:lnTo>
                  <a:lnTo>
                    <a:pt x="304" y="969"/>
                  </a:lnTo>
                  <a:lnTo>
                    <a:pt x="323" y="966"/>
                  </a:lnTo>
                  <a:lnTo>
                    <a:pt x="341" y="964"/>
                  </a:lnTo>
                  <a:lnTo>
                    <a:pt x="354" y="963"/>
                  </a:lnTo>
                  <a:lnTo>
                    <a:pt x="359" y="961"/>
                  </a:lnTo>
                  <a:lnTo>
                    <a:pt x="374" y="961"/>
                  </a:lnTo>
                  <a:lnTo>
                    <a:pt x="388" y="960"/>
                  </a:lnTo>
                  <a:lnTo>
                    <a:pt x="403" y="960"/>
                  </a:lnTo>
                  <a:lnTo>
                    <a:pt x="417" y="960"/>
                  </a:lnTo>
                  <a:lnTo>
                    <a:pt x="431" y="958"/>
                  </a:lnTo>
                  <a:lnTo>
                    <a:pt x="446" y="958"/>
                  </a:lnTo>
                  <a:lnTo>
                    <a:pt x="460" y="958"/>
                  </a:lnTo>
                  <a:lnTo>
                    <a:pt x="475" y="957"/>
                  </a:lnTo>
                  <a:lnTo>
                    <a:pt x="489" y="957"/>
                  </a:lnTo>
                  <a:lnTo>
                    <a:pt x="504" y="957"/>
                  </a:lnTo>
                  <a:lnTo>
                    <a:pt x="518" y="957"/>
                  </a:lnTo>
                  <a:lnTo>
                    <a:pt x="534" y="956"/>
                  </a:lnTo>
                  <a:lnTo>
                    <a:pt x="548" y="956"/>
                  </a:lnTo>
                  <a:lnTo>
                    <a:pt x="563" y="956"/>
                  </a:lnTo>
                  <a:lnTo>
                    <a:pt x="577" y="954"/>
                  </a:lnTo>
                  <a:lnTo>
                    <a:pt x="592" y="954"/>
                  </a:lnTo>
                  <a:lnTo>
                    <a:pt x="615" y="956"/>
                  </a:lnTo>
                  <a:lnTo>
                    <a:pt x="639" y="956"/>
                  </a:lnTo>
                  <a:lnTo>
                    <a:pt x="662" y="957"/>
                  </a:lnTo>
                  <a:lnTo>
                    <a:pt x="687" y="958"/>
                  </a:lnTo>
                  <a:lnTo>
                    <a:pt x="710" y="960"/>
                  </a:lnTo>
                  <a:lnTo>
                    <a:pt x="733" y="960"/>
                  </a:lnTo>
                  <a:lnTo>
                    <a:pt x="758" y="961"/>
                  </a:lnTo>
                  <a:lnTo>
                    <a:pt x="781" y="963"/>
                  </a:lnTo>
                  <a:lnTo>
                    <a:pt x="804" y="964"/>
                  </a:lnTo>
                  <a:lnTo>
                    <a:pt x="828" y="964"/>
                  </a:lnTo>
                  <a:lnTo>
                    <a:pt x="851" y="966"/>
                  </a:lnTo>
                  <a:lnTo>
                    <a:pt x="875" y="967"/>
                  </a:lnTo>
                  <a:lnTo>
                    <a:pt x="899" y="969"/>
                  </a:lnTo>
                  <a:lnTo>
                    <a:pt x="922" y="969"/>
                  </a:lnTo>
                  <a:lnTo>
                    <a:pt x="947" y="970"/>
                  </a:lnTo>
                  <a:lnTo>
                    <a:pt x="970" y="971"/>
                  </a:lnTo>
                  <a:lnTo>
                    <a:pt x="977" y="973"/>
                  </a:lnTo>
                  <a:lnTo>
                    <a:pt x="984" y="974"/>
                  </a:lnTo>
                  <a:lnTo>
                    <a:pt x="992" y="976"/>
                  </a:lnTo>
                  <a:lnTo>
                    <a:pt x="999" y="977"/>
                  </a:lnTo>
                  <a:lnTo>
                    <a:pt x="1006" y="980"/>
                  </a:lnTo>
                  <a:lnTo>
                    <a:pt x="1013" y="982"/>
                  </a:lnTo>
                  <a:lnTo>
                    <a:pt x="1022" y="984"/>
                  </a:lnTo>
                  <a:lnTo>
                    <a:pt x="1029" y="986"/>
                  </a:lnTo>
                  <a:lnTo>
                    <a:pt x="1016" y="996"/>
                  </a:lnTo>
                  <a:lnTo>
                    <a:pt x="1009" y="1002"/>
                  </a:lnTo>
                  <a:lnTo>
                    <a:pt x="1006" y="1010"/>
                  </a:lnTo>
                  <a:lnTo>
                    <a:pt x="1004" y="1026"/>
                  </a:lnTo>
                  <a:lnTo>
                    <a:pt x="1015" y="1033"/>
                  </a:lnTo>
                  <a:lnTo>
                    <a:pt x="1032" y="1039"/>
                  </a:lnTo>
                  <a:lnTo>
                    <a:pt x="1052" y="1045"/>
                  </a:lnTo>
                  <a:lnTo>
                    <a:pt x="1078" y="1049"/>
                  </a:lnTo>
                  <a:lnTo>
                    <a:pt x="1106" y="1054"/>
                  </a:lnTo>
                  <a:lnTo>
                    <a:pt x="1136" y="1057"/>
                  </a:lnTo>
                  <a:lnTo>
                    <a:pt x="1168" y="1058"/>
                  </a:lnTo>
                  <a:lnTo>
                    <a:pt x="1199" y="1058"/>
                  </a:lnTo>
                  <a:lnTo>
                    <a:pt x="1231" y="1058"/>
                  </a:lnTo>
                  <a:lnTo>
                    <a:pt x="1261" y="1057"/>
                  </a:lnTo>
                  <a:lnTo>
                    <a:pt x="1289" y="1052"/>
                  </a:lnTo>
                  <a:lnTo>
                    <a:pt x="1313" y="1048"/>
                  </a:lnTo>
                  <a:lnTo>
                    <a:pt x="1334" y="1042"/>
                  </a:lnTo>
                  <a:lnTo>
                    <a:pt x="1349" y="1033"/>
                  </a:lnTo>
                  <a:lnTo>
                    <a:pt x="1361" y="1025"/>
                  </a:lnTo>
                  <a:lnTo>
                    <a:pt x="1364" y="1013"/>
                  </a:lnTo>
                  <a:lnTo>
                    <a:pt x="1357" y="1006"/>
                  </a:lnTo>
                  <a:lnTo>
                    <a:pt x="1352" y="1000"/>
                  </a:lnTo>
                  <a:lnTo>
                    <a:pt x="1351" y="994"/>
                  </a:lnTo>
                  <a:lnTo>
                    <a:pt x="1349" y="987"/>
                  </a:lnTo>
                  <a:lnTo>
                    <a:pt x="1380" y="984"/>
                  </a:lnTo>
                  <a:lnTo>
                    <a:pt x="1412" y="983"/>
                  </a:lnTo>
                  <a:lnTo>
                    <a:pt x="1442" y="982"/>
                  </a:lnTo>
                  <a:lnTo>
                    <a:pt x="1474" y="980"/>
                  </a:lnTo>
                  <a:lnTo>
                    <a:pt x="1505" y="979"/>
                  </a:lnTo>
                  <a:lnTo>
                    <a:pt x="1536" y="977"/>
                  </a:lnTo>
                  <a:lnTo>
                    <a:pt x="1567" y="977"/>
                  </a:lnTo>
                  <a:lnTo>
                    <a:pt x="1599" y="977"/>
                  </a:lnTo>
                  <a:lnTo>
                    <a:pt x="1631" y="977"/>
                  </a:lnTo>
                  <a:lnTo>
                    <a:pt x="1663" y="979"/>
                  </a:lnTo>
                  <a:lnTo>
                    <a:pt x="1694" y="979"/>
                  </a:lnTo>
                  <a:lnTo>
                    <a:pt x="1726" y="980"/>
                  </a:lnTo>
                  <a:lnTo>
                    <a:pt x="1758" y="982"/>
                  </a:lnTo>
                  <a:lnTo>
                    <a:pt x="1790" y="983"/>
                  </a:lnTo>
                  <a:lnTo>
                    <a:pt x="1821" y="984"/>
                  </a:lnTo>
                  <a:lnTo>
                    <a:pt x="1853" y="986"/>
                  </a:lnTo>
                  <a:lnTo>
                    <a:pt x="1889" y="992"/>
                  </a:lnTo>
                  <a:lnTo>
                    <a:pt x="1924" y="996"/>
                  </a:lnTo>
                  <a:lnTo>
                    <a:pt x="1956" y="1002"/>
                  </a:lnTo>
                  <a:lnTo>
                    <a:pt x="1985" y="1006"/>
                  </a:lnTo>
                  <a:lnTo>
                    <a:pt x="2012" y="1010"/>
                  </a:lnTo>
                  <a:lnTo>
                    <a:pt x="2037" y="1015"/>
                  </a:lnTo>
                  <a:lnTo>
                    <a:pt x="2060" y="1019"/>
                  </a:lnTo>
                  <a:lnTo>
                    <a:pt x="2081" y="1022"/>
                  </a:lnTo>
                  <a:lnTo>
                    <a:pt x="2100" y="1025"/>
                  </a:lnTo>
                  <a:lnTo>
                    <a:pt x="2116" y="1028"/>
                  </a:lnTo>
                  <a:lnTo>
                    <a:pt x="2130" y="1031"/>
                  </a:lnTo>
                  <a:lnTo>
                    <a:pt x="2142" y="1032"/>
                  </a:lnTo>
                  <a:lnTo>
                    <a:pt x="2152" y="1032"/>
                  </a:lnTo>
                  <a:lnTo>
                    <a:pt x="2161" y="1032"/>
                  </a:lnTo>
                  <a:lnTo>
                    <a:pt x="2166" y="1032"/>
                  </a:lnTo>
                  <a:lnTo>
                    <a:pt x="2171" y="1031"/>
                  </a:lnTo>
                  <a:lnTo>
                    <a:pt x="2197" y="951"/>
                  </a:lnTo>
                  <a:lnTo>
                    <a:pt x="2223" y="872"/>
                  </a:lnTo>
                  <a:lnTo>
                    <a:pt x="2249" y="793"/>
                  </a:lnTo>
                  <a:lnTo>
                    <a:pt x="2273" y="713"/>
                  </a:lnTo>
                  <a:lnTo>
                    <a:pt x="2299" y="634"/>
                  </a:lnTo>
                  <a:lnTo>
                    <a:pt x="2324" y="556"/>
                  </a:lnTo>
                  <a:lnTo>
                    <a:pt x="2348" y="478"/>
                  </a:lnTo>
                  <a:lnTo>
                    <a:pt x="2374" y="400"/>
                  </a:lnTo>
                  <a:lnTo>
                    <a:pt x="2386" y="374"/>
                  </a:lnTo>
                  <a:lnTo>
                    <a:pt x="2396" y="348"/>
                  </a:lnTo>
                  <a:lnTo>
                    <a:pt x="2406" y="321"/>
                  </a:lnTo>
                  <a:lnTo>
                    <a:pt x="2416" y="293"/>
                  </a:lnTo>
                  <a:lnTo>
                    <a:pt x="2428" y="266"/>
                  </a:lnTo>
                  <a:lnTo>
                    <a:pt x="2439" y="240"/>
                  </a:lnTo>
                  <a:lnTo>
                    <a:pt x="2452" y="217"/>
                  </a:lnTo>
                  <a:lnTo>
                    <a:pt x="2467" y="195"/>
                  </a:lnTo>
                  <a:lnTo>
                    <a:pt x="2475" y="176"/>
                  </a:lnTo>
                  <a:lnTo>
                    <a:pt x="2483" y="158"/>
                  </a:lnTo>
                  <a:lnTo>
                    <a:pt x="2491" y="139"/>
                  </a:lnTo>
                  <a:lnTo>
                    <a:pt x="2500" y="120"/>
                  </a:lnTo>
                  <a:lnTo>
                    <a:pt x="2507" y="101"/>
                  </a:lnTo>
                  <a:lnTo>
                    <a:pt x="2516" y="83"/>
                  </a:lnTo>
                  <a:lnTo>
                    <a:pt x="2523" y="64"/>
                  </a:lnTo>
                  <a:lnTo>
                    <a:pt x="2532" y="45"/>
                  </a:lnTo>
                  <a:lnTo>
                    <a:pt x="2533" y="45"/>
                  </a:lnTo>
                  <a:lnTo>
                    <a:pt x="2535" y="45"/>
                  </a:lnTo>
                  <a:lnTo>
                    <a:pt x="2536" y="45"/>
                  </a:lnTo>
                  <a:lnTo>
                    <a:pt x="2537" y="45"/>
                  </a:lnTo>
                  <a:lnTo>
                    <a:pt x="2524" y="86"/>
                  </a:lnTo>
                  <a:lnTo>
                    <a:pt x="2510" y="125"/>
                  </a:lnTo>
                  <a:lnTo>
                    <a:pt x="2494" y="165"/>
                  </a:lnTo>
                  <a:lnTo>
                    <a:pt x="2477" y="204"/>
                  </a:lnTo>
                  <a:lnTo>
                    <a:pt x="2459" y="244"/>
                  </a:lnTo>
                  <a:lnTo>
                    <a:pt x="2442" y="283"/>
                  </a:lnTo>
                  <a:lnTo>
                    <a:pt x="2425" y="324"/>
                  </a:lnTo>
                  <a:lnTo>
                    <a:pt x="2408" y="363"/>
                  </a:lnTo>
                  <a:lnTo>
                    <a:pt x="2402" y="380"/>
                  </a:lnTo>
                  <a:lnTo>
                    <a:pt x="2397" y="394"/>
                  </a:lnTo>
                  <a:lnTo>
                    <a:pt x="2393" y="407"/>
                  </a:lnTo>
                  <a:lnTo>
                    <a:pt x="2389" y="420"/>
                  </a:lnTo>
                  <a:lnTo>
                    <a:pt x="2383" y="435"/>
                  </a:lnTo>
                  <a:lnTo>
                    <a:pt x="2376" y="452"/>
                  </a:lnTo>
                  <a:lnTo>
                    <a:pt x="2369" y="474"/>
                  </a:lnTo>
                  <a:lnTo>
                    <a:pt x="2357" y="503"/>
                  </a:lnTo>
                  <a:lnTo>
                    <a:pt x="2312" y="645"/>
                  </a:lnTo>
                  <a:lnTo>
                    <a:pt x="2278" y="755"/>
                  </a:lnTo>
                  <a:lnTo>
                    <a:pt x="2253" y="836"/>
                  </a:lnTo>
                  <a:lnTo>
                    <a:pt x="2234" y="895"/>
                  </a:lnTo>
                  <a:lnTo>
                    <a:pt x="2220" y="938"/>
                  </a:lnTo>
                  <a:lnTo>
                    <a:pt x="2210" y="973"/>
                  </a:lnTo>
                  <a:lnTo>
                    <a:pt x="2200" y="1003"/>
                  </a:lnTo>
                  <a:lnTo>
                    <a:pt x="2188" y="1038"/>
                  </a:lnTo>
                  <a:lnTo>
                    <a:pt x="2181" y="1049"/>
                  </a:lnTo>
                  <a:lnTo>
                    <a:pt x="2171" y="1057"/>
                  </a:lnTo>
                  <a:lnTo>
                    <a:pt x="2159" y="1061"/>
                  </a:lnTo>
                  <a:lnTo>
                    <a:pt x="2148" y="1062"/>
                  </a:lnTo>
                  <a:lnTo>
                    <a:pt x="2135" y="1061"/>
                  </a:lnTo>
                  <a:lnTo>
                    <a:pt x="2120" y="1059"/>
                  </a:lnTo>
                  <a:lnTo>
                    <a:pt x="2107" y="1058"/>
                  </a:lnTo>
                  <a:lnTo>
                    <a:pt x="2094" y="1057"/>
                  </a:lnTo>
                  <a:lnTo>
                    <a:pt x="2054" y="1049"/>
                  </a:lnTo>
                  <a:lnTo>
                    <a:pt x="2013" y="1042"/>
                  </a:lnTo>
                  <a:lnTo>
                    <a:pt x="1972" y="1035"/>
                  </a:lnTo>
                  <a:lnTo>
                    <a:pt x="1931" y="1029"/>
                  </a:lnTo>
                  <a:lnTo>
                    <a:pt x="1889" y="1022"/>
                  </a:lnTo>
                  <a:lnTo>
                    <a:pt x="1846" y="1016"/>
                  </a:lnTo>
                  <a:lnTo>
                    <a:pt x="1804" y="1012"/>
                  </a:lnTo>
                  <a:lnTo>
                    <a:pt x="1762" y="1007"/>
                  </a:lnTo>
                  <a:lnTo>
                    <a:pt x="1720" y="1003"/>
                  </a:lnTo>
                  <a:lnTo>
                    <a:pt x="1677" y="1002"/>
                  </a:lnTo>
                  <a:lnTo>
                    <a:pt x="1635" y="1000"/>
                  </a:lnTo>
                  <a:lnTo>
                    <a:pt x="1595" y="1000"/>
                  </a:lnTo>
                  <a:lnTo>
                    <a:pt x="1553" y="1002"/>
                  </a:lnTo>
                  <a:lnTo>
                    <a:pt x="1513" y="1005"/>
                  </a:lnTo>
                  <a:lnTo>
                    <a:pt x="1472" y="1009"/>
                  </a:lnTo>
                  <a:lnTo>
                    <a:pt x="1433" y="1016"/>
                  </a:lnTo>
                  <a:lnTo>
                    <a:pt x="1419" y="1025"/>
                  </a:lnTo>
                  <a:lnTo>
                    <a:pt x="1412" y="1029"/>
                  </a:lnTo>
                  <a:lnTo>
                    <a:pt x="1412" y="1038"/>
                  </a:lnTo>
                  <a:lnTo>
                    <a:pt x="1412" y="1059"/>
                  </a:lnTo>
                  <a:lnTo>
                    <a:pt x="1387" y="1067"/>
                  </a:lnTo>
                  <a:lnTo>
                    <a:pt x="1361" y="1072"/>
                  </a:lnTo>
                  <a:lnTo>
                    <a:pt x="1334" y="1077"/>
                  </a:lnTo>
                  <a:lnTo>
                    <a:pt x="1306" y="1078"/>
                  </a:lnTo>
                  <a:lnTo>
                    <a:pt x="1279" y="1078"/>
                  </a:lnTo>
                  <a:lnTo>
                    <a:pt x="1253" y="1078"/>
                  </a:lnTo>
                  <a:lnTo>
                    <a:pt x="1227" y="1078"/>
                  </a:lnTo>
                  <a:lnTo>
                    <a:pt x="1202" y="1078"/>
                  </a:lnTo>
                  <a:close/>
                </a:path>
              </a:pathLst>
            </a:cu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0" name="Freeform 1083"/>
            <p:cNvSpPr>
              <a:spLocks/>
            </p:cNvSpPr>
            <p:nvPr/>
          </p:nvSpPr>
          <p:spPr bwMode="auto">
            <a:xfrm>
              <a:off x="3909" y="3419"/>
              <a:ext cx="110" cy="47"/>
            </a:xfrm>
            <a:custGeom>
              <a:avLst/>
              <a:gdLst>
                <a:gd name="T0" fmla="*/ 0 w 330"/>
                <a:gd name="T1" fmla="*/ 0 h 141"/>
                <a:gd name="T2" fmla="*/ 0 w 330"/>
                <a:gd name="T3" fmla="*/ 0 h 141"/>
                <a:gd name="T4" fmla="*/ 0 w 330"/>
                <a:gd name="T5" fmla="*/ 0 h 141"/>
                <a:gd name="T6" fmla="*/ 0 w 330"/>
                <a:gd name="T7" fmla="*/ 0 h 141"/>
                <a:gd name="T8" fmla="*/ 0 w 330"/>
                <a:gd name="T9" fmla="*/ 0 h 141"/>
                <a:gd name="T10" fmla="*/ 0 w 330"/>
                <a:gd name="T11" fmla="*/ 0 h 141"/>
                <a:gd name="T12" fmla="*/ 0 w 330"/>
                <a:gd name="T13" fmla="*/ 0 h 141"/>
                <a:gd name="T14" fmla="*/ 0 w 330"/>
                <a:gd name="T15" fmla="*/ 0 h 141"/>
                <a:gd name="T16" fmla="*/ 0 w 330"/>
                <a:gd name="T17" fmla="*/ 0 h 141"/>
                <a:gd name="T18" fmla="*/ 0 w 330"/>
                <a:gd name="T19" fmla="*/ 0 h 141"/>
                <a:gd name="T20" fmla="*/ 0 w 330"/>
                <a:gd name="T21" fmla="*/ 0 h 141"/>
                <a:gd name="T22" fmla="*/ 0 w 330"/>
                <a:gd name="T23" fmla="*/ 0 h 141"/>
                <a:gd name="T24" fmla="*/ 0 w 330"/>
                <a:gd name="T25" fmla="*/ 0 h 141"/>
                <a:gd name="T26" fmla="*/ 0 w 330"/>
                <a:gd name="T27" fmla="*/ 0 h 141"/>
                <a:gd name="T28" fmla="*/ 0 w 330"/>
                <a:gd name="T29" fmla="*/ 0 h 141"/>
                <a:gd name="T30" fmla="*/ 0 w 330"/>
                <a:gd name="T31" fmla="*/ 0 h 141"/>
                <a:gd name="T32" fmla="*/ 0 w 330"/>
                <a:gd name="T33" fmla="*/ 0 h 141"/>
                <a:gd name="T34" fmla="*/ 0 w 330"/>
                <a:gd name="T35" fmla="*/ 0 h 141"/>
                <a:gd name="T36" fmla="*/ 0 w 330"/>
                <a:gd name="T37" fmla="*/ 0 h 141"/>
                <a:gd name="T38" fmla="*/ 0 w 330"/>
                <a:gd name="T39" fmla="*/ 0 h 141"/>
                <a:gd name="T40" fmla="*/ 0 w 330"/>
                <a:gd name="T41" fmla="*/ 0 h 141"/>
                <a:gd name="T42" fmla="*/ 0 w 330"/>
                <a:gd name="T43" fmla="*/ 0 h 141"/>
                <a:gd name="T44" fmla="*/ 0 w 330"/>
                <a:gd name="T45" fmla="*/ 0 h 141"/>
                <a:gd name="T46" fmla="*/ 0 w 330"/>
                <a:gd name="T47" fmla="*/ 0 h 141"/>
                <a:gd name="T48" fmla="*/ 0 w 330"/>
                <a:gd name="T49" fmla="*/ 0 h 141"/>
                <a:gd name="T50" fmla="*/ 0 w 330"/>
                <a:gd name="T51" fmla="*/ 0 h 141"/>
                <a:gd name="T52" fmla="*/ 0 w 330"/>
                <a:gd name="T53" fmla="*/ 0 h 141"/>
                <a:gd name="T54" fmla="*/ 0 w 330"/>
                <a:gd name="T55" fmla="*/ 0 h 141"/>
                <a:gd name="T56" fmla="*/ 0 w 330"/>
                <a:gd name="T57" fmla="*/ 0 h 141"/>
                <a:gd name="T58" fmla="*/ 0 w 330"/>
                <a:gd name="T59" fmla="*/ 0 h 141"/>
                <a:gd name="T60" fmla="*/ 0 w 330"/>
                <a:gd name="T61" fmla="*/ 0 h 141"/>
                <a:gd name="T62" fmla="*/ 0 w 330"/>
                <a:gd name="T63" fmla="*/ 0 h 141"/>
                <a:gd name="T64" fmla="*/ 0 w 330"/>
                <a:gd name="T65" fmla="*/ 0 h 141"/>
                <a:gd name="T66" fmla="*/ 0 w 330"/>
                <a:gd name="T67" fmla="*/ 0 h 141"/>
                <a:gd name="T68" fmla="*/ 0 w 330"/>
                <a:gd name="T69" fmla="*/ 0 h 141"/>
                <a:gd name="T70" fmla="*/ 0 w 330"/>
                <a:gd name="T71" fmla="*/ 0 h 141"/>
                <a:gd name="T72" fmla="*/ 0 w 330"/>
                <a:gd name="T73" fmla="*/ 0 h 141"/>
                <a:gd name="T74" fmla="*/ 0 w 330"/>
                <a:gd name="T75" fmla="*/ 0 h 141"/>
                <a:gd name="T76" fmla="*/ 0 w 330"/>
                <a:gd name="T77" fmla="*/ 0 h 141"/>
                <a:gd name="T78" fmla="*/ 0 w 330"/>
                <a:gd name="T79" fmla="*/ 0 h 141"/>
                <a:gd name="T80" fmla="*/ 0 w 330"/>
                <a:gd name="T81" fmla="*/ 0 h 141"/>
                <a:gd name="T82" fmla="*/ 0 w 330"/>
                <a:gd name="T83" fmla="*/ 0 h 141"/>
                <a:gd name="T84" fmla="*/ 0 w 330"/>
                <a:gd name="T85" fmla="*/ 0 h 141"/>
                <a:gd name="T86" fmla="*/ 0 w 330"/>
                <a:gd name="T87" fmla="*/ 0 h 141"/>
                <a:gd name="T88" fmla="*/ 0 w 330"/>
                <a:gd name="T89" fmla="*/ 0 h 141"/>
                <a:gd name="T90" fmla="*/ 0 w 330"/>
                <a:gd name="T91" fmla="*/ 0 h 141"/>
                <a:gd name="T92" fmla="*/ 0 w 330"/>
                <a:gd name="T93" fmla="*/ 0 h 141"/>
                <a:gd name="T94" fmla="*/ 0 w 330"/>
                <a:gd name="T95" fmla="*/ 0 h 141"/>
                <a:gd name="T96" fmla="*/ 0 w 330"/>
                <a:gd name="T97" fmla="*/ 0 h 141"/>
                <a:gd name="T98" fmla="*/ 0 w 330"/>
                <a:gd name="T99" fmla="*/ 0 h 141"/>
                <a:gd name="T100" fmla="*/ 0 w 330"/>
                <a:gd name="T101" fmla="*/ 0 h 141"/>
                <a:gd name="T102" fmla="*/ 0 w 330"/>
                <a:gd name="T103" fmla="*/ 0 h 141"/>
                <a:gd name="T104" fmla="*/ 0 w 330"/>
                <a:gd name="T105" fmla="*/ 0 h 141"/>
                <a:gd name="T106" fmla="*/ 0 w 330"/>
                <a:gd name="T107" fmla="*/ 0 h 141"/>
                <a:gd name="T108" fmla="*/ 0 w 330"/>
                <a:gd name="T109" fmla="*/ 0 h 141"/>
                <a:gd name="T110" fmla="*/ 0 w 330"/>
                <a:gd name="T111" fmla="*/ 0 h 141"/>
                <a:gd name="T112" fmla="*/ 0 w 330"/>
                <a:gd name="T113" fmla="*/ 0 h 141"/>
                <a:gd name="T114" fmla="*/ 0 w 330"/>
                <a:gd name="T115" fmla="*/ 0 h 141"/>
                <a:gd name="T116" fmla="*/ 0 w 330"/>
                <a:gd name="T117" fmla="*/ 0 h 141"/>
                <a:gd name="T118" fmla="*/ 0 w 330"/>
                <a:gd name="T119" fmla="*/ 0 h 141"/>
                <a:gd name="T120" fmla="*/ 0 w 330"/>
                <a:gd name="T121" fmla="*/ 0 h 141"/>
                <a:gd name="T122" fmla="*/ 0 w 330"/>
                <a:gd name="T123" fmla="*/ 0 h 1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30" h="141">
                  <a:moveTo>
                    <a:pt x="123" y="141"/>
                  </a:moveTo>
                  <a:lnTo>
                    <a:pt x="107" y="140"/>
                  </a:lnTo>
                  <a:lnTo>
                    <a:pt x="89" y="138"/>
                  </a:lnTo>
                  <a:lnTo>
                    <a:pt x="74" y="135"/>
                  </a:lnTo>
                  <a:lnTo>
                    <a:pt x="59" y="134"/>
                  </a:lnTo>
                  <a:lnTo>
                    <a:pt x="43" y="131"/>
                  </a:lnTo>
                  <a:lnTo>
                    <a:pt x="29" y="130"/>
                  </a:lnTo>
                  <a:lnTo>
                    <a:pt x="14" y="125"/>
                  </a:lnTo>
                  <a:lnTo>
                    <a:pt x="0" y="122"/>
                  </a:lnTo>
                  <a:lnTo>
                    <a:pt x="3" y="112"/>
                  </a:lnTo>
                  <a:lnTo>
                    <a:pt x="10" y="105"/>
                  </a:lnTo>
                  <a:lnTo>
                    <a:pt x="20" y="101"/>
                  </a:lnTo>
                  <a:lnTo>
                    <a:pt x="32" y="101"/>
                  </a:lnTo>
                  <a:lnTo>
                    <a:pt x="37" y="106"/>
                  </a:lnTo>
                  <a:lnTo>
                    <a:pt x="49" y="111"/>
                  </a:lnTo>
                  <a:lnTo>
                    <a:pt x="63" y="114"/>
                  </a:lnTo>
                  <a:lnTo>
                    <a:pt x="79" y="115"/>
                  </a:lnTo>
                  <a:lnTo>
                    <a:pt x="97" y="115"/>
                  </a:lnTo>
                  <a:lnTo>
                    <a:pt x="114" y="115"/>
                  </a:lnTo>
                  <a:lnTo>
                    <a:pt x="128" y="114"/>
                  </a:lnTo>
                  <a:lnTo>
                    <a:pt x="140" y="111"/>
                  </a:lnTo>
                  <a:lnTo>
                    <a:pt x="133" y="106"/>
                  </a:lnTo>
                  <a:lnTo>
                    <a:pt x="121" y="102"/>
                  </a:lnTo>
                  <a:lnTo>
                    <a:pt x="108" y="99"/>
                  </a:lnTo>
                  <a:lnTo>
                    <a:pt x="92" y="98"/>
                  </a:lnTo>
                  <a:lnTo>
                    <a:pt x="78" y="96"/>
                  </a:lnTo>
                  <a:lnTo>
                    <a:pt x="65" y="96"/>
                  </a:lnTo>
                  <a:lnTo>
                    <a:pt x="53" y="95"/>
                  </a:lnTo>
                  <a:lnTo>
                    <a:pt x="45" y="95"/>
                  </a:lnTo>
                  <a:lnTo>
                    <a:pt x="46" y="89"/>
                  </a:lnTo>
                  <a:lnTo>
                    <a:pt x="48" y="82"/>
                  </a:lnTo>
                  <a:lnTo>
                    <a:pt x="49" y="76"/>
                  </a:lnTo>
                  <a:lnTo>
                    <a:pt x="50" y="70"/>
                  </a:lnTo>
                  <a:lnTo>
                    <a:pt x="58" y="70"/>
                  </a:lnTo>
                  <a:lnTo>
                    <a:pt x="63" y="70"/>
                  </a:lnTo>
                  <a:lnTo>
                    <a:pt x="71" y="70"/>
                  </a:lnTo>
                  <a:lnTo>
                    <a:pt x="78" y="72"/>
                  </a:lnTo>
                  <a:lnTo>
                    <a:pt x="85" y="72"/>
                  </a:lnTo>
                  <a:lnTo>
                    <a:pt x="94" y="70"/>
                  </a:lnTo>
                  <a:lnTo>
                    <a:pt x="101" y="70"/>
                  </a:lnTo>
                  <a:lnTo>
                    <a:pt x="108" y="69"/>
                  </a:lnTo>
                  <a:lnTo>
                    <a:pt x="102" y="65"/>
                  </a:lnTo>
                  <a:lnTo>
                    <a:pt x="94" y="62"/>
                  </a:lnTo>
                  <a:lnTo>
                    <a:pt x="85" y="60"/>
                  </a:lnTo>
                  <a:lnTo>
                    <a:pt x="76" y="60"/>
                  </a:lnTo>
                  <a:lnTo>
                    <a:pt x="69" y="59"/>
                  </a:lnTo>
                  <a:lnTo>
                    <a:pt x="63" y="56"/>
                  </a:lnTo>
                  <a:lnTo>
                    <a:pt x="59" y="50"/>
                  </a:lnTo>
                  <a:lnTo>
                    <a:pt x="59" y="43"/>
                  </a:lnTo>
                  <a:lnTo>
                    <a:pt x="65" y="42"/>
                  </a:lnTo>
                  <a:lnTo>
                    <a:pt x="71" y="40"/>
                  </a:lnTo>
                  <a:lnTo>
                    <a:pt x="76" y="39"/>
                  </a:lnTo>
                  <a:lnTo>
                    <a:pt x="82" y="37"/>
                  </a:lnTo>
                  <a:lnTo>
                    <a:pt x="84" y="36"/>
                  </a:lnTo>
                  <a:lnTo>
                    <a:pt x="85" y="33"/>
                  </a:lnTo>
                  <a:lnTo>
                    <a:pt x="85" y="31"/>
                  </a:lnTo>
                  <a:lnTo>
                    <a:pt x="87" y="30"/>
                  </a:lnTo>
                  <a:lnTo>
                    <a:pt x="81" y="29"/>
                  </a:lnTo>
                  <a:lnTo>
                    <a:pt x="74" y="26"/>
                  </a:lnTo>
                  <a:lnTo>
                    <a:pt x="68" y="24"/>
                  </a:lnTo>
                  <a:lnTo>
                    <a:pt x="62" y="23"/>
                  </a:lnTo>
                  <a:lnTo>
                    <a:pt x="62" y="17"/>
                  </a:lnTo>
                  <a:lnTo>
                    <a:pt x="63" y="11"/>
                  </a:lnTo>
                  <a:lnTo>
                    <a:pt x="63" y="7"/>
                  </a:lnTo>
                  <a:lnTo>
                    <a:pt x="63" y="1"/>
                  </a:lnTo>
                  <a:lnTo>
                    <a:pt x="66" y="0"/>
                  </a:lnTo>
                  <a:lnTo>
                    <a:pt x="68" y="0"/>
                  </a:lnTo>
                  <a:lnTo>
                    <a:pt x="71" y="0"/>
                  </a:lnTo>
                  <a:lnTo>
                    <a:pt x="72" y="0"/>
                  </a:lnTo>
                  <a:lnTo>
                    <a:pt x="82" y="8"/>
                  </a:lnTo>
                  <a:lnTo>
                    <a:pt x="94" y="17"/>
                  </a:lnTo>
                  <a:lnTo>
                    <a:pt x="104" y="26"/>
                  </a:lnTo>
                  <a:lnTo>
                    <a:pt x="115" y="36"/>
                  </a:lnTo>
                  <a:lnTo>
                    <a:pt x="126" y="46"/>
                  </a:lnTo>
                  <a:lnTo>
                    <a:pt x="137" y="57"/>
                  </a:lnTo>
                  <a:lnTo>
                    <a:pt x="149" y="68"/>
                  </a:lnTo>
                  <a:lnTo>
                    <a:pt x="160" y="79"/>
                  </a:lnTo>
                  <a:lnTo>
                    <a:pt x="180" y="85"/>
                  </a:lnTo>
                  <a:lnTo>
                    <a:pt x="201" y="86"/>
                  </a:lnTo>
                  <a:lnTo>
                    <a:pt x="221" y="82"/>
                  </a:lnTo>
                  <a:lnTo>
                    <a:pt x="240" y="73"/>
                  </a:lnTo>
                  <a:lnTo>
                    <a:pt x="258" y="62"/>
                  </a:lnTo>
                  <a:lnTo>
                    <a:pt x="277" y="49"/>
                  </a:lnTo>
                  <a:lnTo>
                    <a:pt x="294" y="36"/>
                  </a:lnTo>
                  <a:lnTo>
                    <a:pt x="310" y="23"/>
                  </a:lnTo>
                  <a:lnTo>
                    <a:pt x="312" y="21"/>
                  </a:lnTo>
                  <a:lnTo>
                    <a:pt x="315" y="21"/>
                  </a:lnTo>
                  <a:lnTo>
                    <a:pt x="316" y="21"/>
                  </a:lnTo>
                  <a:lnTo>
                    <a:pt x="317" y="21"/>
                  </a:lnTo>
                  <a:lnTo>
                    <a:pt x="313" y="40"/>
                  </a:lnTo>
                  <a:lnTo>
                    <a:pt x="307" y="50"/>
                  </a:lnTo>
                  <a:lnTo>
                    <a:pt x="296" y="59"/>
                  </a:lnTo>
                  <a:lnTo>
                    <a:pt x="279" y="66"/>
                  </a:lnTo>
                  <a:lnTo>
                    <a:pt x="279" y="68"/>
                  </a:lnTo>
                  <a:lnTo>
                    <a:pt x="279" y="70"/>
                  </a:lnTo>
                  <a:lnTo>
                    <a:pt x="279" y="72"/>
                  </a:lnTo>
                  <a:lnTo>
                    <a:pt x="277" y="73"/>
                  </a:lnTo>
                  <a:lnTo>
                    <a:pt x="286" y="73"/>
                  </a:lnTo>
                  <a:lnTo>
                    <a:pt x="294" y="72"/>
                  </a:lnTo>
                  <a:lnTo>
                    <a:pt x="302" y="72"/>
                  </a:lnTo>
                  <a:lnTo>
                    <a:pt x="310" y="70"/>
                  </a:lnTo>
                  <a:lnTo>
                    <a:pt x="304" y="85"/>
                  </a:lnTo>
                  <a:lnTo>
                    <a:pt x="294" y="93"/>
                  </a:lnTo>
                  <a:lnTo>
                    <a:pt x="280" y="99"/>
                  </a:lnTo>
                  <a:lnTo>
                    <a:pt x="264" y="104"/>
                  </a:lnTo>
                  <a:lnTo>
                    <a:pt x="247" y="105"/>
                  </a:lnTo>
                  <a:lnTo>
                    <a:pt x="229" y="106"/>
                  </a:lnTo>
                  <a:lnTo>
                    <a:pt x="214" y="109"/>
                  </a:lnTo>
                  <a:lnTo>
                    <a:pt x="201" y="114"/>
                  </a:lnTo>
                  <a:lnTo>
                    <a:pt x="212" y="121"/>
                  </a:lnTo>
                  <a:lnTo>
                    <a:pt x="227" y="122"/>
                  </a:lnTo>
                  <a:lnTo>
                    <a:pt x="244" y="121"/>
                  </a:lnTo>
                  <a:lnTo>
                    <a:pt x="264" y="115"/>
                  </a:lnTo>
                  <a:lnTo>
                    <a:pt x="283" y="111"/>
                  </a:lnTo>
                  <a:lnTo>
                    <a:pt x="300" y="108"/>
                  </a:lnTo>
                  <a:lnTo>
                    <a:pt x="317" y="108"/>
                  </a:lnTo>
                  <a:lnTo>
                    <a:pt x="330" y="114"/>
                  </a:lnTo>
                  <a:lnTo>
                    <a:pt x="316" y="122"/>
                  </a:lnTo>
                  <a:lnTo>
                    <a:pt x="293" y="130"/>
                  </a:lnTo>
                  <a:lnTo>
                    <a:pt x="264" y="134"/>
                  </a:lnTo>
                  <a:lnTo>
                    <a:pt x="231" y="138"/>
                  </a:lnTo>
                  <a:lnTo>
                    <a:pt x="198" y="140"/>
                  </a:lnTo>
                  <a:lnTo>
                    <a:pt x="166" y="141"/>
                  </a:lnTo>
                  <a:lnTo>
                    <a:pt x="140" y="141"/>
                  </a:lnTo>
                  <a:lnTo>
                    <a:pt x="123" y="141"/>
                  </a:lnTo>
                  <a:close/>
                </a:path>
              </a:pathLst>
            </a:cu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1" name="Freeform 1084"/>
            <p:cNvSpPr>
              <a:spLocks/>
            </p:cNvSpPr>
            <p:nvPr/>
          </p:nvSpPr>
          <p:spPr bwMode="auto">
            <a:xfrm>
              <a:off x="4017" y="3116"/>
              <a:ext cx="394" cy="342"/>
            </a:xfrm>
            <a:custGeom>
              <a:avLst/>
              <a:gdLst>
                <a:gd name="T0" fmla="*/ 1 w 1182"/>
                <a:gd name="T1" fmla="*/ 1 h 1025"/>
                <a:gd name="T2" fmla="*/ 0 w 1182"/>
                <a:gd name="T3" fmla="*/ 1 h 1025"/>
                <a:gd name="T4" fmla="*/ 0 w 1182"/>
                <a:gd name="T5" fmla="*/ 1 h 1025"/>
                <a:gd name="T6" fmla="*/ 0 w 1182"/>
                <a:gd name="T7" fmla="*/ 1 h 1025"/>
                <a:gd name="T8" fmla="*/ 0 w 1182"/>
                <a:gd name="T9" fmla="*/ 1 h 1025"/>
                <a:gd name="T10" fmla="*/ 0 w 1182"/>
                <a:gd name="T11" fmla="*/ 1 h 1025"/>
                <a:gd name="T12" fmla="*/ 0 w 1182"/>
                <a:gd name="T13" fmla="*/ 1 h 1025"/>
                <a:gd name="T14" fmla="*/ 0 w 1182"/>
                <a:gd name="T15" fmla="*/ 1 h 1025"/>
                <a:gd name="T16" fmla="*/ 0 w 1182"/>
                <a:gd name="T17" fmla="*/ 1 h 1025"/>
                <a:gd name="T18" fmla="*/ 0 w 1182"/>
                <a:gd name="T19" fmla="*/ 1 h 1025"/>
                <a:gd name="T20" fmla="*/ 0 w 1182"/>
                <a:gd name="T21" fmla="*/ 1 h 1025"/>
                <a:gd name="T22" fmla="*/ 0 w 1182"/>
                <a:gd name="T23" fmla="*/ 1 h 1025"/>
                <a:gd name="T24" fmla="*/ 0 w 1182"/>
                <a:gd name="T25" fmla="*/ 1 h 1025"/>
                <a:gd name="T26" fmla="*/ 1 w 1182"/>
                <a:gd name="T27" fmla="*/ 1 h 1025"/>
                <a:gd name="T28" fmla="*/ 0 w 1182"/>
                <a:gd name="T29" fmla="*/ 1 h 1025"/>
                <a:gd name="T30" fmla="*/ 1 w 1182"/>
                <a:gd name="T31" fmla="*/ 1 h 1025"/>
                <a:gd name="T32" fmla="*/ 1 w 1182"/>
                <a:gd name="T33" fmla="*/ 1 h 1025"/>
                <a:gd name="T34" fmla="*/ 1 w 1182"/>
                <a:gd name="T35" fmla="*/ 1 h 1025"/>
                <a:gd name="T36" fmla="*/ 1 w 1182"/>
                <a:gd name="T37" fmla="*/ 1 h 1025"/>
                <a:gd name="T38" fmla="*/ 1 w 1182"/>
                <a:gd name="T39" fmla="*/ 1 h 1025"/>
                <a:gd name="T40" fmla="*/ 1 w 1182"/>
                <a:gd name="T41" fmla="*/ 1 h 1025"/>
                <a:gd name="T42" fmla="*/ 1 w 1182"/>
                <a:gd name="T43" fmla="*/ 1 h 1025"/>
                <a:gd name="T44" fmla="*/ 1 w 1182"/>
                <a:gd name="T45" fmla="*/ 1 h 1025"/>
                <a:gd name="T46" fmla="*/ 1 w 1182"/>
                <a:gd name="T47" fmla="*/ 1 h 1025"/>
                <a:gd name="T48" fmla="*/ 1 w 1182"/>
                <a:gd name="T49" fmla="*/ 1 h 1025"/>
                <a:gd name="T50" fmla="*/ 1 w 1182"/>
                <a:gd name="T51" fmla="*/ 1 h 1025"/>
                <a:gd name="T52" fmla="*/ 1 w 1182"/>
                <a:gd name="T53" fmla="*/ 1 h 1025"/>
                <a:gd name="T54" fmla="*/ 1 w 1182"/>
                <a:gd name="T55" fmla="*/ 1 h 1025"/>
                <a:gd name="T56" fmla="*/ 1 w 1182"/>
                <a:gd name="T57" fmla="*/ 1 h 1025"/>
                <a:gd name="T58" fmla="*/ 1 w 1182"/>
                <a:gd name="T59" fmla="*/ 1 h 1025"/>
                <a:gd name="T60" fmla="*/ 1 w 1182"/>
                <a:gd name="T61" fmla="*/ 1 h 1025"/>
                <a:gd name="T62" fmla="*/ 1 w 1182"/>
                <a:gd name="T63" fmla="*/ 1 h 1025"/>
                <a:gd name="T64" fmla="*/ 1 w 1182"/>
                <a:gd name="T65" fmla="*/ 1 h 1025"/>
                <a:gd name="T66" fmla="*/ 1 w 1182"/>
                <a:gd name="T67" fmla="*/ 1 h 1025"/>
                <a:gd name="T68" fmla="*/ 1 w 1182"/>
                <a:gd name="T69" fmla="*/ 1 h 1025"/>
                <a:gd name="T70" fmla="*/ 1 w 1182"/>
                <a:gd name="T71" fmla="*/ 1 h 1025"/>
                <a:gd name="T72" fmla="*/ 1 w 1182"/>
                <a:gd name="T73" fmla="*/ 1 h 1025"/>
                <a:gd name="T74" fmla="*/ 1 w 1182"/>
                <a:gd name="T75" fmla="*/ 1 h 1025"/>
                <a:gd name="T76" fmla="*/ 1 w 1182"/>
                <a:gd name="T77" fmla="*/ 1 h 1025"/>
                <a:gd name="T78" fmla="*/ 1 w 1182"/>
                <a:gd name="T79" fmla="*/ 1 h 1025"/>
                <a:gd name="T80" fmla="*/ 1 w 1182"/>
                <a:gd name="T81" fmla="*/ 1 h 1025"/>
                <a:gd name="T82" fmla="*/ 1 w 1182"/>
                <a:gd name="T83" fmla="*/ 1 h 1025"/>
                <a:gd name="T84" fmla="*/ 1 w 1182"/>
                <a:gd name="T85" fmla="*/ 1 h 1025"/>
                <a:gd name="T86" fmla="*/ 1 w 1182"/>
                <a:gd name="T87" fmla="*/ 1 h 1025"/>
                <a:gd name="T88" fmla="*/ 1 w 1182"/>
                <a:gd name="T89" fmla="*/ 1 h 1025"/>
                <a:gd name="T90" fmla="*/ 1 w 1182"/>
                <a:gd name="T91" fmla="*/ 0 h 1025"/>
                <a:gd name="T92" fmla="*/ 1 w 1182"/>
                <a:gd name="T93" fmla="*/ 0 h 1025"/>
                <a:gd name="T94" fmla="*/ 1 w 1182"/>
                <a:gd name="T95" fmla="*/ 0 h 1025"/>
                <a:gd name="T96" fmla="*/ 1 w 1182"/>
                <a:gd name="T97" fmla="*/ 0 h 1025"/>
                <a:gd name="T98" fmla="*/ 1 w 1182"/>
                <a:gd name="T99" fmla="*/ 0 h 1025"/>
                <a:gd name="T100" fmla="*/ 1 w 1182"/>
                <a:gd name="T101" fmla="*/ 0 h 1025"/>
                <a:gd name="T102" fmla="*/ 1 w 1182"/>
                <a:gd name="T103" fmla="*/ 0 h 1025"/>
                <a:gd name="T104" fmla="*/ 1 w 1182"/>
                <a:gd name="T105" fmla="*/ 0 h 1025"/>
                <a:gd name="T106" fmla="*/ 2 w 1182"/>
                <a:gd name="T107" fmla="*/ 0 h 1025"/>
                <a:gd name="T108" fmla="*/ 2 w 1182"/>
                <a:gd name="T109" fmla="*/ 0 h 1025"/>
                <a:gd name="T110" fmla="*/ 2 w 1182"/>
                <a:gd name="T111" fmla="*/ 0 h 1025"/>
                <a:gd name="T112" fmla="*/ 2 w 1182"/>
                <a:gd name="T113" fmla="*/ 0 h 1025"/>
                <a:gd name="T114" fmla="*/ 2 w 1182"/>
                <a:gd name="T115" fmla="*/ 0 h 1025"/>
                <a:gd name="T116" fmla="*/ 2 w 1182"/>
                <a:gd name="T117" fmla="*/ 0 h 1025"/>
                <a:gd name="T118" fmla="*/ 1 w 1182"/>
                <a:gd name="T119" fmla="*/ 0 h 1025"/>
                <a:gd name="T120" fmla="*/ 1 w 1182"/>
                <a:gd name="T121" fmla="*/ 1 h 1025"/>
                <a:gd name="T122" fmla="*/ 1 w 1182"/>
                <a:gd name="T123" fmla="*/ 1 h 10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82" h="1025">
                  <a:moveTo>
                    <a:pt x="798" y="1025"/>
                  </a:moveTo>
                  <a:lnTo>
                    <a:pt x="762" y="1017"/>
                  </a:lnTo>
                  <a:lnTo>
                    <a:pt x="724" y="1010"/>
                  </a:lnTo>
                  <a:lnTo>
                    <a:pt x="688" y="1003"/>
                  </a:lnTo>
                  <a:lnTo>
                    <a:pt x="652" y="997"/>
                  </a:lnTo>
                  <a:lnTo>
                    <a:pt x="616" y="993"/>
                  </a:lnTo>
                  <a:lnTo>
                    <a:pt x="580" y="987"/>
                  </a:lnTo>
                  <a:lnTo>
                    <a:pt x="544" y="984"/>
                  </a:lnTo>
                  <a:lnTo>
                    <a:pt x="508" y="980"/>
                  </a:lnTo>
                  <a:lnTo>
                    <a:pt x="472" y="977"/>
                  </a:lnTo>
                  <a:lnTo>
                    <a:pt x="436" y="974"/>
                  </a:lnTo>
                  <a:lnTo>
                    <a:pt x="400" y="973"/>
                  </a:lnTo>
                  <a:lnTo>
                    <a:pt x="363" y="971"/>
                  </a:lnTo>
                  <a:lnTo>
                    <a:pt x="327" y="970"/>
                  </a:lnTo>
                  <a:lnTo>
                    <a:pt x="290" y="968"/>
                  </a:lnTo>
                  <a:lnTo>
                    <a:pt x="254" y="968"/>
                  </a:lnTo>
                  <a:lnTo>
                    <a:pt x="218" y="968"/>
                  </a:lnTo>
                  <a:lnTo>
                    <a:pt x="190" y="970"/>
                  </a:lnTo>
                  <a:lnTo>
                    <a:pt x="163" y="970"/>
                  </a:lnTo>
                  <a:lnTo>
                    <a:pt x="135" y="971"/>
                  </a:lnTo>
                  <a:lnTo>
                    <a:pt x="109" y="971"/>
                  </a:lnTo>
                  <a:lnTo>
                    <a:pt x="82" y="973"/>
                  </a:lnTo>
                  <a:lnTo>
                    <a:pt x="55" y="974"/>
                  </a:lnTo>
                  <a:lnTo>
                    <a:pt x="27" y="974"/>
                  </a:lnTo>
                  <a:lnTo>
                    <a:pt x="0" y="976"/>
                  </a:lnTo>
                  <a:lnTo>
                    <a:pt x="1" y="973"/>
                  </a:lnTo>
                  <a:lnTo>
                    <a:pt x="1" y="968"/>
                  </a:lnTo>
                  <a:lnTo>
                    <a:pt x="1" y="964"/>
                  </a:lnTo>
                  <a:lnTo>
                    <a:pt x="3" y="961"/>
                  </a:lnTo>
                  <a:lnTo>
                    <a:pt x="27" y="958"/>
                  </a:lnTo>
                  <a:lnTo>
                    <a:pt x="52" y="955"/>
                  </a:lnTo>
                  <a:lnTo>
                    <a:pt x="78" y="954"/>
                  </a:lnTo>
                  <a:lnTo>
                    <a:pt x="102" y="952"/>
                  </a:lnTo>
                  <a:lnTo>
                    <a:pt x="127" y="950"/>
                  </a:lnTo>
                  <a:lnTo>
                    <a:pt x="153" y="947"/>
                  </a:lnTo>
                  <a:lnTo>
                    <a:pt x="177" y="944"/>
                  </a:lnTo>
                  <a:lnTo>
                    <a:pt x="203" y="939"/>
                  </a:lnTo>
                  <a:lnTo>
                    <a:pt x="176" y="938"/>
                  </a:lnTo>
                  <a:lnTo>
                    <a:pt x="151" y="938"/>
                  </a:lnTo>
                  <a:lnTo>
                    <a:pt x="125" y="937"/>
                  </a:lnTo>
                  <a:lnTo>
                    <a:pt x="102" y="937"/>
                  </a:lnTo>
                  <a:lnTo>
                    <a:pt x="78" y="938"/>
                  </a:lnTo>
                  <a:lnTo>
                    <a:pt x="55" y="939"/>
                  </a:lnTo>
                  <a:lnTo>
                    <a:pt x="30" y="941"/>
                  </a:lnTo>
                  <a:lnTo>
                    <a:pt x="5" y="944"/>
                  </a:lnTo>
                  <a:lnTo>
                    <a:pt x="5" y="939"/>
                  </a:lnTo>
                  <a:lnTo>
                    <a:pt x="7" y="935"/>
                  </a:lnTo>
                  <a:lnTo>
                    <a:pt x="7" y="931"/>
                  </a:lnTo>
                  <a:lnTo>
                    <a:pt x="8" y="928"/>
                  </a:lnTo>
                  <a:lnTo>
                    <a:pt x="27" y="924"/>
                  </a:lnTo>
                  <a:lnTo>
                    <a:pt x="46" y="921"/>
                  </a:lnTo>
                  <a:lnTo>
                    <a:pt x="65" y="918"/>
                  </a:lnTo>
                  <a:lnTo>
                    <a:pt x="83" y="915"/>
                  </a:lnTo>
                  <a:lnTo>
                    <a:pt x="102" y="912"/>
                  </a:lnTo>
                  <a:lnTo>
                    <a:pt x="121" y="911"/>
                  </a:lnTo>
                  <a:lnTo>
                    <a:pt x="141" y="909"/>
                  </a:lnTo>
                  <a:lnTo>
                    <a:pt x="161" y="908"/>
                  </a:lnTo>
                  <a:lnTo>
                    <a:pt x="200" y="909"/>
                  </a:lnTo>
                  <a:lnTo>
                    <a:pt x="231" y="909"/>
                  </a:lnTo>
                  <a:lnTo>
                    <a:pt x="254" y="911"/>
                  </a:lnTo>
                  <a:lnTo>
                    <a:pt x="271" y="912"/>
                  </a:lnTo>
                  <a:lnTo>
                    <a:pt x="283" y="912"/>
                  </a:lnTo>
                  <a:lnTo>
                    <a:pt x="290" y="912"/>
                  </a:lnTo>
                  <a:lnTo>
                    <a:pt x="296" y="912"/>
                  </a:lnTo>
                  <a:lnTo>
                    <a:pt x="300" y="912"/>
                  </a:lnTo>
                  <a:lnTo>
                    <a:pt x="274" y="908"/>
                  </a:lnTo>
                  <a:lnTo>
                    <a:pt x="248" y="903"/>
                  </a:lnTo>
                  <a:lnTo>
                    <a:pt x="225" y="901"/>
                  </a:lnTo>
                  <a:lnTo>
                    <a:pt x="202" y="898"/>
                  </a:lnTo>
                  <a:lnTo>
                    <a:pt x="179" y="895"/>
                  </a:lnTo>
                  <a:lnTo>
                    <a:pt x="156" y="893"/>
                  </a:lnTo>
                  <a:lnTo>
                    <a:pt x="131" y="892"/>
                  </a:lnTo>
                  <a:lnTo>
                    <a:pt x="107" y="892"/>
                  </a:lnTo>
                  <a:lnTo>
                    <a:pt x="83" y="896"/>
                  </a:lnTo>
                  <a:lnTo>
                    <a:pt x="66" y="899"/>
                  </a:lnTo>
                  <a:lnTo>
                    <a:pt x="53" y="902"/>
                  </a:lnTo>
                  <a:lnTo>
                    <a:pt x="44" y="903"/>
                  </a:lnTo>
                  <a:lnTo>
                    <a:pt x="37" y="905"/>
                  </a:lnTo>
                  <a:lnTo>
                    <a:pt x="34" y="905"/>
                  </a:lnTo>
                  <a:lnTo>
                    <a:pt x="31" y="905"/>
                  </a:lnTo>
                  <a:lnTo>
                    <a:pt x="29" y="905"/>
                  </a:lnTo>
                  <a:lnTo>
                    <a:pt x="37" y="895"/>
                  </a:lnTo>
                  <a:lnTo>
                    <a:pt x="47" y="886"/>
                  </a:lnTo>
                  <a:lnTo>
                    <a:pt x="60" y="880"/>
                  </a:lnTo>
                  <a:lnTo>
                    <a:pt x="73" y="876"/>
                  </a:lnTo>
                  <a:lnTo>
                    <a:pt x="88" y="873"/>
                  </a:lnTo>
                  <a:lnTo>
                    <a:pt x="105" y="872"/>
                  </a:lnTo>
                  <a:lnTo>
                    <a:pt x="121" y="870"/>
                  </a:lnTo>
                  <a:lnTo>
                    <a:pt x="138" y="870"/>
                  </a:lnTo>
                  <a:lnTo>
                    <a:pt x="156" y="870"/>
                  </a:lnTo>
                  <a:lnTo>
                    <a:pt x="173" y="872"/>
                  </a:lnTo>
                  <a:lnTo>
                    <a:pt x="190" y="872"/>
                  </a:lnTo>
                  <a:lnTo>
                    <a:pt x="208" y="873"/>
                  </a:lnTo>
                  <a:lnTo>
                    <a:pt x="223" y="873"/>
                  </a:lnTo>
                  <a:lnTo>
                    <a:pt x="238" y="873"/>
                  </a:lnTo>
                  <a:lnTo>
                    <a:pt x="251" y="872"/>
                  </a:lnTo>
                  <a:lnTo>
                    <a:pt x="262" y="869"/>
                  </a:lnTo>
                  <a:lnTo>
                    <a:pt x="242" y="864"/>
                  </a:lnTo>
                  <a:lnTo>
                    <a:pt x="223" y="862"/>
                  </a:lnTo>
                  <a:lnTo>
                    <a:pt x="206" y="859"/>
                  </a:lnTo>
                  <a:lnTo>
                    <a:pt x="189" y="856"/>
                  </a:lnTo>
                  <a:lnTo>
                    <a:pt x="171" y="854"/>
                  </a:lnTo>
                  <a:lnTo>
                    <a:pt x="154" y="853"/>
                  </a:lnTo>
                  <a:lnTo>
                    <a:pt x="137" y="853"/>
                  </a:lnTo>
                  <a:lnTo>
                    <a:pt x="120" y="853"/>
                  </a:lnTo>
                  <a:lnTo>
                    <a:pt x="120" y="851"/>
                  </a:lnTo>
                  <a:lnTo>
                    <a:pt x="120" y="849"/>
                  </a:lnTo>
                  <a:lnTo>
                    <a:pt x="120" y="847"/>
                  </a:lnTo>
                  <a:lnTo>
                    <a:pt x="121" y="846"/>
                  </a:lnTo>
                  <a:lnTo>
                    <a:pt x="140" y="837"/>
                  </a:lnTo>
                  <a:lnTo>
                    <a:pt x="161" y="833"/>
                  </a:lnTo>
                  <a:lnTo>
                    <a:pt x="184" y="831"/>
                  </a:lnTo>
                  <a:lnTo>
                    <a:pt x="209" y="831"/>
                  </a:lnTo>
                  <a:lnTo>
                    <a:pt x="234" y="836"/>
                  </a:lnTo>
                  <a:lnTo>
                    <a:pt x="258" y="844"/>
                  </a:lnTo>
                  <a:lnTo>
                    <a:pt x="278" y="854"/>
                  </a:lnTo>
                  <a:lnTo>
                    <a:pt x="296" y="869"/>
                  </a:lnTo>
                  <a:lnTo>
                    <a:pt x="294" y="870"/>
                  </a:lnTo>
                  <a:lnTo>
                    <a:pt x="294" y="872"/>
                  </a:lnTo>
                  <a:lnTo>
                    <a:pt x="293" y="873"/>
                  </a:lnTo>
                  <a:lnTo>
                    <a:pt x="291" y="875"/>
                  </a:lnTo>
                  <a:lnTo>
                    <a:pt x="297" y="879"/>
                  </a:lnTo>
                  <a:lnTo>
                    <a:pt x="304" y="882"/>
                  </a:lnTo>
                  <a:lnTo>
                    <a:pt x="311" y="883"/>
                  </a:lnTo>
                  <a:lnTo>
                    <a:pt x="320" y="886"/>
                  </a:lnTo>
                  <a:lnTo>
                    <a:pt x="327" y="888"/>
                  </a:lnTo>
                  <a:lnTo>
                    <a:pt x="336" y="890"/>
                  </a:lnTo>
                  <a:lnTo>
                    <a:pt x="345" y="893"/>
                  </a:lnTo>
                  <a:lnTo>
                    <a:pt x="353" y="899"/>
                  </a:lnTo>
                  <a:lnTo>
                    <a:pt x="352" y="902"/>
                  </a:lnTo>
                  <a:lnTo>
                    <a:pt x="350" y="903"/>
                  </a:lnTo>
                  <a:lnTo>
                    <a:pt x="348" y="903"/>
                  </a:lnTo>
                  <a:lnTo>
                    <a:pt x="342" y="905"/>
                  </a:lnTo>
                  <a:lnTo>
                    <a:pt x="352" y="908"/>
                  </a:lnTo>
                  <a:lnTo>
                    <a:pt x="361" y="911"/>
                  </a:lnTo>
                  <a:lnTo>
                    <a:pt x="369" y="913"/>
                  </a:lnTo>
                  <a:lnTo>
                    <a:pt x="376" y="915"/>
                  </a:lnTo>
                  <a:lnTo>
                    <a:pt x="385" y="918"/>
                  </a:lnTo>
                  <a:lnTo>
                    <a:pt x="392" y="921"/>
                  </a:lnTo>
                  <a:lnTo>
                    <a:pt x="400" y="924"/>
                  </a:lnTo>
                  <a:lnTo>
                    <a:pt x="408" y="926"/>
                  </a:lnTo>
                  <a:lnTo>
                    <a:pt x="405" y="926"/>
                  </a:lnTo>
                  <a:lnTo>
                    <a:pt x="400" y="928"/>
                  </a:lnTo>
                  <a:lnTo>
                    <a:pt x="392" y="928"/>
                  </a:lnTo>
                  <a:lnTo>
                    <a:pt x="384" y="928"/>
                  </a:lnTo>
                  <a:lnTo>
                    <a:pt x="375" y="928"/>
                  </a:lnTo>
                  <a:lnTo>
                    <a:pt x="366" y="929"/>
                  </a:lnTo>
                  <a:lnTo>
                    <a:pt x="359" y="929"/>
                  </a:lnTo>
                  <a:lnTo>
                    <a:pt x="353" y="931"/>
                  </a:lnTo>
                  <a:lnTo>
                    <a:pt x="361" y="935"/>
                  </a:lnTo>
                  <a:lnTo>
                    <a:pt x="374" y="939"/>
                  </a:lnTo>
                  <a:lnTo>
                    <a:pt x="391" y="942"/>
                  </a:lnTo>
                  <a:lnTo>
                    <a:pt x="408" y="944"/>
                  </a:lnTo>
                  <a:lnTo>
                    <a:pt x="428" y="944"/>
                  </a:lnTo>
                  <a:lnTo>
                    <a:pt x="447" y="945"/>
                  </a:lnTo>
                  <a:lnTo>
                    <a:pt x="463" y="945"/>
                  </a:lnTo>
                  <a:lnTo>
                    <a:pt x="476" y="945"/>
                  </a:lnTo>
                  <a:lnTo>
                    <a:pt x="498" y="948"/>
                  </a:lnTo>
                  <a:lnTo>
                    <a:pt x="518" y="951"/>
                  </a:lnTo>
                  <a:lnTo>
                    <a:pt x="540" y="952"/>
                  </a:lnTo>
                  <a:lnTo>
                    <a:pt x="561" y="952"/>
                  </a:lnTo>
                  <a:lnTo>
                    <a:pt x="581" y="954"/>
                  </a:lnTo>
                  <a:lnTo>
                    <a:pt x="603" y="957"/>
                  </a:lnTo>
                  <a:lnTo>
                    <a:pt x="623" y="961"/>
                  </a:lnTo>
                  <a:lnTo>
                    <a:pt x="645" y="967"/>
                  </a:lnTo>
                  <a:lnTo>
                    <a:pt x="678" y="970"/>
                  </a:lnTo>
                  <a:lnTo>
                    <a:pt x="704" y="973"/>
                  </a:lnTo>
                  <a:lnTo>
                    <a:pt x="723" y="974"/>
                  </a:lnTo>
                  <a:lnTo>
                    <a:pt x="736" y="976"/>
                  </a:lnTo>
                  <a:lnTo>
                    <a:pt x="745" y="976"/>
                  </a:lnTo>
                  <a:lnTo>
                    <a:pt x="750" y="976"/>
                  </a:lnTo>
                  <a:lnTo>
                    <a:pt x="755" y="976"/>
                  </a:lnTo>
                  <a:lnTo>
                    <a:pt x="759" y="976"/>
                  </a:lnTo>
                  <a:lnTo>
                    <a:pt x="753" y="974"/>
                  </a:lnTo>
                  <a:lnTo>
                    <a:pt x="742" y="971"/>
                  </a:lnTo>
                  <a:lnTo>
                    <a:pt x="726" y="968"/>
                  </a:lnTo>
                  <a:lnTo>
                    <a:pt x="708" y="964"/>
                  </a:lnTo>
                  <a:lnTo>
                    <a:pt x="693" y="960"/>
                  </a:lnTo>
                  <a:lnTo>
                    <a:pt x="678" y="957"/>
                  </a:lnTo>
                  <a:lnTo>
                    <a:pt x="667" y="954"/>
                  </a:lnTo>
                  <a:lnTo>
                    <a:pt x="662" y="952"/>
                  </a:lnTo>
                  <a:lnTo>
                    <a:pt x="675" y="950"/>
                  </a:lnTo>
                  <a:lnTo>
                    <a:pt x="690" y="948"/>
                  </a:lnTo>
                  <a:lnTo>
                    <a:pt x="703" y="948"/>
                  </a:lnTo>
                  <a:lnTo>
                    <a:pt x="716" y="948"/>
                  </a:lnTo>
                  <a:lnTo>
                    <a:pt x="730" y="950"/>
                  </a:lnTo>
                  <a:lnTo>
                    <a:pt x="746" y="952"/>
                  </a:lnTo>
                  <a:lnTo>
                    <a:pt x="760" y="954"/>
                  </a:lnTo>
                  <a:lnTo>
                    <a:pt x="778" y="955"/>
                  </a:lnTo>
                  <a:lnTo>
                    <a:pt x="779" y="954"/>
                  </a:lnTo>
                  <a:lnTo>
                    <a:pt x="781" y="952"/>
                  </a:lnTo>
                  <a:lnTo>
                    <a:pt x="782" y="951"/>
                  </a:lnTo>
                  <a:lnTo>
                    <a:pt x="783" y="951"/>
                  </a:lnTo>
                  <a:lnTo>
                    <a:pt x="779" y="948"/>
                  </a:lnTo>
                  <a:lnTo>
                    <a:pt x="775" y="945"/>
                  </a:lnTo>
                  <a:lnTo>
                    <a:pt x="768" y="944"/>
                  </a:lnTo>
                  <a:lnTo>
                    <a:pt x="762" y="942"/>
                  </a:lnTo>
                  <a:lnTo>
                    <a:pt x="756" y="941"/>
                  </a:lnTo>
                  <a:lnTo>
                    <a:pt x="749" y="941"/>
                  </a:lnTo>
                  <a:lnTo>
                    <a:pt x="745" y="941"/>
                  </a:lnTo>
                  <a:lnTo>
                    <a:pt x="740" y="941"/>
                  </a:lnTo>
                  <a:lnTo>
                    <a:pt x="740" y="939"/>
                  </a:lnTo>
                  <a:lnTo>
                    <a:pt x="740" y="937"/>
                  </a:lnTo>
                  <a:lnTo>
                    <a:pt x="740" y="935"/>
                  </a:lnTo>
                  <a:lnTo>
                    <a:pt x="742" y="934"/>
                  </a:lnTo>
                  <a:lnTo>
                    <a:pt x="747" y="932"/>
                  </a:lnTo>
                  <a:lnTo>
                    <a:pt x="756" y="932"/>
                  </a:lnTo>
                  <a:lnTo>
                    <a:pt x="766" y="931"/>
                  </a:lnTo>
                  <a:lnTo>
                    <a:pt x="776" y="929"/>
                  </a:lnTo>
                  <a:lnTo>
                    <a:pt x="786" y="926"/>
                  </a:lnTo>
                  <a:lnTo>
                    <a:pt x="795" y="924"/>
                  </a:lnTo>
                  <a:lnTo>
                    <a:pt x="802" y="921"/>
                  </a:lnTo>
                  <a:lnTo>
                    <a:pt x="805" y="915"/>
                  </a:lnTo>
                  <a:lnTo>
                    <a:pt x="804" y="915"/>
                  </a:lnTo>
                  <a:lnTo>
                    <a:pt x="801" y="915"/>
                  </a:lnTo>
                  <a:lnTo>
                    <a:pt x="799" y="915"/>
                  </a:lnTo>
                  <a:lnTo>
                    <a:pt x="796" y="915"/>
                  </a:lnTo>
                  <a:lnTo>
                    <a:pt x="798" y="913"/>
                  </a:lnTo>
                  <a:lnTo>
                    <a:pt x="798" y="912"/>
                  </a:lnTo>
                  <a:lnTo>
                    <a:pt x="798" y="911"/>
                  </a:lnTo>
                  <a:lnTo>
                    <a:pt x="798" y="909"/>
                  </a:lnTo>
                  <a:lnTo>
                    <a:pt x="805" y="908"/>
                  </a:lnTo>
                  <a:lnTo>
                    <a:pt x="812" y="906"/>
                  </a:lnTo>
                  <a:lnTo>
                    <a:pt x="820" y="906"/>
                  </a:lnTo>
                  <a:lnTo>
                    <a:pt x="827" y="905"/>
                  </a:lnTo>
                  <a:lnTo>
                    <a:pt x="825" y="896"/>
                  </a:lnTo>
                  <a:lnTo>
                    <a:pt x="820" y="893"/>
                  </a:lnTo>
                  <a:lnTo>
                    <a:pt x="812" y="893"/>
                  </a:lnTo>
                  <a:lnTo>
                    <a:pt x="805" y="893"/>
                  </a:lnTo>
                  <a:lnTo>
                    <a:pt x="805" y="890"/>
                  </a:lnTo>
                  <a:lnTo>
                    <a:pt x="807" y="886"/>
                  </a:lnTo>
                  <a:lnTo>
                    <a:pt x="807" y="882"/>
                  </a:lnTo>
                  <a:lnTo>
                    <a:pt x="808" y="879"/>
                  </a:lnTo>
                  <a:lnTo>
                    <a:pt x="822" y="876"/>
                  </a:lnTo>
                  <a:lnTo>
                    <a:pt x="830" y="873"/>
                  </a:lnTo>
                  <a:lnTo>
                    <a:pt x="833" y="872"/>
                  </a:lnTo>
                  <a:lnTo>
                    <a:pt x="834" y="870"/>
                  </a:lnTo>
                  <a:lnTo>
                    <a:pt x="831" y="867"/>
                  </a:lnTo>
                  <a:lnTo>
                    <a:pt x="828" y="864"/>
                  </a:lnTo>
                  <a:lnTo>
                    <a:pt x="824" y="863"/>
                  </a:lnTo>
                  <a:lnTo>
                    <a:pt x="817" y="862"/>
                  </a:lnTo>
                  <a:lnTo>
                    <a:pt x="817" y="847"/>
                  </a:lnTo>
                  <a:lnTo>
                    <a:pt x="820" y="838"/>
                  </a:lnTo>
                  <a:lnTo>
                    <a:pt x="825" y="836"/>
                  </a:lnTo>
                  <a:lnTo>
                    <a:pt x="837" y="833"/>
                  </a:lnTo>
                  <a:lnTo>
                    <a:pt x="837" y="830"/>
                  </a:lnTo>
                  <a:lnTo>
                    <a:pt x="837" y="828"/>
                  </a:lnTo>
                  <a:lnTo>
                    <a:pt x="837" y="825"/>
                  </a:lnTo>
                  <a:lnTo>
                    <a:pt x="837" y="824"/>
                  </a:lnTo>
                  <a:lnTo>
                    <a:pt x="835" y="823"/>
                  </a:lnTo>
                  <a:lnTo>
                    <a:pt x="833" y="823"/>
                  </a:lnTo>
                  <a:lnTo>
                    <a:pt x="831" y="823"/>
                  </a:lnTo>
                  <a:lnTo>
                    <a:pt x="828" y="821"/>
                  </a:lnTo>
                  <a:lnTo>
                    <a:pt x="828" y="814"/>
                  </a:lnTo>
                  <a:lnTo>
                    <a:pt x="830" y="808"/>
                  </a:lnTo>
                  <a:lnTo>
                    <a:pt x="833" y="802"/>
                  </a:lnTo>
                  <a:lnTo>
                    <a:pt x="834" y="798"/>
                  </a:lnTo>
                  <a:lnTo>
                    <a:pt x="840" y="798"/>
                  </a:lnTo>
                  <a:lnTo>
                    <a:pt x="847" y="797"/>
                  </a:lnTo>
                  <a:lnTo>
                    <a:pt x="853" y="797"/>
                  </a:lnTo>
                  <a:lnTo>
                    <a:pt x="859" y="797"/>
                  </a:lnTo>
                  <a:lnTo>
                    <a:pt x="857" y="795"/>
                  </a:lnTo>
                  <a:lnTo>
                    <a:pt x="857" y="794"/>
                  </a:lnTo>
                  <a:lnTo>
                    <a:pt x="857" y="792"/>
                  </a:lnTo>
                  <a:lnTo>
                    <a:pt x="857" y="791"/>
                  </a:lnTo>
                  <a:lnTo>
                    <a:pt x="851" y="789"/>
                  </a:lnTo>
                  <a:lnTo>
                    <a:pt x="847" y="787"/>
                  </a:lnTo>
                  <a:lnTo>
                    <a:pt x="843" y="785"/>
                  </a:lnTo>
                  <a:lnTo>
                    <a:pt x="840" y="784"/>
                  </a:lnTo>
                  <a:lnTo>
                    <a:pt x="841" y="776"/>
                  </a:lnTo>
                  <a:lnTo>
                    <a:pt x="841" y="772"/>
                  </a:lnTo>
                  <a:lnTo>
                    <a:pt x="843" y="768"/>
                  </a:lnTo>
                  <a:lnTo>
                    <a:pt x="846" y="765"/>
                  </a:lnTo>
                  <a:lnTo>
                    <a:pt x="851" y="765"/>
                  </a:lnTo>
                  <a:lnTo>
                    <a:pt x="857" y="765"/>
                  </a:lnTo>
                  <a:lnTo>
                    <a:pt x="863" y="765"/>
                  </a:lnTo>
                  <a:lnTo>
                    <a:pt x="869" y="763"/>
                  </a:lnTo>
                  <a:lnTo>
                    <a:pt x="870" y="762"/>
                  </a:lnTo>
                  <a:lnTo>
                    <a:pt x="870" y="761"/>
                  </a:lnTo>
                  <a:lnTo>
                    <a:pt x="872" y="759"/>
                  </a:lnTo>
                  <a:lnTo>
                    <a:pt x="873" y="759"/>
                  </a:lnTo>
                  <a:lnTo>
                    <a:pt x="872" y="756"/>
                  </a:lnTo>
                  <a:lnTo>
                    <a:pt x="869" y="755"/>
                  </a:lnTo>
                  <a:lnTo>
                    <a:pt x="863" y="753"/>
                  </a:lnTo>
                  <a:lnTo>
                    <a:pt x="854" y="750"/>
                  </a:lnTo>
                  <a:lnTo>
                    <a:pt x="853" y="745"/>
                  </a:lnTo>
                  <a:lnTo>
                    <a:pt x="854" y="740"/>
                  </a:lnTo>
                  <a:lnTo>
                    <a:pt x="854" y="736"/>
                  </a:lnTo>
                  <a:lnTo>
                    <a:pt x="857" y="727"/>
                  </a:lnTo>
                  <a:lnTo>
                    <a:pt x="872" y="722"/>
                  </a:lnTo>
                  <a:lnTo>
                    <a:pt x="880" y="719"/>
                  </a:lnTo>
                  <a:lnTo>
                    <a:pt x="885" y="717"/>
                  </a:lnTo>
                  <a:lnTo>
                    <a:pt x="886" y="716"/>
                  </a:lnTo>
                  <a:lnTo>
                    <a:pt x="880" y="714"/>
                  </a:lnTo>
                  <a:lnTo>
                    <a:pt x="876" y="713"/>
                  </a:lnTo>
                  <a:lnTo>
                    <a:pt x="872" y="712"/>
                  </a:lnTo>
                  <a:lnTo>
                    <a:pt x="866" y="710"/>
                  </a:lnTo>
                  <a:lnTo>
                    <a:pt x="873" y="696"/>
                  </a:lnTo>
                  <a:lnTo>
                    <a:pt x="883" y="690"/>
                  </a:lnTo>
                  <a:lnTo>
                    <a:pt x="890" y="687"/>
                  </a:lnTo>
                  <a:lnTo>
                    <a:pt x="892" y="677"/>
                  </a:lnTo>
                  <a:lnTo>
                    <a:pt x="889" y="677"/>
                  </a:lnTo>
                  <a:lnTo>
                    <a:pt x="886" y="677"/>
                  </a:lnTo>
                  <a:lnTo>
                    <a:pt x="882" y="677"/>
                  </a:lnTo>
                  <a:lnTo>
                    <a:pt x="879" y="677"/>
                  </a:lnTo>
                  <a:lnTo>
                    <a:pt x="880" y="673"/>
                  </a:lnTo>
                  <a:lnTo>
                    <a:pt x="880" y="668"/>
                  </a:lnTo>
                  <a:lnTo>
                    <a:pt x="880" y="665"/>
                  </a:lnTo>
                  <a:lnTo>
                    <a:pt x="880" y="661"/>
                  </a:lnTo>
                  <a:lnTo>
                    <a:pt x="886" y="661"/>
                  </a:lnTo>
                  <a:lnTo>
                    <a:pt x="892" y="658"/>
                  </a:lnTo>
                  <a:lnTo>
                    <a:pt x="898" y="657"/>
                  </a:lnTo>
                  <a:lnTo>
                    <a:pt x="902" y="652"/>
                  </a:lnTo>
                  <a:lnTo>
                    <a:pt x="900" y="651"/>
                  </a:lnTo>
                  <a:lnTo>
                    <a:pt x="899" y="649"/>
                  </a:lnTo>
                  <a:lnTo>
                    <a:pt x="896" y="648"/>
                  </a:lnTo>
                  <a:lnTo>
                    <a:pt x="892" y="647"/>
                  </a:lnTo>
                  <a:lnTo>
                    <a:pt x="892" y="642"/>
                  </a:lnTo>
                  <a:lnTo>
                    <a:pt x="892" y="638"/>
                  </a:lnTo>
                  <a:lnTo>
                    <a:pt x="892" y="634"/>
                  </a:lnTo>
                  <a:lnTo>
                    <a:pt x="892" y="631"/>
                  </a:lnTo>
                  <a:lnTo>
                    <a:pt x="898" y="629"/>
                  </a:lnTo>
                  <a:lnTo>
                    <a:pt x="903" y="629"/>
                  </a:lnTo>
                  <a:lnTo>
                    <a:pt x="908" y="628"/>
                  </a:lnTo>
                  <a:lnTo>
                    <a:pt x="913" y="628"/>
                  </a:lnTo>
                  <a:lnTo>
                    <a:pt x="913" y="625"/>
                  </a:lnTo>
                  <a:lnTo>
                    <a:pt x="913" y="623"/>
                  </a:lnTo>
                  <a:lnTo>
                    <a:pt x="912" y="621"/>
                  </a:lnTo>
                  <a:lnTo>
                    <a:pt x="912" y="619"/>
                  </a:lnTo>
                  <a:lnTo>
                    <a:pt x="909" y="619"/>
                  </a:lnTo>
                  <a:lnTo>
                    <a:pt x="906" y="618"/>
                  </a:lnTo>
                  <a:lnTo>
                    <a:pt x="903" y="618"/>
                  </a:lnTo>
                  <a:lnTo>
                    <a:pt x="900" y="616"/>
                  </a:lnTo>
                  <a:lnTo>
                    <a:pt x="900" y="613"/>
                  </a:lnTo>
                  <a:lnTo>
                    <a:pt x="900" y="609"/>
                  </a:lnTo>
                  <a:lnTo>
                    <a:pt x="900" y="606"/>
                  </a:lnTo>
                  <a:lnTo>
                    <a:pt x="900" y="603"/>
                  </a:lnTo>
                  <a:lnTo>
                    <a:pt x="905" y="602"/>
                  </a:lnTo>
                  <a:lnTo>
                    <a:pt x="909" y="600"/>
                  </a:lnTo>
                  <a:lnTo>
                    <a:pt x="913" y="600"/>
                  </a:lnTo>
                  <a:lnTo>
                    <a:pt x="919" y="599"/>
                  </a:lnTo>
                  <a:lnTo>
                    <a:pt x="919" y="598"/>
                  </a:lnTo>
                  <a:lnTo>
                    <a:pt x="919" y="595"/>
                  </a:lnTo>
                  <a:lnTo>
                    <a:pt x="919" y="593"/>
                  </a:lnTo>
                  <a:lnTo>
                    <a:pt x="919" y="592"/>
                  </a:lnTo>
                  <a:lnTo>
                    <a:pt x="916" y="590"/>
                  </a:lnTo>
                  <a:lnTo>
                    <a:pt x="913" y="590"/>
                  </a:lnTo>
                  <a:lnTo>
                    <a:pt x="912" y="590"/>
                  </a:lnTo>
                  <a:lnTo>
                    <a:pt x="909" y="589"/>
                  </a:lnTo>
                  <a:lnTo>
                    <a:pt x="909" y="586"/>
                  </a:lnTo>
                  <a:lnTo>
                    <a:pt x="911" y="582"/>
                  </a:lnTo>
                  <a:lnTo>
                    <a:pt x="911" y="577"/>
                  </a:lnTo>
                  <a:lnTo>
                    <a:pt x="911" y="574"/>
                  </a:lnTo>
                  <a:lnTo>
                    <a:pt x="916" y="573"/>
                  </a:lnTo>
                  <a:lnTo>
                    <a:pt x="922" y="572"/>
                  </a:lnTo>
                  <a:lnTo>
                    <a:pt x="926" y="572"/>
                  </a:lnTo>
                  <a:lnTo>
                    <a:pt x="932" y="570"/>
                  </a:lnTo>
                  <a:lnTo>
                    <a:pt x="931" y="563"/>
                  </a:lnTo>
                  <a:lnTo>
                    <a:pt x="928" y="559"/>
                  </a:lnTo>
                  <a:lnTo>
                    <a:pt x="924" y="559"/>
                  </a:lnTo>
                  <a:lnTo>
                    <a:pt x="921" y="557"/>
                  </a:lnTo>
                  <a:lnTo>
                    <a:pt x="922" y="548"/>
                  </a:lnTo>
                  <a:lnTo>
                    <a:pt x="922" y="543"/>
                  </a:lnTo>
                  <a:lnTo>
                    <a:pt x="924" y="538"/>
                  </a:lnTo>
                  <a:lnTo>
                    <a:pt x="925" y="535"/>
                  </a:lnTo>
                  <a:lnTo>
                    <a:pt x="929" y="534"/>
                  </a:lnTo>
                  <a:lnTo>
                    <a:pt x="934" y="534"/>
                  </a:lnTo>
                  <a:lnTo>
                    <a:pt x="938" y="533"/>
                  </a:lnTo>
                  <a:lnTo>
                    <a:pt x="942" y="533"/>
                  </a:lnTo>
                  <a:lnTo>
                    <a:pt x="942" y="531"/>
                  </a:lnTo>
                  <a:lnTo>
                    <a:pt x="942" y="528"/>
                  </a:lnTo>
                  <a:lnTo>
                    <a:pt x="942" y="527"/>
                  </a:lnTo>
                  <a:lnTo>
                    <a:pt x="942" y="525"/>
                  </a:lnTo>
                  <a:lnTo>
                    <a:pt x="941" y="524"/>
                  </a:lnTo>
                  <a:lnTo>
                    <a:pt x="938" y="524"/>
                  </a:lnTo>
                  <a:lnTo>
                    <a:pt x="936" y="523"/>
                  </a:lnTo>
                  <a:lnTo>
                    <a:pt x="934" y="523"/>
                  </a:lnTo>
                  <a:lnTo>
                    <a:pt x="934" y="520"/>
                  </a:lnTo>
                  <a:lnTo>
                    <a:pt x="934" y="515"/>
                  </a:lnTo>
                  <a:lnTo>
                    <a:pt x="934" y="512"/>
                  </a:lnTo>
                  <a:lnTo>
                    <a:pt x="934" y="510"/>
                  </a:lnTo>
                  <a:lnTo>
                    <a:pt x="941" y="508"/>
                  </a:lnTo>
                  <a:lnTo>
                    <a:pt x="948" y="507"/>
                  </a:lnTo>
                  <a:lnTo>
                    <a:pt x="954" y="505"/>
                  </a:lnTo>
                  <a:lnTo>
                    <a:pt x="961" y="504"/>
                  </a:lnTo>
                  <a:lnTo>
                    <a:pt x="962" y="502"/>
                  </a:lnTo>
                  <a:lnTo>
                    <a:pt x="962" y="499"/>
                  </a:lnTo>
                  <a:lnTo>
                    <a:pt x="962" y="498"/>
                  </a:lnTo>
                  <a:lnTo>
                    <a:pt x="964" y="497"/>
                  </a:lnTo>
                  <a:lnTo>
                    <a:pt x="958" y="495"/>
                  </a:lnTo>
                  <a:lnTo>
                    <a:pt x="954" y="495"/>
                  </a:lnTo>
                  <a:lnTo>
                    <a:pt x="949" y="495"/>
                  </a:lnTo>
                  <a:lnTo>
                    <a:pt x="944" y="494"/>
                  </a:lnTo>
                  <a:lnTo>
                    <a:pt x="942" y="489"/>
                  </a:lnTo>
                  <a:lnTo>
                    <a:pt x="944" y="486"/>
                  </a:lnTo>
                  <a:lnTo>
                    <a:pt x="944" y="484"/>
                  </a:lnTo>
                  <a:lnTo>
                    <a:pt x="947" y="478"/>
                  </a:lnTo>
                  <a:lnTo>
                    <a:pt x="952" y="476"/>
                  </a:lnTo>
                  <a:lnTo>
                    <a:pt x="957" y="476"/>
                  </a:lnTo>
                  <a:lnTo>
                    <a:pt x="961" y="476"/>
                  </a:lnTo>
                  <a:lnTo>
                    <a:pt x="967" y="475"/>
                  </a:lnTo>
                  <a:lnTo>
                    <a:pt x="965" y="473"/>
                  </a:lnTo>
                  <a:lnTo>
                    <a:pt x="965" y="471"/>
                  </a:lnTo>
                  <a:lnTo>
                    <a:pt x="965" y="469"/>
                  </a:lnTo>
                  <a:lnTo>
                    <a:pt x="965" y="468"/>
                  </a:lnTo>
                  <a:lnTo>
                    <a:pt x="964" y="466"/>
                  </a:lnTo>
                  <a:lnTo>
                    <a:pt x="961" y="466"/>
                  </a:lnTo>
                  <a:lnTo>
                    <a:pt x="960" y="465"/>
                  </a:lnTo>
                  <a:lnTo>
                    <a:pt x="957" y="465"/>
                  </a:lnTo>
                  <a:lnTo>
                    <a:pt x="957" y="458"/>
                  </a:lnTo>
                  <a:lnTo>
                    <a:pt x="957" y="452"/>
                  </a:lnTo>
                  <a:lnTo>
                    <a:pt x="958" y="447"/>
                  </a:lnTo>
                  <a:lnTo>
                    <a:pt x="960" y="443"/>
                  </a:lnTo>
                  <a:lnTo>
                    <a:pt x="964" y="442"/>
                  </a:lnTo>
                  <a:lnTo>
                    <a:pt x="970" y="442"/>
                  </a:lnTo>
                  <a:lnTo>
                    <a:pt x="974" y="440"/>
                  </a:lnTo>
                  <a:lnTo>
                    <a:pt x="978" y="440"/>
                  </a:lnTo>
                  <a:lnTo>
                    <a:pt x="980" y="437"/>
                  </a:lnTo>
                  <a:lnTo>
                    <a:pt x="980" y="436"/>
                  </a:lnTo>
                  <a:lnTo>
                    <a:pt x="980" y="433"/>
                  </a:lnTo>
                  <a:lnTo>
                    <a:pt x="980" y="430"/>
                  </a:lnTo>
                  <a:lnTo>
                    <a:pt x="978" y="429"/>
                  </a:lnTo>
                  <a:lnTo>
                    <a:pt x="975" y="427"/>
                  </a:lnTo>
                  <a:lnTo>
                    <a:pt x="974" y="427"/>
                  </a:lnTo>
                  <a:lnTo>
                    <a:pt x="971" y="426"/>
                  </a:lnTo>
                  <a:lnTo>
                    <a:pt x="971" y="424"/>
                  </a:lnTo>
                  <a:lnTo>
                    <a:pt x="971" y="423"/>
                  </a:lnTo>
                  <a:lnTo>
                    <a:pt x="971" y="420"/>
                  </a:lnTo>
                  <a:lnTo>
                    <a:pt x="973" y="419"/>
                  </a:lnTo>
                  <a:lnTo>
                    <a:pt x="980" y="419"/>
                  </a:lnTo>
                  <a:lnTo>
                    <a:pt x="987" y="419"/>
                  </a:lnTo>
                  <a:lnTo>
                    <a:pt x="993" y="417"/>
                  </a:lnTo>
                  <a:lnTo>
                    <a:pt x="1001" y="411"/>
                  </a:lnTo>
                  <a:lnTo>
                    <a:pt x="997" y="410"/>
                  </a:lnTo>
                  <a:lnTo>
                    <a:pt x="993" y="409"/>
                  </a:lnTo>
                  <a:lnTo>
                    <a:pt x="987" y="409"/>
                  </a:lnTo>
                  <a:lnTo>
                    <a:pt x="978" y="407"/>
                  </a:lnTo>
                  <a:lnTo>
                    <a:pt x="981" y="391"/>
                  </a:lnTo>
                  <a:lnTo>
                    <a:pt x="987" y="388"/>
                  </a:lnTo>
                  <a:lnTo>
                    <a:pt x="997" y="390"/>
                  </a:lnTo>
                  <a:lnTo>
                    <a:pt x="1012" y="384"/>
                  </a:lnTo>
                  <a:lnTo>
                    <a:pt x="1012" y="383"/>
                  </a:lnTo>
                  <a:lnTo>
                    <a:pt x="1012" y="381"/>
                  </a:lnTo>
                  <a:lnTo>
                    <a:pt x="1010" y="381"/>
                  </a:lnTo>
                  <a:lnTo>
                    <a:pt x="1010" y="380"/>
                  </a:lnTo>
                  <a:lnTo>
                    <a:pt x="1006" y="378"/>
                  </a:lnTo>
                  <a:lnTo>
                    <a:pt x="1001" y="377"/>
                  </a:lnTo>
                  <a:lnTo>
                    <a:pt x="996" y="377"/>
                  </a:lnTo>
                  <a:lnTo>
                    <a:pt x="991" y="375"/>
                  </a:lnTo>
                  <a:lnTo>
                    <a:pt x="993" y="370"/>
                  </a:lnTo>
                  <a:lnTo>
                    <a:pt x="996" y="365"/>
                  </a:lnTo>
                  <a:lnTo>
                    <a:pt x="997" y="361"/>
                  </a:lnTo>
                  <a:lnTo>
                    <a:pt x="999" y="355"/>
                  </a:lnTo>
                  <a:lnTo>
                    <a:pt x="1004" y="354"/>
                  </a:lnTo>
                  <a:lnTo>
                    <a:pt x="1010" y="352"/>
                  </a:lnTo>
                  <a:lnTo>
                    <a:pt x="1017" y="352"/>
                  </a:lnTo>
                  <a:lnTo>
                    <a:pt x="1023" y="351"/>
                  </a:lnTo>
                  <a:lnTo>
                    <a:pt x="1023" y="349"/>
                  </a:lnTo>
                  <a:lnTo>
                    <a:pt x="1023" y="348"/>
                  </a:lnTo>
                  <a:lnTo>
                    <a:pt x="1023" y="345"/>
                  </a:lnTo>
                  <a:lnTo>
                    <a:pt x="1023" y="344"/>
                  </a:lnTo>
                  <a:lnTo>
                    <a:pt x="1019" y="342"/>
                  </a:lnTo>
                  <a:lnTo>
                    <a:pt x="1016" y="341"/>
                  </a:lnTo>
                  <a:lnTo>
                    <a:pt x="1013" y="341"/>
                  </a:lnTo>
                  <a:lnTo>
                    <a:pt x="1007" y="341"/>
                  </a:lnTo>
                  <a:lnTo>
                    <a:pt x="1009" y="336"/>
                  </a:lnTo>
                  <a:lnTo>
                    <a:pt x="1009" y="332"/>
                  </a:lnTo>
                  <a:lnTo>
                    <a:pt x="1010" y="328"/>
                  </a:lnTo>
                  <a:lnTo>
                    <a:pt x="1010" y="323"/>
                  </a:lnTo>
                  <a:lnTo>
                    <a:pt x="1014" y="322"/>
                  </a:lnTo>
                  <a:lnTo>
                    <a:pt x="1019" y="322"/>
                  </a:lnTo>
                  <a:lnTo>
                    <a:pt x="1022" y="321"/>
                  </a:lnTo>
                  <a:lnTo>
                    <a:pt x="1026" y="321"/>
                  </a:lnTo>
                  <a:lnTo>
                    <a:pt x="1026" y="318"/>
                  </a:lnTo>
                  <a:lnTo>
                    <a:pt x="1026" y="315"/>
                  </a:lnTo>
                  <a:lnTo>
                    <a:pt x="1026" y="313"/>
                  </a:lnTo>
                  <a:lnTo>
                    <a:pt x="1026" y="310"/>
                  </a:lnTo>
                  <a:lnTo>
                    <a:pt x="1025" y="310"/>
                  </a:lnTo>
                  <a:lnTo>
                    <a:pt x="1022" y="309"/>
                  </a:lnTo>
                  <a:lnTo>
                    <a:pt x="1020" y="309"/>
                  </a:lnTo>
                  <a:lnTo>
                    <a:pt x="1019" y="309"/>
                  </a:lnTo>
                  <a:lnTo>
                    <a:pt x="1020" y="305"/>
                  </a:lnTo>
                  <a:lnTo>
                    <a:pt x="1020" y="300"/>
                  </a:lnTo>
                  <a:lnTo>
                    <a:pt x="1022" y="297"/>
                  </a:lnTo>
                  <a:lnTo>
                    <a:pt x="1023" y="293"/>
                  </a:lnTo>
                  <a:lnTo>
                    <a:pt x="1032" y="292"/>
                  </a:lnTo>
                  <a:lnTo>
                    <a:pt x="1040" y="292"/>
                  </a:lnTo>
                  <a:lnTo>
                    <a:pt x="1049" y="289"/>
                  </a:lnTo>
                  <a:lnTo>
                    <a:pt x="1058" y="284"/>
                  </a:lnTo>
                  <a:lnTo>
                    <a:pt x="1049" y="282"/>
                  </a:lnTo>
                  <a:lnTo>
                    <a:pt x="1042" y="280"/>
                  </a:lnTo>
                  <a:lnTo>
                    <a:pt x="1035" y="280"/>
                  </a:lnTo>
                  <a:lnTo>
                    <a:pt x="1029" y="280"/>
                  </a:lnTo>
                  <a:lnTo>
                    <a:pt x="1033" y="269"/>
                  </a:lnTo>
                  <a:lnTo>
                    <a:pt x="1036" y="263"/>
                  </a:lnTo>
                  <a:lnTo>
                    <a:pt x="1043" y="261"/>
                  </a:lnTo>
                  <a:lnTo>
                    <a:pt x="1056" y="261"/>
                  </a:lnTo>
                  <a:lnTo>
                    <a:pt x="1056" y="258"/>
                  </a:lnTo>
                  <a:lnTo>
                    <a:pt x="1058" y="257"/>
                  </a:lnTo>
                  <a:lnTo>
                    <a:pt x="1058" y="254"/>
                  </a:lnTo>
                  <a:lnTo>
                    <a:pt x="1058" y="253"/>
                  </a:lnTo>
                  <a:lnTo>
                    <a:pt x="1053" y="254"/>
                  </a:lnTo>
                  <a:lnTo>
                    <a:pt x="1049" y="254"/>
                  </a:lnTo>
                  <a:lnTo>
                    <a:pt x="1045" y="254"/>
                  </a:lnTo>
                  <a:lnTo>
                    <a:pt x="1039" y="254"/>
                  </a:lnTo>
                  <a:lnTo>
                    <a:pt x="1042" y="247"/>
                  </a:lnTo>
                  <a:lnTo>
                    <a:pt x="1045" y="241"/>
                  </a:lnTo>
                  <a:lnTo>
                    <a:pt x="1048" y="234"/>
                  </a:lnTo>
                  <a:lnTo>
                    <a:pt x="1051" y="228"/>
                  </a:lnTo>
                  <a:lnTo>
                    <a:pt x="1056" y="228"/>
                  </a:lnTo>
                  <a:lnTo>
                    <a:pt x="1062" y="228"/>
                  </a:lnTo>
                  <a:lnTo>
                    <a:pt x="1069" y="228"/>
                  </a:lnTo>
                  <a:lnTo>
                    <a:pt x="1075" y="228"/>
                  </a:lnTo>
                  <a:lnTo>
                    <a:pt x="1077" y="227"/>
                  </a:lnTo>
                  <a:lnTo>
                    <a:pt x="1078" y="225"/>
                  </a:lnTo>
                  <a:lnTo>
                    <a:pt x="1078" y="224"/>
                  </a:lnTo>
                  <a:lnTo>
                    <a:pt x="1079" y="224"/>
                  </a:lnTo>
                  <a:lnTo>
                    <a:pt x="1074" y="220"/>
                  </a:lnTo>
                  <a:lnTo>
                    <a:pt x="1066" y="218"/>
                  </a:lnTo>
                  <a:lnTo>
                    <a:pt x="1061" y="218"/>
                  </a:lnTo>
                  <a:lnTo>
                    <a:pt x="1056" y="218"/>
                  </a:lnTo>
                  <a:lnTo>
                    <a:pt x="1061" y="202"/>
                  </a:lnTo>
                  <a:lnTo>
                    <a:pt x="1065" y="195"/>
                  </a:lnTo>
                  <a:lnTo>
                    <a:pt x="1072" y="192"/>
                  </a:lnTo>
                  <a:lnTo>
                    <a:pt x="1084" y="185"/>
                  </a:lnTo>
                  <a:lnTo>
                    <a:pt x="1077" y="178"/>
                  </a:lnTo>
                  <a:lnTo>
                    <a:pt x="1074" y="172"/>
                  </a:lnTo>
                  <a:lnTo>
                    <a:pt x="1074" y="168"/>
                  </a:lnTo>
                  <a:lnTo>
                    <a:pt x="1078" y="165"/>
                  </a:lnTo>
                  <a:lnTo>
                    <a:pt x="1084" y="160"/>
                  </a:lnTo>
                  <a:lnTo>
                    <a:pt x="1090" y="159"/>
                  </a:lnTo>
                  <a:lnTo>
                    <a:pt x="1095" y="156"/>
                  </a:lnTo>
                  <a:lnTo>
                    <a:pt x="1101" y="153"/>
                  </a:lnTo>
                  <a:lnTo>
                    <a:pt x="1101" y="152"/>
                  </a:lnTo>
                  <a:lnTo>
                    <a:pt x="1101" y="150"/>
                  </a:lnTo>
                  <a:lnTo>
                    <a:pt x="1101" y="149"/>
                  </a:lnTo>
                  <a:lnTo>
                    <a:pt x="1101" y="147"/>
                  </a:lnTo>
                  <a:lnTo>
                    <a:pt x="1100" y="146"/>
                  </a:lnTo>
                  <a:lnTo>
                    <a:pt x="1098" y="144"/>
                  </a:lnTo>
                  <a:lnTo>
                    <a:pt x="1095" y="144"/>
                  </a:lnTo>
                  <a:lnTo>
                    <a:pt x="1094" y="143"/>
                  </a:lnTo>
                  <a:lnTo>
                    <a:pt x="1095" y="133"/>
                  </a:lnTo>
                  <a:lnTo>
                    <a:pt x="1101" y="130"/>
                  </a:lnTo>
                  <a:lnTo>
                    <a:pt x="1111" y="130"/>
                  </a:lnTo>
                  <a:lnTo>
                    <a:pt x="1121" y="132"/>
                  </a:lnTo>
                  <a:lnTo>
                    <a:pt x="1121" y="129"/>
                  </a:lnTo>
                  <a:lnTo>
                    <a:pt x="1121" y="127"/>
                  </a:lnTo>
                  <a:lnTo>
                    <a:pt x="1121" y="124"/>
                  </a:lnTo>
                  <a:lnTo>
                    <a:pt x="1121" y="121"/>
                  </a:lnTo>
                  <a:lnTo>
                    <a:pt x="1118" y="120"/>
                  </a:lnTo>
                  <a:lnTo>
                    <a:pt x="1114" y="120"/>
                  </a:lnTo>
                  <a:lnTo>
                    <a:pt x="1110" y="120"/>
                  </a:lnTo>
                  <a:lnTo>
                    <a:pt x="1107" y="119"/>
                  </a:lnTo>
                  <a:lnTo>
                    <a:pt x="1108" y="107"/>
                  </a:lnTo>
                  <a:lnTo>
                    <a:pt x="1113" y="101"/>
                  </a:lnTo>
                  <a:lnTo>
                    <a:pt x="1120" y="100"/>
                  </a:lnTo>
                  <a:lnTo>
                    <a:pt x="1130" y="94"/>
                  </a:lnTo>
                  <a:lnTo>
                    <a:pt x="1126" y="90"/>
                  </a:lnTo>
                  <a:lnTo>
                    <a:pt x="1123" y="88"/>
                  </a:lnTo>
                  <a:lnTo>
                    <a:pt x="1121" y="88"/>
                  </a:lnTo>
                  <a:lnTo>
                    <a:pt x="1118" y="88"/>
                  </a:lnTo>
                  <a:lnTo>
                    <a:pt x="1120" y="77"/>
                  </a:lnTo>
                  <a:lnTo>
                    <a:pt x="1123" y="71"/>
                  </a:lnTo>
                  <a:lnTo>
                    <a:pt x="1128" y="68"/>
                  </a:lnTo>
                  <a:lnTo>
                    <a:pt x="1140" y="67"/>
                  </a:lnTo>
                  <a:lnTo>
                    <a:pt x="1137" y="59"/>
                  </a:lnTo>
                  <a:lnTo>
                    <a:pt x="1134" y="56"/>
                  </a:lnTo>
                  <a:lnTo>
                    <a:pt x="1131" y="56"/>
                  </a:lnTo>
                  <a:lnTo>
                    <a:pt x="1130" y="56"/>
                  </a:lnTo>
                  <a:lnTo>
                    <a:pt x="1130" y="52"/>
                  </a:lnTo>
                  <a:lnTo>
                    <a:pt x="1131" y="48"/>
                  </a:lnTo>
                  <a:lnTo>
                    <a:pt x="1131" y="44"/>
                  </a:lnTo>
                  <a:lnTo>
                    <a:pt x="1133" y="39"/>
                  </a:lnTo>
                  <a:lnTo>
                    <a:pt x="1139" y="39"/>
                  </a:lnTo>
                  <a:lnTo>
                    <a:pt x="1144" y="38"/>
                  </a:lnTo>
                  <a:lnTo>
                    <a:pt x="1150" y="38"/>
                  </a:lnTo>
                  <a:lnTo>
                    <a:pt x="1156" y="38"/>
                  </a:lnTo>
                  <a:lnTo>
                    <a:pt x="1153" y="31"/>
                  </a:lnTo>
                  <a:lnTo>
                    <a:pt x="1149" y="28"/>
                  </a:lnTo>
                  <a:lnTo>
                    <a:pt x="1144" y="26"/>
                  </a:lnTo>
                  <a:lnTo>
                    <a:pt x="1140" y="26"/>
                  </a:lnTo>
                  <a:lnTo>
                    <a:pt x="1143" y="19"/>
                  </a:lnTo>
                  <a:lnTo>
                    <a:pt x="1144" y="13"/>
                  </a:lnTo>
                  <a:lnTo>
                    <a:pt x="1147" y="6"/>
                  </a:lnTo>
                  <a:lnTo>
                    <a:pt x="1150" y="0"/>
                  </a:lnTo>
                  <a:lnTo>
                    <a:pt x="1157" y="2"/>
                  </a:lnTo>
                  <a:lnTo>
                    <a:pt x="1165" y="6"/>
                  </a:lnTo>
                  <a:lnTo>
                    <a:pt x="1172" y="12"/>
                  </a:lnTo>
                  <a:lnTo>
                    <a:pt x="1182" y="20"/>
                  </a:lnTo>
                  <a:lnTo>
                    <a:pt x="1178" y="39"/>
                  </a:lnTo>
                  <a:lnTo>
                    <a:pt x="1167" y="62"/>
                  </a:lnTo>
                  <a:lnTo>
                    <a:pt x="1156" y="85"/>
                  </a:lnTo>
                  <a:lnTo>
                    <a:pt x="1146" y="104"/>
                  </a:lnTo>
                  <a:lnTo>
                    <a:pt x="1136" y="129"/>
                  </a:lnTo>
                  <a:lnTo>
                    <a:pt x="1124" y="155"/>
                  </a:lnTo>
                  <a:lnTo>
                    <a:pt x="1113" y="179"/>
                  </a:lnTo>
                  <a:lnTo>
                    <a:pt x="1102" y="202"/>
                  </a:lnTo>
                  <a:lnTo>
                    <a:pt x="1091" y="227"/>
                  </a:lnTo>
                  <a:lnTo>
                    <a:pt x="1079" y="251"/>
                  </a:lnTo>
                  <a:lnTo>
                    <a:pt x="1071" y="277"/>
                  </a:lnTo>
                  <a:lnTo>
                    <a:pt x="1062" y="302"/>
                  </a:lnTo>
                  <a:lnTo>
                    <a:pt x="1039" y="357"/>
                  </a:lnTo>
                  <a:lnTo>
                    <a:pt x="1017" y="413"/>
                  </a:lnTo>
                  <a:lnTo>
                    <a:pt x="996" y="471"/>
                  </a:lnTo>
                  <a:lnTo>
                    <a:pt x="975" y="527"/>
                  </a:lnTo>
                  <a:lnTo>
                    <a:pt x="955" y="585"/>
                  </a:lnTo>
                  <a:lnTo>
                    <a:pt x="935" y="642"/>
                  </a:lnTo>
                  <a:lnTo>
                    <a:pt x="915" y="701"/>
                  </a:lnTo>
                  <a:lnTo>
                    <a:pt x="896" y="759"/>
                  </a:lnTo>
                  <a:lnTo>
                    <a:pt x="873" y="833"/>
                  </a:lnTo>
                  <a:lnTo>
                    <a:pt x="857" y="888"/>
                  </a:lnTo>
                  <a:lnTo>
                    <a:pt x="844" y="928"/>
                  </a:lnTo>
                  <a:lnTo>
                    <a:pt x="835" y="958"/>
                  </a:lnTo>
                  <a:lnTo>
                    <a:pt x="828" y="978"/>
                  </a:lnTo>
                  <a:lnTo>
                    <a:pt x="822" y="996"/>
                  </a:lnTo>
                  <a:lnTo>
                    <a:pt x="818" y="1009"/>
                  </a:lnTo>
                  <a:lnTo>
                    <a:pt x="812" y="1025"/>
                  </a:lnTo>
                  <a:lnTo>
                    <a:pt x="809" y="1025"/>
                  </a:lnTo>
                  <a:lnTo>
                    <a:pt x="805" y="1025"/>
                  </a:lnTo>
                  <a:lnTo>
                    <a:pt x="802" y="1025"/>
                  </a:lnTo>
                  <a:lnTo>
                    <a:pt x="798" y="1025"/>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2" name="Freeform 1085"/>
            <p:cNvSpPr>
              <a:spLocks/>
            </p:cNvSpPr>
            <p:nvPr/>
          </p:nvSpPr>
          <p:spPr bwMode="auto">
            <a:xfrm>
              <a:off x="3678" y="3329"/>
              <a:ext cx="299" cy="114"/>
            </a:xfrm>
            <a:custGeom>
              <a:avLst/>
              <a:gdLst>
                <a:gd name="T0" fmla="*/ 1 w 896"/>
                <a:gd name="T1" fmla="*/ 0 h 342"/>
                <a:gd name="T2" fmla="*/ 1 w 896"/>
                <a:gd name="T3" fmla="*/ 0 h 342"/>
                <a:gd name="T4" fmla="*/ 1 w 896"/>
                <a:gd name="T5" fmla="*/ 0 h 342"/>
                <a:gd name="T6" fmla="*/ 1 w 896"/>
                <a:gd name="T7" fmla="*/ 0 h 342"/>
                <a:gd name="T8" fmla="*/ 1 w 896"/>
                <a:gd name="T9" fmla="*/ 0 h 342"/>
                <a:gd name="T10" fmla="*/ 1 w 896"/>
                <a:gd name="T11" fmla="*/ 0 h 342"/>
                <a:gd name="T12" fmla="*/ 0 w 896"/>
                <a:gd name="T13" fmla="*/ 0 h 342"/>
                <a:gd name="T14" fmla="*/ 0 w 896"/>
                <a:gd name="T15" fmla="*/ 0 h 342"/>
                <a:gd name="T16" fmla="*/ 0 w 896"/>
                <a:gd name="T17" fmla="*/ 0 h 342"/>
                <a:gd name="T18" fmla="*/ 0 w 896"/>
                <a:gd name="T19" fmla="*/ 0 h 342"/>
                <a:gd name="T20" fmla="*/ 0 w 896"/>
                <a:gd name="T21" fmla="*/ 0 h 342"/>
                <a:gd name="T22" fmla="*/ 0 w 896"/>
                <a:gd name="T23" fmla="*/ 0 h 342"/>
                <a:gd name="T24" fmla="*/ 0 w 896"/>
                <a:gd name="T25" fmla="*/ 0 h 342"/>
                <a:gd name="T26" fmla="*/ 0 w 896"/>
                <a:gd name="T27" fmla="*/ 0 h 342"/>
                <a:gd name="T28" fmla="*/ 0 w 896"/>
                <a:gd name="T29" fmla="*/ 0 h 342"/>
                <a:gd name="T30" fmla="*/ 0 w 896"/>
                <a:gd name="T31" fmla="*/ 0 h 342"/>
                <a:gd name="T32" fmla="*/ 0 w 896"/>
                <a:gd name="T33" fmla="*/ 0 h 342"/>
                <a:gd name="T34" fmla="*/ 0 w 896"/>
                <a:gd name="T35" fmla="*/ 0 h 342"/>
                <a:gd name="T36" fmla="*/ 0 w 896"/>
                <a:gd name="T37" fmla="*/ 0 h 342"/>
                <a:gd name="T38" fmla="*/ 0 w 896"/>
                <a:gd name="T39" fmla="*/ 0 h 342"/>
                <a:gd name="T40" fmla="*/ 0 w 896"/>
                <a:gd name="T41" fmla="*/ 0 h 342"/>
                <a:gd name="T42" fmla="*/ 0 w 896"/>
                <a:gd name="T43" fmla="*/ 0 h 342"/>
                <a:gd name="T44" fmla="*/ 0 w 896"/>
                <a:gd name="T45" fmla="*/ 0 h 342"/>
                <a:gd name="T46" fmla="*/ 0 w 896"/>
                <a:gd name="T47" fmla="*/ 0 h 342"/>
                <a:gd name="T48" fmla="*/ 0 w 896"/>
                <a:gd name="T49" fmla="*/ 0 h 342"/>
                <a:gd name="T50" fmla="*/ 0 w 896"/>
                <a:gd name="T51" fmla="*/ 0 h 342"/>
                <a:gd name="T52" fmla="*/ 0 w 896"/>
                <a:gd name="T53" fmla="*/ 0 h 342"/>
                <a:gd name="T54" fmla="*/ 1 w 896"/>
                <a:gd name="T55" fmla="*/ 0 h 342"/>
                <a:gd name="T56" fmla="*/ 1 w 896"/>
                <a:gd name="T57" fmla="*/ 0 h 342"/>
                <a:gd name="T58" fmla="*/ 1 w 896"/>
                <a:gd name="T59" fmla="*/ 0 h 342"/>
                <a:gd name="T60" fmla="*/ 1 w 896"/>
                <a:gd name="T61" fmla="*/ 0 h 342"/>
                <a:gd name="T62" fmla="*/ 1 w 896"/>
                <a:gd name="T63" fmla="*/ 0 h 342"/>
                <a:gd name="T64" fmla="*/ 1 w 896"/>
                <a:gd name="T65" fmla="*/ 0 h 342"/>
                <a:gd name="T66" fmla="*/ 1 w 896"/>
                <a:gd name="T67" fmla="*/ 0 h 342"/>
                <a:gd name="T68" fmla="*/ 1 w 896"/>
                <a:gd name="T69" fmla="*/ 0 h 342"/>
                <a:gd name="T70" fmla="*/ 1 w 896"/>
                <a:gd name="T71" fmla="*/ 0 h 342"/>
                <a:gd name="T72" fmla="*/ 1 w 896"/>
                <a:gd name="T73" fmla="*/ 0 h 342"/>
                <a:gd name="T74" fmla="*/ 1 w 896"/>
                <a:gd name="T75" fmla="*/ 0 h 342"/>
                <a:gd name="T76" fmla="*/ 1 w 896"/>
                <a:gd name="T77" fmla="*/ 0 h 342"/>
                <a:gd name="T78" fmla="*/ 1 w 896"/>
                <a:gd name="T79" fmla="*/ 0 h 342"/>
                <a:gd name="T80" fmla="*/ 1 w 896"/>
                <a:gd name="T81" fmla="*/ 0 h 342"/>
                <a:gd name="T82" fmla="*/ 1 w 896"/>
                <a:gd name="T83" fmla="*/ 0 h 342"/>
                <a:gd name="T84" fmla="*/ 1 w 896"/>
                <a:gd name="T85" fmla="*/ 0 h 342"/>
                <a:gd name="T86" fmla="*/ 1 w 896"/>
                <a:gd name="T87" fmla="*/ 0 h 342"/>
                <a:gd name="T88" fmla="*/ 1 w 896"/>
                <a:gd name="T89" fmla="*/ 0 h 342"/>
                <a:gd name="T90" fmla="*/ 1 w 896"/>
                <a:gd name="T91" fmla="*/ 0 h 342"/>
                <a:gd name="T92" fmla="*/ 1 w 896"/>
                <a:gd name="T93" fmla="*/ 0 h 342"/>
                <a:gd name="T94" fmla="*/ 1 w 896"/>
                <a:gd name="T95" fmla="*/ 0 h 342"/>
                <a:gd name="T96" fmla="*/ 1 w 896"/>
                <a:gd name="T97" fmla="*/ 0 h 342"/>
                <a:gd name="T98" fmla="*/ 1 w 896"/>
                <a:gd name="T99" fmla="*/ 0 h 342"/>
                <a:gd name="T100" fmla="*/ 1 w 896"/>
                <a:gd name="T101" fmla="*/ 0 h 342"/>
                <a:gd name="T102" fmla="*/ 1 w 896"/>
                <a:gd name="T103" fmla="*/ 0 h 34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96" h="342">
                  <a:moveTo>
                    <a:pt x="877" y="342"/>
                  </a:moveTo>
                  <a:lnTo>
                    <a:pt x="873" y="339"/>
                  </a:lnTo>
                  <a:lnTo>
                    <a:pt x="868" y="338"/>
                  </a:lnTo>
                  <a:lnTo>
                    <a:pt x="864" y="335"/>
                  </a:lnTo>
                  <a:lnTo>
                    <a:pt x="860" y="334"/>
                  </a:lnTo>
                  <a:lnTo>
                    <a:pt x="841" y="316"/>
                  </a:lnTo>
                  <a:lnTo>
                    <a:pt x="824" y="299"/>
                  </a:lnTo>
                  <a:lnTo>
                    <a:pt x="805" y="283"/>
                  </a:lnTo>
                  <a:lnTo>
                    <a:pt x="788" y="269"/>
                  </a:lnTo>
                  <a:lnTo>
                    <a:pt x="769" y="254"/>
                  </a:lnTo>
                  <a:lnTo>
                    <a:pt x="752" y="240"/>
                  </a:lnTo>
                  <a:lnTo>
                    <a:pt x="734" y="227"/>
                  </a:lnTo>
                  <a:lnTo>
                    <a:pt x="717" y="214"/>
                  </a:lnTo>
                  <a:lnTo>
                    <a:pt x="698" y="204"/>
                  </a:lnTo>
                  <a:lnTo>
                    <a:pt x="681" y="197"/>
                  </a:lnTo>
                  <a:lnTo>
                    <a:pt x="662" y="189"/>
                  </a:lnTo>
                  <a:lnTo>
                    <a:pt x="645" y="182"/>
                  </a:lnTo>
                  <a:lnTo>
                    <a:pt x="627" y="178"/>
                  </a:lnTo>
                  <a:lnTo>
                    <a:pt x="609" y="175"/>
                  </a:lnTo>
                  <a:lnTo>
                    <a:pt x="591" y="172"/>
                  </a:lnTo>
                  <a:lnTo>
                    <a:pt x="573" y="171"/>
                  </a:lnTo>
                  <a:lnTo>
                    <a:pt x="555" y="171"/>
                  </a:lnTo>
                  <a:lnTo>
                    <a:pt x="538" y="172"/>
                  </a:lnTo>
                  <a:lnTo>
                    <a:pt x="521" y="173"/>
                  </a:lnTo>
                  <a:lnTo>
                    <a:pt x="502" y="176"/>
                  </a:lnTo>
                  <a:lnTo>
                    <a:pt x="485" y="181"/>
                  </a:lnTo>
                  <a:lnTo>
                    <a:pt x="467" y="185"/>
                  </a:lnTo>
                  <a:lnTo>
                    <a:pt x="450" y="191"/>
                  </a:lnTo>
                  <a:lnTo>
                    <a:pt x="433" y="198"/>
                  </a:lnTo>
                  <a:lnTo>
                    <a:pt x="415" y="210"/>
                  </a:lnTo>
                  <a:lnTo>
                    <a:pt x="399" y="221"/>
                  </a:lnTo>
                  <a:lnTo>
                    <a:pt x="382" y="234"/>
                  </a:lnTo>
                  <a:lnTo>
                    <a:pt x="366" y="246"/>
                  </a:lnTo>
                  <a:lnTo>
                    <a:pt x="349" y="257"/>
                  </a:lnTo>
                  <a:lnTo>
                    <a:pt x="332" y="267"/>
                  </a:lnTo>
                  <a:lnTo>
                    <a:pt x="314" y="277"/>
                  </a:lnTo>
                  <a:lnTo>
                    <a:pt x="295" y="285"/>
                  </a:lnTo>
                  <a:lnTo>
                    <a:pt x="277" y="285"/>
                  </a:lnTo>
                  <a:lnTo>
                    <a:pt x="258" y="285"/>
                  </a:lnTo>
                  <a:lnTo>
                    <a:pt x="239" y="283"/>
                  </a:lnTo>
                  <a:lnTo>
                    <a:pt x="220" y="282"/>
                  </a:lnTo>
                  <a:lnTo>
                    <a:pt x="202" y="279"/>
                  </a:lnTo>
                  <a:lnTo>
                    <a:pt x="183" y="276"/>
                  </a:lnTo>
                  <a:lnTo>
                    <a:pt x="164" y="273"/>
                  </a:lnTo>
                  <a:lnTo>
                    <a:pt x="145" y="269"/>
                  </a:lnTo>
                  <a:lnTo>
                    <a:pt x="128" y="264"/>
                  </a:lnTo>
                  <a:lnTo>
                    <a:pt x="109" y="260"/>
                  </a:lnTo>
                  <a:lnTo>
                    <a:pt x="90" y="256"/>
                  </a:lnTo>
                  <a:lnTo>
                    <a:pt x="72" y="251"/>
                  </a:lnTo>
                  <a:lnTo>
                    <a:pt x="54" y="249"/>
                  </a:lnTo>
                  <a:lnTo>
                    <a:pt x="36" y="244"/>
                  </a:lnTo>
                  <a:lnTo>
                    <a:pt x="17" y="241"/>
                  </a:lnTo>
                  <a:lnTo>
                    <a:pt x="0" y="238"/>
                  </a:lnTo>
                  <a:lnTo>
                    <a:pt x="0" y="233"/>
                  </a:lnTo>
                  <a:lnTo>
                    <a:pt x="1" y="227"/>
                  </a:lnTo>
                  <a:lnTo>
                    <a:pt x="1" y="223"/>
                  </a:lnTo>
                  <a:lnTo>
                    <a:pt x="2" y="217"/>
                  </a:lnTo>
                  <a:lnTo>
                    <a:pt x="23" y="218"/>
                  </a:lnTo>
                  <a:lnTo>
                    <a:pt x="44" y="221"/>
                  </a:lnTo>
                  <a:lnTo>
                    <a:pt x="64" y="224"/>
                  </a:lnTo>
                  <a:lnTo>
                    <a:pt x="85" y="228"/>
                  </a:lnTo>
                  <a:lnTo>
                    <a:pt x="106" y="233"/>
                  </a:lnTo>
                  <a:lnTo>
                    <a:pt x="127" y="236"/>
                  </a:lnTo>
                  <a:lnTo>
                    <a:pt x="148" y="237"/>
                  </a:lnTo>
                  <a:lnTo>
                    <a:pt x="170" y="237"/>
                  </a:lnTo>
                  <a:lnTo>
                    <a:pt x="150" y="233"/>
                  </a:lnTo>
                  <a:lnTo>
                    <a:pt x="129" y="227"/>
                  </a:lnTo>
                  <a:lnTo>
                    <a:pt x="109" y="223"/>
                  </a:lnTo>
                  <a:lnTo>
                    <a:pt x="89" y="217"/>
                  </a:lnTo>
                  <a:lnTo>
                    <a:pt x="69" y="211"/>
                  </a:lnTo>
                  <a:lnTo>
                    <a:pt x="50" y="205"/>
                  </a:lnTo>
                  <a:lnTo>
                    <a:pt x="30" y="201"/>
                  </a:lnTo>
                  <a:lnTo>
                    <a:pt x="11" y="195"/>
                  </a:lnTo>
                  <a:lnTo>
                    <a:pt x="13" y="189"/>
                  </a:lnTo>
                  <a:lnTo>
                    <a:pt x="13" y="185"/>
                  </a:lnTo>
                  <a:lnTo>
                    <a:pt x="14" y="181"/>
                  </a:lnTo>
                  <a:lnTo>
                    <a:pt x="14" y="175"/>
                  </a:lnTo>
                  <a:lnTo>
                    <a:pt x="26" y="176"/>
                  </a:lnTo>
                  <a:lnTo>
                    <a:pt x="37" y="178"/>
                  </a:lnTo>
                  <a:lnTo>
                    <a:pt x="49" y="179"/>
                  </a:lnTo>
                  <a:lnTo>
                    <a:pt x="59" y="182"/>
                  </a:lnTo>
                  <a:lnTo>
                    <a:pt x="69" y="184"/>
                  </a:lnTo>
                  <a:lnTo>
                    <a:pt x="76" y="185"/>
                  </a:lnTo>
                  <a:lnTo>
                    <a:pt x="82" y="185"/>
                  </a:lnTo>
                  <a:lnTo>
                    <a:pt x="85" y="185"/>
                  </a:lnTo>
                  <a:lnTo>
                    <a:pt x="80" y="182"/>
                  </a:lnTo>
                  <a:lnTo>
                    <a:pt x="76" y="181"/>
                  </a:lnTo>
                  <a:lnTo>
                    <a:pt x="72" y="179"/>
                  </a:lnTo>
                  <a:lnTo>
                    <a:pt x="67" y="176"/>
                  </a:lnTo>
                  <a:lnTo>
                    <a:pt x="60" y="175"/>
                  </a:lnTo>
                  <a:lnTo>
                    <a:pt x="51" y="171"/>
                  </a:lnTo>
                  <a:lnTo>
                    <a:pt x="40" y="168"/>
                  </a:lnTo>
                  <a:lnTo>
                    <a:pt x="24" y="162"/>
                  </a:lnTo>
                  <a:lnTo>
                    <a:pt x="24" y="156"/>
                  </a:lnTo>
                  <a:lnTo>
                    <a:pt x="24" y="152"/>
                  </a:lnTo>
                  <a:lnTo>
                    <a:pt x="26" y="148"/>
                  </a:lnTo>
                  <a:lnTo>
                    <a:pt x="27" y="140"/>
                  </a:lnTo>
                  <a:lnTo>
                    <a:pt x="44" y="142"/>
                  </a:lnTo>
                  <a:lnTo>
                    <a:pt x="63" y="146"/>
                  </a:lnTo>
                  <a:lnTo>
                    <a:pt x="83" y="150"/>
                  </a:lnTo>
                  <a:lnTo>
                    <a:pt x="103" y="156"/>
                  </a:lnTo>
                  <a:lnTo>
                    <a:pt x="124" y="162"/>
                  </a:lnTo>
                  <a:lnTo>
                    <a:pt x="144" y="166"/>
                  </a:lnTo>
                  <a:lnTo>
                    <a:pt x="164" y="168"/>
                  </a:lnTo>
                  <a:lnTo>
                    <a:pt x="183" y="168"/>
                  </a:lnTo>
                  <a:lnTo>
                    <a:pt x="161" y="162"/>
                  </a:lnTo>
                  <a:lnTo>
                    <a:pt x="141" y="155"/>
                  </a:lnTo>
                  <a:lnTo>
                    <a:pt x="121" y="149"/>
                  </a:lnTo>
                  <a:lnTo>
                    <a:pt x="103" y="142"/>
                  </a:lnTo>
                  <a:lnTo>
                    <a:pt x="85" y="136"/>
                  </a:lnTo>
                  <a:lnTo>
                    <a:pt x="69" y="132"/>
                  </a:lnTo>
                  <a:lnTo>
                    <a:pt x="53" y="126"/>
                  </a:lnTo>
                  <a:lnTo>
                    <a:pt x="37" y="122"/>
                  </a:lnTo>
                  <a:lnTo>
                    <a:pt x="37" y="113"/>
                  </a:lnTo>
                  <a:lnTo>
                    <a:pt x="37" y="106"/>
                  </a:lnTo>
                  <a:lnTo>
                    <a:pt x="38" y="101"/>
                  </a:lnTo>
                  <a:lnTo>
                    <a:pt x="40" y="96"/>
                  </a:lnTo>
                  <a:lnTo>
                    <a:pt x="59" y="101"/>
                  </a:lnTo>
                  <a:lnTo>
                    <a:pt x="76" y="109"/>
                  </a:lnTo>
                  <a:lnTo>
                    <a:pt x="95" y="114"/>
                  </a:lnTo>
                  <a:lnTo>
                    <a:pt x="112" y="120"/>
                  </a:lnTo>
                  <a:lnTo>
                    <a:pt x="129" y="124"/>
                  </a:lnTo>
                  <a:lnTo>
                    <a:pt x="148" y="129"/>
                  </a:lnTo>
                  <a:lnTo>
                    <a:pt x="166" y="132"/>
                  </a:lnTo>
                  <a:lnTo>
                    <a:pt x="184" y="135"/>
                  </a:lnTo>
                  <a:lnTo>
                    <a:pt x="203" y="136"/>
                  </a:lnTo>
                  <a:lnTo>
                    <a:pt x="220" y="137"/>
                  </a:lnTo>
                  <a:lnTo>
                    <a:pt x="239" y="136"/>
                  </a:lnTo>
                  <a:lnTo>
                    <a:pt x="258" y="135"/>
                  </a:lnTo>
                  <a:lnTo>
                    <a:pt x="277" y="132"/>
                  </a:lnTo>
                  <a:lnTo>
                    <a:pt x="295" y="126"/>
                  </a:lnTo>
                  <a:lnTo>
                    <a:pt x="314" y="120"/>
                  </a:lnTo>
                  <a:lnTo>
                    <a:pt x="333" y="111"/>
                  </a:lnTo>
                  <a:lnTo>
                    <a:pt x="347" y="100"/>
                  </a:lnTo>
                  <a:lnTo>
                    <a:pt x="363" y="88"/>
                  </a:lnTo>
                  <a:lnTo>
                    <a:pt x="379" y="77"/>
                  </a:lnTo>
                  <a:lnTo>
                    <a:pt x="395" y="65"/>
                  </a:lnTo>
                  <a:lnTo>
                    <a:pt x="411" y="54"/>
                  </a:lnTo>
                  <a:lnTo>
                    <a:pt x="427" y="44"/>
                  </a:lnTo>
                  <a:lnTo>
                    <a:pt x="444" y="35"/>
                  </a:lnTo>
                  <a:lnTo>
                    <a:pt x="461" y="26"/>
                  </a:lnTo>
                  <a:lnTo>
                    <a:pt x="480" y="19"/>
                  </a:lnTo>
                  <a:lnTo>
                    <a:pt x="498" y="12"/>
                  </a:lnTo>
                  <a:lnTo>
                    <a:pt x="516" y="8"/>
                  </a:lnTo>
                  <a:lnTo>
                    <a:pt x="535" y="3"/>
                  </a:lnTo>
                  <a:lnTo>
                    <a:pt x="554" y="0"/>
                  </a:lnTo>
                  <a:lnTo>
                    <a:pt x="574" y="0"/>
                  </a:lnTo>
                  <a:lnTo>
                    <a:pt x="594" y="2"/>
                  </a:lnTo>
                  <a:lnTo>
                    <a:pt x="614" y="5"/>
                  </a:lnTo>
                  <a:lnTo>
                    <a:pt x="632" y="12"/>
                  </a:lnTo>
                  <a:lnTo>
                    <a:pt x="649" y="18"/>
                  </a:lnTo>
                  <a:lnTo>
                    <a:pt x="668" y="25"/>
                  </a:lnTo>
                  <a:lnTo>
                    <a:pt x="687" y="32"/>
                  </a:lnTo>
                  <a:lnTo>
                    <a:pt x="705" y="39"/>
                  </a:lnTo>
                  <a:lnTo>
                    <a:pt x="723" y="47"/>
                  </a:lnTo>
                  <a:lnTo>
                    <a:pt x="741" y="54"/>
                  </a:lnTo>
                  <a:lnTo>
                    <a:pt x="760" y="62"/>
                  </a:lnTo>
                  <a:lnTo>
                    <a:pt x="779" y="71"/>
                  </a:lnTo>
                  <a:lnTo>
                    <a:pt x="796" y="81"/>
                  </a:lnTo>
                  <a:lnTo>
                    <a:pt x="814" y="90"/>
                  </a:lnTo>
                  <a:lnTo>
                    <a:pt x="831" y="101"/>
                  </a:lnTo>
                  <a:lnTo>
                    <a:pt x="848" y="111"/>
                  </a:lnTo>
                  <a:lnTo>
                    <a:pt x="864" y="123"/>
                  </a:lnTo>
                  <a:lnTo>
                    <a:pt x="880" y="136"/>
                  </a:lnTo>
                  <a:lnTo>
                    <a:pt x="896" y="149"/>
                  </a:lnTo>
                  <a:lnTo>
                    <a:pt x="896" y="155"/>
                  </a:lnTo>
                  <a:lnTo>
                    <a:pt x="896" y="161"/>
                  </a:lnTo>
                  <a:lnTo>
                    <a:pt x="896" y="168"/>
                  </a:lnTo>
                  <a:lnTo>
                    <a:pt x="893" y="175"/>
                  </a:lnTo>
                  <a:lnTo>
                    <a:pt x="876" y="162"/>
                  </a:lnTo>
                  <a:lnTo>
                    <a:pt x="850" y="143"/>
                  </a:lnTo>
                  <a:lnTo>
                    <a:pt x="818" y="123"/>
                  </a:lnTo>
                  <a:lnTo>
                    <a:pt x="785" y="103"/>
                  </a:lnTo>
                  <a:lnTo>
                    <a:pt x="750" y="84"/>
                  </a:lnTo>
                  <a:lnTo>
                    <a:pt x="720" y="70"/>
                  </a:lnTo>
                  <a:lnTo>
                    <a:pt x="694" y="60"/>
                  </a:lnTo>
                  <a:lnTo>
                    <a:pt x="678" y="58"/>
                  </a:lnTo>
                  <a:lnTo>
                    <a:pt x="705" y="73"/>
                  </a:lnTo>
                  <a:lnTo>
                    <a:pt x="733" y="87"/>
                  </a:lnTo>
                  <a:lnTo>
                    <a:pt x="759" y="103"/>
                  </a:lnTo>
                  <a:lnTo>
                    <a:pt x="785" y="120"/>
                  </a:lnTo>
                  <a:lnTo>
                    <a:pt x="812" y="137"/>
                  </a:lnTo>
                  <a:lnTo>
                    <a:pt x="838" y="156"/>
                  </a:lnTo>
                  <a:lnTo>
                    <a:pt x="864" y="176"/>
                  </a:lnTo>
                  <a:lnTo>
                    <a:pt x="892" y="198"/>
                  </a:lnTo>
                  <a:lnTo>
                    <a:pt x="893" y="211"/>
                  </a:lnTo>
                  <a:lnTo>
                    <a:pt x="893" y="220"/>
                  </a:lnTo>
                  <a:lnTo>
                    <a:pt x="892" y="227"/>
                  </a:lnTo>
                  <a:lnTo>
                    <a:pt x="889" y="234"/>
                  </a:lnTo>
                  <a:lnTo>
                    <a:pt x="887" y="234"/>
                  </a:lnTo>
                  <a:lnTo>
                    <a:pt x="886" y="234"/>
                  </a:lnTo>
                  <a:lnTo>
                    <a:pt x="884" y="234"/>
                  </a:lnTo>
                  <a:lnTo>
                    <a:pt x="883" y="234"/>
                  </a:lnTo>
                  <a:lnTo>
                    <a:pt x="871" y="224"/>
                  </a:lnTo>
                  <a:lnTo>
                    <a:pt x="858" y="214"/>
                  </a:lnTo>
                  <a:lnTo>
                    <a:pt x="845" y="202"/>
                  </a:lnTo>
                  <a:lnTo>
                    <a:pt x="831" y="192"/>
                  </a:lnTo>
                  <a:lnTo>
                    <a:pt x="815" y="181"/>
                  </a:lnTo>
                  <a:lnTo>
                    <a:pt x="799" y="169"/>
                  </a:lnTo>
                  <a:lnTo>
                    <a:pt x="783" y="159"/>
                  </a:lnTo>
                  <a:lnTo>
                    <a:pt x="766" y="148"/>
                  </a:lnTo>
                  <a:lnTo>
                    <a:pt x="750" y="139"/>
                  </a:lnTo>
                  <a:lnTo>
                    <a:pt x="733" y="129"/>
                  </a:lnTo>
                  <a:lnTo>
                    <a:pt x="717" y="122"/>
                  </a:lnTo>
                  <a:lnTo>
                    <a:pt x="700" y="114"/>
                  </a:lnTo>
                  <a:lnTo>
                    <a:pt x="684" y="110"/>
                  </a:lnTo>
                  <a:lnTo>
                    <a:pt x="669" y="106"/>
                  </a:lnTo>
                  <a:lnTo>
                    <a:pt x="655" y="104"/>
                  </a:lnTo>
                  <a:lnTo>
                    <a:pt x="642" y="104"/>
                  </a:lnTo>
                  <a:lnTo>
                    <a:pt x="664" y="113"/>
                  </a:lnTo>
                  <a:lnTo>
                    <a:pt x="684" y="122"/>
                  </a:lnTo>
                  <a:lnTo>
                    <a:pt x="704" y="132"/>
                  </a:lnTo>
                  <a:lnTo>
                    <a:pt x="724" y="142"/>
                  </a:lnTo>
                  <a:lnTo>
                    <a:pt x="744" y="152"/>
                  </a:lnTo>
                  <a:lnTo>
                    <a:pt x="765" y="163"/>
                  </a:lnTo>
                  <a:lnTo>
                    <a:pt x="785" y="176"/>
                  </a:lnTo>
                  <a:lnTo>
                    <a:pt x="806" y="189"/>
                  </a:lnTo>
                  <a:lnTo>
                    <a:pt x="832" y="212"/>
                  </a:lnTo>
                  <a:lnTo>
                    <a:pt x="851" y="230"/>
                  </a:lnTo>
                  <a:lnTo>
                    <a:pt x="866" y="243"/>
                  </a:lnTo>
                  <a:lnTo>
                    <a:pt x="876" y="251"/>
                  </a:lnTo>
                  <a:lnTo>
                    <a:pt x="881" y="257"/>
                  </a:lnTo>
                  <a:lnTo>
                    <a:pt x="884" y="260"/>
                  </a:lnTo>
                  <a:lnTo>
                    <a:pt x="886" y="263"/>
                  </a:lnTo>
                  <a:lnTo>
                    <a:pt x="887" y="266"/>
                  </a:lnTo>
                  <a:lnTo>
                    <a:pt x="886" y="280"/>
                  </a:lnTo>
                  <a:lnTo>
                    <a:pt x="886" y="289"/>
                  </a:lnTo>
                  <a:lnTo>
                    <a:pt x="884" y="293"/>
                  </a:lnTo>
                  <a:lnTo>
                    <a:pt x="883" y="295"/>
                  </a:lnTo>
                  <a:lnTo>
                    <a:pt x="870" y="285"/>
                  </a:lnTo>
                  <a:lnTo>
                    <a:pt x="853" y="272"/>
                  </a:lnTo>
                  <a:lnTo>
                    <a:pt x="832" y="256"/>
                  </a:lnTo>
                  <a:lnTo>
                    <a:pt x="811" y="240"/>
                  </a:lnTo>
                  <a:lnTo>
                    <a:pt x="788" y="225"/>
                  </a:lnTo>
                  <a:lnTo>
                    <a:pt x="767" y="214"/>
                  </a:lnTo>
                  <a:lnTo>
                    <a:pt x="750" y="207"/>
                  </a:lnTo>
                  <a:lnTo>
                    <a:pt x="739" y="205"/>
                  </a:lnTo>
                  <a:lnTo>
                    <a:pt x="741" y="208"/>
                  </a:lnTo>
                  <a:lnTo>
                    <a:pt x="744" y="211"/>
                  </a:lnTo>
                  <a:lnTo>
                    <a:pt x="749" y="215"/>
                  </a:lnTo>
                  <a:lnTo>
                    <a:pt x="753" y="218"/>
                  </a:lnTo>
                  <a:lnTo>
                    <a:pt x="760" y="224"/>
                  </a:lnTo>
                  <a:lnTo>
                    <a:pt x="770" y="230"/>
                  </a:lnTo>
                  <a:lnTo>
                    <a:pt x="783" y="240"/>
                  </a:lnTo>
                  <a:lnTo>
                    <a:pt x="802" y="251"/>
                  </a:lnTo>
                  <a:lnTo>
                    <a:pt x="812" y="260"/>
                  </a:lnTo>
                  <a:lnTo>
                    <a:pt x="822" y="269"/>
                  </a:lnTo>
                  <a:lnTo>
                    <a:pt x="832" y="277"/>
                  </a:lnTo>
                  <a:lnTo>
                    <a:pt x="844" y="286"/>
                  </a:lnTo>
                  <a:lnTo>
                    <a:pt x="854" y="295"/>
                  </a:lnTo>
                  <a:lnTo>
                    <a:pt x="864" y="303"/>
                  </a:lnTo>
                  <a:lnTo>
                    <a:pt x="874" y="312"/>
                  </a:lnTo>
                  <a:lnTo>
                    <a:pt x="884" y="321"/>
                  </a:lnTo>
                  <a:lnTo>
                    <a:pt x="884" y="325"/>
                  </a:lnTo>
                  <a:lnTo>
                    <a:pt x="886" y="329"/>
                  </a:lnTo>
                  <a:lnTo>
                    <a:pt x="886" y="334"/>
                  </a:lnTo>
                  <a:lnTo>
                    <a:pt x="886" y="339"/>
                  </a:lnTo>
                  <a:lnTo>
                    <a:pt x="884" y="341"/>
                  </a:lnTo>
                  <a:lnTo>
                    <a:pt x="883" y="342"/>
                  </a:lnTo>
                  <a:lnTo>
                    <a:pt x="880" y="342"/>
                  </a:lnTo>
                  <a:lnTo>
                    <a:pt x="877" y="342"/>
                  </a:lnTo>
                  <a:close/>
                </a:path>
              </a:pathLst>
            </a:custGeom>
            <a:solidFill>
              <a:srgbClr val="DDCE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3" name="Freeform 1086"/>
            <p:cNvSpPr>
              <a:spLocks/>
            </p:cNvSpPr>
            <p:nvPr/>
          </p:nvSpPr>
          <p:spPr bwMode="auto">
            <a:xfrm>
              <a:off x="3771" y="3391"/>
              <a:ext cx="154" cy="51"/>
            </a:xfrm>
            <a:custGeom>
              <a:avLst/>
              <a:gdLst>
                <a:gd name="T0" fmla="*/ 1 w 462"/>
                <a:gd name="T1" fmla="*/ 0 h 153"/>
                <a:gd name="T2" fmla="*/ 1 w 462"/>
                <a:gd name="T3" fmla="*/ 0 h 153"/>
                <a:gd name="T4" fmla="*/ 1 w 462"/>
                <a:gd name="T5" fmla="*/ 0 h 153"/>
                <a:gd name="T6" fmla="*/ 0 w 462"/>
                <a:gd name="T7" fmla="*/ 0 h 153"/>
                <a:gd name="T8" fmla="*/ 0 w 462"/>
                <a:gd name="T9" fmla="*/ 0 h 153"/>
                <a:gd name="T10" fmla="*/ 0 w 462"/>
                <a:gd name="T11" fmla="*/ 0 h 153"/>
                <a:gd name="T12" fmla="*/ 0 w 462"/>
                <a:gd name="T13" fmla="*/ 0 h 153"/>
                <a:gd name="T14" fmla="*/ 0 w 462"/>
                <a:gd name="T15" fmla="*/ 0 h 153"/>
                <a:gd name="T16" fmla="*/ 0 w 462"/>
                <a:gd name="T17" fmla="*/ 0 h 153"/>
                <a:gd name="T18" fmla="*/ 0 w 462"/>
                <a:gd name="T19" fmla="*/ 0 h 153"/>
                <a:gd name="T20" fmla="*/ 0 w 462"/>
                <a:gd name="T21" fmla="*/ 0 h 153"/>
                <a:gd name="T22" fmla="*/ 0 w 462"/>
                <a:gd name="T23" fmla="*/ 0 h 153"/>
                <a:gd name="T24" fmla="*/ 0 w 462"/>
                <a:gd name="T25" fmla="*/ 0 h 153"/>
                <a:gd name="T26" fmla="*/ 0 w 462"/>
                <a:gd name="T27" fmla="*/ 0 h 153"/>
                <a:gd name="T28" fmla="*/ 0 w 462"/>
                <a:gd name="T29" fmla="*/ 0 h 153"/>
                <a:gd name="T30" fmla="*/ 0 w 462"/>
                <a:gd name="T31" fmla="*/ 0 h 153"/>
                <a:gd name="T32" fmla="*/ 0 w 462"/>
                <a:gd name="T33" fmla="*/ 0 h 153"/>
                <a:gd name="T34" fmla="*/ 0 w 462"/>
                <a:gd name="T35" fmla="*/ 0 h 153"/>
                <a:gd name="T36" fmla="*/ 0 w 462"/>
                <a:gd name="T37" fmla="*/ 0 h 153"/>
                <a:gd name="T38" fmla="*/ 0 w 462"/>
                <a:gd name="T39" fmla="*/ 0 h 153"/>
                <a:gd name="T40" fmla="*/ 0 w 462"/>
                <a:gd name="T41" fmla="*/ 0 h 153"/>
                <a:gd name="T42" fmla="*/ 0 w 462"/>
                <a:gd name="T43" fmla="*/ 0 h 153"/>
                <a:gd name="T44" fmla="*/ 0 w 462"/>
                <a:gd name="T45" fmla="*/ 0 h 153"/>
                <a:gd name="T46" fmla="*/ 0 w 462"/>
                <a:gd name="T47" fmla="*/ 0 h 153"/>
                <a:gd name="T48" fmla="*/ 0 w 462"/>
                <a:gd name="T49" fmla="*/ 0 h 153"/>
                <a:gd name="T50" fmla="*/ 0 w 462"/>
                <a:gd name="T51" fmla="*/ 0 h 153"/>
                <a:gd name="T52" fmla="*/ 0 w 462"/>
                <a:gd name="T53" fmla="*/ 0 h 153"/>
                <a:gd name="T54" fmla="*/ 1 w 462"/>
                <a:gd name="T55" fmla="*/ 0 h 153"/>
                <a:gd name="T56" fmla="*/ 1 w 462"/>
                <a:gd name="T57" fmla="*/ 0 h 153"/>
                <a:gd name="T58" fmla="*/ 0 w 462"/>
                <a:gd name="T59" fmla="*/ 0 h 153"/>
                <a:gd name="T60" fmla="*/ 0 w 462"/>
                <a:gd name="T61" fmla="*/ 0 h 153"/>
                <a:gd name="T62" fmla="*/ 0 w 462"/>
                <a:gd name="T63" fmla="*/ 0 h 153"/>
                <a:gd name="T64" fmla="*/ 0 w 462"/>
                <a:gd name="T65" fmla="*/ 0 h 153"/>
                <a:gd name="T66" fmla="*/ 0 w 462"/>
                <a:gd name="T67" fmla="*/ 0 h 153"/>
                <a:gd name="T68" fmla="*/ 0 w 462"/>
                <a:gd name="T69" fmla="*/ 0 h 153"/>
                <a:gd name="T70" fmla="*/ 0 w 462"/>
                <a:gd name="T71" fmla="*/ 0 h 153"/>
                <a:gd name="T72" fmla="*/ 1 w 462"/>
                <a:gd name="T73" fmla="*/ 0 h 153"/>
                <a:gd name="T74" fmla="*/ 1 w 462"/>
                <a:gd name="T75" fmla="*/ 0 h 153"/>
                <a:gd name="T76" fmla="*/ 1 w 462"/>
                <a:gd name="T77" fmla="*/ 0 h 153"/>
                <a:gd name="T78" fmla="*/ 1 w 462"/>
                <a:gd name="T79" fmla="*/ 0 h 153"/>
                <a:gd name="T80" fmla="*/ 1 w 462"/>
                <a:gd name="T81" fmla="*/ 0 h 153"/>
                <a:gd name="T82" fmla="*/ 1 w 462"/>
                <a:gd name="T83" fmla="*/ 0 h 153"/>
                <a:gd name="T84" fmla="*/ 1 w 462"/>
                <a:gd name="T85" fmla="*/ 0 h 153"/>
                <a:gd name="T86" fmla="*/ 0 w 462"/>
                <a:gd name="T87" fmla="*/ 0 h 153"/>
                <a:gd name="T88" fmla="*/ 0 w 462"/>
                <a:gd name="T89" fmla="*/ 0 h 153"/>
                <a:gd name="T90" fmla="*/ 0 w 462"/>
                <a:gd name="T91" fmla="*/ 0 h 153"/>
                <a:gd name="T92" fmla="*/ 0 w 462"/>
                <a:gd name="T93" fmla="*/ 0 h 153"/>
                <a:gd name="T94" fmla="*/ 0 w 462"/>
                <a:gd name="T95" fmla="*/ 0 h 153"/>
                <a:gd name="T96" fmla="*/ 1 w 462"/>
                <a:gd name="T97" fmla="*/ 0 h 153"/>
                <a:gd name="T98" fmla="*/ 1 w 462"/>
                <a:gd name="T99" fmla="*/ 0 h 153"/>
                <a:gd name="T100" fmla="*/ 1 w 462"/>
                <a:gd name="T101" fmla="*/ 0 h 153"/>
                <a:gd name="T102" fmla="*/ 1 w 462"/>
                <a:gd name="T103" fmla="*/ 0 h 153"/>
                <a:gd name="T104" fmla="*/ 1 w 462"/>
                <a:gd name="T105" fmla="*/ 0 h 153"/>
                <a:gd name="T106" fmla="*/ 0 w 462"/>
                <a:gd name="T107" fmla="*/ 0 h 153"/>
                <a:gd name="T108" fmla="*/ 0 w 462"/>
                <a:gd name="T109" fmla="*/ 0 h 153"/>
                <a:gd name="T110" fmla="*/ 0 w 462"/>
                <a:gd name="T111" fmla="*/ 0 h 153"/>
                <a:gd name="T112" fmla="*/ 1 w 462"/>
                <a:gd name="T113" fmla="*/ 0 h 153"/>
                <a:gd name="T114" fmla="*/ 1 w 462"/>
                <a:gd name="T115" fmla="*/ 0 h 153"/>
                <a:gd name="T116" fmla="*/ 1 w 462"/>
                <a:gd name="T117" fmla="*/ 0 h 15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62" h="153">
                  <a:moveTo>
                    <a:pt x="439" y="153"/>
                  </a:moveTo>
                  <a:lnTo>
                    <a:pt x="436" y="152"/>
                  </a:lnTo>
                  <a:lnTo>
                    <a:pt x="433" y="151"/>
                  </a:lnTo>
                  <a:lnTo>
                    <a:pt x="432" y="151"/>
                  </a:lnTo>
                  <a:lnTo>
                    <a:pt x="429" y="149"/>
                  </a:lnTo>
                  <a:lnTo>
                    <a:pt x="413" y="148"/>
                  </a:lnTo>
                  <a:lnTo>
                    <a:pt x="398" y="146"/>
                  </a:lnTo>
                  <a:lnTo>
                    <a:pt x="386" y="146"/>
                  </a:lnTo>
                  <a:lnTo>
                    <a:pt x="373" y="145"/>
                  </a:lnTo>
                  <a:lnTo>
                    <a:pt x="360" y="143"/>
                  </a:lnTo>
                  <a:lnTo>
                    <a:pt x="344" y="142"/>
                  </a:lnTo>
                  <a:lnTo>
                    <a:pt x="328" y="142"/>
                  </a:lnTo>
                  <a:lnTo>
                    <a:pt x="309" y="140"/>
                  </a:lnTo>
                  <a:lnTo>
                    <a:pt x="287" y="139"/>
                  </a:lnTo>
                  <a:lnTo>
                    <a:pt x="263" y="138"/>
                  </a:lnTo>
                  <a:lnTo>
                    <a:pt x="233" y="135"/>
                  </a:lnTo>
                  <a:lnTo>
                    <a:pt x="198" y="133"/>
                  </a:lnTo>
                  <a:lnTo>
                    <a:pt x="159" y="130"/>
                  </a:lnTo>
                  <a:lnTo>
                    <a:pt x="113" y="127"/>
                  </a:lnTo>
                  <a:lnTo>
                    <a:pt x="61" y="125"/>
                  </a:lnTo>
                  <a:lnTo>
                    <a:pt x="0" y="120"/>
                  </a:lnTo>
                  <a:lnTo>
                    <a:pt x="15" y="114"/>
                  </a:lnTo>
                  <a:lnTo>
                    <a:pt x="30" y="112"/>
                  </a:lnTo>
                  <a:lnTo>
                    <a:pt x="48" y="110"/>
                  </a:lnTo>
                  <a:lnTo>
                    <a:pt x="65" y="109"/>
                  </a:lnTo>
                  <a:lnTo>
                    <a:pt x="82" y="109"/>
                  </a:lnTo>
                  <a:lnTo>
                    <a:pt x="98" y="107"/>
                  </a:lnTo>
                  <a:lnTo>
                    <a:pt x="114" y="104"/>
                  </a:lnTo>
                  <a:lnTo>
                    <a:pt x="129" y="99"/>
                  </a:lnTo>
                  <a:lnTo>
                    <a:pt x="121" y="99"/>
                  </a:lnTo>
                  <a:lnTo>
                    <a:pt x="114" y="97"/>
                  </a:lnTo>
                  <a:lnTo>
                    <a:pt x="107" y="97"/>
                  </a:lnTo>
                  <a:lnTo>
                    <a:pt x="101" y="97"/>
                  </a:lnTo>
                  <a:lnTo>
                    <a:pt x="94" y="97"/>
                  </a:lnTo>
                  <a:lnTo>
                    <a:pt x="87" y="97"/>
                  </a:lnTo>
                  <a:lnTo>
                    <a:pt x="79" y="96"/>
                  </a:lnTo>
                  <a:lnTo>
                    <a:pt x="72" y="96"/>
                  </a:lnTo>
                  <a:lnTo>
                    <a:pt x="72" y="94"/>
                  </a:lnTo>
                  <a:lnTo>
                    <a:pt x="72" y="93"/>
                  </a:lnTo>
                  <a:lnTo>
                    <a:pt x="72" y="91"/>
                  </a:lnTo>
                  <a:lnTo>
                    <a:pt x="72" y="90"/>
                  </a:lnTo>
                  <a:lnTo>
                    <a:pt x="84" y="86"/>
                  </a:lnTo>
                  <a:lnTo>
                    <a:pt x="97" y="83"/>
                  </a:lnTo>
                  <a:lnTo>
                    <a:pt x="111" y="81"/>
                  </a:lnTo>
                  <a:lnTo>
                    <a:pt x="126" y="80"/>
                  </a:lnTo>
                  <a:lnTo>
                    <a:pt x="140" y="78"/>
                  </a:lnTo>
                  <a:lnTo>
                    <a:pt x="153" y="76"/>
                  </a:lnTo>
                  <a:lnTo>
                    <a:pt x="166" y="73"/>
                  </a:lnTo>
                  <a:lnTo>
                    <a:pt x="178" y="68"/>
                  </a:lnTo>
                  <a:lnTo>
                    <a:pt x="168" y="67"/>
                  </a:lnTo>
                  <a:lnTo>
                    <a:pt x="157" y="65"/>
                  </a:lnTo>
                  <a:lnTo>
                    <a:pt x="149" y="65"/>
                  </a:lnTo>
                  <a:lnTo>
                    <a:pt x="140" y="65"/>
                  </a:lnTo>
                  <a:lnTo>
                    <a:pt x="131" y="65"/>
                  </a:lnTo>
                  <a:lnTo>
                    <a:pt x="124" y="65"/>
                  </a:lnTo>
                  <a:lnTo>
                    <a:pt x="116" y="67"/>
                  </a:lnTo>
                  <a:lnTo>
                    <a:pt x="108" y="67"/>
                  </a:lnTo>
                  <a:lnTo>
                    <a:pt x="108" y="65"/>
                  </a:lnTo>
                  <a:lnTo>
                    <a:pt x="108" y="63"/>
                  </a:lnTo>
                  <a:lnTo>
                    <a:pt x="108" y="61"/>
                  </a:lnTo>
                  <a:lnTo>
                    <a:pt x="108" y="60"/>
                  </a:lnTo>
                  <a:lnTo>
                    <a:pt x="117" y="54"/>
                  </a:lnTo>
                  <a:lnTo>
                    <a:pt x="127" y="51"/>
                  </a:lnTo>
                  <a:lnTo>
                    <a:pt x="139" y="51"/>
                  </a:lnTo>
                  <a:lnTo>
                    <a:pt x="150" y="48"/>
                  </a:lnTo>
                  <a:lnTo>
                    <a:pt x="150" y="45"/>
                  </a:lnTo>
                  <a:lnTo>
                    <a:pt x="150" y="42"/>
                  </a:lnTo>
                  <a:lnTo>
                    <a:pt x="149" y="39"/>
                  </a:lnTo>
                  <a:lnTo>
                    <a:pt x="149" y="35"/>
                  </a:lnTo>
                  <a:lnTo>
                    <a:pt x="163" y="28"/>
                  </a:lnTo>
                  <a:lnTo>
                    <a:pt x="178" y="21"/>
                  </a:lnTo>
                  <a:lnTo>
                    <a:pt x="192" y="16"/>
                  </a:lnTo>
                  <a:lnTo>
                    <a:pt x="208" y="11"/>
                  </a:lnTo>
                  <a:lnTo>
                    <a:pt x="222" y="8"/>
                  </a:lnTo>
                  <a:lnTo>
                    <a:pt x="237" y="5"/>
                  </a:lnTo>
                  <a:lnTo>
                    <a:pt x="251" y="2"/>
                  </a:lnTo>
                  <a:lnTo>
                    <a:pt x="267" y="2"/>
                  </a:lnTo>
                  <a:lnTo>
                    <a:pt x="282" y="0"/>
                  </a:lnTo>
                  <a:lnTo>
                    <a:pt x="297" y="2"/>
                  </a:lnTo>
                  <a:lnTo>
                    <a:pt x="313" y="3"/>
                  </a:lnTo>
                  <a:lnTo>
                    <a:pt x="329" y="5"/>
                  </a:lnTo>
                  <a:lnTo>
                    <a:pt x="345" y="8"/>
                  </a:lnTo>
                  <a:lnTo>
                    <a:pt x="361" y="11"/>
                  </a:lnTo>
                  <a:lnTo>
                    <a:pt x="378" y="15"/>
                  </a:lnTo>
                  <a:lnTo>
                    <a:pt x="396" y="21"/>
                  </a:lnTo>
                  <a:lnTo>
                    <a:pt x="381" y="21"/>
                  </a:lnTo>
                  <a:lnTo>
                    <a:pt x="368" y="19"/>
                  </a:lnTo>
                  <a:lnTo>
                    <a:pt x="354" y="19"/>
                  </a:lnTo>
                  <a:lnTo>
                    <a:pt x="339" y="18"/>
                  </a:lnTo>
                  <a:lnTo>
                    <a:pt x="325" y="18"/>
                  </a:lnTo>
                  <a:lnTo>
                    <a:pt x="312" y="18"/>
                  </a:lnTo>
                  <a:lnTo>
                    <a:pt x="297" y="16"/>
                  </a:lnTo>
                  <a:lnTo>
                    <a:pt x="283" y="16"/>
                  </a:lnTo>
                  <a:lnTo>
                    <a:pt x="274" y="18"/>
                  </a:lnTo>
                  <a:lnTo>
                    <a:pt x="266" y="19"/>
                  </a:lnTo>
                  <a:lnTo>
                    <a:pt x="258" y="19"/>
                  </a:lnTo>
                  <a:lnTo>
                    <a:pt x="250" y="21"/>
                  </a:lnTo>
                  <a:lnTo>
                    <a:pt x="243" y="24"/>
                  </a:lnTo>
                  <a:lnTo>
                    <a:pt x="235" y="25"/>
                  </a:lnTo>
                  <a:lnTo>
                    <a:pt x="228" y="28"/>
                  </a:lnTo>
                  <a:lnTo>
                    <a:pt x="221" y="31"/>
                  </a:lnTo>
                  <a:lnTo>
                    <a:pt x="235" y="32"/>
                  </a:lnTo>
                  <a:lnTo>
                    <a:pt x="250" y="32"/>
                  </a:lnTo>
                  <a:lnTo>
                    <a:pt x="264" y="32"/>
                  </a:lnTo>
                  <a:lnTo>
                    <a:pt x="280" y="32"/>
                  </a:lnTo>
                  <a:lnTo>
                    <a:pt x="295" y="32"/>
                  </a:lnTo>
                  <a:lnTo>
                    <a:pt x="310" y="32"/>
                  </a:lnTo>
                  <a:lnTo>
                    <a:pt x="326" y="32"/>
                  </a:lnTo>
                  <a:lnTo>
                    <a:pt x="344" y="34"/>
                  </a:lnTo>
                  <a:lnTo>
                    <a:pt x="360" y="34"/>
                  </a:lnTo>
                  <a:lnTo>
                    <a:pt x="374" y="37"/>
                  </a:lnTo>
                  <a:lnTo>
                    <a:pt x="390" y="38"/>
                  </a:lnTo>
                  <a:lnTo>
                    <a:pt x="406" y="41"/>
                  </a:lnTo>
                  <a:lnTo>
                    <a:pt x="420" y="45"/>
                  </a:lnTo>
                  <a:lnTo>
                    <a:pt x="435" y="51"/>
                  </a:lnTo>
                  <a:lnTo>
                    <a:pt x="448" y="57"/>
                  </a:lnTo>
                  <a:lnTo>
                    <a:pt x="461" y="64"/>
                  </a:lnTo>
                  <a:lnTo>
                    <a:pt x="461" y="65"/>
                  </a:lnTo>
                  <a:lnTo>
                    <a:pt x="462" y="67"/>
                  </a:lnTo>
                  <a:lnTo>
                    <a:pt x="462" y="70"/>
                  </a:lnTo>
                  <a:lnTo>
                    <a:pt x="462" y="71"/>
                  </a:lnTo>
                  <a:lnTo>
                    <a:pt x="461" y="71"/>
                  </a:lnTo>
                  <a:lnTo>
                    <a:pt x="459" y="71"/>
                  </a:lnTo>
                  <a:lnTo>
                    <a:pt x="456" y="71"/>
                  </a:lnTo>
                  <a:lnTo>
                    <a:pt x="450" y="71"/>
                  </a:lnTo>
                  <a:lnTo>
                    <a:pt x="442" y="70"/>
                  </a:lnTo>
                  <a:lnTo>
                    <a:pt x="429" y="68"/>
                  </a:lnTo>
                  <a:lnTo>
                    <a:pt x="410" y="65"/>
                  </a:lnTo>
                  <a:lnTo>
                    <a:pt x="386" y="61"/>
                  </a:lnTo>
                  <a:lnTo>
                    <a:pt x="362" y="61"/>
                  </a:lnTo>
                  <a:lnTo>
                    <a:pt x="339" y="60"/>
                  </a:lnTo>
                  <a:lnTo>
                    <a:pt x="316" y="60"/>
                  </a:lnTo>
                  <a:lnTo>
                    <a:pt x="293" y="60"/>
                  </a:lnTo>
                  <a:lnTo>
                    <a:pt x="270" y="61"/>
                  </a:lnTo>
                  <a:lnTo>
                    <a:pt x="248" y="61"/>
                  </a:lnTo>
                  <a:lnTo>
                    <a:pt x="227" y="63"/>
                  </a:lnTo>
                  <a:lnTo>
                    <a:pt x="205" y="64"/>
                  </a:lnTo>
                  <a:lnTo>
                    <a:pt x="215" y="65"/>
                  </a:lnTo>
                  <a:lnTo>
                    <a:pt x="227" y="67"/>
                  </a:lnTo>
                  <a:lnTo>
                    <a:pt x="243" y="68"/>
                  </a:lnTo>
                  <a:lnTo>
                    <a:pt x="260" y="70"/>
                  </a:lnTo>
                  <a:lnTo>
                    <a:pt x="279" y="70"/>
                  </a:lnTo>
                  <a:lnTo>
                    <a:pt x="299" y="71"/>
                  </a:lnTo>
                  <a:lnTo>
                    <a:pt x="321" y="71"/>
                  </a:lnTo>
                  <a:lnTo>
                    <a:pt x="341" y="73"/>
                  </a:lnTo>
                  <a:lnTo>
                    <a:pt x="362" y="74"/>
                  </a:lnTo>
                  <a:lnTo>
                    <a:pt x="381" y="76"/>
                  </a:lnTo>
                  <a:lnTo>
                    <a:pt x="401" y="77"/>
                  </a:lnTo>
                  <a:lnTo>
                    <a:pt x="419" y="78"/>
                  </a:lnTo>
                  <a:lnTo>
                    <a:pt x="433" y="80"/>
                  </a:lnTo>
                  <a:lnTo>
                    <a:pt x="446" y="83"/>
                  </a:lnTo>
                  <a:lnTo>
                    <a:pt x="455" y="86"/>
                  </a:lnTo>
                  <a:lnTo>
                    <a:pt x="461" y="90"/>
                  </a:lnTo>
                  <a:lnTo>
                    <a:pt x="459" y="99"/>
                  </a:lnTo>
                  <a:lnTo>
                    <a:pt x="458" y="104"/>
                  </a:lnTo>
                  <a:lnTo>
                    <a:pt x="456" y="107"/>
                  </a:lnTo>
                  <a:lnTo>
                    <a:pt x="455" y="109"/>
                  </a:lnTo>
                  <a:lnTo>
                    <a:pt x="436" y="101"/>
                  </a:lnTo>
                  <a:lnTo>
                    <a:pt x="410" y="97"/>
                  </a:lnTo>
                  <a:lnTo>
                    <a:pt x="380" y="96"/>
                  </a:lnTo>
                  <a:lnTo>
                    <a:pt x="348" y="94"/>
                  </a:lnTo>
                  <a:lnTo>
                    <a:pt x="315" y="96"/>
                  </a:lnTo>
                  <a:lnTo>
                    <a:pt x="284" y="97"/>
                  </a:lnTo>
                  <a:lnTo>
                    <a:pt x="257" y="100"/>
                  </a:lnTo>
                  <a:lnTo>
                    <a:pt x="237" y="101"/>
                  </a:lnTo>
                  <a:lnTo>
                    <a:pt x="263" y="103"/>
                  </a:lnTo>
                  <a:lnTo>
                    <a:pt x="289" y="104"/>
                  </a:lnTo>
                  <a:lnTo>
                    <a:pt x="316" y="104"/>
                  </a:lnTo>
                  <a:lnTo>
                    <a:pt x="345" y="106"/>
                  </a:lnTo>
                  <a:lnTo>
                    <a:pt x="374" y="109"/>
                  </a:lnTo>
                  <a:lnTo>
                    <a:pt x="401" y="112"/>
                  </a:lnTo>
                  <a:lnTo>
                    <a:pt x="427" y="117"/>
                  </a:lnTo>
                  <a:lnTo>
                    <a:pt x="453" y="125"/>
                  </a:lnTo>
                  <a:lnTo>
                    <a:pt x="453" y="133"/>
                  </a:lnTo>
                  <a:lnTo>
                    <a:pt x="452" y="143"/>
                  </a:lnTo>
                  <a:lnTo>
                    <a:pt x="448" y="151"/>
                  </a:lnTo>
                  <a:lnTo>
                    <a:pt x="439" y="153"/>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4" name="Freeform 1087"/>
            <p:cNvSpPr>
              <a:spLocks/>
            </p:cNvSpPr>
            <p:nvPr/>
          </p:nvSpPr>
          <p:spPr bwMode="auto">
            <a:xfrm>
              <a:off x="3979" y="3331"/>
              <a:ext cx="294" cy="111"/>
            </a:xfrm>
            <a:custGeom>
              <a:avLst/>
              <a:gdLst>
                <a:gd name="T0" fmla="*/ 0 w 881"/>
                <a:gd name="T1" fmla="*/ 0 h 333"/>
                <a:gd name="T2" fmla="*/ 0 w 881"/>
                <a:gd name="T3" fmla="*/ 0 h 333"/>
                <a:gd name="T4" fmla="*/ 0 w 881"/>
                <a:gd name="T5" fmla="*/ 0 h 333"/>
                <a:gd name="T6" fmla="*/ 0 w 881"/>
                <a:gd name="T7" fmla="*/ 0 h 333"/>
                <a:gd name="T8" fmla="*/ 0 w 881"/>
                <a:gd name="T9" fmla="*/ 0 h 333"/>
                <a:gd name="T10" fmla="*/ 0 w 881"/>
                <a:gd name="T11" fmla="*/ 0 h 333"/>
                <a:gd name="T12" fmla="*/ 0 w 881"/>
                <a:gd name="T13" fmla="*/ 0 h 333"/>
                <a:gd name="T14" fmla="*/ 0 w 881"/>
                <a:gd name="T15" fmla="*/ 0 h 333"/>
                <a:gd name="T16" fmla="*/ 0 w 881"/>
                <a:gd name="T17" fmla="*/ 0 h 333"/>
                <a:gd name="T18" fmla="*/ 0 w 881"/>
                <a:gd name="T19" fmla="*/ 0 h 333"/>
                <a:gd name="T20" fmla="*/ 0 w 881"/>
                <a:gd name="T21" fmla="*/ 0 h 333"/>
                <a:gd name="T22" fmla="*/ 0 w 881"/>
                <a:gd name="T23" fmla="*/ 0 h 333"/>
                <a:gd name="T24" fmla="*/ 0 w 881"/>
                <a:gd name="T25" fmla="*/ 0 h 333"/>
                <a:gd name="T26" fmla="*/ 0 w 881"/>
                <a:gd name="T27" fmla="*/ 0 h 333"/>
                <a:gd name="T28" fmla="*/ 0 w 881"/>
                <a:gd name="T29" fmla="*/ 0 h 333"/>
                <a:gd name="T30" fmla="*/ 0 w 881"/>
                <a:gd name="T31" fmla="*/ 0 h 333"/>
                <a:gd name="T32" fmla="*/ 1 w 881"/>
                <a:gd name="T33" fmla="*/ 0 h 333"/>
                <a:gd name="T34" fmla="*/ 0 w 881"/>
                <a:gd name="T35" fmla="*/ 0 h 333"/>
                <a:gd name="T36" fmla="*/ 0 w 881"/>
                <a:gd name="T37" fmla="*/ 0 h 333"/>
                <a:gd name="T38" fmla="*/ 0 w 881"/>
                <a:gd name="T39" fmla="*/ 0 h 333"/>
                <a:gd name="T40" fmla="*/ 0 w 881"/>
                <a:gd name="T41" fmla="*/ 0 h 333"/>
                <a:gd name="T42" fmla="*/ 0 w 881"/>
                <a:gd name="T43" fmla="*/ 0 h 333"/>
                <a:gd name="T44" fmla="*/ 1 w 881"/>
                <a:gd name="T45" fmla="*/ 0 h 333"/>
                <a:gd name="T46" fmla="*/ 1 w 881"/>
                <a:gd name="T47" fmla="*/ 0 h 333"/>
                <a:gd name="T48" fmla="*/ 1 w 881"/>
                <a:gd name="T49" fmla="*/ 0 h 333"/>
                <a:gd name="T50" fmla="*/ 1 w 881"/>
                <a:gd name="T51" fmla="*/ 0 h 333"/>
                <a:gd name="T52" fmla="*/ 1 w 881"/>
                <a:gd name="T53" fmla="*/ 0 h 333"/>
                <a:gd name="T54" fmla="*/ 1 w 881"/>
                <a:gd name="T55" fmla="*/ 0 h 333"/>
                <a:gd name="T56" fmla="*/ 1 w 881"/>
                <a:gd name="T57" fmla="*/ 0 h 333"/>
                <a:gd name="T58" fmla="*/ 1 w 881"/>
                <a:gd name="T59" fmla="*/ 0 h 333"/>
                <a:gd name="T60" fmla="*/ 1 w 881"/>
                <a:gd name="T61" fmla="*/ 0 h 333"/>
                <a:gd name="T62" fmla="*/ 1 w 881"/>
                <a:gd name="T63" fmla="*/ 0 h 333"/>
                <a:gd name="T64" fmla="*/ 1 w 881"/>
                <a:gd name="T65" fmla="*/ 0 h 333"/>
                <a:gd name="T66" fmla="*/ 1 w 881"/>
                <a:gd name="T67" fmla="*/ 0 h 333"/>
                <a:gd name="T68" fmla="*/ 1 w 881"/>
                <a:gd name="T69" fmla="*/ 0 h 333"/>
                <a:gd name="T70" fmla="*/ 1 w 881"/>
                <a:gd name="T71" fmla="*/ 0 h 333"/>
                <a:gd name="T72" fmla="*/ 1 w 881"/>
                <a:gd name="T73" fmla="*/ 0 h 333"/>
                <a:gd name="T74" fmla="*/ 1 w 881"/>
                <a:gd name="T75" fmla="*/ 0 h 333"/>
                <a:gd name="T76" fmla="*/ 1 w 881"/>
                <a:gd name="T77" fmla="*/ 0 h 333"/>
                <a:gd name="T78" fmla="*/ 1 w 881"/>
                <a:gd name="T79" fmla="*/ 0 h 333"/>
                <a:gd name="T80" fmla="*/ 1 w 881"/>
                <a:gd name="T81" fmla="*/ 0 h 333"/>
                <a:gd name="T82" fmla="*/ 1 w 881"/>
                <a:gd name="T83" fmla="*/ 0 h 333"/>
                <a:gd name="T84" fmla="*/ 1 w 881"/>
                <a:gd name="T85" fmla="*/ 0 h 333"/>
                <a:gd name="T86" fmla="*/ 1 w 881"/>
                <a:gd name="T87" fmla="*/ 0 h 333"/>
                <a:gd name="T88" fmla="*/ 1 w 881"/>
                <a:gd name="T89" fmla="*/ 0 h 333"/>
                <a:gd name="T90" fmla="*/ 1 w 881"/>
                <a:gd name="T91" fmla="*/ 0 h 333"/>
                <a:gd name="T92" fmla="*/ 1 w 881"/>
                <a:gd name="T93" fmla="*/ 0 h 333"/>
                <a:gd name="T94" fmla="*/ 1 w 881"/>
                <a:gd name="T95" fmla="*/ 0 h 333"/>
                <a:gd name="T96" fmla="*/ 1 w 881"/>
                <a:gd name="T97" fmla="*/ 0 h 333"/>
                <a:gd name="T98" fmla="*/ 1 w 881"/>
                <a:gd name="T99" fmla="*/ 0 h 333"/>
                <a:gd name="T100" fmla="*/ 1 w 881"/>
                <a:gd name="T101" fmla="*/ 0 h 333"/>
                <a:gd name="T102" fmla="*/ 1 w 881"/>
                <a:gd name="T103" fmla="*/ 0 h 333"/>
                <a:gd name="T104" fmla="*/ 1 w 881"/>
                <a:gd name="T105" fmla="*/ 0 h 333"/>
                <a:gd name="T106" fmla="*/ 0 w 881"/>
                <a:gd name="T107" fmla="*/ 0 h 333"/>
                <a:gd name="T108" fmla="*/ 0 w 881"/>
                <a:gd name="T109" fmla="*/ 0 h 333"/>
                <a:gd name="T110" fmla="*/ 0 w 881"/>
                <a:gd name="T111" fmla="*/ 0 h 33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81" h="333">
                  <a:moveTo>
                    <a:pt x="3" y="332"/>
                  </a:moveTo>
                  <a:lnTo>
                    <a:pt x="3" y="328"/>
                  </a:lnTo>
                  <a:lnTo>
                    <a:pt x="3" y="323"/>
                  </a:lnTo>
                  <a:lnTo>
                    <a:pt x="2" y="319"/>
                  </a:lnTo>
                  <a:lnTo>
                    <a:pt x="2" y="315"/>
                  </a:lnTo>
                  <a:lnTo>
                    <a:pt x="9" y="310"/>
                  </a:lnTo>
                  <a:lnTo>
                    <a:pt x="17" y="303"/>
                  </a:lnTo>
                  <a:lnTo>
                    <a:pt x="30" y="294"/>
                  </a:lnTo>
                  <a:lnTo>
                    <a:pt x="46" y="281"/>
                  </a:lnTo>
                  <a:lnTo>
                    <a:pt x="65" y="267"/>
                  </a:lnTo>
                  <a:lnTo>
                    <a:pt x="88" y="250"/>
                  </a:lnTo>
                  <a:lnTo>
                    <a:pt x="116" y="230"/>
                  </a:lnTo>
                  <a:lnTo>
                    <a:pt x="147" y="205"/>
                  </a:lnTo>
                  <a:lnTo>
                    <a:pt x="155" y="201"/>
                  </a:lnTo>
                  <a:lnTo>
                    <a:pt x="160" y="196"/>
                  </a:lnTo>
                  <a:lnTo>
                    <a:pt x="168" y="192"/>
                  </a:lnTo>
                  <a:lnTo>
                    <a:pt x="175" y="188"/>
                  </a:lnTo>
                  <a:lnTo>
                    <a:pt x="181" y="183"/>
                  </a:lnTo>
                  <a:lnTo>
                    <a:pt x="188" y="179"/>
                  </a:lnTo>
                  <a:lnTo>
                    <a:pt x="195" y="176"/>
                  </a:lnTo>
                  <a:lnTo>
                    <a:pt x="202" y="172"/>
                  </a:lnTo>
                  <a:lnTo>
                    <a:pt x="220" y="165"/>
                  </a:lnTo>
                  <a:lnTo>
                    <a:pt x="231" y="159"/>
                  </a:lnTo>
                  <a:lnTo>
                    <a:pt x="241" y="155"/>
                  </a:lnTo>
                  <a:lnTo>
                    <a:pt x="247" y="152"/>
                  </a:lnTo>
                  <a:lnTo>
                    <a:pt x="251" y="149"/>
                  </a:lnTo>
                  <a:lnTo>
                    <a:pt x="253" y="147"/>
                  </a:lnTo>
                  <a:lnTo>
                    <a:pt x="254" y="147"/>
                  </a:lnTo>
                  <a:lnTo>
                    <a:pt x="256" y="146"/>
                  </a:lnTo>
                  <a:lnTo>
                    <a:pt x="244" y="144"/>
                  </a:lnTo>
                  <a:lnTo>
                    <a:pt x="231" y="146"/>
                  </a:lnTo>
                  <a:lnTo>
                    <a:pt x="215" y="150"/>
                  </a:lnTo>
                  <a:lnTo>
                    <a:pt x="199" y="157"/>
                  </a:lnTo>
                  <a:lnTo>
                    <a:pt x="182" y="166"/>
                  </a:lnTo>
                  <a:lnTo>
                    <a:pt x="163" y="176"/>
                  </a:lnTo>
                  <a:lnTo>
                    <a:pt x="144" y="188"/>
                  </a:lnTo>
                  <a:lnTo>
                    <a:pt x="127" y="201"/>
                  </a:lnTo>
                  <a:lnTo>
                    <a:pt x="108" y="214"/>
                  </a:lnTo>
                  <a:lnTo>
                    <a:pt x="91" y="228"/>
                  </a:lnTo>
                  <a:lnTo>
                    <a:pt x="74" y="241"/>
                  </a:lnTo>
                  <a:lnTo>
                    <a:pt x="58" y="254"/>
                  </a:lnTo>
                  <a:lnTo>
                    <a:pt x="43" y="266"/>
                  </a:lnTo>
                  <a:lnTo>
                    <a:pt x="30" y="277"/>
                  </a:lnTo>
                  <a:lnTo>
                    <a:pt x="20" y="287"/>
                  </a:lnTo>
                  <a:lnTo>
                    <a:pt x="12" y="294"/>
                  </a:lnTo>
                  <a:lnTo>
                    <a:pt x="9" y="294"/>
                  </a:lnTo>
                  <a:lnTo>
                    <a:pt x="6" y="296"/>
                  </a:lnTo>
                  <a:lnTo>
                    <a:pt x="3" y="296"/>
                  </a:lnTo>
                  <a:lnTo>
                    <a:pt x="0" y="297"/>
                  </a:lnTo>
                  <a:lnTo>
                    <a:pt x="2" y="290"/>
                  </a:lnTo>
                  <a:lnTo>
                    <a:pt x="3" y="281"/>
                  </a:lnTo>
                  <a:lnTo>
                    <a:pt x="3" y="274"/>
                  </a:lnTo>
                  <a:lnTo>
                    <a:pt x="4" y="267"/>
                  </a:lnTo>
                  <a:lnTo>
                    <a:pt x="32" y="248"/>
                  </a:lnTo>
                  <a:lnTo>
                    <a:pt x="59" y="227"/>
                  </a:lnTo>
                  <a:lnTo>
                    <a:pt x="87" y="206"/>
                  </a:lnTo>
                  <a:lnTo>
                    <a:pt x="113" y="185"/>
                  </a:lnTo>
                  <a:lnTo>
                    <a:pt x="142" y="166"/>
                  </a:lnTo>
                  <a:lnTo>
                    <a:pt x="170" y="147"/>
                  </a:lnTo>
                  <a:lnTo>
                    <a:pt x="201" y="130"/>
                  </a:lnTo>
                  <a:lnTo>
                    <a:pt x="234" y="117"/>
                  </a:lnTo>
                  <a:lnTo>
                    <a:pt x="244" y="116"/>
                  </a:lnTo>
                  <a:lnTo>
                    <a:pt x="254" y="114"/>
                  </a:lnTo>
                  <a:lnTo>
                    <a:pt x="264" y="113"/>
                  </a:lnTo>
                  <a:lnTo>
                    <a:pt x="276" y="111"/>
                  </a:lnTo>
                  <a:lnTo>
                    <a:pt x="286" y="111"/>
                  </a:lnTo>
                  <a:lnTo>
                    <a:pt x="296" y="110"/>
                  </a:lnTo>
                  <a:lnTo>
                    <a:pt x="306" y="108"/>
                  </a:lnTo>
                  <a:lnTo>
                    <a:pt x="316" y="107"/>
                  </a:lnTo>
                  <a:lnTo>
                    <a:pt x="296" y="100"/>
                  </a:lnTo>
                  <a:lnTo>
                    <a:pt x="274" y="98"/>
                  </a:lnTo>
                  <a:lnTo>
                    <a:pt x="253" y="100"/>
                  </a:lnTo>
                  <a:lnTo>
                    <a:pt x="230" y="104"/>
                  </a:lnTo>
                  <a:lnTo>
                    <a:pt x="208" y="111"/>
                  </a:lnTo>
                  <a:lnTo>
                    <a:pt x="186" y="120"/>
                  </a:lnTo>
                  <a:lnTo>
                    <a:pt x="166" y="127"/>
                  </a:lnTo>
                  <a:lnTo>
                    <a:pt x="149" y="136"/>
                  </a:lnTo>
                  <a:lnTo>
                    <a:pt x="133" y="149"/>
                  </a:lnTo>
                  <a:lnTo>
                    <a:pt x="117" y="163"/>
                  </a:lnTo>
                  <a:lnTo>
                    <a:pt x="98" y="179"/>
                  </a:lnTo>
                  <a:lnTo>
                    <a:pt x="80" y="195"/>
                  </a:lnTo>
                  <a:lnTo>
                    <a:pt x="61" y="209"/>
                  </a:lnTo>
                  <a:lnTo>
                    <a:pt x="42" y="224"/>
                  </a:lnTo>
                  <a:lnTo>
                    <a:pt x="23" y="235"/>
                  </a:lnTo>
                  <a:lnTo>
                    <a:pt x="6" y="243"/>
                  </a:lnTo>
                  <a:lnTo>
                    <a:pt x="6" y="227"/>
                  </a:lnTo>
                  <a:lnTo>
                    <a:pt x="6" y="217"/>
                  </a:lnTo>
                  <a:lnTo>
                    <a:pt x="7" y="209"/>
                  </a:lnTo>
                  <a:lnTo>
                    <a:pt x="9" y="202"/>
                  </a:lnTo>
                  <a:lnTo>
                    <a:pt x="17" y="198"/>
                  </a:lnTo>
                  <a:lnTo>
                    <a:pt x="26" y="193"/>
                  </a:lnTo>
                  <a:lnTo>
                    <a:pt x="35" y="191"/>
                  </a:lnTo>
                  <a:lnTo>
                    <a:pt x="43" y="186"/>
                  </a:lnTo>
                  <a:lnTo>
                    <a:pt x="59" y="175"/>
                  </a:lnTo>
                  <a:lnTo>
                    <a:pt x="74" y="163"/>
                  </a:lnTo>
                  <a:lnTo>
                    <a:pt x="88" y="152"/>
                  </a:lnTo>
                  <a:lnTo>
                    <a:pt x="103" y="142"/>
                  </a:lnTo>
                  <a:lnTo>
                    <a:pt x="116" y="131"/>
                  </a:lnTo>
                  <a:lnTo>
                    <a:pt x="130" y="121"/>
                  </a:lnTo>
                  <a:lnTo>
                    <a:pt x="144" y="111"/>
                  </a:lnTo>
                  <a:lnTo>
                    <a:pt x="159" y="103"/>
                  </a:lnTo>
                  <a:lnTo>
                    <a:pt x="173" y="94"/>
                  </a:lnTo>
                  <a:lnTo>
                    <a:pt x="188" y="87"/>
                  </a:lnTo>
                  <a:lnTo>
                    <a:pt x="202" y="79"/>
                  </a:lnTo>
                  <a:lnTo>
                    <a:pt x="220" y="72"/>
                  </a:lnTo>
                  <a:lnTo>
                    <a:pt x="235" y="65"/>
                  </a:lnTo>
                  <a:lnTo>
                    <a:pt x="253" y="61"/>
                  </a:lnTo>
                  <a:lnTo>
                    <a:pt x="271" y="55"/>
                  </a:lnTo>
                  <a:lnTo>
                    <a:pt x="290" y="51"/>
                  </a:lnTo>
                  <a:lnTo>
                    <a:pt x="299" y="51"/>
                  </a:lnTo>
                  <a:lnTo>
                    <a:pt x="309" y="49"/>
                  </a:lnTo>
                  <a:lnTo>
                    <a:pt x="318" y="49"/>
                  </a:lnTo>
                  <a:lnTo>
                    <a:pt x="328" y="48"/>
                  </a:lnTo>
                  <a:lnTo>
                    <a:pt x="338" y="48"/>
                  </a:lnTo>
                  <a:lnTo>
                    <a:pt x="347" y="46"/>
                  </a:lnTo>
                  <a:lnTo>
                    <a:pt x="357" y="46"/>
                  </a:lnTo>
                  <a:lnTo>
                    <a:pt x="365" y="46"/>
                  </a:lnTo>
                  <a:lnTo>
                    <a:pt x="365" y="42"/>
                  </a:lnTo>
                  <a:lnTo>
                    <a:pt x="365" y="39"/>
                  </a:lnTo>
                  <a:lnTo>
                    <a:pt x="364" y="38"/>
                  </a:lnTo>
                  <a:lnTo>
                    <a:pt x="362" y="36"/>
                  </a:lnTo>
                  <a:lnTo>
                    <a:pt x="328" y="36"/>
                  </a:lnTo>
                  <a:lnTo>
                    <a:pt x="299" y="36"/>
                  </a:lnTo>
                  <a:lnTo>
                    <a:pt x="273" y="39"/>
                  </a:lnTo>
                  <a:lnTo>
                    <a:pt x="248" y="45"/>
                  </a:lnTo>
                  <a:lnTo>
                    <a:pt x="225" y="51"/>
                  </a:lnTo>
                  <a:lnTo>
                    <a:pt x="201" y="61"/>
                  </a:lnTo>
                  <a:lnTo>
                    <a:pt x="175" y="72"/>
                  </a:lnTo>
                  <a:lnTo>
                    <a:pt x="144" y="88"/>
                  </a:lnTo>
                  <a:lnTo>
                    <a:pt x="131" y="100"/>
                  </a:lnTo>
                  <a:lnTo>
                    <a:pt x="116" y="113"/>
                  </a:lnTo>
                  <a:lnTo>
                    <a:pt x="98" y="127"/>
                  </a:lnTo>
                  <a:lnTo>
                    <a:pt x="80" y="142"/>
                  </a:lnTo>
                  <a:lnTo>
                    <a:pt x="61" y="155"/>
                  </a:lnTo>
                  <a:lnTo>
                    <a:pt x="43" y="167"/>
                  </a:lnTo>
                  <a:lnTo>
                    <a:pt x="26" y="178"/>
                  </a:lnTo>
                  <a:lnTo>
                    <a:pt x="10" y="183"/>
                  </a:lnTo>
                  <a:lnTo>
                    <a:pt x="10" y="172"/>
                  </a:lnTo>
                  <a:lnTo>
                    <a:pt x="10" y="162"/>
                  </a:lnTo>
                  <a:lnTo>
                    <a:pt x="10" y="150"/>
                  </a:lnTo>
                  <a:lnTo>
                    <a:pt x="12" y="140"/>
                  </a:lnTo>
                  <a:lnTo>
                    <a:pt x="30" y="127"/>
                  </a:lnTo>
                  <a:lnTo>
                    <a:pt x="49" y="116"/>
                  </a:lnTo>
                  <a:lnTo>
                    <a:pt x="68" y="103"/>
                  </a:lnTo>
                  <a:lnTo>
                    <a:pt x="88" y="91"/>
                  </a:lnTo>
                  <a:lnTo>
                    <a:pt x="108" y="79"/>
                  </a:lnTo>
                  <a:lnTo>
                    <a:pt x="129" y="68"/>
                  </a:lnTo>
                  <a:lnTo>
                    <a:pt x="150" y="56"/>
                  </a:lnTo>
                  <a:lnTo>
                    <a:pt x="172" y="46"/>
                  </a:lnTo>
                  <a:lnTo>
                    <a:pt x="194" y="36"/>
                  </a:lnTo>
                  <a:lnTo>
                    <a:pt x="215" y="28"/>
                  </a:lnTo>
                  <a:lnTo>
                    <a:pt x="238" y="19"/>
                  </a:lnTo>
                  <a:lnTo>
                    <a:pt x="261" y="13"/>
                  </a:lnTo>
                  <a:lnTo>
                    <a:pt x="284" y="7"/>
                  </a:lnTo>
                  <a:lnTo>
                    <a:pt x="308" y="3"/>
                  </a:lnTo>
                  <a:lnTo>
                    <a:pt x="331" y="2"/>
                  </a:lnTo>
                  <a:lnTo>
                    <a:pt x="354" y="0"/>
                  </a:lnTo>
                  <a:lnTo>
                    <a:pt x="367" y="3"/>
                  </a:lnTo>
                  <a:lnTo>
                    <a:pt x="377" y="6"/>
                  </a:lnTo>
                  <a:lnTo>
                    <a:pt x="387" y="9"/>
                  </a:lnTo>
                  <a:lnTo>
                    <a:pt x="397" y="12"/>
                  </a:lnTo>
                  <a:lnTo>
                    <a:pt x="407" y="16"/>
                  </a:lnTo>
                  <a:lnTo>
                    <a:pt x="417" y="22"/>
                  </a:lnTo>
                  <a:lnTo>
                    <a:pt x="429" y="29"/>
                  </a:lnTo>
                  <a:lnTo>
                    <a:pt x="440" y="38"/>
                  </a:lnTo>
                  <a:lnTo>
                    <a:pt x="458" y="55"/>
                  </a:lnTo>
                  <a:lnTo>
                    <a:pt x="476" y="72"/>
                  </a:lnTo>
                  <a:lnTo>
                    <a:pt x="494" y="87"/>
                  </a:lnTo>
                  <a:lnTo>
                    <a:pt x="511" y="98"/>
                  </a:lnTo>
                  <a:lnTo>
                    <a:pt x="528" y="110"/>
                  </a:lnTo>
                  <a:lnTo>
                    <a:pt x="546" y="118"/>
                  </a:lnTo>
                  <a:lnTo>
                    <a:pt x="565" y="127"/>
                  </a:lnTo>
                  <a:lnTo>
                    <a:pt x="582" y="134"/>
                  </a:lnTo>
                  <a:lnTo>
                    <a:pt x="602" y="139"/>
                  </a:lnTo>
                  <a:lnTo>
                    <a:pt x="621" y="143"/>
                  </a:lnTo>
                  <a:lnTo>
                    <a:pt x="642" y="146"/>
                  </a:lnTo>
                  <a:lnTo>
                    <a:pt x="664" y="149"/>
                  </a:lnTo>
                  <a:lnTo>
                    <a:pt x="686" y="150"/>
                  </a:lnTo>
                  <a:lnTo>
                    <a:pt x="710" y="150"/>
                  </a:lnTo>
                  <a:lnTo>
                    <a:pt x="735" y="150"/>
                  </a:lnTo>
                  <a:lnTo>
                    <a:pt x="762" y="149"/>
                  </a:lnTo>
                  <a:lnTo>
                    <a:pt x="772" y="147"/>
                  </a:lnTo>
                  <a:lnTo>
                    <a:pt x="784" y="144"/>
                  </a:lnTo>
                  <a:lnTo>
                    <a:pt x="794" y="142"/>
                  </a:lnTo>
                  <a:lnTo>
                    <a:pt x="804" y="139"/>
                  </a:lnTo>
                  <a:lnTo>
                    <a:pt x="816" y="136"/>
                  </a:lnTo>
                  <a:lnTo>
                    <a:pt x="826" y="133"/>
                  </a:lnTo>
                  <a:lnTo>
                    <a:pt x="837" y="131"/>
                  </a:lnTo>
                  <a:lnTo>
                    <a:pt x="849" y="130"/>
                  </a:lnTo>
                  <a:lnTo>
                    <a:pt x="850" y="134"/>
                  </a:lnTo>
                  <a:lnTo>
                    <a:pt x="852" y="137"/>
                  </a:lnTo>
                  <a:lnTo>
                    <a:pt x="850" y="140"/>
                  </a:lnTo>
                  <a:lnTo>
                    <a:pt x="849" y="143"/>
                  </a:lnTo>
                  <a:lnTo>
                    <a:pt x="827" y="152"/>
                  </a:lnTo>
                  <a:lnTo>
                    <a:pt x="804" y="159"/>
                  </a:lnTo>
                  <a:lnTo>
                    <a:pt x="782" y="165"/>
                  </a:lnTo>
                  <a:lnTo>
                    <a:pt x="761" y="169"/>
                  </a:lnTo>
                  <a:lnTo>
                    <a:pt x="738" y="172"/>
                  </a:lnTo>
                  <a:lnTo>
                    <a:pt x="716" y="173"/>
                  </a:lnTo>
                  <a:lnTo>
                    <a:pt x="693" y="173"/>
                  </a:lnTo>
                  <a:lnTo>
                    <a:pt x="671" y="172"/>
                  </a:lnTo>
                  <a:lnTo>
                    <a:pt x="650" y="170"/>
                  </a:lnTo>
                  <a:lnTo>
                    <a:pt x="628" y="166"/>
                  </a:lnTo>
                  <a:lnTo>
                    <a:pt x="606" y="162"/>
                  </a:lnTo>
                  <a:lnTo>
                    <a:pt x="585" y="156"/>
                  </a:lnTo>
                  <a:lnTo>
                    <a:pt x="563" y="149"/>
                  </a:lnTo>
                  <a:lnTo>
                    <a:pt x="543" y="140"/>
                  </a:lnTo>
                  <a:lnTo>
                    <a:pt x="523" y="130"/>
                  </a:lnTo>
                  <a:lnTo>
                    <a:pt x="502" y="120"/>
                  </a:lnTo>
                  <a:lnTo>
                    <a:pt x="500" y="117"/>
                  </a:lnTo>
                  <a:lnTo>
                    <a:pt x="497" y="113"/>
                  </a:lnTo>
                  <a:lnTo>
                    <a:pt x="494" y="108"/>
                  </a:lnTo>
                  <a:lnTo>
                    <a:pt x="491" y="105"/>
                  </a:lnTo>
                  <a:lnTo>
                    <a:pt x="488" y="105"/>
                  </a:lnTo>
                  <a:lnTo>
                    <a:pt x="485" y="105"/>
                  </a:lnTo>
                  <a:lnTo>
                    <a:pt x="482" y="105"/>
                  </a:lnTo>
                  <a:lnTo>
                    <a:pt x="479" y="105"/>
                  </a:lnTo>
                  <a:lnTo>
                    <a:pt x="478" y="107"/>
                  </a:lnTo>
                  <a:lnTo>
                    <a:pt x="478" y="108"/>
                  </a:lnTo>
                  <a:lnTo>
                    <a:pt x="476" y="110"/>
                  </a:lnTo>
                  <a:lnTo>
                    <a:pt x="492" y="126"/>
                  </a:lnTo>
                  <a:lnTo>
                    <a:pt x="511" y="140"/>
                  </a:lnTo>
                  <a:lnTo>
                    <a:pt x="531" y="152"/>
                  </a:lnTo>
                  <a:lnTo>
                    <a:pt x="553" y="163"/>
                  </a:lnTo>
                  <a:lnTo>
                    <a:pt x="575" y="172"/>
                  </a:lnTo>
                  <a:lnTo>
                    <a:pt x="599" y="179"/>
                  </a:lnTo>
                  <a:lnTo>
                    <a:pt x="622" y="185"/>
                  </a:lnTo>
                  <a:lnTo>
                    <a:pt x="648" y="188"/>
                  </a:lnTo>
                  <a:lnTo>
                    <a:pt x="673" y="191"/>
                  </a:lnTo>
                  <a:lnTo>
                    <a:pt x="699" y="192"/>
                  </a:lnTo>
                  <a:lnTo>
                    <a:pt x="723" y="191"/>
                  </a:lnTo>
                  <a:lnTo>
                    <a:pt x="749" y="188"/>
                  </a:lnTo>
                  <a:lnTo>
                    <a:pt x="774" y="185"/>
                  </a:lnTo>
                  <a:lnTo>
                    <a:pt x="797" y="179"/>
                  </a:lnTo>
                  <a:lnTo>
                    <a:pt x="820" y="172"/>
                  </a:lnTo>
                  <a:lnTo>
                    <a:pt x="842" y="163"/>
                  </a:lnTo>
                  <a:lnTo>
                    <a:pt x="846" y="163"/>
                  </a:lnTo>
                  <a:lnTo>
                    <a:pt x="850" y="163"/>
                  </a:lnTo>
                  <a:lnTo>
                    <a:pt x="853" y="163"/>
                  </a:lnTo>
                  <a:lnTo>
                    <a:pt x="858" y="165"/>
                  </a:lnTo>
                  <a:lnTo>
                    <a:pt x="859" y="172"/>
                  </a:lnTo>
                  <a:lnTo>
                    <a:pt x="860" y="178"/>
                  </a:lnTo>
                  <a:lnTo>
                    <a:pt x="860" y="185"/>
                  </a:lnTo>
                  <a:lnTo>
                    <a:pt x="862" y="192"/>
                  </a:lnTo>
                  <a:lnTo>
                    <a:pt x="859" y="193"/>
                  </a:lnTo>
                  <a:lnTo>
                    <a:pt x="852" y="195"/>
                  </a:lnTo>
                  <a:lnTo>
                    <a:pt x="840" y="198"/>
                  </a:lnTo>
                  <a:lnTo>
                    <a:pt x="827" y="201"/>
                  </a:lnTo>
                  <a:lnTo>
                    <a:pt x="810" y="204"/>
                  </a:lnTo>
                  <a:lnTo>
                    <a:pt x="791" y="208"/>
                  </a:lnTo>
                  <a:lnTo>
                    <a:pt x="769" y="214"/>
                  </a:lnTo>
                  <a:lnTo>
                    <a:pt x="745" y="219"/>
                  </a:lnTo>
                  <a:lnTo>
                    <a:pt x="718" y="221"/>
                  </a:lnTo>
                  <a:lnTo>
                    <a:pt x="693" y="221"/>
                  </a:lnTo>
                  <a:lnTo>
                    <a:pt x="668" y="218"/>
                  </a:lnTo>
                  <a:lnTo>
                    <a:pt x="647" y="215"/>
                  </a:lnTo>
                  <a:lnTo>
                    <a:pt x="625" y="212"/>
                  </a:lnTo>
                  <a:lnTo>
                    <a:pt x="603" y="206"/>
                  </a:lnTo>
                  <a:lnTo>
                    <a:pt x="580" y="199"/>
                  </a:lnTo>
                  <a:lnTo>
                    <a:pt x="557" y="191"/>
                  </a:lnTo>
                  <a:lnTo>
                    <a:pt x="534" y="178"/>
                  </a:lnTo>
                  <a:lnTo>
                    <a:pt x="511" y="166"/>
                  </a:lnTo>
                  <a:lnTo>
                    <a:pt x="491" y="156"/>
                  </a:lnTo>
                  <a:lnTo>
                    <a:pt x="469" y="147"/>
                  </a:lnTo>
                  <a:lnTo>
                    <a:pt x="449" y="142"/>
                  </a:lnTo>
                  <a:lnTo>
                    <a:pt x="427" y="137"/>
                  </a:lnTo>
                  <a:lnTo>
                    <a:pt x="403" y="136"/>
                  </a:lnTo>
                  <a:lnTo>
                    <a:pt x="377" y="136"/>
                  </a:lnTo>
                  <a:lnTo>
                    <a:pt x="383" y="137"/>
                  </a:lnTo>
                  <a:lnTo>
                    <a:pt x="388" y="139"/>
                  </a:lnTo>
                  <a:lnTo>
                    <a:pt x="394" y="140"/>
                  </a:lnTo>
                  <a:lnTo>
                    <a:pt x="400" y="142"/>
                  </a:lnTo>
                  <a:lnTo>
                    <a:pt x="406" y="143"/>
                  </a:lnTo>
                  <a:lnTo>
                    <a:pt x="411" y="143"/>
                  </a:lnTo>
                  <a:lnTo>
                    <a:pt x="417" y="144"/>
                  </a:lnTo>
                  <a:lnTo>
                    <a:pt x="423" y="146"/>
                  </a:lnTo>
                  <a:lnTo>
                    <a:pt x="442" y="153"/>
                  </a:lnTo>
                  <a:lnTo>
                    <a:pt x="461" y="160"/>
                  </a:lnTo>
                  <a:lnTo>
                    <a:pt x="478" y="169"/>
                  </a:lnTo>
                  <a:lnTo>
                    <a:pt x="495" y="176"/>
                  </a:lnTo>
                  <a:lnTo>
                    <a:pt x="513" y="185"/>
                  </a:lnTo>
                  <a:lnTo>
                    <a:pt x="530" y="192"/>
                  </a:lnTo>
                  <a:lnTo>
                    <a:pt x="547" y="201"/>
                  </a:lnTo>
                  <a:lnTo>
                    <a:pt x="565" y="208"/>
                  </a:lnTo>
                  <a:lnTo>
                    <a:pt x="582" y="215"/>
                  </a:lnTo>
                  <a:lnTo>
                    <a:pt x="599" y="221"/>
                  </a:lnTo>
                  <a:lnTo>
                    <a:pt x="616" y="227"/>
                  </a:lnTo>
                  <a:lnTo>
                    <a:pt x="637" y="231"/>
                  </a:lnTo>
                  <a:lnTo>
                    <a:pt x="655" y="235"/>
                  </a:lnTo>
                  <a:lnTo>
                    <a:pt x="677" y="237"/>
                  </a:lnTo>
                  <a:lnTo>
                    <a:pt x="699" y="238"/>
                  </a:lnTo>
                  <a:lnTo>
                    <a:pt x="722" y="238"/>
                  </a:lnTo>
                  <a:lnTo>
                    <a:pt x="739" y="235"/>
                  </a:lnTo>
                  <a:lnTo>
                    <a:pt x="758" y="231"/>
                  </a:lnTo>
                  <a:lnTo>
                    <a:pt x="777" y="228"/>
                  </a:lnTo>
                  <a:lnTo>
                    <a:pt x="794" y="224"/>
                  </a:lnTo>
                  <a:lnTo>
                    <a:pt x="813" y="219"/>
                  </a:lnTo>
                  <a:lnTo>
                    <a:pt x="832" y="217"/>
                  </a:lnTo>
                  <a:lnTo>
                    <a:pt x="850" y="214"/>
                  </a:lnTo>
                  <a:lnTo>
                    <a:pt x="869" y="212"/>
                  </a:lnTo>
                  <a:lnTo>
                    <a:pt x="871" y="217"/>
                  </a:lnTo>
                  <a:lnTo>
                    <a:pt x="872" y="222"/>
                  </a:lnTo>
                  <a:lnTo>
                    <a:pt x="873" y="227"/>
                  </a:lnTo>
                  <a:lnTo>
                    <a:pt x="875" y="232"/>
                  </a:lnTo>
                  <a:lnTo>
                    <a:pt x="873" y="232"/>
                  </a:lnTo>
                  <a:lnTo>
                    <a:pt x="871" y="234"/>
                  </a:lnTo>
                  <a:lnTo>
                    <a:pt x="865" y="234"/>
                  </a:lnTo>
                  <a:lnTo>
                    <a:pt x="859" y="234"/>
                  </a:lnTo>
                  <a:lnTo>
                    <a:pt x="849" y="235"/>
                  </a:lnTo>
                  <a:lnTo>
                    <a:pt x="837" y="237"/>
                  </a:lnTo>
                  <a:lnTo>
                    <a:pt x="823" y="238"/>
                  </a:lnTo>
                  <a:lnTo>
                    <a:pt x="804" y="241"/>
                  </a:lnTo>
                  <a:lnTo>
                    <a:pt x="774" y="248"/>
                  </a:lnTo>
                  <a:lnTo>
                    <a:pt x="745" y="253"/>
                  </a:lnTo>
                  <a:lnTo>
                    <a:pt x="718" y="256"/>
                  </a:lnTo>
                  <a:lnTo>
                    <a:pt x="690" y="257"/>
                  </a:lnTo>
                  <a:lnTo>
                    <a:pt x="663" y="257"/>
                  </a:lnTo>
                  <a:lnTo>
                    <a:pt x="635" y="256"/>
                  </a:lnTo>
                  <a:lnTo>
                    <a:pt x="608" y="251"/>
                  </a:lnTo>
                  <a:lnTo>
                    <a:pt x="580" y="245"/>
                  </a:lnTo>
                  <a:lnTo>
                    <a:pt x="567" y="240"/>
                  </a:lnTo>
                  <a:lnTo>
                    <a:pt x="553" y="231"/>
                  </a:lnTo>
                  <a:lnTo>
                    <a:pt x="534" y="224"/>
                  </a:lnTo>
                  <a:lnTo>
                    <a:pt x="515" y="215"/>
                  </a:lnTo>
                  <a:lnTo>
                    <a:pt x="497" y="206"/>
                  </a:lnTo>
                  <a:lnTo>
                    <a:pt x="479" y="201"/>
                  </a:lnTo>
                  <a:lnTo>
                    <a:pt x="465" y="198"/>
                  </a:lnTo>
                  <a:lnTo>
                    <a:pt x="455" y="198"/>
                  </a:lnTo>
                  <a:lnTo>
                    <a:pt x="479" y="214"/>
                  </a:lnTo>
                  <a:lnTo>
                    <a:pt x="505" y="228"/>
                  </a:lnTo>
                  <a:lnTo>
                    <a:pt x="533" y="241"/>
                  </a:lnTo>
                  <a:lnTo>
                    <a:pt x="560" y="253"/>
                  </a:lnTo>
                  <a:lnTo>
                    <a:pt x="588" y="263"/>
                  </a:lnTo>
                  <a:lnTo>
                    <a:pt x="618" y="270"/>
                  </a:lnTo>
                  <a:lnTo>
                    <a:pt x="648" y="274"/>
                  </a:lnTo>
                  <a:lnTo>
                    <a:pt x="680" y="277"/>
                  </a:lnTo>
                  <a:lnTo>
                    <a:pt x="705" y="274"/>
                  </a:lnTo>
                  <a:lnTo>
                    <a:pt x="729" y="270"/>
                  </a:lnTo>
                  <a:lnTo>
                    <a:pt x="754" y="264"/>
                  </a:lnTo>
                  <a:lnTo>
                    <a:pt x="780" y="260"/>
                  </a:lnTo>
                  <a:lnTo>
                    <a:pt x="804" y="256"/>
                  </a:lnTo>
                  <a:lnTo>
                    <a:pt x="829" y="251"/>
                  </a:lnTo>
                  <a:lnTo>
                    <a:pt x="853" y="247"/>
                  </a:lnTo>
                  <a:lnTo>
                    <a:pt x="878" y="245"/>
                  </a:lnTo>
                  <a:lnTo>
                    <a:pt x="879" y="250"/>
                  </a:lnTo>
                  <a:lnTo>
                    <a:pt x="881" y="253"/>
                  </a:lnTo>
                  <a:lnTo>
                    <a:pt x="881" y="257"/>
                  </a:lnTo>
                  <a:lnTo>
                    <a:pt x="879" y="264"/>
                  </a:lnTo>
                  <a:lnTo>
                    <a:pt x="853" y="271"/>
                  </a:lnTo>
                  <a:lnTo>
                    <a:pt x="826" y="277"/>
                  </a:lnTo>
                  <a:lnTo>
                    <a:pt x="800" y="281"/>
                  </a:lnTo>
                  <a:lnTo>
                    <a:pt x="774" y="286"/>
                  </a:lnTo>
                  <a:lnTo>
                    <a:pt x="748" y="290"/>
                  </a:lnTo>
                  <a:lnTo>
                    <a:pt x="720" y="293"/>
                  </a:lnTo>
                  <a:lnTo>
                    <a:pt x="694" y="294"/>
                  </a:lnTo>
                  <a:lnTo>
                    <a:pt x="667" y="296"/>
                  </a:lnTo>
                  <a:lnTo>
                    <a:pt x="644" y="293"/>
                  </a:lnTo>
                  <a:lnTo>
                    <a:pt x="621" y="289"/>
                  </a:lnTo>
                  <a:lnTo>
                    <a:pt x="601" y="284"/>
                  </a:lnTo>
                  <a:lnTo>
                    <a:pt x="580" y="279"/>
                  </a:lnTo>
                  <a:lnTo>
                    <a:pt x="560" y="274"/>
                  </a:lnTo>
                  <a:lnTo>
                    <a:pt x="543" y="267"/>
                  </a:lnTo>
                  <a:lnTo>
                    <a:pt x="524" y="261"/>
                  </a:lnTo>
                  <a:lnTo>
                    <a:pt x="507" y="254"/>
                  </a:lnTo>
                  <a:lnTo>
                    <a:pt x="489" y="245"/>
                  </a:lnTo>
                  <a:lnTo>
                    <a:pt x="472" y="238"/>
                  </a:lnTo>
                  <a:lnTo>
                    <a:pt x="455" y="228"/>
                  </a:lnTo>
                  <a:lnTo>
                    <a:pt x="437" y="219"/>
                  </a:lnTo>
                  <a:lnTo>
                    <a:pt x="419" y="209"/>
                  </a:lnTo>
                  <a:lnTo>
                    <a:pt x="401" y="199"/>
                  </a:lnTo>
                  <a:lnTo>
                    <a:pt x="381" y="189"/>
                  </a:lnTo>
                  <a:lnTo>
                    <a:pt x="361" y="178"/>
                  </a:lnTo>
                  <a:lnTo>
                    <a:pt x="335" y="172"/>
                  </a:lnTo>
                  <a:lnTo>
                    <a:pt x="309" y="170"/>
                  </a:lnTo>
                  <a:lnTo>
                    <a:pt x="284" y="172"/>
                  </a:lnTo>
                  <a:lnTo>
                    <a:pt x="260" y="176"/>
                  </a:lnTo>
                  <a:lnTo>
                    <a:pt x="237" y="183"/>
                  </a:lnTo>
                  <a:lnTo>
                    <a:pt x="214" y="192"/>
                  </a:lnTo>
                  <a:lnTo>
                    <a:pt x="192" y="204"/>
                  </a:lnTo>
                  <a:lnTo>
                    <a:pt x="170" y="215"/>
                  </a:lnTo>
                  <a:lnTo>
                    <a:pt x="149" y="230"/>
                  </a:lnTo>
                  <a:lnTo>
                    <a:pt x="127" y="244"/>
                  </a:lnTo>
                  <a:lnTo>
                    <a:pt x="107" y="258"/>
                  </a:lnTo>
                  <a:lnTo>
                    <a:pt x="87" y="274"/>
                  </a:lnTo>
                  <a:lnTo>
                    <a:pt x="67" y="290"/>
                  </a:lnTo>
                  <a:lnTo>
                    <a:pt x="46" y="306"/>
                  </a:lnTo>
                  <a:lnTo>
                    <a:pt x="28" y="320"/>
                  </a:lnTo>
                  <a:lnTo>
                    <a:pt x="7" y="333"/>
                  </a:lnTo>
                  <a:lnTo>
                    <a:pt x="6" y="333"/>
                  </a:lnTo>
                  <a:lnTo>
                    <a:pt x="6" y="332"/>
                  </a:lnTo>
                  <a:lnTo>
                    <a:pt x="4" y="332"/>
                  </a:lnTo>
                  <a:lnTo>
                    <a:pt x="3" y="332"/>
                  </a:lnTo>
                  <a:close/>
                </a:path>
              </a:pathLst>
            </a:custGeom>
            <a:solidFill>
              <a:srgbClr val="DDCE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5" name="Freeform 1088"/>
            <p:cNvSpPr>
              <a:spLocks/>
            </p:cNvSpPr>
            <p:nvPr/>
          </p:nvSpPr>
          <p:spPr bwMode="auto">
            <a:xfrm>
              <a:off x="3573" y="3094"/>
              <a:ext cx="191" cy="345"/>
            </a:xfrm>
            <a:custGeom>
              <a:avLst/>
              <a:gdLst>
                <a:gd name="T0" fmla="*/ 0 w 573"/>
                <a:gd name="T1" fmla="*/ 1 h 1033"/>
                <a:gd name="T2" fmla="*/ 0 w 573"/>
                <a:gd name="T3" fmla="*/ 0 h 1033"/>
                <a:gd name="T4" fmla="*/ 0 w 573"/>
                <a:gd name="T5" fmla="*/ 0 h 1033"/>
                <a:gd name="T6" fmla="*/ 0 w 573"/>
                <a:gd name="T7" fmla="*/ 0 h 1033"/>
                <a:gd name="T8" fmla="*/ 0 w 573"/>
                <a:gd name="T9" fmla="*/ 0 h 1033"/>
                <a:gd name="T10" fmla="*/ 0 w 573"/>
                <a:gd name="T11" fmla="*/ 0 h 1033"/>
                <a:gd name="T12" fmla="*/ 0 w 573"/>
                <a:gd name="T13" fmla="*/ 0 h 1033"/>
                <a:gd name="T14" fmla="*/ 0 w 573"/>
                <a:gd name="T15" fmla="*/ 0 h 1033"/>
                <a:gd name="T16" fmla="*/ 0 w 573"/>
                <a:gd name="T17" fmla="*/ 0 h 1033"/>
                <a:gd name="T18" fmla="*/ 0 w 573"/>
                <a:gd name="T19" fmla="*/ 0 h 1033"/>
                <a:gd name="T20" fmla="*/ 0 w 573"/>
                <a:gd name="T21" fmla="*/ 0 h 1033"/>
                <a:gd name="T22" fmla="*/ 0 w 573"/>
                <a:gd name="T23" fmla="*/ 0 h 1033"/>
                <a:gd name="T24" fmla="*/ 0 w 573"/>
                <a:gd name="T25" fmla="*/ 0 h 1033"/>
                <a:gd name="T26" fmla="*/ 0 w 573"/>
                <a:gd name="T27" fmla="*/ 0 h 1033"/>
                <a:gd name="T28" fmla="*/ 0 w 573"/>
                <a:gd name="T29" fmla="*/ 0 h 1033"/>
                <a:gd name="T30" fmla="*/ 0 w 573"/>
                <a:gd name="T31" fmla="*/ 0 h 1033"/>
                <a:gd name="T32" fmla="*/ 0 w 573"/>
                <a:gd name="T33" fmla="*/ 0 h 1033"/>
                <a:gd name="T34" fmla="*/ 0 w 573"/>
                <a:gd name="T35" fmla="*/ 1 h 1033"/>
                <a:gd name="T36" fmla="*/ 0 w 573"/>
                <a:gd name="T37" fmla="*/ 1 h 1033"/>
                <a:gd name="T38" fmla="*/ 0 w 573"/>
                <a:gd name="T39" fmla="*/ 1 h 1033"/>
                <a:gd name="T40" fmla="*/ 0 w 573"/>
                <a:gd name="T41" fmla="*/ 1 h 1033"/>
                <a:gd name="T42" fmla="*/ 0 w 573"/>
                <a:gd name="T43" fmla="*/ 1 h 1033"/>
                <a:gd name="T44" fmla="*/ 0 w 573"/>
                <a:gd name="T45" fmla="*/ 1 h 1033"/>
                <a:gd name="T46" fmla="*/ 0 w 573"/>
                <a:gd name="T47" fmla="*/ 1 h 1033"/>
                <a:gd name="T48" fmla="*/ 0 w 573"/>
                <a:gd name="T49" fmla="*/ 1 h 1033"/>
                <a:gd name="T50" fmla="*/ 0 w 573"/>
                <a:gd name="T51" fmla="*/ 1 h 1033"/>
                <a:gd name="T52" fmla="*/ 0 w 573"/>
                <a:gd name="T53" fmla="*/ 1 h 1033"/>
                <a:gd name="T54" fmla="*/ 0 w 573"/>
                <a:gd name="T55" fmla="*/ 1 h 1033"/>
                <a:gd name="T56" fmla="*/ 0 w 573"/>
                <a:gd name="T57" fmla="*/ 1 h 1033"/>
                <a:gd name="T58" fmla="*/ 0 w 573"/>
                <a:gd name="T59" fmla="*/ 1 h 1033"/>
                <a:gd name="T60" fmla="*/ 0 w 573"/>
                <a:gd name="T61" fmla="*/ 1 h 1033"/>
                <a:gd name="T62" fmla="*/ 0 w 573"/>
                <a:gd name="T63" fmla="*/ 1 h 1033"/>
                <a:gd name="T64" fmla="*/ 0 w 573"/>
                <a:gd name="T65" fmla="*/ 1 h 1033"/>
                <a:gd name="T66" fmla="*/ 0 w 573"/>
                <a:gd name="T67" fmla="*/ 1 h 1033"/>
                <a:gd name="T68" fmla="*/ 0 w 573"/>
                <a:gd name="T69" fmla="*/ 1 h 1033"/>
                <a:gd name="T70" fmla="*/ 0 w 573"/>
                <a:gd name="T71" fmla="*/ 1 h 1033"/>
                <a:gd name="T72" fmla="*/ 0 w 573"/>
                <a:gd name="T73" fmla="*/ 1 h 1033"/>
                <a:gd name="T74" fmla="*/ 0 w 573"/>
                <a:gd name="T75" fmla="*/ 1 h 1033"/>
                <a:gd name="T76" fmla="*/ 0 w 573"/>
                <a:gd name="T77" fmla="*/ 1 h 1033"/>
                <a:gd name="T78" fmla="*/ 0 w 573"/>
                <a:gd name="T79" fmla="*/ 1 h 1033"/>
                <a:gd name="T80" fmla="*/ 0 w 573"/>
                <a:gd name="T81" fmla="*/ 1 h 1033"/>
                <a:gd name="T82" fmla="*/ 0 w 573"/>
                <a:gd name="T83" fmla="*/ 1 h 1033"/>
                <a:gd name="T84" fmla="*/ 0 w 573"/>
                <a:gd name="T85" fmla="*/ 1 h 1033"/>
                <a:gd name="T86" fmla="*/ 0 w 573"/>
                <a:gd name="T87" fmla="*/ 1 h 1033"/>
                <a:gd name="T88" fmla="*/ 0 w 573"/>
                <a:gd name="T89" fmla="*/ 1 h 1033"/>
                <a:gd name="T90" fmla="*/ 0 w 573"/>
                <a:gd name="T91" fmla="*/ 1 h 1033"/>
                <a:gd name="T92" fmla="*/ 0 w 573"/>
                <a:gd name="T93" fmla="*/ 1 h 1033"/>
                <a:gd name="T94" fmla="*/ 0 w 573"/>
                <a:gd name="T95" fmla="*/ 1 h 1033"/>
                <a:gd name="T96" fmla="*/ 0 w 573"/>
                <a:gd name="T97" fmla="*/ 1 h 1033"/>
                <a:gd name="T98" fmla="*/ 0 w 573"/>
                <a:gd name="T99" fmla="*/ 1 h 1033"/>
                <a:gd name="T100" fmla="*/ 1 w 573"/>
                <a:gd name="T101" fmla="*/ 1 h 1033"/>
                <a:gd name="T102" fmla="*/ 0 w 573"/>
                <a:gd name="T103" fmla="*/ 1 h 1033"/>
                <a:gd name="T104" fmla="*/ 0 w 573"/>
                <a:gd name="T105" fmla="*/ 1 h 1033"/>
                <a:gd name="T106" fmla="*/ 1 w 573"/>
                <a:gd name="T107" fmla="*/ 1 h 1033"/>
                <a:gd name="T108" fmla="*/ 1 w 573"/>
                <a:gd name="T109" fmla="*/ 1 h 1033"/>
                <a:gd name="T110" fmla="*/ 1 w 573"/>
                <a:gd name="T111" fmla="*/ 1 h 1033"/>
                <a:gd name="T112" fmla="*/ 1 w 573"/>
                <a:gd name="T113" fmla="*/ 1 h 103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73" h="1033">
                  <a:moveTo>
                    <a:pt x="247" y="1033"/>
                  </a:moveTo>
                  <a:lnTo>
                    <a:pt x="227" y="954"/>
                  </a:lnTo>
                  <a:lnTo>
                    <a:pt x="207" y="874"/>
                  </a:lnTo>
                  <a:lnTo>
                    <a:pt x="188" y="796"/>
                  </a:lnTo>
                  <a:lnTo>
                    <a:pt x="168" y="718"/>
                  </a:lnTo>
                  <a:lnTo>
                    <a:pt x="149" y="640"/>
                  </a:lnTo>
                  <a:lnTo>
                    <a:pt x="129" y="564"/>
                  </a:lnTo>
                  <a:lnTo>
                    <a:pt x="109" y="486"/>
                  </a:lnTo>
                  <a:lnTo>
                    <a:pt x="87" y="410"/>
                  </a:lnTo>
                  <a:lnTo>
                    <a:pt x="80" y="375"/>
                  </a:lnTo>
                  <a:lnTo>
                    <a:pt x="73" y="340"/>
                  </a:lnTo>
                  <a:lnTo>
                    <a:pt x="65" y="306"/>
                  </a:lnTo>
                  <a:lnTo>
                    <a:pt x="58" y="271"/>
                  </a:lnTo>
                  <a:lnTo>
                    <a:pt x="49" y="236"/>
                  </a:lnTo>
                  <a:lnTo>
                    <a:pt x="42" y="202"/>
                  </a:lnTo>
                  <a:lnTo>
                    <a:pt x="35" y="167"/>
                  </a:lnTo>
                  <a:lnTo>
                    <a:pt x="28" y="133"/>
                  </a:lnTo>
                  <a:lnTo>
                    <a:pt x="13" y="82"/>
                  </a:lnTo>
                  <a:lnTo>
                    <a:pt x="6" y="55"/>
                  </a:lnTo>
                  <a:lnTo>
                    <a:pt x="2" y="43"/>
                  </a:lnTo>
                  <a:lnTo>
                    <a:pt x="0" y="34"/>
                  </a:lnTo>
                  <a:lnTo>
                    <a:pt x="8" y="29"/>
                  </a:lnTo>
                  <a:lnTo>
                    <a:pt x="15" y="23"/>
                  </a:lnTo>
                  <a:lnTo>
                    <a:pt x="22" y="19"/>
                  </a:lnTo>
                  <a:lnTo>
                    <a:pt x="29" y="14"/>
                  </a:lnTo>
                  <a:lnTo>
                    <a:pt x="35" y="10"/>
                  </a:lnTo>
                  <a:lnTo>
                    <a:pt x="44" y="7"/>
                  </a:lnTo>
                  <a:lnTo>
                    <a:pt x="51" y="3"/>
                  </a:lnTo>
                  <a:lnTo>
                    <a:pt x="61" y="0"/>
                  </a:lnTo>
                  <a:lnTo>
                    <a:pt x="60" y="16"/>
                  </a:lnTo>
                  <a:lnTo>
                    <a:pt x="60" y="32"/>
                  </a:lnTo>
                  <a:lnTo>
                    <a:pt x="58" y="47"/>
                  </a:lnTo>
                  <a:lnTo>
                    <a:pt x="58" y="63"/>
                  </a:lnTo>
                  <a:lnTo>
                    <a:pt x="55" y="63"/>
                  </a:lnTo>
                  <a:lnTo>
                    <a:pt x="52" y="65"/>
                  </a:lnTo>
                  <a:lnTo>
                    <a:pt x="49" y="65"/>
                  </a:lnTo>
                  <a:lnTo>
                    <a:pt x="47" y="66"/>
                  </a:lnTo>
                  <a:lnTo>
                    <a:pt x="47" y="68"/>
                  </a:lnTo>
                  <a:lnTo>
                    <a:pt x="48" y="69"/>
                  </a:lnTo>
                  <a:lnTo>
                    <a:pt x="48" y="72"/>
                  </a:lnTo>
                  <a:lnTo>
                    <a:pt x="49" y="73"/>
                  </a:lnTo>
                  <a:lnTo>
                    <a:pt x="52" y="75"/>
                  </a:lnTo>
                  <a:lnTo>
                    <a:pt x="57" y="75"/>
                  </a:lnTo>
                  <a:lnTo>
                    <a:pt x="61" y="76"/>
                  </a:lnTo>
                  <a:lnTo>
                    <a:pt x="65" y="78"/>
                  </a:lnTo>
                  <a:lnTo>
                    <a:pt x="71" y="86"/>
                  </a:lnTo>
                  <a:lnTo>
                    <a:pt x="73" y="95"/>
                  </a:lnTo>
                  <a:lnTo>
                    <a:pt x="74" y="104"/>
                  </a:lnTo>
                  <a:lnTo>
                    <a:pt x="75" y="117"/>
                  </a:lnTo>
                  <a:lnTo>
                    <a:pt x="81" y="118"/>
                  </a:lnTo>
                  <a:lnTo>
                    <a:pt x="87" y="122"/>
                  </a:lnTo>
                  <a:lnTo>
                    <a:pt x="91" y="128"/>
                  </a:lnTo>
                  <a:lnTo>
                    <a:pt x="97" y="137"/>
                  </a:lnTo>
                  <a:lnTo>
                    <a:pt x="94" y="140"/>
                  </a:lnTo>
                  <a:lnTo>
                    <a:pt x="91" y="141"/>
                  </a:lnTo>
                  <a:lnTo>
                    <a:pt x="87" y="144"/>
                  </a:lnTo>
                  <a:lnTo>
                    <a:pt x="84" y="147"/>
                  </a:lnTo>
                  <a:lnTo>
                    <a:pt x="91" y="154"/>
                  </a:lnTo>
                  <a:lnTo>
                    <a:pt x="101" y="160"/>
                  </a:lnTo>
                  <a:lnTo>
                    <a:pt x="109" y="172"/>
                  </a:lnTo>
                  <a:lnTo>
                    <a:pt x="112" y="193"/>
                  </a:lnTo>
                  <a:lnTo>
                    <a:pt x="110" y="193"/>
                  </a:lnTo>
                  <a:lnTo>
                    <a:pt x="109" y="193"/>
                  </a:lnTo>
                  <a:lnTo>
                    <a:pt x="107" y="193"/>
                  </a:lnTo>
                  <a:lnTo>
                    <a:pt x="106" y="195"/>
                  </a:lnTo>
                  <a:lnTo>
                    <a:pt x="106" y="198"/>
                  </a:lnTo>
                  <a:lnTo>
                    <a:pt x="106" y="199"/>
                  </a:lnTo>
                  <a:lnTo>
                    <a:pt x="106" y="202"/>
                  </a:lnTo>
                  <a:lnTo>
                    <a:pt x="106" y="205"/>
                  </a:lnTo>
                  <a:lnTo>
                    <a:pt x="109" y="205"/>
                  </a:lnTo>
                  <a:lnTo>
                    <a:pt x="112" y="205"/>
                  </a:lnTo>
                  <a:lnTo>
                    <a:pt x="114" y="205"/>
                  </a:lnTo>
                  <a:lnTo>
                    <a:pt x="117" y="206"/>
                  </a:lnTo>
                  <a:lnTo>
                    <a:pt x="120" y="210"/>
                  </a:lnTo>
                  <a:lnTo>
                    <a:pt x="126" y="219"/>
                  </a:lnTo>
                  <a:lnTo>
                    <a:pt x="127" y="228"/>
                  </a:lnTo>
                  <a:lnTo>
                    <a:pt x="125" y="236"/>
                  </a:lnTo>
                  <a:lnTo>
                    <a:pt x="119" y="231"/>
                  </a:lnTo>
                  <a:lnTo>
                    <a:pt x="114" y="231"/>
                  </a:lnTo>
                  <a:lnTo>
                    <a:pt x="110" y="232"/>
                  </a:lnTo>
                  <a:lnTo>
                    <a:pt x="107" y="236"/>
                  </a:lnTo>
                  <a:lnTo>
                    <a:pt x="116" y="242"/>
                  </a:lnTo>
                  <a:lnTo>
                    <a:pt x="126" y="245"/>
                  </a:lnTo>
                  <a:lnTo>
                    <a:pt x="135" y="252"/>
                  </a:lnTo>
                  <a:lnTo>
                    <a:pt x="138" y="271"/>
                  </a:lnTo>
                  <a:lnTo>
                    <a:pt x="132" y="270"/>
                  </a:lnTo>
                  <a:lnTo>
                    <a:pt x="126" y="270"/>
                  </a:lnTo>
                  <a:lnTo>
                    <a:pt x="119" y="270"/>
                  </a:lnTo>
                  <a:lnTo>
                    <a:pt x="113" y="270"/>
                  </a:lnTo>
                  <a:lnTo>
                    <a:pt x="114" y="271"/>
                  </a:lnTo>
                  <a:lnTo>
                    <a:pt x="116" y="274"/>
                  </a:lnTo>
                  <a:lnTo>
                    <a:pt x="116" y="275"/>
                  </a:lnTo>
                  <a:lnTo>
                    <a:pt x="117" y="278"/>
                  </a:lnTo>
                  <a:lnTo>
                    <a:pt x="125" y="280"/>
                  </a:lnTo>
                  <a:lnTo>
                    <a:pt x="130" y="283"/>
                  </a:lnTo>
                  <a:lnTo>
                    <a:pt x="138" y="284"/>
                  </a:lnTo>
                  <a:lnTo>
                    <a:pt x="143" y="286"/>
                  </a:lnTo>
                  <a:lnTo>
                    <a:pt x="145" y="291"/>
                  </a:lnTo>
                  <a:lnTo>
                    <a:pt x="146" y="296"/>
                  </a:lnTo>
                  <a:lnTo>
                    <a:pt x="148" y="303"/>
                  </a:lnTo>
                  <a:lnTo>
                    <a:pt x="149" y="314"/>
                  </a:lnTo>
                  <a:lnTo>
                    <a:pt x="145" y="314"/>
                  </a:lnTo>
                  <a:lnTo>
                    <a:pt x="140" y="313"/>
                  </a:lnTo>
                  <a:lnTo>
                    <a:pt x="135" y="313"/>
                  </a:lnTo>
                  <a:lnTo>
                    <a:pt x="129" y="313"/>
                  </a:lnTo>
                  <a:lnTo>
                    <a:pt x="129" y="316"/>
                  </a:lnTo>
                  <a:lnTo>
                    <a:pt x="129" y="317"/>
                  </a:lnTo>
                  <a:lnTo>
                    <a:pt x="129" y="320"/>
                  </a:lnTo>
                  <a:lnTo>
                    <a:pt x="129" y="323"/>
                  </a:lnTo>
                  <a:lnTo>
                    <a:pt x="135" y="324"/>
                  </a:lnTo>
                  <a:lnTo>
                    <a:pt x="142" y="326"/>
                  </a:lnTo>
                  <a:lnTo>
                    <a:pt x="148" y="329"/>
                  </a:lnTo>
                  <a:lnTo>
                    <a:pt x="155" y="330"/>
                  </a:lnTo>
                  <a:lnTo>
                    <a:pt x="155" y="337"/>
                  </a:lnTo>
                  <a:lnTo>
                    <a:pt x="156" y="345"/>
                  </a:lnTo>
                  <a:lnTo>
                    <a:pt x="158" y="352"/>
                  </a:lnTo>
                  <a:lnTo>
                    <a:pt x="159" y="359"/>
                  </a:lnTo>
                  <a:lnTo>
                    <a:pt x="153" y="358"/>
                  </a:lnTo>
                  <a:lnTo>
                    <a:pt x="148" y="358"/>
                  </a:lnTo>
                  <a:lnTo>
                    <a:pt x="142" y="358"/>
                  </a:lnTo>
                  <a:lnTo>
                    <a:pt x="138" y="358"/>
                  </a:lnTo>
                  <a:lnTo>
                    <a:pt x="136" y="358"/>
                  </a:lnTo>
                  <a:lnTo>
                    <a:pt x="136" y="359"/>
                  </a:lnTo>
                  <a:lnTo>
                    <a:pt x="135" y="361"/>
                  </a:lnTo>
                  <a:lnTo>
                    <a:pt x="146" y="368"/>
                  </a:lnTo>
                  <a:lnTo>
                    <a:pt x="156" y="374"/>
                  </a:lnTo>
                  <a:lnTo>
                    <a:pt x="165" y="382"/>
                  </a:lnTo>
                  <a:lnTo>
                    <a:pt x="166" y="401"/>
                  </a:lnTo>
                  <a:lnTo>
                    <a:pt x="161" y="401"/>
                  </a:lnTo>
                  <a:lnTo>
                    <a:pt x="156" y="401"/>
                  </a:lnTo>
                  <a:lnTo>
                    <a:pt x="151" y="401"/>
                  </a:lnTo>
                  <a:lnTo>
                    <a:pt x="145" y="401"/>
                  </a:lnTo>
                  <a:lnTo>
                    <a:pt x="145" y="402"/>
                  </a:lnTo>
                  <a:lnTo>
                    <a:pt x="143" y="402"/>
                  </a:lnTo>
                  <a:lnTo>
                    <a:pt x="143" y="404"/>
                  </a:lnTo>
                  <a:lnTo>
                    <a:pt x="153" y="410"/>
                  </a:lnTo>
                  <a:lnTo>
                    <a:pt x="166" y="415"/>
                  </a:lnTo>
                  <a:lnTo>
                    <a:pt x="177" y="425"/>
                  </a:lnTo>
                  <a:lnTo>
                    <a:pt x="177" y="444"/>
                  </a:lnTo>
                  <a:lnTo>
                    <a:pt x="171" y="444"/>
                  </a:lnTo>
                  <a:lnTo>
                    <a:pt x="164" y="443"/>
                  </a:lnTo>
                  <a:lnTo>
                    <a:pt x="158" y="443"/>
                  </a:lnTo>
                  <a:lnTo>
                    <a:pt x="152" y="443"/>
                  </a:lnTo>
                  <a:lnTo>
                    <a:pt x="164" y="450"/>
                  </a:lnTo>
                  <a:lnTo>
                    <a:pt x="174" y="457"/>
                  </a:lnTo>
                  <a:lnTo>
                    <a:pt x="182" y="466"/>
                  </a:lnTo>
                  <a:lnTo>
                    <a:pt x="184" y="483"/>
                  </a:lnTo>
                  <a:lnTo>
                    <a:pt x="179" y="483"/>
                  </a:lnTo>
                  <a:lnTo>
                    <a:pt x="177" y="485"/>
                  </a:lnTo>
                  <a:lnTo>
                    <a:pt x="172" y="485"/>
                  </a:lnTo>
                  <a:lnTo>
                    <a:pt x="169" y="486"/>
                  </a:lnTo>
                  <a:lnTo>
                    <a:pt x="172" y="489"/>
                  </a:lnTo>
                  <a:lnTo>
                    <a:pt x="175" y="490"/>
                  </a:lnTo>
                  <a:lnTo>
                    <a:pt x="181" y="495"/>
                  </a:lnTo>
                  <a:lnTo>
                    <a:pt x="190" y="500"/>
                  </a:lnTo>
                  <a:lnTo>
                    <a:pt x="191" y="505"/>
                  </a:lnTo>
                  <a:lnTo>
                    <a:pt x="191" y="509"/>
                  </a:lnTo>
                  <a:lnTo>
                    <a:pt x="191" y="513"/>
                  </a:lnTo>
                  <a:lnTo>
                    <a:pt x="192" y="519"/>
                  </a:lnTo>
                  <a:lnTo>
                    <a:pt x="187" y="519"/>
                  </a:lnTo>
                  <a:lnTo>
                    <a:pt x="182" y="519"/>
                  </a:lnTo>
                  <a:lnTo>
                    <a:pt x="177" y="519"/>
                  </a:lnTo>
                  <a:lnTo>
                    <a:pt x="171" y="521"/>
                  </a:lnTo>
                  <a:lnTo>
                    <a:pt x="171" y="522"/>
                  </a:lnTo>
                  <a:lnTo>
                    <a:pt x="171" y="524"/>
                  </a:lnTo>
                  <a:lnTo>
                    <a:pt x="171" y="526"/>
                  </a:lnTo>
                  <a:lnTo>
                    <a:pt x="171" y="528"/>
                  </a:lnTo>
                  <a:lnTo>
                    <a:pt x="177" y="529"/>
                  </a:lnTo>
                  <a:lnTo>
                    <a:pt x="184" y="531"/>
                  </a:lnTo>
                  <a:lnTo>
                    <a:pt x="190" y="534"/>
                  </a:lnTo>
                  <a:lnTo>
                    <a:pt x="195" y="535"/>
                  </a:lnTo>
                  <a:lnTo>
                    <a:pt x="195" y="537"/>
                  </a:lnTo>
                  <a:lnTo>
                    <a:pt x="197" y="539"/>
                  </a:lnTo>
                  <a:lnTo>
                    <a:pt x="197" y="541"/>
                  </a:lnTo>
                  <a:lnTo>
                    <a:pt x="197" y="542"/>
                  </a:lnTo>
                  <a:lnTo>
                    <a:pt x="194" y="544"/>
                  </a:lnTo>
                  <a:lnTo>
                    <a:pt x="190" y="544"/>
                  </a:lnTo>
                  <a:lnTo>
                    <a:pt x="185" y="544"/>
                  </a:lnTo>
                  <a:lnTo>
                    <a:pt x="182" y="545"/>
                  </a:lnTo>
                  <a:lnTo>
                    <a:pt x="182" y="547"/>
                  </a:lnTo>
                  <a:lnTo>
                    <a:pt x="182" y="548"/>
                  </a:lnTo>
                  <a:lnTo>
                    <a:pt x="182" y="551"/>
                  </a:lnTo>
                  <a:lnTo>
                    <a:pt x="182" y="552"/>
                  </a:lnTo>
                  <a:lnTo>
                    <a:pt x="188" y="554"/>
                  </a:lnTo>
                  <a:lnTo>
                    <a:pt x="192" y="557"/>
                  </a:lnTo>
                  <a:lnTo>
                    <a:pt x="198" y="558"/>
                  </a:lnTo>
                  <a:lnTo>
                    <a:pt x="204" y="561"/>
                  </a:lnTo>
                  <a:lnTo>
                    <a:pt x="204" y="565"/>
                  </a:lnTo>
                  <a:lnTo>
                    <a:pt x="205" y="568"/>
                  </a:lnTo>
                  <a:lnTo>
                    <a:pt x="205" y="573"/>
                  </a:lnTo>
                  <a:lnTo>
                    <a:pt x="205" y="577"/>
                  </a:lnTo>
                  <a:lnTo>
                    <a:pt x="200" y="578"/>
                  </a:lnTo>
                  <a:lnTo>
                    <a:pt x="194" y="578"/>
                  </a:lnTo>
                  <a:lnTo>
                    <a:pt x="187" y="578"/>
                  </a:lnTo>
                  <a:lnTo>
                    <a:pt x="181" y="580"/>
                  </a:lnTo>
                  <a:lnTo>
                    <a:pt x="187" y="583"/>
                  </a:lnTo>
                  <a:lnTo>
                    <a:pt x="192" y="586"/>
                  </a:lnTo>
                  <a:lnTo>
                    <a:pt x="200" y="589"/>
                  </a:lnTo>
                  <a:lnTo>
                    <a:pt x="208" y="591"/>
                  </a:lnTo>
                  <a:lnTo>
                    <a:pt x="210" y="594"/>
                  </a:lnTo>
                  <a:lnTo>
                    <a:pt x="211" y="597"/>
                  </a:lnTo>
                  <a:lnTo>
                    <a:pt x="211" y="601"/>
                  </a:lnTo>
                  <a:lnTo>
                    <a:pt x="211" y="609"/>
                  </a:lnTo>
                  <a:lnTo>
                    <a:pt x="210" y="610"/>
                  </a:lnTo>
                  <a:lnTo>
                    <a:pt x="210" y="612"/>
                  </a:lnTo>
                  <a:lnTo>
                    <a:pt x="207" y="612"/>
                  </a:lnTo>
                  <a:lnTo>
                    <a:pt x="202" y="610"/>
                  </a:lnTo>
                  <a:lnTo>
                    <a:pt x="201" y="612"/>
                  </a:lnTo>
                  <a:lnTo>
                    <a:pt x="201" y="613"/>
                  </a:lnTo>
                  <a:lnTo>
                    <a:pt x="200" y="614"/>
                  </a:lnTo>
                  <a:lnTo>
                    <a:pt x="198" y="616"/>
                  </a:lnTo>
                  <a:lnTo>
                    <a:pt x="205" y="620"/>
                  </a:lnTo>
                  <a:lnTo>
                    <a:pt x="214" y="625"/>
                  </a:lnTo>
                  <a:lnTo>
                    <a:pt x="220" y="633"/>
                  </a:lnTo>
                  <a:lnTo>
                    <a:pt x="221" y="646"/>
                  </a:lnTo>
                  <a:lnTo>
                    <a:pt x="213" y="645"/>
                  </a:lnTo>
                  <a:lnTo>
                    <a:pt x="204" y="645"/>
                  </a:lnTo>
                  <a:lnTo>
                    <a:pt x="195" y="645"/>
                  </a:lnTo>
                  <a:lnTo>
                    <a:pt x="188" y="643"/>
                  </a:lnTo>
                  <a:lnTo>
                    <a:pt x="187" y="645"/>
                  </a:lnTo>
                  <a:lnTo>
                    <a:pt x="187" y="646"/>
                  </a:lnTo>
                  <a:lnTo>
                    <a:pt x="185" y="648"/>
                  </a:lnTo>
                  <a:lnTo>
                    <a:pt x="194" y="651"/>
                  </a:lnTo>
                  <a:lnTo>
                    <a:pt x="202" y="652"/>
                  </a:lnTo>
                  <a:lnTo>
                    <a:pt x="210" y="655"/>
                  </a:lnTo>
                  <a:lnTo>
                    <a:pt x="215" y="656"/>
                  </a:lnTo>
                  <a:lnTo>
                    <a:pt x="221" y="659"/>
                  </a:lnTo>
                  <a:lnTo>
                    <a:pt x="227" y="665"/>
                  </a:lnTo>
                  <a:lnTo>
                    <a:pt x="230" y="672"/>
                  </a:lnTo>
                  <a:lnTo>
                    <a:pt x="233" y="684"/>
                  </a:lnTo>
                  <a:lnTo>
                    <a:pt x="230" y="684"/>
                  </a:lnTo>
                  <a:lnTo>
                    <a:pt x="224" y="684"/>
                  </a:lnTo>
                  <a:lnTo>
                    <a:pt x="217" y="682"/>
                  </a:lnTo>
                  <a:lnTo>
                    <a:pt x="207" y="681"/>
                  </a:lnTo>
                  <a:lnTo>
                    <a:pt x="207" y="682"/>
                  </a:lnTo>
                  <a:lnTo>
                    <a:pt x="208" y="684"/>
                  </a:lnTo>
                  <a:lnTo>
                    <a:pt x="208" y="685"/>
                  </a:lnTo>
                  <a:lnTo>
                    <a:pt x="208" y="687"/>
                  </a:lnTo>
                  <a:lnTo>
                    <a:pt x="215" y="689"/>
                  </a:lnTo>
                  <a:lnTo>
                    <a:pt x="223" y="692"/>
                  </a:lnTo>
                  <a:lnTo>
                    <a:pt x="228" y="695"/>
                  </a:lnTo>
                  <a:lnTo>
                    <a:pt x="236" y="698"/>
                  </a:lnTo>
                  <a:lnTo>
                    <a:pt x="236" y="702"/>
                  </a:lnTo>
                  <a:lnTo>
                    <a:pt x="237" y="707"/>
                  </a:lnTo>
                  <a:lnTo>
                    <a:pt x="237" y="711"/>
                  </a:lnTo>
                  <a:lnTo>
                    <a:pt x="237" y="715"/>
                  </a:lnTo>
                  <a:lnTo>
                    <a:pt x="228" y="717"/>
                  </a:lnTo>
                  <a:lnTo>
                    <a:pt x="218" y="714"/>
                  </a:lnTo>
                  <a:lnTo>
                    <a:pt x="210" y="713"/>
                  </a:lnTo>
                  <a:lnTo>
                    <a:pt x="201" y="714"/>
                  </a:lnTo>
                  <a:lnTo>
                    <a:pt x="208" y="720"/>
                  </a:lnTo>
                  <a:lnTo>
                    <a:pt x="218" y="724"/>
                  </a:lnTo>
                  <a:lnTo>
                    <a:pt x="230" y="728"/>
                  </a:lnTo>
                  <a:lnTo>
                    <a:pt x="243" y="731"/>
                  </a:lnTo>
                  <a:lnTo>
                    <a:pt x="243" y="736"/>
                  </a:lnTo>
                  <a:lnTo>
                    <a:pt x="244" y="739"/>
                  </a:lnTo>
                  <a:lnTo>
                    <a:pt x="244" y="743"/>
                  </a:lnTo>
                  <a:lnTo>
                    <a:pt x="246" y="747"/>
                  </a:lnTo>
                  <a:lnTo>
                    <a:pt x="239" y="750"/>
                  </a:lnTo>
                  <a:lnTo>
                    <a:pt x="228" y="749"/>
                  </a:lnTo>
                  <a:lnTo>
                    <a:pt x="218" y="747"/>
                  </a:lnTo>
                  <a:lnTo>
                    <a:pt x="213" y="746"/>
                  </a:lnTo>
                  <a:lnTo>
                    <a:pt x="217" y="749"/>
                  </a:lnTo>
                  <a:lnTo>
                    <a:pt x="223" y="753"/>
                  </a:lnTo>
                  <a:lnTo>
                    <a:pt x="231" y="757"/>
                  </a:lnTo>
                  <a:lnTo>
                    <a:pt x="249" y="765"/>
                  </a:lnTo>
                  <a:lnTo>
                    <a:pt x="249" y="767"/>
                  </a:lnTo>
                  <a:lnTo>
                    <a:pt x="249" y="770"/>
                  </a:lnTo>
                  <a:lnTo>
                    <a:pt x="249" y="773"/>
                  </a:lnTo>
                  <a:lnTo>
                    <a:pt x="250" y="776"/>
                  </a:lnTo>
                  <a:lnTo>
                    <a:pt x="241" y="776"/>
                  </a:lnTo>
                  <a:lnTo>
                    <a:pt x="234" y="776"/>
                  </a:lnTo>
                  <a:lnTo>
                    <a:pt x="226" y="776"/>
                  </a:lnTo>
                  <a:lnTo>
                    <a:pt x="217" y="776"/>
                  </a:lnTo>
                  <a:lnTo>
                    <a:pt x="230" y="780"/>
                  </a:lnTo>
                  <a:lnTo>
                    <a:pt x="243" y="785"/>
                  </a:lnTo>
                  <a:lnTo>
                    <a:pt x="253" y="795"/>
                  </a:lnTo>
                  <a:lnTo>
                    <a:pt x="256" y="812"/>
                  </a:lnTo>
                  <a:lnTo>
                    <a:pt x="249" y="811"/>
                  </a:lnTo>
                  <a:lnTo>
                    <a:pt x="241" y="811"/>
                  </a:lnTo>
                  <a:lnTo>
                    <a:pt x="233" y="809"/>
                  </a:lnTo>
                  <a:lnTo>
                    <a:pt x="226" y="809"/>
                  </a:lnTo>
                  <a:lnTo>
                    <a:pt x="226" y="811"/>
                  </a:lnTo>
                  <a:lnTo>
                    <a:pt x="224" y="811"/>
                  </a:lnTo>
                  <a:lnTo>
                    <a:pt x="224" y="812"/>
                  </a:lnTo>
                  <a:lnTo>
                    <a:pt x="234" y="815"/>
                  </a:lnTo>
                  <a:lnTo>
                    <a:pt x="243" y="819"/>
                  </a:lnTo>
                  <a:lnTo>
                    <a:pt x="252" y="824"/>
                  </a:lnTo>
                  <a:lnTo>
                    <a:pt x="262" y="828"/>
                  </a:lnTo>
                  <a:lnTo>
                    <a:pt x="262" y="829"/>
                  </a:lnTo>
                  <a:lnTo>
                    <a:pt x="262" y="831"/>
                  </a:lnTo>
                  <a:lnTo>
                    <a:pt x="262" y="834"/>
                  </a:lnTo>
                  <a:lnTo>
                    <a:pt x="263" y="835"/>
                  </a:lnTo>
                  <a:lnTo>
                    <a:pt x="257" y="835"/>
                  </a:lnTo>
                  <a:lnTo>
                    <a:pt x="250" y="835"/>
                  </a:lnTo>
                  <a:lnTo>
                    <a:pt x="244" y="835"/>
                  </a:lnTo>
                  <a:lnTo>
                    <a:pt x="239" y="835"/>
                  </a:lnTo>
                  <a:lnTo>
                    <a:pt x="239" y="837"/>
                  </a:lnTo>
                  <a:lnTo>
                    <a:pt x="240" y="838"/>
                  </a:lnTo>
                  <a:lnTo>
                    <a:pt x="240" y="841"/>
                  </a:lnTo>
                  <a:lnTo>
                    <a:pt x="240" y="842"/>
                  </a:lnTo>
                  <a:lnTo>
                    <a:pt x="247" y="844"/>
                  </a:lnTo>
                  <a:lnTo>
                    <a:pt x="254" y="847"/>
                  </a:lnTo>
                  <a:lnTo>
                    <a:pt x="262" y="848"/>
                  </a:lnTo>
                  <a:lnTo>
                    <a:pt x="269" y="851"/>
                  </a:lnTo>
                  <a:lnTo>
                    <a:pt x="270" y="857"/>
                  </a:lnTo>
                  <a:lnTo>
                    <a:pt x="270" y="861"/>
                  </a:lnTo>
                  <a:lnTo>
                    <a:pt x="270" y="866"/>
                  </a:lnTo>
                  <a:lnTo>
                    <a:pt x="270" y="871"/>
                  </a:lnTo>
                  <a:lnTo>
                    <a:pt x="260" y="870"/>
                  </a:lnTo>
                  <a:lnTo>
                    <a:pt x="252" y="868"/>
                  </a:lnTo>
                  <a:lnTo>
                    <a:pt x="241" y="868"/>
                  </a:lnTo>
                  <a:lnTo>
                    <a:pt x="231" y="867"/>
                  </a:lnTo>
                  <a:lnTo>
                    <a:pt x="231" y="868"/>
                  </a:lnTo>
                  <a:lnTo>
                    <a:pt x="231" y="870"/>
                  </a:lnTo>
                  <a:lnTo>
                    <a:pt x="230" y="871"/>
                  </a:lnTo>
                  <a:lnTo>
                    <a:pt x="234" y="874"/>
                  </a:lnTo>
                  <a:lnTo>
                    <a:pt x="239" y="876"/>
                  </a:lnTo>
                  <a:lnTo>
                    <a:pt x="243" y="877"/>
                  </a:lnTo>
                  <a:lnTo>
                    <a:pt x="246" y="878"/>
                  </a:lnTo>
                  <a:lnTo>
                    <a:pt x="252" y="880"/>
                  </a:lnTo>
                  <a:lnTo>
                    <a:pt x="257" y="881"/>
                  </a:lnTo>
                  <a:lnTo>
                    <a:pt x="265" y="884"/>
                  </a:lnTo>
                  <a:lnTo>
                    <a:pt x="275" y="887"/>
                  </a:lnTo>
                  <a:lnTo>
                    <a:pt x="276" y="890"/>
                  </a:lnTo>
                  <a:lnTo>
                    <a:pt x="278" y="893"/>
                  </a:lnTo>
                  <a:lnTo>
                    <a:pt x="278" y="897"/>
                  </a:lnTo>
                  <a:lnTo>
                    <a:pt x="276" y="903"/>
                  </a:lnTo>
                  <a:lnTo>
                    <a:pt x="272" y="904"/>
                  </a:lnTo>
                  <a:lnTo>
                    <a:pt x="267" y="904"/>
                  </a:lnTo>
                  <a:lnTo>
                    <a:pt x="262" y="904"/>
                  </a:lnTo>
                  <a:lnTo>
                    <a:pt x="257" y="906"/>
                  </a:lnTo>
                  <a:lnTo>
                    <a:pt x="257" y="907"/>
                  </a:lnTo>
                  <a:lnTo>
                    <a:pt x="256" y="907"/>
                  </a:lnTo>
                  <a:lnTo>
                    <a:pt x="256" y="909"/>
                  </a:lnTo>
                  <a:lnTo>
                    <a:pt x="266" y="913"/>
                  </a:lnTo>
                  <a:lnTo>
                    <a:pt x="279" y="920"/>
                  </a:lnTo>
                  <a:lnTo>
                    <a:pt x="289" y="932"/>
                  </a:lnTo>
                  <a:lnTo>
                    <a:pt x="293" y="946"/>
                  </a:lnTo>
                  <a:lnTo>
                    <a:pt x="288" y="948"/>
                  </a:lnTo>
                  <a:lnTo>
                    <a:pt x="280" y="951"/>
                  </a:lnTo>
                  <a:lnTo>
                    <a:pt x="273" y="952"/>
                  </a:lnTo>
                  <a:lnTo>
                    <a:pt x="269" y="955"/>
                  </a:lnTo>
                  <a:lnTo>
                    <a:pt x="285" y="958"/>
                  </a:lnTo>
                  <a:lnTo>
                    <a:pt x="302" y="961"/>
                  </a:lnTo>
                  <a:lnTo>
                    <a:pt x="319" y="964"/>
                  </a:lnTo>
                  <a:lnTo>
                    <a:pt x="338" y="965"/>
                  </a:lnTo>
                  <a:lnTo>
                    <a:pt x="355" y="968"/>
                  </a:lnTo>
                  <a:lnTo>
                    <a:pt x="374" y="969"/>
                  </a:lnTo>
                  <a:lnTo>
                    <a:pt x="393" y="972"/>
                  </a:lnTo>
                  <a:lnTo>
                    <a:pt x="412" y="977"/>
                  </a:lnTo>
                  <a:lnTo>
                    <a:pt x="410" y="978"/>
                  </a:lnTo>
                  <a:lnTo>
                    <a:pt x="409" y="978"/>
                  </a:lnTo>
                  <a:lnTo>
                    <a:pt x="405" y="979"/>
                  </a:lnTo>
                  <a:lnTo>
                    <a:pt x="399" y="979"/>
                  </a:lnTo>
                  <a:lnTo>
                    <a:pt x="387" y="979"/>
                  </a:lnTo>
                  <a:lnTo>
                    <a:pt x="371" y="979"/>
                  </a:lnTo>
                  <a:lnTo>
                    <a:pt x="350" y="981"/>
                  </a:lnTo>
                  <a:lnTo>
                    <a:pt x="321" y="981"/>
                  </a:lnTo>
                  <a:lnTo>
                    <a:pt x="321" y="982"/>
                  </a:lnTo>
                  <a:lnTo>
                    <a:pt x="321" y="984"/>
                  </a:lnTo>
                  <a:lnTo>
                    <a:pt x="321" y="985"/>
                  </a:lnTo>
                  <a:lnTo>
                    <a:pt x="321" y="987"/>
                  </a:lnTo>
                  <a:lnTo>
                    <a:pt x="337" y="987"/>
                  </a:lnTo>
                  <a:lnTo>
                    <a:pt x="351" y="988"/>
                  </a:lnTo>
                  <a:lnTo>
                    <a:pt x="367" y="990"/>
                  </a:lnTo>
                  <a:lnTo>
                    <a:pt x="383" y="990"/>
                  </a:lnTo>
                  <a:lnTo>
                    <a:pt x="399" y="991"/>
                  </a:lnTo>
                  <a:lnTo>
                    <a:pt x="413" y="992"/>
                  </a:lnTo>
                  <a:lnTo>
                    <a:pt x="429" y="994"/>
                  </a:lnTo>
                  <a:lnTo>
                    <a:pt x="445" y="995"/>
                  </a:lnTo>
                  <a:lnTo>
                    <a:pt x="461" y="997"/>
                  </a:lnTo>
                  <a:lnTo>
                    <a:pt x="477" y="998"/>
                  </a:lnTo>
                  <a:lnTo>
                    <a:pt x="494" y="1000"/>
                  </a:lnTo>
                  <a:lnTo>
                    <a:pt x="510" y="1001"/>
                  </a:lnTo>
                  <a:lnTo>
                    <a:pt x="526" y="1003"/>
                  </a:lnTo>
                  <a:lnTo>
                    <a:pt x="542" y="1004"/>
                  </a:lnTo>
                  <a:lnTo>
                    <a:pt x="558" y="1007"/>
                  </a:lnTo>
                  <a:lnTo>
                    <a:pt x="573" y="1008"/>
                  </a:lnTo>
                  <a:lnTo>
                    <a:pt x="573" y="1010"/>
                  </a:lnTo>
                  <a:lnTo>
                    <a:pt x="573" y="1011"/>
                  </a:lnTo>
                  <a:lnTo>
                    <a:pt x="573" y="1013"/>
                  </a:lnTo>
                  <a:lnTo>
                    <a:pt x="573" y="1014"/>
                  </a:lnTo>
                  <a:lnTo>
                    <a:pt x="553" y="1014"/>
                  </a:lnTo>
                  <a:lnTo>
                    <a:pt x="532" y="1014"/>
                  </a:lnTo>
                  <a:lnTo>
                    <a:pt x="511" y="1016"/>
                  </a:lnTo>
                  <a:lnTo>
                    <a:pt x="491" y="1016"/>
                  </a:lnTo>
                  <a:lnTo>
                    <a:pt x="470" y="1017"/>
                  </a:lnTo>
                  <a:lnTo>
                    <a:pt x="449" y="1017"/>
                  </a:lnTo>
                  <a:lnTo>
                    <a:pt x="429" y="1018"/>
                  </a:lnTo>
                  <a:lnTo>
                    <a:pt x="409" y="1018"/>
                  </a:lnTo>
                  <a:lnTo>
                    <a:pt x="389" y="1020"/>
                  </a:lnTo>
                  <a:lnTo>
                    <a:pt x="368" y="1021"/>
                  </a:lnTo>
                  <a:lnTo>
                    <a:pt x="348" y="1023"/>
                  </a:lnTo>
                  <a:lnTo>
                    <a:pt x="328" y="1024"/>
                  </a:lnTo>
                  <a:lnTo>
                    <a:pt x="308" y="1027"/>
                  </a:lnTo>
                  <a:lnTo>
                    <a:pt x="288" y="1029"/>
                  </a:lnTo>
                  <a:lnTo>
                    <a:pt x="267" y="1030"/>
                  </a:lnTo>
                  <a:lnTo>
                    <a:pt x="247" y="1033"/>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6" name="Freeform 1089"/>
            <p:cNvSpPr>
              <a:spLocks/>
            </p:cNvSpPr>
            <p:nvPr/>
          </p:nvSpPr>
          <p:spPr bwMode="auto">
            <a:xfrm>
              <a:off x="3745" y="3371"/>
              <a:ext cx="104" cy="45"/>
            </a:xfrm>
            <a:custGeom>
              <a:avLst/>
              <a:gdLst>
                <a:gd name="T0" fmla="*/ 0 w 314"/>
                <a:gd name="T1" fmla="*/ 0 h 134"/>
                <a:gd name="T2" fmla="*/ 0 w 314"/>
                <a:gd name="T3" fmla="*/ 0 h 134"/>
                <a:gd name="T4" fmla="*/ 0 w 314"/>
                <a:gd name="T5" fmla="*/ 0 h 134"/>
                <a:gd name="T6" fmla="*/ 0 w 314"/>
                <a:gd name="T7" fmla="*/ 0 h 134"/>
                <a:gd name="T8" fmla="*/ 0 w 314"/>
                <a:gd name="T9" fmla="*/ 0 h 134"/>
                <a:gd name="T10" fmla="*/ 0 w 314"/>
                <a:gd name="T11" fmla="*/ 0 h 134"/>
                <a:gd name="T12" fmla="*/ 0 w 314"/>
                <a:gd name="T13" fmla="*/ 0 h 134"/>
                <a:gd name="T14" fmla="*/ 0 w 314"/>
                <a:gd name="T15" fmla="*/ 0 h 134"/>
                <a:gd name="T16" fmla="*/ 0 w 314"/>
                <a:gd name="T17" fmla="*/ 0 h 134"/>
                <a:gd name="T18" fmla="*/ 0 w 314"/>
                <a:gd name="T19" fmla="*/ 0 h 134"/>
                <a:gd name="T20" fmla="*/ 0 w 314"/>
                <a:gd name="T21" fmla="*/ 0 h 134"/>
                <a:gd name="T22" fmla="*/ 0 w 314"/>
                <a:gd name="T23" fmla="*/ 0 h 134"/>
                <a:gd name="T24" fmla="*/ 0 w 314"/>
                <a:gd name="T25" fmla="*/ 0 h 134"/>
                <a:gd name="T26" fmla="*/ 0 w 314"/>
                <a:gd name="T27" fmla="*/ 0 h 134"/>
                <a:gd name="T28" fmla="*/ 0 w 314"/>
                <a:gd name="T29" fmla="*/ 0 h 134"/>
                <a:gd name="T30" fmla="*/ 0 w 314"/>
                <a:gd name="T31" fmla="*/ 0 h 134"/>
                <a:gd name="T32" fmla="*/ 0 w 314"/>
                <a:gd name="T33" fmla="*/ 0 h 134"/>
                <a:gd name="T34" fmla="*/ 0 w 314"/>
                <a:gd name="T35" fmla="*/ 0 h 134"/>
                <a:gd name="T36" fmla="*/ 0 w 314"/>
                <a:gd name="T37" fmla="*/ 0 h 134"/>
                <a:gd name="T38" fmla="*/ 0 w 314"/>
                <a:gd name="T39" fmla="*/ 0 h 134"/>
                <a:gd name="T40" fmla="*/ 0 w 314"/>
                <a:gd name="T41" fmla="*/ 0 h 134"/>
                <a:gd name="T42" fmla="*/ 0 w 314"/>
                <a:gd name="T43" fmla="*/ 0 h 134"/>
                <a:gd name="T44" fmla="*/ 0 w 314"/>
                <a:gd name="T45" fmla="*/ 0 h 134"/>
                <a:gd name="T46" fmla="*/ 0 w 314"/>
                <a:gd name="T47" fmla="*/ 0 h 134"/>
                <a:gd name="T48" fmla="*/ 0 w 314"/>
                <a:gd name="T49" fmla="*/ 0 h 134"/>
                <a:gd name="T50" fmla="*/ 0 w 314"/>
                <a:gd name="T51" fmla="*/ 0 h 134"/>
                <a:gd name="T52" fmla="*/ 0 w 314"/>
                <a:gd name="T53" fmla="*/ 0 h 134"/>
                <a:gd name="T54" fmla="*/ 0 w 314"/>
                <a:gd name="T55" fmla="*/ 0 h 134"/>
                <a:gd name="T56" fmla="*/ 0 w 314"/>
                <a:gd name="T57" fmla="*/ 0 h 134"/>
                <a:gd name="T58" fmla="*/ 0 w 314"/>
                <a:gd name="T59" fmla="*/ 0 h 134"/>
                <a:gd name="T60" fmla="*/ 0 w 314"/>
                <a:gd name="T61" fmla="*/ 0 h 134"/>
                <a:gd name="T62" fmla="*/ 0 w 314"/>
                <a:gd name="T63" fmla="*/ 0 h 134"/>
                <a:gd name="T64" fmla="*/ 0 w 314"/>
                <a:gd name="T65" fmla="*/ 0 h 134"/>
                <a:gd name="T66" fmla="*/ 0 w 314"/>
                <a:gd name="T67" fmla="*/ 0 h 134"/>
                <a:gd name="T68" fmla="*/ 0 w 314"/>
                <a:gd name="T69" fmla="*/ 0 h 134"/>
                <a:gd name="T70" fmla="*/ 0 w 314"/>
                <a:gd name="T71" fmla="*/ 0 h 134"/>
                <a:gd name="T72" fmla="*/ 0 w 314"/>
                <a:gd name="T73" fmla="*/ 0 h 134"/>
                <a:gd name="T74" fmla="*/ 0 w 314"/>
                <a:gd name="T75" fmla="*/ 0 h 134"/>
                <a:gd name="T76" fmla="*/ 0 w 314"/>
                <a:gd name="T77" fmla="*/ 0 h 134"/>
                <a:gd name="T78" fmla="*/ 0 w 314"/>
                <a:gd name="T79" fmla="*/ 0 h 134"/>
                <a:gd name="T80" fmla="*/ 0 w 314"/>
                <a:gd name="T81" fmla="*/ 0 h 13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14" h="134">
                  <a:moveTo>
                    <a:pt x="89" y="134"/>
                  </a:moveTo>
                  <a:lnTo>
                    <a:pt x="65" y="128"/>
                  </a:lnTo>
                  <a:lnTo>
                    <a:pt x="46" y="124"/>
                  </a:lnTo>
                  <a:lnTo>
                    <a:pt x="31" y="121"/>
                  </a:lnTo>
                  <a:lnTo>
                    <a:pt x="21" y="118"/>
                  </a:lnTo>
                  <a:lnTo>
                    <a:pt x="14" y="117"/>
                  </a:lnTo>
                  <a:lnTo>
                    <a:pt x="10" y="114"/>
                  </a:lnTo>
                  <a:lnTo>
                    <a:pt x="4" y="112"/>
                  </a:lnTo>
                  <a:lnTo>
                    <a:pt x="0" y="111"/>
                  </a:lnTo>
                  <a:lnTo>
                    <a:pt x="11" y="112"/>
                  </a:lnTo>
                  <a:lnTo>
                    <a:pt x="24" y="112"/>
                  </a:lnTo>
                  <a:lnTo>
                    <a:pt x="36" y="114"/>
                  </a:lnTo>
                  <a:lnTo>
                    <a:pt x="49" y="114"/>
                  </a:lnTo>
                  <a:lnTo>
                    <a:pt x="60" y="115"/>
                  </a:lnTo>
                  <a:lnTo>
                    <a:pt x="73" y="115"/>
                  </a:lnTo>
                  <a:lnTo>
                    <a:pt x="85" y="117"/>
                  </a:lnTo>
                  <a:lnTo>
                    <a:pt x="98" y="117"/>
                  </a:lnTo>
                  <a:lnTo>
                    <a:pt x="124" y="104"/>
                  </a:lnTo>
                  <a:lnTo>
                    <a:pt x="151" y="86"/>
                  </a:lnTo>
                  <a:lnTo>
                    <a:pt x="179" y="68"/>
                  </a:lnTo>
                  <a:lnTo>
                    <a:pt x="208" y="47"/>
                  </a:lnTo>
                  <a:lnTo>
                    <a:pt x="235" y="30"/>
                  </a:lnTo>
                  <a:lnTo>
                    <a:pt x="261" y="14"/>
                  </a:lnTo>
                  <a:lnTo>
                    <a:pt x="287" y="4"/>
                  </a:lnTo>
                  <a:lnTo>
                    <a:pt x="312" y="0"/>
                  </a:lnTo>
                  <a:lnTo>
                    <a:pt x="313" y="1"/>
                  </a:lnTo>
                  <a:lnTo>
                    <a:pt x="313" y="3"/>
                  </a:lnTo>
                  <a:lnTo>
                    <a:pt x="314" y="4"/>
                  </a:lnTo>
                  <a:lnTo>
                    <a:pt x="310" y="7"/>
                  </a:lnTo>
                  <a:lnTo>
                    <a:pt x="306" y="11"/>
                  </a:lnTo>
                  <a:lnTo>
                    <a:pt x="294" y="17"/>
                  </a:lnTo>
                  <a:lnTo>
                    <a:pt x="274" y="26"/>
                  </a:lnTo>
                  <a:lnTo>
                    <a:pt x="254" y="40"/>
                  </a:lnTo>
                  <a:lnTo>
                    <a:pt x="232" y="56"/>
                  </a:lnTo>
                  <a:lnTo>
                    <a:pt x="209" y="73"/>
                  </a:lnTo>
                  <a:lnTo>
                    <a:pt x="184" y="91"/>
                  </a:lnTo>
                  <a:lnTo>
                    <a:pt x="160" y="107"/>
                  </a:lnTo>
                  <a:lnTo>
                    <a:pt x="135" y="120"/>
                  </a:lnTo>
                  <a:lnTo>
                    <a:pt x="112" y="130"/>
                  </a:lnTo>
                  <a:lnTo>
                    <a:pt x="89"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7" name="Freeform 1090"/>
            <p:cNvSpPr>
              <a:spLocks/>
            </p:cNvSpPr>
            <p:nvPr/>
          </p:nvSpPr>
          <p:spPr bwMode="auto">
            <a:xfrm>
              <a:off x="4268" y="3057"/>
              <a:ext cx="130" cy="351"/>
            </a:xfrm>
            <a:custGeom>
              <a:avLst/>
              <a:gdLst>
                <a:gd name="T0" fmla="*/ 0 w 391"/>
                <a:gd name="T1" fmla="*/ 1 h 1052"/>
                <a:gd name="T2" fmla="*/ 0 w 391"/>
                <a:gd name="T3" fmla="*/ 1 h 1052"/>
                <a:gd name="T4" fmla="*/ 0 w 391"/>
                <a:gd name="T5" fmla="*/ 1 h 1052"/>
                <a:gd name="T6" fmla="*/ 0 w 391"/>
                <a:gd name="T7" fmla="*/ 1 h 1052"/>
                <a:gd name="T8" fmla="*/ 0 w 391"/>
                <a:gd name="T9" fmla="*/ 1 h 1052"/>
                <a:gd name="T10" fmla="*/ 0 w 391"/>
                <a:gd name="T11" fmla="*/ 1 h 1052"/>
                <a:gd name="T12" fmla="*/ 0 w 391"/>
                <a:gd name="T13" fmla="*/ 1 h 1052"/>
                <a:gd name="T14" fmla="*/ 0 w 391"/>
                <a:gd name="T15" fmla="*/ 1 h 1052"/>
                <a:gd name="T16" fmla="*/ 0 w 391"/>
                <a:gd name="T17" fmla="*/ 1 h 1052"/>
                <a:gd name="T18" fmla="*/ 0 w 391"/>
                <a:gd name="T19" fmla="*/ 1 h 1052"/>
                <a:gd name="T20" fmla="*/ 0 w 391"/>
                <a:gd name="T21" fmla="*/ 1 h 1052"/>
                <a:gd name="T22" fmla="*/ 0 w 391"/>
                <a:gd name="T23" fmla="*/ 1 h 1052"/>
                <a:gd name="T24" fmla="*/ 0 w 391"/>
                <a:gd name="T25" fmla="*/ 1 h 1052"/>
                <a:gd name="T26" fmla="*/ 0 w 391"/>
                <a:gd name="T27" fmla="*/ 1 h 1052"/>
                <a:gd name="T28" fmla="*/ 0 w 391"/>
                <a:gd name="T29" fmla="*/ 1 h 1052"/>
                <a:gd name="T30" fmla="*/ 0 w 391"/>
                <a:gd name="T31" fmla="*/ 1 h 1052"/>
                <a:gd name="T32" fmla="*/ 0 w 391"/>
                <a:gd name="T33" fmla="*/ 1 h 1052"/>
                <a:gd name="T34" fmla="*/ 0 w 391"/>
                <a:gd name="T35" fmla="*/ 1 h 1052"/>
                <a:gd name="T36" fmla="*/ 0 w 391"/>
                <a:gd name="T37" fmla="*/ 1 h 1052"/>
                <a:gd name="T38" fmla="*/ 0 w 391"/>
                <a:gd name="T39" fmla="*/ 1 h 1052"/>
                <a:gd name="T40" fmla="*/ 0 w 391"/>
                <a:gd name="T41" fmla="*/ 0 h 1052"/>
                <a:gd name="T42" fmla="*/ 0 w 391"/>
                <a:gd name="T43" fmla="*/ 0 h 1052"/>
                <a:gd name="T44" fmla="*/ 1 w 391"/>
                <a:gd name="T45" fmla="*/ 0 h 1052"/>
                <a:gd name="T46" fmla="*/ 1 w 391"/>
                <a:gd name="T47" fmla="*/ 0 h 1052"/>
                <a:gd name="T48" fmla="*/ 1 w 391"/>
                <a:gd name="T49" fmla="*/ 0 h 1052"/>
                <a:gd name="T50" fmla="*/ 0 w 391"/>
                <a:gd name="T51" fmla="*/ 0 h 1052"/>
                <a:gd name="T52" fmla="*/ 0 w 391"/>
                <a:gd name="T53" fmla="*/ 0 h 1052"/>
                <a:gd name="T54" fmla="*/ 0 w 391"/>
                <a:gd name="T55" fmla="*/ 0 h 1052"/>
                <a:gd name="T56" fmla="*/ 0 w 391"/>
                <a:gd name="T57" fmla="*/ 0 h 1052"/>
                <a:gd name="T58" fmla="*/ 0 w 391"/>
                <a:gd name="T59" fmla="*/ 0 h 1052"/>
                <a:gd name="T60" fmla="*/ 0 w 391"/>
                <a:gd name="T61" fmla="*/ 0 h 1052"/>
                <a:gd name="T62" fmla="*/ 1 w 391"/>
                <a:gd name="T63" fmla="*/ 0 h 1052"/>
                <a:gd name="T64" fmla="*/ 1 w 391"/>
                <a:gd name="T65" fmla="*/ 0 h 1052"/>
                <a:gd name="T66" fmla="*/ 1 w 391"/>
                <a:gd name="T67" fmla="*/ 0 h 1052"/>
                <a:gd name="T68" fmla="*/ 0 w 391"/>
                <a:gd name="T69" fmla="*/ 0 h 1052"/>
                <a:gd name="T70" fmla="*/ 0 w 391"/>
                <a:gd name="T71" fmla="*/ 1 h 1052"/>
                <a:gd name="T72" fmla="*/ 0 w 391"/>
                <a:gd name="T73" fmla="*/ 1 h 1052"/>
                <a:gd name="T74" fmla="*/ 0 w 391"/>
                <a:gd name="T75" fmla="*/ 1 h 1052"/>
                <a:gd name="T76" fmla="*/ 0 w 391"/>
                <a:gd name="T77" fmla="*/ 0 h 1052"/>
                <a:gd name="T78" fmla="*/ 0 w 391"/>
                <a:gd name="T79" fmla="*/ 0 h 1052"/>
                <a:gd name="T80" fmla="*/ 0 w 391"/>
                <a:gd name="T81" fmla="*/ 0 h 1052"/>
                <a:gd name="T82" fmla="*/ 1 w 391"/>
                <a:gd name="T83" fmla="*/ 0 h 1052"/>
                <a:gd name="T84" fmla="*/ 1 w 391"/>
                <a:gd name="T85" fmla="*/ 0 h 1052"/>
                <a:gd name="T86" fmla="*/ 0 w 391"/>
                <a:gd name="T87" fmla="*/ 0 h 1052"/>
                <a:gd name="T88" fmla="*/ 0 w 391"/>
                <a:gd name="T89" fmla="*/ 1 h 1052"/>
                <a:gd name="T90" fmla="*/ 0 w 391"/>
                <a:gd name="T91" fmla="*/ 1 h 1052"/>
                <a:gd name="T92" fmla="*/ 0 w 391"/>
                <a:gd name="T93" fmla="*/ 1 h 1052"/>
                <a:gd name="T94" fmla="*/ 0 w 391"/>
                <a:gd name="T95" fmla="*/ 1 h 1052"/>
                <a:gd name="T96" fmla="*/ 0 w 391"/>
                <a:gd name="T97" fmla="*/ 1 h 1052"/>
                <a:gd name="T98" fmla="*/ 0 w 391"/>
                <a:gd name="T99" fmla="*/ 1 h 1052"/>
                <a:gd name="T100" fmla="*/ 0 w 391"/>
                <a:gd name="T101" fmla="*/ 1 h 1052"/>
                <a:gd name="T102" fmla="*/ 0 w 391"/>
                <a:gd name="T103" fmla="*/ 1 h 10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91" h="1052">
                  <a:moveTo>
                    <a:pt x="35" y="1052"/>
                  </a:moveTo>
                  <a:lnTo>
                    <a:pt x="39" y="1021"/>
                  </a:lnTo>
                  <a:lnTo>
                    <a:pt x="46" y="991"/>
                  </a:lnTo>
                  <a:lnTo>
                    <a:pt x="55" y="961"/>
                  </a:lnTo>
                  <a:lnTo>
                    <a:pt x="64" y="930"/>
                  </a:lnTo>
                  <a:lnTo>
                    <a:pt x="72" y="901"/>
                  </a:lnTo>
                  <a:lnTo>
                    <a:pt x="81" y="873"/>
                  </a:lnTo>
                  <a:lnTo>
                    <a:pt x="88" y="844"/>
                  </a:lnTo>
                  <a:lnTo>
                    <a:pt x="94" y="815"/>
                  </a:lnTo>
                  <a:lnTo>
                    <a:pt x="87" y="831"/>
                  </a:lnTo>
                  <a:lnTo>
                    <a:pt x="80" y="845"/>
                  </a:lnTo>
                  <a:lnTo>
                    <a:pt x="71" y="861"/>
                  </a:lnTo>
                  <a:lnTo>
                    <a:pt x="64" y="877"/>
                  </a:lnTo>
                  <a:lnTo>
                    <a:pt x="52" y="916"/>
                  </a:lnTo>
                  <a:lnTo>
                    <a:pt x="42" y="949"/>
                  </a:lnTo>
                  <a:lnTo>
                    <a:pt x="35" y="974"/>
                  </a:lnTo>
                  <a:lnTo>
                    <a:pt x="30" y="994"/>
                  </a:lnTo>
                  <a:lnTo>
                    <a:pt x="26" y="1007"/>
                  </a:lnTo>
                  <a:lnTo>
                    <a:pt x="23" y="1017"/>
                  </a:lnTo>
                  <a:lnTo>
                    <a:pt x="22" y="1023"/>
                  </a:lnTo>
                  <a:lnTo>
                    <a:pt x="20" y="1024"/>
                  </a:lnTo>
                  <a:lnTo>
                    <a:pt x="15" y="1005"/>
                  </a:lnTo>
                  <a:lnTo>
                    <a:pt x="19" y="971"/>
                  </a:lnTo>
                  <a:lnTo>
                    <a:pt x="33" y="925"/>
                  </a:lnTo>
                  <a:lnTo>
                    <a:pt x="52" y="871"/>
                  </a:lnTo>
                  <a:lnTo>
                    <a:pt x="74" y="819"/>
                  </a:lnTo>
                  <a:lnTo>
                    <a:pt x="93" y="773"/>
                  </a:lnTo>
                  <a:lnTo>
                    <a:pt x="107" y="738"/>
                  </a:lnTo>
                  <a:lnTo>
                    <a:pt x="113" y="720"/>
                  </a:lnTo>
                  <a:lnTo>
                    <a:pt x="97" y="738"/>
                  </a:lnTo>
                  <a:lnTo>
                    <a:pt x="81" y="764"/>
                  </a:lnTo>
                  <a:lnTo>
                    <a:pt x="65" y="798"/>
                  </a:lnTo>
                  <a:lnTo>
                    <a:pt x="51" y="835"/>
                  </a:lnTo>
                  <a:lnTo>
                    <a:pt x="38" y="873"/>
                  </a:lnTo>
                  <a:lnTo>
                    <a:pt x="26" y="910"/>
                  </a:lnTo>
                  <a:lnTo>
                    <a:pt x="16" y="942"/>
                  </a:lnTo>
                  <a:lnTo>
                    <a:pt x="9" y="968"/>
                  </a:lnTo>
                  <a:lnTo>
                    <a:pt x="7" y="968"/>
                  </a:lnTo>
                  <a:lnTo>
                    <a:pt x="7" y="969"/>
                  </a:lnTo>
                  <a:lnTo>
                    <a:pt x="6" y="971"/>
                  </a:lnTo>
                  <a:lnTo>
                    <a:pt x="5" y="972"/>
                  </a:lnTo>
                  <a:lnTo>
                    <a:pt x="3" y="965"/>
                  </a:lnTo>
                  <a:lnTo>
                    <a:pt x="3" y="956"/>
                  </a:lnTo>
                  <a:lnTo>
                    <a:pt x="2" y="949"/>
                  </a:lnTo>
                  <a:lnTo>
                    <a:pt x="0" y="942"/>
                  </a:lnTo>
                  <a:lnTo>
                    <a:pt x="13" y="907"/>
                  </a:lnTo>
                  <a:lnTo>
                    <a:pt x="28" y="871"/>
                  </a:lnTo>
                  <a:lnTo>
                    <a:pt x="42" y="835"/>
                  </a:lnTo>
                  <a:lnTo>
                    <a:pt x="58" y="800"/>
                  </a:lnTo>
                  <a:lnTo>
                    <a:pt x="74" y="766"/>
                  </a:lnTo>
                  <a:lnTo>
                    <a:pt x="87" y="731"/>
                  </a:lnTo>
                  <a:lnTo>
                    <a:pt x="98" y="697"/>
                  </a:lnTo>
                  <a:lnTo>
                    <a:pt x="107" y="663"/>
                  </a:lnTo>
                  <a:lnTo>
                    <a:pt x="123" y="624"/>
                  </a:lnTo>
                  <a:lnTo>
                    <a:pt x="140" y="586"/>
                  </a:lnTo>
                  <a:lnTo>
                    <a:pt x="156" y="547"/>
                  </a:lnTo>
                  <a:lnTo>
                    <a:pt x="173" y="509"/>
                  </a:lnTo>
                  <a:lnTo>
                    <a:pt x="189" y="470"/>
                  </a:lnTo>
                  <a:lnTo>
                    <a:pt x="207" y="431"/>
                  </a:lnTo>
                  <a:lnTo>
                    <a:pt x="222" y="392"/>
                  </a:lnTo>
                  <a:lnTo>
                    <a:pt x="240" y="353"/>
                  </a:lnTo>
                  <a:lnTo>
                    <a:pt x="256" y="314"/>
                  </a:lnTo>
                  <a:lnTo>
                    <a:pt x="273" y="277"/>
                  </a:lnTo>
                  <a:lnTo>
                    <a:pt x="289" y="238"/>
                  </a:lnTo>
                  <a:lnTo>
                    <a:pt x="305" y="199"/>
                  </a:lnTo>
                  <a:lnTo>
                    <a:pt x="322" y="161"/>
                  </a:lnTo>
                  <a:lnTo>
                    <a:pt x="338" y="122"/>
                  </a:lnTo>
                  <a:lnTo>
                    <a:pt x="354" y="83"/>
                  </a:lnTo>
                  <a:lnTo>
                    <a:pt x="370" y="46"/>
                  </a:lnTo>
                  <a:lnTo>
                    <a:pt x="380" y="24"/>
                  </a:lnTo>
                  <a:lnTo>
                    <a:pt x="386" y="11"/>
                  </a:lnTo>
                  <a:lnTo>
                    <a:pt x="390" y="3"/>
                  </a:lnTo>
                  <a:lnTo>
                    <a:pt x="391" y="0"/>
                  </a:lnTo>
                  <a:lnTo>
                    <a:pt x="390" y="20"/>
                  </a:lnTo>
                  <a:lnTo>
                    <a:pt x="386" y="39"/>
                  </a:lnTo>
                  <a:lnTo>
                    <a:pt x="380" y="57"/>
                  </a:lnTo>
                  <a:lnTo>
                    <a:pt x="373" y="76"/>
                  </a:lnTo>
                  <a:lnTo>
                    <a:pt x="364" y="95"/>
                  </a:lnTo>
                  <a:lnTo>
                    <a:pt x="354" y="114"/>
                  </a:lnTo>
                  <a:lnTo>
                    <a:pt x="345" y="132"/>
                  </a:lnTo>
                  <a:lnTo>
                    <a:pt x="335" y="151"/>
                  </a:lnTo>
                  <a:lnTo>
                    <a:pt x="326" y="173"/>
                  </a:lnTo>
                  <a:lnTo>
                    <a:pt x="312" y="205"/>
                  </a:lnTo>
                  <a:lnTo>
                    <a:pt x="300" y="236"/>
                  </a:lnTo>
                  <a:lnTo>
                    <a:pt x="298" y="259"/>
                  </a:lnTo>
                  <a:lnTo>
                    <a:pt x="300" y="257"/>
                  </a:lnTo>
                  <a:lnTo>
                    <a:pt x="303" y="251"/>
                  </a:lnTo>
                  <a:lnTo>
                    <a:pt x="308" y="242"/>
                  </a:lnTo>
                  <a:lnTo>
                    <a:pt x="313" y="233"/>
                  </a:lnTo>
                  <a:lnTo>
                    <a:pt x="325" y="212"/>
                  </a:lnTo>
                  <a:lnTo>
                    <a:pt x="334" y="195"/>
                  </a:lnTo>
                  <a:lnTo>
                    <a:pt x="339" y="180"/>
                  </a:lnTo>
                  <a:lnTo>
                    <a:pt x="347" y="167"/>
                  </a:lnTo>
                  <a:lnTo>
                    <a:pt x="352" y="154"/>
                  </a:lnTo>
                  <a:lnTo>
                    <a:pt x="360" y="140"/>
                  </a:lnTo>
                  <a:lnTo>
                    <a:pt x="367" y="122"/>
                  </a:lnTo>
                  <a:lnTo>
                    <a:pt x="377" y="101"/>
                  </a:lnTo>
                  <a:lnTo>
                    <a:pt x="378" y="109"/>
                  </a:lnTo>
                  <a:lnTo>
                    <a:pt x="378" y="117"/>
                  </a:lnTo>
                  <a:lnTo>
                    <a:pt x="378" y="125"/>
                  </a:lnTo>
                  <a:lnTo>
                    <a:pt x="377" y="141"/>
                  </a:lnTo>
                  <a:lnTo>
                    <a:pt x="368" y="156"/>
                  </a:lnTo>
                  <a:lnTo>
                    <a:pt x="351" y="187"/>
                  </a:lnTo>
                  <a:lnTo>
                    <a:pt x="329" y="231"/>
                  </a:lnTo>
                  <a:lnTo>
                    <a:pt x="305" y="280"/>
                  </a:lnTo>
                  <a:lnTo>
                    <a:pt x="282" y="330"/>
                  </a:lnTo>
                  <a:lnTo>
                    <a:pt x="261" y="376"/>
                  </a:lnTo>
                  <a:lnTo>
                    <a:pt x="248" y="411"/>
                  </a:lnTo>
                  <a:lnTo>
                    <a:pt x="244" y="430"/>
                  </a:lnTo>
                  <a:lnTo>
                    <a:pt x="246" y="427"/>
                  </a:lnTo>
                  <a:lnTo>
                    <a:pt x="248" y="424"/>
                  </a:lnTo>
                  <a:lnTo>
                    <a:pt x="251" y="418"/>
                  </a:lnTo>
                  <a:lnTo>
                    <a:pt x="256" y="412"/>
                  </a:lnTo>
                  <a:lnTo>
                    <a:pt x="260" y="402"/>
                  </a:lnTo>
                  <a:lnTo>
                    <a:pt x="267" y="391"/>
                  </a:lnTo>
                  <a:lnTo>
                    <a:pt x="276" y="376"/>
                  </a:lnTo>
                  <a:lnTo>
                    <a:pt x="287" y="358"/>
                  </a:lnTo>
                  <a:lnTo>
                    <a:pt x="299" y="333"/>
                  </a:lnTo>
                  <a:lnTo>
                    <a:pt x="311" y="310"/>
                  </a:lnTo>
                  <a:lnTo>
                    <a:pt x="321" y="285"/>
                  </a:lnTo>
                  <a:lnTo>
                    <a:pt x="332" y="262"/>
                  </a:lnTo>
                  <a:lnTo>
                    <a:pt x="344" y="238"/>
                  </a:lnTo>
                  <a:lnTo>
                    <a:pt x="354" y="215"/>
                  </a:lnTo>
                  <a:lnTo>
                    <a:pt x="365" y="190"/>
                  </a:lnTo>
                  <a:lnTo>
                    <a:pt x="377" y="167"/>
                  </a:lnTo>
                  <a:lnTo>
                    <a:pt x="378" y="167"/>
                  </a:lnTo>
                  <a:lnTo>
                    <a:pt x="381" y="167"/>
                  </a:lnTo>
                  <a:lnTo>
                    <a:pt x="383" y="167"/>
                  </a:lnTo>
                  <a:lnTo>
                    <a:pt x="384" y="167"/>
                  </a:lnTo>
                  <a:lnTo>
                    <a:pt x="370" y="202"/>
                  </a:lnTo>
                  <a:lnTo>
                    <a:pt x="354" y="236"/>
                  </a:lnTo>
                  <a:lnTo>
                    <a:pt x="339" y="272"/>
                  </a:lnTo>
                  <a:lnTo>
                    <a:pt x="324" y="307"/>
                  </a:lnTo>
                  <a:lnTo>
                    <a:pt x="309" y="342"/>
                  </a:lnTo>
                  <a:lnTo>
                    <a:pt x="293" y="378"/>
                  </a:lnTo>
                  <a:lnTo>
                    <a:pt x="279" y="412"/>
                  </a:lnTo>
                  <a:lnTo>
                    <a:pt x="264" y="447"/>
                  </a:lnTo>
                  <a:lnTo>
                    <a:pt x="248" y="483"/>
                  </a:lnTo>
                  <a:lnTo>
                    <a:pt x="234" y="518"/>
                  </a:lnTo>
                  <a:lnTo>
                    <a:pt x="220" y="554"/>
                  </a:lnTo>
                  <a:lnTo>
                    <a:pt x="205" y="588"/>
                  </a:lnTo>
                  <a:lnTo>
                    <a:pt x="191" y="624"/>
                  </a:lnTo>
                  <a:lnTo>
                    <a:pt x="176" y="661"/>
                  </a:lnTo>
                  <a:lnTo>
                    <a:pt x="163" y="695"/>
                  </a:lnTo>
                  <a:lnTo>
                    <a:pt x="149" y="731"/>
                  </a:lnTo>
                  <a:lnTo>
                    <a:pt x="137" y="766"/>
                  </a:lnTo>
                  <a:lnTo>
                    <a:pt x="126" y="800"/>
                  </a:lnTo>
                  <a:lnTo>
                    <a:pt x="113" y="835"/>
                  </a:lnTo>
                  <a:lnTo>
                    <a:pt x="100" y="871"/>
                  </a:lnTo>
                  <a:lnTo>
                    <a:pt x="87" y="910"/>
                  </a:lnTo>
                  <a:lnTo>
                    <a:pt x="72" y="951"/>
                  </a:lnTo>
                  <a:lnTo>
                    <a:pt x="58" y="995"/>
                  </a:lnTo>
                  <a:lnTo>
                    <a:pt x="42" y="1041"/>
                  </a:lnTo>
                  <a:lnTo>
                    <a:pt x="41" y="1044"/>
                  </a:lnTo>
                  <a:lnTo>
                    <a:pt x="39" y="1046"/>
                  </a:lnTo>
                  <a:lnTo>
                    <a:pt x="36" y="1049"/>
                  </a:lnTo>
                  <a:lnTo>
                    <a:pt x="35" y="1052"/>
                  </a:lnTo>
                  <a:close/>
                </a:path>
              </a:pathLst>
            </a:custGeom>
            <a:solidFill>
              <a:srgbClr val="DDCE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8" name="Freeform 1091"/>
            <p:cNvSpPr>
              <a:spLocks/>
            </p:cNvSpPr>
            <p:nvPr/>
          </p:nvSpPr>
          <p:spPr bwMode="auto">
            <a:xfrm>
              <a:off x="3760" y="3353"/>
              <a:ext cx="103" cy="48"/>
            </a:xfrm>
            <a:custGeom>
              <a:avLst/>
              <a:gdLst>
                <a:gd name="T0" fmla="*/ 0 w 310"/>
                <a:gd name="T1" fmla="*/ 0 h 145"/>
                <a:gd name="T2" fmla="*/ 0 w 310"/>
                <a:gd name="T3" fmla="*/ 0 h 145"/>
                <a:gd name="T4" fmla="*/ 0 w 310"/>
                <a:gd name="T5" fmla="*/ 0 h 145"/>
                <a:gd name="T6" fmla="*/ 0 w 310"/>
                <a:gd name="T7" fmla="*/ 0 h 145"/>
                <a:gd name="T8" fmla="*/ 0 w 310"/>
                <a:gd name="T9" fmla="*/ 0 h 145"/>
                <a:gd name="T10" fmla="*/ 0 w 310"/>
                <a:gd name="T11" fmla="*/ 0 h 145"/>
                <a:gd name="T12" fmla="*/ 0 w 310"/>
                <a:gd name="T13" fmla="*/ 0 h 145"/>
                <a:gd name="T14" fmla="*/ 0 w 310"/>
                <a:gd name="T15" fmla="*/ 0 h 145"/>
                <a:gd name="T16" fmla="*/ 0 w 310"/>
                <a:gd name="T17" fmla="*/ 0 h 145"/>
                <a:gd name="T18" fmla="*/ 0 w 310"/>
                <a:gd name="T19" fmla="*/ 0 h 145"/>
                <a:gd name="T20" fmla="*/ 0 w 310"/>
                <a:gd name="T21" fmla="*/ 0 h 145"/>
                <a:gd name="T22" fmla="*/ 0 w 310"/>
                <a:gd name="T23" fmla="*/ 0 h 145"/>
                <a:gd name="T24" fmla="*/ 0 w 310"/>
                <a:gd name="T25" fmla="*/ 0 h 145"/>
                <a:gd name="T26" fmla="*/ 0 w 310"/>
                <a:gd name="T27" fmla="*/ 0 h 145"/>
                <a:gd name="T28" fmla="*/ 0 w 310"/>
                <a:gd name="T29" fmla="*/ 0 h 145"/>
                <a:gd name="T30" fmla="*/ 0 w 310"/>
                <a:gd name="T31" fmla="*/ 0 h 145"/>
                <a:gd name="T32" fmla="*/ 0 w 310"/>
                <a:gd name="T33" fmla="*/ 0 h 145"/>
                <a:gd name="T34" fmla="*/ 0 w 310"/>
                <a:gd name="T35" fmla="*/ 0 h 145"/>
                <a:gd name="T36" fmla="*/ 0 w 310"/>
                <a:gd name="T37" fmla="*/ 0 h 145"/>
                <a:gd name="T38" fmla="*/ 0 w 310"/>
                <a:gd name="T39" fmla="*/ 0 h 145"/>
                <a:gd name="T40" fmla="*/ 0 w 310"/>
                <a:gd name="T41" fmla="*/ 0 h 145"/>
                <a:gd name="T42" fmla="*/ 0 w 310"/>
                <a:gd name="T43" fmla="*/ 0 h 145"/>
                <a:gd name="T44" fmla="*/ 0 w 310"/>
                <a:gd name="T45" fmla="*/ 0 h 145"/>
                <a:gd name="T46" fmla="*/ 0 w 310"/>
                <a:gd name="T47" fmla="*/ 0 h 145"/>
                <a:gd name="T48" fmla="*/ 0 w 310"/>
                <a:gd name="T49" fmla="*/ 0 h 145"/>
                <a:gd name="T50" fmla="*/ 0 w 310"/>
                <a:gd name="T51" fmla="*/ 0 h 145"/>
                <a:gd name="T52" fmla="*/ 0 w 310"/>
                <a:gd name="T53" fmla="*/ 0 h 145"/>
                <a:gd name="T54" fmla="*/ 0 w 310"/>
                <a:gd name="T55" fmla="*/ 0 h 145"/>
                <a:gd name="T56" fmla="*/ 0 w 310"/>
                <a:gd name="T57" fmla="*/ 0 h 145"/>
                <a:gd name="T58" fmla="*/ 0 w 310"/>
                <a:gd name="T59" fmla="*/ 0 h 145"/>
                <a:gd name="T60" fmla="*/ 0 w 310"/>
                <a:gd name="T61" fmla="*/ 0 h 145"/>
                <a:gd name="T62" fmla="*/ 0 w 310"/>
                <a:gd name="T63" fmla="*/ 0 h 145"/>
                <a:gd name="T64" fmla="*/ 0 w 310"/>
                <a:gd name="T65" fmla="*/ 0 h 145"/>
                <a:gd name="T66" fmla="*/ 0 w 310"/>
                <a:gd name="T67" fmla="*/ 0 h 145"/>
                <a:gd name="T68" fmla="*/ 0 w 310"/>
                <a:gd name="T69" fmla="*/ 0 h 145"/>
                <a:gd name="T70" fmla="*/ 0 w 310"/>
                <a:gd name="T71" fmla="*/ 0 h 145"/>
                <a:gd name="T72" fmla="*/ 0 w 310"/>
                <a:gd name="T73" fmla="*/ 0 h 145"/>
                <a:gd name="T74" fmla="*/ 0 w 310"/>
                <a:gd name="T75" fmla="*/ 0 h 145"/>
                <a:gd name="T76" fmla="*/ 0 w 310"/>
                <a:gd name="T77" fmla="*/ 0 h 145"/>
                <a:gd name="T78" fmla="*/ 0 w 310"/>
                <a:gd name="T79" fmla="*/ 0 h 145"/>
                <a:gd name="T80" fmla="*/ 0 w 310"/>
                <a:gd name="T81" fmla="*/ 0 h 145"/>
                <a:gd name="T82" fmla="*/ 0 w 310"/>
                <a:gd name="T83" fmla="*/ 0 h 145"/>
                <a:gd name="T84" fmla="*/ 0 w 310"/>
                <a:gd name="T85" fmla="*/ 0 h 145"/>
                <a:gd name="T86" fmla="*/ 0 w 310"/>
                <a:gd name="T87" fmla="*/ 0 h 145"/>
                <a:gd name="T88" fmla="*/ 0 w 310"/>
                <a:gd name="T89" fmla="*/ 0 h 145"/>
                <a:gd name="T90" fmla="*/ 0 w 310"/>
                <a:gd name="T91" fmla="*/ 0 h 145"/>
                <a:gd name="T92" fmla="*/ 0 w 310"/>
                <a:gd name="T93" fmla="*/ 0 h 145"/>
                <a:gd name="T94" fmla="*/ 0 w 310"/>
                <a:gd name="T95" fmla="*/ 0 h 145"/>
                <a:gd name="T96" fmla="*/ 0 w 310"/>
                <a:gd name="T97" fmla="*/ 0 h 1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0" h="145">
                  <a:moveTo>
                    <a:pt x="1" y="145"/>
                  </a:moveTo>
                  <a:lnTo>
                    <a:pt x="1" y="144"/>
                  </a:lnTo>
                  <a:lnTo>
                    <a:pt x="0" y="142"/>
                  </a:lnTo>
                  <a:lnTo>
                    <a:pt x="26" y="138"/>
                  </a:lnTo>
                  <a:lnTo>
                    <a:pt x="49" y="134"/>
                  </a:lnTo>
                  <a:lnTo>
                    <a:pt x="71" y="127"/>
                  </a:lnTo>
                  <a:lnTo>
                    <a:pt x="91" y="118"/>
                  </a:lnTo>
                  <a:lnTo>
                    <a:pt x="111" y="108"/>
                  </a:lnTo>
                  <a:lnTo>
                    <a:pt x="130" y="95"/>
                  </a:lnTo>
                  <a:lnTo>
                    <a:pt x="150" y="79"/>
                  </a:lnTo>
                  <a:lnTo>
                    <a:pt x="170" y="60"/>
                  </a:lnTo>
                  <a:lnTo>
                    <a:pt x="186" y="50"/>
                  </a:lnTo>
                  <a:lnTo>
                    <a:pt x="201" y="40"/>
                  </a:lnTo>
                  <a:lnTo>
                    <a:pt x="218" y="30"/>
                  </a:lnTo>
                  <a:lnTo>
                    <a:pt x="234" y="21"/>
                  </a:lnTo>
                  <a:lnTo>
                    <a:pt x="251" y="13"/>
                  </a:lnTo>
                  <a:lnTo>
                    <a:pt x="268" y="5"/>
                  </a:lnTo>
                  <a:lnTo>
                    <a:pt x="287" y="1"/>
                  </a:lnTo>
                  <a:lnTo>
                    <a:pt x="306" y="0"/>
                  </a:lnTo>
                  <a:lnTo>
                    <a:pt x="307" y="1"/>
                  </a:lnTo>
                  <a:lnTo>
                    <a:pt x="309" y="3"/>
                  </a:lnTo>
                  <a:lnTo>
                    <a:pt x="309" y="4"/>
                  </a:lnTo>
                  <a:lnTo>
                    <a:pt x="310" y="5"/>
                  </a:lnTo>
                  <a:lnTo>
                    <a:pt x="306" y="8"/>
                  </a:lnTo>
                  <a:lnTo>
                    <a:pt x="297" y="13"/>
                  </a:lnTo>
                  <a:lnTo>
                    <a:pt x="284" y="17"/>
                  </a:lnTo>
                  <a:lnTo>
                    <a:pt x="270" y="23"/>
                  </a:lnTo>
                  <a:lnTo>
                    <a:pt x="257" y="28"/>
                  </a:lnTo>
                  <a:lnTo>
                    <a:pt x="244" y="34"/>
                  </a:lnTo>
                  <a:lnTo>
                    <a:pt x="234" y="39"/>
                  </a:lnTo>
                  <a:lnTo>
                    <a:pt x="229" y="40"/>
                  </a:lnTo>
                  <a:lnTo>
                    <a:pt x="211" y="53"/>
                  </a:lnTo>
                  <a:lnTo>
                    <a:pt x="193" y="66"/>
                  </a:lnTo>
                  <a:lnTo>
                    <a:pt x="175" y="79"/>
                  </a:lnTo>
                  <a:lnTo>
                    <a:pt x="156" y="92"/>
                  </a:lnTo>
                  <a:lnTo>
                    <a:pt x="137" y="106"/>
                  </a:lnTo>
                  <a:lnTo>
                    <a:pt x="120" y="119"/>
                  </a:lnTo>
                  <a:lnTo>
                    <a:pt x="101" y="131"/>
                  </a:lnTo>
                  <a:lnTo>
                    <a:pt x="82" y="141"/>
                  </a:lnTo>
                  <a:lnTo>
                    <a:pt x="71" y="142"/>
                  </a:lnTo>
                  <a:lnTo>
                    <a:pt x="61" y="144"/>
                  </a:lnTo>
                  <a:lnTo>
                    <a:pt x="52" y="144"/>
                  </a:lnTo>
                  <a:lnTo>
                    <a:pt x="45" y="145"/>
                  </a:lnTo>
                  <a:lnTo>
                    <a:pt x="37" y="145"/>
                  </a:lnTo>
                  <a:lnTo>
                    <a:pt x="27" y="145"/>
                  </a:lnTo>
                  <a:lnTo>
                    <a:pt x="16" y="145"/>
                  </a:lnTo>
                  <a:lnTo>
                    <a:pt x="1"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9" name="Freeform 1092"/>
            <p:cNvSpPr>
              <a:spLocks/>
            </p:cNvSpPr>
            <p:nvPr/>
          </p:nvSpPr>
          <p:spPr bwMode="auto">
            <a:xfrm>
              <a:off x="3597" y="3020"/>
              <a:ext cx="91" cy="381"/>
            </a:xfrm>
            <a:custGeom>
              <a:avLst/>
              <a:gdLst>
                <a:gd name="T0" fmla="*/ 0 w 273"/>
                <a:gd name="T1" fmla="*/ 2 h 1141"/>
                <a:gd name="T2" fmla="*/ 0 w 273"/>
                <a:gd name="T3" fmla="*/ 1 h 1141"/>
                <a:gd name="T4" fmla="*/ 0 w 273"/>
                <a:gd name="T5" fmla="*/ 1 h 1141"/>
                <a:gd name="T6" fmla="*/ 0 w 273"/>
                <a:gd name="T7" fmla="*/ 1 h 1141"/>
                <a:gd name="T8" fmla="*/ 0 w 273"/>
                <a:gd name="T9" fmla="*/ 0 h 1141"/>
                <a:gd name="T10" fmla="*/ 0 w 273"/>
                <a:gd name="T11" fmla="*/ 0 h 1141"/>
                <a:gd name="T12" fmla="*/ 0 w 273"/>
                <a:gd name="T13" fmla="*/ 0 h 1141"/>
                <a:gd name="T14" fmla="*/ 0 w 273"/>
                <a:gd name="T15" fmla="*/ 0 h 1141"/>
                <a:gd name="T16" fmla="*/ 0 w 273"/>
                <a:gd name="T17" fmla="*/ 1 h 1141"/>
                <a:gd name="T18" fmla="*/ 0 w 273"/>
                <a:gd name="T19" fmla="*/ 1 h 1141"/>
                <a:gd name="T20" fmla="*/ 0 w 273"/>
                <a:gd name="T21" fmla="*/ 1 h 1141"/>
                <a:gd name="T22" fmla="*/ 0 w 273"/>
                <a:gd name="T23" fmla="*/ 0 h 1141"/>
                <a:gd name="T24" fmla="*/ 0 w 273"/>
                <a:gd name="T25" fmla="*/ 0 h 1141"/>
                <a:gd name="T26" fmla="*/ 0 w 273"/>
                <a:gd name="T27" fmla="*/ 0 h 1141"/>
                <a:gd name="T28" fmla="*/ 0 w 273"/>
                <a:gd name="T29" fmla="*/ 0 h 1141"/>
                <a:gd name="T30" fmla="*/ 0 w 273"/>
                <a:gd name="T31" fmla="*/ 0 h 1141"/>
                <a:gd name="T32" fmla="*/ 0 w 273"/>
                <a:gd name="T33" fmla="*/ 0 h 1141"/>
                <a:gd name="T34" fmla="*/ 0 w 273"/>
                <a:gd name="T35" fmla="*/ 0 h 1141"/>
                <a:gd name="T36" fmla="*/ 0 w 273"/>
                <a:gd name="T37" fmla="*/ 0 h 1141"/>
                <a:gd name="T38" fmla="*/ 0 w 273"/>
                <a:gd name="T39" fmla="*/ 0 h 1141"/>
                <a:gd name="T40" fmla="*/ 0 w 273"/>
                <a:gd name="T41" fmla="*/ 0 h 1141"/>
                <a:gd name="T42" fmla="*/ 0 w 273"/>
                <a:gd name="T43" fmla="*/ 0 h 1141"/>
                <a:gd name="T44" fmla="*/ 0 w 273"/>
                <a:gd name="T45" fmla="*/ 0 h 1141"/>
                <a:gd name="T46" fmla="*/ 0 w 273"/>
                <a:gd name="T47" fmla="*/ 0 h 1141"/>
                <a:gd name="T48" fmla="*/ 0 w 273"/>
                <a:gd name="T49" fmla="*/ 0 h 1141"/>
                <a:gd name="T50" fmla="*/ 0 w 273"/>
                <a:gd name="T51" fmla="*/ 0 h 1141"/>
                <a:gd name="T52" fmla="*/ 0 w 273"/>
                <a:gd name="T53" fmla="*/ 0 h 1141"/>
                <a:gd name="T54" fmla="*/ 0 w 273"/>
                <a:gd name="T55" fmla="*/ 0 h 1141"/>
                <a:gd name="T56" fmla="*/ 0 w 273"/>
                <a:gd name="T57" fmla="*/ 0 h 1141"/>
                <a:gd name="T58" fmla="*/ 0 w 273"/>
                <a:gd name="T59" fmla="*/ 0 h 1141"/>
                <a:gd name="T60" fmla="*/ 0 w 273"/>
                <a:gd name="T61" fmla="*/ 0 h 1141"/>
                <a:gd name="T62" fmla="*/ 0 w 273"/>
                <a:gd name="T63" fmla="*/ 1 h 1141"/>
                <a:gd name="T64" fmla="*/ 0 w 273"/>
                <a:gd name="T65" fmla="*/ 1 h 1141"/>
                <a:gd name="T66" fmla="*/ 0 w 273"/>
                <a:gd name="T67" fmla="*/ 1 h 1141"/>
                <a:gd name="T68" fmla="*/ 0 w 273"/>
                <a:gd name="T69" fmla="*/ 1 h 1141"/>
                <a:gd name="T70" fmla="*/ 0 w 273"/>
                <a:gd name="T71" fmla="*/ 1 h 1141"/>
                <a:gd name="T72" fmla="*/ 0 w 273"/>
                <a:gd name="T73" fmla="*/ 1 h 1141"/>
                <a:gd name="T74" fmla="*/ 0 w 273"/>
                <a:gd name="T75" fmla="*/ 1 h 1141"/>
                <a:gd name="T76" fmla="*/ 0 w 273"/>
                <a:gd name="T77" fmla="*/ 1 h 1141"/>
                <a:gd name="T78" fmla="*/ 0 w 273"/>
                <a:gd name="T79" fmla="*/ 1 h 1141"/>
                <a:gd name="T80" fmla="*/ 0 w 273"/>
                <a:gd name="T81" fmla="*/ 1 h 1141"/>
                <a:gd name="T82" fmla="*/ 0 w 273"/>
                <a:gd name="T83" fmla="*/ 1 h 1141"/>
                <a:gd name="T84" fmla="*/ 0 w 273"/>
                <a:gd name="T85" fmla="*/ 1 h 1141"/>
                <a:gd name="T86" fmla="*/ 0 w 273"/>
                <a:gd name="T87" fmla="*/ 1 h 1141"/>
                <a:gd name="T88" fmla="*/ 0 w 273"/>
                <a:gd name="T89" fmla="*/ 1 h 1141"/>
                <a:gd name="T90" fmla="*/ 0 w 273"/>
                <a:gd name="T91" fmla="*/ 1 h 1141"/>
                <a:gd name="T92" fmla="*/ 0 w 273"/>
                <a:gd name="T93" fmla="*/ 1 h 1141"/>
                <a:gd name="T94" fmla="*/ 0 w 273"/>
                <a:gd name="T95" fmla="*/ 2 h 11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73" h="1141">
                  <a:moveTo>
                    <a:pt x="225" y="1141"/>
                  </a:moveTo>
                  <a:lnTo>
                    <a:pt x="222" y="1132"/>
                  </a:lnTo>
                  <a:lnTo>
                    <a:pt x="221" y="1118"/>
                  </a:lnTo>
                  <a:lnTo>
                    <a:pt x="218" y="1106"/>
                  </a:lnTo>
                  <a:lnTo>
                    <a:pt x="215" y="1099"/>
                  </a:lnTo>
                  <a:lnTo>
                    <a:pt x="195" y="1005"/>
                  </a:lnTo>
                  <a:lnTo>
                    <a:pt x="175" y="910"/>
                  </a:lnTo>
                  <a:lnTo>
                    <a:pt x="156" y="816"/>
                  </a:lnTo>
                  <a:lnTo>
                    <a:pt x="136" y="721"/>
                  </a:lnTo>
                  <a:lnTo>
                    <a:pt x="116" y="627"/>
                  </a:lnTo>
                  <a:lnTo>
                    <a:pt x="92" y="535"/>
                  </a:lnTo>
                  <a:lnTo>
                    <a:pt x="68" y="444"/>
                  </a:lnTo>
                  <a:lnTo>
                    <a:pt x="39" y="355"/>
                  </a:lnTo>
                  <a:lnTo>
                    <a:pt x="19" y="316"/>
                  </a:lnTo>
                  <a:lnTo>
                    <a:pt x="9" y="295"/>
                  </a:lnTo>
                  <a:lnTo>
                    <a:pt x="4" y="284"/>
                  </a:lnTo>
                  <a:lnTo>
                    <a:pt x="1" y="275"/>
                  </a:lnTo>
                  <a:lnTo>
                    <a:pt x="3" y="275"/>
                  </a:lnTo>
                  <a:lnTo>
                    <a:pt x="4" y="275"/>
                  </a:lnTo>
                  <a:lnTo>
                    <a:pt x="6" y="275"/>
                  </a:lnTo>
                  <a:lnTo>
                    <a:pt x="7" y="275"/>
                  </a:lnTo>
                  <a:lnTo>
                    <a:pt x="22" y="304"/>
                  </a:lnTo>
                  <a:lnTo>
                    <a:pt x="35" y="333"/>
                  </a:lnTo>
                  <a:lnTo>
                    <a:pt x="48" y="363"/>
                  </a:lnTo>
                  <a:lnTo>
                    <a:pt x="59" y="392"/>
                  </a:lnTo>
                  <a:lnTo>
                    <a:pt x="71" y="424"/>
                  </a:lnTo>
                  <a:lnTo>
                    <a:pt x="81" y="454"/>
                  </a:lnTo>
                  <a:lnTo>
                    <a:pt x="92" y="486"/>
                  </a:lnTo>
                  <a:lnTo>
                    <a:pt x="103" y="519"/>
                  </a:lnTo>
                  <a:lnTo>
                    <a:pt x="101" y="482"/>
                  </a:lnTo>
                  <a:lnTo>
                    <a:pt x="94" y="444"/>
                  </a:lnTo>
                  <a:lnTo>
                    <a:pt x="85" y="407"/>
                  </a:lnTo>
                  <a:lnTo>
                    <a:pt x="72" y="370"/>
                  </a:lnTo>
                  <a:lnTo>
                    <a:pt x="58" y="336"/>
                  </a:lnTo>
                  <a:lnTo>
                    <a:pt x="40" y="303"/>
                  </a:lnTo>
                  <a:lnTo>
                    <a:pt x="22" y="271"/>
                  </a:lnTo>
                  <a:lnTo>
                    <a:pt x="3" y="239"/>
                  </a:lnTo>
                  <a:lnTo>
                    <a:pt x="3" y="232"/>
                  </a:lnTo>
                  <a:lnTo>
                    <a:pt x="3" y="225"/>
                  </a:lnTo>
                  <a:lnTo>
                    <a:pt x="3" y="219"/>
                  </a:lnTo>
                  <a:lnTo>
                    <a:pt x="4" y="212"/>
                  </a:lnTo>
                  <a:lnTo>
                    <a:pt x="6" y="212"/>
                  </a:lnTo>
                  <a:lnTo>
                    <a:pt x="9" y="212"/>
                  </a:lnTo>
                  <a:lnTo>
                    <a:pt x="10" y="212"/>
                  </a:lnTo>
                  <a:lnTo>
                    <a:pt x="13" y="212"/>
                  </a:lnTo>
                  <a:lnTo>
                    <a:pt x="16" y="223"/>
                  </a:lnTo>
                  <a:lnTo>
                    <a:pt x="25" y="246"/>
                  </a:lnTo>
                  <a:lnTo>
                    <a:pt x="33" y="271"/>
                  </a:lnTo>
                  <a:lnTo>
                    <a:pt x="43" y="284"/>
                  </a:lnTo>
                  <a:lnTo>
                    <a:pt x="39" y="251"/>
                  </a:lnTo>
                  <a:lnTo>
                    <a:pt x="30" y="220"/>
                  </a:lnTo>
                  <a:lnTo>
                    <a:pt x="19" y="192"/>
                  </a:lnTo>
                  <a:lnTo>
                    <a:pt x="6" y="166"/>
                  </a:lnTo>
                  <a:lnTo>
                    <a:pt x="4" y="166"/>
                  </a:lnTo>
                  <a:lnTo>
                    <a:pt x="3" y="164"/>
                  </a:lnTo>
                  <a:lnTo>
                    <a:pt x="1" y="164"/>
                  </a:lnTo>
                  <a:lnTo>
                    <a:pt x="0" y="164"/>
                  </a:lnTo>
                  <a:lnTo>
                    <a:pt x="0" y="150"/>
                  </a:lnTo>
                  <a:lnTo>
                    <a:pt x="0" y="135"/>
                  </a:lnTo>
                  <a:lnTo>
                    <a:pt x="0" y="122"/>
                  </a:lnTo>
                  <a:lnTo>
                    <a:pt x="0" y="108"/>
                  </a:lnTo>
                  <a:lnTo>
                    <a:pt x="1" y="108"/>
                  </a:lnTo>
                  <a:lnTo>
                    <a:pt x="4" y="108"/>
                  </a:lnTo>
                  <a:lnTo>
                    <a:pt x="6" y="109"/>
                  </a:lnTo>
                  <a:lnTo>
                    <a:pt x="7" y="109"/>
                  </a:lnTo>
                  <a:lnTo>
                    <a:pt x="17" y="132"/>
                  </a:lnTo>
                  <a:lnTo>
                    <a:pt x="29" y="158"/>
                  </a:lnTo>
                  <a:lnTo>
                    <a:pt x="39" y="184"/>
                  </a:lnTo>
                  <a:lnTo>
                    <a:pt x="48" y="213"/>
                  </a:lnTo>
                  <a:lnTo>
                    <a:pt x="56" y="241"/>
                  </a:lnTo>
                  <a:lnTo>
                    <a:pt x="64" y="269"/>
                  </a:lnTo>
                  <a:lnTo>
                    <a:pt x="71" y="298"/>
                  </a:lnTo>
                  <a:lnTo>
                    <a:pt x="75" y="326"/>
                  </a:lnTo>
                  <a:lnTo>
                    <a:pt x="75" y="327"/>
                  </a:lnTo>
                  <a:lnTo>
                    <a:pt x="77" y="329"/>
                  </a:lnTo>
                  <a:lnTo>
                    <a:pt x="77" y="330"/>
                  </a:lnTo>
                  <a:lnTo>
                    <a:pt x="78" y="332"/>
                  </a:lnTo>
                  <a:lnTo>
                    <a:pt x="79" y="306"/>
                  </a:lnTo>
                  <a:lnTo>
                    <a:pt x="77" y="277"/>
                  </a:lnTo>
                  <a:lnTo>
                    <a:pt x="72" y="248"/>
                  </a:lnTo>
                  <a:lnTo>
                    <a:pt x="65" y="219"/>
                  </a:lnTo>
                  <a:lnTo>
                    <a:pt x="55" y="190"/>
                  </a:lnTo>
                  <a:lnTo>
                    <a:pt x="46" y="163"/>
                  </a:lnTo>
                  <a:lnTo>
                    <a:pt x="38" y="137"/>
                  </a:lnTo>
                  <a:lnTo>
                    <a:pt x="29" y="114"/>
                  </a:lnTo>
                  <a:lnTo>
                    <a:pt x="12" y="82"/>
                  </a:lnTo>
                  <a:lnTo>
                    <a:pt x="4" y="57"/>
                  </a:lnTo>
                  <a:lnTo>
                    <a:pt x="1" y="33"/>
                  </a:lnTo>
                  <a:lnTo>
                    <a:pt x="1" y="0"/>
                  </a:lnTo>
                  <a:lnTo>
                    <a:pt x="33" y="83"/>
                  </a:lnTo>
                  <a:lnTo>
                    <a:pt x="62" y="168"/>
                  </a:lnTo>
                  <a:lnTo>
                    <a:pt x="88" y="256"/>
                  </a:lnTo>
                  <a:lnTo>
                    <a:pt x="114" y="347"/>
                  </a:lnTo>
                  <a:lnTo>
                    <a:pt x="137" y="437"/>
                  </a:lnTo>
                  <a:lnTo>
                    <a:pt x="159" y="528"/>
                  </a:lnTo>
                  <a:lnTo>
                    <a:pt x="180" y="617"/>
                  </a:lnTo>
                  <a:lnTo>
                    <a:pt x="201" y="704"/>
                  </a:lnTo>
                  <a:lnTo>
                    <a:pt x="206" y="740"/>
                  </a:lnTo>
                  <a:lnTo>
                    <a:pt x="215" y="776"/>
                  </a:lnTo>
                  <a:lnTo>
                    <a:pt x="222" y="813"/>
                  </a:lnTo>
                  <a:lnTo>
                    <a:pt x="231" y="851"/>
                  </a:lnTo>
                  <a:lnTo>
                    <a:pt x="241" y="888"/>
                  </a:lnTo>
                  <a:lnTo>
                    <a:pt x="251" y="927"/>
                  </a:lnTo>
                  <a:lnTo>
                    <a:pt x="261" y="965"/>
                  </a:lnTo>
                  <a:lnTo>
                    <a:pt x="273" y="1002"/>
                  </a:lnTo>
                  <a:lnTo>
                    <a:pt x="271" y="1008"/>
                  </a:lnTo>
                  <a:lnTo>
                    <a:pt x="271" y="1011"/>
                  </a:lnTo>
                  <a:lnTo>
                    <a:pt x="270" y="1014"/>
                  </a:lnTo>
                  <a:lnTo>
                    <a:pt x="267" y="1017"/>
                  </a:lnTo>
                  <a:lnTo>
                    <a:pt x="261" y="995"/>
                  </a:lnTo>
                  <a:lnTo>
                    <a:pt x="254" y="974"/>
                  </a:lnTo>
                  <a:lnTo>
                    <a:pt x="247" y="953"/>
                  </a:lnTo>
                  <a:lnTo>
                    <a:pt x="240" y="933"/>
                  </a:lnTo>
                  <a:lnTo>
                    <a:pt x="232" y="913"/>
                  </a:lnTo>
                  <a:lnTo>
                    <a:pt x="225" y="894"/>
                  </a:lnTo>
                  <a:lnTo>
                    <a:pt x="217" y="875"/>
                  </a:lnTo>
                  <a:lnTo>
                    <a:pt x="209" y="857"/>
                  </a:lnTo>
                  <a:lnTo>
                    <a:pt x="208" y="860"/>
                  </a:lnTo>
                  <a:lnTo>
                    <a:pt x="208" y="861"/>
                  </a:lnTo>
                  <a:lnTo>
                    <a:pt x="208" y="864"/>
                  </a:lnTo>
                  <a:lnTo>
                    <a:pt x="208" y="867"/>
                  </a:lnTo>
                  <a:lnTo>
                    <a:pt x="222" y="922"/>
                  </a:lnTo>
                  <a:lnTo>
                    <a:pt x="235" y="965"/>
                  </a:lnTo>
                  <a:lnTo>
                    <a:pt x="245" y="998"/>
                  </a:lnTo>
                  <a:lnTo>
                    <a:pt x="253" y="1021"/>
                  </a:lnTo>
                  <a:lnTo>
                    <a:pt x="257" y="1038"/>
                  </a:lnTo>
                  <a:lnTo>
                    <a:pt x="258" y="1051"/>
                  </a:lnTo>
                  <a:lnTo>
                    <a:pt x="256" y="1062"/>
                  </a:lnTo>
                  <a:lnTo>
                    <a:pt x="250" y="1072"/>
                  </a:lnTo>
                  <a:lnTo>
                    <a:pt x="245" y="1057"/>
                  </a:lnTo>
                  <a:lnTo>
                    <a:pt x="240" y="1040"/>
                  </a:lnTo>
                  <a:lnTo>
                    <a:pt x="234" y="1020"/>
                  </a:lnTo>
                  <a:lnTo>
                    <a:pt x="228" y="998"/>
                  </a:lnTo>
                  <a:lnTo>
                    <a:pt x="222" y="978"/>
                  </a:lnTo>
                  <a:lnTo>
                    <a:pt x="217" y="961"/>
                  </a:lnTo>
                  <a:lnTo>
                    <a:pt x="211" y="946"/>
                  </a:lnTo>
                  <a:lnTo>
                    <a:pt x="205" y="937"/>
                  </a:lnTo>
                  <a:lnTo>
                    <a:pt x="205" y="958"/>
                  </a:lnTo>
                  <a:lnTo>
                    <a:pt x="209" y="984"/>
                  </a:lnTo>
                  <a:lnTo>
                    <a:pt x="218" y="1014"/>
                  </a:lnTo>
                  <a:lnTo>
                    <a:pt x="225" y="1046"/>
                  </a:lnTo>
                  <a:lnTo>
                    <a:pt x="232" y="1077"/>
                  </a:lnTo>
                  <a:lnTo>
                    <a:pt x="235" y="1105"/>
                  </a:lnTo>
                  <a:lnTo>
                    <a:pt x="234" y="1128"/>
                  </a:lnTo>
                  <a:lnTo>
                    <a:pt x="225" y="1141"/>
                  </a:lnTo>
                  <a:close/>
                </a:path>
              </a:pathLst>
            </a:custGeom>
            <a:solidFill>
              <a:srgbClr val="DDCE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20" name="Freeform 1093"/>
            <p:cNvSpPr>
              <a:spLocks/>
            </p:cNvSpPr>
            <p:nvPr/>
          </p:nvSpPr>
          <p:spPr bwMode="auto">
            <a:xfrm>
              <a:off x="4085" y="3378"/>
              <a:ext cx="35" cy="15"/>
            </a:xfrm>
            <a:custGeom>
              <a:avLst/>
              <a:gdLst>
                <a:gd name="T0" fmla="*/ 0 w 107"/>
                <a:gd name="T1" fmla="*/ 0 h 45"/>
                <a:gd name="T2" fmla="*/ 0 w 107"/>
                <a:gd name="T3" fmla="*/ 0 h 45"/>
                <a:gd name="T4" fmla="*/ 0 w 107"/>
                <a:gd name="T5" fmla="*/ 0 h 45"/>
                <a:gd name="T6" fmla="*/ 0 w 107"/>
                <a:gd name="T7" fmla="*/ 0 h 45"/>
                <a:gd name="T8" fmla="*/ 0 w 107"/>
                <a:gd name="T9" fmla="*/ 0 h 45"/>
                <a:gd name="T10" fmla="*/ 0 w 107"/>
                <a:gd name="T11" fmla="*/ 0 h 45"/>
                <a:gd name="T12" fmla="*/ 0 w 107"/>
                <a:gd name="T13" fmla="*/ 0 h 45"/>
                <a:gd name="T14" fmla="*/ 0 w 107"/>
                <a:gd name="T15" fmla="*/ 0 h 45"/>
                <a:gd name="T16" fmla="*/ 0 w 107"/>
                <a:gd name="T17" fmla="*/ 0 h 45"/>
                <a:gd name="T18" fmla="*/ 0 w 107"/>
                <a:gd name="T19" fmla="*/ 0 h 45"/>
                <a:gd name="T20" fmla="*/ 0 w 107"/>
                <a:gd name="T21" fmla="*/ 0 h 45"/>
                <a:gd name="T22" fmla="*/ 0 w 107"/>
                <a:gd name="T23" fmla="*/ 0 h 45"/>
                <a:gd name="T24" fmla="*/ 0 w 107"/>
                <a:gd name="T25" fmla="*/ 0 h 45"/>
                <a:gd name="T26" fmla="*/ 0 w 107"/>
                <a:gd name="T27" fmla="*/ 0 h 45"/>
                <a:gd name="T28" fmla="*/ 0 w 107"/>
                <a:gd name="T29" fmla="*/ 0 h 45"/>
                <a:gd name="T30" fmla="*/ 0 w 107"/>
                <a:gd name="T31" fmla="*/ 0 h 45"/>
                <a:gd name="T32" fmla="*/ 0 w 107"/>
                <a:gd name="T33" fmla="*/ 0 h 45"/>
                <a:gd name="T34" fmla="*/ 0 w 107"/>
                <a:gd name="T35" fmla="*/ 0 h 45"/>
                <a:gd name="T36" fmla="*/ 0 w 107"/>
                <a:gd name="T37" fmla="*/ 0 h 45"/>
                <a:gd name="T38" fmla="*/ 0 w 107"/>
                <a:gd name="T39" fmla="*/ 0 h 45"/>
                <a:gd name="T40" fmla="*/ 0 w 107"/>
                <a:gd name="T41" fmla="*/ 0 h 45"/>
                <a:gd name="T42" fmla="*/ 0 w 107"/>
                <a:gd name="T43" fmla="*/ 0 h 45"/>
                <a:gd name="T44" fmla="*/ 0 w 107"/>
                <a:gd name="T45" fmla="*/ 0 h 45"/>
                <a:gd name="T46" fmla="*/ 0 w 107"/>
                <a:gd name="T47" fmla="*/ 0 h 45"/>
                <a:gd name="T48" fmla="*/ 0 w 107"/>
                <a:gd name="T49" fmla="*/ 0 h 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7" h="45">
                  <a:moveTo>
                    <a:pt x="101" y="43"/>
                  </a:moveTo>
                  <a:lnTo>
                    <a:pt x="88" y="39"/>
                  </a:lnTo>
                  <a:lnTo>
                    <a:pt x="74" y="35"/>
                  </a:lnTo>
                  <a:lnTo>
                    <a:pt x="61" y="29"/>
                  </a:lnTo>
                  <a:lnTo>
                    <a:pt x="49" y="25"/>
                  </a:lnTo>
                  <a:lnTo>
                    <a:pt x="36" y="20"/>
                  </a:lnTo>
                  <a:lnTo>
                    <a:pt x="23" y="17"/>
                  </a:lnTo>
                  <a:lnTo>
                    <a:pt x="12" y="13"/>
                  </a:lnTo>
                  <a:lnTo>
                    <a:pt x="0" y="12"/>
                  </a:lnTo>
                  <a:lnTo>
                    <a:pt x="2" y="9"/>
                  </a:lnTo>
                  <a:lnTo>
                    <a:pt x="3" y="6"/>
                  </a:lnTo>
                  <a:lnTo>
                    <a:pt x="5" y="3"/>
                  </a:lnTo>
                  <a:lnTo>
                    <a:pt x="6" y="0"/>
                  </a:lnTo>
                  <a:lnTo>
                    <a:pt x="16" y="2"/>
                  </a:lnTo>
                  <a:lnTo>
                    <a:pt x="29" y="4"/>
                  </a:lnTo>
                  <a:lnTo>
                    <a:pt x="45" y="7"/>
                  </a:lnTo>
                  <a:lnTo>
                    <a:pt x="62" y="13"/>
                  </a:lnTo>
                  <a:lnTo>
                    <a:pt x="78" y="19"/>
                  </a:lnTo>
                  <a:lnTo>
                    <a:pt x="91" y="26"/>
                  </a:lnTo>
                  <a:lnTo>
                    <a:pt x="101" y="35"/>
                  </a:lnTo>
                  <a:lnTo>
                    <a:pt x="107" y="45"/>
                  </a:lnTo>
                  <a:lnTo>
                    <a:pt x="106" y="45"/>
                  </a:lnTo>
                  <a:lnTo>
                    <a:pt x="104" y="43"/>
                  </a:lnTo>
                  <a:lnTo>
                    <a:pt x="103" y="43"/>
                  </a:lnTo>
                  <a:lnTo>
                    <a:pt x="101"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21" name="Freeform 1094"/>
            <p:cNvSpPr>
              <a:spLocks/>
            </p:cNvSpPr>
            <p:nvPr/>
          </p:nvSpPr>
          <p:spPr bwMode="auto">
            <a:xfrm>
              <a:off x="3743" y="3338"/>
              <a:ext cx="120" cy="51"/>
            </a:xfrm>
            <a:custGeom>
              <a:avLst/>
              <a:gdLst>
                <a:gd name="T0" fmla="*/ 0 w 360"/>
                <a:gd name="T1" fmla="*/ 0 h 152"/>
                <a:gd name="T2" fmla="*/ 0 w 360"/>
                <a:gd name="T3" fmla="*/ 0 h 152"/>
                <a:gd name="T4" fmla="*/ 0 w 360"/>
                <a:gd name="T5" fmla="*/ 0 h 152"/>
                <a:gd name="T6" fmla="*/ 0 w 360"/>
                <a:gd name="T7" fmla="*/ 0 h 152"/>
                <a:gd name="T8" fmla="*/ 0 w 360"/>
                <a:gd name="T9" fmla="*/ 0 h 152"/>
                <a:gd name="T10" fmla="*/ 0 w 360"/>
                <a:gd name="T11" fmla="*/ 0 h 152"/>
                <a:gd name="T12" fmla="*/ 0 w 360"/>
                <a:gd name="T13" fmla="*/ 0 h 152"/>
                <a:gd name="T14" fmla="*/ 0 w 360"/>
                <a:gd name="T15" fmla="*/ 0 h 152"/>
                <a:gd name="T16" fmla="*/ 0 w 360"/>
                <a:gd name="T17" fmla="*/ 0 h 152"/>
                <a:gd name="T18" fmla="*/ 0 w 360"/>
                <a:gd name="T19" fmla="*/ 0 h 152"/>
                <a:gd name="T20" fmla="*/ 0 w 360"/>
                <a:gd name="T21" fmla="*/ 0 h 152"/>
                <a:gd name="T22" fmla="*/ 0 w 360"/>
                <a:gd name="T23" fmla="*/ 0 h 152"/>
                <a:gd name="T24" fmla="*/ 0 w 360"/>
                <a:gd name="T25" fmla="*/ 0 h 152"/>
                <a:gd name="T26" fmla="*/ 0 w 360"/>
                <a:gd name="T27" fmla="*/ 0 h 152"/>
                <a:gd name="T28" fmla="*/ 0 w 360"/>
                <a:gd name="T29" fmla="*/ 0 h 152"/>
                <a:gd name="T30" fmla="*/ 0 w 360"/>
                <a:gd name="T31" fmla="*/ 0 h 152"/>
                <a:gd name="T32" fmla="*/ 0 w 360"/>
                <a:gd name="T33" fmla="*/ 0 h 152"/>
                <a:gd name="T34" fmla="*/ 0 w 360"/>
                <a:gd name="T35" fmla="*/ 0 h 152"/>
                <a:gd name="T36" fmla="*/ 0 w 360"/>
                <a:gd name="T37" fmla="*/ 0 h 152"/>
                <a:gd name="T38" fmla="*/ 0 w 360"/>
                <a:gd name="T39" fmla="*/ 0 h 152"/>
                <a:gd name="T40" fmla="*/ 0 w 360"/>
                <a:gd name="T41" fmla="*/ 0 h 152"/>
                <a:gd name="T42" fmla="*/ 0 w 360"/>
                <a:gd name="T43" fmla="*/ 0 h 152"/>
                <a:gd name="T44" fmla="*/ 0 w 360"/>
                <a:gd name="T45" fmla="*/ 0 h 152"/>
                <a:gd name="T46" fmla="*/ 0 w 360"/>
                <a:gd name="T47" fmla="*/ 0 h 152"/>
                <a:gd name="T48" fmla="*/ 0 w 360"/>
                <a:gd name="T49" fmla="*/ 0 h 152"/>
                <a:gd name="T50" fmla="*/ 0 w 360"/>
                <a:gd name="T51" fmla="*/ 0 h 152"/>
                <a:gd name="T52" fmla="*/ 0 w 360"/>
                <a:gd name="T53" fmla="*/ 0 h 152"/>
                <a:gd name="T54" fmla="*/ 0 w 360"/>
                <a:gd name="T55" fmla="*/ 0 h 152"/>
                <a:gd name="T56" fmla="*/ 0 w 360"/>
                <a:gd name="T57" fmla="*/ 0 h 152"/>
                <a:gd name="T58" fmla="*/ 0 w 360"/>
                <a:gd name="T59" fmla="*/ 0 h 152"/>
                <a:gd name="T60" fmla="*/ 0 w 360"/>
                <a:gd name="T61" fmla="*/ 0 h 152"/>
                <a:gd name="T62" fmla="*/ 0 w 360"/>
                <a:gd name="T63" fmla="*/ 0 h 152"/>
                <a:gd name="T64" fmla="*/ 0 w 360"/>
                <a:gd name="T65" fmla="*/ 0 h 152"/>
                <a:gd name="T66" fmla="*/ 0 w 360"/>
                <a:gd name="T67" fmla="*/ 0 h 152"/>
                <a:gd name="T68" fmla="*/ 0 w 360"/>
                <a:gd name="T69" fmla="*/ 0 h 152"/>
                <a:gd name="T70" fmla="*/ 0 w 360"/>
                <a:gd name="T71" fmla="*/ 0 h 152"/>
                <a:gd name="T72" fmla="*/ 0 w 360"/>
                <a:gd name="T73" fmla="*/ 0 h 152"/>
                <a:gd name="T74" fmla="*/ 0 w 360"/>
                <a:gd name="T75" fmla="*/ 0 h 152"/>
                <a:gd name="T76" fmla="*/ 0 w 360"/>
                <a:gd name="T77" fmla="*/ 0 h 152"/>
                <a:gd name="T78" fmla="*/ 0 w 360"/>
                <a:gd name="T79" fmla="*/ 0 h 152"/>
                <a:gd name="T80" fmla="*/ 0 w 360"/>
                <a:gd name="T81" fmla="*/ 0 h 152"/>
                <a:gd name="T82" fmla="*/ 0 w 360"/>
                <a:gd name="T83" fmla="*/ 0 h 152"/>
                <a:gd name="T84" fmla="*/ 0 w 360"/>
                <a:gd name="T85" fmla="*/ 0 h 152"/>
                <a:gd name="T86" fmla="*/ 0 w 360"/>
                <a:gd name="T87" fmla="*/ 0 h 152"/>
                <a:gd name="T88" fmla="*/ 0 w 360"/>
                <a:gd name="T89" fmla="*/ 0 h 152"/>
                <a:gd name="T90" fmla="*/ 0 w 360"/>
                <a:gd name="T91" fmla="*/ 0 h 152"/>
                <a:gd name="T92" fmla="*/ 0 w 360"/>
                <a:gd name="T93" fmla="*/ 0 h 152"/>
                <a:gd name="T94" fmla="*/ 0 w 360"/>
                <a:gd name="T95" fmla="*/ 0 h 152"/>
                <a:gd name="T96" fmla="*/ 0 w 360"/>
                <a:gd name="T97" fmla="*/ 0 h 152"/>
                <a:gd name="T98" fmla="*/ 0 w 360"/>
                <a:gd name="T99" fmla="*/ 0 h 152"/>
                <a:gd name="T100" fmla="*/ 0 w 360"/>
                <a:gd name="T101" fmla="*/ 0 h 152"/>
                <a:gd name="T102" fmla="*/ 0 w 360"/>
                <a:gd name="T103" fmla="*/ 0 h 152"/>
                <a:gd name="T104" fmla="*/ 0 w 360"/>
                <a:gd name="T105" fmla="*/ 0 h 152"/>
                <a:gd name="T106" fmla="*/ 0 w 360"/>
                <a:gd name="T107" fmla="*/ 0 h 152"/>
                <a:gd name="T108" fmla="*/ 0 w 360"/>
                <a:gd name="T109" fmla="*/ 0 h 152"/>
                <a:gd name="T110" fmla="*/ 0 w 360"/>
                <a:gd name="T111" fmla="*/ 0 h 152"/>
                <a:gd name="T112" fmla="*/ 0 w 360"/>
                <a:gd name="T113" fmla="*/ 0 h 152"/>
                <a:gd name="T114" fmla="*/ 0 w 360"/>
                <a:gd name="T115" fmla="*/ 0 h 152"/>
                <a:gd name="T116" fmla="*/ 0 w 360"/>
                <a:gd name="T117" fmla="*/ 0 h 152"/>
                <a:gd name="T118" fmla="*/ 0 w 360"/>
                <a:gd name="T119" fmla="*/ 0 h 152"/>
                <a:gd name="T120" fmla="*/ 0 w 360"/>
                <a:gd name="T121" fmla="*/ 0 h 1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60" h="152">
                  <a:moveTo>
                    <a:pt x="34" y="152"/>
                  </a:moveTo>
                  <a:lnTo>
                    <a:pt x="25" y="150"/>
                  </a:lnTo>
                  <a:lnTo>
                    <a:pt x="18" y="149"/>
                  </a:lnTo>
                  <a:lnTo>
                    <a:pt x="9" y="149"/>
                  </a:lnTo>
                  <a:lnTo>
                    <a:pt x="2" y="147"/>
                  </a:lnTo>
                  <a:lnTo>
                    <a:pt x="0" y="146"/>
                  </a:lnTo>
                  <a:lnTo>
                    <a:pt x="0" y="145"/>
                  </a:lnTo>
                  <a:lnTo>
                    <a:pt x="0" y="143"/>
                  </a:lnTo>
                  <a:lnTo>
                    <a:pt x="2" y="140"/>
                  </a:lnTo>
                  <a:lnTo>
                    <a:pt x="15" y="139"/>
                  </a:lnTo>
                  <a:lnTo>
                    <a:pt x="26" y="137"/>
                  </a:lnTo>
                  <a:lnTo>
                    <a:pt x="39" y="137"/>
                  </a:lnTo>
                  <a:lnTo>
                    <a:pt x="52" y="136"/>
                  </a:lnTo>
                  <a:lnTo>
                    <a:pt x="64" y="135"/>
                  </a:lnTo>
                  <a:lnTo>
                    <a:pt x="77" y="133"/>
                  </a:lnTo>
                  <a:lnTo>
                    <a:pt x="88" y="133"/>
                  </a:lnTo>
                  <a:lnTo>
                    <a:pt x="101" y="132"/>
                  </a:lnTo>
                  <a:lnTo>
                    <a:pt x="119" y="124"/>
                  </a:lnTo>
                  <a:lnTo>
                    <a:pt x="135" y="117"/>
                  </a:lnTo>
                  <a:lnTo>
                    <a:pt x="151" y="107"/>
                  </a:lnTo>
                  <a:lnTo>
                    <a:pt x="166" y="97"/>
                  </a:lnTo>
                  <a:lnTo>
                    <a:pt x="181" y="87"/>
                  </a:lnTo>
                  <a:lnTo>
                    <a:pt x="195" y="75"/>
                  </a:lnTo>
                  <a:lnTo>
                    <a:pt x="211" y="64"/>
                  </a:lnTo>
                  <a:lnTo>
                    <a:pt x="226" y="52"/>
                  </a:lnTo>
                  <a:lnTo>
                    <a:pt x="240" y="41"/>
                  </a:lnTo>
                  <a:lnTo>
                    <a:pt x="256" y="31"/>
                  </a:lnTo>
                  <a:lnTo>
                    <a:pt x="270" y="22"/>
                  </a:lnTo>
                  <a:lnTo>
                    <a:pt x="288" y="13"/>
                  </a:lnTo>
                  <a:lnTo>
                    <a:pt x="304" y="8"/>
                  </a:lnTo>
                  <a:lnTo>
                    <a:pt x="321" y="3"/>
                  </a:lnTo>
                  <a:lnTo>
                    <a:pt x="340" y="0"/>
                  </a:lnTo>
                  <a:lnTo>
                    <a:pt x="360" y="0"/>
                  </a:lnTo>
                  <a:lnTo>
                    <a:pt x="360" y="2"/>
                  </a:lnTo>
                  <a:lnTo>
                    <a:pt x="360" y="3"/>
                  </a:lnTo>
                  <a:lnTo>
                    <a:pt x="360" y="5"/>
                  </a:lnTo>
                  <a:lnTo>
                    <a:pt x="360" y="6"/>
                  </a:lnTo>
                  <a:lnTo>
                    <a:pt x="358" y="8"/>
                  </a:lnTo>
                  <a:lnTo>
                    <a:pt x="357" y="9"/>
                  </a:lnTo>
                  <a:lnTo>
                    <a:pt x="353" y="10"/>
                  </a:lnTo>
                  <a:lnTo>
                    <a:pt x="348" y="12"/>
                  </a:lnTo>
                  <a:lnTo>
                    <a:pt x="341" y="15"/>
                  </a:lnTo>
                  <a:lnTo>
                    <a:pt x="329" y="18"/>
                  </a:lnTo>
                  <a:lnTo>
                    <a:pt x="314" y="21"/>
                  </a:lnTo>
                  <a:lnTo>
                    <a:pt x="293" y="26"/>
                  </a:lnTo>
                  <a:lnTo>
                    <a:pt x="269" y="41"/>
                  </a:lnTo>
                  <a:lnTo>
                    <a:pt x="244" y="58"/>
                  </a:lnTo>
                  <a:lnTo>
                    <a:pt x="221" y="75"/>
                  </a:lnTo>
                  <a:lnTo>
                    <a:pt x="198" y="93"/>
                  </a:lnTo>
                  <a:lnTo>
                    <a:pt x="176" y="110"/>
                  </a:lnTo>
                  <a:lnTo>
                    <a:pt x="153" y="126"/>
                  </a:lnTo>
                  <a:lnTo>
                    <a:pt x="129" y="140"/>
                  </a:lnTo>
                  <a:lnTo>
                    <a:pt x="103" y="152"/>
                  </a:lnTo>
                  <a:lnTo>
                    <a:pt x="94" y="152"/>
                  </a:lnTo>
                  <a:lnTo>
                    <a:pt x="86" y="152"/>
                  </a:lnTo>
                  <a:lnTo>
                    <a:pt x="77" y="152"/>
                  </a:lnTo>
                  <a:lnTo>
                    <a:pt x="68" y="152"/>
                  </a:lnTo>
                  <a:lnTo>
                    <a:pt x="60" y="152"/>
                  </a:lnTo>
                  <a:lnTo>
                    <a:pt x="51" y="152"/>
                  </a:lnTo>
                  <a:lnTo>
                    <a:pt x="42" y="152"/>
                  </a:lnTo>
                  <a:lnTo>
                    <a:pt x="34" y="1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22" name="Freeform 1095"/>
            <p:cNvSpPr>
              <a:spLocks/>
            </p:cNvSpPr>
            <p:nvPr/>
          </p:nvSpPr>
          <p:spPr bwMode="auto">
            <a:xfrm>
              <a:off x="3987" y="2931"/>
              <a:ext cx="406" cy="446"/>
            </a:xfrm>
            <a:custGeom>
              <a:avLst/>
              <a:gdLst>
                <a:gd name="T0" fmla="*/ 1 w 1218"/>
                <a:gd name="T1" fmla="*/ 2 h 1336"/>
                <a:gd name="T2" fmla="*/ 0 w 1218"/>
                <a:gd name="T3" fmla="*/ 2 h 1336"/>
                <a:gd name="T4" fmla="*/ 0 w 1218"/>
                <a:gd name="T5" fmla="*/ 2 h 1336"/>
                <a:gd name="T6" fmla="*/ 0 w 1218"/>
                <a:gd name="T7" fmla="*/ 2 h 1336"/>
                <a:gd name="T8" fmla="*/ 0 w 1218"/>
                <a:gd name="T9" fmla="*/ 2 h 1336"/>
                <a:gd name="T10" fmla="*/ 0 w 1218"/>
                <a:gd name="T11" fmla="*/ 2 h 1336"/>
                <a:gd name="T12" fmla="*/ 0 w 1218"/>
                <a:gd name="T13" fmla="*/ 2 h 1336"/>
                <a:gd name="T14" fmla="*/ 0 w 1218"/>
                <a:gd name="T15" fmla="*/ 1 h 1336"/>
                <a:gd name="T16" fmla="*/ 0 w 1218"/>
                <a:gd name="T17" fmla="*/ 2 h 1336"/>
                <a:gd name="T18" fmla="*/ 0 w 1218"/>
                <a:gd name="T19" fmla="*/ 1 h 1336"/>
                <a:gd name="T20" fmla="*/ 0 w 1218"/>
                <a:gd name="T21" fmla="*/ 1 h 1336"/>
                <a:gd name="T22" fmla="*/ 0 w 1218"/>
                <a:gd name="T23" fmla="*/ 1 h 1336"/>
                <a:gd name="T24" fmla="*/ 0 w 1218"/>
                <a:gd name="T25" fmla="*/ 1 h 1336"/>
                <a:gd name="T26" fmla="*/ 0 w 1218"/>
                <a:gd name="T27" fmla="*/ 1 h 1336"/>
                <a:gd name="T28" fmla="*/ 0 w 1218"/>
                <a:gd name="T29" fmla="*/ 1 h 1336"/>
                <a:gd name="T30" fmla="*/ 0 w 1218"/>
                <a:gd name="T31" fmla="*/ 1 h 1336"/>
                <a:gd name="T32" fmla="*/ 0 w 1218"/>
                <a:gd name="T33" fmla="*/ 1 h 1336"/>
                <a:gd name="T34" fmla="*/ 0 w 1218"/>
                <a:gd name="T35" fmla="*/ 1 h 1336"/>
                <a:gd name="T36" fmla="*/ 0 w 1218"/>
                <a:gd name="T37" fmla="*/ 1 h 1336"/>
                <a:gd name="T38" fmla="*/ 0 w 1218"/>
                <a:gd name="T39" fmla="*/ 1 h 1336"/>
                <a:gd name="T40" fmla="*/ 0 w 1218"/>
                <a:gd name="T41" fmla="*/ 1 h 1336"/>
                <a:gd name="T42" fmla="*/ 0 w 1218"/>
                <a:gd name="T43" fmla="*/ 1 h 1336"/>
                <a:gd name="T44" fmla="*/ 0 w 1218"/>
                <a:gd name="T45" fmla="*/ 1 h 1336"/>
                <a:gd name="T46" fmla="*/ 0 w 1218"/>
                <a:gd name="T47" fmla="*/ 1 h 1336"/>
                <a:gd name="T48" fmla="*/ 0 w 1218"/>
                <a:gd name="T49" fmla="*/ 1 h 1336"/>
                <a:gd name="T50" fmla="*/ 0 w 1218"/>
                <a:gd name="T51" fmla="*/ 1 h 1336"/>
                <a:gd name="T52" fmla="*/ 0 w 1218"/>
                <a:gd name="T53" fmla="*/ 1 h 1336"/>
                <a:gd name="T54" fmla="*/ 0 w 1218"/>
                <a:gd name="T55" fmla="*/ 1 h 1336"/>
                <a:gd name="T56" fmla="*/ 0 w 1218"/>
                <a:gd name="T57" fmla="*/ 1 h 1336"/>
                <a:gd name="T58" fmla="*/ 0 w 1218"/>
                <a:gd name="T59" fmla="*/ 1 h 1336"/>
                <a:gd name="T60" fmla="*/ 0 w 1218"/>
                <a:gd name="T61" fmla="*/ 1 h 1336"/>
                <a:gd name="T62" fmla="*/ 0 w 1218"/>
                <a:gd name="T63" fmla="*/ 1 h 1336"/>
                <a:gd name="T64" fmla="*/ 0 w 1218"/>
                <a:gd name="T65" fmla="*/ 1 h 1336"/>
                <a:gd name="T66" fmla="*/ 0 w 1218"/>
                <a:gd name="T67" fmla="*/ 0 h 1336"/>
                <a:gd name="T68" fmla="*/ 0 w 1218"/>
                <a:gd name="T69" fmla="*/ 0 h 1336"/>
                <a:gd name="T70" fmla="*/ 0 w 1218"/>
                <a:gd name="T71" fmla="*/ 1 h 1336"/>
                <a:gd name="T72" fmla="*/ 0 w 1218"/>
                <a:gd name="T73" fmla="*/ 0 h 1336"/>
                <a:gd name="T74" fmla="*/ 0 w 1218"/>
                <a:gd name="T75" fmla="*/ 0 h 1336"/>
                <a:gd name="T76" fmla="*/ 0 w 1218"/>
                <a:gd name="T77" fmla="*/ 0 h 1336"/>
                <a:gd name="T78" fmla="*/ 0 w 1218"/>
                <a:gd name="T79" fmla="*/ 0 h 1336"/>
                <a:gd name="T80" fmla="*/ 0 w 1218"/>
                <a:gd name="T81" fmla="*/ 0 h 1336"/>
                <a:gd name="T82" fmla="*/ 0 w 1218"/>
                <a:gd name="T83" fmla="*/ 0 h 1336"/>
                <a:gd name="T84" fmla="*/ 0 w 1218"/>
                <a:gd name="T85" fmla="*/ 0 h 1336"/>
                <a:gd name="T86" fmla="*/ 0 w 1218"/>
                <a:gd name="T87" fmla="*/ 0 h 1336"/>
                <a:gd name="T88" fmla="*/ 0 w 1218"/>
                <a:gd name="T89" fmla="*/ 0 h 1336"/>
                <a:gd name="T90" fmla="*/ 0 w 1218"/>
                <a:gd name="T91" fmla="*/ 0 h 1336"/>
                <a:gd name="T92" fmla="*/ 0 w 1218"/>
                <a:gd name="T93" fmla="*/ 0 h 1336"/>
                <a:gd name="T94" fmla="*/ 0 w 1218"/>
                <a:gd name="T95" fmla="*/ 0 h 1336"/>
                <a:gd name="T96" fmla="*/ 0 w 1218"/>
                <a:gd name="T97" fmla="*/ 0 h 1336"/>
                <a:gd name="T98" fmla="*/ 1 w 1218"/>
                <a:gd name="T99" fmla="*/ 0 h 1336"/>
                <a:gd name="T100" fmla="*/ 1 w 1218"/>
                <a:gd name="T101" fmla="*/ 0 h 1336"/>
                <a:gd name="T102" fmla="*/ 1 w 1218"/>
                <a:gd name="T103" fmla="*/ 0 h 1336"/>
                <a:gd name="T104" fmla="*/ 1 w 1218"/>
                <a:gd name="T105" fmla="*/ 0 h 1336"/>
                <a:gd name="T106" fmla="*/ 2 w 1218"/>
                <a:gd name="T107" fmla="*/ 0 h 1336"/>
                <a:gd name="T108" fmla="*/ 2 w 1218"/>
                <a:gd name="T109" fmla="*/ 0 h 1336"/>
                <a:gd name="T110" fmla="*/ 1 w 1218"/>
                <a:gd name="T111" fmla="*/ 1 h 1336"/>
                <a:gd name="T112" fmla="*/ 1 w 1218"/>
                <a:gd name="T113" fmla="*/ 2 h 1336"/>
                <a:gd name="T114" fmla="*/ 1 w 1218"/>
                <a:gd name="T115" fmla="*/ 2 h 13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218" h="1336">
                  <a:moveTo>
                    <a:pt x="680" y="1336"/>
                  </a:moveTo>
                  <a:lnTo>
                    <a:pt x="643" y="1333"/>
                  </a:lnTo>
                  <a:lnTo>
                    <a:pt x="611" y="1329"/>
                  </a:lnTo>
                  <a:lnTo>
                    <a:pt x="582" y="1323"/>
                  </a:lnTo>
                  <a:lnTo>
                    <a:pt x="557" y="1316"/>
                  </a:lnTo>
                  <a:lnTo>
                    <a:pt x="533" y="1307"/>
                  </a:lnTo>
                  <a:lnTo>
                    <a:pt x="510" y="1294"/>
                  </a:lnTo>
                  <a:lnTo>
                    <a:pt x="485" y="1278"/>
                  </a:lnTo>
                  <a:lnTo>
                    <a:pt x="458" y="1258"/>
                  </a:lnTo>
                  <a:lnTo>
                    <a:pt x="435" y="1236"/>
                  </a:lnTo>
                  <a:lnTo>
                    <a:pt x="413" y="1219"/>
                  </a:lnTo>
                  <a:lnTo>
                    <a:pt x="394" y="1207"/>
                  </a:lnTo>
                  <a:lnTo>
                    <a:pt x="376" y="1197"/>
                  </a:lnTo>
                  <a:lnTo>
                    <a:pt x="357" y="1191"/>
                  </a:lnTo>
                  <a:lnTo>
                    <a:pt x="334" y="1189"/>
                  </a:lnTo>
                  <a:lnTo>
                    <a:pt x="308" y="1187"/>
                  </a:lnTo>
                  <a:lnTo>
                    <a:pt x="276" y="1187"/>
                  </a:lnTo>
                  <a:lnTo>
                    <a:pt x="257" y="1193"/>
                  </a:lnTo>
                  <a:lnTo>
                    <a:pt x="240" y="1199"/>
                  </a:lnTo>
                  <a:lnTo>
                    <a:pt x="221" y="1204"/>
                  </a:lnTo>
                  <a:lnTo>
                    <a:pt x="204" y="1210"/>
                  </a:lnTo>
                  <a:lnTo>
                    <a:pt x="186" y="1216"/>
                  </a:lnTo>
                  <a:lnTo>
                    <a:pt x="169" y="1223"/>
                  </a:lnTo>
                  <a:lnTo>
                    <a:pt x="153" y="1230"/>
                  </a:lnTo>
                  <a:lnTo>
                    <a:pt x="136" y="1238"/>
                  </a:lnTo>
                  <a:lnTo>
                    <a:pt x="120" y="1245"/>
                  </a:lnTo>
                  <a:lnTo>
                    <a:pt x="103" y="1254"/>
                  </a:lnTo>
                  <a:lnTo>
                    <a:pt x="87" y="1261"/>
                  </a:lnTo>
                  <a:lnTo>
                    <a:pt x="71" y="1269"/>
                  </a:lnTo>
                  <a:lnTo>
                    <a:pt x="55" y="1278"/>
                  </a:lnTo>
                  <a:lnTo>
                    <a:pt x="39" y="1288"/>
                  </a:lnTo>
                  <a:lnTo>
                    <a:pt x="25" y="1298"/>
                  </a:lnTo>
                  <a:lnTo>
                    <a:pt x="9" y="1308"/>
                  </a:lnTo>
                  <a:lnTo>
                    <a:pt x="7" y="1307"/>
                  </a:lnTo>
                  <a:lnTo>
                    <a:pt x="5" y="1307"/>
                  </a:lnTo>
                  <a:lnTo>
                    <a:pt x="3" y="1307"/>
                  </a:lnTo>
                  <a:lnTo>
                    <a:pt x="0" y="1307"/>
                  </a:lnTo>
                  <a:lnTo>
                    <a:pt x="5" y="1291"/>
                  </a:lnTo>
                  <a:lnTo>
                    <a:pt x="16" y="1275"/>
                  </a:lnTo>
                  <a:lnTo>
                    <a:pt x="31" y="1258"/>
                  </a:lnTo>
                  <a:lnTo>
                    <a:pt x="49" y="1241"/>
                  </a:lnTo>
                  <a:lnTo>
                    <a:pt x="69" y="1225"/>
                  </a:lnTo>
                  <a:lnTo>
                    <a:pt x="88" y="1210"/>
                  </a:lnTo>
                  <a:lnTo>
                    <a:pt x="107" y="1199"/>
                  </a:lnTo>
                  <a:lnTo>
                    <a:pt x="121" y="1189"/>
                  </a:lnTo>
                  <a:lnTo>
                    <a:pt x="150" y="1177"/>
                  </a:lnTo>
                  <a:lnTo>
                    <a:pt x="172" y="1168"/>
                  </a:lnTo>
                  <a:lnTo>
                    <a:pt x="188" y="1163"/>
                  </a:lnTo>
                  <a:lnTo>
                    <a:pt x="199" y="1158"/>
                  </a:lnTo>
                  <a:lnTo>
                    <a:pt x="205" y="1155"/>
                  </a:lnTo>
                  <a:lnTo>
                    <a:pt x="208" y="1154"/>
                  </a:lnTo>
                  <a:lnTo>
                    <a:pt x="211" y="1153"/>
                  </a:lnTo>
                  <a:lnTo>
                    <a:pt x="211" y="1151"/>
                  </a:lnTo>
                  <a:lnTo>
                    <a:pt x="181" y="1151"/>
                  </a:lnTo>
                  <a:lnTo>
                    <a:pt x="150" y="1157"/>
                  </a:lnTo>
                  <a:lnTo>
                    <a:pt x="123" y="1170"/>
                  </a:lnTo>
                  <a:lnTo>
                    <a:pt x="95" y="1187"/>
                  </a:lnTo>
                  <a:lnTo>
                    <a:pt x="69" y="1206"/>
                  </a:lnTo>
                  <a:lnTo>
                    <a:pt x="45" y="1228"/>
                  </a:lnTo>
                  <a:lnTo>
                    <a:pt x="23" y="1249"/>
                  </a:lnTo>
                  <a:lnTo>
                    <a:pt x="3" y="1268"/>
                  </a:lnTo>
                  <a:lnTo>
                    <a:pt x="3" y="1258"/>
                  </a:lnTo>
                  <a:lnTo>
                    <a:pt x="3" y="1249"/>
                  </a:lnTo>
                  <a:lnTo>
                    <a:pt x="2" y="1241"/>
                  </a:lnTo>
                  <a:lnTo>
                    <a:pt x="2" y="1232"/>
                  </a:lnTo>
                  <a:lnTo>
                    <a:pt x="16" y="1213"/>
                  </a:lnTo>
                  <a:lnTo>
                    <a:pt x="32" y="1194"/>
                  </a:lnTo>
                  <a:lnTo>
                    <a:pt x="49" y="1178"/>
                  </a:lnTo>
                  <a:lnTo>
                    <a:pt x="67" y="1163"/>
                  </a:lnTo>
                  <a:lnTo>
                    <a:pt x="84" y="1148"/>
                  </a:lnTo>
                  <a:lnTo>
                    <a:pt x="103" y="1134"/>
                  </a:lnTo>
                  <a:lnTo>
                    <a:pt x="121" y="1119"/>
                  </a:lnTo>
                  <a:lnTo>
                    <a:pt x="142" y="1105"/>
                  </a:lnTo>
                  <a:lnTo>
                    <a:pt x="149" y="1103"/>
                  </a:lnTo>
                  <a:lnTo>
                    <a:pt x="156" y="1101"/>
                  </a:lnTo>
                  <a:lnTo>
                    <a:pt x="163" y="1099"/>
                  </a:lnTo>
                  <a:lnTo>
                    <a:pt x="171" y="1096"/>
                  </a:lnTo>
                  <a:lnTo>
                    <a:pt x="178" y="1093"/>
                  </a:lnTo>
                  <a:lnTo>
                    <a:pt x="185" y="1090"/>
                  </a:lnTo>
                  <a:lnTo>
                    <a:pt x="192" y="1088"/>
                  </a:lnTo>
                  <a:lnTo>
                    <a:pt x="198" y="1083"/>
                  </a:lnTo>
                  <a:lnTo>
                    <a:pt x="163" y="1089"/>
                  </a:lnTo>
                  <a:lnTo>
                    <a:pt x="136" y="1096"/>
                  </a:lnTo>
                  <a:lnTo>
                    <a:pt x="113" y="1105"/>
                  </a:lnTo>
                  <a:lnTo>
                    <a:pt x="93" y="1115"/>
                  </a:lnTo>
                  <a:lnTo>
                    <a:pt x="75" y="1129"/>
                  </a:lnTo>
                  <a:lnTo>
                    <a:pt x="57" y="1147"/>
                  </a:lnTo>
                  <a:lnTo>
                    <a:pt x="35" y="1170"/>
                  </a:lnTo>
                  <a:lnTo>
                    <a:pt x="9" y="1196"/>
                  </a:lnTo>
                  <a:lnTo>
                    <a:pt x="7" y="1196"/>
                  </a:lnTo>
                  <a:lnTo>
                    <a:pt x="6" y="1196"/>
                  </a:lnTo>
                  <a:lnTo>
                    <a:pt x="5" y="1197"/>
                  </a:lnTo>
                  <a:lnTo>
                    <a:pt x="3" y="1197"/>
                  </a:lnTo>
                  <a:lnTo>
                    <a:pt x="3" y="1187"/>
                  </a:lnTo>
                  <a:lnTo>
                    <a:pt x="5" y="1176"/>
                  </a:lnTo>
                  <a:lnTo>
                    <a:pt x="5" y="1166"/>
                  </a:lnTo>
                  <a:lnTo>
                    <a:pt x="6" y="1155"/>
                  </a:lnTo>
                  <a:lnTo>
                    <a:pt x="32" y="1129"/>
                  </a:lnTo>
                  <a:lnTo>
                    <a:pt x="55" y="1106"/>
                  </a:lnTo>
                  <a:lnTo>
                    <a:pt x="78" y="1086"/>
                  </a:lnTo>
                  <a:lnTo>
                    <a:pt x="101" y="1067"/>
                  </a:lnTo>
                  <a:lnTo>
                    <a:pt x="124" y="1052"/>
                  </a:lnTo>
                  <a:lnTo>
                    <a:pt x="150" y="1037"/>
                  </a:lnTo>
                  <a:lnTo>
                    <a:pt x="181" y="1023"/>
                  </a:lnTo>
                  <a:lnTo>
                    <a:pt x="215" y="1008"/>
                  </a:lnTo>
                  <a:lnTo>
                    <a:pt x="181" y="1011"/>
                  </a:lnTo>
                  <a:lnTo>
                    <a:pt x="150" y="1018"/>
                  </a:lnTo>
                  <a:lnTo>
                    <a:pt x="123" y="1030"/>
                  </a:lnTo>
                  <a:lnTo>
                    <a:pt x="98" y="1046"/>
                  </a:lnTo>
                  <a:lnTo>
                    <a:pt x="75" y="1063"/>
                  </a:lnTo>
                  <a:lnTo>
                    <a:pt x="52" y="1083"/>
                  </a:lnTo>
                  <a:lnTo>
                    <a:pt x="31" y="1105"/>
                  </a:lnTo>
                  <a:lnTo>
                    <a:pt x="7" y="1128"/>
                  </a:lnTo>
                  <a:lnTo>
                    <a:pt x="7" y="1116"/>
                  </a:lnTo>
                  <a:lnTo>
                    <a:pt x="7" y="1105"/>
                  </a:lnTo>
                  <a:lnTo>
                    <a:pt x="6" y="1093"/>
                  </a:lnTo>
                  <a:lnTo>
                    <a:pt x="6" y="1082"/>
                  </a:lnTo>
                  <a:lnTo>
                    <a:pt x="20" y="1066"/>
                  </a:lnTo>
                  <a:lnTo>
                    <a:pt x="35" y="1050"/>
                  </a:lnTo>
                  <a:lnTo>
                    <a:pt x="51" y="1034"/>
                  </a:lnTo>
                  <a:lnTo>
                    <a:pt x="68" y="1020"/>
                  </a:lnTo>
                  <a:lnTo>
                    <a:pt x="85" y="1007"/>
                  </a:lnTo>
                  <a:lnTo>
                    <a:pt x="103" y="994"/>
                  </a:lnTo>
                  <a:lnTo>
                    <a:pt x="120" y="981"/>
                  </a:lnTo>
                  <a:lnTo>
                    <a:pt x="139" y="969"/>
                  </a:lnTo>
                  <a:lnTo>
                    <a:pt x="147" y="965"/>
                  </a:lnTo>
                  <a:lnTo>
                    <a:pt x="158" y="962"/>
                  </a:lnTo>
                  <a:lnTo>
                    <a:pt x="166" y="958"/>
                  </a:lnTo>
                  <a:lnTo>
                    <a:pt x="176" y="955"/>
                  </a:lnTo>
                  <a:lnTo>
                    <a:pt x="185" y="952"/>
                  </a:lnTo>
                  <a:lnTo>
                    <a:pt x="195" y="949"/>
                  </a:lnTo>
                  <a:lnTo>
                    <a:pt x="204" y="945"/>
                  </a:lnTo>
                  <a:lnTo>
                    <a:pt x="214" y="942"/>
                  </a:lnTo>
                  <a:lnTo>
                    <a:pt x="179" y="945"/>
                  </a:lnTo>
                  <a:lnTo>
                    <a:pt x="150" y="951"/>
                  </a:lnTo>
                  <a:lnTo>
                    <a:pt x="123" y="961"/>
                  </a:lnTo>
                  <a:lnTo>
                    <a:pt x="100" y="974"/>
                  </a:lnTo>
                  <a:lnTo>
                    <a:pt x="77" y="989"/>
                  </a:lnTo>
                  <a:lnTo>
                    <a:pt x="55" y="1008"/>
                  </a:lnTo>
                  <a:lnTo>
                    <a:pt x="32" y="1030"/>
                  </a:lnTo>
                  <a:lnTo>
                    <a:pt x="7" y="1052"/>
                  </a:lnTo>
                  <a:lnTo>
                    <a:pt x="6" y="1044"/>
                  </a:lnTo>
                  <a:lnTo>
                    <a:pt x="6" y="1036"/>
                  </a:lnTo>
                  <a:lnTo>
                    <a:pt x="5" y="1027"/>
                  </a:lnTo>
                  <a:lnTo>
                    <a:pt x="5" y="1017"/>
                  </a:lnTo>
                  <a:lnTo>
                    <a:pt x="12" y="1001"/>
                  </a:lnTo>
                  <a:lnTo>
                    <a:pt x="23" y="984"/>
                  </a:lnTo>
                  <a:lnTo>
                    <a:pt x="41" y="968"/>
                  </a:lnTo>
                  <a:lnTo>
                    <a:pt x="61" y="951"/>
                  </a:lnTo>
                  <a:lnTo>
                    <a:pt x="81" y="936"/>
                  </a:lnTo>
                  <a:lnTo>
                    <a:pt x="103" y="920"/>
                  </a:lnTo>
                  <a:lnTo>
                    <a:pt x="121" y="909"/>
                  </a:lnTo>
                  <a:lnTo>
                    <a:pt x="139" y="897"/>
                  </a:lnTo>
                  <a:lnTo>
                    <a:pt x="153" y="891"/>
                  </a:lnTo>
                  <a:lnTo>
                    <a:pt x="168" y="886"/>
                  </a:lnTo>
                  <a:lnTo>
                    <a:pt x="182" y="880"/>
                  </a:lnTo>
                  <a:lnTo>
                    <a:pt x="197" y="874"/>
                  </a:lnTo>
                  <a:lnTo>
                    <a:pt x="208" y="870"/>
                  </a:lnTo>
                  <a:lnTo>
                    <a:pt x="218" y="865"/>
                  </a:lnTo>
                  <a:lnTo>
                    <a:pt x="225" y="863"/>
                  </a:lnTo>
                  <a:lnTo>
                    <a:pt x="228" y="861"/>
                  </a:lnTo>
                  <a:lnTo>
                    <a:pt x="199" y="860"/>
                  </a:lnTo>
                  <a:lnTo>
                    <a:pt x="171" y="867"/>
                  </a:lnTo>
                  <a:lnTo>
                    <a:pt x="142" y="878"/>
                  </a:lnTo>
                  <a:lnTo>
                    <a:pt x="113" y="896"/>
                  </a:lnTo>
                  <a:lnTo>
                    <a:pt x="85" y="914"/>
                  </a:lnTo>
                  <a:lnTo>
                    <a:pt x="61" y="935"/>
                  </a:lnTo>
                  <a:lnTo>
                    <a:pt x="38" y="955"/>
                  </a:lnTo>
                  <a:lnTo>
                    <a:pt x="19" y="972"/>
                  </a:lnTo>
                  <a:lnTo>
                    <a:pt x="16" y="972"/>
                  </a:lnTo>
                  <a:lnTo>
                    <a:pt x="13" y="974"/>
                  </a:lnTo>
                  <a:lnTo>
                    <a:pt x="10" y="974"/>
                  </a:lnTo>
                  <a:lnTo>
                    <a:pt x="7" y="975"/>
                  </a:lnTo>
                  <a:lnTo>
                    <a:pt x="7" y="948"/>
                  </a:lnTo>
                  <a:lnTo>
                    <a:pt x="12" y="930"/>
                  </a:lnTo>
                  <a:lnTo>
                    <a:pt x="20" y="916"/>
                  </a:lnTo>
                  <a:lnTo>
                    <a:pt x="38" y="897"/>
                  </a:lnTo>
                  <a:lnTo>
                    <a:pt x="57" y="881"/>
                  </a:lnTo>
                  <a:lnTo>
                    <a:pt x="75" y="865"/>
                  </a:lnTo>
                  <a:lnTo>
                    <a:pt x="95" y="850"/>
                  </a:lnTo>
                  <a:lnTo>
                    <a:pt x="116" y="835"/>
                  </a:lnTo>
                  <a:lnTo>
                    <a:pt x="137" y="822"/>
                  </a:lnTo>
                  <a:lnTo>
                    <a:pt x="160" y="811"/>
                  </a:lnTo>
                  <a:lnTo>
                    <a:pt x="185" y="802"/>
                  </a:lnTo>
                  <a:lnTo>
                    <a:pt x="210" y="798"/>
                  </a:lnTo>
                  <a:lnTo>
                    <a:pt x="210" y="796"/>
                  </a:lnTo>
                  <a:lnTo>
                    <a:pt x="210" y="793"/>
                  </a:lnTo>
                  <a:lnTo>
                    <a:pt x="210" y="792"/>
                  </a:lnTo>
                  <a:lnTo>
                    <a:pt x="210" y="790"/>
                  </a:lnTo>
                  <a:lnTo>
                    <a:pt x="178" y="796"/>
                  </a:lnTo>
                  <a:lnTo>
                    <a:pt x="149" y="803"/>
                  </a:lnTo>
                  <a:lnTo>
                    <a:pt x="124" y="813"/>
                  </a:lnTo>
                  <a:lnTo>
                    <a:pt x="101" y="826"/>
                  </a:lnTo>
                  <a:lnTo>
                    <a:pt x="80" y="841"/>
                  </a:lnTo>
                  <a:lnTo>
                    <a:pt x="59" y="858"/>
                  </a:lnTo>
                  <a:lnTo>
                    <a:pt x="36" y="877"/>
                  </a:lnTo>
                  <a:lnTo>
                    <a:pt x="13" y="897"/>
                  </a:lnTo>
                  <a:lnTo>
                    <a:pt x="13" y="893"/>
                  </a:lnTo>
                  <a:lnTo>
                    <a:pt x="13" y="887"/>
                  </a:lnTo>
                  <a:lnTo>
                    <a:pt x="13" y="883"/>
                  </a:lnTo>
                  <a:lnTo>
                    <a:pt x="13" y="878"/>
                  </a:lnTo>
                  <a:lnTo>
                    <a:pt x="22" y="851"/>
                  </a:lnTo>
                  <a:lnTo>
                    <a:pt x="41" y="825"/>
                  </a:lnTo>
                  <a:lnTo>
                    <a:pt x="67" y="799"/>
                  </a:lnTo>
                  <a:lnTo>
                    <a:pt x="97" y="773"/>
                  </a:lnTo>
                  <a:lnTo>
                    <a:pt x="130" y="750"/>
                  </a:lnTo>
                  <a:lnTo>
                    <a:pt x="165" y="730"/>
                  </a:lnTo>
                  <a:lnTo>
                    <a:pt x="197" y="712"/>
                  </a:lnTo>
                  <a:lnTo>
                    <a:pt x="225" y="698"/>
                  </a:lnTo>
                  <a:lnTo>
                    <a:pt x="194" y="701"/>
                  </a:lnTo>
                  <a:lnTo>
                    <a:pt x="165" y="711"/>
                  </a:lnTo>
                  <a:lnTo>
                    <a:pt x="137" y="725"/>
                  </a:lnTo>
                  <a:lnTo>
                    <a:pt x="113" y="743"/>
                  </a:lnTo>
                  <a:lnTo>
                    <a:pt x="88" y="763"/>
                  </a:lnTo>
                  <a:lnTo>
                    <a:pt x="65" y="785"/>
                  </a:lnTo>
                  <a:lnTo>
                    <a:pt x="44" y="806"/>
                  </a:lnTo>
                  <a:lnTo>
                    <a:pt x="22" y="826"/>
                  </a:lnTo>
                  <a:lnTo>
                    <a:pt x="20" y="803"/>
                  </a:lnTo>
                  <a:lnTo>
                    <a:pt x="28" y="782"/>
                  </a:lnTo>
                  <a:lnTo>
                    <a:pt x="39" y="762"/>
                  </a:lnTo>
                  <a:lnTo>
                    <a:pt x="55" y="743"/>
                  </a:lnTo>
                  <a:lnTo>
                    <a:pt x="74" y="724"/>
                  </a:lnTo>
                  <a:lnTo>
                    <a:pt x="93" y="708"/>
                  </a:lnTo>
                  <a:lnTo>
                    <a:pt x="113" y="692"/>
                  </a:lnTo>
                  <a:lnTo>
                    <a:pt x="132" y="676"/>
                  </a:lnTo>
                  <a:lnTo>
                    <a:pt x="145" y="669"/>
                  </a:lnTo>
                  <a:lnTo>
                    <a:pt x="159" y="662"/>
                  </a:lnTo>
                  <a:lnTo>
                    <a:pt x="172" y="655"/>
                  </a:lnTo>
                  <a:lnTo>
                    <a:pt x="185" y="649"/>
                  </a:lnTo>
                  <a:lnTo>
                    <a:pt x="199" y="643"/>
                  </a:lnTo>
                  <a:lnTo>
                    <a:pt x="214" y="637"/>
                  </a:lnTo>
                  <a:lnTo>
                    <a:pt x="230" y="632"/>
                  </a:lnTo>
                  <a:lnTo>
                    <a:pt x="246" y="626"/>
                  </a:lnTo>
                  <a:lnTo>
                    <a:pt x="221" y="627"/>
                  </a:lnTo>
                  <a:lnTo>
                    <a:pt x="199" y="632"/>
                  </a:lnTo>
                  <a:lnTo>
                    <a:pt x="178" y="637"/>
                  </a:lnTo>
                  <a:lnTo>
                    <a:pt x="159" y="645"/>
                  </a:lnTo>
                  <a:lnTo>
                    <a:pt x="140" y="655"/>
                  </a:lnTo>
                  <a:lnTo>
                    <a:pt x="121" y="666"/>
                  </a:lnTo>
                  <a:lnTo>
                    <a:pt x="104" y="679"/>
                  </a:lnTo>
                  <a:lnTo>
                    <a:pt x="87" y="692"/>
                  </a:lnTo>
                  <a:lnTo>
                    <a:pt x="69" y="711"/>
                  </a:lnTo>
                  <a:lnTo>
                    <a:pt x="57" y="725"/>
                  </a:lnTo>
                  <a:lnTo>
                    <a:pt x="46" y="736"/>
                  </a:lnTo>
                  <a:lnTo>
                    <a:pt x="39" y="743"/>
                  </a:lnTo>
                  <a:lnTo>
                    <a:pt x="33" y="749"/>
                  </a:lnTo>
                  <a:lnTo>
                    <a:pt x="31" y="751"/>
                  </a:lnTo>
                  <a:lnTo>
                    <a:pt x="26" y="753"/>
                  </a:lnTo>
                  <a:lnTo>
                    <a:pt x="23" y="754"/>
                  </a:lnTo>
                  <a:lnTo>
                    <a:pt x="23" y="743"/>
                  </a:lnTo>
                  <a:lnTo>
                    <a:pt x="23" y="731"/>
                  </a:lnTo>
                  <a:lnTo>
                    <a:pt x="23" y="720"/>
                  </a:lnTo>
                  <a:lnTo>
                    <a:pt x="23" y="708"/>
                  </a:lnTo>
                  <a:lnTo>
                    <a:pt x="46" y="679"/>
                  </a:lnTo>
                  <a:lnTo>
                    <a:pt x="69" y="653"/>
                  </a:lnTo>
                  <a:lnTo>
                    <a:pt x="94" y="632"/>
                  </a:lnTo>
                  <a:lnTo>
                    <a:pt x="120" y="613"/>
                  </a:lnTo>
                  <a:lnTo>
                    <a:pt x="149" y="597"/>
                  </a:lnTo>
                  <a:lnTo>
                    <a:pt x="178" y="583"/>
                  </a:lnTo>
                  <a:lnTo>
                    <a:pt x="211" y="570"/>
                  </a:lnTo>
                  <a:lnTo>
                    <a:pt x="246" y="557"/>
                  </a:lnTo>
                  <a:lnTo>
                    <a:pt x="212" y="560"/>
                  </a:lnTo>
                  <a:lnTo>
                    <a:pt x="181" y="567"/>
                  </a:lnTo>
                  <a:lnTo>
                    <a:pt x="152" y="578"/>
                  </a:lnTo>
                  <a:lnTo>
                    <a:pt x="123" y="593"/>
                  </a:lnTo>
                  <a:lnTo>
                    <a:pt x="97" y="611"/>
                  </a:lnTo>
                  <a:lnTo>
                    <a:pt x="72" y="630"/>
                  </a:lnTo>
                  <a:lnTo>
                    <a:pt x="49" y="652"/>
                  </a:lnTo>
                  <a:lnTo>
                    <a:pt x="26" y="675"/>
                  </a:lnTo>
                  <a:lnTo>
                    <a:pt x="26" y="663"/>
                  </a:lnTo>
                  <a:lnTo>
                    <a:pt x="26" y="650"/>
                  </a:lnTo>
                  <a:lnTo>
                    <a:pt x="25" y="637"/>
                  </a:lnTo>
                  <a:lnTo>
                    <a:pt x="25" y="626"/>
                  </a:lnTo>
                  <a:lnTo>
                    <a:pt x="36" y="609"/>
                  </a:lnTo>
                  <a:lnTo>
                    <a:pt x="51" y="593"/>
                  </a:lnTo>
                  <a:lnTo>
                    <a:pt x="67" y="577"/>
                  </a:lnTo>
                  <a:lnTo>
                    <a:pt x="84" y="561"/>
                  </a:lnTo>
                  <a:lnTo>
                    <a:pt x="101" y="547"/>
                  </a:lnTo>
                  <a:lnTo>
                    <a:pt x="120" y="534"/>
                  </a:lnTo>
                  <a:lnTo>
                    <a:pt x="137" y="521"/>
                  </a:lnTo>
                  <a:lnTo>
                    <a:pt x="156" y="510"/>
                  </a:lnTo>
                  <a:lnTo>
                    <a:pt x="182" y="503"/>
                  </a:lnTo>
                  <a:lnTo>
                    <a:pt x="201" y="499"/>
                  </a:lnTo>
                  <a:lnTo>
                    <a:pt x="215" y="495"/>
                  </a:lnTo>
                  <a:lnTo>
                    <a:pt x="225" y="492"/>
                  </a:lnTo>
                  <a:lnTo>
                    <a:pt x="233" y="490"/>
                  </a:lnTo>
                  <a:lnTo>
                    <a:pt x="238" y="489"/>
                  </a:lnTo>
                  <a:lnTo>
                    <a:pt x="243" y="486"/>
                  </a:lnTo>
                  <a:lnTo>
                    <a:pt x="247" y="485"/>
                  </a:lnTo>
                  <a:lnTo>
                    <a:pt x="208" y="486"/>
                  </a:lnTo>
                  <a:lnTo>
                    <a:pt x="176" y="490"/>
                  </a:lnTo>
                  <a:lnTo>
                    <a:pt x="150" y="499"/>
                  </a:lnTo>
                  <a:lnTo>
                    <a:pt x="127" y="510"/>
                  </a:lnTo>
                  <a:lnTo>
                    <a:pt x="106" y="525"/>
                  </a:lnTo>
                  <a:lnTo>
                    <a:pt x="84" y="542"/>
                  </a:lnTo>
                  <a:lnTo>
                    <a:pt x="61" y="564"/>
                  </a:lnTo>
                  <a:lnTo>
                    <a:pt x="35" y="588"/>
                  </a:lnTo>
                  <a:lnTo>
                    <a:pt x="33" y="588"/>
                  </a:lnTo>
                  <a:lnTo>
                    <a:pt x="31" y="588"/>
                  </a:lnTo>
                  <a:lnTo>
                    <a:pt x="29" y="590"/>
                  </a:lnTo>
                  <a:lnTo>
                    <a:pt x="26" y="590"/>
                  </a:lnTo>
                  <a:lnTo>
                    <a:pt x="29" y="561"/>
                  </a:lnTo>
                  <a:lnTo>
                    <a:pt x="35" y="539"/>
                  </a:lnTo>
                  <a:lnTo>
                    <a:pt x="44" y="521"/>
                  </a:lnTo>
                  <a:lnTo>
                    <a:pt x="55" y="506"/>
                  </a:lnTo>
                  <a:lnTo>
                    <a:pt x="69" y="492"/>
                  </a:lnTo>
                  <a:lnTo>
                    <a:pt x="87" y="479"/>
                  </a:lnTo>
                  <a:lnTo>
                    <a:pt x="107" y="466"/>
                  </a:lnTo>
                  <a:lnTo>
                    <a:pt x="130" y="448"/>
                  </a:lnTo>
                  <a:lnTo>
                    <a:pt x="143" y="443"/>
                  </a:lnTo>
                  <a:lnTo>
                    <a:pt x="156" y="437"/>
                  </a:lnTo>
                  <a:lnTo>
                    <a:pt x="169" y="433"/>
                  </a:lnTo>
                  <a:lnTo>
                    <a:pt x="181" y="427"/>
                  </a:lnTo>
                  <a:lnTo>
                    <a:pt x="194" y="422"/>
                  </a:lnTo>
                  <a:lnTo>
                    <a:pt x="208" y="418"/>
                  </a:lnTo>
                  <a:lnTo>
                    <a:pt x="221" y="415"/>
                  </a:lnTo>
                  <a:lnTo>
                    <a:pt x="235" y="411"/>
                  </a:lnTo>
                  <a:lnTo>
                    <a:pt x="204" y="412"/>
                  </a:lnTo>
                  <a:lnTo>
                    <a:pt x="175" y="417"/>
                  </a:lnTo>
                  <a:lnTo>
                    <a:pt x="147" y="424"/>
                  </a:lnTo>
                  <a:lnTo>
                    <a:pt x="123" y="435"/>
                  </a:lnTo>
                  <a:lnTo>
                    <a:pt x="98" y="448"/>
                  </a:lnTo>
                  <a:lnTo>
                    <a:pt x="77" y="466"/>
                  </a:lnTo>
                  <a:lnTo>
                    <a:pt x="55" y="486"/>
                  </a:lnTo>
                  <a:lnTo>
                    <a:pt x="33" y="509"/>
                  </a:lnTo>
                  <a:lnTo>
                    <a:pt x="32" y="509"/>
                  </a:lnTo>
                  <a:lnTo>
                    <a:pt x="31" y="509"/>
                  </a:lnTo>
                  <a:lnTo>
                    <a:pt x="28" y="509"/>
                  </a:lnTo>
                  <a:lnTo>
                    <a:pt x="26" y="510"/>
                  </a:lnTo>
                  <a:lnTo>
                    <a:pt x="28" y="499"/>
                  </a:lnTo>
                  <a:lnTo>
                    <a:pt x="28" y="486"/>
                  </a:lnTo>
                  <a:lnTo>
                    <a:pt x="28" y="474"/>
                  </a:lnTo>
                  <a:lnTo>
                    <a:pt x="29" y="463"/>
                  </a:lnTo>
                  <a:lnTo>
                    <a:pt x="49" y="443"/>
                  </a:lnTo>
                  <a:lnTo>
                    <a:pt x="69" y="425"/>
                  </a:lnTo>
                  <a:lnTo>
                    <a:pt x="91" y="410"/>
                  </a:lnTo>
                  <a:lnTo>
                    <a:pt x="111" y="394"/>
                  </a:lnTo>
                  <a:lnTo>
                    <a:pt x="133" y="379"/>
                  </a:lnTo>
                  <a:lnTo>
                    <a:pt x="156" y="365"/>
                  </a:lnTo>
                  <a:lnTo>
                    <a:pt x="179" y="350"/>
                  </a:lnTo>
                  <a:lnTo>
                    <a:pt x="204" y="336"/>
                  </a:lnTo>
                  <a:lnTo>
                    <a:pt x="215" y="333"/>
                  </a:lnTo>
                  <a:lnTo>
                    <a:pt x="225" y="330"/>
                  </a:lnTo>
                  <a:lnTo>
                    <a:pt x="237" y="327"/>
                  </a:lnTo>
                  <a:lnTo>
                    <a:pt x="246" y="326"/>
                  </a:lnTo>
                  <a:lnTo>
                    <a:pt x="253" y="324"/>
                  </a:lnTo>
                  <a:lnTo>
                    <a:pt x="260" y="323"/>
                  </a:lnTo>
                  <a:lnTo>
                    <a:pt x="264" y="321"/>
                  </a:lnTo>
                  <a:lnTo>
                    <a:pt x="266" y="320"/>
                  </a:lnTo>
                  <a:lnTo>
                    <a:pt x="234" y="317"/>
                  </a:lnTo>
                  <a:lnTo>
                    <a:pt x="202" y="321"/>
                  </a:lnTo>
                  <a:lnTo>
                    <a:pt x="171" y="333"/>
                  </a:lnTo>
                  <a:lnTo>
                    <a:pt x="142" y="349"/>
                  </a:lnTo>
                  <a:lnTo>
                    <a:pt x="113" y="368"/>
                  </a:lnTo>
                  <a:lnTo>
                    <a:pt x="85" y="389"/>
                  </a:lnTo>
                  <a:lnTo>
                    <a:pt x="61" y="411"/>
                  </a:lnTo>
                  <a:lnTo>
                    <a:pt x="38" y="431"/>
                  </a:lnTo>
                  <a:lnTo>
                    <a:pt x="36" y="431"/>
                  </a:lnTo>
                  <a:lnTo>
                    <a:pt x="35" y="431"/>
                  </a:lnTo>
                  <a:lnTo>
                    <a:pt x="32" y="431"/>
                  </a:lnTo>
                  <a:lnTo>
                    <a:pt x="31" y="431"/>
                  </a:lnTo>
                  <a:lnTo>
                    <a:pt x="29" y="414"/>
                  </a:lnTo>
                  <a:lnTo>
                    <a:pt x="29" y="404"/>
                  </a:lnTo>
                  <a:lnTo>
                    <a:pt x="31" y="394"/>
                  </a:lnTo>
                  <a:lnTo>
                    <a:pt x="32" y="381"/>
                  </a:lnTo>
                  <a:lnTo>
                    <a:pt x="54" y="360"/>
                  </a:lnTo>
                  <a:lnTo>
                    <a:pt x="74" y="342"/>
                  </a:lnTo>
                  <a:lnTo>
                    <a:pt x="94" y="324"/>
                  </a:lnTo>
                  <a:lnTo>
                    <a:pt x="116" y="310"/>
                  </a:lnTo>
                  <a:lnTo>
                    <a:pt x="137" y="296"/>
                  </a:lnTo>
                  <a:lnTo>
                    <a:pt x="162" y="281"/>
                  </a:lnTo>
                  <a:lnTo>
                    <a:pt x="186" y="268"/>
                  </a:lnTo>
                  <a:lnTo>
                    <a:pt x="214" y="254"/>
                  </a:lnTo>
                  <a:lnTo>
                    <a:pt x="230" y="251"/>
                  </a:lnTo>
                  <a:lnTo>
                    <a:pt x="241" y="248"/>
                  </a:lnTo>
                  <a:lnTo>
                    <a:pt x="251" y="246"/>
                  </a:lnTo>
                  <a:lnTo>
                    <a:pt x="259" y="245"/>
                  </a:lnTo>
                  <a:lnTo>
                    <a:pt x="267" y="242"/>
                  </a:lnTo>
                  <a:lnTo>
                    <a:pt x="276" y="241"/>
                  </a:lnTo>
                  <a:lnTo>
                    <a:pt x="286" y="238"/>
                  </a:lnTo>
                  <a:lnTo>
                    <a:pt x="299" y="233"/>
                  </a:lnTo>
                  <a:lnTo>
                    <a:pt x="299" y="232"/>
                  </a:lnTo>
                  <a:lnTo>
                    <a:pt x="298" y="231"/>
                  </a:lnTo>
                  <a:lnTo>
                    <a:pt x="286" y="232"/>
                  </a:lnTo>
                  <a:lnTo>
                    <a:pt x="274" y="233"/>
                  </a:lnTo>
                  <a:lnTo>
                    <a:pt x="261" y="233"/>
                  </a:lnTo>
                  <a:lnTo>
                    <a:pt x="250" y="235"/>
                  </a:lnTo>
                  <a:lnTo>
                    <a:pt x="238" y="236"/>
                  </a:lnTo>
                  <a:lnTo>
                    <a:pt x="227" y="238"/>
                  </a:lnTo>
                  <a:lnTo>
                    <a:pt x="214" y="239"/>
                  </a:lnTo>
                  <a:lnTo>
                    <a:pt x="202" y="241"/>
                  </a:lnTo>
                  <a:lnTo>
                    <a:pt x="179" y="252"/>
                  </a:lnTo>
                  <a:lnTo>
                    <a:pt x="158" y="264"/>
                  </a:lnTo>
                  <a:lnTo>
                    <a:pt x="136" y="275"/>
                  </a:lnTo>
                  <a:lnTo>
                    <a:pt x="117" y="288"/>
                  </a:lnTo>
                  <a:lnTo>
                    <a:pt x="97" y="303"/>
                  </a:lnTo>
                  <a:lnTo>
                    <a:pt x="78" y="317"/>
                  </a:lnTo>
                  <a:lnTo>
                    <a:pt x="59" y="333"/>
                  </a:lnTo>
                  <a:lnTo>
                    <a:pt x="41" y="350"/>
                  </a:lnTo>
                  <a:lnTo>
                    <a:pt x="39" y="352"/>
                  </a:lnTo>
                  <a:lnTo>
                    <a:pt x="36" y="352"/>
                  </a:lnTo>
                  <a:lnTo>
                    <a:pt x="35" y="353"/>
                  </a:lnTo>
                  <a:lnTo>
                    <a:pt x="33" y="353"/>
                  </a:lnTo>
                  <a:lnTo>
                    <a:pt x="35" y="336"/>
                  </a:lnTo>
                  <a:lnTo>
                    <a:pt x="36" y="319"/>
                  </a:lnTo>
                  <a:lnTo>
                    <a:pt x="38" y="301"/>
                  </a:lnTo>
                  <a:lnTo>
                    <a:pt x="39" y="285"/>
                  </a:lnTo>
                  <a:lnTo>
                    <a:pt x="61" y="270"/>
                  </a:lnTo>
                  <a:lnTo>
                    <a:pt x="81" y="255"/>
                  </a:lnTo>
                  <a:lnTo>
                    <a:pt x="101" y="242"/>
                  </a:lnTo>
                  <a:lnTo>
                    <a:pt x="121" y="228"/>
                  </a:lnTo>
                  <a:lnTo>
                    <a:pt x="142" y="216"/>
                  </a:lnTo>
                  <a:lnTo>
                    <a:pt x="163" y="205"/>
                  </a:lnTo>
                  <a:lnTo>
                    <a:pt x="186" y="193"/>
                  </a:lnTo>
                  <a:lnTo>
                    <a:pt x="211" y="183"/>
                  </a:lnTo>
                  <a:lnTo>
                    <a:pt x="225" y="180"/>
                  </a:lnTo>
                  <a:lnTo>
                    <a:pt x="241" y="177"/>
                  </a:lnTo>
                  <a:lnTo>
                    <a:pt x="257" y="174"/>
                  </a:lnTo>
                  <a:lnTo>
                    <a:pt x="274" y="171"/>
                  </a:lnTo>
                  <a:lnTo>
                    <a:pt x="289" y="169"/>
                  </a:lnTo>
                  <a:lnTo>
                    <a:pt x="303" y="166"/>
                  </a:lnTo>
                  <a:lnTo>
                    <a:pt x="315" y="164"/>
                  </a:lnTo>
                  <a:lnTo>
                    <a:pt x="325" y="161"/>
                  </a:lnTo>
                  <a:lnTo>
                    <a:pt x="309" y="163"/>
                  </a:lnTo>
                  <a:lnTo>
                    <a:pt x="293" y="164"/>
                  </a:lnTo>
                  <a:lnTo>
                    <a:pt x="277" y="164"/>
                  </a:lnTo>
                  <a:lnTo>
                    <a:pt x="261" y="166"/>
                  </a:lnTo>
                  <a:lnTo>
                    <a:pt x="246" y="167"/>
                  </a:lnTo>
                  <a:lnTo>
                    <a:pt x="230" y="169"/>
                  </a:lnTo>
                  <a:lnTo>
                    <a:pt x="214" y="170"/>
                  </a:lnTo>
                  <a:lnTo>
                    <a:pt x="198" y="171"/>
                  </a:lnTo>
                  <a:lnTo>
                    <a:pt x="175" y="180"/>
                  </a:lnTo>
                  <a:lnTo>
                    <a:pt x="155" y="189"/>
                  </a:lnTo>
                  <a:lnTo>
                    <a:pt x="134" y="199"/>
                  </a:lnTo>
                  <a:lnTo>
                    <a:pt x="117" y="210"/>
                  </a:lnTo>
                  <a:lnTo>
                    <a:pt x="98" y="222"/>
                  </a:lnTo>
                  <a:lnTo>
                    <a:pt x="80" y="235"/>
                  </a:lnTo>
                  <a:lnTo>
                    <a:pt x="62" y="248"/>
                  </a:lnTo>
                  <a:lnTo>
                    <a:pt x="44" y="262"/>
                  </a:lnTo>
                  <a:lnTo>
                    <a:pt x="42" y="262"/>
                  </a:lnTo>
                  <a:lnTo>
                    <a:pt x="41" y="262"/>
                  </a:lnTo>
                  <a:lnTo>
                    <a:pt x="39" y="264"/>
                  </a:lnTo>
                  <a:lnTo>
                    <a:pt x="39" y="241"/>
                  </a:lnTo>
                  <a:lnTo>
                    <a:pt x="39" y="226"/>
                  </a:lnTo>
                  <a:lnTo>
                    <a:pt x="41" y="216"/>
                  </a:lnTo>
                  <a:lnTo>
                    <a:pt x="44" y="203"/>
                  </a:lnTo>
                  <a:lnTo>
                    <a:pt x="59" y="190"/>
                  </a:lnTo>
                  <a:lnTo>
                    <a:pt x="75" y="180"/>
                  </a:lnTo>
                  <a:lnTo>
                    <a:pt x="90" y="169"/>
                  </a:lnTo>
                  <a:lnTo>
                    <a:pt x="104" y="160"/>
                  </a:lnTo>
                  <a:lnTo>
                    <a:pt x="119" y="151"/>
                  </a:lnTo>
                  <a:lnTo>
                    <a:pt x="133" y="144"/>
                  </a:lnTo>
                  <a:lnTo>
                    <a:pt x="147" y="137"/>
                  </a:lnTo>
                  <a:lnTo>
                    <a:pt x="160" y="131"/>
                  </a:lnTo>
                  <a:lnTo>
                    <a:pt x="175" y="125"/>
                  </a:lnTo>
                  <a:lnTo>
                    <a:pt x="191" y="121"/>
                  </a:lnTo>
                  <a:lnTo>
                    <a:pt x="207" y="117"/>
                  </a:lnTo>
                  <a:lnTo>
                    <a:pt x="223" y="114"/>
                  </a:lnTo>
                  <a:lnTo>
                    <a:pt x="240" y="109"/>
                  </a:lnTo>
                  <a:lnTo>
                    <a:pt x="259" y="107"/>
                  </a:lnTo>
                  <a:lnTo>
                    <a:pt x="277" y="105"/>
                  </a:lnTo>
                  <a:lnTo>
                    <a:pt x="299" y="102"/>
                  </a:lnTo>
                  <a:lnTo>
                    <a:pt x="287" y="99"/>
                  </a:lnTo>
                  <a:lnTo>
                    <a:pt x="270" y="98"/>
                  </a:lnTo>
                  <a:lnTo>
                    <a:pt x="250" y="98"/>
                  </a:lnTo>
                  <a:lnTo>
                    <a:pt x="228" y="99"/>
                  </a:lnTo>
                  <a:lnTo>
                    <a:pt x="205" y="102"/>
                  </a:lnTo>
                  <a:lnTo>
                    <a:pt x="184" y="107"/>
                  </a:lnTo>
                  <a:lnTo>
                    <a:pt x="166" y="111"/>
                  </a:lnTo>
                  <a:lnTo>
                    <a:pt x="152" y="114"/>
                  </a:lnTo>
                  <a:lnTo>
                    <a:pt x="137" y="121"/>
                  </a:lnTo>
                  <a:lnTo>
                    <a:pt x="123" y="130"/>
                  </a:lnTo>
                  <a:lnTo>
                    <a:pt x="110" y="138"/>
                  </a:lnTo>
                  <a:lnTo>
                    <a:pt x="97" y="147"/>
                  </a:lnTo>
                  <a:lnTo>
                    <a:pt x="82" y="156"/>
                  </a:lnTo>
                  <a:lnTo>
                    <a:pt x="69" y="164"/>
                  </a:lnTo>
                  <a:lnTo>
                    <a:pt x="57" y="171"/>
                  </a:lnTo>
                  <a:lnTo>
                    <a:pt x="42" y="179"/>
                  </a:lnTo>
                  <a:lnTo>
                    <a:pt x="44" y="171"/>
                  </a:lnTo>
                  <a:lnTo>
                    <a:pt x="44" y="164"/>
                  </a:lnTo>
                  <a:lnTo>
                    <a:pt x="44" y="158"/>
                  </a:lnTo>
                  <a:lnTo>
                    <a:pt x="44" y="151"/>
                  </a:lnTo>
                  <a:lnTo>
                    <a:pt x="67" y="132"/>
                  </a:lnTo>
                  <a:lnTo>
                    <a:pt x="90" y="115"/>
                  </a:lnTo>
                  <a:lnTo>
                    <a:pt x="114" y="99"/>
                  </a:lnTo>
                  <a:lnTo>
                    <a:pt x="140" y="83"/>
                  </a:lnTo>
                  <a:lnTo>
                    <a:pt x="168" y="69"/>
                  </a:lnTo>
                  <a:lnTo>
                    <a:pt x="195" y="55"/>
                  </a:lnTo>
                  <a:lnTo>
                    <a:pt x="224" y="43"/>
                  </a:lnTo>
                  <a:lnTo>
                    <a:pt x="254" y="32"/>
                  </a:lnTo>
                  <a:lnTo>
                    <a:pt x="283" y="23"/>
                  </a:lnTo>
                  <a:lnTo>
                    <a:pt x="313" y="14"/>
                  </a:lnTo>
                  <a:lnTo>
                    <a:pt x="344" y="8"/>
                  </a:lnTo>
                  <a:lnTo>
                    <a:pt x="374" y="4"/>
                  </a:lnTo>
                  <a:lnTo>
                    <a:pt x="404" y="1"/>
                  </a:lnTo>
                  <a:lnTo>
                    <a:pt x="435" y="0"/>
                  </a:lnTo>
                  <a:lnTo>
                    <a:pt x="465" y="1"/>
                  </a:lnTo>
                  <a:lnTo>
                    <a:pt x="494" y="4"/>
                  </a:lnTo>
                  <a:lnTo>
                    <a:pt x="513" y="11"/>
                  </a:lnTo>
                  <a:lnTo>
                    <a:pt x="533" y="19"/>
                  </a:lnTo>
                  <a:lnTo>
                    <a:pt x="554" y="27"/>
                  </a:lnTo>
                  <a:lnTo>
                    <a:pt x="575" y="37"/>
                  </a:lnTo>
                  <a:lnTo>
                    <a:pt x="596" y="49"/>
                  </a:lnTo>
                  <a:lnTo>
                    <a:pt x="617" y="62"/>
                  </a:lnTo>
                  <a:lnTo>
                    <a:pt x="635" y="75"/>
                  </a:lnTo>
                  <a:lnTo>
                    <a:pt x="653" y="89"/>
                  </a:lnTo>
                  <a:lnTo>
                    <a:pt x="656" y="91"/>
                  </a:lnTo>
                  <a:lnTo>
                    <a:pt x="658" y="91"/>
                  </a:lnTo>
                  <a:lnTo>
                    <a:pt x="661" y="91"/>
                  </a:lnTo>
                  <a:lnTo>
                    <a:pt x="666" y="92"/>
                  </a:lnTo>
                  <a:lnTo>
                    <a:pt x="669" y="99"/>
                  </a:lnTo>
                  <a:lnTo>
                    <a:pt x="677" y="107"/>
                  </a:lnTo>
                  <a:lnTo>
                    <a:pt x="690" y="117"/>
                  </a:lnTo>
                  <a:lnTo>
                    <a:pt x="706" y="125"/>
                  </a:lnTo>
                  <a:lnTo>
                    <a:pt x="722" y="134"/>
                  </a:lnTo>
                  <a:lnTo>
                    <a:pt x="738" y="141"/>
                  </a:lnTo>
                  <a:lnTo>
                    <a:pt x="752" y="148"/>
                  </a:lnTo>
                  <a:lnTo>
                    <a:pt x="762" y="151"/>
                  </a:lnTo>
                  <a:lnTo>
                    <a:pt x="774" y="153"/>
                  </a:lnTo>
                  <a:lnTo>
                    <a:pt x="785" y="153"/>
                  </a:lnTo>
                  <a:lnTo>
                    <a:pt x="796" y="154"/>
                  </a:lnTo>
                  <a:lnTo>
                    <a:pt x="807" y="154"/>
                  </a:lnTo>
                  <a:lnTo>
                    <a:pt x="819" y="154"/>
                  </a:lnTo>
                  <a:lnTo>
                    <a:pt x="830" y="153"/>
                  </a:lnTo>
                  <a:lnTo>
                    <a:pt x="843" y="151"/>
                  </a:lnTo>
                  <a:lnTo>
                    <a:pt x="856" y="150"/>
                  </a:lnTo>
                  <a:lnTo>
                    <a:pt x="878" y="144"/>
                  </a:lnTo>
                  <a:lnTo>
                    <a:pt x="901" y="138"/>
                  </a:lnTo>
                  <a:lnTo>
                    <a:pt x="923" y="134"/>
                  </a:lnTo>
                  <a:lnTo>
                    <a:pt x="946" y="130"/>
                  </a:lnTo>
                  <a:lnTo>
                    <a:pt x="967" y="125"/>
                  </a:lnTo>
                  <a:lnTo>
                    <a:pt x="990" y="122"/>
                  </a:lnTo>
                  <a:lnTo>
                    <a:pt x="1012" y="120"/>
                  </a:lnTo>
                  <a:lnTo>
                    <a:pt x="1035" y="117"/>
                  </a:lnTo>
                  <a:lnTo>
                    <a:pt x="1057" y="115"/>
                  </a:lnTo>
                  <a:lnTo>
                    <a:pt x="1080" y="114"/>
                  </a:lnTo>
                  <a:lnTo>
                    <a:pt x="1103" y="112"/>
                  </a:lnTo>
                  <a:lnTo>
                    <a:pt x="1126" y="112"/>
                  </a:lnTo>
                  <a:lnTo>
                    <a:pt x="1149" y="111"/>
                  </a:lnTo>
                  <a:lnTo>
                    <a:pt x="1172" y="112"/>
                  </a:lnTo>
                  <a:lnTo>
                    <a:pt x="1195" y="112"/>
                  </a:lnTo>
                  <a:lnTo>
                    <a:pt x="1218" y="114"/>
                  </a:lnTo>
                  <a:lnTo>
                    <a:pt x="1216" y="138"/>
                  </a:lnTo>
                  <a:lnTo>
                    <a:pt x="1211" y="163"/>
                  </a:lnTo>
                  <a:lnTo>
                    <a:pt x="1207" y="187"/>
                  </a:lnTo>
                  <a:lnTo>
                    <a:pt x="1200" y="212"/>
                  </a:lnTo>
                  <a:lnTo>
                    <a:pt x="1194" y="238"/>
                  </a:lnTo>
                  <a:lnTo>
                    <a:pt x="1187" y="262"/>
                  </a:lnTo>
                  <a:lnTo>
                    <a:pt x="1180" y="287"/>
                  </a:lnTo>
                  <a:lnTo>
                    <a:pt x="1172" y="311"/>
                  </a:lnTo>
                  <a:lnTo>
                    <a:pt x="1152" y="371"/>
                  </a:lnTo>
                  <a:lnTo>
                    <a:pt x="1133" y="431"/>
                  </a:lnTo>
                  <a:lnTo>
                    <a:pt x="1113" y="490"/>
                  </a:lnTo>
                  <a:lnTo>
                    <a:pt x="1093" y="551"/>
                  </a:lnTo>
                  <a:lnTo>
                    <a:pt x="1073" y="611"/>
                  </a:lnTo>
                  <a:lnTo>
                    <a:pt x="1052" y="671"/>
                  </a:lnTo>
                  <a:lnTo>
                    <a:pt x="1032" y="731"/>
                  </a:lnTo>
                  <a:lnTo>
                    <a:pt x="1012" y="790"/>
                  </a:lnTo>
                  <a:lnTo>
                    <a:pt x="992" y="851"/>
                  </a:lnTo>
                  <a:lnTo>
                    <a:pt x="972" y="910"/>
                  </a:lnTo>
                  <a:lnTo>
                    <a:pt x="951" y="971"/>
                  </a:lnTo>
                  <a:lnTo>
                    <a:pt x="930" y="1031"/>
                  </a:lnTo>
                  <a:lnTo>
                    <a:pt x="910" y="1090"/>
                  </a:lnTo>
                  <a:lnTo>
                    <a:pt x="888" y="1150"/>
                  </a:lnTo>
                  <a:lnTo>
                    <a:pt x="868" y="1210"/>
                  </a:lnTo>
                  <a:lnTo>
                    <a:pt x="846" y="1269"/>
                  </a:lnTo>
                  <a:lnTo>
                    <a:pt x="840" y="1281"/>
                  </a:lnTo>
                  <a:lnTo>
                    <a:pt x="833" y="1295"/>
                  </a:lnTo>
                  <a:lnTo>
                    <a:pt x="824" y="1307"/>
                  </a:lnTo>
                  <a:lnTo>
                    <a:pt x="816" y="1317"/>
                  </a:lnTo>
                  <a:lnTo>
                    <a:pt x="798" y="1321"/>
                  </a:lnTo>
                  <a:lnTo>
                    <a:pt x="781" y="1326"/>
                  </a:lnTo>
                  <a:lnTo>
                    <a:pt x="764" y="1329"/>
                  </a:lnTo>
                  <a:lnTo>
                    <a:pt x="746" y="1330"/>
                  </a:lnTo>
                  <a:lnTo>
                    <a:pt x="729" y="1333"/>
                  </a:lnTo>
                  <a:lnTo>
                    <a:pt x="713" y="1334"/>
                  </a:lnTo>
                  <a:lnTo>
                    <a:pt x="696" y="1336"/>
                  </a:lnTo>
                  <a:lnTo>
                    <a:pt x="680" y="1336"/>
                  </a:lnTo>
                  <a:close/>
                </a:path>
              </a:pathLst>
            </a:custGeom>
            <a:solidFill>
              <a:srgbClr val="EDEA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23" name="Freeform 1096"/>
            <p:cNvSpPr>
              <a:spLocks/>
            </p:cNvSpPr>
            <p:nvPr/>
          </p:nvSpPr>
          <p:spPr bwMode="auto">
            <a:xfrm>
              <a:off x="4091" y="3370"/>
              <a:ext cx="6" cy="3"/>
            </a:xfrm>
            <a:custGeom>
              <a:avLst/>
              <a:gdLst>
                <a:gd name="T0" fmla="*/ 0 w 18"/>
                <a:gd name="T1" fmla="*/ 0 h 8"/>
                <a:gd name="T2" fmla="*/ 0 w 18"/>
                <a:gd name="T3" fmla="*/ 0 h 8"/>
                <a:gd name="T4" fmla="*/ 0 w 18"/>
                <a:gd name="T5" fmla="*/ 0 h 8"/>
                <a:gd name="T6" fmla="*/ 0 w 18"/>
                <a:gd name="T7" fmla="*/ 0 h 8"/>
                <a:gd name="T8" fmla="*/ 0 w 18"/>
                <a:gd name="T9" fmla="*/ 0 h 8"/>
                <a:gd name="T10" fmla="*/ 0 w 18"/>
                <a:gd name="T11" fmla="*/ 0 h 8"/>
                <a:gd name="T12" fmla="*/ 0 w 18"/>
                <a:gd name="T13" fmla="*/ 0 h 8"/>
                <a:gd name="T14" fmla="*/ 0 w 18"/>
                <a:gd name="T15" fmla="*/ 0 h 8"/>
                <a:gd name="T16" fmla="*/ 0 w 18"/>
                <a:gd name="T17" fmla="*/ 0 h 8"/>
                <a:gd name="T18" fmla="*/ 0 w 18"/>
                <a:gd name="T19" fmla="*/ 0 h 8"/>
                <a:gd name="T20" fmla="*/ 0 w 18"/>
                <a:gd name="T21" fmla="*/ 0 h 8"/>
                <a:gd name="T22" fmla="*/ 0 w 18"/>
                <a:gd name="T23" fmla="*/ 0 h 8"/>
                <a:gd name="T24" fmla="*/ 0 w 18"/>
                <a:gd name="T25" fmla="*/ 0 h 8"/>
                <a:gd name="T26" fmla="*/ 0 w 18"/>
                <a:gd name="T27" fmla="*/ 0 h 8"/>
                <a:gd name="T28" fmla="*/ 0 w 18"/>
                <a:gd name="T29" fmla="*/ 0 h 8"/>
                <a:gd name="T30" fmla="*/ 0 w 18"/>
                <a:gd name="T31" fmla="*/ 0 h 8"/>
                <a:gd name="T32" fmla="*/ 0 w 18"/>
                <a:gd name="T33" fmla="*/ 0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 h="8">
                  <a:moveTo>
                    <a:pt x="13" y="8"/>
                  </a:moveTo>
                  <a:lnTo>
                    <a:pt x="8" y="8"/>
                  </a:lnTo>
                  <a:lnTo>
                    <a:pt x="5" y="8"/>
                  </a:lnTo>
                  <a:lnTo>
                    <a:pt x="2" y="8"/>
                  </a:lnTo>
                  <a:lnTo>
                    <a:pt x="0" y="8"/>
                  </a:lnTo>
                  <a:lnTo>
                    <a:pt x="0" y="5"/>
                  </a:lnTo>
                  <a:lnTo>
                    <a:pt x="1" y="4"/>
                  </a:lnTo>
                  <a:lnTo>
                    <a:pt x="1" y="1"/>
                  </a:lnTo>
                  <a:lnTo>
                    <a:pt x="1" y="0"/>
                  </a:lnTo>
                  <a:lnTo>
                    <a:pt x="5" y="0"/>
                  </a:lnTo>
                  <a:lnTo>
                    <a:pt x="10" y="0"/>
                  </a:lnTo>
                  <a:lnTo>
                    <a:pt x="14" y="0"/>
                  </a:lnTo>
                  <a:lnTo>
                    <a:pt x="18" y="0"/>
                  </a:lnTo>
                  <a:lnTo>
                    <a:pt x="18" y="1"/>
                  </a:lnTo>
                  <a:lnTo>
                    <a:pt x="17" y="5"/>
                  </a:lnTo>
                  <a:lnTo>
                    <a:pt x="14" y="8"/>
                  </a:lnTo>
                  <a:lnTo>
                    <a:pt x="1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24" name="Freeform 1097" descr="Open book (generic)" title="Open book"/>
            <p:cNvSpPr>
              <a:spLocks/>
            </p:cNvSpPr>
            <p:nvPr/>
          </p:nvSpPr>
          <p:spPr bwMode="auto">
            <a:xfrm>
              <a:off x="3617" y="2920"/>
              <a:ext cx="379" cy="451"/>
            </a:xfrm>
            <a:custGeom>
              <a:avLst/>
              <a:gdLst>
                <a:gd name="T0" fmla="*/ 1 w 1138"/>
                <a:gd name="T1" fmla="*/ 2 h 1355"/>
                <a:gd name="T2" fmla="*/ 1 w 1138"/>
                <a:gd name="T3" fmla="*/ 2 h 1355"/>
                <a:gd name="T4" fmla="*/ 1 w 1138"/>
                <a:gd name="T5" fmla="*/ 2 h 1355"/>
                <a:gd name="T6" fmla="*/ 0 w 1138"/>
                <a:gd name="T7" fmla="*/ 2 h 1355"/>
                <a:gd name="T8" fmla="*/ 0 w 1138"/>
                <a:gd name="T9" fmla="*/ 1 h 1355"/>
                <a:gd name="T10" fmla="*/ 0 w 1138"/>
                <a:gd name="T11" fmla="*/ 0 h 1355"/>
                <a:gd name="T12" fmla="*/ 0 w 1138"/>
                <a:gd name="T13" fmla="*/ 0 h 1355"/>
                <a:gd name="T14" fmla="*/ 1 w 1138"/>
                <a:gd name="T15" fmla="*/ 0 h 1355"/>
                <a:gd name="T16" fmla="*/ 1 w 1138"/>
                <a:gd name="T17" fmla="*/ 0 h 1355"/>
                <a:gd name="T18" fmla="*/ 1 w 1138"/>
                <a:gd name="T19" fmla="*/ 0 h 1355"/>
                <a:gd name="T20" fmla="*/ 2 w 1138"/>
                <a:gd name="T21" fmla="*/ 0 h 1355"/>
                <a:gd name="T22" fmla="*/ 1 w 1138"/>
                <a:gd name="T23" fmla="*/ 0 h 1355"/>
                <a:gd name="T24" fmla="*/ 1 w 1138"/>
                <a:gd name="T25" fmla="*/ 0 h 1355"/>
                <a:gd name="T26" fmla="*/ 1 w 1138"/>
                <a:gd name="T27" fmla="*/ 0 h 1355"/>
                <a:gd name="T28" fmla="*/ 1 w 1138"/>
                <a:gd name="T29" fmla="*/ 0 h 1355"/>
                <a:gd name="T30" fmla="*/ 1 w 1138"/>
                <a:gd name="T31" fmla="*/ 0 h 1355"/>
                <a:gd name="T32" fmla="*/ 1 w 1138"/>
                <a:gd name="T33" fmla="*/ 0 h 1355"/>
                <a:gd name="T34" fmla="*/ 2 w 1138"/>
                <a:gd name="T35" fmla="*/ 1 h 1355"/>
                <a:gd name="T36" fmla="*/ 1 w 1138"/>
                <a:gd name="T37" fmla="*/ 0 h 1355"/>
                <a:gd name="T38" fmla="*/ 1 w 1138"/>
                <a:gd name="T39" fmla="*/ 0 h 1355"/>
                <a:gd name="T40" fmla="*/ 1 w 1138"/>
                <a:gd name="T41" fmla="*/ 0 h 1355"/>
                <a:gd name="T42" fmla="*/ 2 w 1138"/>
                <a:gd name="T43" fmla="*/ 1 h 1355"/>
                <a:gd name="T44" fmla="*/ 1 w 1138"/>
                <a:gd name="T45" fmla="*/ 1 h 1355"/>
                <a:gd name="T46" fmla="*/ 1 w 1138"/>
                <a:gd name="T47" fmla="*/ 1 h 1355"/>
                <a:gd name="T48" fmla="*/ 2 w 1138"/>
                <a:gd name="T49" fmla="*/ 1 h 1355"/>
                <a:gd name="T50" fmla="*/ 1 w 1138"/>
                <a:gd name="T51" fmla="*/ 1 h 1355"/>
                <a:gd name="T52" fmla="*/ 2 w 1138"/>
                <a:gd name="T53" fmla="*/ 1 h 1355"/>
                <a:gd name="T54" fmla="*/ 1 w 1138"/>
                <a:gd name="T55" fmla="*/ 1 h 1355"/>
                <a:gd name="T56" fmla="*/ 1 w 1138"/>
                <a:gd name="T57" fmla="*/ 1 h 1355"/>
                <a:gd name="T58" fmla="*/ 1 w 1138"/>
                <a:gd name="T59" fmla="*/ 1 h 1355"/>
                <a:gd name="T60" fmla="*/ 2 w 1138"/>
                <a:gd name="T61" fmla="*/ 1 h 1355"/>
                <a:gd name="T62" fmla="*/ 1 w 1138"/>
                <a:gd name="T63" fmla="*/ 1 h 1355"/>
                <a:gd name="T64" fmla="*/ 1 w 1138"/>
                <a:gd name="T65" fmla="*/ 1 h 1355"/>
                <a:gd name="T66" fmla="*/ 2 w 1138"/>
                <a:gd name="T67" fmla="*/ 1 h 1355"/>
                <a:gd name="T68" fmla="*/ 1 w 1138"/>
                <a:gd name="T69" fmla="*/ 1 h 1355"/>
                <a:gd name="T70" fmla="*/ 1 w 1138"/>
                <a:gd name="T71" fmla="*/ 1 h 1355"/>
                <a:gd name="T72" fmla="*/ 1 w 1138"/>
                <a:gd name="T73" fmla="*/ 1 h 1355"/>
                <a:gd name="T74" fmla="*/ 2 w 1138"/>
                <a:gd name="T75" fmla="*/ 1 h 1355"/>
                <a:gd name="T76" fmla="*/ 1 w 1138"/>
                <a:gd name="T77" fmla="*/ 1 h 1355"/>
                <a:gd name="T78" fmla="*/ 1 w 1138"/>
                <a:gd name="T79" fmla="*/ 1 h 1355"/>
                <a:gd name="T80" fmla="*/ 1 w 1138"/>
                <a:gd name="T81" fmla="*/ 1 h 1355"/>
                <a:gd name="T82" fmla="*/ 1 w 1138"/>
                <a:gd name="T83" fmla="*/ 1 h 1355"/>
                <a:gd name="T84" fmla="*/ 1 w 1138"/>
                <a:gd name="T85" fmla="*/ 1 h 1355"/>
                <a:gd name="T86" fmla="*/ 1 w 1138"/>
                <a:gd name="T87" fmla="*/ 1 h 1355"/>
                <a:gd name="T88" fmla="*/ 2 w 1138"/>
                <a:gd name="T89" fmla="*/ 1 h 1355"/>
                <a:gd name="T90" fmla="*/ 1 w 1138"/>
                <a:gd name="T91" fmla="*/ 1 h 1355"/>
                <a:gd name="T92" fmla="*/ 1 w 1138"/>
                <a:gd name="T93" fmla="*/ 1 h 1355"/>
                <a:gd name="T94" fmla="*/ 1 w 1138"/>
                <a:gd name="T95" fmla="*/ 1 h 1355"/>
                <a:gd name="T96" fmla="*/ 1 w 1138"/>
                <a:gd name="T97" fmla="*/ 1 h 1355"/>
                <a:gd name="T98" fmla="*/ 1 w 1138"/>
                <a:gd name="T99" fmla="*/ 1 h 1355"/>
                <a:gd name="T100" fmla="*/ 1 w 1138"/>
                <a:gd name="T101" fmla="*/ 1 h 1355"/>
                <a:gd name="T102" fmla="*/ 2 w 1138"/>
                <a:gd name="T103" fmla="*/ 2 h 1355"/>
                <a:gd name="T104" fmla="*/ 1 w 1138"/>
                <a:gd name="T105" fmla="*/ 2 h 1355"/>
                <a:gd name="T106" fmla="*/ 1 w 1138"/>
                <a:gd name="T107" fmla="*/ 1 h 1355"/>
                <a:gd name="T108" fmla="*/ 1 w 1138"/>
                <a:gd name="T109" fmla="*/ 1 h 1355"/>
                <a:gd name="T110" fmla="*/ 2 w 1138"/>
                <a:gd name="T111" fmla="*/ 2 h 1355"/>
                <a:gd name="T112" fmla="*/ 1 w 1138"/>
                <a:gd name="T113" fmla="*/ 2 h 1355"/>
                <a:gd name="T114" fmla="*/ 1 w 1138"/>
                <a:gd name="T115" fmla="*/ 2 h 1355"/>
                <a:gd name="T116" fmla="*/ 1 w 1138"/>
                <a:gd name="T117" fmla="*/ 2 h 1355"/>
                <a:gd name="T118" fmla="*/ 1 w 1138"/>
                <a:gd name="T119" fmla="*/ 2 h 1355"/>
                <a:gd name="T120" fmla="*/ 1 w 1138"/>
                <a:gd name="T121" fmla="*/ 2 h 13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38" h="1355">
                  <a:moveTo>
                    <a:pt x="1080" y="1355"/>
                  </a:moveTo>
                  <a:lnTo>
                    <a:pt x="1064" y="1343"/>
                  </a:lnTo>
                  <a:lnTo>
                    <a:pt x="1047" y="1332"/>
                  </a:lnTo>
                  <a:lnTo>
                    <a:pt x="1029" y="1320"/>
                  </a:lnTo>
                  <a:lnTo>
                    <a:pt x="1014" y="1310"/>
                  </a:lnTo>
                  <a:lnTo>
                    <a:pt x="996" y="1300"/>
                  </a:lnTo>
                  <a:lnTo>
                    <a:pt x="979" y="1291"/>
                  </a:lnTo>
                  <a:lnTo>
                    <a:pt x="962" y="1283"/>
                  </a:lnTo>
                  <a:lnTo>
                    <a:pt x="944" y="1274"/>
                  </a:lnTo>
                  <a:lnTo>
                    <a:pt x="927" y="1265"/>
                  </a:lnTo>
                  <a:lnTo>
                    <a:pt x="908" y="1258"/>
                  </a:lnTo>
                  <a:lnTo>
                    <a:pt x="891" y="1251"/>
                  </a:lnTo>
                  <a:lnTo>
                    <a:pt x="873" y="1244"/>
                  </a:lnTo>
                  <a:lnTo>
                    <a:pt x="855" y="1237"/>
                  </a:lnTo>
                  <a:lnTo>
                    <a:pt x="837" y="1229"/>
                  </a:lnTo>
                  <a:lnTo>
                    <a:pt x="820" y="1224"/>
                  </a:lnTo>
                  <a:lnTo>
                    <a:pt x="801" y="1216"/>
                  </a:lnTo>
                  <a:lnTo>
                    <a:pt x="781" y="1213"/>
                  </a:lnTo>
                  <a:lnTo>
                    <a:pt x="762" y="1213"/>
                  </a:lnTo>
                  <a:lnTo>
                    <a:pt x="742" y="1213"/>
                  </a:lnTo>
                  <a:lnTo>
                    <a:pt x="723" y="1216"/>
                  </a:lnTo>
                  <a:lnTo>
                    <a:pt x="706" y="1219"/>
                  </a:lnTo>
                  <a:lnTo>
                    <a:pt x="687" y="1224"/>
                  </a:lnTo>
                  <a:lnTo>
                    <a:pt x="670" y="1228"/>
                  </a:lnTo>
                  <a:lnTo>
                    <a:pt x="654" y="1235"/>
                  </a:lnTo>
                  <a:lnTo>
                    <a:pt x="637" y="1242"/>
                  </a:lnTo>
                  <a:lnTo>
                    <a:pt x="621" y="1251"/>
                  </a:lnTo>
                  <a:lnTo>
                    <a:pt x="605" y="1260"/>
                  </a:lnTo>
                  <a:lnTo>
                    <a:pt x="589" y="1270"/>
                  </a:lnTo>
                  <a:lnTo>
                    <a:pt x="573" y="1280"/>
                  </a:lnTo>
                  <a:lnTo>
                    <a:pt x="559" y="1291"/>
                  </a:lnTo>
                  <a:lnTo>
                    <a:pt x="543" y="1303"/>
                  </a:lnTo>
                  <a:lnTo>
                    <a:pt x="529" y="1316"/>
                  </a:lnTo>
                  <a:lnTo>
                    <a:pt x="508" y="1326"/>
                  </a:lnTo>
                  <a:lnTo>
                    <a:pt x="490" y="1335"/>
                  </a:lnTo>
                  <a:lnTo>
                    <a:pt x="471" y="1340"/>
                  </a:lnTo>
                  <a:lnTo>
                    <a:pt x="452" y="1345"/>
                  </a:lnTo>
                  <a:lnTo>
                    <a:pt x="433" y="1348"/>
                  </a:lnTo>
                  <a:lnTo>
                    <a:pt x="414" y="1349"/>
                  </a:lnTo>
                  <a:lnTo>
                    <a:pt x="397" y="1349"/>
                  </a:lnTo>
                  <a:lnTo>
                    <a:pt x="378" y="1348"/>
                  </a:lnTo>
                  <a:lnTo>
                    <a:pt x="360" y="1346"/>
                  </a:lnTo>
                  <a:lnTo>
                    <a:pt x="342" y="1342"/>
                  </a:lnTo>
                  <a:lnTo>
                    <a:pt x="324" y="1338"/>
                  </a:lnTo>
                  <a:lnTo>
                    <a:pt x="306" y="1333"/>
                  </a:lnTo>
                  <a:lnTo>
                    <a:pt x="287" y="1327"/>
                  </a:lnTo>
                  <a:lnTo>
                    <a:pt x="270" y="1322"/>
                  </a:lnTo>
                  <a:lnTo>
                    <a:pt x="251" y="1316"/>
                  </a:lnTo>
                  <a:lnTo>
                    <a:pt x="233" y="1309"/>
                  </a:lnTo>
                  <a:lnTo>
                    <a:pt x="217" y="1268"/>
                  </a:lnTo>
                  <a:lnTo>
                    <a:pt x="204" y="1226"/>
                  </a:lnTo>
                  <a:lnTo>
                    <a:pt x="194" y="1185"/>
                  </a:lnTo>
                  <a:lnTo>
                    <a:pt x="185" y="1143"/>
                  </a:lnTo>
                  <a:lnTo>
                    <a:pt x="176" y="1102"/>
                  </a:lnTo>
                  <a:lnTo>
                    <a:pt x="168" y="1061"/>
                  </a:lnTo>
                  <a:lnTo>
                    <a:pt x="159" y="1020"/>
                  </a:lnTo>
                  <a:lnTo>
                    <a:pt x="149" y="981"/>
                  </a:lnTo>
                  <a:lnTo>
                    <a:pt x="119" y="840"/>
                  </a:lnTo>
                  <a:lnTo>
                    <a:pt x="95" y="730"/>
                  </a:lnTo>
                  <a:lnTo>
                    <a:pt x="78" y="648"/>
                  </a:lnTo>
                  <a:lnTo>
                    <a:pt x="65" y="586"/>
                  </a:lnTo>
                  <a:lnTo>
                    <a:pt x="55" y="538"/>
                  </a:lnTo>
                  <a:lnTo>
                    <a:pt x="46" y="499"/>
                  </a:lnTo>
                  <a:lnTo>
                    <a:pt x="39" y="462"/>
                  </a:lnTo>
                  <a:lnTo>
                    <a:pt x="31" y="420"/>
                  </a:lnTo>
                  <a:lnTo>
                    <a:pt x="19" y="352"/>
                  </a:lnTo>
                  <a:lnTo>
                    <a:pt x="9" y="284"/>
                  </a:lnTo>
                  <a:lnTo>
                    <a:pt x="2" y="217"/>
                  </a:lnTo>
                  <a:lnTo>
                    <a:pt x="0" y="152"/>
                  </a:lnTo>
                  <a:lnTo>
                    <a:pt x="26" y="146"/>
                  </a:lnTo>
                  <a:lnTo>
                    <a:pt x="51" y="140"/>
                  </a:lnTo>
                  <a:lnTo>
                    <a:pt x="77" y="137"/>
                  </a:lnTo>
                  <a:lnTo>
                    <a:pt x="101" y="134"/>
                  </a:lnTo>
                  <a:lnTo>
                    <a:pt x="127" y="133"/>
                  </a:lnTo>
                  <a:lnTo>
                    <a:pt x="153" y="131"/>
                  </a:lnTo>
                  <a:lnTo>
                    <a:pt x="178" y="131"/>
                  </a:lnTo>
                  <a:lnTo>
                    <a:pt x="204" y="133"/>
                  </a:lnTo>
                  <a:lnTo>
                    <a:pt x="230" y="134"/>
                  </a:lnTo>
                  <a:lnTo>
                    <a:pt x="256" y="136"/>
                  </a:lnTo>
                  <a:lnTo>
                    <a:pt x="282" y="139"/>
                  </a:lnTo>
                  <a:lnTo>
                    <a:pt x="308" y="140"/>
                  </a:lnTo>
                  <a:lnTo>
                    <a:pt x="334" y="143"/>
                  </a:lnTo>
                  <a:lnTo>
                    <a:pt x="361" y="146"/>
                  </a:lnTo>
                  <a:lnTo>
                    <a:pt x="387" y="149"/>
                  </a:lnTo>
                  <a:lnTo>
                    <a:pt x="414" y="152"/>
                  </a:lnTo>
                  <a:lnTo>
                    <a:pt x="443" y="143"/>
                  </a:lnTo>
                  <a:lnTo>
                    <a:pt x="469" y="131"/>
                  </a:lnTo>
                  <a:lnTo>
                    <a:pt x="497" y="117"/>
                  </a:lnTo>
                  <a:lnTo>
                    <a:pt x="523" y="101"/>
                  </a:lnTo>
                  <a:lnTo>
                    <a:pt x="549" y="84"/>
                  </a:lnTo>
                  <a:lnTo>
                    <a:pt x="576" y="68"/>
                  </a:lnTo>
                  <a:lnTo>
                    <a:pt x="602" y="52"/>
                  </a:lnTo>
                  <a:lnTo>
                    <a:pt x="630" y="38"/>
                  </a:lnTo>
                  <a:lnTo>
                    <a:pt x="643" y="26"/>
                  </a:lnTo>
                  <a:lnTo>
                    <a:pt x="660" y="17"/>
                  </a:lnTo>
                  <a:lnTo>
                    <a:pt x="682" y="10"/>
                  </a:lnTo>
                  <a:lnTo>
                    <a:pt x="705" y="6"/>
                  </a:lnTo>
                  <a:lnTo>
                    <a:pt x="728" y="3"/>
                  </a:lnTo>
                  <a:lnTo>
                    <a:pt x="751" y="2"/>
                  </a:lnTo>
                  <a:lnTo>
                    <a:pt x="772" y="0"/>
                  </a:lnTo>
                  <a:lnTo>
                    <a:pt x="793" y="0"/>
                  </a:lnTo>
                  <a:lnTo>
                    <a:pt x="816" y="6"/>
                  </a:lnTo>
                  <a:lnTo>
                    <a:pt x="837" y="12"/>
                  </a:lnTo>
                  <a:lnTo>
                    <a:pt x="860" y="19"/>
                  </a:lnTo>
                  <a:lnTo>
                    <a:pt x="884" y="28"/>
                  </a:lnTo>
                  <a:lnTo>
                    <a:pt x="905" y="36"/>
                  </a:lnTo>
                  <a:lnTo>
                    <a:pt x="927" y="46"/>
                  </a:lnTo>
                  <a:lnTo>
                    <a:pt x="949" y="58"/>
                  </a:lnTo>
                  <a:lnTo>
                    <a:pt x="972" y="69"/>
                  </a:lnTo>
                  <a:lnTo>
                    <a:pt x="992" y="81"/>
                  </a:lnTo>
                  <a:lnTo>
                    <a:pt x="1014" y="94"/>
                  </a:lnTo>
                  <a:lnTo>
                    <a:pt x="1035" y="107"/>
                  </a:lnTo>
                  <a:lnTo>
                    <a:pt x="1055" y="121"/>
                  </a:lnTo>
                  <a:lnTo>
                    <a:pt x="1076" y="136"/>
                  </a:lnTo>
                  <a:lnTo>
                    <a:pt x="1097" y="150"/>
                  </a:lnTo>
                  <a:lnTo>
                    <a:pt x="1116" y="165"/>
                  </a:lnTo>
                  <a:lnTo>
                    <a:pt x="1136" y="180"/>
                  </a:lnTo>
                  <a:lnTo>
                    <a:pt x="1136" y="185"/>
                  </a:lnTo>
                  <a:lnTo>
                    <a:pt x="1136" y="191"/>
                  </a:lnTo>
                  <a:lnTo>
                    <a:pt x="1136" y="195"/>
                  </a:lnTo>
                  <a:lnTo>
                    <a:pt x="1138" y="201"/>
                  </a:lnTo>
                  <a:lnTo>
                    <a:pt x="1136" y="201"/>
                  </a:lnTo>
                  <a:lnTo>
                    <a:pt x="1133" y="201"/>
                  </a:lnTo>
                  <a:lnTo>
                    <a:pt x="1132" y="202"/>
                  </a:lnTo>
                  <a:lnTo>
                    <a:pt x="1130" y="202"/>
                  </a:lnTo>
                  <a:lnTo>
                    <a:pt x="1117" y="192"/>
                  </a:lnTo>
                  <a:lnTo>
                    <a:pt x="1103" y="182"/>
                  </a:lnTo>
                  <a:lnTo>
                    <a:pt x="1089" y="170"/>
                  </a:lnTo>
                  <a:lnTo>
                    <a:pt x="1071" y="159"/>
                  </a:lnTo>
                  <a:lnTo>
                    <a:pt x="1054" y="147"/>
                  </a:lnTo>
                  <a:lnTo>
                    <a:pt x="1037" y="136"/>
                  </a:lnTo>
                  <a:lnTo>
                    <a:pt x="1018" y="124"/>
                  </a:lnTo>
                  <a:lnTo>
                    <a:pt x="999" y="113"/>
                  </a:lnTo>
                  <a:lnTo>
                    <a:pt x="979" y="103"/>
                  </a:lnTo>
                  <a:lnTo>
                    <a:pt x="960" y="94"/>
                  </a:lnTo>
                  <a:lnTo>
                    <a:pt x="940" y="85"/>
                  </a:lnTo>
                  <a:lnTo>
                    <a:pt x="921" y="79"/>
                  </a:lnTo>
                  <a:lnTo>
                    <a:pt x="904" y="74"/>
                  </a:lnTo>
                  <a:lnTo>
                    <a:pt x="886" y="71"/>
                  </a:lnTo>
                  <a:lnTo>
                    <a:pt x="869" y="71"/>
                  </a:lnTo>
                  <a:lnTo>
                    <a:pt x="853" y="72"/>
                  </a:lnTo>
                  <a:lnTo>
                    <a:pt x="855" y="74"/>
                  </a:lnTo>
                  <a:lnTo>
                    <a:pt x="856" y="74"/>
                  </a:lnTo>
                  <a:lnTo>
                    <a:pt x="860" y="75"/>
                  </a:lnTo>
                  <a:lnTo>
                    <a:pt x="865" y="77"/>
                  </a:lnTo>
                  <a:lnTo>
                    <a:pt x="872" y="79"/>
                  </a:lnTo>
                  <a:lnTo>
                    <a:pt x="884" y="82"/>
                  </a:lnTo>
                  <a:lnTo>
                    <a:pt x="899" y="87"/>
                  </a:lnTo>
                  <a:lnTo>
                    <a:pt x="920" y="92"/>
                  </a:lnTo>
                  <a:lnTo>
                    <a:pt x="947" y="104"/>
                  </a:lnTo>
                  <a:lnTo>
                    <a:pt x="975" y="118"/>
                  </a:lnTo>
                  <a:lnTo>
                    <a:pt x="1001" y="133"/>
                  </a:lnTo>
                  <a:lnTo>
                    <a:pt x="1028" y="149"/>
                  </a:lnTo>
                  <a:lnTo>
                    <a:pt x="1054" y="166"/>
                  </a:lnTo>
                  <a:lnTo>
                    <a:pt x="1080" y="185"/>
                  </a:lnTo>
                  <a:lnTo>
                    <a:pt x="1106" y="204"/>
                  </a:lnTo>
                  <a:lnTo>
                    <a:pt x="1132" y="224"/>
                  </a:lnTo>
                  <a:lnTo>
                    <a:pt x="1132" y="235"/>
                  </a:lnTo>
                  <a:lnTo>
                    <a:pt x="1133" y="257"/>
                  </a:lnTo>
                  <a:lnTo>
                    <a:pt x="1132" y="277"/>
                  </a:lnTo>
                  <a:lnTo>
                    <a:pt x="1129" y="290"/>
                  </a:lnTo>
                  <a:lnTo>
                    <a:pt x="1115" y="277"/>
                  </a:lnTo>
                  <a:lnTo>
                    <a:pt x="1100" y="264"/>
                  </a:lnTo>
                  <a:lnTo>
                    <a:pt x="1087" y="253"/>
                  </a:lnTo>
                  <a:lnTo>
                    <a:pt x="1073" y="243"/>
                  </a:lnTo>
                  <a:lnTo>
                    <a:pt x="1058" y="232"/>
                  </a:lnTo>
                  <a:lnTo>
                    <a:pt x="1045" y="224"/>
                  </a:lnTo>
                  <a:lnTo>
                    <a:pt x="1031" y="215"/>
                  </a:lnTo>
                  <a:lnTo>
                    <a:pt x="1016" y="206"/>
                  </a:lnTo>
                  <a:lnTo>
                    <a:pt x="1002" y="201"/>
                  </a:lnTo>
                  <a:lnTo>
                    <a:pt x="988" y="193"/>
                  </a:lnTo>
                  <a:lnTo>
                    <a:pt x="972" y="189"/>
                  </a:lnTo>
                  <a:lnTo>
                    <a:pt x="956" y="183"/>
                  </a:lnTo>
                  <a:lnTo>
                    <a:pt x="940" y="180"/>
                  </a:lnTo>
                  <a:lnTo>
                    <a:pt x="924" y="176"/>
                  </a:lnTo>
                  <a:lnTo>
                    <a:pt x="905" y="173"/>
                  </a:lnTo>
                  <a:lnTo>
                    <a:pt x="888" y="172"/>
                  </a:lnTo>
                  <a:lnTo>
                    <a:pt x="904" y="178"/>
                  </a:lnTo>
                  <a:lnTo>
                    <a:pt x="918" y="182"/>
                  </a:lnTo>
                  <a:lnTo>
                    <a:pt x="930" y="186"/>
                  </a:lnTo>
                  <a:lnTo>
                    <a:pt x="940" y="191"/>
                  </a:lnTo>
                  <a:lnTo>
                    <a:pt x="949" y="193"/>
                  </a:lnTo>
                  <a:lnTo>
                    <a:pt x="956" y="196"/>
                  </a:lnTo>
                  <a:lnTo>
                    <a:pt x="963" y="199"/>
                  </a:lnTo>
                  <a:lnTo>
                    <a:pt x="970" y="202"/>
                  </a:lnTo>
                  <a:lnTo>
                    <a:pt x="990" y="209"/>
                  </a:lnTo>
                  <a:lnTo>
                    <a:pt x="1011" y="219"/>
                  </a:lnTo>
                  <a:lnTo>
                    <a:pt x="1031" y="232"/>
                  </a:lnTo>
                  <a:lnTo>
                    <a:pt x="1051" y="245"/>
                  </a:lnTo>
                  <a:lnTo>
                    <a:pt x="1070" y="260"/>
                  </a:lnTo>
                  <a:lnTo>
                    <a:pt x="1090" y="276"/>
                  </a:lnTo>
                  <a:lnTo>
                    <a:pt x="1109" y="292"/>
                  </a:lnTo>
                  <a:lnTo>
                    <a:pt x="1129" y="307"/>
                  </a:lnTo>
                  <a:lnTo>
                    <a:pt x="1129" y="333"/>
                  </a:lnTo>
                  <a:lnTo>
                    <a:pt x="1129" y="349"/>
                  </a:lnTo>
                  <a:lnTo>
                    <a:pt x="1128" y="361"/>
                  </a:lnTo>
                  <a:lnTo>
                    <a:pt x="1126" y="375"/>
                  </a:lnTo>
                  <a:lnTo>
                    <a:pt x="1125" y="375"/>
                  </a:lnTo>
                  <a:lnTo>
                    <a:pt x="1123" y="375"/>
                  </a:lnTo>
                  <a:lnTo>
                    <a:pt x="1120" y="375"/>
                  </a:lnTo>
                  <a:lnTo>
                    <a:pt x="1119" y="375"/>
                  </a:lnTo>
                  <a:lnTo>
                    <a:pt x="1099" y="361"/>
                  </a:lnTo>
                  <a:lnTo>
                    <a:pt x="1080" y="348"/>
                  </a:lnTo>
                  <a:lnTo>
                    <a:pt x="1063" y="336"/>
                  </a:lnTo>
                  <a:lnTo>
                    <a:pt x="1045" y="325"/>
                  </a:lnTo>
                  <a:lnTo>
                    <a:pt x="1029" y="316"/>
                  </a:lnTo>
                  <a:lnTo>
                    <a:pt x="1015" y="307"/>
                  </a:lnTo>
                  <a:lnTo>
                    <a:pt x="999" y="299"/>
                  </a:lnTo>
                  <a:lnTo>
                    <a:pt x="985" y="292"/>
                  </a:lnTo>
                  <a:lnTo>
                    <a:pt x="969" y="286"/>
                  </a:lnTo>
                  <a:lnTo>
                    <a:pt x="953" y="281"/>
                  </a:lnTo>
                  <a:lnTo>
                    <a:pt x="937" y="277"/>
                  </a:lnTo>
                  <a:lnTo>
                    <a:pt x="920" y="273"/>
                  </a:lnTo>
                  <a:lnTo>
                    <a:pt x="901" y="270"/>
                  </a:lnTo>
                  <a:lnTo>
                    <a:pt x="881" y="268"/>
                  </a:lnTo>
                  <a:lnTo>
                    <a:pt x="860" y="267"/>
                  </a:lnTo>
                  <a:lnTo>
                    <a:pt x="837" y="266"/>
                  </a:lnTo>
                  <a:lnTo>
                    <a:pt x="848" y="267"/>
                  </a:lnTo>
                  <a:lnTo>
                    <a:pt x="858" y="268"/>
                  </a:lnTo>
                  <a:lnTo>
                    <a:pt x="868" y="270"/>
                  </a:lnTo>
                  <a:lnTo>
                    <a:pt x="878" y="273"/>
                  </a:lnTo>
                  <a:lnTo>
                    <a:pt x="888" y="274"/>
                  </a:lnTo>
                  <a:lnTo>
                    <a:pt x="898" y="276"/>
                  </a:lnTo>
                  <a:lnTo>
                    <a:pt x="910" y="279"/>
                  </a:lnTo>
                  <a:lnTo>
                    <a:pt x="920" y="280"/>
                  </a:lnTo>
                  <a:lnTo>
                    <a:pt x="946" y="289"/>
                  </a:lnTo>
                  <a:lnTo>
                    <a:pt x="972" y="300"/>
                  </a:lnTo>
                  <a:lnTo>
                    <a:pt x="998" y="315"/>
                  </a:lnTo>
                  <a:lnTo>
                    <a:pt x="1024" y="329"/>
                  </a:lnTo>
                  <a:lnTo>
                    <a:pt x="1050" y="345"/>
                  </a:lnTo>
                  <a:lnTo>
                    <a:pt x="1076" y="362"/>
                  </a:lnTo>
                  <a:lnTo>
                    <a:pt x="1100" y="380"/>
                  </a:lnTo>
                  <a:lnTo>
                    <a:pt x="1125" y="397"/>
                  </a:lnTo>
                  <a:lnTo>
                    <a:pt x="1123" y="413"/>
                  </a:lnTo>
                  <a:lnTo>
                    <a:pt x="1123" y="427"/>
                  </a:lnTo>
                  <a:lnTo>
                    <a:pt x="1123" y="443"/>
                  </a:lnTo>
                  <a:lnTo>
                    <a:pt x="1123" y="459"/>
                  </a:lnTo>
                  <a:lnTo>
                    <a:pt x="1122" y="460"/>
                  </a:lnTo>
                  <a:lnTo>
                    <a:pt x="1120" y="460"/>
                  </a:lnTo>
                  <a:lnTo>
                    <a:pt x="1119" y="462"/>
                  </a:lnTo>
                  <a:lnTo>
                    <a:pt x="1119" y="463"/>
                  </a:lnTo>
                  <a:lnTo>
                    <a:pt x="1103" y="453"/>
                  </a:lnTo>
                  <a:lnTo>
                    <a:pt x="1089" y="445"/>
                  </a:lnTo>
                  <a:lnTo>
                    <a:pt x="1074" y="434"/>
                  </a:lnTo>
                  <a:lnTo>
                    <a:pt x="1060" y="427"/>
                  </a:lnTo>
                  <a:lnTo>
                    <a:pt x="1045" y="419"/>
                  </a:lnTo>
                  <a:lnTo>
                    <a:pt x="1032" y="411"/>
                  </a:lnTo>
                  <a:lnTo>
                    <a:pt x="1019" y="406"/>
                  </a:lnTo>
                  <a:lnTo>
                    <a:pt x="1006" y="400"/>
                  </a:lnTo>
                  <a:lnTo>
                    <a:pt x="992" y="394"/>
                  </a:lnTo>
                  <a:lnTo>
                    <a:pt x="979" y="390"/>
                  </a:lnTo>
                  <a:lnTo>
                    <a:pt x="964" y="385"/>
                  </a:lnTo>
                  <a:lnTo>
                    <a:pt x="950" y="382"/>
                  </a:lnTo>
                  <a:lnTo>
                    <a:pt x="936" y="380"/>
                  </a:lnTo>
                  <a:lnTo>
                    <a:pt x="920" y="377"/>
                  </a:lnTo>
                  <a:lnTo>
                    <a:pt x="902" y="375"/>
                  </a:lnTo>
                  <a:lnTo>
                    <a:pt x="885" y="374"/>
                  </a:lnTo>
                  <a:lnTo>
                    <a:pt x="901" y="378"/>
                  </a:lnTo>
                  <a:lnTo>
                    <a:pt x="917" y="384"/>
                  </a:lnTo>
                  <a:lnTo>
                    <a:pt x="933" y="388"/>
                  </a:lnTo>
                  <a:lnTo>
                    <a:pt x="947" y="394"/>
                  </a:lnTo>
                  <a:lnTo>
                    <a:pt x="963" y="400"/>
                  </a:lnTo>
                  <a:lnTo>
                    <a:pt x="977" y="406"/>
                  </a:lnTo>
                  <a:lnTo>
                    <a:pt x="993" y="411"/>
                  </a:lnTo>
                  <a:lnTo>
                    <a:pt x="1008" y="417"/>
                  </a:lnTo>
                  <a:lnTo>
                    <a:pt x="1022" y="424"/>
                  </a:lnTo>
                  <a:lnTo>
                    <a:pt x="1037" y="432"/>
                  </a:lnTo>
                  <a:lnTo>
                    <a:pt x="1051" y="439"/>
                  </a:lnTo>
                  <a:lnTo>
                    <a:pt x="1064" y="447"/>
                  </a:lnTo>
                  <a:lnTo>
                    <a:pt x="1078" y="456"/>
                  </a:lnTo>
                  <a:lnTo>
                    <a:pt x="1093" y="465"/>
                  </a:lnTo>
                  <a:lnTo>
                    <a:pt x="1107" y="475"/>
                  </a:lnTo>
                  <a:lnTo>
                    <a:pt x="1122" y="486"/>
                  </a:lnTo>
                  <a:lnTo>
                    <a:pt x="1120" y="498"/>
                  </a:lnTo>
                  <a:lnTo>
                    <a:pt x="1120" y="511"/>
                  </a:lnTo>
                  <a:lnTo>
                    <a:pt x="1119" y="524"/>
                  </a:lnTo>
                  <a:lnTo>
                    <a:pt x="1119" y="537"/>
                  </a:lnTo>
                  <a:lnTo>
                    <a:pt x="1117" y="537"/>
                  </a:lnTo>
                  <a:lnTo>
                    <a:pt x="1116" y="538"/>
                  </a:lnTo>
                  <a:lnTo>
                    <a:pt x="1115" y="538"/>
                  </a:lnTo>
                  <a:lnTo>
                    <a:pt x="1089" y="522"/>
                  </a:lnTo>
                  <a:lnTo>
                    <a:pt x="1061" y="508"/>
                  </a:lnTo>
                  <a:lnTo>
                    <a:pt x="1035" y="495"/>
                  </a:lnTo>
                  <a:lnTo>
                    <a:pt x="1011" y="485"/>
                  </a:lnTo>
                  <a:lnTo>
                    <a:pt x="983" y="475"/>
                  </a:lnTo>
                  <a:lnTo>
                    <a:pt x="957" y="469"/>
                  </a:lnTo>
                  <a:lnTo>
                    <a:pt x="930" y="466"/>
                  </a:lnTo>
                  <a:lnTo>
                    <a:pt x="901" y="466"/>
                  </a:lnTo>
                  <a:lnTo>
                    <a:pt x="931" y="473"/>
                  </a:lnTo>
                  <a:lnTo>
                    <a:pt x="959" y="481"/>
                  </a:lnTo>
                  <a:lnTo>
                    <a:pt x="985" y="491"/>
                  </a:lnTo>
                  <a:lnTo>
                    <a:pt x="1011" y="501"/>
                  </a:lnTo>
                  <a:lnTo>
                    <a:pt x="1035" y="514"/>
                  </a:lnTo>
                  <a:lnTo>
                    <a:pt x="1061" y="527"/>
                  </a:lnTo>
                  <a:lnTo>
                    <a:pt x="1089" y="543"/>
                  </a:lnTo>
                  <a:lnTo>
                    <a:pt x="1117" y="560"/>
                  </a:lnTo>
                  <a:lnTo>
                    <a:pt x="1119" y="573"/>
                  </a:lnTo>
                  <a:lnTo>
                    <a:pt x="1120" y="592"/>
                  </a:lnTo>
                  <a:lnTo>
                    <a:pt x="1120" y="612"/>
                  </a:lnTo>
                  <a:lnTo>
                    <a:pt x="1115" y="623"/>
                  </a:lnTo>
                  <a:lnTo>
                    <a:pt x="1099" y="612"/>
                  </a:lnTo>
                  <a:lnTo>
                    <a:pt x="1087" y="605"/>
                  </a:lnTo>
                  <a:lnTo>
                    <a:pt x="1078" y="597"/>
                  </a:lnTo>
                  <a:lnTo>
                    <a:pt x="1073" y="593"/>
                  </a:lnTo>
                  <a:lnTo>
                    <a:pt x="1068" y="590"/>
                  </a:lnTo>
                  <a:lnTo>
                    <a:pt x="1067" y="589"/>
                  </a:lnTo>
                  <a:lnTo>
                    <a:pt x="1065" y="587"/>
                  </a:lnTo>
                  <a:lnTo>
                    <a:pt x="1065" y="586"/>
                  </a:lnTo>
                  <a:lnTo>
                    <a:pt x="1039" y="576"/>
                  </a:lnTo>
                  <a:lnTo>
                    <a:pt x="1015" y="567"/>
                  </a:lnTo>
                  <a:lnTo>
                    <a:pt x="993" y="560"/>
                  </a:lnTo>
                  <a:lnTo>
                    <a:pt x="972" y="554"/>
                  </a:lnTo>
                  <a:lnTo>
                    <a:pt x="950" y="551"/>
                  </a:lnTo>
                  <a:lnTo>
                    <a:pt x="927" y="548"/>
                  </a:lnTo>
                  <a:lnTo>
                    <a:pt x="902" y="547"/>
                  </a:lnTo>
                  <a:lnTo>
                    <a:pt x="876" y="547"/>
                  </a:lnTo>
                  <a:lnTo>
                    <a:pt x="891" y="548"/>
                  </a:lnTo>
                  <a:lnTo>
                    <a:pt x="905" y="551"/>
                  </a:lnTo>
                  <a:lnTo>
                    <a:pt x="921" y="554"/>
                  </a:lnTo>
                  <a:lnTo>
                    <a:pt x="937" y="557"/>
                  </a:lnTo>
                  <a:lnTo>
                    <a:pt x="954" y="561"/>
                  </a:lnTo>
                  <a:lnTo>
                    <a:pt x="970" y="566"/>
                  </a:lnTo>
                  <a:lnTo>
                    <a:pt x="988" y="570"/>
                  </a:lnTo>
                  <a:lnTo>
                    <a:pt x="1005" y="576"/>
                  </a:lnTo>
                  <a:lnTo>
                    <a:pt x="1022" y="582"/>
                  </a:lnTo>
                  <a:lnTo>
                    <a:pt x="1038" y="589"/>
                  </a:lnTo>
                  <a:lnTo>
                    <a:pt x="1054" y="597"/>
                  </a:lnTo>
                  <a:lnTo>
                    <a:pt x="1070" y="605"/>
                  </a:lnTo>
                  <a:lnTo>
                    <a:pt x="1084" y="615"/>
                  </a:lnTo>
                  <a:lnTo>
                    <a:pt x="1097" y="625"/>
                  </a:lnTo>
                  <a:lnTo>
                    <a:pt x="1109" y="636"/>
                  </a:lnTo>
                  <a:lnTo>
                    <a:pt x="1119" y="648"/>
                  </a:lnTo>
                  <a:lnTo>
                    <a:pt x="1117" y="661"/>
                  </a:lnTo>
                  <a:lnTo>
                    <a:pt x="1117" y="674"/>
                  </a:lnTo>
                  <a:lnTo>
                    <a:pt x="1117" y="687"/>
                  </a:lnTo>
                  <a:lnTo>
                    <a:pt x="1116" y="700"/>
                  </a:lnTo>
                  <a:lnTo>
                    <a:pt x="1115" y="700"/>
                  </a:lnTo>
                  <a:lnTo>
                    <a:pt x="1113" y="700"/>
                  </a:lnTo>
                  <a:lnTo>
                    <a:pt x="1110" y="700"/>
                  </a:lnTo>
                  <a:lnTo>
                    <a:pt x="1109" y="700"/>
                  </a:lnTo>
                  <a:lnTo>
                    <a:pt x="1093" y="691"/>
                  </a:lnTo>
                  <a:lnTo>
                    <a:pt x="1076" y="683"/>
                  </a:lnTo>
                  <a:lnTo>
                    <a:pt x="1060" y="675"/>
                  </a:lnTo>
                  <a:lnTo>
                    <a:pt x="1044" y="668"/>
                  </a:lnTo>
                  <a:lnTo>
                    <a:pt x="1028" y="662"/>
                  </a:lnTo>
                  <a:lnTo>
                    <a:pt x="1012" y="657"/>
                  </a:lnTo>
                  <a:lnTo>
                    <a:pt x="996" y="652"/>
                  </a:lnTo>
                  <a:lnTo>
                    <a:pt x="980" y="648"/>
                  </a:lnTo>
                  <a:lnTo>
                    <a:pt x="964" y="645"/>
                  </a:lnTo>
                  <a:lnTo>
                    <a:pt x="949" y="644"/>
                  </a:lnTo>
                  <a:lnTo>
                    <a:pt x="933" y="642"/>
                  </a:lnTo>
                  <a:lnTo>
                    <a:pt x="917" y="642"/>
                  </a:lnTo>
                  <a:lnTo>
                    <a:pt x="899" y="644"/>
                  </a:lnTo>
                  <a:lnTo>
                    <a:pt x="884" y="645"/>
                  </a:lnTo>
                  <a:lnTo>
                    <a:pt x="866" y="648"/>
                  </a:lnTo>
                  <a:lnTo>
                    <a:pt x="849" y="652"/>
                  </a:lnTo>
                  <a:lnTo>
                    <a:pt x="856" y="652"/>
                  </a:lnTo>
                  <a:lnTo>
                    <a:pt x="862" y="654"/>
                  </a:lnTo>
                  <a:lnTo>
                    <a:pt x="868" y="654"/>
                  </a:lnTo>
                  <a:lnTo>
                    <a:pt x="873" y="654"/>
                  </a:lnTo>
                  <a:lnTo>
                    <a:pt x="882" y="654"/>
                  </a:lnTo>
                  <a:lnTo>
                    <a:pt x="892" y="654"/>
                  </a:lnTo>
                  <a:lnTo>
                    <a:pt x="907" y="652"/>
                  </a:lnTo>
                  <a:lnTo>
                    <a:pt x="925" y="652"/>
                  </a:lnTo>
                  <a:lnTo>
                    <a:pt x="950" y="658"/>
                  </a:lnTo>
                  <a:lnTo>
                    <a:pt x="975" y="664"/>
                  </a:lnTo>
                  <a:lnTo>
                    <a:pt x="998" y="670"/>
                  </a:lnTo>
                  <a:lnTo>
                    <a:pt x="1019" y="677"/>
                  </a:lnTo>
                  <a:lnTo>
                    <a:pt x="1042" y="685"/>
                  </a:lnTo>
                  <a:lnTo>
                    <a:pt x="1065" y="696"/>
                  </a:lnTo>
                  <a:lnTo>
                    <a:pt x="1089" y="707"/>
                  </a:lnTo>
                  <a:lnTo>
                    <a:pt x="1113" y="719"/>
                  </a:lnTo>
                  <a:lnTo>
                    <a:pt x="1113" y="733"/>
                  </a:lnTo>
                  <a:lnTo>
                    <a:pt x="1113" y="749"/>
                  </a:lnTo>
                  <a:lnTo>
                    <a:pt x="1113" y="763"/>
                  </a:lnTo>
                  <a:lnTo>
                    <a:pt x="1115" y="779"/>
                  </a:lnTo>
                  <a:lnTo>
                    <a:pt x="1113" y="781"/>
                  </a:lnTo>
                  <a:lnTo>
                    <a:pt x="1112" y="781"/>
                  </a:lnTo>
                  <a:lnTo>
                    <a:pt x="1112" y="782"/>
                  </a:lnTo>
                  <a:lnTo>
                    <a:pt x="1096" y="773"/>
                  </a:lnTo>
                  <a:lnTo>
                    <a:pt x="1081" y="765"/>
                  </a:lnTo>
                  <a:lnTo>
                    <a:pt x="1065" y="758"/>
                  </a:lnTo>
                  <a:lnTo>
                    <a:pt x="1052" y="752"/>
                  </a:lnTo>
                  <a:lnTo>
                    <a:pt x="1038" y="746"/>
                  </a:lnTo>
                  <a:lnTo>
                    <a:pt x="1025" y="740"/>
                  </a:lnTo>
                  <a:lnTo>
                    <a:pt x="1011" y="736"/>
                  </a:lnTo>
                  <a:lnTo>
                    <a:pt x="998" y="733"/>
                  </a:lnTo>
                  <a:lnTo>
                    <a:pt x="985" y="730"/>
                  </a:lnTo>
                  <a:lnTo>
                    <a:pt x="970" y="729"/>
                  </a:lnTo>
                  <a:lnTo>
                    <a:pt x="956" y="727"/>
                  </a:lnTo>
                  <a:lnTo>
                    <a:pt x="941" y="726"/>
                  </a:lnTo>
                  <a:lnTo>
                    <a:pt x="927" y="727"/>
                  </a:lnTo>
                  <a:lnTo>
                    <a:pt x="911" y="729"/>
                  </a:lnTo>
                  <a:lnTo>
                    <a:pt x="894" y="730"/>
                  </a:lnTo>
                  <a:lnTo>
                    <a:pt x="876" y="733"/>
                  </a:lnTo>
                  <a:lnTo>
                    <a:pt x="881" y="734"/>
                  </a:lnTo>
                  <a:lnTo>
                    <a:pt x="888" y="734"/>
                  </a:lnTo>
                  <a:lnTo>
                    <a:pt x="897" y="736"/>
                  </a:lnTo>
                  <a:lnTo>
                    <a:pt x="910" y="736"/>
                  </a:lnTo>
                  <a:lnTo>
                    <a:pt x="924" y="737"/>
                  </a:lnTo>
                  <a:lnTo>
                    <a:pt x="941" y="739"/>
                  </a:lnTo>
                  <a:lnTo>
                    <a:pt x="960" y="742"/>
                  </a:lnTo>
                  <a:lnTo>
                    <a:pt x="983" y="745"/>
                  </a:lnTo>
                  <a:lnTo>
                    <a:pt x="999" y="749"/>
                  </a:lnTo>
                  <a:lnTo>
                    <a:pt x="1015" y="753"/>
                  </a:lnTo>
                  <a:lnTo>
                    <a:pt x="1032" y="758"/>
                  </a:lnTo>
                  <a:lnTo>
                    <a:pt x="1050" y="765"/>
                  </a:lnTo>
                  <a:lnTo>
                    <a:pt x="1065" y="772"/>
                  </a:lnTo>
                  <a:lnTo>
                    <a:pt x="1081" y="781"/>
                  </a:lnTo>
                  <a:lnTo>
                    <a:pt x="1097" y="791"/>
                  </a:lnTo>
                  <a:lnTo>
                    <a:pt x="1112" y="802"/>
                  </a:lnTo>
                  <a:lnTo>
                    <a:pt x="1112" y="817"/>
                  </a:lnTo>
                  <a:lnTo>
                    <a:pt x="1112" y="831"/>
                  </a:lnTo>
                  <a:lnTo>
                    <a:pt x="1110" y="847"/>
                  </a:lnTo>
                  <a:lnTo>
                    <a:pt x="1110" y="861"/>
                  </a:lnTo>
                  <a:lnTo>
                    <a:pt x="1109" y="863"/>
                  </a:lnTo>
                  <a:lnTo>
                    <a:pt x="1107" y="863"/>
                  </a:lnTo>
                  <a:lnTo>
                    <a:pt x="1107" y="864"/>
                  </a:lnTo>
                  <a:lnTo>
                    <a:pt x="1077" y="850"/>
                  </a:lnTo>
                  <a:lnTo>
                    <a:pt x="1050" y="838"/>
                  </a:lnTo>
                  <a:lnTo>
                    <a:pt x="1024" y="828"/>
                  </a:lnTo>
                  <a:lnTo>
                    <a:pt x="999" y="820"/>
                  </a:lnTo>
                  <a:lnTo>
                    <a:pt x="975" y="814"/>
                  </a:lnTo>
                  <a:lnTo>
                    <a:pt x="949" y="808"/>
                  </a:lnTo>
                  <a:lnTo>
                    <a:pt x="921" y="805"/>
                  </a:lnTo>
                  <a:lnTo>
                    <a:pt x="889" y="804"/>
                  </a:lnTo>
                  <a:lnTo>
                    <a:pt x="884" y="805"/>
                  </a:lnTo>
                  <a:lnTo>
                    <a:pt x="876" y="807"/>
                  </a:lnTo>
                  <a:lnTo>
                    <a:pt x="871" y="807"/>
                  </a:lnTo>
                  <a:lnTo>
                    <a:pt x="863" y="808"/>
                  </a:lnTo>
                  <a:lnTo>
                    <a:pt x="858" y="810"/>
                  </a:lnTo>
                  <a:lnTo>
                    <a:pt x="850" y="811"/>
                  </a:lnTo>
                  <a:lnTo>
                    <a:pt x="845" y="812"/>
                  </a:lnTo>
                  <a:lnTo>
                    <a:pt x="837" y="814"/>
                  </a:lnTo>
                  <a:lnTo>
                    <a:pt x="856" y="814"/>
                  </a:lnTo>
                  <a:lnTo>
                    <a:pt x="873" y="814"/>
                  </a:lnTo>
                  <a:lnTo>
                    <a:pt x="892" y="814"/>
                  </a:lnTo>
                  <a:lnTo>
                    <a:pt x="910" y="815"/>
                  </a:lnTo>
                  <a:lnTo>
                    <a:pt x="927" y="817"/>
                  </a:lnTo>
                  <a:lnTo>
                    <a:pt x="944" y="820"/>
                  </a:lnTo>
                  <a:lnTo>
                    <a:pt x="962" y="823"/>
                  </a:lnTo>
                  <a:lnTo>
                    <a:pt x="979" y="825"/>
                  </a:lnTo>
                  <a:lnTo>
                    <a:pt x="996" y="830"/>
                  </a:lnTo>
                  <a:lnTo>
                    <a:pt x="1012" y="835"/>
                  </a:lnTo>
                  <a:lnTo>
                    <a:pt x="1029" y="841"/>
                  </a:lnTo>
                  <a:lnTo>
                    <a:pt x="1047" y="848"/>
                  </a:lnTo>
                  <a:lnTo>
                    <a:pt x="1063" y="856"/>
                  </a:lnTo>
                  <a:lnTo>
                    <a:pt x="1078" y="864"/>
                  </a:lnTo>
                  <a:lnTo>
                    <a:pt x="1096" y="874"/>
                  </a:lnTo>
                  <a:lnTo>
                    <a:pt x="1112" y="886"/>
                  </a:lnTo>
                  <a:lnTo>
                    <a:pt x="1109" y="898"/>
                  </a:lnTo>
                  <a:lnTo>
                    <a:pt x="1106" y="909"/>
                  </a:lnTo>
                  <a:lnTo>
                    <a:pt x="1104" y="922"/>
                  </a:lnTo>
                  <a:lnTo>
                    <a:pt x="1102" y="934"/>
                  </a:lnTo>
                  <a:lnTo>
                    <a:pt x="1080" y="921"/>
                  </a:lnTo>
                  <a:lnTo>
                    <a:pt x="1061" y="909"/>
                  </a:lnTo>
                  <a:lnTo>
                    <a:pt x="1042" y="900"/>
                  </a:lnTo>
                  <a:lnTo>
                    <a:pt x="1025" y="893"/>
                  </a:lnTo>
                  <a:lnTo>
                    <a:pt x="1006" y="887"/>
                  </a:lnTo>
                  <a:lnTo>
                    <a:pt x="988" y="882"/>
                  </a:lnTo>
                  <a:lnTo>
                    <a:pt x="967" y="877"/>
                  </a:lnTo>
                  <a:lnTo>
                    <a:pt x="944" y="873"/>
                  </a:lnTo>
                  <a:lnTo>
                    <a:pt x="927" y="872"/>
                  </a:lnTo>
                  <a:lnTo>
                    <a:pt x="912" y="872"/>
                  </a:lnTo>
                  <a:lnTo>
                    <a:pt x="898" y="872"/>
                  </a:lnTo>
                  <a:lnTo>
                    <a:pt x="888" y="872"/>
                  </a:lnTo>
                  <a:lnTo>
                    <a:pt x="878" y="872"/>
                  </a:lnTo>
                  <a:lnTo>
                    <a:pt x="869" y="872"/>
                  </a:lnTo>
                  <a:lnTo>
                    <a:pt x="862" y="872"/>
                  </a:lnTo>
                  <a:lnTo>
                    <a:pt x="856" y="872"/>
                  </a:lnTo>
                  <a:lnTo>
                    <a:pt x="856" y="873"/>
                  </a:lnTo>
                  <a:lnTo>
                    <a:pt x="858" y="874"/>
                  </a:lnTo>
                  <a:lnTo>
                    <a:pt x="858" y="877"/>
                  </a:lnTo>
                  <a:lnTo>
                    <a:pt x="858" y="879"/>
                  </a:lnTo>
                  <a:lnTo>
                    <a:pt x="873" y="877"/>
                  </a:lnTo>
                  <a:lnTo>
                    <a:pt x="889" y="877"/>
                  </a:lnTo>
                  <a:lnTo>
                    <a:pt x="905" y="877"/>
                  </a:lnTo>
                  <a:lnTo>
                    <a:pt x="921" y="879"/>
                  </a:lnTo>
                  <a:lnTo>
                    <a:pt x="937" y="882"/>
                  </a:lnTo>
                  <a:lnTo>
                    <a:pt x="953" y="885"/>
                  </a:lnTo>
                  <a:lnTo>
                    <a:pt x="969" y="889"/>
                  </a:lnTo>
                  <a:lnTo>
                    <a:pt x="985" y="893"/>
                  </a:lnTo>
                  <a:lnTo>
                    <a:pt x="999" y="899"/>
                  </a:lnTo>
                  <a:lnTo>
                    <a:pt x="1014" y="906"/>
                  </a:lnTo>
                  <a:lnTo>
                    <a:pt x="1029" y="912"/>
                  </a:lnTo>
                  <a:lnTo>
                    <a:pt x="1044" y="919"/>
                  </a:lnTo>
                  <a:lnTo>
                    <a:pt x="1058" y="926"/>
                  </a:lnTo>
                  <a:lnTo>
                    <a:pt x="1073" y="935"/>
                  </a:lnTo>
                  <a:lnTo>
                    <a:pt x="1087" y="944"/>
                  </a:lnTo>
                  <a:lnTo>
                    <a:pt x="1102" y="952"/>
                  </a:lnTo>
                  <a:lnTo>
                    <a:pt x="1100" y="981"/>
                  </a:lnTo>
                  <a:lnTo>
                    <a:pt x="1099" y="996"/>
                  </a:lnTo>
                  <a:lnTo>
                    <a:pt x="1099" y="1001"/>
                  </a:lnTo>
                  <a:lnTo>
                    <a:pt x="1097" y="1004"/>
                  </a:lnTo>
                  <a:lnTo>
                    <a:pt x="1078" y="994"/>
                  </a:lnTo>
                  <a:lnTo>
                    <a:pt x="1060" y="984"/>
                  </a:lnTo>
                  <a:lnTo>
                    <a:pt x="1041" y="975"/>
                  </a:lnTo>
                  <a:lnTo>
                    <a:pt x="1024" y="967"/>
                  </a:lnTo>
                  <a:lnTo>
                    <a:pt x="1008" y="961"/>
                  </a:lnTo>
                  <a:lnTo>
                    <a:pt x="990" y="955"/>
                  </a:lnTo>
                  <a:lnTo>
                    <a:pt x="975" y="949"/>
                  </a:lnTo>
                  <a:lnTo>
                    <a:pt x="957" y="947"/>
                  </a:lnTo>
                  <a:lnTo>
                    <a:pt x="941" y="944"/>
                  </a:lnTo>
                  <a:lnTo>
                    <a:pt x="924" y="941"/>
                  </a:lnTo>
                  <a:lnTo>
                    <a:pt x="907" y="939"/>
                  </a:lnTo>
                  <a:lnTo>
                    <a:pt x="889" y="938"/>
                  </a:lnTo>
                  <a:lnTo>
                    <a:pt x="871" y="938"/>
                  </a:lnTo>
                  <a:lnTo>
                    <a:pt x="850" y="939"/>
                  </a:lnTo>
                  <a:lnTo>
                    <a:pt x="830" y="941"/>
                  </a:lnTo>
                  <a:lnTo>
                    <a:pt x="809" y="942"/>
                  </a:lnTo>
                  <a:lnTo>
                    <a:pt x="813" y="944"/>
                  </a:lnTo>
                  <a:lnTo>
                    <a:pt x="817" y="944"/>
                  </a:lnTo>
                  <a:lnTo>
                    <a:pt x="822" y="945"/>
                  </a:lnTo>
                  <a:lnTo>
                    <a:pt x="829" y="945"/>
                  </a:lnTo>
                  <a:lnTo>
                    <a:pt x="839" y="947"/>
                  </a:lnTo>
                  <a:lnTo>
                    <a:pt x="855" y="947"/>
                  </a:lnTo>
                  <a:lnTo>
                    <a:pt x="875" y="948"/>
                  </a:lnTo>
                  <a:lnTo>
                    <a:pt x="902" y="949"/>
                  </a:lnTo>
                  <a:lnTo>
                    <a:pt x="927" y="954"/>
                  </a:lnTo>
                  <a:lnTo>
                    <a:pt x="951" y="958"/>
                  </a:lnTo>
                  <a:lnTo>
                    <a:pt x="979" y="964"/>
                  </a:lnTo>
                  <a:lnTo>
                    <a:pt x="1005" y="971"/>
                  </a:lnTo>
                  <a:lnTo>
                    <a:pt x="1031" y="981"/>
                  </a:lnTo>
                  <a:lnTo>
                    <a:pt x="1055" y="993"/>
                  </a:lnTo>
                  <a:lnTo>
                    <a:pt x="1078" y="1007"/>
                  </a:lnTo>
                  <a:lnTo>
                    <a:pt x="1099" y="1024"/>
                  </a:lnTo>
                  <a:lnTo>
                    <a:pt x="1097" y="1039"/>
                  </a:lnTo>
                  <a:lnTo>
                    <a:pt x="1097" y="1052"/>
                  </a:lnTo>
                  <a:lnTo>
                    <a:pt x="1097" y="1066"/>
                  </a:lnTo>
                  <a:lnTo>
                    <a:pt x="1097" y="1081"/>
                  </a:lnTo>
                  <a:lnTo>
                    <a:pt x="1089" y="1079"/>
                  </a:lnTo>
                  <a:lnTo>
                    <a:pt x="1077" y="1074"/>
                  </a:lnTo>
                  <a:lnTo>
                    <a:pt x="1064" y="1066"/>
                  </a:lnTo>
                  <a:lnTo>
                    <a:pt x="1051" y="1058"/>
                  </a:lnTo>
                  <a:lnTo>
                    <a:pt x="1038" y="1049"/>
                  </a:lnTo>
                  <a:lnTo>
                    <a:pt x="1025" y="1042"/>
                  </a:lnTo>
                  <a:lnTo>
                    <a:pt x="1016" y="1035"/>
                  </a:lnTo>
                  <a:lnTo>
                    <a:pt x="1009" y="1030"/>
                  </a:lnTo>
                  <a:lnTo>
                    <a:pt x="983" y="1020"/>
                  </a:lnTo>
                  <a:lnTo>
                    <a:pt x="959" y="1012"/>
                  </a:lnTo>
                  <a:lnTo>
                    <a:pt x="934" y="1006"/>
                  </a:lnTo>
                  <a:lnTo>
                    <a:pt x="911" y="1000"/>
                  </a:lnTo>
                  <a:lnTo>
                    <a:pt x="886" y="997"/>
                  </a:lnTo>
                  <a:lnTo>
                    <a:pt x="862" y="996"/>
                  </a:lnTo>
                  <a:lnTo>
                    <a:pt x="837" y="994"/>
                  </a:lnTo>
                  <a:lnTo>
                    <a:pt x="811" y="993"/>
                  </a:lnTo>
                  <a:lnTo>
                    <a:pt x="814" y="994"/>
                  </a:lnTo>
                  <a:lnTo>
                    <a:pt x="819" y="996"/>
                  </a:lnTo>
                  <a:lnTo>
                    <a:pt x="822" y="997"/>
                  </a:lnTo>
                  <a:lnTo>
                    <a:pt x="824" y="999"/>
                  </a:lnTo>
                  <a:lnTo>
                    <a:pt x="842" y="1001"/>
                  </a:lnTo>
                  <a:lnTo>
                    <a:pt x="859" y="1003"/>
                  </a:lnTo>
                  <a:lnTo>
                    <a:pt x="878" y="1006"/>
                  </a:lnTo>
                  <a:lnTo>
                    <a:pt x="895" y="1010"/>
                  </a:lnTo>
                  <a:lnTo>
                    <a:pt x="912" y="1013"/>
                  </a:lnTo>
                  <a:lnTo>
                    <a:pt x="931" y="1017"/>
                  </a:lnTo>
                  <a:lnTo>
                    <a:pt x="949" y="1023"/>
                  </a:lnTo>
                  <a:lnTo>
                    <a:pt x="966" y="1027"/>
                  </a:lnTo>
                  <a:lnTo>
                    <a:pt x="983" y="1035"/>
                  </a:lnTo>
                  <a:lnTo>
                    <a:pt x="1001" y="1042"/>
                  </a:lnTo>
                  <a:lnTo>
                    <a:pt x="1018" y="1049"/>
                  </a:lnTo>
                  <a:lnTo>
                    <a:pt x="1034" y="1058"/>
                  </a:lnTo>
                  <a:lnTo>
                    <a:pt x="1050" y="1066"/>
                  </a:lnTo>
                  <a:lnTo>
                    <a:pt x="1065" y="1076"/>
                  </a:lnTo>
                  <a:lnTo>
                    <a:pt x="1081" y="1088"/>
                  </a:lnTo>
                  <a:lnTo>
                    <a:pt x="1096" y="1101"/>
                  </a:lnTo>
                  <a:lnTo>
                    <a:pt x="1096" y="1113"/>
                  </a:lnTo>
                  <a:lnTo>
                    <a:pt x="1097" y="1125"/>
                  </a:lnTo>
                  <a:lnTo>
                    <a:pt x="1097" y="1138"/>
                  </a:lnTo>
                  <a:lnTo>
                    <a:pt x="1097" y="1150"/>
                  </a:lnTo>
                  <a:lnTo>
                    <a:pt x="1096" y="1151"/>
                  </a:lnTo>
                  <a:lnTo>
                    <a:pt x="1094" y="1151"/>
                  </a:lnTo>
                  <a:lnTo>
                    <a:pt x="1093" y="1153"/>
                  </a:lnTo>
                  <a:lnTo>
                    <a:pt x="1093" y="1154"/>
                  </a:lnTo>
                  <a:lnTo>
                    <a:pt x="1083" y="1149"/>
                  </a:lnTo>
                  <a:lnTo>
                    <a:pt x="1074" y="1141"/>
                  </a:lnTo>
                  <a:lnTo>
                    <a:pt x="1064" y="1136"/>
                  </a:lnTo>
                  <a:lnTo>
                    <a:pt x="1054" y="1128"/>
                  </a:lnTo>
                  <a:lnTo>
                    <a:pt x="1044" y="1123"/>
                  </a:lnTo>
                  <a:lnTo>
                    <a:pt x="1035" y="1115"/>
                  </a:lnTo>
                  <a:lnTo>
                    <a:pt x="1025" y="1110"/>
                  </a:lnTo>
                  <a:lnTo>
                    <a:pt x="1016" y="1104"/>
                  </a:lnTo>
                  <a:lnTo>
                    <a:pt x="988" y="1091"/>
                  </a:lnTo>
                  <a:lnTo>
                    <a:pt x="962" y="1082"/>
                  </a:lnTo>
                  <a:lnTo>
                    <a:pt x="936" y="1075"/>
                  </a:lnTo>
                  <a:lnTo>
                    <a:pt x="911" y="1069"/>
                  </a:lnTo>
                  <a:lnTo>
                    <a:pt x="886" y="1068"/>
                  </a:lnTo>
                  <a:lnTo>
                    <a:pt x="860" y="1066"/>
                  </a:lnTo>
                  <a:lnTo>
                    <a:pt x="833" y="1068"/>
                  </a:lnTo>
                  <a:lnTo>
                    <a:pt x="803" y="1069"/>
                  </a:lnTo>
                  <a:lnTo>
                    <a:pt x="804" y="1069"/>
                  </a:lnTo>
                  <a:lnTo>
                    <a:pt x="806" y="1071"/>
                  </a:lnTo>
                  <a:lnTo>
                    <a:pt x="807" y="1072"/>
                  </a:lnTo>
                  <a:lnTo>
                    <a:pt x="829" y="1074"/>
                  </a:lnTo>
                  <a:lnTo>
                    <a:pt x="850" y="1075"/>
                  </a:lnTo>
                  <a:lnTo>
                    <a:pt x="869" y="1076"/>
                  </a:lnTo>
                  <a:lnTo>
                    <a:pt x="889" y="1079"/>
                  </a:lnTo>
                  <a:lnTo>
                    <a:pt x="907" y="1082"/>
                  </a:lnTo>
                  <a:lnTo>
                    <a:pt x="925" y="1087"/>
                  </a:lnTo>
                  <a:lnTo>
                    <a:pt x="943" y="1091"/>
                  </a:lnTo>
                  <a:lnTo>
                    <a:pt x="959" y="1097"/>
                  </a:lnTo>
                  <a:lnTo>
                    <a:pt x="976" y="1104"/>
                  </a:lnTo>
                  <a:lnTo>
                    <a:pt x="992" y="1111"/>
                  </a:lnTo>
                  <a:lnTo>
                    <a:pt x="1009" y="1120"/>
                  </a:lnTo>
                  <a:lnTo>
                    <a:pt x="1025" y="1128"/>
                  </a:lnTo>
                  <a:lnTo>
                    <a:pt x="1042" y="1138"/>
                  </a:lnTo>
                  <a:lnTo>
                    <a:pt x="1060" y="1150"/>
                  </a:lnTo>
                  <a:lnTo>
                    <a:pt x="1077" y="1163"/>
                  </a:lnTo>
                  <a:lnTo>
                    <a:pt x="1096" y="1177"/>
                  </a:lnTo>
                  <a:lnTo>
                    <a:pt x="1097" y="1186"/>
                  </a:lnTo>
                  <a:lnTo>
                    <a:pt x="1099" y="1202"/>
                  </a:lnTo>
                  <a:lnTo>
                    <a:pt x="1099" y="1218"/>
                  </a:lnTo>
                  <a:lnTo>
                    <a:pt x="1093" y="1228"/>
                  </a:lnTo>
                  <a:lnTo>
                    <a:pt x="1074" y="1215"/>
                  </a:lnTo>
                  <a:lnTo>
                    <a:pt x="1055" y="1203"/>
                  </a:lnTo>
                  <a:lnTo>
                    <a:pt x="1037" y="1193"/>
                  </a:lnTo>
                  <a:lnTo>
                    <a:pt x="1019" y="1182"/>
                  </a:lnTo>
                  <a:lnTo>
                    <a:pt x="1002" y="1173"/>
                  </a:lnTo>
                  <a:lnTo>
                    <a:pt x="985" y="1164"/>
                  </a:lnTo>
                  <a:lnTo>
                    <a:pt x="967" y="1157"/>
                  </a:lnTo>
                  <a:lnTo>
                    <a:pt x="950" y="1151"/>
                  </a:lnTo>
                  <a:lnTo>
                    <a:pt x="931" y="1146"/>
                  </a:lnTo>
                  <a:lnTo>
                    <a:pt x="914" y="1141"/>
                  </a:lnTo>
                  <a:lnTo>
                    <a:pt x="895" y="1138"/>
                  </a:lnTo>
                  <a:lnTo>
                    <a:pt x="876" y="1136"/>
                  </a:lnTo>
                  <a:lnTo>
                    <a:pt x="858" y="1134"/>
                  </a:lnTo>
                  <a:lnTo>
                    <a:pt x="837" y="1134"/>
                  </a:lnTo>
                  <a:lnTo>
                    <a:pt x="816" y="1136"/>
                  </a:lnTo>
                  <a:lnTo>
                    <a:pt x="794" y="1137"/>
                  </a:lnTo>
                  <a:lnTo>
                    <a:pt x="794" y="1138"/>
                  </a:lnTo>
                  <a:lnTo>
                    <a:pt x="793" y="1138"/>
                  </a:lnTo>
                  <a:lnTo>
                    <a:pt x="793" y="1140"/>
                  </a:lnTo>
                  <a:lnTo>
                    <a:pt x="803" y="1140"/>
                  </a:lnTo>
                  <a:lnTo>
                    <a:pt x="814" y="1141"/>
                  </a:lnTo>
                  <a:lnTo>
                    <a:pt x="824" y="1141"/>
                  </a:lnTo>
                  <a:lnTo>
                    <a:pt x="836" y="1141"/>
                  </a:lnTo>
                  <a:lnTo>
                    <a:pt x="846" y="1143"/>
                  </a:lnTo>
                  <a:lnTo>
                    <a:pt x="858" y="1143"/>
                  </a:lnTo>
                  <a:lnTo>
                    <a:pt x="868" y="1144"/>
                  </a:lnTo>
                  <a:lnTo>
                    <a:pt x="879" y="1144"/>
                  </a:lnTo>
                  <a:lnTo>
                    <a:pt x="908" y="1151"/>
                  </a:lnTo>
                  <a:lnTo>
                    <a:pt x="937" y="1160"/>
                  </a:lnTo>
                  <a:lnTo>
                    <a:pt x="963" y="1172"/>
                  </a:lnTo>
                  <a:lnTo>
                    <a:pt x="989" y="1183"/>
                  </a:lnTo>
                  <a:lnTo>
                    <a:pt x="1015" y="1198"/>
                  </a:lnTo>
                  <a:lnTo>
                    <a:pt x="1041" y="1213"/>
                  </a:lnTo>
                  <a:lnTo>
                    <a:pt x="1067" y="1229"/>
                  </a:lnTo>
                  <a:lnTo>
                    <a:pt x="1094" y="1247"/>
                  </a:lnTo>
                  <a:lnTo>
                    <a:pt x="1094" y="1255"/>
                  </a:lnTo>
                  <a:lnTo>
                    <a:pt x="1096" y="1270"/>
                  </a:lnTo>
                  <a:lnTo>
                    <a:pt x="1094" y="1286"/>
                  </a:lnTo>
                  <a:lnTo>
                    <a:pt x="1090" y="1296"/>
                  </a:lnTo>
                  <a:lnTo>
                    <a:pt x="1067" y="1280"/>
                  </a:lnTo>
                  <a:lnTo>
                    <a:pt x="1041" y="1261"/>
                  </a:lnTo>
                  <a:lnTo>
                    <a:pt x="1015" y="1244"/>
                  </a:lnTo>
                  <a:lnTo>
                    <a:pt x="988" y="1228"/>
                  </a:lnTo>
                  <a:lnTo>
                    <a:pt x="960" y="1213"/>
                  </a:lnTo>
                  <a:lnTo>
                    <a:pt x="931" y="1202"/>
                  </a:lnTo>
                  <a:lnTo>
                    <a:pt x="904" y="1195"/>
                  </a:lnTo>
                  <a:lnTo>
                    <a:pt x="876" y="1193"/>
                  </a:lnTo>
                  <a:lnTo>
                    <a:pt x="908" y="1206"/>
                  </a:lnTo>
                  <a:lnTo>
                    <a:pt x="936" y="1221"/>
                  </a:lnTo>
                  <a:lnTo>
                    <a:pt x="963" y="1234"/>
                  </a:lnTo>
                  <a:lnTo>
                    <a:pt x="988" y="1247"/>
                  </a:lnTo>
                  <a:lnTo>
                    <a:pt x="1012" y="1263"/>
                  </a:lnTo>
                  <a:lnTo>
                    <a:pt x="1038" y="1278"/>
                  </a:lnTo>
                  <a:lnTo>
                    <a:pt x="1064" y="1297"/>
                  </a:lnTo>
                  <a:lnTo>
                    <a:pt x="1093" y="1319"/>
                  </a:lnTo>
                  <a:lnTo>
                    <a:pt x="1091" y="1326"/>
                  </a:lnTo>
                  <a:lnTo>
                    <a:pt x="1091" y="1333"/>
                  </a:lnTo>
                  <a:lnTo>
                    <a:pt x="1091" y="1342"/>
                  </a:lnTo>
                  <a:lnTo>
                    <a:pt x="1091" y="1349"/>
                  </a:lnTo>
                  <a:lnTo>
                    <a:pt x="1086" y="1353"/>
                  </a:lnTo>
                  <a:lnTo>
                    <a:pt x="1083" y="1355"/>
                  </a:lnTo>
                  <a:lnTo>
                    <a:pt x="1081" y="1355"/>
                  </a:lnTo>
                  <a:lnTo>
                    <a:pt x="1080" y="1355"/>
                  </a:lnTo>
                  <a:close/>
                </a:path>
              </a:pathLst>
            </a:custGeom>
            <a:solidFill>
              <a:srgbClr val="EDEA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25" name="Freeform 1098"/>
            <p:cNvSpPr>
              <a:spLocks/>
            </p:cNvSpPr>
            <p:nvPr/>
          </p:nvSpPr>
          <p:spPr bwMode="auto">
            <a:xfrm>
              <a:off x="4110" y="3347"/>
              <a:ext cx="20" cy="15"/>
            </a:xfrm>
            <a:custGeom>
              <a:avLst/>
              <a:gdLst>
                <a:gd name="T0" fmla="*/ 0 w 60"/>
                <a:gd name="T1" fmla="*/ 0 h 46"/>
                <a:gd name="T2" fmla="*/ 0 w 60"/>
                <a:gd name="T3" fmla="*/ 0 h 46"/>
                <a:gd name="T4" fmla="*/ 0 w 60"/>
                <a:gd name="T5" fmla="*/ 0 h 46"/>
                <a:gd name="T6" fmla="*/ 0 w 60"/>
                <a:gd name="T7" fmla="*/ 0 h 46"/>
                <a:gd name="T8" fmla="*/ 0 w 60"/>
                <a:gd name="T9" fmla="*/ 0 h 46"/>
                <a:gd name="T10" fmla="*/ 0 w 60"/>
                <a:gd name="T11" fmla="*/ 0 h 46"/>
                <a:gd name="T12" fmla="*/ 0 w 60"/>
                <a:gd name="T13" fmla="*/ 0 h 46"/>
                <a:gd name="T14" fmla="*/ 0 w 60"/>
                <a:gd name="T15" fmla="*/ 0 h 46"/>
                <a:gd name="T16" fmla="*/ 0 w 60"/>
                <a:gd name="T17" fmla="*/ 0 h 46"/>
                <a:gd name="T18" fmla="*/ 0 w 60"/>
                <a:gd name="T19" fmla="*/ 0 h 46"/>
                <a:gd name="T20" fmla="*/ 0 w 60"/>
                <a:gd name="T21" fmla="*/ 0 h 46"/>
                <a:gd name="T22" fmla="*/ 0 w 60"/>
                <a:gd name="T23" fmla="*/ 0 h 46"/>
                <a:gd name="T24" fmla="*/ 0 w 60"/>
                <a:gd name="T25" fmla="*/ 0 h 46"/>
                <a:gd name="T26" fmla="*/ 0 w 60"/>
                <a:gd name="T27" fmla="*/ 0 h 46"/>
                <a:gd name="T28" fmla="*/ 0 w 60"/>
                <a:gd name="T29" fmla="*/ 0 h 46"/>
                <a:gd name="T30" fmla="*/ 0 w 60"/>
                <a:gd name="T31" fmla="*/ 0 h 46"/>
                <a:gd name="T32" fmla="*/ 0 w 60"/>
                <a:gd name="T33" fmla="*/ 0 h 46"/>
                <a:gd name="T34" fmla="*/ 0 w 60"/>
                <a:gd name="T35" fmla="*/ 0 h 46"/>
                <a:gd name="T36" fmla="*/ 0 w 60"/>
                <a:gd name="T37" fmla="*/ 0 h 46"/>
                <a:gd name="T38" fmla="*/ 0 w 60"/>
                <a:gd name="T39" fmla="*/ 0 h 46"/>
                <a:gd name="T40" fmla="*/ 0 w 60"/>
                <a:gd name="T41" fmla="*/ 0 h 46"/>
                <a:gd name="T42" fmla="*/ 0 w 60"/>
                <a:gd name="T43" fmla="*/ 0 h 46"/>
                <a:gd name="T44" fmla="*/ 0 w 60"/>
                <a:gd name="T45" fmla="*/ 0 h 46"/>
                <a:gd name="T46" fmla="*/ 0 w 60"/>
                <a:gd name="T47" fmla="*/ 0 h 46"/>
                <a:gd name="T48" fmla="*/ 0 w 60"/>
                <a:gd name="T49" fmla="*/ 0 h 46"/>
                <a:gd name="T50" fmla="*/ 0 w 60"/>
                <a:gd name="T51" fmla="*/ 0 h 46"/>
                <a:gd name="T52" fmla="*/ 0 w 60"/>
                <a:gd name="T53" fmla="*/ 0 h 46"/>
                <a:gd name="T54" fmla="*/ 0 w 60"/>
                <a:gd name="T55" fmla="*/ 0 h 46"/>
                <a:gd name="T56" fmla="*/ 0 w 60"/>
                <a:gd name="T57" fmla="*/ 0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46">
                  <a:moveTo>
                    <a:pt x="55" y="45"/>
                  </a:moveTo>
                  <a:lnTo>
                    <a:pt x="47" y="39"/>
                  </a:lnTo>
                  <a:lnTo>
                    <a:pt x="40" y="33"/>
                  </a:lnTo>
                  <a:lnTo>
                    <a:pt x="33" y="29"/>
                  </a:lnTo>
                  <a:lnTo>
                    <a:pt x="27" y="25"/>
                  </a:lnTo>
                  <a:lnTo>
                    <a:pt x="20" y="22"/>
                  </a:lnTo>
                  <a:lnTo>
                    <a:pt x="14" y="19"/>
                  </a:lnTo>
                  <a:lnTo>
                    <a:pt x="7" y="15"/>
                  </a:lnTo>
                  <a:lnTo>
                    <a:pt x="1" y="12"/>
                  </a:lnTo>
                  <a:lnTo>
                    <a:pt x="0" y="10"/>
                  </a:lnTo>
                  <a:lnTo>
                    <a:pt x="0" y="8"/>
                  </a:lnTo>
                  <a:lnTo>
                    <a:pt x="0" y="6"/>
                  </a:lnTo>
                  <a:lnTo>
                    <a:pt x="0" y="5"/>
                  </a:lnTo>
                  <a:lnTo>
                    <a:pt x="1" y="3"/>
                  </a:lnTo>
                  <a:lnTo>
                    <a:pt x="3" y="2"/>
                  </a:lnTo>
                  <a:lnTo>
                    <a:pt x="4" y="0"/>
                  </a:lnTo>
                  <a:lnTo>
                    <a:pt x="6" y="0"/>
                  </a:lnTo>
                  <a:lnTo>
                    <a:pt x="11" y="3"/>
                  </a:lnTo>
                  <a:lnTo>
                    <a:pt x="20" y="8"/>
                  </a:lnTo>
                  <a:lnTo>
                    <a:pt x="27" y="12"/>
                  </a:lnTo>
                  <a:lnTo>
                    <a:pt x="36" y="16"/>
                  </a:lnTo>
                  <a:lnTo>
                    <a:pt x="44" y="23"/>
                  </a:lnTo>
                  <a:lnTo>
                    <a:pt x="52" y="31"/>
                  </a:lnTo>
                  <a:lnTo>
                    <a:pt x="57" y="38"/>
                  </a:lnTo>
                  <a:lnTo>
                    <a:pt x="60" y="46"/>
                  </a:lnTo>
                  <a:lnTo>
                    <a:pt x="59" y="46"/>
                  </a:lnTo>
                  <a:lnTo>
                    <a:pt x="57" y="45"/>
                  </a:lnTo>
                  <a:lnTo>
                    <a:pt x="56" y="45"/>
                  </a:lnTo>
                  <a:lnTo>
                    <a:pt x="55"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26" name="Freeform 1099"/>
            <p:cNvSpPr>
              <a:spLocks/>
            </p:cNvSpPr>
            <p:nvPr/>
          </p:nvSpPr>
          <p:spPr bwMode="auto">
            <a:xfrm>
              <a:off x="4103" y="3313"/>
              <a:ext cx="123" cy="47"/>
            </a:xfrm>
            <a:custGeom>
              <a:avLst/>
              <a:gdLst>
                <a:gd name="T0" fmla="*/ 0 w 369"/>
                <a:gd name="T1" fmla="*/ 0 h 142"/>
                <a:gd name="T2" fmla="*/ 0 w 369"/>
                <a:gd name="T3" fmla="*/ 0 h 142"/>
                <a:gd name="T4" fmla="*/ 0 w 369"/>
                <a:gd name="T5" fmla="*/ 0 h 142"/>
                <a:gd name="T6" fmla="*/ 0 w 369"/>
                <a:gd name="T7" fmla="*/ 0 h 142"/>
                <a:gd name="T8" fmla="*/ 0 w 369"/>
                <a:gd name="T9" fmla="*/ 0 h 142"/>
                <a:gd name="T10" fmla="*/ 0 w 369"/>
                <a:gd name="T11" fmla="*/ 0 h 142"/>
                <a:gd name="T12" fmla="*/ 0 w 369"/>
                <a:gd name="T13" fmla="*/ 0 h 142"/>
                <a:gd name="T14" fmla="*/ 0 w 369"/>
                <a:gd name="T15" fmla="*/ 0 h 142"/>
                <a:gd name="T16" fmla="*/ 0 w 369"/>
                <a:gd name="T17" fmla="*/ 0 h 142"/>
                <a:gd name="T18" fmla="*/ 0 w 369"/>
                <a:gd name="T19" fmla="*/ 0 h 142"/>
                <a:gd name="T20" fmla="*/ 0 w 369"/>
                <a:gd name="T21" fmla="*/ 0 h 142"/>
                <a:gd name="T22" fmla="*/ 0 w 369"/>
                <a:gd name="T23" fmla="*/ 0 h 142"/>
                <a:gd name="T24" fmla="*/ 0 w 369"/>
                <a:gd name="T25" fmla="*/ 0 h 142"/>
                <a:gd name="T26" fmla="*/ 0 w 369"/>
                <a:gd name="T27" fmla="*/ 0 h 142"/>
                <a:gd name="T28" fmla="*/ 0 w 369"/>
                <a:gd name="T29" fmla="*/ 0 h 142"/>
                <a:gd name="T30" fmla="*/ 0 w 369"/>
                <a:gd name="T31" fmla="*/ 0 h 142"/>
                <a:gd name="T32" fmla="*/ 0 w 369"/>
                <a:gd name="T33" fmla="*/ 0 h 142"/>
                <a:gd name="T34" fmla="*/ 0 w 369"/>
                <a:gd name="T35" fmla="*/ 0 h 142"/>
                <a:gd name="T36" fmla="*/ 0 w 369"/>
                <a:gd name="T37" fmla="*/ 0 h 142"/>
                <a:gd name="T38" fmla="*/ 0 w 369"/>
                <a:gd name="T39" fmla="*/ 0 h 142"/>
                <a:gd name="T40" fmla="*/ 0 w 369"/>
                <a:gd name="T41" fmla="*/ 0 h 142"/>
                <a:gd name="T42" fmla="*/ 0 w 369"/>
                <a:gd name="T43" fmla="*/ 0 h 142"/>
                <a:gd name="T44" fmla="*/ 0 w 369"/>
                <a:gd name="T45" fmla="*/ 0 h 142"/>
                <a:gd name="T46" fmla="*/ 0 w 369"/>
                <a:gd name="T47" fmla="*/ 0 h 142"/>
                <a:gd name="T48" fmla="*/ 0 w 369"/>
                <a:gd name="T49" fmla="*/ 0 h 142"/>
                <a:gd name="T50" fmla="*/ 0 w 369"/>
                <a:gd name="T51" fmla="*/ 0 h 142"/>
                <a:gd name="T52" fmla="*/ 0 w 369"/>
                <a:gd name="T53" fmla="*/ 0 h 142"/>
                <a:gd name="T54" fmla="*/ 0 w 369"/>
                <a:gd name="T55" fmla="*/ 0 h 142"/>
                <a:gd name="T56" fmla="*/ 0 w 369"/>
                <a:gd name="T57" fmla="*/ 0 h 142"/>
                <a:gd name="T58" fmla="*/ 0 w 369"/>
                <a:gd name="T59" fmla="*/ 0 h 142"/>
                <a:gd name="T60" fmla="*/ 0 w 369"/>
                <a:gd name="T61" fmla="*/ 0 h 142"/>
                <a:gd name="T62" fmla="*/ 0 w 369"/>
                <a:gd name="T63" fmla="*/ 0 h 142"/>
                <a:gd name="T64" fmla="*/ 0 w 369"/>
                <a:gd name="T65" fmla="*/ 0 h 142"/>
                <a:gd name="T66" fmla="*/ 0 w 369"/>
                <a:gd name="T67" fmla="*/ 0 h 142"/>
                <a:gd name="T68" fmla="*/ 0 w 369"/>
                <a:gd name="T69" fmla="*/ 0 h 142"/>
                <a:gd name="T70" fmla="*/ 0 w 369"/>
                <a:gd name="T71" fmla="*/ 0 h 142"/>
                <a:gd name="T72" fmla="*/ 1 w 369"/>
                <a:gd name="T73" fmla="*/ 0 h 142"/>
                <a:gd name="T74" fmla="*/ 0 w 369"/>
                <a:gd name="T75" fmla="*/ 0 h 142"/>
                <a:gd name="T76" fmla="*/ 0 w 369"/>
                <a:gd name="T77" fmla="*/ 0 h 142"/>
                <a:gd name="T78" fmla="*/ 0 w 369"/>
                <a:gd name="T79" fmla="*/ 0 h 142"/>
                <a:gd name="T80" fmla="*/ 0 w 369"/>
                <a:gd name="T81" fmla="*/ 0 h 142"/>
                <a:gd name="T82" fmla="*/ 0 w 369"/>
                <a:gd name="T83" fmla="*/ 0 h 142"/>
                <a:gd name="T84" fmla="*/ 0 w 369"/>
                <a:gd name="T85" fmla="*/ 0 h 142"/>
                <a:gd name="T86" fmla="*/ 0 w 369"/>
                <a:gd name="T87" fmla="*/ 0 h 142"/>
                <a:gd name="T88" fmla="*/ 0 w 369"/>
                <a:gd name="T89" fmla="*/ 0 h 1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69" h="142">
                  <a:moveTo>
                    <a:pt x="257" y="142"/>
                  </a:moveTo>
                  <a:lnTo>
                    <a:pt x="245" y="139"/>
                  </a:lnTo>
                  <a:lnTo>
                    <a:pt x="235" y="137"/>
                  </a:lnTo>
                  <a:lnTo>
                    <a:pt x="226" y="134"/>
                  </a:lnTo>
                  <a:lnTo>
                    <a:pt x="218" y="132"/>
                  </a:lnTo>
                  <a:lnTo>
                    <a:pt x="210" y="129"/>
                  </a:lnTo>
                  <a:lnTo>
                    <a:pt x="203" y="126"/>
                  </a:lnTo>
                  <a:lnTo>
                    <a:pt x="195" y="122"/>
                  </a:lnTo>
                  <a:lnTo>
                    <a:pt x="187" y="117"/>
                  </a:lnTo>
                  <a:lnTo>
                    <a:pt x="163" y="94"/>
                  </a:lnTo>
                  <a:lnTo>
                    <a:pt x="141" y="74"/>
                  </a:lnTo>
                  <a:lnTo>
                    <a:pt x="121" y="58"/>
                  </a:lnTo>
                  <a:lnTo>
                    <a:pt x="101" y="44"/>
                  </a:lnTo>
                  <a:lnTo>
                    <a:pt x="79" y="31"/>
                  </a:lnTo>
                  <a:lnTo>
                    <a:pt x="56" y="22"/>
                  </a:lnTo>
                  <a:lnTo>
                    <a:pt x="30" y="15"/>
                  </a:lnTo>
                  <a:lnTo>
                    <a:pt x="0" y="9"/>
                  </a:lnTo>
                  <a:lnTo>
                    <a:pt x="0" y="6"/>
                  </a:lnTo>
                  <a:lnTo>
                    <a:pt x="1" y="5"/>
                  </a:lnTo>
                  <a:lnTo>
                    <a:pt x="1" y="2"/>
                  </a:lnTo>
                  <a:lnTo>
                    <a:pt x="1" y="0"/>
                  </a:lnTo>
                  <a:lnTo>
                    <a:pt x="36" y="0"/>
                  </a:lnTo>
                  <a:lnTo>
                    <a:pt x="66" y="8"/>
                  </a:lnTo>
                  <a:lnTo>
                    <a:pt x="93" y="22"/>
                  </a:lnTo>
                  <a:lnTo>
                    <a:pt x="121" y="41"/>
                  </a:lnTo>
                  <a:lnTo>
                    <a:pt x="147" y="61"/>
                  </a:lnTo>
                  <a:lnTo>
                    <a:pt x="173" y="83"/>
                  </a:lnTo>
                  <a:lnTo>
                    <a:pt x="200" y="104"/>
                  </a:lnTo>
                  <a:lnTo>
                    <a:pt x="229" y="122"/>
                  </a:lnTo>
                  <a:lnTo>
                    <a:pt x="245" y="123"/>
                  </a:lnTo>
                  <a:lnTo>
                    <a:pt x="262" y="124"/>
                  </a:lnTo>
                  <a:lnTo>
                    <a:pt x="280" y="124"/>
                  </a:lnTo>
                  <a:lnTo>
                    <a:pt x="297" y="124"/>
                  </a:lnTo>
                  <a:lnTo>
                    <a:pt x="314" y="124"/>
                  </a:lnTo>
                  <a:lnTo>
                    <a:pt x="333" y="123"/>
                  </a:lnTo>
                  <a:lnTo>
                    <a:pt x="350" y="123"/>
                  </a:lnTo>
                  <a:lnTo>
                    <a:pt x="369" y="122"/>
                  </a:lnTo>
                  <a:lnTo>
                    <a:pt x="355" y="126"/>
                  </a:lnTo>
                  <a:lnTo>
                    <a:pt x="340" y="129"/>
                  </a:lnTo>
                  <a:lnTo>
                    <a:pt x="326" y="133"/>
                  </a:lnTo>
                  <a:lnTo>
                    <a:pt x="311" y="136"/>
                  </a:lnTo>
                  <a:lnTo>
                    <a:pt x="297" y="137"/>
                  </a:lnTo>
                  <a:lnTo>
                    <a:pt x="284" y="140"/>
                  </a:lnTo>
                  <a:lnTo>
                    <a:pt x="270" y="140"/>
                  </a:lnTo>
                  <a:lnTo>
                    <a:pt x="257"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27" name="Freeform 1100"/>
            <p:cNvSpPr>
              <a:spLocks/>
            </p:cNvSpPr>
            <p:nvPr/>
          </p:nvSpPr>
          <p:spPr bwMode="auto">
            <a:xfrm>
              <a:off x="3741" y="3311"/>
              <a:ext cx="98" cy="35"/>
            </a:xfrm>
            <a:custGeom>
              <a:avLst/>
              <a:gdLst>
                <a:gd name="T0" fmla="*/ 0 w 295"/>
                <a:gd name="T1" fmla="*/ 0 h 105"/>
                <a:gd name="T2" fmla="*/ 0 w 295"/>
                <a:gd name="T3" fmla="*/ 0 h 105"/>
                <a:gd name="T4" fmla="*/ 0 w 295"/>
                <a:gd name="T5" fmla="*/ 0 h 105"/>
                <a:gd name="T6" fmla="*/ 0 w 295"/>
                <a:gd name="T7" fmla="*/ 0 h 105"/>
                <a:gd name="T8" fmla="*/ 0 w 295"/>
                <a:gd name="T9" fmla="*/ 0 h 105"/>
                <a:gd name="T10" fmla="*/ 0 w 295"/>
                <a:gd name="T11" fmla="*/ 0 h 105"/>
                <a:gd name="T12" fmla="*/ 0 w 295"/>
                <a:gd name="T13" fmla="*/ 0 h 105"/>
                <a:gd name="T14" fmla="*/ 0 w 295"/>
                <a:gd name="T15" fmla="*/ 0 h 105"/>
                <a:gd name="T16" fmla="*/ 0 w 295"/>
                <a:gd name="T17" fmla="*/ 0 h 105"/>
                <a:gd name="T18" fmla="*/ 0 w 295"/>
                <a:gd name="T19" fmla="*/ 0 h 105"/>
                <a:gd name="T20" fmla="*/ 0 w 295"/>
                <a:gd name="T21" fmla="*/ 0 h 105"/>
                <a:gd name="T22" fmla="*/ 0 w 295"/>
                <a:gd name="T23" fmla="*/ 0 h 105"/>
                <a:gd name="T24" fmla="*/ 0 w 295"/>
                <a:gd name="T25" fmla="*/ 0 h 105"/>
                <a:gd name="T26" fmla="*/ 0 w 295"/>
                <a:gd name="T27" fmla="*/ 0 h 105"/>
                <a:gd name="T28" fmla="*/ 0 w 295"/>
                <a:gd name="T29" fmla="*/ 0 h 105"/>
                <a:gd name="T30" fmla="*/ 0 w 295"/>
                <a:gd name="T31" fmla="*/ 0 h 105"/>
                <a:gd name="T32" fmla="*/ 0 w 295"/>
                <a:gd name="T33" fmla="*/ 0 h 105"/>
                <a:gd name="T34" fmla="*/ 0 w 295"/>
                <a:gd name="T35" fmla="*/ 0 h 105"/>
                <a:gd name="T36" fmla="*/ 0 w 295"/>
                <a:gd name="T37" fmla="*/ 0 h 105"/>
                <a:gd name="T38" fmla="*/ 0 w 295"/>
                <a:gd name="T39" fmla="*/ 0 h 105"/>
                <a:gd name="T40" fmla="*/ 0 w 295"/>
                <a:gd name="T41" fmla="*/ 0 h 105"/>
                <a:gd name="T42" fmla="*/ 0 w 295"/>
                <a:gd name="T43" fmla="*/ 0 h 105"/>
                <a:gd name="T44" fmla="*/ 0 w 295"/>
                <a:gd name="T45" fmla="*/ 0 h 105"/>
                <a:gd name="T46" fmla="*/ 0 w 295"/>
                <a:gd name="T47" fmla="*/ 0 h 105"/>
                <a:gd name="T48" fmla="*/ 0 w 295"/>
                <a:gd name="T49" fmla="*/ 0 h 105"/>
                <a:gd name="T50" fmla="*/ 0 w 295"/>
                <a:gd name="T51" fmla="*/ 0 h 105"/>
                <a:gd name="T52" fmla="*/ 0 w 295"/>
                <a:gd name="T53" fmla="*/ 0 h 105"/>
                <a:gd name="T54" fmla="*/ 0 w 295"/>
                <a:gd name="T55" fmla="*/ 0 h 105"/>
                <a:gd name="T56" fmla="*/ 0 w 295"/>
                <a:gd name="T57" fmla="*/ 0 h 105"/>
                <a:gd name="T58" fmla="*/ 0 w 295"/>
                <a:gd name="T59" fmla="*/ 0 h 105"/>
                <a:gd name="T60" fmla="*/ 0 w 295"/>
                <a:gd name="T61" fmla="*/ 0 h 105"/>
                <a:gd name="T62" fmla="*/ 0 w 295"/>
                <a:gd name="T63" fmla="*/ 0 h 105"/>
                <a:gd name="T64" fmla="*/ 0 w 295"/>
                <a:gd name="T65" fmla="*/ 0 h 105"/>
                <a:gd name="T66" fmla="*/ 0 w 295"/>
                <a:gd name="T67" fmla="*/ 0 h 105"/>
                <a:gd name="T68" fmla="*/ 0 w 295"/>
                <a:gd name="T69" fmla="*/ 0 h 105"/>
                <a:gd name="T70" fmla="*/ 0 w 295"/>
                <a:gd name="T71" fmla="*/ 0 h 105"/>
                <a:gd name="T72" fmla="*/ 0 w 295"/>
                <a:gd name="T73" fmla="*/ 0 h 105"/>
                <a:gd name="T74" fmla="*/ 0 w 295"/>
                <a:gd name="T75" fmla="*/ 0 h 105"/>
                <a:gd name="T76" fmla="*/ 0 w 295"/>
                <a:gd name="T77" fmla="*/ 0 h 105"/>
                <a:gd name="T78" fmla="*/ 0 w 295"/>
                <a:gd name="T79" fmla="*/ 0 h 105"/>
                <a:gd name="T80" fmla="*/ 0 w 295"/>
                <a:gd name="T81" fmla="*/ 0 h 1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95" h="105">
                  <a:moveTo>
                    <a:pt x="22" y="104"/>
                  </a:moveTo>
                  <a:lnTo>
                    <a:pt x="16" y="104"/>
                  </a:lnTo>
                  <a:lnTo>
                    <a:pt x="12" y="103"/>
                  </a:lnTo>
                  <a:lnTo>
                    <a:pt x="6" y="103"/>
                  </a:lnTo>
                  <a:lnTo>
                    <a:pt x="0" y="101"/>
                  </a:lnTo>
                  <a:lnTo>
                    <a:pt x="10" y="97"/>
                  </a:lnTo>
                  <a:lnTo>
                    <a:pt x="25" y="95"/>
                  </a:lnTo>
                  <a:lnTo>
                    <a:pt x="39" y="94"/>
                  </a:lnTo>
                  <a:lnTo>
                    <a:pt x="56" y="92"/>
                  </a:lnTo>
                  <a:lnTo>
                    <a:pt x="75" y="91"/>
                  </a:lnTo>
                  <a:lnTo>
                    <a:pt x="93" y="90"/>
                  </a:lnTo>
                  <a:lnTo>
                    <a:pt x="110" y="88"/>
                  </a:lnTo>
                  <a:lnTo>
                    <a:pt x="126" y="85"/>
                  </a:lnTo>
                  <a:lnTo>
                    <a:pt x="140" y="75"/>
                  </a:lnTo>
                  <a:lnTo>
                    <a:pt x="160" y="62"/>
                  </a:lnTo>
                  <a:lnTo>
                    <a:pt x="185" y="46"/>
                  </a:lnTo>
                  <a:lnTo>
                    <a:pt x="211" y="29"/>
                  </a:lnTo>
                  <a:lnTo>
                    <a:pt x="235" y="15"/>
                  </a:lnTo>
                  <a:lnTo>
                    <a:pt x="260" y="4"/>
                  </a:lnTo>
                  <a:lnTo>
                    <a:pt x="280" y="0"/>
                  </a:lnTo>
                  <a:lnTo>
                    <a:pt x="295" y="3"/>
                  </a:lnTo>
                  <a:lnTo>
                    <a:pt x="295" y="4"/>
                  </a:lnTo>
                  <a:lnTo>
                    <a:pt x="295" y="6"/>
                  </a:lnTo>
                  <a:lnTo>
                    <a:pt x="295" y="7"/>
                  </a:lnTo>
                  <a:lnTo>
                    <a:pt x="295" y="9"/>
                  </a:lnTo>
                  <a:lnTo>
                    <a:pt x="272" y="17"/>
                  </a:lnTo>
                  <a:lnTo>
                    <a:pt x="251" y="26"/>
                  </a:lnTo>
                  <a:lnTo>
                    <a:pt x="234" y="35"/>
                  </a:lnTo>
                  <a:lnTo>
                    <a:pt x="215" y="45"/>
                  </a:lnTo>
                  <a:lnTo>
                    <a:pt x="199" y="56"/>
                  </a:lnTo>
                  <a:lnTo>
                    <a:pt x="182" y="68"/>
                  </a:lnTo>
                  <a:lnTo>
                    <a:pt x="163" y="82"/>
                  </a:lnTo>
                  <a:lnTo>
                    <a:pt x="145" y="97"/>
                  </a:lnTo>
                  <a:lnTo>
                    <a:pt x="129" y="101"/>
                  </a:lnTo>
                  <a:lnTo>
                    <a:pt x="113" y="104"/>
                  </a:lnTo>
                  <a:lnTo>
                    <a:pt x="97" y="105"/>
                  </a:lnTo>
                  <a:lnTo>
                    <a:pt x="82" y="105"/>
                  </a:lnTo>
                  <a:lnTo>
                    <a:pt x="67" y="105"/>
                  </a:lnTo>
                  <a:lnTo>
                    <a:pt x="52" y="104"/>
                  </a:lnTo>
                  <a:lnTo>
                    <a:pt x="36" y="104"/>
                  </a:lnTo>
                  <a:lnTo>
                    <a:pt x="22"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28" name="Freeform 1101"/>
            <p:cNvSpPr>
              <a:spLocks/>
            </p:cNvSpPr>
            <p:nvPr/>
          </p:nvSpPr>
          <p:spPr bwMode="auto">
            <a:xfrm>
              <a:off x="4102" y="3295"/>
              <a:ext cx="119" cy="39"/>
            </a:xfrm>
            <a:custGeom>
              <a:avLst/>
              <a:gdLst>
                <a:gd name="T0" fmla="*/ 0 w 359"/>
                <a:gd name="T1" fmla="*/ 0 h 117"/>
                <a:gd name="T2" fmla="*/ 0 w 359"/>
                <a:gd name="T3" fmla="*/ 0 h 117"/>
                <a:gd name="T4" fmla="*/ 0 w 359"/>
                <a:gd name="T5" fmla="*/ 0 h 117"/>
                <a:gd name="T6" fmla="*/ 0 w 359"/>
                <a:gd name="T7" fmla="*/ 0 h 117"/>
                <a:gd name="T8" fmla="*/ 0 w 359"/>
                <a:gd name="T9" fmla="*/ 0 h 117"/>
                <a:gd name="T10" fmla="*/ 0 w 359"/>
                <a:gd name="T11" fmla="*/ 0 h 117"/>
                <a:gd name="T12" fmla="*/ 0 w 359"/>
                <a:gd name="T13" fmla="*/ 0 h 117"/>
                <a:gd name="T14" fmla="*/ 0 w 359"/>
                <a:gd name="T15" fmla="*/ 0 h 117"/>
                <a:gd name="T16" fmla="*/ 0 w 359"/>
                <a:gd name="T17" fmla="*/ 0 h 117"/>
                <a:gd name="T18" fmla="*/ 0 w 359"/>
                <a:gd name="T19" fmla="*/ 0 h 117"/>
                <a:gd name="T20" fmla="*/ 0 w 359"/>
                <a:gd name="T21" fmla="*/ 0 h 117"/>
                <a:gd name="T22" fmla="*/ 0 w 359"/>
                <a:gd name="T23" fmla="*/ 0 h 117"/>
                <a:gd name="T24" fmla="*/ 0 w 359"/>
                <a:gd name="T25" fmla="*/ 0 h 117"/>
                <a:gd name="T26" fmla="*/ 0 w 359"/>
                <a:gd name="T27" fmla="*/ 0 h 117"/>
                <a:gd name="T28" fmla="*/ 0 w 359"/>
                <a:gd name="T29" fmla="*/ 0 h 117"/>
                <a:gd name="T30" fmla="*/ 0 w 359"/>
                <a:gd name="T31" fmla="*/ 0 h 117"/>
                <a:gd name="T32" fmla="*/ 0 w 359"/>
                <a:gd name="T33" fmla="*/ 0 h 117"/>
                <a:gd name="T34" fmla="*/ 0 w 359"/>
                <a:gd name="T35" fmla="*/ 0 h 117"/>
                <a:gd name="T36" fmla="*/ 0 w 359"/>
                <a:gd name="T37" fmla="*/ 0 h 117"/>
                <a:gd name="T38" fmla="*/ 0 w 359"/>
                <a:gd name="T39" fmla="*/ 0 h 117"/>
                <a:gd name="T40" fmla="*/ 0 w 359"/>
                <a:gd name="T41" fmla="*/ 0 h 117"/>
                <a:gd name="T42" fmla="*/ 0 w 359"/>
                <a:gd name="T43" fmla="*/ 0 h 117"/>
                <a:gd name="T44" fmla="*/ 0 w 359"/>
                <a:gd name="T45" fmla="*/ 0 h 117"/>
                <a:gd name="T46" fmla="*/ 0 w 359"/>
                <a:gd name="T47" fmla="*/ 0 h 117"/>
                <a:gd name="T48" fmla="*/ 0 w 359"/>
                <a:gd name="T49" fmla="*/ 0 h 117"/>
                <a:gd name="T50" fmla="*/ 0 w 359"/>
                <a:gd name="T51" fmla="*/ 0 h 117"/>
                <a:gd name="T52" fmla="*/ 0 w 359"/>
                <a:gd name="T53" fmla="*/ 0 h 117"/>
                <a:gd name="T54" fmla="*/ 0 w 359"/>
                <a:gd name="T55" fmla="*/ 0 h 117"/>
                <a:gd name="T56" fmla="*/ 0 w 359"/>
                <a:gd name="T57" fmla="*/ 0 h 117"/>
                <a:gd name="T58" fmla="*/ 0 w 359"/>
                <a:gd name="T59" fmla="*/ 0 h 117"/>
                <a:gd name="T60" fmla="*/ 0 w 359"/>
                <a:gd name="T61" fmla="*/ 0 h 117"/>
                <a:gd name="T62" fmla="*/ 0 w 359"/>
                <a:gd name="T63" fmla="*/ 0 h 117"/>
                <a:gd name="T64" fmla="*/ 0 w 359"/>
                <a:gd name="T65" fmla="*/ 0 h 117"/>
                <a:gd name="T66" fmla="*/ 0 w 359"/>
                <a:gd name="T67" fmla="*/ 0 h 117"/>
                <a:gd name="T68" fmla="*/ 0 w 359"/>
                <a:gd name="T69" fmla="*/ 0 h 117"/>
                <a:gd name="T70" fmla="*/ 0 w 359"/>
                <a:gd name="T71" fmla="*/ 0 h 117"/>
                <a:gd name="T72" fmla="*/ 0 w 359"/>
                <a:gd name="T73" fmla="*/ 0 h 117"/>
                <a:gd name="T74" fmla="*/ 0 w 359"/>
                <a:gd name="T75" fmla="*/ 0 h 117"/>
                <a:gd name="T76" fmla="*/ 0 w 359"/>
                <a:gd name="T77" fmla="*/ 0 h 117"/>
                <a:gd name="T78" fmla="*/ 0 w 359"/>
                <a:gd name="T79" fmla="*/ 0 h 117"/>
                <a:gd name="T80" fmla="*/ 0 w 359"/>
                <a:gd name="T81" fmla="*/ 0 h 117"/>
                <a:gd name="T82" fmla="*/ 0 w 359"/>
                <a:gd name="T83" fmla="*/ 0 h 117"/>
                <a:gd name="T84" fmla="*/ 0 w 359"/>
                <a:gd name="T85" fmla="*/ 0 h 117"/>
                <a:gd name="T86" fmla="*/ 0 w 359"/>
                <a:gd name="T87" fmla="*/ 0 h 117"/>
                <a:gd name="T88" fmla="*/ 0 w 359"/>
                <a:gd name="T89" fmla="*/ 0 h 117"/>
                <a:gd name="T90" fmla="*/ 0 w 359"/>
                <a:gd name="T91" fmla="*/ 0 h 117"/>
                <a:gd name="T92" fmla="*/ 0 w 359"/>
                <a:gd name="T93" fmla="*/ 0 h 117"/>
                <a:gd name="T94" fmla="*/ 0 w 359"/>
                <a:gd name="T95" fmla="*/ 0 h 117"/>
                <a:gd name="T96" fmla="*/ 0 w 359"/>
                <a:gd name="T97" fmla="*/ 0 h 117"/>
                <a:gd name="T98" fmla="*/ 0 w 359"/>
                <a:gd name="T99" fmla="*/ 0 h 117"/>
                <a:gd name="T100" fmla="*/ 0 w 359"/>
                <a:gd name="T101" fmla="*/ 0 h 117"/>
                <a:gd name="T102" fmla="*/ 0 w 359"/>
                <a:gd name="T103" fmla="*/ 0 h 117"/>
                <a:gd name="T104" fmla="*/ 0 w 359"/>
                <a:gd name="T105" fmla="*/ 0 h 117"/>
                <a:gd name="T106" fmla="*/ 0 w 359"/>
                <a:gd name="T107" fmla="*/ 0 h 117"/>
                <a:gd name="T108" fmla="*/ 0 w 359"/>
                <a:gd name="T109" fmla="*/ 0 h 117"/>
                <a:gd name="T110" fmla="*/ 0 w 359"/>
                <a:gd name="T111" fmla="*/ 0 h 117"/>
                <a:gd name="T112" fmla="*/ 0 w 359"/>
                <a:gd name="T113" fmla="*/ 0 h 1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59" h="117">
                  <a:moveTo>
                    <a:pt x="245" y="117"/>
                  </a:moveTo>
                  <a:lnTo>
                    <a:pt x="228" y="111"/>
                  </a:lnTo>
                  <a:lnTo>
                    <a:pt x="212" y="104"/>
                  </a:lnTo>
                  <a:lnTo>
                    <a:pt x="198" y="95"/>
                  </a:lnTo>
                  <a:lnTo>
                    <a:pt x="185" y="86"/>
                  </a:lnTo>
                  <a:lnTo>
                    <a:pt x="172" y="78"/>
                  </a:lnTo>
                  <a:lnTo>
                    <a:pt x="159" y="69"/>
                  </a:lnTo>
                  <a:lnTo>
                    <a:pt x="146" y="59"/>
                  </a:lnTo>
                  <a:lnTo>
                    <a:pt x="133" y="49"/>
                  </a:lnTo>
                  <a:lnTo>
                    <a:pt x="115" y="40"/>
                  </a:lnTo>
                  <a:lnTo>
                    <a:pt x="98" y="32"/>
                  </a:lnTo>
                  <a:lnTo>
                    <a:pt x="82" y="26"/>
                  </a:lnTo>
                  <a:lnTo>
                    <a:pt x="66" y="20"/>
                  </a:lnTo>
                  <a:lnTo>
                    <a:pt x="50" y="17"/>
                  </a:lnTo>
                  <a:lnTo>
                    <a:pt x="34" y="13"/>
                  </a:lnTo>
                  <a:lnTo>
                    <a:pt x="17" y="11"/>
                  </a:lnTo>
                  <a:lnTo>
                    <a:pt x="0" y="9"/>
                  </a:lnTo>
                  <a:lnTo>
                    <a:pt x="0" y="6"/>
                  </a:lnTo>
                  <a:lnTo>
                    <a:pt x="0" y="4"/>
                  </a:lnTo>
                  <a:lnTo>
                    <a:pt x="0" y="1"/>
                  </a:lnTo>
                  <a:lnTo>
                    <a:pt x="0" y="0"/>
                  </a:lnTo>
                  <a:lnTo>
                    <a:pt x="26" y="0"/>
                  </a:lnTo>
                  <a:lnTo>
                    <a:pt x="49" y="1"/>
                  </a:lnTo>
                  <a:lnTo>
                    <a:pt x="68" y="6"/>
                  </a:lnTo>
                  <a:lnTo>
                    <a:pt x="86" y="10"/>
                  </a:lnTo>
                  <a:lnTo>
                    <a:pt x="105" y="19"/>
                  </a:lnTo>
                  <a:lnTo>
                    <a:pt x="124" y="29"/>
                  </a:lnTo>
                  <a:lnTo>
                    <a:pt x="146" y="40"/>
                  </a:lnTo>
                  <a:lnTo>
                    <a:pt x="169" y="56"/>
                  </a:lnTo>
                  <a:lnTo>
                    <a:pt x="170" y="58"/>
                  </a:lnTo>
                  <a:lnTo>
                    <a:pt x="170" y="59"/>
                  </a:lnTo>
                  <a:lnTo>
                    <a:pt x="170" y="62"/>
                  </a:lnTo>
                  <a:lnTo>
                    <a:pt x="170" y="63"/>
                  </a:lnTo>
                  <a:lnTo>
                    <a:pt x="179" y="66"/>
                  </a:lnTo>
                  <a:lnTo>
                    <a:pt x="189" y="71"/>
                  </a:lnTo>
                  <a:lnTo>
                    <a:pt x="198" y="75"/>
                  </a:lnTo>
                  <a:lnTo>
                    <a:pt x="208" y="81"/>
                  </a:lnTo>
                  <a:lnTo>
                    <a:pt x="216" y="85"/>
                  </a:lnTo>
                  <a:lnTo>
                    <a:pt x="228" y="91"/>
                  </a:lnTo>
                  <a:lnTo>
                    <a:pt x="238" y="95"/>
                  </a:lnTo>
                  <a:lnTo>
                    <a:pt x="249" y="99"/>
                  </a:lnTo>
                  <a:lnTo>
                    <a:pt x="262" y="99"/>
                  </a:lnTo>
                  <a:lnTo>
                    <a:pt x="277" y="99"/>
                  </a:lnTo>
                  <a:lnTo>
                    <a:pt x="290" y="99"/>
                  </a:lnTo>
                  <a:lnTo>
                    <a:pt x="304" y="98"/>
                  </a:lnTo>
                  <a:lnTo>
                    <a:pt x="317" y="98"/>
                  </a:lnTo>
                  <a:lnTo>
                    <a:pt x="332" y="98"/>
                  </a:lnTo>
                  <a:lnTo>
                    <a:pt x="345" y="98"/>
                  </a:lnTo>
                  <a:lnTo>
                    <a:pt x="359" y="98"/>
                  </a:lnTo>
                  <a:lnTo>
                    <a:pt x="349" y="104"/>
                  </a:lnTo>
                  <a:lnTo>
                    <a:pt x="335" y="108"/>
                  </a:lnTo>
                  <a:lnTo>
                    <a:pt x="319" y="111"/>
                  </a:lnTo>
                  <a:lnTo>
                    <a:pt x="303" y="114"/>
                  </a:lnTo>
                  <a:lnTo>
                    <a:pt x="286" y="115"/>
                  </a:lnTo>
                  <a:lnTo>
                    <a:pt x="270" y="117"/>
                  </a:lnTo>
                  <a:lnTo>
                    <a:pt x="257" y="117"/>
                  </a:lnTo>
                  <a:lnTo>
                    <a:pt x="245"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29" name="Freeform 1102"/>
            <p:cNvSpPr>
              <a:spLocks/>
            </p:cNvSpPr>
            <p:nvPr/>
          </p:nvSpPr>
          <p:spPr bwMode="auto">
            <a:xfrm>
              <a:off x="3660" y="3313"/>
              <a:ext cx="4" cy="10"/>
            </a:xfrm>
            <a:custGeom>
              <a:avLst/>
              <a:gdLst>
                <a:gd name="T0" fmla="*/ 0 w 11"/>
                <a:gd name="T1" fmla="*/ 0 h 32"/>
                <a:gd name="T2" fmla="*/ 0 w 11"/>
                <a:gd name="T3" fmla="*/ 0 h 32"/>
                <a:gd name="T4" fmla="*/ 0 w 11"/>
                <a:gd name="T5" fmla="*/ 0 h 32"/>
                <a:gd name="T6" fmla="*/ 0 w 11"/>
                <a:gd name="T7" fmla="*/ 0 h 32"/>
                <a:gd name="T8" fmla="*/ 0 w 11"/>
                <a:gd name="T9" fmla="*/ 0 h 32"/>
                <a:gd name="T10" fmla="*/ 0 w 11"/>
                <a:gd name="T11" fmla="*/ 0 h 32"/>
                <a:gd name="T12" fmla="*/ 0 w 11"/>
                <a:gd name="T13" fmla="*/ 0 h 32"/>
                <a:gd name="T14" fmla="*/ 0 w 11"/>
                <a:gd name="T15" fmla="*/ 0 h 32"/>
                <a:gd name="T16" fmla="*/ 0 w 11"/>
                <a:gd name="T17" fmla="*/ 0 h 32"/>
                <a:gd name="T18" fmla="*/ 0 w 11"/>
                <a:gd name="T19" fmla="*/ 0 h 32"/>
                <a:gd name="T20" fmla="*/ 0 w 11"/>
                <a:gd name="T21" fmla="*/ 0 h 32"/>
                <a:gd name="T22" fmla="*/ 0 w 11"/>
                <a:gd name="T23" fmla="*/ 0 h 32"/>
                <a:gd name="T24" fmla="*/ 0 w 11"/>
                <a:gd name="T25" fmla="*/ 0 h 32"/>
                <a:gd name="T26" fmla="*/ 0 w 11"/>
                <a:gd name="T27" fmla="*/ 0 h 32"/>
                <a:gd name="T28" fmla="*/ 0 w 11"/>
                <a:gd name="T29" fmla="*/ 0 h 32"/>
                <a:gd name="T30" fmla="*/ 0 w 11"/>
                <a:gd name="T31" fmla="*/ 0 h 32"/>
                <a:gd name="T32" fmla="*/ 0 w 11"/>
                <a:gd name="T33" fmla="*/ 0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 h="32">
                  <a:moveTo>
                    <a:pt x="7" y="30"/>
                  </a:moveTo>
                  <a:lnTo>
                    <a:pt x="1" y="23"/>
                  </a:lnTo>
                  <a:lnTo>
                    <a:pt x="0" y="14"/>
                  </a:lnTo>
                  <a:lnTo>
                    <a:pt x="0" y="7"/>
                  </a:lnTo>
                  <a:lnTo>
                    <a:pt x="0" y="0"/>
                  </a:lnTo>
                  <a:lnTo>
                    <a:pt x="3" y="0"/>
                  </a:lnTo>
                  <a:lnTo>
                    <a:pt x="4" y="0"/>
                  </a:lnTo>
                  <a:lnTo>
                    <a:pt x="7" y="0"/>
                  </a:lnTo>
                  <a:lnTo>
                    <a:pt x="8" y="0"/>
                  </a:lnTo>
                  <a:lnTo>
                    <a:pt x="8" y="7"/>
                  </a:lnTo>
                  <a:lnTo>
                    <a:pt x="10" y="14"/>
                  </a:lnTo>
                  <a:lnTo>
                    <a:pt x="10" y="23"/>
                  </a:lnTo>
                  <a:lnTo>
                    <a:pt x="11" y="30"/>
                  </a:lnTo>
                  <a:lnTo>
                    <a:pt x="10" y="32"/>
                  </a:lnTo>
                  <a:lnTo>
                    <a:pt x="8" y="32"/>
                  </a:lnTo>
                  <a:lnTo>
                    <a:pt x="7"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30" name="Freeform 1103"/>
            <p:cNvSpPr>
              <a:spLocks/>
            </p:cNvSpPr>
            <p:nvPr/>
          </p:nvSpPr>
          <p:spPr bwMode="auto">
            <a:xfrm>
              <a:off x="4304" y="3316"/>
              <a:ext cx="4" cy="6"/>
            </a:xfrm>
            <a:custGeom>
              <a:avLst/>
              <a:gdLst>
                <a:gd name="T0" fmla="*/ 0 w 13"/>
                <a:gd name="T1" fmla="*/ 0 h 19"/>
                <a:gd name="T2" fmla="*/ 0 w 13"/>
                <a:gd name="T3" fmla="*/ 0 h 19"/>
                <a:gd name="T4" fmla="*/ 0 w 13"/>
                <a:gd name="T5" fmla="*/ 0 h 19"/>
                <a:gd name="T6" fmla="*/ 0 w 13"/>
                <a:gd name="T7" fmla="*/ 0 h 19"/>
                <a:gd name="T8" fmla="*/ 0 w 13"/>
                <a:gd name="T9" fmla="*/ 0 h 19"/>
                <a:gd name="T10" fmla="*/ 0 w 13"/>
                <a:gd name="T11" fmla="*/ 0 h 19"/>
                <a:gd name="T12" fmla="*/ 0 w 13"/>
                <a:gd name="T13" fmla="*/ 0 h 19"/>
                <a:gd name="T14" fmla="*/ 0 w 13"/>
                <a:gd name="T15" fmla="*/ 0 h 19"/>
                <a:gd name="T16" fmla="*/ 0 w 13"/>
                <a:gd name="T17" fmla="*/ 0 h 19"/>
                <a:gd name="T18" fmla="*/ 0 w 13"/>
                <a:gd name="T19" fmla="*/ 0 h 19"/>
                <a:gd name="T20" fmla="*/ 0 w 13"/>
                <a:gd name="T21" fmla="*/ 0 h 19"/>
                <a:gd name="T22" fmla="*/ 0 w 13"/>
                <a:gd name="T23" fmla="*/ 0 h 19"/>
                <a:gd name="T24" fmla="*/ 0 w 13"/>
                <a:gd name="T25" fmla="*/ 0 h 19"/>
                <a:gd name="T26" fmla="*/ 0 w 13"/>
                <a:gd name="T27" fmla="*/ 0 h 19"/>
                <a:gd name="T28" fmla="*/ 0 w 13"/>
                <a:gd name="T29" fmla="*/ 0 h 19"/>
                <a:gd name="T30" fmla="*/ 0 w 13"/>
                <a:gd name="T31" fmla="*/ 0 h 19"/>
                <a:gd name="T32" fmla="*/ 0 w 13"/>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 h="19">
                  <a:moveTo>
                    <a:pt x="1" y="19"/>
                  </a:moveTo>
                  <a:lnTo>
                    <a:pt x="0" y="16"/>
                  </a:lnTo>
                  <a:lnTo>
                    <a:pt x="1" y="13"/>
                  </a:lnTo>
                  <a:lnTo>
                    <a:pt x="3" y="9"/>
                  </a:lnTo>
                  <a:lnTo>
                    <a:pt x="6" y="1"/>
                  </a:lnTo>
                  <a:lnTo>
                    <a:pt x="7" y="0"/>
                  </a:lnTo>
                  <a:lnTo>
                    <a:pt x="9" y="0"/>
                  </a:lnTo>
                  <a:lnTo>
                    <a:pt x="12" y="0"/>
                  </a:lnTo>
                  <a:lnTo>
                    <a:pt x="13" y="0"/>
                  </a:lnTo>
                  <a:lnTo>
                    <a:pt x="13" y="4"/>
                  </a:lnTo>
                  <a:lnTo>
                    <a:pt x="13" y="7"/>
                  </a:lnTo>
                  <a:lnTo>
                    <a:pt x="12" y="12"/>
                  </a:lnTo>
                  <a:lnTo>
                    <a:pt x="10" y="19"/>
                  </a:lnTo>
                  <a:lnTo>
                    <a:pt x="9" y="19"/>
                  </a:lnTo>
                  <a:lnTo>
                    <a:pt x="6" y="19"/>
                  </a:lnTo>
                  <a:lnTo>
                    <a:pt x="4" y="19"/>
                  </a:lnTo>
                  <a:lnTo>
                    <a:pt x="1"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31" name="Freeform 1104"/>
            <p:cNvSpPr>
              <a:spLocks/>
            </p:cNvSpPr>
            <p:nvPr/>
          </p:nvSpPr>
          <p:spPr bwMode="auto">
            <a:xfrm>
              <a:off x="3744" y="3287"/>
              <a:ext cx="96" cy="29"/>
            </a:xfrm>
            <a:custGeom>
              <a:avLst/>
              <a:gdLst>
                <a:gd name="T0" fmla="*/ 0 w 289"/>
                <a:gd name="T1" fmla="*/ 0 h 89"/>
                <a:gd name="T2" fmla="*/ 0 w 289"/>
                <a:gd name="T3" fmla="*/ 0 h 89"/>
                <a:gd name="T4" fmla="*/ 0 w 289"/>
                <a:gd name="T5" fmla="*/ 0 h 89"/>
                <a:gd name="T6" fmla="*/ 0 w 289"/>
                <a:gd name="T7" fmla="*/ 0 h 89"/>
                <a:gd name="T8" fmla="*/ 0 w 289"/>
                <a:gd name="T9" fmla="*/ 0 h 89"/>
                <a:gd name="T10" fmla="*/ 0 w 289"/>
                <a:gd name="T11" fmla="*/ 0 h 89"/>
                <a:gd name="T12" fmla="*/ 0 w 289"/>
                <a:gd name="T13" fmla="*/ 0 h 89"/>
                <a:gd name="T14" fmla="*/ 0 w 289"/>
                <a:gd name="T15" fmla="*/ 0 h 89"/>
                <a:gd name="T16" fmla="*/ 0 w 289"/>
                <a:gd name="T17" fmla="*/ 0 h 89"/>
                <a:gd name="T18" fmla="*/ 0 w 289"/>
                <a:gd name="T19" fmla="*/ 0 h 89"/>
                <a:gd name="T20" fmla="*/ 0 w 289"/>
                <a:gd name="T21" fmla="*/ 0 h 89"/>
                <a:gd name="T22" fmla="*/ 0 w 289"/>
                <a:gd name="T23" fmla="*/ 0 h 89"/>
                <a:gd name="T24" fmla="*/ 0 w 289"/>
                <a:gd name="T25" fmla="*/ 0 h 89"/>
                <a:gd name="T26" fmla="*/ 0 w 289"/>
                <a:gd name="T27" fmla="*/ 0 h 89"/>
                <a:gd name="T28" fmla="*/ 0 w 289"/>
                <a:gd name="T29" fmla="*/ 0 h 89"/>
                <a:gd name="T30" fmla="*/ 0 w 289"/>
                <a:gd name="T31" fmla="*/ 0 h 89"/>
                <a:gd name="T32" fmla="*/ 0 w 289"/>
                <a:gd name="T33" fmla="*/ 0 h 89"/>
                <a:gd name="T34" fmla="*/ 0 w 289"/>
                <a:gd name="T35" fmla="*/ 0 h 89"/>
                <a:gd name="T36" fmla="*/ 0 w 289"/>
                <a:gd name="T37" fmla="*/ 0 h 89"/>
                <a:gd name="T38" fmla="*/ 0 w 289"/>
                <a:gd name="T39" fmla="*/ 0 h 89"/>
                <a:gd name="T40" fmla="*/ 0 w 289"/>
                <a:gd name="T41" fmla="*/ 0 h 89"/>
                <a:gd name="T42" fmla="*/ 0 w 289"/>
                <a:gd name="T43" fmla="*/ 0 h 89"/>
                <a:gd name="T44" fmla="*/ 0 w 289"/>
                <a:gd name="T45" fmla="*/ 0 h 89"/>
                <a:gd name="T46" fmla="*/ 0 w 289"/>
                <a:gd name="T47" fmla="*/ 0 h 89"/>
                <a:gd name="T48" fmla="*/ 0 w 289"/>
                <a:gd name="T49" fmla="*/ 0 h 89"/>
                <a:gd name="T50" fmla="*/ 0 w 289"/>
                <a:gd name="T51" fmla="*/ 0 h 89"/>
                <a:gd name="T52" fmla="*/ 0 w 289"/>
                <a:gd name="T53" fmla="*/ 0 h 89"/>
                <a:gd name="T54" fmla="*/ 0 w 289"/>
                <a:gd name="T55" fmla="*/ 0 h 89"/>
                <a:gd name="T56" fmla="*/ 0 w 289"/>
                <a:gd name="T57" fmla="*/ 0 h 89"/>
                <a:gd name="T58" fmla="*/ 0 w 289"/>
                <a:gd name="T59" fmla="*/ 0 h 89"/>
                <a:gd name="T60" fmla="*/ 0 w 289"/>
                <a:gd name="T61" fmla="*/ 0 h 89"/>
                <a:gd name="T62" fmla="*/ 0 w 289"/>
                <a:gd name="T63" fmla="*/ 0 h 89"/>
                <a:gd name="T64" fmla="*/ 0 w 289"/>
                <a:gd name="T65" fmla="*/ 0 h 89"/>
                <a:gd name="T66" fmla="*/ 0 w 289"/>
                <a:gd name="T67" fmla="*/ 0 h 89"/>
                <a:gd name="T68" fmla="*/ 0 w 289"/>
                <a:gd name="T69" fmla="*/ 0 h 89"/>
                <a:gd name="T70" fmla="*/ 0 w 289"/>
                <a:gd name="T71" fmla="*/ 0 h 89"/>
                <a:gd name="T72" fmla="*/ 0 w 289"/>
                <a:gd name="T73" fmla="*/ 0 h 89"/>
                <a:gd name="T74" fmla="*/ 0 w 289"/>
                <a:gd name="T75" fmla="*/ 0 h 89"/>
                <a:gd name="T76" fmla="*/ 0 w 289"/>
                <a:gd name="T77" fmla="*/ 0 h 89"/>
                <a:gd name="T78" fmla="*/ 0 w 289"/>
                <a:gd name="T79" fmla="*/ 0 h 89"/>
                <a:gd name="T80" fmla="*/ 0 w 289"/>
                <a:gd name="T81" fmla="*/ 0 h 89"/>
                <a:gd name="T82" fmla="*/ 0 w 289"/>
                <a:gd name="T83" fmla="*/ 0 h 89"/>
                <a:gd name="T84" fmla="*/ 0 w 289"/>
                <a:gd name="T85" fmla="*/ 0 h 89"/>
                <a:gd name="T86" fmla="*/ 0 w 289"/>
                <a:gd name="T87" fmla="*/ 0 h 89"/>
                <a:gd name="T88" fmla="*/ 0 w 289"/>
                <a:gd name="T89" fmla="*/ 0 h 89"/>
                <a:gd name="T90" fmla="*/ 0 w 289"/>
                <a:gd name="T91" fmla="*/ 0 h 89"/>
                <a:gd name="T92" fmla="*/ 0 w 289"/>
                <a:gd name="T93" fmla="*/ 0 h 89"/>
                <a:gd name="T94" fmla="*/ 0 w 289"/>
                <a:gd name="T95" fmla="*/ 0 h 89"/>
                <a:gd name="T96" fmla="*/ 0 w 289"/>
                <a:gd name="T97" fmla="*/ 0 h 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9" h="89">
                  <a:moveTo>
                    <a:pt x="78" y="89"/>
                  </a:moveTo>
                  <a:lnTo>
                    <a:pt x="58" y="87"/>
                  </a:lnTo>
                  <a:lnTo>
                    <a:pt x="43" y="85"/>
                  </a:lnTo>
                  <a:lnTo>
                    <a:pt x="32" y="84"/>
                  </a:lnTo>
                  <a:lnTo>
                    <a:pt x="23" y="82"/>
                  </a:lnTo>
                  <a:lnTo>
                    <a:pt x="16" y="81"/>
                  </a:lnTo>
                  <a:lnTo>
                    <a:pt x="11" y="79"/>
                  </a:lnTo>
                  <a:lnTo>
                    <a:pt x="6" y="78"/>
                  </a:lnTo>
                  <a:lnTo>
                    <a:pt x="0" y="76"/>
                  </a:lnTo>
                  <a:lnTo>
                    <a:pt x="13" y="76"/>
                  </a:lnTo>
                  <a:lnTo>
                    <a:pt x="26" y="76"/>
                  </a:lnTo>
                  <a:lnTo>
                    <a:pt x="39" y="76"/>
                  </a:lnTo>
                  <a:lnTo>
                    <a:pt x="53" y="75"/>
                  </a:lnTo>
                  <a:lnTo>
                    <a:pt x="66" y="75"/>
                  </a:lnTo>
                  <a:lnTo>
                    <a:pt x="79" y="75"/>
                  </a:lnTo>
                  <a:lnTo>
                    <a:pt x="92" y="75"/>
                  </a:lnTo>
                  <a:lnTo>
                    <a:pt x="105" y="75"/>
                  </a:lnTo>
                  <a:lnTo>
                    <a:pt x="128" y="66"/>
                  </a:lnTo>
                  <a:lnTo>
                    <a:pt x="150" y="56"/>
                  </a:lnTo>
                  <a:lnTo>
                    <a:pt x="172" y="43"/>
                  </a:lnTo>
                  <a:lnTo>
                    <a:pt x="195" y="30"/>
                  </a:lnTo>
                  <a:lnTo>
                    <a:pt x="216" y="19"/>
                  </a:lnTo>
                  <a:lnTo>
                    <a:pt x="239" y="9"/>
                  </a:lnTo>
                  <a:lnTo>
                    <a:pt x="263" y="3"/>
                  </a:lnTo>
                  <a:lnTo>
                    <a:pt x="287" y="0"/>
                  </a:lnTo>
                  <a:lnTo>
                    <a:pt x="289" y="0"/>
                  </a:lnTo>
                  <a:lnTo>
                    <a:pt x="289" y="1"/>
                  </a:lnTo>
                  <a:lnTo>
                    <a:pt x="289" y="3"/>
                  </a:lnTo>
                  <a:lnTo>
                    <a:pt x="287" y="4"/>
                  </a:lnTo>
                  <a:lnTo>
                    <a:pt x="286" y="4"/>
                  </a:lnTo>
                  <a:lnTo>
                    <a:pt x="284" y="6"/>
                  </a:lnTo>
                  <a:lnTo>
                    <a:pt x="283" y="7"/>
                  </a:lnTo>
                  <a:lnTo>
                    <a:pt x="261" y="14"/>
                  </a:lnTo>
                  <a:lnTo>
                    <a:pt x="241" y="23"/>
                  </a:lnTo>
                  <a:lnTo>
                    <a:pt x="221" y="33"/>
                  </a:lnTo>
                  <a:lnTo>
                    <a:pt x="202" y="45"/>
                  </a:lnTo>
                  <a:lnTo>
                    <a:pt x="183" y="56"/>
                  </a:lnTo>
                  <a:lnTo>
                    <a:pt x="166" y="68"/>
                  </a:lnTo>
                  <a:lnTo>
                    <a:pt x="147" y="78"/>
                  </a:lnTo>
                  <a:lnTo>
                    <a:pt x="127" y="88"/>
                  </a:lnTo>
                  <a:lnTo>
                    <a:pt x="121" y="88"/>
                  </a:lnTo>
                  <a:lnTo>
                    <a:pt x="114" y="88"/>
                  </a:lnTo>
                  <a:lnTo>
                    <a:pt x="108" y="88"/>
                  </a:lnTo>
                  <a:lnTo>
                    <a:pt x="102" y="88"/>
                  </a:lnTo>
                  <a:lnTo>
                    <a:pt x="95" y="89"/>
                  </a:lnTo>
                  <a:lnTo>
                    <a:pt x="89" y="89"/>
                  </a:lnTo>
                  <a:lnTo>
                    <a:pt x="84" y="89"/>
                  </a:lnTo>
                  <a:lnTo>
                    <a:pt x="78"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32" name="Freeform 1105"/>
            <p:cNvSpPr>
              <a:spLocks/>
            </p:cNvSpPr>
            <p:nvPr/>
          </p:nvSpPr>
          <p:spPr bwMode="auto">
            <a:xfrm>
              <a:off x="4103" y="3271"/>
              <a:ext cx="133" cy="39"/>
            </a:xfrm>
            <a:custGeom>
              <a:avLst/>
              <a:gdLst>
                <a:gd name="T0" fmla="*/ 0 w 401"/>
                <a:gd name="T1" fmla="*/ 0 h 117"/>
                <a:gd name="T2" fmla="*/ 0 w 401"/>
                <a:gd name="T3" fmla="*/ 0 h 117"/>
                <a:gd name="T4" fmla="*/ 0 w 401"/>
                <a:gd name="T5" fmla="*/ 0 h 117"/>
                <a:gd name="T6" fmla="*/ 0 w 401"/>
                <a:gd name="T7" fmla="*/ 0 h 117"/>
                <a:gd name="T8" fmla="*/ 0 w 401"/>
                <a:gd name="T9" fmla="*/ 0 h 117"/>
                <a:gd name="T10" fmla="*/ 0 w 401"/>
                <a:gd name="T11" fmla="*/ 0 h 117"/>
                <a:gd name="T12" fmla="*/ 0 w 401"/>
                <a:gd name="T13" fmla="*/ 0 h 117"/>
                <a:gd name="T14" fmla="*/ 0 w 401"/>
                <a:gd name="T15" fmla="*/ 0 h 117"/>
                <a:gd name="T16" fmla="*/ 0 w 401"/>
                <a:gd name="T17" fmla="*/ 0 h 117"/>
                <a:gd name="T18" fmla="*/ 0 w 401"/>
                <a:gd name="T19" fmla="*/ 0 h 117"/>
                <a:gd name="T20" fmla="*/ 0 w 401"/>
                <a:gd name="T21" fmla="*/ 0 h 117"/>
                <a:gd name="T22" fmla="*/ 0 w 401"/>
                <a:gd name="T23" fmla="*/ 0 h 117"/>
                <a:gd name="T24" fmla="*/ 0 w 401"/>
                <a:gd name="T25" fmla="*/ 0 h 117"/>
                <a:gd name="T26" fmla="*/ 0 w 401"/>
                <a:gd name="T27" fmla="*/ 0 h 117"/>
                <a:gd name="T28" fmla="*/ 0 w 401"/>
                <a:gd name="T29" fmla="*/ 0 h 117"/>
                <a:gd name="T30" fmla="*/ 0 w 401"/>
                <a:gd name="T31" fmla="*/ 0 h 117"/>
                <a:gd name="T32" fmla="*/ 0 w 401"/>
                <a:gd name="T33" fmla="*/ 0 h 117"/>
                <a:gd name="T34" fmla="*/ 0 w 401"/>
                <a:gd name="T35" fmla="*/ 0 h 117"/>
                <a:gd name="T36" fmla="*/ 0 w 401"/>
                <a:gd name="T37" fmla="*/ 0 h 117"/>
                <a:gd name="T38" fmla="*/ 0 w 401"/>
                <a:gd name="T39" fmla="*/ 0 h 117"/>
                <a:gd name="T40" fmla="*/ 0 w 401"/>
                <a:gd name="T41" fmla="*/ 0 h 117"/>
                <a:gd name="T42" fmla="*/ 0 w 401"/>
                <a:gd name="T43" fmla="*/ 0 h 117"/>
                <a:gd name="T44" fmla="*/ 0 w 401"/>
                <a:gd name="T45" fmla="*/ 0 h 117"/>
                <a:gd name="T46" fmla="*/ 0 w 401"/>
                <a:gd name="T47" fmla="*/ 0 h 117"/>
                <a:gd name="T48" fmla="*/ 0 w 401"/>
                <a:gd name="T49" fmla="*/ 0 h 117"/>
                <a:gd name="T50" fmla="*/ 0 w 401"/>
                <a:gd name="T51" fmla="*/ 0 h 117"/>
                <a:gd name="T52" fmla="*/ 0 w 401"/>
                <a:gd name="T53" fmla="*/ 0 h 117"/>
                <a:gd name="T54" fmla="*/ 0 w 401"/>
                <a:gd name="T55" fmla="*/ 0 h 117"/>
                <a:gd name="T56" fmla="*/ 0 w 401"/>
                <a:gd name="T57" fmla="*/ 0 h 117"/>
                <a:gd name="T58" fmla="*/ 0 w 401"/>
                <a:gd name="T59" fmla="*/ 0 h 117"/>
                <a:gd name="T60" fmla="*/ 0 w 401"/>
                <a:gd name="T61" fmla="*/ 0 h 117"/>
                <a:gd name="T62" fmla="*/ 0 w 401"/>
                <a:gd name="T63" fmla="*/ 0 h 117"/>
                <a:gd name="T64" fmla="*/ 0 w 401"/>
                <a:gd name="T65" fmla="*/ 0 h 117"/>
                <a:gd name="T66" fmla="*/ 0 w 401"/>
                <a:gd name="T67" fmla="*/ 0 h 117"/>
                <a:gd name="T68" fmla="*/ 0 w 401"/>
                <a:gd name="T69" fmla="*/ 0 h 117"/>
                <a:gd name="T70" fmla="*/ 0 w 401"/>
                <a:gd name="T71" fmla="*/ 0 h 117"/>
                <a:gd name="T72" fmla="*/ 0 w 401"/>
                <a:gd name="T73" fmla="*/ 0 h 117"/>
                <a:gd name="T74" fmla="*/ 0 w 401"/>
                <a:gd name="T75" fmla="*/ 0 h 117"/>
                <a:gd name="T76" fmla="*/ 0 w 401"/>
                <a:gd name="T77" fmla="*/ 0 h 117"/>
                <a:gd name="T78" fmla="*/ 1 w 401"/>
                <a:gd name="T79" fmla="*/ 0 h 117"/>
                <a:gd name="T80" fmla="*/ 1 w 401"/>
                <a:gd name="T81" fmla="*/ 0 h 117"/>
                <a:gd name="T82" fmla="*/ 1 w 401"/>
                <a:gd name="T83" fmla="*/ 0 h 117"/>
                <a:gd name="T84" fmla="*/ 1 w 401"/>
                <a:gd name="T85" fmla="*/ 0 h 117"/>
                <a:gd name="T86" fmla="*/ 0 w 401"/>
                <a:gd name="T87" fmla="*/ 0 h 117"/>
                <a:gd name="T88" fmla="*/ 0 w 401"/>
                <a:gd name="T89" fmla="*/ 0 h 117"/>
                <a:gd name="T90" fmla="*/ 0 w 401"/>
                <a:gd name="T91" fmla="*/ 0 h 117"/>
                <a:gd name="T92" fmla="*/ 0 w 401"/>
                <a:gd name="T93" fmla="*/ 0 h 117"/>
                <a:gd name="T94" fmla="*/ 0 w 401"/>
                <a:gd name="T95" fmla="*/ 0 h 117"/>
                <a:gd name="T96" fmla="*/ 0 w 401"/>
                <a:gd name="T97" fmla="*/ 0 h 1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01" h="117">
                  <a:moveTo>
                    <a:pt x="255" y="117"/>
                  </a:moveTo>
                  <a:lnTo>
                    <a:pt x="232" y="111"/>
                  </a:lnTo>
                  <a:lnTo>
                    <a:pt x="210" y="101"/>
                  </a:lnTo>
                  <a:lnTo>
                    <a:pt x="189" y="89"/>
                  </a:lnTo>
                  <a:lnTo>
                    <a:pt x="167" y="76"/>
                  </a:lnTo>
                  <a:lnTo>
                    <a:pt x="145" y="63"/>
                  </a:lnTo>
                  <a:lnTo>
                    <a:pt x="124" y="50"/>
                  </a:lnTo>
                  <a:lnTo>
                    <a:pt x="104" y="39"/>
                  </a:lnTo>
                  <a:lnTo>
                    <a:pt x="83" y="29"/>
                  </a:lnTo>
                  <a:lnTo>
                    <a:pt x="56" y="21"/>
                  </a:lnTo>
                  <a:lnTo>
                    <a:pt x="36" y="17"/>
                  </a:lnTo>
                  <a:lnTo>
                    <a:pt x="21" y="13"/>
                  </a:lnTo>
                  <a:lnTo>
                    <a:pt x="11" y="10"/>
                  </a:lnTo>
                  <a:lnTo>
                    <a:pt x="5" y="8"/>
                  </a:lnTo>
                  <a:lnTo>
                    <a:pt x="1" y="7"/>
                  </a:lnTo>
                  <a:lnTo>
                    <a:pt x="0" y="7"/>
                  </a:lnTo>
                  <a:lnTo>
                    <a:pt x="0" y="6"/>
                  </a:lnTo>
                  <a:lnTo>
                    <a:pt x="8" y="1"/>
                  </a:lnTo>
                  <a:lnTo>
                    <a:pt x="21" y="0"/>
                  </a:lnTo>
                  <a:lnTo>
                    <a:pt x="40" y="3"/>
                  </a:lnTo>
                  <a:lnTo>
                    <a:pt x="62" y="8"/>
                  </a:lnTo>
                  <a:lnTo>
                    <a:pt x="83" y="14"/>
                  </a:lnTo>
                  <a:lnTo>
                    <a:pt x="104" y="21"/>
                  </a:lnTo>
                  <a:lnTo>
                    <a:pt x="121" y="29"/>
                  </a:lnTo>
                  <a:lnTo>
                    <a:pt x="134" y="33"/>
                  </a:lnTo>
                  <a:lnTo>
                    <a:pt x="147" y="42"/>
                  </a:lnTo>
                  <a:lnTo>
                    <a:pt x="160" y="50"/>
                  </a:lnTo>
                  <a:lnTo>
                    <a:pt x="174" y="59"/>
                  </a:lnTo>
                  <a:lnTo>
                    <a:pt x="189" y="68"/>
                  </a:lnTo>
                  <a:lnTo>
                    <a:pt x="203" y="76"/>
                  </a:lnTo>
                  <a:lnTo>
                    <a:pt x="218" y="85"/>
                  </a:lnTo>
                  <a:lnTo>
                    <a:pt x="233" y="94"/>
                  </a:lnTo>
                  <a:lnTo>
                    <a:pt x="251" y="101"/>
                  </a:lnTo>
                  <a:lnTo>
                    <a:pt x="270" y="101"/>
                  </a:lnTo>
                  <a:lnTo>
                    <a:pt x="288" y="101"/>
                  </a:lnTo>
                  <a:lnTo>
                    <a:pt x="307" y="101"/>
                  </a:lnTo>
                  <a:lnTo>
                    <a:pt x="326" y="102"/>
                  </a:lnTo>
                  <a:lnTo>
                    <a:pt x="345" y="102"/>
                  </a:lnTo>
                  <a:lnTo>
                    <a:pt x="363" y="102"/>
                  </a:lnTo>
                  <a:lnTo>
                    <a:pt x="382" y="104"/>
                  </a:lnTo>
                  <a:lnTo>
                    <a:pt x="401" y="104"/>
                  </a:lnTo>
                  <a:lnTo>
                    <a:pt x="389" y="108"/>
                  </a:lnTo>
                  <a:lnTo>
                    <a:pt x="373" y="112"/>
                  </a:lnTo>
                  <a:lnTo>
                    <a:pt x="352" y="114"/>
                  </a:lnTo>
                  <a:lnTo>
                    <a:pt x="330" y="115"/>
                  </a:lnTo>
                  <a:lnTo>
                    <a:pt x="307" y="117"/>
                  </a:lnTo>
                  <a:lnTo>
                    <a:pt x="287" y="117"/>
                  </a:lnTo>
                  <a:lnTo>
                    <a:pt x="268" y="117"/>
                  </a:lnTo>
                  <a:lnTo>
                    <a:pt x="255"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33" name="Freeform 1106"/>
            <p:cNvSpPr>
              <a:spLocks/>
            </p:cNvSpPr>
            <p:nvPr/>
          </p:nvSpPr>
          <p:spPr bwMode="auto">
            <a:xfrm>
              <a:off x="3658" y="3276"/>
              <a:ext cx="6" cy="19"/>
            </a:xfrm>
            <a:custGeom>
              <a:avLst/>
              <a:gdLst>
                <a:gd name="T0" fmla="*/ 0 w 19"/>
                <a:gd name="T1" fmla="*/ 0 h 56"/>
                <a:gd name="T2" fmla="*/ 0 w 19"/>
                <a:gd name="T3" fmla="*/ 0 h 56"/>
                <a:gd name="T4" fmla="*/ 0 w 19"/>
                <a:gd name="T5" fmla="*/ 0 h 56"/>
                <a:gd name="T6" fmla="*/ 0 w 19"/>
                <a:gd name="T7" fmla="*/ 0 h 56"/>
                <a:gd name="T8" fmla="*/ 0 w 19"/>
                <a:gd name="T9" fmla="*/ 0 h 56"/>
                <a:gd name="T10" fmla="*/ 0 w 19"/>
                <a:gd name="T11" fmla="*/ 0 h 56"/>
                <a:gd name="T12" fmla="*/ 0 w 19"/>
                <a:gd name="T13" fmla="*/ 0 h 56"/>
                <a:gd name="T14" fmla="*/ 0 w 19"/>
                <a:gd name="T15" fmla="*/ 0 h 56"/>
                <a:gd name="T16" fmla="*/ 0 w 19"/>
                <a:gd name="T17" fmla="*/ 0 h 56"/>
                <a:gd name="T18" fmla="*/ 0 w 19"/>
                <a:gd name="T19" fmla="*/ 0 h 56"/>
                <a:gd name="T20" fmla="*/ 0 w 19"/>
                <a:gd name="T21" fmla="*/ 0 h 56"/>
                <a:gd name="T22" fmla="*/ 0 w 19"/>
                <a:gd name="T23" fmla="*/ 0 h 56"/>
                <a:gd name="T24" fmla="*/ 0 w 19"/>
                <a:gd name="T25" fmla="*/ 0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 h="56">
                  <a:moveTo>
                    <a:pt x="10" y="56"/>
                  </a:moveTo>
                  <a:lnTo>
                    <a:pt x="4" y="45"/>
                  </a:lnTo>
                  <a:lnTo>
                    <a:pt x="1" y="29"/>
                  </a:lnTo>
                  <a:lnTo>
                    <a:pt x="0" y="12"/>
                  </a:lnTo>
                  <a:lnTo>
                    <a:pt x="1" y="0"/>
                  </a:lnTo>
                  <a:lnTo>
                    <a:pt x="7" y="10"/>
                  </a:lnTo>
                  <a:lnTo>
                    <a:pt x="11" y="25"/>
                  </a:lnTo>
                  <a:lnTo>
                    <a:pt x="16" y="41"/>
                  </a:lnTo>
                  <a:lnTo>
                    <a:pt x="19" y="56"/>
                  </a:lnTo>
                  <a:lnTo>
                    <a:pt x="17" y="56"/>
                  </a:lnTo>
                  <a:lnTo>
                    <a:pt x="14" y="56"/>
                  </a:lnTo>
                  <a:lnTo>
                    <a:pt x="13" y="56"/>
                  </a:lnTo>
                  <a:lnTo>
                    <a:pt x="10"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34" name="Freeform 1107"/>
            <p:cNvSpPr>
              <a:spLocks/>
            </p:cNvSpPr>
            <p:nvPr/>
          </p:nvSpPr>
          <p:spPr bwMode="auto">
            <a:xfrm>
              <a:off x="4308" y="3273"/>
              <a:ext cx="8" cy="18"/>
            </a:xfrm>
            <a:custGeom>
              <a:avLst/>
              <a:gdLst>
                <a:gd name="T0" fmla="*/ 0 w 24"/>
                <a:gd name="T1" fmla="*/ 0 h 56"/>
                <a:gd name="T2" fmla="*/ 0 w 24"/>
                <a:gd name="T3" fmla="*/ 0 h 56"/>
                <a:gd name="T4" fmla="*/ 0 w 24"/>
                <a:gd name="T5" fmla="*/ 0 h 56"/>
                <a:gd name="T6" fmla="*/ 0 w 24"/>
                <a:gd name="T7" fmla="*/ 0 h 56"/>
                <a:gd name="T8" fmla="*/ 0 w 24"/>
                <a:gd name="T9" fmla="*/ 0 h 56"/>
                <a:gd name="T10" fmla="*/ 0 w 24"/>
                <a:gd name="T11" fmla="*/ 0 h 56"/>
                <a:gd name="T12" fmla="*/ 0 w 24"/>
                <a:gd name="T13" fmla="*/ 0 h 56"/>
                <a:gd name="T14" fmla="*/ 0 w 24"/>
                <a:gd name="T15" fmla="*/ 0 h 56"/>
                <a:gd name="T16" fmla="*/ 0 w 24"/>
                <a:gd name="T17" fmla="*/ 0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56">
                  <a:moveTo>
                    <a:pt x="2" y="56"/>
                  </a:moveTo>
                  <a:lnTo>
                    <a:pt x="0" y="45"/>
                  </a:lnTo>
                  <a:lnTo>
                    <a:pt x="7" y="26"/>
                  </a:lnTo>
                  <a:lnTo>
                    <a:pt x="18" y="9"/>
                  </a:lnTo>
                  <a:lnTo>
                    <a:pt x="24" y="0"/>
                  </a:lnTo>
                  <a:lnTo>
                    <a:pt x="21" y="13"/>
                  </a:lnTo>
                  <a:lnTo>
                    <a:pt x="15" y="33"/>
                  </a:lnTo>
                  <a:lnTo>
                    <a:pt x="8" y="51"/>
                  </a:lnTo>
                  <a:lnTo>
                    <a:pt x="2"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35" name="Freeform 1108"/>
            <p:cNvSpPr>
              <a:spLocks/>
            </p:cNvSpPr>
            <p:nvPr/>
          </p:nvSpPr>
          <p:spPr bwMode="auto">
            <a:xfrm>
              <a:off x="3738" y="3263"/>
              <a:ext cx="99" cy="25"/>
            </a:xfrm>
            <a:custGeom>
              <a:avLst/>
              <a:gdLst>
                <a:gd name="T0" fmla="*/ 0 w 297"/>
                <a:gd name="T1" fmla="*/ 0 h 75"/>
                <a:gd name="T2" fmla="*/ 0 w 297"/>
                <a:gd name="T3" fmla="*/ 0 h 75"/>
                <a:gd name="T4" fmla="*/ 0 w 297"/>
                <a:gd name="T5" fmla="*/ 0 h 75"/>
                <a:gd name="T6" fmla="*/ 0 w 297"/>
                <a:gd name="T7" fmla="*/ 0 h 75"/>
                <a:gd name="T8" fmla="*/ 0 w 297"/>
                <a:gd name="T9" fmla="*/ 0 h 75"/>
                <a:gd name="T10" fmla="*/ 0 w 297"/>
                <a:gd name="T11" fmla="*/ 0 h 75"/>
                <a:gd name="T12" fmla="*/ 0 w 297"/>
                <a:gd name="T13" fmla="*/ 0 h 75"/>
                <a:gd name="T14" fmla="*/ 0 w 297"/>
                <a:gd name="T15" fmla="*/ 0 h 75"/>
                <a:gd name="T16" fmla="*/ 0 w 297"/>
                <a:gd name="T17" fmla="*/ 0 h 75"/>
                <a:gd name="T18" fmla="*/ 0 w 297"/>
                <a:gd name="T19" fmla="*/ 0 h 75"/>
                <a:gd name="T20" fmla="*/ 0 w 297"/>
                <a:gd name="T21" fmla="*/ 0 h 75"/>
                <a:gd name="T22" fmla="*/ 0 w 297"/>
                <a:gd name="T23" fmla="*/ 0 h 75"/>
                <a:gd name="T24" fmla="*/ 0 w 297"/>
                <a:gd name="T25" fmla="*/ 0 h 75"/>
                <a:gd name="T26" fmla="*/ 0 w 297"/>
                <a:gd name="T27" fmla="*/ 0 h 75"/>
                <a:gd name="T28" fmla="*/ 0 w 297"/>
                <a:gd name="T29" fmla="*/ 0 h 75"/>
                <a:gd name="T30" fmla="*/ 0 w 297"/>
                <a:gd name="T31" fmla="*/ 0 h 75"/>
                <a:gd name="T32" fmla="*/ 0 w 297"/>
                <a:gd name="T33" fmla="*/ 0 h 75"/>
                <a:gd name="T34" fmla="*/ 0 w 297"/>
                <a:gd name="T35" fmla="*/ 0 h 75"/>
                <a:gd name="T36" fmla="*/ 0 w 297"/>
                <a:gd name="T37" fmla="*/ 0 h 75"/>
                <a:gd name="T38" fmla="*/ 0 w 297"/>
                <a:gd name="T39" fmla="*/ 0 h 75"/>
                <a:gd name="T40" fmla="*/ 0 w 297"/>
                <a:gd name="T41" fmla="*/ 0 h 75"/>
                <a:gd name="T42" fmla="*/ 0 w 297"/>
                <a:gd name="T43" fmla="*/ 0 h 75"/>
                <a:gd name="T44" fmla="*/ 0 w 297"/>
                <a:gd name="T45" fmla="*/ 0 h 75"/>
                <a:gd name="T46" fmla="*/ 0 w 297"/>
                <a:gd name="T47" fmla="*/ 0 h 75"/>
                <a:gd name="T48" fmla="*/ 0 w 297"/>
                <a:gd name="T49" fmla="*/ 0 h 75"/>
                <a:gd name="T50" fmla="*/ 0 w 297"/>
                <a:gd name="T51" fmla="*/ 0 h 75"/>
                <a:gd name="T52" fmla="*/ 0 w 297"/>
                <a:gd name="T53" fmla="*/ 0 h 75"/>
                <a:gd name="T54" fmla="*/ 0 w 297"/>
                <a:gd name="T55" fmla="*/ 0 h 75"/>
                <a:gd name="T56" fmla="*/ 0 w 297"/>
                <a:gd name="T57" fmla="*/ 0 h 75"/>
                <a:gd name="T58" fmla="*/ 0 w 297"/>
                <a:gd name="T59" fmla="*/ 0 h 75"/>
                <a:gd name="T60" fmla="*/ 0 w 297"/>
                <a:gd name="T61" fmla="*/ 0 h 75"/>
                <a:gd name="T62" fmla="*/ 0 w 297"/>
                <a:gd name="T63" fmla="*/ 0 h 75"/>
                <a:gd name="T64" fmla="*/ 0 w 297"/>
                <a:gd name="T65" fmla="*/ 0 h 75"/>
                <a:gd name="T66" fmla="*/ 0 w 297"/>
                <a:gd name="T67" fmla="*/ 0 h 75"/>
                <a:gd name="T68" fmla="*/ 0 w 297"/>
                <a:gd name="T69" fmla="*/ 0 h 75"/>
                <a:gd name="T70" fmla="*/ 0 w 297"/>
                <a:gd name="T71" fmla="*/ 0 h 75"/>
                <a:gd name="T72" fmla="*/ 0 w 297"/>
                <a:gd name="T73" fmla="*/ 0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 h="75">
                  <a:moveTo>
                    <a:pt x="114" y="75"/>
                  </a:moveTo>
                  <a:lnTo>
                    <a:pt x="103" y="75"/>
                  </a:lnTo>
                  <a:lnTo>
                    <a:pt x="89" y="74"/>
                  </a:lnTo>
                  <a:lnTo>
                    <a:pt x="72" y="72"/>
                  </a:lnTo>
                  <a:lnTo>
                    <a:pt x="53" y="72"/>
                  </a:lnTo>
                  <a:lnTo>
                    <a:pt x="34" y="71"/>
                  </a:lnTo>
                  <a:lnTo>
                    <a:pt x="18" y="70"/>
                  </a:lnTo>
                  <a:lnTo>
                    <a:pt x="5" y="67"/>
                  </a:lnTo>
                  <a:lnTo>
                    <a:pt x="0" y="65"/>
                  </a:lnTo>
                  <a:lnTo>
                    <a:pt x="18" y="65"/>
                  </a:lnTo>
                  <a:lnTo>
                    <a:pt x="37" y="65"/>
                  </a:lnTo>
                  <a:lnTo>
                    <a:pt x="57" y="65"/>
                  </a:lnTo>
                  <a:lnTo>
                    <a:pt x="77" y="64"/>
                  </a:lnTo>
                  <a:lnTo>
                    <a:pt x="98" y="62"/>
                  </a:lnTo>
                  <a:lnTo>
                    <a:pt x="118" y="59"/>
                  </a:lnTo>
                  <a:lnTo>
                    <a:pt x="138" y="57"/>
                  </a:lnTo>
                  <a:lnTo>
                    <a:pt x="158" y="51"/>
                  </a:lnTo>
                  <a:lnTo>
                    <a:pt x="171" y="44"/>
                  </a:lnTo>
                  <a:lnTo>
                    <a:pt x="187" y="35"/>
                  </a:lnTo>
                  <a:lnTo>
                    <a:pt x="204" y="26"/>
                  </a:lnTo>
                  <a:lnTo>
                    <a:pt x="222" y="19"/>
                  </a:lnTo>
                  <a:lnTo>
                    <a:pt x="241" y="12"/>
                  </a:lnTo>
                  <a:lnTo>
                    <a:pt x="258" y="6"/>
                  </a:lnTo>
                  <a:lnTo>
                    <a:pt x="277" y="3"/>
                  </a:lnTo>
                  <a:lnTo>
                    <a:pt x="294" y="0"/>
                  </a:lnTo>
                  <a:lnTo>
                    <a:pt x="295" y="2"/>
                  </a:lnTo>
                  <a:lnTo>
                    <a:pt x="297" y="3"/>
                  </a:lnTo>
                  <a:lnTo>
                    <a:pt x="297" y="6"/>
                  </a:lnTo>
                  <a:lnTo>
                    <a:pt x="295" y="10"/>
                  </a:lnTo>
                  <a:lnTo>
                    <a:pt x="272" y="19"/>
                  </a:lnTo>
                  <a:lnTo>
                    <a:pt x="251" y="29"/>
                  </a:lnTo>
                  <a:lnTo>
                    <a:pt x="228" y="39"/>
                  </a:lnTo>
                  <a:lnTo>
                    <a:pt x="204" y="51"/>
                  </a:lnTo>
                  <a:lnTo>
                    <a:pt x="181" y="59"/>
                  </a:lnTo>
                  <a:lnTo>
                    <a:pt x="160" y="68"/>
                  </a:lnTo>
                  <a:lnTo>
                    <a:pt x="137" y="74"/>
                  </a:lnTo>
                  <a:lnTo>
                    <a:pt x="114"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36" name="Freeform 1109"/>
            <p:cNvSpPr>
              <a:spLocks/>
            </p:cNvSpPr>
            <p:nvPr/>
          </p:nvSpPr>
          <p:spPr bwMode="auto">
            <a:xfrm>
              <a:off x="4110" y="3248"/>
              <a:ext cx="122" cy="36"/>
            </a:xfrm>
            <a:custGeom>
              <a:avLst/>
              <a:gdLst>
                <a:gd name="T0" fmla="*/ 0 w 367"/>
                <a:gd name="T1" fmla="*/ 0 h 108"/>
                <a:gd name="T2" fmla="*/ 0 w 367"/>
                <a:gd name="T3" fmla="*/ 0 h 108"/>
                <a:gd name="T4" fmla="*/ 0 w 367"/>
                <a:gd name="T5" fmla="*/ 0 h 108"/>
                <a:gd name="T6" fmla="*/ 0 w 367"/>
                <a:gd name="T7" fmla="*/ 0 h 108"/>
                <a:gd name="T8" fmla="*/ 0 w 367"/>
                <a:gd name="T9" fmla="*/ 0 h 108"/>
                <a:gd name="T10" fmla="*/ 0 w 367"/>
                <a:gd name="T11" fmla="*/ 0 h 108"/>
                <a:gd name="T12" fmla="*/ 0 w 367"/>
                <a:gd name="T13" fmla="*/ 0 h 108"/>
                <a:gd name="T14" fmla="*/ 0 w 367"/>
                <a:gd name="T15" fmla="*/ 0 h 108"/>
                <a:gd name="T16" fmla="*/ 0 w 367"/>
                <a:gd name="T17" fmla="*/ 0 h 108"/>
                <a:gd name="T18" fmla="*/ 0 w 367"/>
                <a:gd name="T19" fmla="*/ 0 h 108"/>
                <a:gd name="T20" fmla="*/ 0 w 367"/>
                <a:gd name="T21" fmla="*/ 0 h 108"/>
                <a:gd name="T22" fmla="*/ 0 w 367"/>
                <a:gd name="T23" fmla="*/ 0 h 108"/>
                <a:gd name="T24" fmla="*/ 0 w 367"/>
                <a:gd name="T25" fmla="*/ 0 h 108"/>
                <a:gd name="T26" fmla="*/ 0 w 367"/>
                <a:gd name="T27" fmla="*/ 0 h 108"/>
                <a:gd name="T28" fmla="*/ 0 w 367"/>
                <a:gd name="T29" fmla="*/ 0 h 108"/>
                <a:gd name="T30" fmla="*/ 0 w 367"/>
                <a:gd name="T31" fmla="*/ 0 h 108"/>
                <a:gd name="T32" fmla="*/ 0 w 367"/>
                <a:gd name="T33" fmla="*/ 0 h 108"/>
                <a:gd name="T34" fmla="*/ 0 w 367"/>
                <a:gd name="T35" fmla="*/ 0 h 108"/>
                <a:gd name="T36" fmla="*/ 0 w 367"/>
                <a:gd name="T37" fmla="*/ 0 h 108"/>
                <a:gd name="T38" fmla="*/ 0 w 367"/>
                <a:gd name="T39" fmla="*/ 0 h 108"/>
                <a:gd name="T40" fmla="*/ 0 w 367"/>
                <a:gd name="T41" fmla="*/ 0 h 108"/>
                <a:gd name="T42" fmla="*/ 0 w 367"/>
                <a:gd name="T43" fmla="*/ 0 h 108"/>
                <a:gd name="T44" fmla="*/ 0 w 367"/>
                <a:gd name="T45" fmla="*/ 0 h 108"/>
                <a:gd name="T46" fmla="*/ 0 w 367"/>
                <a:gd name="T47" fmla="*/ 0 h 108"/>
                <a:gd name="T48" fmla="*/ 0 w 367"/>
                <a:gd name="T49" fmla="*/ 0 h 108"/>
                <a:gd name="T50" fmla="*/ 0 w 367"/>
                <a:gd name="T51" fmla="*/ 0 h 108"/>
                <a:gd name="T52" fmla="*/ 0 w 367"/>
                <a:gd name="T53" fmla="*/ 0 h 108"/>
                <a:gd name="T54" fmla="*/ 0 w 367"/>
                <a:gd name="T55" fmla="*/ 0 h 108"/>
                <a:gd name="T56" fmla="*/ 0 w 367"/>
                <a:gd name="T57" fmla="*/ 0 h 108"/>
                <a:gd name="T58" fmla="*/ 0 w 367"/>
                <a:gd name="T59" fmla="*/ 0 h 108"/>
                <a:gd name="T60" fmla="*/ 0 w 367"/>
                <a:gd name="T61" fmla="*/ 0 h 108"/>
                <a:gd name="T62" fmla="*/ 0 w 367"/>
                <a:gd name="T63" fmla="*/ 0 h 108"/>
                <a:gd name="T64" fmla="*/ 0 w 367"/>
                <a:gd name="T65" fmla="*/ 0 h 108"/>
                <a:gd name="T66" fmla="*/ 0 w 367"/>
                <a:gd name="T67" fmla="*/ 0 h 108"/>
                <a:gd name="T68" fmla="*/ 0 w 367"/>
                <a:gd name="T69" fmla="*/ 0 h 108"/>
                <a:gd name="T70" fmla="*/ 0 w 367"/>
                <a:gd name="T71" fmla="*/ 0 h 108"/>
                <a:gd name="T72" fmla="*/ 0 w 367"/>
                <a:gd name="T73" fmla="*/ 0 h 108"/>
                <a:gd name="T74" fmla="*/ 0 w 367"/>
                <a:gd name="T75" fmla="*/ 0 h 108"/>
                <a:gd name="T76" fmla="*/ 0 w 367"/>
                <a:gd name="T77" fmla="*/ 0 h 108"/>
                <a:gd name="T78" fmla="*/ 0 w 367"/>
                <a:gd name="T79" fmla="*/ 0 h 108"/>
                <a:gd name="T80" fmla="*/ 0 w 367"/>
                <a:gd name="T81" fmla="*/ 0 h 108"/>
                <a:gd name="T82" fmla="*/ 0 w 367"/>
                <a:gd name="T83" fmla="*/ 0 h 108"/>
                <a:gd name="T84" fmla="*/ 0 w 367"/>
                <a:gd name="T85" fmla="*/ 0 h 108"/>
                <a:gd name="T86" fmla="*/ 0 w 367"/>
                <a:gd name="T87" fmla="*/ 0 h 108"/>
                <a:gd name="T88" fmla="*/ 0 w 367"/>
                <a:gd name="T89" fmla="*/ 0 h 108"/>
                <a:gd name="T90" fmla="*/ 0 w 367"/>
                <a:gd name="T91" fmla="*/ 0 h 108"/>
                <a:gd name="T92" fmla="*/ 0 w 367"/>
                <a:gd name="T93" fmla="*/ 0 h 108"/>
                <a:gd name="T94" fmla="*/ 0 w 367"/>
                <a:gd name="T95" fmla="*/ 0 h 108"/>
                <a:gd name="T96" fmla="*/ 0 w 367"/>
                <a:gd name="T97" fmla="*/ 0 h 108"/>
                <a:gd name="T98" fmla="*/ 0 w 367"/>
                <a:gd name="T99" fmla="*/ 0 h 108"/>
                <a:gd name="T100" fmla="*/ 0 w 367"/>
                <a:gd name="T101" fmla="*/ 0 h 108"/>
                <a:gd name="T102" fmla="*/ 0 w 367"/>
                <a:gd name="T103" fmla="*/ 0 h 108"/>
                <a:gd name="T104" fmla="*/ 1 w 367"/>
                <a:gd name="T105" fmla="*/ 0 h 108"/>
                <a:gd name="T106" fmla="*/ 0 w 367"/>
                <a:gd name="T107" fmla="*/ 0 h 108"/>
                <a:gd name="T108" fmla="*/ 0 w 367"/>
                <a:gd name="T109" fmla="*/ 0 h 108"/>
                <a:gd name="T110" fmla="*/ 0 w 367"/>
                <a:gd name="T111" fmla="*/ 0 h 108"/>
                <a:gd name="T112" fmla="*/ 0 w 367"/>
                <a:gd name="T113" fmla="*/ 0 h 108"/>
                <a:gd name="T114" fmla="*/ 0 w 367"/>
                <a:gd name="T115" fmla="*/ 0 h 108"/>
                <a:gd name="T116" fmla="*/ 0 w 367"/>
                <a:gd name="T117" fmla="*/ 0 h 108"/>
                <a:gd name="T118" fmla="*/ 0 w 367"/>
                <a:gd name="T119" fmla="*/ 0 h 108"/>
                <a:gd name="T120" fmla="*/ 0 w 367"/>
                <a:gd name="T121" fmla="*/ 0 h 1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67" h="108">
                  <a:moveTo>
                    <a:pt x="244" y="108"/>
                  </a:moveTo>
                  <a:lnTo>
                    <a:pt x="223" y="102"/>
                  </a:lnTo>
                  <a:lnTo>
                    <a:pt x="201" y="93"/>
                  </a:lnTo>
                  <a:lnTo>
                    <a:pt x="179" y="83"/>
                  </a:lnTo>
                  <a:lnTo>
                    <a:pt x="159" y="72"/>
                  </a:lnTo>
                  <a:lnTo>
                    <a:pt x="139" y="60"/>
                  </a:lnTo>
                  <a:lnTo>
                    <a:pt x="119" y="49"/>
                  </a:lnTo>
                  <a:lnTo>
                    <a:pt x="98" y="38"/>
                  </a:lnTo>
                  <a:lnTo>
                    <a:pt x="80" y="28"/>
                  </a:lnTo>
                  <a:lnTo>
                    <a:pt x="70" y="26"/>
                  </a:lnTo>
                  <a:lnTo>
                    <a:pt x="59" y="24"/>
                  </a:lnTo>
                  <a:lnTo>
                    <a:pt x="49" y="21"/>
                  </a:lnTo>
                  <a:lnTo>
                    <a:pt x="41" y="18"/>
                  </a:lnTo>
                  <a:lnTo>
                    <a:pt x="31" y="17"/>
                  </a:lnTo>
                  <a:lnTo>
                    <a:pt x="20" y="14"/>
                  </a:lnTo>
                  <a:lnTo>
                    <a:pt x="10" y="13"/>
                  </a:lnTo>
                  <a:lnTo>
                    <a:pt x="0" y="10"/>
                  </a:lnTo>
                  <a:lnTo>
                    <a:pt x="0" y="8"/>
                  </a:lnTo>
                  <a:lnTo>
                    <a:pt x="0" y="5"/>
                  </a:lnTo>
                  <a:lnTo>
                    <a:pt x="0" y="4"/>
                  </a:lnTo>
                  <a:lnTo>
                    <a:pt x="0" y="2"/>
                  </a:lnTo>
                  <a:lnTo>
                    <a:pt x="12" y="0"/>
                  </a:lnTo>
                  <a:lnTo>
                    <a:pt x="25" y="0"/>
                  </a:lnTo>
                  <a:lnTo>
                    <a:pt x="38" y="1"/>
                  </a:lnTo>
                  <a:lnTo>
                    <a:pt x="54" y="5"/>
                  </a:lnTo>
                  <a:lnTo>
                    <a:pt x="68" y="10"/>
                  </a:lnTo>
                  <a:lnTo>
                    <a:pt x="84" y="15"/>
                  </a:lnTo>
                  <a:lnTo>
                    <a:pt x="101" y="23"/>
                  </a:lnTo>
                  <a:lnTo>
                    <a:pt x="117" y="30"/>
                  </a:lnTo>
                  <a:lnTo>
                    <a:pt x="133" y="38"/>
                  </a:lnTo>
                  <a:lnTo>
                    <a:pt x="150" y="46"/>
                  </a:lnTo>
                  <a:lnTo>
                    <a:pt x="166" y="54"/>
                  </a:lnTo>
                  <a:lnTo>
                    <a:pt x="181" y="63"/>
                  </a:lnTo>
                  <a:lnTo>
                    <a:pt x="195" y="72"/>
                  </a:lnTo>
                  <a:lnTo>
                    <a:pt x="208" y="79"/>
                  </a:lnTo>
                  <a:lnTo>
                    <a:pt x="221" y="85"/>
                  </a:lnTo>
                  <a:lnTo>
                    <a:pt x="231" y="90"/>
                  </a:lnTo>
                  <a:lnTo>
                    <a:pt x="246" y="92"/>
                  </a:lnTo>
                  <a:lnTo>
                    <a:pt x="257" y="93"/>
                  </a:lnTo>
                  <a:lnTo>
                    <a:pt x="267" y="93"/>
                  </a:lnTo>
                  <a:lnTo>
                    <a:pt x="275" y="95"/>
                  </a:lnTo>
                  <a:lnTo>
                    <a:pt x="283" y="95"/>
                  </a:lnTo>
                  <a:lnTo>
                    <a:pt x="290" y="95"/>
                  </a:lnTo>
                  <a:lnTo>
                    <a:pt x="301" y="95"/>
                  </a:lnTo>
                  <a:lnTo>
                    <a:pt x="314" y="95"/>
                  </a:lnTo>
                  <a:lnTo>
                    <a:pt x="328" y="93"/>
                  </a:lnTo>
                  <a:lnTo>
                    <a:pt x="339" y="92"/>
                  </a:lnTo>
                  <a:lnTo>
                    <a:pt x="348" y="92"/>
                  </a:lnTo>
                  <a:lnTo>
                    <a:pt x="354" y="90"/>
                  </a:lnTo>
                  <a:lnTo>
                    <a:pt x="358" y="90"/>
                  </a:lnTo>
                  <a:lnTo>
                    <a:pt x="361" y="90"/>
                  </a:lnTo>
                  <a:lnTo>
                    <a:pt x="364" y="92"/>
                  </a:lnTo>
                  <a:lnTo>
                    <a:pt x="367" y="92"/>
                  </a:lnTo>
                  <a:lnTo>
                    <a:pt x="352" y="98"/>
                  </a:lnTo>
                  <a:lnTo>
                    <a:pt x="337" y="101"/>
                  </a:lnTo>
                  <a:lnTo>
                    <a:pt x="321" y="103"/>
                  </a:lnTo>
                  <a:lnTo>
                    <a:pt x="305" y="106"/>
                  </a:lnTo>
                  <a:lnTo>
                    <a:pt x="289" y="106"/>
                  </a:lnTo>
                  <a:lnTo>
                    <a:pt x="273" y="108"/>
                  </a:lnTo>
                  <a:lnTo>
                    <a:pt x="259" y="108"/>
                  </a:lnTo>
                  <a:lnTo>
                    <a:pt x="244"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37" name="Freeform 1110"/>
            <p:cNvSpPr>
              <a:spLocks/>
            </p:cNvSpPr>
            <p:nvPr/>
          </p:nvSpPr>
          <p:spPr bwMode="auto">
            <a:xfrm>
              <a:off x="4116" y="3224"/>
              <a:ext cx="116" cy="36"/>
            </a:xfrm>
            <a:custGeom>
              <a:avLst/>
              <a:gdLst>
                <a:gd name="T0" fmla="*/ 0 w 349"/>
                <a:gd name="T1" fmla="*/ 0 h 109"/>
                <a:gd name="T2" fmla="*/ 0 w 349"/>
                <a:gd name="T3" fmla="*/ 0 h 109"/>
                <a:gd name="T4" fmla="*/ 0 w 349"/>
                <a:gd name="T5" fmla="*/ 0 h 109"/>
                <a:gd name="T6" fmla="*/ 0 w 349"/>
                <a:gd name="T7" fmla="*/ 0 h 109"/>
                <a:gd name="T8" fmla="*/ 0 w 349"/>
                <a:gd name="T9" fmla="*/ 0 h 109"/>
                <a:gd name="T10" fmla="*/ 0 w 349"/>
                <a:gd name="T11" fmla="*/ 0 h 109"/>
                <a:gd name="T12" fmla="*/ 0 w 349"/>
                <a:gd name="T13" fmla="*/ 0 h 109"/>
                <a:gd name="T14" fmla="*/ 0 w 349"/>
                <a:gd name="T15" fmla="*/ 0 h 109"/>
                <a:gd name="T16" fmla="*/ 0 w 349"/>
                <a:gd name="T17" fmla="*/ 0 h 109"/>
                <a:gd name="T18" fmla="*/ 0 w 349"/>
                <a:gd name="T19" fmla="*/ 0 h 109"/>
                <a:gd name="T20" fmla="*/ 0 w 349"/>
                <a:gd name="T21" fmla="*/ 0 h 109"/>
                <a:gd name="T22" fmla="*/ 0 w 349"/>
                <a:gd name="T23" fmla="*/ 0 h 109"/>
                <a:gd name="T24" fmla="*/ 0 w 349"/>
                <a:gd name="T25" fmla="*/ 0 h 109"/>
                <a:gd name="T26" fmla="*/ 0 w 349"/>
                <a:gd name="T27" fmla="*/ 0 h 109"/>
                <a:gd name="T28" fmla="*/ 0 w 349"/>
                <a:gd name="T29" fmla="*/ 0 h 109"/>
                <a:gd name="T30" fmla="*/ 0 w 349"/>
                <a:gd name="T31" fmla="*/ 0 h 109"/>
                <a:gd name="T32" fmla="*/ 0 w 349"/>
                <a:gd name="T33" fmla="*/ 0 h 109"/>
                <a:gd name="T34" fmla="*/ 0 w 349"/>
                <a:gd name="T35" fmla="*/ 0 h 109"/>
                <a:gd name="T36" fmla="*/ 0 w 349"/>
                <a:gd name="T37" fmla="*/ 0 h 109"/>
                <a:gd name="T38" fmla="*/ 0 w 349"/>
                <a:gd name="T39" fmla="*/ 0 h 109"/>
                <a:gd name="T40" fmla="*/ 0 w 349"/>
                <a:gd name="T41" fmla="*/ 0 h 109"/>
                <a:gd name="T42" fmla="*/ 0 w 349"/>
                <a:gd name="T43" fmla="*/ 0 h 109"/>
                <a:gd name="T44" fmla="*/ 0 w 349"/>
                <a:gd name="T45" fmla="*/ 0 h 109"/>
                <a:gd name="T46" fmla="*/ 0 w 349"/>
                <a:gd name="T47" fmla="*/ 0 h 109"/>
                <a:gd name="T48" fmla="*/ 0 w 349"/>
                <a:gd name="T49" fmla="*/ 0 h 109"/>
                <a:gd name="T50" fmla="*/ 0 w 349"/>
                <a:gd name="T51" fmla="*/ 0 h 109"/>
                <a:gd name="T52" fmla="*/ 0 w 349"/>
                <a:gd name="T53" fmla="*/ 0 h 109"/>
                <a:gd name="T54" fmla="*/ 0 w 349"/>
                <a:gd name="T55" fmla="*/ 0 h 109"/>
                <a:gd name="T56" fmla="*/ 0 w 349"/>
                <a:gd name="T57" fmla="*/ 0 h 109"/>
                <a:gd name="T58" fmla="*/ 0 w 349"/>
                <a:gd name="T59" fmla="*/ 0 h 109"/>
                <a:gd name="T60" fmla="*/ 0 w 349"/>
                <a:gd name="T61" fmla="*/ 0 h 109"/>
                <a:gd name="T62" fmla="*/ 0 w 349"/>
                <a:gd name="T63" fmla="*/ 0 h 109"/>
                <a:gd name="T64" fmla="*/ 0 w 349"/>
                <a:gd name="T65" fmla="*/ 0 h 109"/>
                <a:gd name="T66" fmla="*/ 0 w 349"/>
                <a:gd name="T67" fmla="*/ 0 h 109"/>
                <a:gd name="T68" fmla="*/ 0 w 349"/>
                <a:gd name="T69" fmla="*/ 0 h 109"/>
                <a:gd name="T70" fmla="*/ 0 w 349"/>
                <a:gd name="T71" fmla="*/ 0 h 109"/>
                <a:gd name="T72" fmla="*/ 0 w 349"/>
                <a:gd name="T73" fmla="*/ 0 h 109"/>
                <a:gd name="T74" fmla="*/ 0 w 349"/>
                <a:gd name="T75" fmla="*/ 0 h 109"/>
                <a:gd name="T76" fmla="*/ 0 w 349"/>
                <a:gd name="T77" fmla="*/ 0 h 109"/>
                <a:gd name="T78" fmla="*/ 0 w 349"/>
                <a:gd name="T79" fmla="*/ 0 h 109"/>
                <a:gd name="T80" fmla="*/ 0 w 349"/>
                <a:gd name="T81" fmla="*/ 0 h 109"/>
                <a:gd name="T82" fmla="*/ 0 w 349"/>
                <a:gd name="T83" fmla="*/ 0 h 109"/>
                <a:gd name="T84" fmla="*/ 0 w 349"/>
                <a:gd name="T85" fmla="*/ 0 h 109"/>
                <a:gd name="T86" fmla="*/ 0 w 349"/>
                <a:gd name="T87" fmla="*/ 0 h 109"/>
                <a:gd name="T88" fmla="*/ 0 w 349"/>
                <a:gd name="T89" fmla="*/ 0 h 10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9" h="109">
                  <a:moveTo>
                    <a:pt x="249" y="109"/>
                  </a:moveTo>
                  <a:lnTo>
                    <a:pt x="223" y="103"/>
                  </a:lnTo>
                  <a:lnTo>
                    <a:pt x="197" y="93"/>
                  </a:lnTo>
                  <a:lnTo>
                    <a:pt x="173" y="81"/>
                  </a:lnTo>
                  <a:lnTo>
                    <a:pt x="150" y="68"/>
                  </a:lnTo>
                  <a:lnTo>
                    <a:pt x="127" y="55"/>
                  </a:lnTo>
                  <a:lnTo>
                    <a:pt x="104" y="42"/>
                  </a:lnTo>
                  <a:lnTo>
                    <a:pt x="80" y="29"/>
                  </a:lnTo>
                  <a:lnTo>
                    <a:pt x="57" y="19"/>
                  </a:lnTo>
                  <a:lnTo>
                    <a:pt x="50" y="18"/>
                  </a:lnTo>
                  <a:lnTo>
                    <a:pt x="43" y="16"/>
                  </a:lnTo>
                  <a:lnTo>
                    <a:pt x="36" y="15"/>
                  </a:lnTo>
                  <a:lnTo>
                    <a:pt x="28" y="13"/>
                  </a:lnTo>
                  <a:lnTo>
                    <a:pt x="21" y="12"/>
                  </a:lnTo>
                  <a:lnTo>
                    <a:pt x="14" y="11"/>
                  </a:lnTo>
                  <a:lnTo>
                    <a:pt x="7" y="9"/>
                  </a:lnTo>
                  <a:lnTo>
                    <a:pt x="0" y="8"/>
                  </a:lnTo>
                  <a:lnTo>
                    <a:pt x="0" y="6"/>
                  </a:lnTo>
                  <a:lnTo>
                    <a:pt x="0" y="3"/>
                  </a:lnTo>
                  <a:lnTo>
                    <a:pt x="0" y="2"/>
                  </a:lnTo>
                  <a:lnTo>
                    <a:pt x="0" y="0"/>
                  </a:lnTo>
                  <a:lnTo>
                    <a:pt x="24" y="0"/>
                  </a:lnTo>
                  <a:lnTo>
                    <a:pt x="52" y="5"/>
                  </a:lnTo>
                  <a:lnTo>
                    <a:pt x="79" y="13"/>
                  </a:lnTo>
                  <a:lnTo>
                    <a:pt x="108" y="26"/>
                  </a:lnTo>
                  <a:lnTo>
                    <a:pt x="135" y="41"/>
                  </a:lnTo>
                  <a:lnTo>
                    <a:pt x="163" y="55"/>
                  </a:lnTo>
                  <a:lnTo>
                    <a:pt x="187" y="70"/>
                  </a:lnTo>
                  <a:lnTo>
                    <a:pt x="209" y="81"/>
                  </a:lnTo>
                  <a:lnTo>
                    <a:pt x="226" y="86"/>
                  </a:lnTo>
                  <a:lnTo>
                    <a:pt x="242" y="88"/>
                  </a:lnTo>
                  <a:lnTo>
                    <a:pt x="259" y="90"/>
                  </a:lnTo>
                  <a:lnTo>
                    <a:pt x="275" y="91"/>
                  </a:lnTo>
                  <a:lnTo>
                    <a:pt x="293" y="91"/>
                  </a:lnTo>
                  <a:lnTo>
                    <a:pt x="310" y="93"/>
                  </a:lnTo>
                  <a:lnTo>
                    <a:pt x="329" y="93"/>
                  </a:lnTo>
                  <a:lnTo>
                    <a:pt x="349" y="93"/>
                  </a:lnTo>
                  <a:lnTo>
                    <a:pt x="339" y="97"/>
                  </a:lnTo>
                  <a:lnTo>
                    <a:pt x="327" y="100"/>
                  </a:lnTo>
                  <a:lnTo>
                    <a:pt x="314" y="103"/>
                  </a:lnTo>
                  <a:lnTo>
                    <a:pt x="300" y="104"/>
                  </a:lnTo>
                  <a:lnTo>
                    <a:pt x="285" y="106"/>
                  </a:lnTo>
                  <a:lnTo>
                    <a:pt x="272" y="107"/>
                  </a:lnTo>
                  <a:lnTo>
                    <a:pt x="259" y="109"/>
                  </a:lnTo>
                  <a:lnTo>
                    <a:pt x="249" y="1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38" name="Freeform 1111"/>
            <p:cNvSpPr>
              <a:spLocks/>
            </p:cNvSpPr>
            <p:nvPr/>
          </p:nvSpPr>
          <p:spPr bwMode="auto">
            <a:xfrm>
              <a:off x="3737" y="3231"/>
              <a:ext cx="105" cy="28"/>
            </a:xfrm>
            <a:custGeom>
              <a:avLst/>
              <a:gdLst>
                <a:gd name="T0" fmla="*/ 0 w 313"/>
                <a:gd name="T1" fmla="*/ 0 h 83"/>
                <a:gd name="T2" fmla="*/ 0 w 313"/>
                <a:gd name="T3" fmla="*/ 0 h 83"/>
                <a:gd name="T4" fmla="*/ 0 w 313"/>
                <a:gd name="T5" fmla="*/ 0 h 83"/>
                <a:gd name="T6" fmla="*/ 0 w 313"/>
                <a:gd name="T7" fmla="*/ 0 h 83"/>
                <a:gd name="T8" fmla="*/ 0 w 313"/>
                <a:gd name="T9" fmla="*/ 0 h 83"/>
                <a:gd name="T10" fmla="*/ 0 w 313"/>
                <a:gd name="T11" fmla="*/ 0 h 83"/>
                <a:gd name="T12" fmla="*/ 0 w 313"/>
                <a:gd name="T13" fmla="*/ 0 h 83"/>
                <a:gd name="T14" fmla="*/ 0 w 313"/>
                <a:gd name="T15" fmla="*/ 0 h 83"/>
                <a:gd name="T16" fmla="*/ 0 w 313"/>
                <a:gd name="T17" fmla="*/ 0 h 83"/>
                <a:gd name="T18" fmla="*/ 0 w 313"/>
                <a:gd name="T19" fmla="*/ 0 h 83"/>
                <a:gd name="T20" fmla="*/ 0 w 313"/>
                <a:gd name="T21" fmla="*/ 0 h 83"/>
                <a:gd name="T22" fmla="*/ 0 w 313"/>
                <a:gd name="T23" fmla="*/ 0 h 83"/>
                <a:gd name="T24" fmla="*/ 0 w 313"/>
                <a:gd name="T25" fmla="*/ 0 h 83"/>
                <a:gd name="T26" fmla="*/ 0 w 313"/>
                <a:gd name="T27" fmla="*/ 0 h 83"/>
                <a:gd name="T28" fmla="*/ 0 w 313"/>
                <a:gd name="T29" fmla="*/ 0 h 83"/>
                <a:gd name="T30" fmla="*/ 0 w 313"/>
                <a:gd name="T31" fmla="*/ 0 h 83"/>
                <a:gd name="T32" fmla="*/ 0 w 313"/>
                <a:gd name="T33" fmla="*/ 0 h 83"/>
                <a:gd name="T34" fmla="*/ 0 w 313"/>
                <a:gd name="T35" fmla="*/ 0 h 83"/>
                <a:gd name="T36" fmla="*/ 0 w 313"/>
                <a:gd name="T37" fmla="*/ 0 h 83"/>
                <a:gd name="T38" fmla="*/ 0 w 313"/>
                <a:gd name="T39" fmla="*/ 0 h 83"/>
                <a:gd name="T40" fmla="*/ 0 w 313"/>
                <a:gd name="T41" fmla="*/ 0 h 83"/>
                <a:gd name="T42" fmla="*/ 0 w 313"/>
                <a:gd name="T43" fmla="*/ 0 h 83"/>
                <a:gd name="T44" fmla="*/ 0 w 313"/>
                <a:gd name="T45" fmla="*/ 0 h 83"/>
                <a:gd name="T46" fmla="*/ 0 w 313"/>
                <a:gd name="T47" fmla="*/ 0 h 83"/>
                <a:gd name="T48" fmla="*/ 0 w 313"/>
                <a:gd name="T49" fmla="*/ 0 h 83"/>
                <a:gd name="T50" fmla="*/ 0 w 313"/>
                <a:gd name="T51" fmla="*/ 0 h 83"/>
                <a:gd name="T52" fmla="*/ 0 w 313"/>
                <a:gd name="T53" fmla="*/ 0 h 83"/>
                <a:gd name="T54" fmla="*/ 0 w 313"/>
                <a:gd name="T55" fmla="*/ 0 h 83"/>
                <a:gd name="T56" fmla="*/ 0 w 313"/>
                <a:gd name="T57" fmla="*/ 0 h 83"/>
                <a:gd name="T58" fmla="*/ 0 w 313"/>
                <a:gd name="T59" fmla="*/ 0 h 83"/>
                <a:gd name="T60" fmla="*/ 0 w 313"/>
                <a:gd name="T61" fmla="*/ 0 h 83"/>
                <a:gd name="T62" fmla="*/ 0 w 313"/>
                <a:gd name="T63" fmla="*/ 0 h 83"/>
                <a:gd name="T64" fmla="*/ 0 w 313"/>
                <a:gd name="T65" fmla="*/ 0 h 83"/>
                <a:gd name="T66" fmla="*/ 0 w 313"/>
                <a:gd name="T67" fmla="*/ 0 h 83"/>
                <a:gd name="T68" fmla="*/ 0 w 313"/>
                <a:gd name="T69" fmla="*/ 0 h 83"/>
                <a:gd name="T70" fmla="*/ 0 w 313"/>
                <a:gd name="T71" fmla="*/ 0 h 83"/>
                <a:gd name="T72" fmla="*/ 0 w 313"/>
                <a:gd name="T73" fmla="*/ 0 h 83"/>
                <a:gd name="T74" fmla="*/ 0 w 313"/>
                <a:gd name="T75" fmla="*/ 0 h 83"/>
                <a:gd name="T76" fmla="*/ 0 w 313"/>
                <a:gd name="T77" fmla="*/ 0 h 83"/>
                <a:gd name="T78" fmla="*/ 0 w 313"/>
                <a:gd name="T79" fmla="*/ 0 h 83"/>
                <a:gd name="T80" fmla="*/ 0 w 313"/>
                <a:gd name="T81" fmla="*/ 0 h 83"/>
                <a:gd name="T82" fmla="*/ 0 w 313"/>
                <a:gd name="T83" fmla="*/ 0 h 83"/>
                <a:gd name="T84" fmla="*/ 0 w 313"/>
                <a:gd name="T85" fmla="*/ 0 h 83"/>
                <a:gd name="T86" fmla="*/ 0 w 313"/>
                <a:gd name="T87" fmla="*/ 0 h 83"/>
                <a:gd name="T88" fmla="*/ 0 w 313"/>
                <a:gd name="T89" fmla="*/ 0 h 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13" h="83">
                  <a:moveTo>
                    <a:pt x="137" y="83"/>
                  </a:moveTo>
                  <a:lnTo>
                    <a:pt x="120" y="82"/>
                  </a:lnTo>
                  <a:lnTo>
                    <a:pt x="103" y="79"/>
                  </a:lnTo>
                  <a:lnTo>
                    <a:pt x="85" y="78"/>
                  </a:lnTo>
                  <a:lnTo>
                    <a:pt x="68" y="76"/>
                  </a:lnTo>
                  <a:lnTo>
                    <a:pt x="51" y="75"/>
                  </a:lnTo>
                  <a:lnTo>
                    <a:pt x="35" y="73"/>
                  </a:lnTo>
                  <a:lnTo>
                    <a:pt x="17" y="72"/>
                  </a:lnTo>
                  <a:lnTo>
                    <a:pt x="2" y="70"/>
                  </a:lnTo>
                  <a:lnTo>
                    <a:pt x="2" y="69"/>
                  </a:lnTo>
                  <a:lnTo>
                    <a:pt x="0" y="69"/>
                  </a:lnTo>
                  <a:lnTo>
                    <a:pt x="0" y="67"/>
                  </a:lnTo>
                  <a:lnTo>
                    <a:pt x="19" y="67"/>
                  </a:lnTo>
                  <a:lnTo>
                    <a:pt x="38" y="67"/>
                  </a:lnTo>
                  <a:lnTo>
                    <a:pt x="56" y="67"/>
                  </a:lnTo>
                  <a:lnTo>
                    <a:pt x="75" y="66"/>
                  </a:lnTo>
                  <a:lnTo>
                    <a:pt x="94" y="66"/>
                  </a:lnTo>
                  <a:lnTo>
                    <a:pt x="113" y="66"/>
                  </a:lnTo>
                  <a:lnTo>
                    <a:pt x="131" y="66"/>
                  </a:lnTo>
                  <a:lnTo>
                    <a:pt x="150" y="66"/>
                  </a:lnTo>
                  <a:lnTo>
                    <a:pt x="170" y="60"/>
                  </a:lnTo>
                  <a:lnTo>
                    <a:pt x="189" y="52"/>
                  </a:lnTo>
                  <a:lnTo>
                    <a:pt x="208" y="43"/>
                  </a:lnTo>
                  <a:lnTo>
                    <a:pt x="228" y="31"/>
                  </a:lnTo>
                  <a:lnTo>
                    <a:pt x="247" y="21"/>
                  </a:lnTo>
                  <a:lnTo>
                    <a:pt x="267" y="13"/>
                  </a:lnTo>
                  <a:lnTo>
                    <a:pt x="289" y="4"/>
                  </a:lnTo>
                  <a:lnTo>
                    <a:pt x="313" y="0"/>
                  </a:lnTo>
                  <a:lnTo>
                    <a:pt x="312" y="1"/>
                  </a:lnTo>
                  <a:lnTo>
                    <a:pt x="312" y="4"/>
                  </a:lnTo>
                  <a:lnTo>
                    <a:pt x="312" y="5"/>
                  </a:lnTo>
                  <a:lnTo>
                    <a:pt x="312" y="8"/>
                  </a:lnTo>
                  <a:lnTo>
                    <a:pt x="293" y="14"/>
                  </a:lnTo>
                  <a:lnTo>
                    <a:pt x="273" y="21"/>
                  </a:lnTo>
                  <a:lnTo>
                    <a:pt x="254" y="28"/>
                  </a:lnTo>
                  <a:lnTo>
                    <a:pt x="237" y="37"/>
                  </a:lnTo>
                  <a:lnTo>
                    <a:pt x="218" y="46"/>
                  </a:lnTo>
                  <a:lnTo>
                    <a:pt x="202" y="56"/>
                  </a:lnTo>
                  <a:lnTo>
                    <a:pt x="185" y="67"/>
                  </a:lnTo>
                  <a:lnTo>
                    <a:pt x="170" y="79"/>
                  </a:lnTo>
                  <a:lnTo>
                    <a:pt x="160" y="82"/>
                  </a:lnTo>
                  <a:lnTo>
                    <a:pt x="152" y="83"/>
                  </a:lnTo>
                  <a:lnTo>
                    <a:pt x="144" y="83"/>
                  </a:lnTo>
                  <a:lnTo>
                    <a:pt x="137"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39" name="Freeform 1112"/>
            <p:cNvSpPr>
              <a:spLocks/>
            </p:cNvSpPr>
            <p:nvPr/>
          </p:nvSpPr>
          <p:spPr bwMode="auto">
            <a:xfrm>
              <a:off x="4320" y="3252"/>
              <a:ext cx="5" cy="6"/>
            </a:xfrm>
            <a:custGeom>
              <a:avLst/>
              <a:gdLst>
                <a:gd name="T0" fmla="*/ 0 w 16"/>
                <a:gd name="T1" fmla="*/ 0 h 18"/>
                <a:gd name="T2" fmla="*/ 0 w 16"/>
                <a:gd name="T3" fmla="*/ 0 h 18"/>
                <a:gd name="T4" fmla="*/ 0 w 16"/>
                <a:gd name="T5" fmla="*/ 0 h 18"/>
                <a:gd name="T6" fmla="*/ 0 w 16"/>
                <a:gd name="T7" fmla="*/ 0 h 18"/>
                <a:gd name="T8" fmla="*/ 0 w 16"/>
                <a:gd name="T9" fmla="*/ 0 h 18"/>
                <a:gd name="T10" fmla="*/ 0 w 16"/>
                <a:gd name="T11" fmla="*/ 0 h 18"/>
                <a:gd name="T12" fmla="*/ 0 w 16"/>
                <a:gd name="T13" fmla="*/ 0 h 18"/>
                <a:gd name="T14" fmla="*/ 0 w 16"/>
                <a:gd name="T15" fmla="*/ 0 h 18"/>
                <a:gd name="T16" fmla="*/ 0 w 16"/>
                <a:gd name="T17" fmla="*/ 0 h 18"/>
                <a:gd name="T18" fmla="*/ 0 w 16"/>
                <a:gd name="T19" fmla="*/ 0 h 18"/>
                <a:gd name="T20" fmla="*/ 0 w 16"/>
                <a:gd name="T21" fmla="*/ 0 h 18"/>
                <a:gd name="T22" fmla="*/ 0 w 16"/>
                <a:gd name="T23" fmla="*/ 0 h 18"/>
                <a:gd name="T24" fmla="*/ 0 w 16"/>
                <a:gd name="T25" fmla="*/ 0 h 18"/>
                <a:gd name="T26" fmla="*/ 0 w 16"/>
                <a:gd name="T27" fmla="*/ 0 h 18"/>
                <a:gd name="T28" fmla="*/ 0 w 16"/>
                <a:gd name="T29" fmla="*/ 0 h 18"/>
                <a:gd name="T30" fmla="*/ 0 w 16"/>
                <a:gd name="T31" fmla="*/ 0 h 18"/>
                <a:gd name="T32" fmla="*/ 0 w 16"/>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 h="18">
                  <a:moveTo>
                    <a:pt x="2" y="18"/>
                  </a:moveTo>
                  <a:lnTo>
                    <a:pt x="0" y="17"/>
                  </a:lnTo>
                  <a:lnTo>
                    <a:pt x="2" y="14"/>
                  </a:lnTo>
                  <a:lnTo>
                    <a:pt x="3" y="8"/>
                  </a:lnTo>
                  <a:lnTo>
                    <a:pt x="6" y="0"/>
                  </a:lnTo>
                  <a:lnTo>
                    <a:pt x="9" y="0"/>
                  </a:lnTo>
                  <a:lnTo>
                    <a:pt x="12" y="0"/>
                  </a:lnTo>
                  <a:lnTo>
                    <a:pt x="13" y="0"/>
                  </a:lnTo>
                  <a:lnTo>
                    <a:pt x="16" y="0"/>
                  </a:lnTo>
                  <a:lnTo>
                    <a:pt x="15" y="7"/>
                  </a:lnTo>
                  <a:lnTo>
                    <a:pt x="13" y="11"/>
                  </a:lnTo>
                  <a:lnTo>
                    <a:pt x="12" y="16"/>
                  </a:lnTo>
                  <a:lnTo>
                    <a:pt x="9" y="18"/>
                  </a:lnTo>
                  <a:lnTo>
                    <a:pt x="7" y="18"/>
                  </a:lnTo>
                  <a:lnTo>
                    <a:pt x="4" y="18"/>
                  </a:lnTo>
                  <a:lnTo>
                    <a:pt x="3" y="18"/>
                  </a:lnTo>
                  <a:lnTo>
                    <a:pt x="2"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40" name="Freeform 1113"/>
            <p:cNvSpPr>
              <a:spLocks/>
            </p:cNvSpPr>
            <p:nvPr/>
          </p:nvSpPr>
          <p:spPr bwMode="auto">
            <a:xfrm>
              <a:off x="4334" y="3217"/>
              <a:ext cx="9" cy="20"/>
            </a:xfrm>
            <a:custGeom>
              <a:avLst/>
              <a:gdLst>
                <a:gd name="T0" fmla="*/ 0 w 27"/>
                <a:gd name="T1" fmla="*/ 0 h 60"/>
                <a:gd name="T2" fmla="*/ 0 w 27"/>
                <a:gd name="T3" fmla="*/ 0 h 60"/>
                <a:gd name="T4" fmla="*/ 0 w 27"/>
                <a:gd name="T5" fmla="*/ 0 h 60"/>
                <a:gd name="T6" fmla="*/ 0 w 27"/>
                <a:gd name="T7" fmla="*/ 0 h 60"/>
                <a:gd name="T8" fmla="*/ 0 w 27"/>
                <a:gd name="T9" fmla="*/ 0 h 60"/>
                <a:gd name="T10" fmla="*/ 0 w 27"/>
                <a:gd name="T11" fmla="*/ 0 h 60"/>
                <a:gd name="T12" fmla="*/ 0 w 27"/>
                <a:gd name="T13" fmla="*/ 0 h 60"/>
                <a:gd name="T14" fmla="*/ 0 w 27"/>
                <a:gd name="T15" fmla="*/ 0 h 60"/>
                <a:gd name="T16" fmla="*/ 0 w 27"/>
                <a:gd name="T17" fmla="*/ 0 h 60"/>
                <a:gd name="T18" fmla="*/ 0 w 27"/>
                <a:gd name="T19" fmla="*/ 0 h 60"/>
                <a:gd name="T20" fmla="*/ 0 w 27"/>
                <a:gd name="T21" fmla="*/ 0 h 60"/>
                <a:gd name="T22" fmla="*/ 0 w 27"/>
                <a:gd name="T23" fmla="*/ 0 h 60"/>
                <a:gd name="T24" fmla="*/ 0 w 27"/>
                <a:gd name="T25" fmla="*/ 0 h 60"/>
                <a:gd name="T26" fmla="*/ 0 w 27"/>
                <a:gd name="T27" fmla="*/ 0 h 60"/>
                <a:gd name="T28" fmla="*/ 0 w 27"/>
                <a:gd name="T29" fmla="*/ 0 h 60"/>
                <a:gd name="T30" fmla="*/ 0 w 27"/>
                <a:gd name="T31" fmla="*/ 0 h 60"/>
                <a:gd name="T32" fmla="*/ 0 w 27"/>
                <a:gd name="T33" fmla="*/ 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60">
                  <a:moveTo>
                    <a:pt x="3" y="60"/>
                  </a:moveTo>
                  <a:lnTo>
                    <a:pt x="1" y="59"/>
                  </a:lnTo>
                  <a:lnTo>
                    <a:pt x="1" y="57"/>
                  </a:lnTo>
                  <a:lnTo>
                    <a:pt x="0" y="57"/>
                  </a:lnTo>
                  <a:lnTo>
                    <a:pt x="0" y="56"/>
                  </a:lnTo>
                  <a:lnTo>
                    <a:pt x="13" y="26"/>
                  </a:lnTo>
                  <a:lnTo>
                    <a:pt x="20" y="8"/>
                  </a:lnTo>
                  <a:lnTo>
                    <a:pt x="24" y="3"/>
                  </a:lnTo>
                  <a:lnTo>
                    <a:pt x="27" y="0"/>
                  </a:lnTo>
                  <a:lnTo>
                    <a:pt x="26" y="14"/>
                  </a:lnTo>
                  <a:lnTo>
                    <a:pt x="20" y="30"/>
                  </a:lnTo>
                  <a:lnTo>
                    <a:pt x="14" y="44"/>
                  </a:lnTo>
                  <a:lnTo>
                    <a:pt x="9" y="60"/>
                  </a:lnTo>
                  <a:lnTo>
                    <a:pt x="7" y="60"/>
                  </a:lnTo>
                  <a:lnTo>
                    <a:pt x="6" y="60"/>
                  </a:lnTo>
                  <a:lnTo>
                    <a:pt x="4" y="60"/>
                  </a:lnTo>
                  <a:lnTo>
                    <a:pt x="3"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41" name="Freeform 1114"/>
            <p:cNvSpPr>
              <a:spLocks/>
            </p:cNvSpPr>
            <p:nvPr/>
          </p:nvSpPr>
          <p:spPr bwMode="auto">
            <a:xfrm>
              <a:off x="4118" y="3196"/>
              <a:ext cx="122" cy="36"/>
            </a:xfrm>
            <a:custGeom>
              <a:avLst/>
              <a:gdLst>
                <a:gd name="T0" fmla="*/ 0 w 366"/>
                <a:gd name="T1" fmla="*/ 0 h 106"/>
                <a:gd name="T2" fmla="*/ 0 w 366"/>
                <a:gd name="T3" fmla="*/ 0 h 106"/>
                <a:gd name="T4" fmla="*/ 0 w 366"/>
                <a:gd name="T5" fmla="*/ 0 h 106"/>
                <a:gd name="T6" fmla="*/ 0 w 366"/>
                <a:gd name="T7" fmla="*/ 0 h 106"/>
                <a:gd name="T8" fmla="*/ 0 w 366"/>
                <a:gd name="T9" fmla="*/ 0 h 106"/>
                <a:gd name="T10" fmla="*/ 0 w 366"/>
                <a:gd name="T11" fmla="*/ 0 h 106"/>
                <a:gd name="T12" fmla="*/ 0 w 366"/>
                <a:gd name="T13" fmla="*/ 0 h 106"/>
                <a:gd name="T14" fmla="*/ 0 w 366"/>
                <a:gd name="T15" fmla="*/ 0 h 106"/>
                <a:gd name="T16" fmla="*/ 0 w 366"/>
                <a:gd name="T17" fmla="*/ 0 h 106"/>
                <a:gd name="T18" fmla="*/ 0 w 366"/>
                <a:gd name="T19" fmla="*/ 0 h 106"/>
                <a:gd name="T20" fmla="*/ 0 w 366"/>
                <a:gd name="T21" fmla="*/ 0 h 106"/>
                <a:gd name="T22" fmla="*/ 0 w 366"/>
                <a:gd name="T23" fmla="*/ 0 h 106"/>
                <a:gd name="T24" fmla="*/ 0 w 366"/>
                <a:gd name="T25" fmla="*/ 0 h 106"/>
                <a:gd name="T26" fmla="*/ 0 w 366"/>
                <a:gd name="T27" fmla="*/ 0 h 106"/>
                <a:gd name="T28" fmla="*/ 0 w 366"/>
                <a:gd name="T29" fmla="*/ 0 h 106"/>
                <a:gd name="T30" fmla="*/ 0 w 366"/>
                <a:gd name="T31" fmla="*/ 0 h 106"/>
                <a:gd name="T32" fmla="*/ 0 w 366"/>
                <a:gd name="T33" fmla="*/ 0 h 106"/>
                <a:gd name="T34" fmla="*/ 0 w 366"/>
                <a:gd name="T35" fmla="*/ 0 h 106"/>
                <a:gd name="T36" fmla="*/ 0 w 366"/>
                <a:gd name="T37" fmla="*/ 0 h 106"/>
                <a:gd name="T38" fmla="*/ 0 w 366"/>
                <a:gd name="T39" fmla="*/ 0 h 106"/>
                <a:gd name="T40" fmla="*/ 0 w 366"/>
                <a:gd name="T41" fmla="*/ 0 h 106"/>
                <a:gd name="T42" fmla="*/ 0 w 366"/>
                <a:gd name="T43" fmla="*/ 0 h 106"/>
                <a:gd name="T44" fmla="*/ 0 w 366"/>
                <a:gd name="T45" fmla="*/ 0 h 106"/>
                <a:gd name="T46" fmla="*/ 0 w 366"/>
                <a:gd name="T47" fmla="*/ 0 h 106"/>
                <a:gd name="T48" fmla="*/ 0 w 366"/>
                <a:gd name="T49" fmla="*/ 0 h 106"/>
                <a:gd name="T50" fmla="*/ 0 w 366"/>
                <a:gd name="T51" fmla="*/ 0 h 106"/>
                <a:gd name="T52" fmla="*/ 0 w 366"/>
                <a:gd name="T53" fmla="*/ 0 h 106"/>
                <a:gd name="T54" fmla="*/ 0 w 366"/>
                <a:gd name="T55" fmla="*/ 0 h 106"/>
                <a:gd name="T56" fmla="*/ 0 w 366"/>
                <a:gd name="T57" fmla="*/ 0 h 106"/>
                <a:gd name="T58" fmla="*/ 0 w 366"/>
                <a:gd name="T59" fmla="*/ 0 h 106"/>
                <a:gd name="T60" fmla="*/ 0 w 366"/>
                <a:gd name="T61" fmla="*/ 0 h 106"/>
                <a:gd name="T62" fmla="*/ 0 w 366"/>
                <a:gd name="T63" fmla="*/ 0 h 106"/>
                <a:gd name="T64" fmla="*/ 0 w 366"/>
                <a:gd name="T65" fmla="*/ 0 h 106"/>
                <a:gd name="T66" fmla="*/ 0 w 366"/>
                <a:gd name="T67" fmla="*/ 0 h 106"/>
                <a:gd name="T68" fmla="*/ 0 w 366"/>
                <a:gd name="T69" fmla="*/ 0 h 106"/>
                <a:gd name="T70" fmla="*/ 0 w 366"/>
                <a:gd name="T71" fmla="*/ 0 h 106"/>
                <a:gd name="T72" fmla="*/ 0 w 366"/>
                <a:gd name="T73" fmla="*/ 0 h 106"/>
                <a:gd name="T74" fmla="*/ 0 w 366"/>
                <a:gd name="T75" fmla="*/ 0 h 106"/>
                <a:gd name="T76" fmla="*/ 0 w 366"/>
                <a:gd name="T77" fmla="*/ 0 h 106"/>
                <a:gd name="T78" fmla="*/ 0 w 366"/>
                <a:gd name="T79" fmla="*/ 0 h 106"/>
                <a:gd name="T80" fmla="*/ 1 w 366"/>
                <a:gd name="T81" fmla="*/ 0 h 106"/>
                <a:gd name="T82" fmla="*/ 0 w 366"/>
                <a:gd name="T83" fmla="*/ 0 h 106"/>
                <a:gd name="T84" fmla="*/ 0 w 366"/>
                <a:gd name="T85" fmla="*/ 0 h 106"/>
                <a:gd name="T86" fmla="*/ 0 w 366"/>
                <a:gd name="T87" fmla="*/ 0 h 106"/>
                <a:gd name="T88" fmla="*/ 0 w 366"/>
                <a:gd name="T89" fmla="*/ 0 h 106"/>
                <a:gd name="T90" fmla="*/ 0 w 366"/>
                <a:gd name="T91" fmla="*/ 0 h 106"/>
                <a:gd name="T92" fmla="*/ 0 w 366"/>
                <a:gd name="T93" fmla="*/ 0 h 106"/>
                <a:gd name="T94" fmla="*/ 0 w 366"/>
                <a:gd name="T95" fmla="*/ 0 h 106"/>
                <a:gd name="T96" fmla="*/ 0 w 366"/>
                <a:gd name="T97" fmla="*/ 0 h 1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6" h="106">
                  <a:moveTo>
                    <a:pt x="247" y="106"/>
                  </a:moveTo>
                  <a:lnTo>
                    <a:pt x="228" y="101"/>
                  </a:lnTo>
                  <a:lnTo>
                    <a:pt x="209" y="94"/>
                  </a:lnTo>
                  <a:lnTo>
                    <a:pt x="192" y="86"/>
                  </a:lnTo>
                  <a:lnTo>
                    <a:pt x="174" y="78"/>
                  </a:lnTo>
                  <a:lnTo>
                    <a:pt x="159" y="69"/>
                  </a:lnTo>
                  <a:lnTo>
                    <a:pt x="143" y="59"/>
                  </a:lnTo>
                  <a:lnTo>
                    <a:pt x="127" y="49"/>
                  </a:lnTo>
                  <a:lnTo>
                    <a:pt x="111" y="40"/>
                  </a:lnTo>
                  <a:lnTo>
                    <a:pt x="97" y="34"/>
                  </a:lnTo>
                  <a:lnTo>
                    <a:pt x="81" y="30"/>
                  </a:lnTo>
                  <a:lnTo>
                    <a:pt x="66" y="26"/>
                  </a:lnTo>
                  <a:lnTo>
                    <a:pt x="52" y="20"/>
                  </a:lnTo>
                  <a:lnTo>
                    <a:pt x="37" y="16"/>
                  </a:lnTo>
                  <a:lnTo>
                    <a:pt x="24" y="11"/>
                  </a:lnTo>
                  <a:lnTo>
                    <a:pt x="11" y="8"/>
                  </a:lnTo>
                  <a:lnTo>
                    <a:pt x="0" y="4"/>
                  </a:lnTo>
                  <a:lnTo>
                    <a:pt x="14" y="1"/>
                  </a:lnTo>
                  <a:lnTo>
                    <a:pt x="29" y="0"/>
                  </a:lnTo>
                  <a:lnTo>
                    <a:pt x="45" y="1"/>
                  </a:lnTo>
                  <a:lnTo>
                    <a:pt x="60" y="5"/>
                  </a:lnTo>
                  <a:lnTo>
                    <a:pt x="76" y="10"/>
                  </a:lnTo>
                  <a:lnTo>
                    <a:pt x="92" y="17"/>
                  </a:lnTo>
                  <a:lnTo>
                    <a:pt x="108" y="24"/>
                  </a:lnTo>
                  <a:lnTo>
                    <a:pt x="124" y="33"/>
                  </a:lnTo>
                  <a:lnTo>
                    <a:pt x="141" y="42"/>
                  </a:lnTo>
                  <a:lnTo>
                    <a:pt x="157" y="50"/>
                  </a:lnTo>
                  <a:lnTo>
                    <a:pt x="174" y="59"/>
                  </a:lnTo>
                  <a:lnTo>
                    <a:pt x="190" y="68"/>
                  </a:lnTo>
                  <a:lnTo>
                    <a:pt x="206" y="76"/>
                  </a:lnTo>
                  <a:lnTo>
                    <a:pt x="222" y="82"/>
                  </a:lnTo>
                  <a:lnTo>
                    <a:pt x="238" y="88"/>
                  </a:lnTo>
                  <a:lnTo>
                    <a:pt x="252" y="91"/>
                  </a:lnTo>
                  <a:lnTo>
                    <a:pt x="267" y="91"/>
                  </a:lnTo>
                  <a:lnTo>
                    <a:pt x="281" y="89"/>
                  </a:lnTo>
                  <a:lnTo>
                    <a:pt x="296" y="89"/>
                  </a:lnTo>
                  <a:lnTo>
                    <a:pt x="310" y="88"/>
                  </a:lnTo>
                  <a:lnTo>
                    <a:pt x="325" y="88"/>
                  </a:lnTo>
                  <a:lnTo>
                    <a:pt x="338" y="88"/>
                  </a:lnTo>
                  <a:lnTo>
                    <a:pt x="352" y="86"/>
                  </a:lnTo>
                  <a:lnTo>
                    <a:pt x="366" y="86"/>
                  </a:lnTo>
                  <a:lnTo>
                    <a:pt x="356" y="92"/>
                  </a:lnTo>
                  <a:lnTo>
                    <a:pt x="342" y="98"/>
                  </a:lnTo>
                  <a:lnTo>
                    <a:pt x="326" y="101"/>
                  </a:lnTo>
                  <a:lnTo>
                    <a:pt x="309" y="104"/>
                  </a:lnTo>
                  <a:lnTo>
                    <a:pt x="291" y="105"/>
                  </a:lnTo>
                  <a:lnTo>
                    <a:pt x="274" y="106"/>
                  </a:lnTo>
                  <a:lnTo>
                    <a:pt x="260" y="106"/>
                  </a:lnTo>
                  <a:lnTo>
                    <a:pt x="247"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42" name="Freeform 1115"/>
            <p:cNvSpPr>
              <a:spLocks/>
            </p:cNvSpPr>
            <p:nvPr/>
          </p:nvSpPr>
          <p:spPr bwMode="auto">
            <a:xfrm>
              <a:off x="3633" y="3202"/>
              <a:ext cx="10" cy="26"/>
            </a:xfrm>
            <a:custGeom>
              <a:avLst/>
              <a:gdLst>
                <a:gd name="T0" fmla="*/ 0 w 30"/>
                <a:gd name="T1" fmla="*/ 0 h 77"/>
                <a:gd name="T2" fmla="*/ 0 w 30"/>
                <a:gd name="T3" fmla="*/ 0 h 77"/>
                <a:gd name="T4" fmla="*/ 0 w 30"/>
                <a:gd name="T5" fmla="*/ 0 h 77"/>
                <a:gd name="T6" fmla="*/ 0 w 30"/>
                <a:gd name="T7" fmla="*/ 0 h 77"/>
                <a:gd name="T8" fmla="*/ 0 w 30"/>
                <a:gd name="T9" fmla="*/ 0 h 77"/>
                <a:gd name="T10" fmla="*/ 0 w 30"/>
                <a:gd name="T11" fmla="*/ 0 h 77"/>
                <a:gd name="T12" fmla="*/ 0 w 30"/>
                <a:gd name="T13" fmla="*/ 0 h 77"/>
                <a:gd name="T14" fmla="*/ 0 w 30"/>
                <a:gd name="T15" fmla="*/ 0 h 77"/>
                <a:gd name="T16" fmla="*/ 0 w 30"/>
                <a:gd name="T17" fmla="*/ 0 h 77"/>
                <a:gd name="T18" fmla="*/ 0 w 30"/>
                <a:gd name="T19" fmla="*/ 0 h 77"/>
                <a:gd name="T20" fmla="*/ 0 w 30"/>
                <a:gd name="T21" fmla="*/ 0 h 77"/>
                <a:gd name="T22" fmla="*/ 0 w 30"/>
                <a:gd name="T23" fmla="*/ 0 h 77"/>
                <a:gd name="T24" fmla="*/ 0 w 30"/>
                <a:gd name="T25" fmla="*/ 0 h 77"/>
                <a:gd name="T26" fmla="*/ 0 w 30"/>
                <a:gd name="T27" fmla="*/ 0 h 77"/>
                <a:gd name="T28" fmla="*/ 0 w 30"/>
                <a:gd name="T29" fmla="*/ 0 h 77"/>
                <a:gd name="T30" fmla="*/ 0 w 30"/>
                <a:gd name="T31" fmla="*/ 0 h 77"/>
                <a:gd name="T32" fmla="*/ 0 w 30"/>
                <a:gd name="T33" fmla="*/ 0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 h="77">
                  <a:moveTo>
                    <a:pt x="20" y="77"/>
                  </a:moveTo>
                  <a:lnTo>
                    <a:pt x="9" y="38"/>
                  </a:lnTo>
                  <a:lnTo>
                    <a:pt x="3" y="16"/>
                  </a:lnTo>
                  <a:lnTo>
                    <a:pt x="0" y="8"/>
                  </a:lnTo>
                  <a:lnTo>
                    <a:pt x="0" y="3"/>
                  </a:lnTo>
                  <a:lnTo>
                    <a:pt x="1" y="0"/>
                  </a:lnTo>
                  <a:lnTo>
                    <a:pt x="4" y="0"/>
                  </a:lnTo>
                  <a:lnTo>
                    <a:pt x="7" y="0"/>
                  </a:lnTo>
                  <a:lnTo>
                    <a:pt x="13" y="2"/>
                  </a:lnTo>
                  <a:lnTo>
                    <a:pt x="19" y="18"/>
                  </a:lnTo>
                  <a:lnTo>
                    <a:pt x="23" y="37"/>
                  </a:lnTo>
                  <a:lnTo>
                    <a:pt x="27" y="55"/>
                  </a:lnTo>
                  <a:lnTo>
                    <a:pt x="30" y="76"/>
                  </a:lnTo>
                  <a:lnTo>
                    <a:pt x="27" y="76"/>
                  </a:lnTo>
                  <a:lnTo>
                    <a:pt x="26" y="76"/>
                  </a:lnTo>
                  <a:lnTo>
                    <a:pt x="23" y="76"/>
                  </a:lnTo>
                  <a:lnTo>
                    <a:pt x="20"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43" name="Freeform 1116"/>
            <p:cNvSpPr>
              <a:spLocks/>
            </p:cNvSpPr>
            <p:nvPr/>
          </p:nvSpPr>
          <p:spPr bwMode="auto">
            <a:xfrm>
              <a:off x="3733" y="3199"/>
              <a:ext cx="109" cy="29"/>
            </a:xfrm>
            <a:custGeom>
              <a:avLst/>
              <a:gdLst>
                <a:gd name="T0" fmla="*/ 0 w 329"/>
                <a:gd name="T1" fmla="*/ 0 h 87"/>
                <a:gd name="T2" fmla="*/ 0 w 329"/>
                <a:gd name="T3" fmla="*/ 0 h 87"/>
                <a:gd name="T4" fmla="*/ 0 w 329"/>
                <a:gd name="T5" fmla="*/ 0 h 87"/>
                <a:gd name="T6" fmla="*/ 0 w 329"/>
                <a:gd name="T7" fmla="*/ 0 h 87"/>
                <a:gd name="T8" fmla="*/ 0 w 329"/>
                <a:gd name="T9" fmla="*/ 0 h 87"/>
                <a:gd name="T10" fmla="*/ 0 w 329"/>
                <a:gd name="T11" fmla="*/ 0 h 87"/>
                <a:gd name="T12" fmla="*/ 0 w 329"/>
                <a:gd name="T13" fmla="*/ 0 h 87"/>
                <a:gd name="T14" fmla="*/ 0 w 329"/>
                <a:gd name="T15" fmla="*/ 0 h 87"/>
                <a:gd name="T16" fmla="*/ 0 w 329"/>
                <a:gd name="T17" fmla="*/ 0 h 87"/>
                <a:gd name="T18" fmla="*/ 0 w 329"/>
                <a:gd name="T19" fmla="*/ 0 h 87"/>
                <a:gd name="T20" fmla="*/ 0 w 329"/>
                <a:gd name="T21" fmla="*/ 0 h 87"/>
                <a:gd name="T22" fmla="*/ 0 w 329"/>
                <a:gd name="T23" fmla="*/ 0 h 87"/>
                <a:gd name="T24" fmla="*/ 0 w 329"/>
                <a:gd name="T25" fmla="*/ 0 h 87"/>
                <a:gd name="T26" fmla="*/ 0 w 329"/>
                <a:gd name="T27" fmla="*/ 0 h 87"/>
                <a:gd name="T28" fmla="*/ 0 w 329"/>
                <a:gd name="T29" fmla="*/ 0 h 87"/>
                <a:gd name="T30" fmla="*/ 0 w 329"/>
                <a:gd name="T31" fmla="*/ 0 h 87"/>
                <a:gd name="T32" fmla="*/ 0 w 329"/>
                <a:gd name="T33" fmla="*/ 0 h 87"/>
                <a:gd name="T34" fmla="*/ 0 w 329"/>
                <a:gd name="T35" fmla="*/ 0 h 87"/>
                <a:gd name="T36" fmla="*/ 0 w 329"/>
                <a:gd name="T37" fmla="*/ 0 h 87"/>
                <a:gd name="T38" fmla="*/ 0 w 329"/>
                <a:gd name="T39" fmla="*/ 0 h 87"/>
                <a:gd name="T40" fmla="*/ 0 w 329"/>
                <a:gd name="T41" fmla="*/ 0 h 87"/>
                <a:gd name="T42" fmla="*/ 0 w 329"/>
                <a:gd name="T43" fmla="*/ 0 h 87"/>
                <a:gd name="T44" fmla="*/ 0 w 329"/>
                <a:gd name="T45" fmla="*/ 0 h 87"/>
                <a:gd name="T46" fmla="*/ 0 w 329"/>
                <a:gd name="T47" fmla="*/ 0 h 87"/>
                <a:gd name="T48" fmla="*/ 0 w 329"/>
                <a:gd name="T49" fmla="*/ 0 h 87"/>
                <a:gd name="T50" fmla="*/ 0 w 329"/>
                <a:gd name="T51" fmla="*/ 0 h 87"/>
                <a:gd name="T52" fmla="*/ 0 w 329"/>
                <a:gd name="T53" fmla="*/ 0 h 87"/>
                <a:gd name="T54" fmla="*/ 0 w 329"/>
                <a:gd name="T55" fmla="*/ 0 h 87"/>
                <a:gd name="T56" fmla="*/ 0 w 329"/>
                <a:gd name="T57" fmla="*/ 0 h 87"/>
                <a:gd name="T58" fmla="*/ 0 w 329"/>
                <a:gd name="T59" fmla="*/ 0 h 87"/>
                <a:gd name="T60" fmla="*/ 0 w 329"/>
                <a:gd name="T61" fmla="*/ 0 h 87"/>
                <a:gd name="T62" fmla="*/ 0 w 329"/>
                <a:gd name="T63" fmla="*/ 0 h 87"/>
                <a:gd name="T64" fmla="*/ 0 w 329"/>
                <a:gd name="T65" fmla="*/ 0 h 87"/>
                <a:gd name="T66" fmla="*/ 0 w 329"/>
                <a:gd name="T67" fmla="*/ 0 h 87"/>
                <a:gd name="T68" fmla="*/ 0 w 329"/>
                <a:gd name="T69" fmla="*/ 0 h 87"/>
                <a:gd name="T70" fmla="*/ 0 w 329"/>
                <a:gd name="T71" fmla="*/ 0 h 87"/>
                <a:gd name="T72" fmla="*/ 0 w 329"/>
                <a:gd name="T73" fmla="*/ 0 h 87"/>
                <a:gd name="T74" fmla="*/ 0 w 329"/>
                <a:gd name="T75" fmla="*/ 0 h 87"/>
                <a:gd name="T76" fmla="*/ 0 w 329"/>
                <a:gd name="T77" fmla="*/ 0 h 87"/>
                <a:gd name="T78" fmla="*/ 0 w 329"/>
                <a:gd name="T79" fmla="*/ 0 h 87"/>
                <a:gd name="T80" fmla="*/ 0 w 329"/>
                <a:gd name="T81" fmla="*/ 0 h 87"/>
                <a:gd name="T82" fmla="*/ 0 w 329"/>
                <a:gd name="T83" fmla="*/ 0 h 87"/>
                <a:gd name="T84" fmla="*/ 0 w 329"/>
                <a:gd name="T85" fmla="*/ 0 h 87"/>
                <a:gd name="T86" fmla="*/ 0 w 329"/>
                <a:gd name="T87" fmla="*/ 0 h 87"/>
                <a:gd name="T88" fmla="*/ 0 w 329"/>
                <a:gd name="T89" fmla="*/ 0 h 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9" h="87">
                  <a:moveTo>
                    <a:pt x="130" y="87"/>
                  </a:moveTo>
                  <a:lnTo>
                    <a:pt x="114" y="86"/>
                  </a:lnTo>
                  <a:lnTo>
                    <a:pt x="96" y="83"/>
                  </a:lnTo>
                  <a:lnTo>
                    <a:pt x="79" y="81"/>
                  </a:lnTo>
                  <a:lnTo>
                    <a:pt x="62" y="78"/>
                  </a:lnTo>
                  <a:lnTo>
                    <a:pt x="46" y="75"/>
                  </a:lnTo>
                  <a:lnTo>
                    <a:pt x="29" y="71"/>
                  </a:lnTo>
                  <a:lnTo>
                    <a:pt x="14" y="68"/>
                  </a:lnTo>
                  <a:lnTo>
                    <a:pt x="0" y="64"/>
                  </a:lnTo>
                  <a:lnTo>
                    <a:pt x="20" y="62"/>
                  </a:lnTo>
                  <a:lnTo>
                    <a:pt x="40" y="62"/>
                  </a:lnTo>
                  <a:lnTo>
                    <a:pt x="60" y="64"/>
                  </a:lnTo>
                  <a:lnTo>
                    <a:pt x="80" y="65"/>
                  </a:lnTo>
                  <a:lnTo>
                    <a:pt x="102" y="67"/>
                  </a:lnTo>
                  <a:lnTo>
                    <a:pt x="122" y="67"/>
                  </a:lnTo>
                  <a:lnTo>
                    <a:pt x="144" y="67"/>
                  </a:lnTo>
                  <a:lnTo>
                    <a:pt x="166" y="65"/>
                  </a:lnTo>
                  <a:lnTo>
                    <a:pt x="186" y="55"/>
                  </a:lnTo>
                  <a:lnTo>
                    <a:pt x="206" y="47"/>
                  </a:lnTo>
                  <a:lnTo>
                    <a:pt x="225" y="36"/>
                  </a:lnTo>
                  <a:lnTo>
                    <a:pt x="244" y="28"/>
                  </a:lnTo>
                  <a:lnTo>
                    <a:pt x="264" y="21"/>
                  </a:lnTo>
                  <a:lnTo>
                    <a:pt x="284" y="13"/>
                  </a:lnTo>
                  <a:lnTo>
                    <a:pt x="306" y="6"/>
                  </a:lnTo>
                  <a:lnTo>
                    <a:pt x="329" y="0"/>
                  </a:lnTo>
                  <a:lnTo>
                    <a:pt x="327" y="3"/>
                  </a:lnTo>
                  <a:lnTo>
                    <a:pt x="327" y="5"/>
                  </a:lnTo>
                  <a:lnTo>
                    <a:pt x="327" y="8"/>
                  </a:lnTo>
                  <a:lnTo>
                    <a:pt x="327" y="10"/>
                  </a:lnTo>
                  <a:lnTo>
                    <a:pt x="306" y="16"/>
                  </a:lnTo>
                  <a:lnTo>
                    <a:pt x="285" y="22"/>
                  </a:lnTo>
                  <a:lnTo>
                    <a:pt x="267" y="31"/>
                  </a:lnTo>
                  <a:lnTo>
                    <a:pt x="248" y="39"/>
                  </a:lnTo>
                  <a:lnTo>
                    <a:pt x="231" y="49"/>
                  </a:lnTo>
                  <a:lnTo>
                    <a:pt x="212" y="60"/>
                  </a:lnTo>
                  <a:lnTo>
                    <a:pt x="194" y="70"/>
                  </a:lnTo>
                  <a:lnTo>
                    <a:pt x="177" y="80"/>
                  </a:lnTo>
                  <a:lnTo>
                    <a:pt x="171" y="81"/>
                  </a:lnTo>
                  <a:lnTo>
                    <a:pt x="164" y="83"/>
                  </a:lnTo>
                  <a:lnTo>
                    <a:pt x="158" y="84"/>
                  </a:lnTo>
                  <a:lnTo>
                    <a:pt x="154" y="86"/>
                  </a:lnTo>
                  <a:lnTo>
                    <a:pt x="148" y="86"/>
                  </a:lnTo>
                  <a:lnTo>
                    <a:pt x="143" y="87"/>
                  </a:lnTo>
                  <a:lnTo>
                    <a:pt x="135" y="87"/>
                  </a:lnTo>
                  <a:lnTo>
                    <a:pt x="130"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44" name="Freeform 1117"/>
            <p:cNvSpPr>
              <a:spLocks/>
            </p:cNvSpPr>
            <p:nvPr/>
          </p:nvSpPr>
          <p:spPr bwMode="auto">
            <a:xfrm>
              <a:off x="4323" y="2997"/>
              <a:ext cx="89" cy="220"/>
            </a:xfrm>
            <a:custGeom>
              <a:avLst/>
              <a:gdLst>
                <a:gd name="T0" fmla="*/ 0 w 267"/>
                <a:gd name="T1" fmla="*/ 1 h 660"/>
                <a:gd name="T2" fmla="*/ 0 w 267"/>
                <a:gd name="T3" fmla="*/ 1 h 660"/>
                <a:gd name="T4" fmla="*/ 0 w 267"/>
                <a:gd name="T5" fmla="*/ 1 h 660"/>
                <a:gd name="T6" fmla="*/ 0 w 267"/>
                <a:gd name="T7" fmla="*/ 0 h 660"/>
                <a:gd name="T8" fmla="*/ 0 w 267"/>
                <a:gd name="T9" fmla="*/ 0 h 660"/>
                <a:gd name="T10" fmla="*/ 0 w 267"/>
                <a:gd name="T11" fmla="*/ 0 h 660"/>
                <a:gd name="T12" fmla="*/ 0 w 267"/>
                <a:gd name="T13" fmla="*/ 0 h 660"/>
                <a:gd name="T14" fmla="*/ 0 w 267"/>
                <a:gd name="T15" fmla="*/ 0 h 660"/>
                <a:gd name="T16" fmla="*/ 0 w 267"/>
                <a:gd name="T17" fmla="*/ 0 h 660"/>
                <a:gd name="T18" fmla="*/ 0 w 267"/>
                <a:gd name="T19" fmla="*/ 0 h 660"/>
                <a:gd name="T20" fmla="*/ 0 w 267"/>
                <a:gd name="T21" fmla="*/ 0 h 660"/>
                <a:gd name="T22" fmla="*/ 0 w 267"/>
                <a:gd name="T23" fmla="*/ 0 h 660"/>
                <a:gd name="T24" fmla="*/ 0 w 267"/>
                <a:gd name="T25" fmla="*/ 0 h 660"/>
                <a:gd name="T26" fmla="*/ 0 w 267"/>
                <a:gd name="T27" fmla="*/ 0 h 660"/>
                <a:gd name="T28" fmla="*/ 0 w 267"/>
                <a:gd name="T29" fmla="*/ 0 h 660"/>
                <a:gd name="T30" fmla="*/ 0 w 267"/>
                <a:gd name="T31" fmla="*/ 0 h 660"/>
                <a:gd name="T32" fmla="*/ 0 w 267"/>
                <a:gd name="T33" fmla="*/ 0 h 660"/>
                <a:gd name="T34" fmla="*/ 0 w 267"/>
                <a:gd name="T35" fmla="*/ 0 h 660"/>
                <a:gd name="T36" fmla="*/ 0 w 267"/>
                <a:gd name="T37" fmla="*/ 0 h 660"/>
                <a:gd name="T38" fmla="*/ 0 w 267"/>
                <a:gd name="T39" fmla="*/ 0 h 660"/>
                <a:gd name="T40" fmla="*/ 0 w 267"/>
                <a:gd name="T41" fmla="*/ 0 h 660"/>
                <a:gd name="T42" fmla="*/ 0 w 267"/>
                <a:gd name="T43" fmla="*/ 0 h 660"/>
                <a:gd name="T44" fmla="*/ 0 w 267"/>
                <a:gd name="T45" fmla="*/ 0 h 660"/>
                <a:gd name="T46" fmla="*/ 0 w 267"/>
                <a:gd name="T47" fmla="*/ 0 h 660"/>
                <a:gd name="T48" fmla="*/ 0 w 267"/>
                <a:gd name="T49" fmla="*/ 0 h 660"/>
                <a:gd name="T50" fmla="*/ 0 w 267"/>
                <a:gd name="T51" fmla="*/ 0 h 660"/>
                <a:gd name="T52" fmla="*/ 0 w 267"/>
                <a:gd name="T53" fmla="*/ 0 h 660"/>
                <a:gd name="T54" fmla="*/ 0 w 267"/>
                <a:gd name="T55" fmla="*/ 0 h 660"/>
                <a:gd name="T56" fmla="*/ 0 w 267"/>
                <a:gd name="T57" fmla="*/ 0 h 660"/>
                <a:gd name="T58" fmla="*/ 0 w 267"/>
                <a:gd name="T59" fmla="*/ 0 h 660"/>
                <a:gd name="T60" fmla="*/ 0 w 267"/>
                <a:gd name="T61" fmla="*/ 0 h 660"/>
                <a:gd name="T62" fmla="*/ 0 w 267"/>
                <a:gd name="T63" fmla="*/ 0 h 660"/>
                <a:gd name="T64" fmla="*/ 0 w 267"/>
                <a:gd name="T65" fmla="*/ 0 h 660"/>
                <a:gd name="T66" fmla="*/ 0 w 267"/>
                <a:gd name="T67" fmla="*/ 0 h 660"/>
                <a:gd name="T68" fmla="*/ 0 w 267"/>
                <a:gd name="T69" fmla="*/ 0 h 660"/>
                <a:gd name="T70" fmla="*/ 0 w 267"/>
                <a:gd name="T71" fmla="*/ 0 h 660"/>
                <a:gd name="T72" fmla="*/ 0 w 267"/>
                <a:gd name="T73" fmla="*/ 0 h 660"/>
                <a:gd name="T74" fmla="*/ 0 w 267"/>
                <a:gd name="T75" fmla="*/ 0 h 660"/>
                <a:gd name="T76" fmla="*/ 0 w 267"/>
                <a:gd name="T77" fmla="*/ 0 h 660"/>
                <a:gd name="T78" fmla="*/ 0 w 267"/>
                <a:gd name="T79" fmla="*/ 0 h 660"/>
                <a:gd name="T80" fmla="*/ 0 w 267"/>
                <a:gd name="T81" fmla="*/ 0 h 660"/>
                <a:gd name="T82" fmla="*/ 0 w 267"/>
                <a:gd name="T83" fmla="*/ 0 h 660"/>
                <a:gd name="T84" fmla="*/ 0 w 267"/>
                <a:gd name="T85" fmla="*/ 1 h 660"/>
                <a:gd name="T86" fmla="*/ 0 w 267"/>
                <a:gd name="T87" fmla="*/ 1 h 660"/>
                <a:gd name="T88" fmla="*/ 0 w 267"/>
                <a:gd name="T89" fmla="*/ 1 h 6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67" h="660">
                  <a:moveTo>
                    <a:pt x="3" y="660"/>
                  </a:moveTo>
                  <a:lnTo>
                    <a:pt x="2" y="660"/>
                  </a:lnTo>
                  <a:lnTo>
                    <a:pt x="2" y="658"/>
                  </a:lnTo>
                  <a:lnTo>
                    <a:pt x="0" y="658"/>
                  </a:lnTo>
                  <a:lnTo>
                    <a:pt x="0" y="657"/>
                  </a:lnTo>
                  <a:lnTo>
                    <a:pt x="16" y="608"/>
                  </a:lnTo>
                  <a:lnTo>
                    <a:pt x="32" y="559"/>
                  </a:lnTo>
                  <a:lnTo>
                    <a:pt x="48" y="510"/>
                  </a:lnTo>
                  <a:lnTo>
                    <a:pt x="65" y="462"/>
                  </a:lnTo>
                  <a:lnTo>
                    <a:pt x="81" y="413"/>
                  </a:lnTo>
                  <a:lnTo>
                    <a:pt x="98" y="365"/>
                  </a:lnTo>
                  <a:lnTo>
                    <a:pt x="116" y="318"/>
                  </a:lnTo>
                  <a:lnTo>
                    <a:pt x="132" y="270"/>
                  </a:lnTo>
                  <a:lnTo>
                    <a:pt x="134" y="269"/>
                  </a:lnTo>
                  <a:lnTo>
                    <a:pt x="139" y="267"/>
                  </a:lnTo>
                  <a:lnTo>
                    <a:pt x="142" y="266"/>
                  </a:lnTo>
                  <a:lnTo>
                    <a:pt x="146" y="264"/>
                  </a:lnTo>
                  <a:lnTo>
                    <a:pt x="146" y="263"/>
                  </a:lnTo>
                  <a:lnTo>
                    <a:pt x="146" y="262"/>
                  </a:lnTo>
                  <a:lnTo>
                    <a:pt x="146" y="260"/>
                  </a:lnTo>
                  <a:lnTo>
                    <a:pt x="146" y="259"/>
                  </a:lnTo>
                  <a:lnTo>
                    <a:pt x="145" y="257"/>
                  </a:lnTo>
                  <a:lnTo>
                    <a:pt x="142" y="257"/>
                  </a:lnTo>
                  <a:lnTo>
                    <a:pt x="140" y="257"/>
                  </a:lnTo>
                  <a:lnTo>
                    <a:pt x="137" y="256"/>
                  </a:lnTo>
                  <a:lnTo>
                    <a:pt x="137" y="253"/>
                  </a:lnTo>
                  <a:lnTo>
                    <a:pt x="137" y="250"/>
                  </a:lnTo>
                  <a:lnTo>
                    <a:pt x="137" y="247"/>
                  </a:lnTo>
                  <a:lnTo>
                    <a:pt x="137" y="244"/>
                  </a:lnTo>
                  <a:lnTo>
                    <a:pt x="147" y="238"/>
                  </a:lnTo>
                  <a:lnTo>
                    <a:pt x="155" y="234"/>
                  </a:lnTo>
                  <a:lnTo>
                    <a:pt x="160" y="233"/>
                  </a:lnTo>
                  <a:lnTo>
                    <a:pt x="168" y="230"/>
                  </a:lnTo>
                  <a:lnTo>
                    <a:pt x="168" y="228"/>
                  </a:lnTo>
                  <a:lnTo>
                    <a:pt x="169" y="225"/>
                  </a:lnTo>
                  <a:lnTo>
                    <a:pt x="169" y="224"/>
                  </a:lnTo>
                  <a:lnTo>
                    <a:pt x="169" y="223"/>
                  </a:lnTo>
                  <a:lnTo>
                    <a:pt x="165" y="223"/>
                  </a:lnTo>
                  <a:lnTo>
                    <a:pt x="160" y="223"/>
                  </a:lnTo>
                  <a:lnTo>
                    <a:pt x="155" y="224"/>
                  </a:lnTo>
                  <a:lnTo>
                    <a:pt x="150" y="224"/>
                  </a:lnTo>
                  <a:lnTo>
                    <a:pt x="150" y="208"/>
                  </a:lnTo>
                  <a:lnTo>
                    <a:pt x="156" y="201"/>
                  </a:lnTo>
                  <a:lnTo>
                    <a:pt x="166" y="197"/>
                  </a:lnTo>
                  <a:lnTo>
                    <a:pt x="175" y="188"/>
                  </a:lnTo>
                  <a:lnTo>
                    <a:pt x="173" y="187"/>
                  </a:lnTo>
                  <a:lnTo>
                    <a:pt x="172" y="185"/>
                  </a:lnTo>
                  <a:lnTo>
                    <a:pt x="168" y="185"/>
                  </a:lnTo>
                  <a:lnTo>
                    <a:pt x="160" y="184"/>
                  </a:lnTo>
                  <a:lnTo>
                    <a:pt x="163" y="169"/>
                  </a:lnTo>
                  <a:lnTo>
                    <a:pt x="169" y="163"/>
                  </a:lnTo>
                  <a:lnTo>
                    <a:pt x="179" y="161"/>
                  </a:lnTo>
                  <a:lnTo>
                    <a:pt x="195" y="156"/>
                  </a:lnTo>
                  <a:lnTo>
                    <a:pt x="195" y="153"/>
                  </a:lnTo>
                  <a:lnTo>
                    <a:pt x="195" y="150"/>
                  </a:lnTo>
                  <a:lnTo>
                    <a:pt x="195" y="149"/>
                  </a:lnTo>
                  <a:lnTo>
                    <a:pt x="196" y="146"/>
                  </a:lnTo>
                  <a:lnTo>
                    <a:pt x="191" y="146"/>
                  </a:lnTo>
                  <a:lnTo>
                    <a:pt x="185" y="148"/>
                  </a:lnTo>
                  <a:lnTo>
                    <a:pt x="179" y="148"/>
                  </a:lnTo>
                  <a:lnTo>
                    <a:pt x="173" y="149"/>
                  </a:lnTo>
                  <a:lnTo>
                    <a:pt x="175" y="143"/>
                  </a:lnTo>
                  <a:lnTo>
                    <a:pt x="175" y="139"/>
                  </a:lnTo>
                  <a:lnTo>
                    <a:pt x="175" y="135"/>
                  </a:lnTo>
                  <a:lnTo>
                    <a:pt x="176" y="130"/>
                  </a:lnTo>
                  <a:lnTo>
                    <a:pt x="183" y="127"/>
                  </a:lnTo>
                  <a:lnTo>
                    <a:pt x="191" y="124"/>
                  </a:lnTo>
                  <a:lnTo>
                    <a:pt x="196" y="122"/>
                  </a:lnTo>
                  <a:lnTo>
                    <a:pt x="204" y="119"/>
                  </a:lnTo>
                  <a:lnTo>
                    <a:pt x="204" y="116"/>
                  </a:lnTo>
                  <a:lnTo>
                    <a:pt x="205" y="114"/>
                  </a:lnTo>
                  <a:lnTo>
                    <a:pt x="205" y="112"/>
                  </a:lnTo>
                  <a:lnTo>
                    <a:pt x="205" y="110"/>
                  </a:lnTo>
                  <a:lnTo>
                    <a:pt x="199" y="112"/>
                  </a:lnTo>
                  <a:lnTo>
                    <a:pt x="194" y="112"/>
                  </a:lnTo>
                  <a:lnTo>
                    <a:pt x="188" y="112"/>
                  </a:lnTo>
                  <a:lnTo>
                    <a:pt x="182" y="113"/>
                  </a:lnTo>
                  <a:lnTo>
                    <a:pt x="185" y="100"/>
                  </a:lnTo>
                  <a:lnTo>
                    <a:pt x="191" y="91"/>
                  </a:lnTo>
                  <a:lnTo>
                    <a:pt x="196" y="87"/>
                  </a:lnTo>
                  <a:lnTo>
                    <a:pt x="202" y="86"/>
                  </a:lnTo>
                  <a:lnTo>
                    <a:pt x="209" y="84"/>
                  </a:lnTo>
                  <a:lnTo>
                    <a:pt x="217" y="84"/>
                  </a:lnTo>
                  <a:lnTo>
                    <a:pt x="224" y="80"/>
                  </a:lnTo>
                  <a:lnTo>
                    <a:pt x="231" y="74"/>
                  </a:lnTo>
                  <a:lnTo>
                    <a:pt x="221" y="74"/>
                  </a:lnTo>
                  <a:lnTo>
                    <a:pt x="212" y="74"/>
                  </a:lnTo>
                  <a:lnTo>
                    <a:pt x="202" y="74"/>
                  </a:lnTo>
                  <a:lnTo>
                    <a:pt x="192" y="74"/>
                  </a:lnTo>
                  <a:lnTo>
                    <a:pt x="194" y="68"/>
                  </a:lnTo>
                  <a:lnTo>
                    <a:pt x="195" y="61"/>
                  </a:lnTo>
                  <a:lnTo>
                    <a:pt x="196" y="55"/>
                  </a:lnTo>
                  <a:lnTo>
                    <a:pt x="198" y="49"/>
                  </a:lnTo>
                  <a:lnTo>
                    <a:pt x="207" y="47"/>
                  </a:lnTo>
                  <a:lnTo>
                    <a:pt x="215" y="44"/>
                  </a:lnTo>
                  <a:lnTo>
                    <a:pt x="224" y="41"/>
                  </a:lnTo>
                  <a:lnTo>
                    <a:pt x="233" y="38"/>
                  </a:lnTo>
                  <a:lnTo>
                    <a:pt x="224" y="35"/>
                  </a:lnTo>
                  <a:lnTo>
                    <a:pt x="217" y="34"/>
                  </a:lnTo>
                  <a:lnTo>
                    <a:pt x="209" y="32"/>
                  </a:lnTo>
                  <a:lnTo>
                    <a:pt x="202" y="32"/>
                  </a:lnTo>
                  <a:lnTo>
                    <a:pt x="205" y="25"/>
                  </a:lnTo>
                  <a:lnTo>
                    <a:pt x="207" y="16"/>
                  </a:lnTo>
                  <a:lnTo>
                    <a:pt x="209" y="8"/>
                  </a:lnTo>
                  <a:lnTo>
                    <a:pt x="211" y="0"/>
                  </a:lnTo>
                  <a:lnTo>
                    <a:pt x="218" y="0"/>
                  </a:lnTo>
                  <a:lnTo>
                    <a:pt x="225" y="2"/>
                  </a:lnTo>
                  <a:lnTo>
                    <a:pt x="231" y="3"/>
                  </a:lnTo>
                  <a:lnTo>
                    <a:pt x="238" y="5"/>
                  </a:lnTo>
                  <a:lnTo>
                    <a:pt x="244" y="8"/>
                  </a:lnTo>
                  <a:lnTo>
                    <a:pt x="251" y="11"/>
                  </a:lnTo>
                  <a:lnTo>
                    <a:pt x="259" y="15"/>
                  </a:lnTo>
                  <a:lnTo>
                    <a:pt x="267" y="19"/>
                  </a:lnTo>
                  <a:lnTo>
                    <a:pt x="267" y="22"/>
                  </a:lnTo>
                  <a:lnTo>
                    <a:pt x="267" y="25"/>
                  </a:lnTo>
                  <a:lnTo>
                    <a:pt x="267" y="29"/>
                  </a:lnTo>
                  <a:lnTo>
                    <a:pt x="267" y="32"/>
                  </a:lnTo>
                  <a:lnTo>
                    <a:pt x="254" y="67"/>
                  </a:lnTo>
                  <a:lnTo>
                    <a:pt x="240" y="101"/>
                  </a:lnTo>
                  <a:lnTo>
                    <a:pt x="227" y="137"/>
                  </a:lnTo>
                  <a:lnTo>
                    <a:pt x="212" y="172"/>
                  </a:lnTo>
                  <a:lnTo>
                    <a:pt x="198" y="208"/>
                  </a:lnTo>
                  <a:lnTo>
                    <a:pt x="183" y="244"/>
                  </a:lnTo>
                  <a:lnTo>
                    <a:pt x="169" y="279"/>
                  </a:lnTo>
                  <a:lnTo>
                    <a:pt x="155" y="315"/>
                  </a:lnTo>
                  <a:lnTo>
                    <a:pt x="140" y="351"/>
                  </a:lnTo>
                  <a:lnTo>
                    <a:pt x="124" y="387"/>
                  </a:lnTo>
                  <a:lnTo>
                    <a:pt x="110" y="423"/>
                  </a:lnTo>
                  <a:lnTo>
                    <a:pt x="94" y="458"/>
                  </a:lnTo>
                  <a:lnTo>
                    <a:pt x="78" y="492"/>
                  </a:lnTo>
                  <a:lnTo>
                    <a:pt x="62" y="528"/>
                  </a:lnTo>
                  <a:lnTo>
                    <a:pt x="46" y="562"/>
                  </a:lnTo>
                  <a:lnTo>
                    <a:pt x="30" y="596"/>
                  </a:lnTo>
                  <a:lnTo>
                    <a:pt x="16" y="632"/>
                  </a:lnTo>
                  <a:lnTo>
                    <a:pt x="7" y="651"/>
                  </a:lnTo>
                  <a:lnTo>
                    <a:pt x="5" y="658"/>
                  </a:lnTo>
                  <a:lnTo>
                    <a:pt x="3" y="660"/>
                  </a:lnTo>
                  <a:close/>
                </a:path>
              </a:pathLst>
            </a:custGeom>
            <a:solidFill>
              <a:srgbClr val="EDEA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45" name="Freeform 1118"/>
            <p:cNvSpPr>
              <a:spLocks/>
            </p:cNvSpPr>
            <p:nvPr/>
          </p:nvSpPr>
          <p:spPr bwMode="auto">
            <a:xfrm>
              <a:off x="4126" y="3175"/>
              <a:ext cx="138" cy="30"/>
            </a:xfrm>
            <a:custGeom>
              <a:avLst/>
              <a:gdLst>
                <a:gd name="T0" fmla="*/ 0 w 416"/>
                <a:gd name="T1" fmla="*/ 0 h 90"/>
                <a:gd name="T2" fmla="*/ 0 w 416"/>
                <a:gd name="T3" fmla="*/ 0 h 90"/>
                <a:gd name="T4" fmla="*/ 0 w 416"/>
                <a:gd name="T5" fmla="*/ 0 h 90"/>
                <a:gd name="T6" fmla="*/ 0 w 416"/>
                <a:gd name="T7" fmla="*/ 0 h 90"/>
                <a:gd name="T8" fmla="*/ 0 w 416"/>
                <a:gd name="T9" fmla="*/ 0 h 90"/>
                <a:gd name="T10" fmla="*/ 0 w 416"/>
                <a:gd name="T11" fmla="*/ 0 h 90"/>
                <a:gd name="T12" fmla="*/ 0 w 416"/>
                <a:gd name="T13" fmla="*/ 0 h 90"/>
                <a:gd name="T14" fmla="*/ 0 w 416"/>
                <a:gd name="T15" fmla="*/ 0 h 90"/>
                <a:gd name="T16" fmla="*/ 0 w 416"/>
                <a:gd name="T17" fmla="*/ 0 h 90"/>
                <a:gd name="T18" fmla="*/ 0 w 416"/>
                <a:gd name="T19" fmla="*/ 0 h 90"/>
                <a:gd name="T20" fmla="*/ 0 w 416"/>
                <a:gd name="T21" fmla="*/ 0 h 90"/>
                <a:gd name="T22" fmla="*/ 0 w 416"/>
                <a:gd name="T23" fmla="*/ 0 h 90"/>
                <a:gd name="T24" fmla="*/ 0 w 416"/>
                <a:gd name="T25" fmla="*/ 0 h 90"/>
                <a:gd name="T26" fmla="*/ 0 w 416"/>
                <a:gd name="T27" fmla="*/ 0 h 90"/>
                <a:gd name="T28" fmla="*/ 0 w 416"/>
                <a:gd name="T29" fmla="*/ 0 h 90"/>
                <a:gd name="T30" fmla="*/ 0 w 416"/>
                <a:gd name="T31" fmla="*/ 0 h 90"/>
                <a:gd name="T32" fmla="*/ 0 w 416"/>
                <a:gd name="T33" fmla="*/ 0 h 90"/>
                <a:gd name="T34" fmla="*/ 0 w 416"/>
                <a:gd name="T35" fmla="*/ 0 h 90"/>
                <a:gd name="T36" fmla="*/ 0 w 416"/>
                <a:gd name="T37" fmla="*/ 0 h 90"/>
                <a:gd name="T38" fmla="*/ 0 w 416"/>
                <a:gd name="T39" fmla="*/ 0 h 90"/>
                <a:gd name="T40" fmla="*/ 0 w 416"/>
                <a:gd name="T41" fmla="*/ 0 h 90"/>
                <a:gd name="T42" fmla="*/ 0 w 416"/>
                <a:gd name="T43" fmla="*/ 0 h 90"/>
                <a:gd name="T44" fmla="*/ 0 w 416"/>
                <a:gd name="T45" fmla="*/ 0 h 90"/>
                <a:gd name="T46" fmla="*/ 0 w 416"/>
                <a:gd name="T47" fmla="*/ 0 h 90"/>
                <a:gd name="T48" fmla="*/ 0 w 416"/>
                <a:gd name="T49" fmla="*/ 0 h 90"/>
                <a:gd name="T50" fmla="*/ 0 w 416"/>
                <a:gd name="T51" fmla="*/ 0 h 90"/>
                <a:gd name="T52" fmla="*/ 0 w 416"/>
                <a:gd name="T53" fmla="*/ 0 h 90"/>
                <a:gd name="T54" fmla="*/ 0 w 416"/>
                <a:gd name="T55" fmla="*/ 0 h 90"/>
                <a:gd name="T56" fmla="*/ 0 w 416"/>
                <a:gd name="T57" fmla="*/ 0 h 90"/>
                <a:gd name="T58" fmla="*/ 0 w 416"/>
                <a:gd name="T59" fmla="*/ 0 h 90"/>
                <a:gd name="T60" fmla="*/ 0 w 416"/>
                <a:gd name="T61" fmla="*/ 0 h 90"/>
                <a:gd name="T62" fmla="*/ 0 w 416"/>
                <a:gd name="T63" fmla="*/ 0 h 90"/>
                <a:gd name="T64" fmla="*/ 0 w 416"/>
                <a:gd name="T65" fmla="*/ 0 h 90"/>
                <a:gd name="T66" fmla="*/ 0 w 416"/>
                <a:gd name="T67" fmla="*/ 0 h 90"/>
                <a:gd name="T68" fmla="*/ 0 w 416"/>
                <a:gd name="T69" fmla="*/ 0 h 90"/>
                <a:gd name="T70" fmla="*/ 0 w 416"/>
                <a:gd name="T71" fmla="*/ 0 h 90"/>
                <a:gd name="T72" fmla="*/ 0 w 416"/>
                <a:gd name="T73" fmla="*/ 0 h 90"/>
                <a:gd name="T74" fmla="*/ 0 w 416"/>
                <a:gd name="T75" fmla="*/ 0 h 90"/>
                <a:gd name="T76" fmla="*/ 0 w 416"/>
                <a:gd name="T77" fmla="*/ 0 h 90"/>
                <a:gd name="T78" fmla="*/ 1 w 416"/>
                <a:gd name="T79" fmla="*/ 0 h 90"/>
                <a:gd name="T80" fmla="*/ 1 w 416"/>
                <a:gd name="T81" fmla="*/ 0 h 90"/>
                <a:gd name="T82" fmla="*/ 1 w 416"/>
                <a:gd name="T83" fmla="*/ 0 h 90"/>
                <a:gd name="T84" fmla="*/ 1 w 416"/>
                <a:gd name="T85" fmla="*/ 0 h 90"/>
                <a:gd name="T86" fmla="*/ 1 w 416"/>
                <a:gd name="T87" fmla="*/ 0 h 90"/>
                <a:gd name="T88" fmla="*/ 1 w 416"/>
                <a:gd name="T89" fmla="*/ 0 h 90"/>
                <a:gd name="T90" fmla="*/ 1 w 416"/>
                <a:gd name="T91" fmla="*/ 0 h 90"/>
                <a:gd name="T92" fmla="*/ 1 w 416"/>
                <a:gd name="T93" fmla="*/ 0 h 90"/>
                <a:gd name="T94" fmla="*/ 0 w 416"/>
                <a:gd name="T95" fmla="*/ 0 h 90"/>
                <a:gd name="T96" fmla="*/ 0 w 416"/>
                <a:gd name="T97" fmla="*/ 0 h 90"/>
                <a:gd name="T98" fmla="*/ 0 w 416"/>
                <a:gd name="T99" fmla="*/ 0 h 90"/>
                <a:gd name="T100" fmla="*/ 0 w 416"/>
                <a:gd name="T101" fmla="*/ 0 h 90"/>
                <a:gd name="T102" fmla="*/ 0 w 416"/>
                <a:gd name="T103" fmla="*/ 0 h 90"/>
                <a:gd name="T104" fmla="*/ 0 w 416"/>
                <a:gd name="T105" fmla="*/ 0 h 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16" h="90">
                  <a:moveTo>
                    <a:pt x="283" y="90"/>
                  </a:moveTo>
                  <a:lnTo>
                    <a:pt x="257" y="85"/>
                  </a:lnTo>
                  <a:lnTo>
                    <a:pt x="232" y="80"/>
                  </a:lnTo>
                  <a:lnTo>
                    <a:pt x="209" y="71"/>
                  </a:lnTo>
                  <a:lnTo>
                    <a:pt x="186" y="61"/>
                  </a:lnTo>
                  <a:lnTo>
                    <a:pt x="163" y="51"/>
                  </a:lnTo>
                  <a:lnTo>
                    <a:pt x="141" y="41"/>
                  </a:lnTo>
                  <a:lnTo>
                    <a:pt x="120" y="31"/>
                  </a:lnTo>
                  <a:lnTo>
                    <a:pt x="97" y="22"/>
                  </a:lnTo>
                  <a:lnTo>
                    <a:pt x="85" y="20"/>
                  </a:lnTo>
                  <a:lnTo>
                    <a:pt x="74" y="19"/>
                  </a:lnTo>
                  <a:lnTo>
                    <a:pt x="61" y="18"/>
                  </a:lnTo>
                  <a:lnTo>
                    <a:pt x="49" y="16"/>
                  </a:lnTo>
                  <a:lnTo>
                    <a:pt x="37" y="15"/>
                  </a:lnTo>
                  <a:lnTo>
                    <a:pt x="26" y="13"/>
                  </a:lnTo>
                  <a:lnTo>
                    <a:pt x="13" y="12"/>
                  </a:lnTo>
                  <a:lnTo>
                    <a:pt x="1" y="10"/>
                  </a:lnTo>
                  <a:lnTo>
                    <a:pt x="1" y="7"/>
                  </a:lnTo>
                  <a:lnTo>
                    <a:pt x="1" y="5"/>
                  </a:lnTo>
                  <a:lnTo>
                    <a:pt x="0" y="3"/>
                  </a:lnTo>
                  <a:lnTo>
                    <a:pt x="0" y="0"/>
                  </a:lnTo>
                  <a:lnTo>
                    <a:pt x="29" y="2"/>
                  </a:lnTo>
                  <a:lnTo>
                    <a:pt x="56" y="3"/>
                  </a:lnTo>
                  <a:lnTo>
                    <a:pt x="82" y="7"/>
                  </a:lnTo>
                  <a:lnTo>
                    <a:pt x="107" y="13"/>
                  </a:lnTo>
                  <a:lnTo>
                    <a:pt x="131" y="20"/>
                  </a:lnTo>
                  <a:lnTo>
                    <a:pt x="156" y="31"/>
                  </a:lnTo>
                  <a:lnTo>
                    <a:pt x="183" y="42"/>
                  </a:lnTo>
                  <a:lnTo>
                    <a:pt x="212" y="57"/>
                  </a:lnTo>
                  <a:lnTo>
                    <a:pt x="225" y="61"/>
                  </a:lnTo>
                  <a:lnTo>
                    <a:pt x="237" y="65"/>
                  </a:lnTo>
                  <a:lnTo>
                    <a:pt x="250" y="68"/>
                  </a:lnTo>
                  <a:lnTo>
                    <a:pt x="263" y="71"/>
                  </a:lnTo>
                  <a:lnTo>
                    <a:pt x="276" y="72"/>
                  </a:lnTo>
                  <a:lnTo>
                    <a:pt x="290" y="75"/>
                  </a:lnTo>
                  <a:lnTo>
                    <a:pt x="304" y="77"/>
                  </a:lnTo>
                  <a:lnTo>
                    <a:pt x="320" y="78"/>
                  </a:lnTo>
                  <a:lnTo>
                    <a:pt x="341" y="77"/>
                  </a:lnTo>
                  <a:lnTo>
                    <a:pt x="359" y="75"/>
                  </a:lnTo>
                  <a:lnTo>
                    <a:pt x="375" y="75"/>
                  </a:lnTo>
                  <a:lnTo>
                    <a:pt x="388" y="74"/>
                  </a:lnTo>
                  <a:lnTo>
                    <a:pt x="398" y="72"/>
                  </a:lnTo>
                  <a:lnTo>
                    <a:pt x="407" y="72"/>
                  </a:lnTo>
                  <a:lnTo>
                    <a:pt x="413" y="72"/>
                  </a:lnTo>
                  <a:lnTo>
                    <a:pt x="416" y="72"/>
                  </a:lnTo>
                  <a:lnTo>
                    <a:pt x="400" y="78"/>
                  </a:lnTo>
                  <a:lnTo>
                    <a:pt x="382" y="82"/>
                  </a:lnTo>
                  <a:lnTo>
                    <a:pt x="365" y="85"/>
                  </a:lnTo>
                  <a:lnTo>
                    <a:pt x="348" y="87"/>
                  </a:lnTo>
                  <a:lnTo>
                    <a:pt x="332" y="88"/>
                  </a:lnTo>
                  <a:lnTo>
                    <a:pt x="315" y="88"/>
                  </a:lnTo>
                  <a:lnTo>
                    <a:pt x="299" y="90"/>
                  </a:lnTo>
                  <a:lnTo>
                    <a:pt x="283"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46" name="Freeform 1119"/>
            <p:cNvSpPr>
              <a:spLocks/>
            </p:cNvSpPr>
            <p:nvPr/>
          </p:nvSpPr>
          <p:spPr bwMode="auto">
            <a:xfrm>
              <a:off x="3739" y="3162"/>
              <a:ext cx="112" cy="35"/>
            </a:xfrm>
            <a:custGeom>
              <a:avLst/>
              <a:gdLst>
                <a:gd name="T0" fmla="*/ 0 w 338"/>
                <a:gd name="T1" fmla="*/ 0 h 107"/>
                <a:gd name="T2" fmla="*/ 0 w 338"/>
                <a:gd name="T3" fmla="*/ 0 h 107"/>
                <a:gd name="T4" fmla="*/ 0 w 338"/>
                <a:gd name="T5" fmla="*/ 0 h 107"/>
                <a:gd name="T6" fmla="*/ 0 w 338"/>
                <a:gd name="T7" fmla="*/ 0 h 107"/>
                <a:gd name="T8" fmla="*/ 0 w 338"/>
                <a:gd name="T9" fmla="*/ 0 h 107"/>
                <a:gd name="T10" fmla="*/ 0 w 338"/>
                <a:gd name="T11" fmla="*/ 0 h 107"/>
                <a:gd name="T12" fmla="*/ 0 w 338"/>
                <a:gd name="T13" fmla="*/ 0 h 107"/>
                <a:gd name="T14" fmla="*/ 0 w 338"/>
                <a:gd name="T15" fmla="*/ 0 h 107"/>
                <a:gd name="T16" fmla="*/ 0 w 338"/>
                <a:gd name="T17" fmla="*/ 0 h 107"/>
                <a:gd name="T18" fmla="*/ 0 w 338"/>
                <a:gd name="T19" fmla="*/ 0 h 107"/>
                <a:gd name="T20" fmla="*/ 0 w 338"/>
                <a:gd name="T21" fmla="*/ 0 h 107"/>
                <a:gd name="T22" fmla="*/ 0 w 338"/>
                <a:gd name="T23" fmla="*/ 0 h 107"/>
                <a:gd name="T24" fmla="*/ 0 w 338"/>
                <a:gd name="T25" fmla="*/ 0 h 107"/>
                <a:gd name="T26" fmla="*/ 0 w 338"/>
                <a:gd name="T27" fmla="*/ 0 h 107"/>
                <a:gd name="T28" fmla="*/ 0 w 338"/>
                <a:gd name="T29" fmla="*/ 0 h 107"/>
                <a:gd name="T30" fmla="*/ 0 w 338"/>
                <a:gd name="T31" fmla="*/ 0 h 107"/>
                <a:gd name="T32" fmla="*/ 0 w 338"/>
                <a:gd name="T33" fmla="*/ 0 h 107"/>
                <a:gd name="T34" fmla="*/ 0 w 338"/>
                <a:gd name="T35" fmla="*/ 0 h 107"/>
                <a:gd name="T36" fmla="*/ 0 w 338"/>
                <a:gd name="T37" fmla="*/ 0 h 107"/>
                <a:gd name="T38" fmla="*/ 0 w 338"/>
                <a:gd name="T39" fmla="*/ 0 h 107"/>
                <a:gd name="T40" fmla="*/ 0 w 338"/>
                <a:gd name="T41" fmla="*/ 0 h 107"/>
                <a:gd name="T42" fmla="*/ 0 w 338"/>
                <a:gd name="T43" fmla="*/ 0 h 107"/>
                <a:gd name="T44" fmla="*/ 0 w 338"/>
                <a:gd name="T45" fmla="*/ 0 h 107"/>
                <a:gd name="T46" fmla="*/ 0 w 338"/>
                <a:gd name="T47" fmla="*/ 0 h 107"/>
                <a:gd name="T48" fmla="*/ 0 w 338"/>
                <a:gd name="T49" fmla="*/ 0 h 107"/>
                <a:gd name="T50" fmla="*/ 0 w 338"/>
                <a:gd name="T51" fmla="*/ 0 h 107"/>
                <a:gd name="T52" fmla="*/ 0 w 338"/>
                <a:gd name="T53" fmla="*/ 0 h 107"/>
                <a:gd name="T54" fmla="*/ 0 w 338"/>
                <a:gd name="T55" fmla="*/ 0 h 107"/>
                <a:gd name="T56" fmla="*/ 0 w 338"/>
                <a:gd name="T57" fmla="*/ 0 h 107"/>
                <a:gd name="T58" fmla="*/ 0 w 338"/>
                <a:gd name="T59" fmla="*/ 0 h 107"/>
                <a:gd name="T60" fmla="*/ 0 w 338"/>
                <a:gd name="T61" fmla="*/ 0 h 107"/>
                <a:gd name="T62" fmla="*/ 0 w 338"/>
                <a:gd name="T63" fmla="*/ 0 h 107"/>
                <a:gd name="T64" fmla="*/ 0 w 338"/>
                <a:gd name="T65" fmla="*/ 0 h 107"/>
                <a:gd name="T66" fmla="*/ 0 w 338"/>
                <a:gd name="T67" fmla="*/ 0 h 107"/>
                <a:gd name="T68" fmla="*/ 0 w 338"/>
                <a:gd name="T69" fmla="*/ 0 h 107"/>
                <a:gd name="T70" fmla="*/ 0 w 338"/>
                <a:gd name="T71" fmla="*/ 0 h 107"/>
                <a:gd name="T72" fmla="*/ 0 w 338"/>
                <a:gd name="T73" fmla="*/ 0 h 107"/>
                <a:gd name="T74" fmla="*/ 0 w 338"/>
                <a:gd name="T75" fmla="*/ 0 h 107"/>
                <a:gd name="T76" fmla="*/ 0 w 338"/>
                <a:gd name="T77" fmla="*/ 0 h 107"/>
                <a:gd name="T78" fmla="*/ 0 w 338"/>
                <a:gd name="T79" fmla="*/ 0 h 107"/>
                <a:gd name="T80" fmla="*/ 0 w 338"/>
                <a:gd name="T81" fmla="*/ 0 h 1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38" h="107">
                  <a:moveTo>
                    <a:pt x="103" y="107"/>
                  </a:moveTo>
                  <a:lnTo>
                    <a:pt x="90" y="104"/>
                  </a:lnTo>
                  <a:lnTo>
                    <a:pt x="77" y="101"/>
                  </a:lnTo>
                  <a:lnTo>
                    <a:pt x="64" y="98"/>
                  </a:lnTo>
                  <a:lnTo>
                    <a:pt x="52" y="94"/>
                  </a:lnTo>
                  <a:lnTo>
                    <a:pt x="39" y="91"/>
                  </a:lnTo>
                  <a:lnTo>
                    <a:pt x="26" y="88"/>
                  </a:lnTo>
                  <a:lnTo>
                    <a:pt x="13" y="85"/>
                  </a:lnTo>
                  <a:lnTo>
                    <a:pt x="0" y="82"/>
                  </a:lnTo>
                  <a:lnTo>
                    <a:pt x="16" y="81"/>
                  </a:lnTo>
                  <a:lnTo>
                    <a:pt x="34" y="82"/>
                  </a:lnTo>
                  <a:lnTo>
                    <a:pt x="51" y="84"/>
                  </a:lnTo>
                  <a:lnTo>
                    <a:pt x="70" y="86"/>
                  </a:lnTo>
                  <a:lnTo>
                    <a:pt x="87" y="88"/>
                  </a:lnTo>
                  <a:lnTo>
                    <a:pt x="106" y="88"/>
                  </a:lnTo>
                  <a:lnTo>
                    <a:pt x="125" y="85"/>
                  </a:lnTo>
                  <a:lnTo>
                    <a:pt x="143" y="79"/>
                  </a:lnTo>
                  <a:lnTo>
                    <a:pt x="168" y="66"/>
                  </a:lnTo>
                  <a:lnTo>
                    <a:pt x="191" y="53"/>
                  </a:lnTo>
                  <a:lnTo>
                    <a:pt x="214" y="40"/>
                  </a:lnTo>
                  <a:lnTo>
                    <a:pt x="237" y="30"/>
                  </a:lnTo>
                  <a:lnTo>
                    <a:pt x="260" y="20"/>
                  </a:lnTo>
                  <a:lnTo>
                    <a:pt x="285" y="11"/>
                  </a:lnTo>
                  <a:lnTo>
                    <a:pt x="311" y="4"/>
                  </a:lnTo>
                  <a:lnTo>
                    <a:pt x="338" y="0"/>
                  </a:lnTo>
                  <a:lnTo>
                    <a:pt x="338" y="3"/>
                  </a:lnTo>
                  <a:lnTo>
                    <a:pt x="338" y="6"/>
                  </a:lnTo>
                  <a:lnTo>
                    <a:pt x="337" y="7"/>
                  </a:lnTo>
                  <a:lnTo>
                    <a:pt x="337" y="10"/>
                  </a:lnTo>
                  <a:lnTo>
                    <a:pt x="308" y="17"/>
                  </a:lnTo>
                  <a:lnTo>
                    <a:pt x="280" y="26"/>
                  </a:lnTo>
                  <a:lnTo>
                    <a:pt x="254" y="36"/>
                  </a:lnTo>
                  <a:lnTo>
                    <a:pt x="231" y="47"/>
                  </a:lnTo>
                  <a:lnTo>
                    <a:pt x="207" y="60"/>
                  </a:lnTo>
                  <a:lnTo>
                    <a:pt x="184" y="73"/>
                  </a:lnTo>
                  <a:lnTo>
                    <a:pt x="159" y="88"/>
                  </a:lnTo>
                  <a:lnTo>
                    <a:pt x="135" y="104"/>
                  </a:lnTo>
                  <a:lnTo>
                    <a:pt x="123" y="105"/>
                  </a:lnTo>
                  <a:lnTo>
                    <a:pt x="117" y="107"/>
                  </a:lnTo>
                  <a:lnTo>
                    <a:pt x="110" y="107"/>
                  </a:lnTo>
                  <a:lnTo>
                    <a:pt x="103"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47" name="Freeform 1120"/>
            <p:cNvSpPr>
              <a:spLocks/>
            </p:cNvSpPr>
            <p:nvPr/>
          </p:nvSpPr>
          <p:spPr bwMode="auto">
            <a:xfrm>
              <a:off x="3635" y="3170"/>
              <a:ext cx="6" cy="17"/>
            </a:xfrm>
            <a:custGeom>
              <a:avLst/>
              <a:gdLst>
                <a:gd name="T0" fmla="*/ 0 w 18"/>
                <a:gd name="T1" fmla="*/ 0 h 50"/>
                <a:gd name="T2" fmla="*/ 0 w 18"/>
                <a:gd name="T3" fmla="*/ 0 h 50"/>
                <a:gd name="T4" fmla="*/ 0 w 18"/>
                <a:gd name="T5" fmla="*/ 0 h 50"/>
                <a:gd name="T6" fmla="*/ 0 w 18"/>
                <a:gd name="T7" fmla="*/ 0 h 50"/>
                <a:gd name="T8" fmla="*/ 0 w 18"/>
                <a:gd name="T9" fmla="*/ 0 h 50"/>
                <a:gd name="T10" fmla="*/ 0 w 18"/>
                <a:gd name="T11" fmla="*/ 0 h 50"/>
                <a:gd name="T12" fmla="*/ 0 w 18"/>
                <a:gd name="T13" fmla="*/ 0 h 50"/>
                <a:gd name="T14" fmla="*/ 0 w 18"/>
                <a:gd name="T15" fmla="*/ 0 h 50"/>
                <a:gd name="T16" fmla="*/ 0 w 18"/>
                <a:gd name="T17" fmla="*/ 0 h 50"/>
                <a:gd name="T18" fmla="*/ 0 w 18"/>
                <a:gd name="T19" fmla="*/ 0 h 50"/>
                <a:gd name="T20" fmla="*/ 0 w 18"/>
                <a:gd name="T21" fmla="*/ 0 h 50"/>
                <a:gd name="T22" fmla="*/ 0 w 18"/>
                <a:gd name="T23" fmla="*/ 0 h 50"/>
                <a:gd name="T24" fmla="*/ 0 w 18"/>
                <a:gd name="T25" fmla="*/ 0 h 50"/>
                <a:gd name="T26" fmla="*/ 0 w 18"/>
                <a:gd name="T27" fmla="*/ 0 h 50"/>
                <a:gd name="T28" fmla="*/ 0 w 18"/>
                <a:gd name="T29" fmla="*/ 0 h 50"/>
                <a:gd name="T30" fmla="*/ 0 w 18"/>
                <a:gd name="T31" fmla="*/ 0 h 50"/>
                <a:gd name="T32" fmla="*/ 0 w 18"/>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 h="50">
                  <a:moveTo>
                    <a:pt x="11" y="49"/>
                  </a:moveTo>
                  <a:lnTo>
                    <a:pt x="4" y="27"/>
                  </a:lnTo>
                  <a:lnTo>
                    <a:pt x="1" y="16"/>
                  </a:lnTo>
                  <a:lnTo>
                    <a:pt x="0" y="10"/>
                  </a:lnTo>
                  <a:lnTo>
                    <a:pt x="0" y="4"/>
                  </a:lnTo>
                  <a:lnTo>
                    <a:pt x="1" y="3"/>
                  </a:lnTo>
                  <a:lnTo>
                    <a:pt x="3" y="1"/>
                  </a:lnTo>
                  <a:lnTo>
                    <a:pt x="4" y="0"/>
                  </a:lnTo>
                  <a:lnTo>
                    <a:pt x="8" y="10"/>
                  </a:lnTo>
                  <a:lnTo>
                    <a:pt x="13" y="23"/>
                  </a:lnTo>
                  <a:lnTo>
                    <a:pt x="15" y="36"/>
                  </a:lnTo>
                  <a:lnTo>
                    <a:pt x="18" y="50"/>
                  </a:lnTo>
                  <a:lnTo>
                    <a:pt x="17" y="50"/>
                  </a:lnTo>
                  <a:lnTo>
                    <a:pt x="15" y="49"/>
                  </a:lnTo>
                  <a:lnTo>
                    <a:pt x="13" y="49"/>
                  </a:lnTo>
                  <a:lnTo>
                    <a:pt x="11"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48" name="Freeform 1121"/>
            <p:cNvSpPr>
              <a:spLocks/>
            </p:cNvSpPr>
            <p:nvPr/>
          </p:nvSpPr>
          <p:spPr bwMode="auto">
            <a:xfrm>
              <a:off x="4132" y="3151"/>
              <a:ext cx="134" cy="30"/>
            </a:xfrm>
            <a:custGeom>
              <a:avLst/>
              <a:gdLst>
                <a:gd name="T0" fmla="*/ 0 w 401"/>
                <a:gd name="T1" fmla="*/ 0 h 92"/>
                <a:gd name="T2" fmla="*/ 0 w 401"/>
                <a:gd name="T3" fmla="*/ 0 h 92"/>
                <a:gd name="T4" fmla="*/ 0 w 401"/>
                <a:gd name="T5" fmla="*/ 0 h 92"/>
                <a:gd name="T6" fmla="*/ 0 w 401"/>
                <a:gd name="T7" fmla="*/ 0 h 92"/>
                <a:gd name="T8" fmla="*/ 0 w 401"/>
                <a:gd name="T9" fmla="*/ 0 h 92"/>
                <a:gd name="T10" fmla="*/ 0 w 401"/>
                <a:gd name="T11" fmla="*/ 0 h 92"/>
                <a:gd name="T12" fmla="*/ 0 w 401"/>
                <a:gd name="T13" fmla="*/ 0 h 92"/>
                <a:gd name="T14" fmla="*/ 0 w 401"/>
                <a:gd name="T15" fmla="*/ 0 h 92"/>
                <a:gd name="T16" fmla="*/ 0 w 401"/>
                <a:gd name="T17" fmla="*/ 0 h 92"/>
                <a:gd name="T18" fmla="*/ 0 w 401"/>
                <a:gd name="T19" fmla="*/ 0 h 92"/>
                <a:gd name="T20" fmla="*/ 0 w 401"/>
                <a:gd name="T21" fmla="*/ 0 h 92"/>
                <a:gd name="T22" fmla="*/ 0 w 401"/>
                <a:gd name="T23" fmla="*/ 0 h 92"/>
                <a:gd name="T24" fmla="*/ 0 w 401"/>
                <a:gd name="T25" fmla="*/ 0 h 92"/>
                <a:gd name="T26" fmla="*/ 0 w 401"/>
                <a:gd name="T27" fmla="*/ 0 h 92"/>
                <a:gd name="T28" fmla="*/ 0 w 401"/>
                <a:gd name="T29" fmla="*/ 0 h 92"/>
                <a:gd name="T30" fmla="*/ 0 w 401"/>
                <a:gd name="T31" fmla="*/ 0 h 92"/>
                <a:gd name="T32" fmla="*/ 0 w 401"/>
                <a:gd name="T33" fmla="*/ 0 h 92"/>
                <a:gd name="T34" fmla="*/ 0 w 401"/>
                <a:gd name="T35" fmla="*/ 0 h 92"/>
                <a:gd name="T36" fmla="*/ 0 w 401"/>
                <a:gd name="T37" fmla="*/ 0 h 92"/>
                <a:gd name="T38" fmla="*/ 0 w 401"/>
                <a:gd name="T39" fmla="*/ 0 h 92"/>
                <a:gd name="T40" fmla="*/ 0 w 401"/>
                <a:gd name="T41" fmla="*/ 0 h 92"/>
                <a:gd name="T42" fmla="*/ 0 w 401"/>
                <a:gd name="T43" fmla="*/ 0 h 92"/>
                <a:gd name="T44" fmla="*/ 0 w 401"/>
                <a:gd name="T45" fmla="*/ 0 h 92"/>
                <a:gd name="T46" fmla="*/ 0 w 401"/>
                <a:gd name="T47" fmla="*/ 0 h 92"/>
                <a:gd name="T48" fmla="*/ 0 w 401"/>
                <a:gd name="T49" fmla="*/ 0 h 92"/>
                <a:gd name="T50" fmla="*/ 0 w 401"/>
                <a:gd name="T51" fmla="*/ 0 h 92"/>
                <a:gd name="T52" fmla="*/ 0 w 401"/>
                <a:gd name="T53" fmla="*/ 0 h 92"/>
                <a:gd name="T54" fmla="*/ 0 w 401"/>
                <a:gd name="T55" fmla="*/ 0 h 92"/>
                <a:gd name="T56" fmla="*/ 0 w 401"/>
                <a:gd name="T57" fmla="*/ 0 h 92"/>
                <a:gd name="T58" fmla="*/ 0 w 401"/>
                <a:gd name="T59" fmla="*/ 0 h 92"/>
                <a:gd name="T60" fmla="*/ 0 w 401"/>
                <a:gd name="T61" fmla="*/ 0 h 92"/>
                <a:gd name="T62" fmla="*/ 0 w 401"/>
                <a:gd name="T63" fmla="*/ 0 h 92"/>
                <a:gd name="T64" fmla="*/ 0 w 401"/>
                <a:gd name="T65" fmla="*/ 0 h 92"/>
                <a:gd name="T66" fmla="*/ 0 w 401"/>
                <a:gd name="T67" fmla="*/ 0 h 92"/>
                <a:gd name="T68" fmla="*/ 0 w 401"/>
                <a:gd name="T69" fmla="*/ 0 h 92"/>
                <a:gd name="T70" fmla="*/ 0 w 401"/>
                <a:gd name="T71" fmla="*/ 0 h 92"/>
                <a:gd name="T72" fmla="*/ 0 w 401"/>
                <a:gd name="T73" fmla="*/ 0 h 92"/>
                <a:gd name="T74" fmla="*/ 0 w 401"/>
                <a:gd name="T75" fmla="*/ 0 h 92"/>
                <a:gd name="T76" fmla="*/ 1 w 401"/>
                <a:gd name="T77" fmla="*/ 0 h 92"/>
                <a:gd name="T78" fmla="*/ 1 w 401"/>
                <a:gd name="T79" fmla="*/ 0 h 92"/>
                <a:gd name="T80" fmla="*/ 1 w 401"/>
                <a:gd name="T81" fmla="*/ 0 h 92"/>
                <a:gd name="T82" fmla="*/ 1 w 401"/>
                <a:gd name="T83" fmla="*/ 0 h 92"/>
                <a:gd name="T84" fmla="*/ 1 w 401"/>
                <a:gd name="T85" fmla="*/ 0 h 92"/>
                <a:gd name="T86" fmla="*/ 1 w 401"/>
                <a:gd name="T87" fmla="*/ 0 h 92"/>
                <a:gd name="T88" fmla="*/ 1 w 401"/>
                <a:gd name="T89" fmla="*/ 0 h 92"/>
                <a:gd name="T90" fmla="*/ 1 w 401"/>
                <a:gd name="T91" fmla="*/ 0 h 92"/>
                <a:gd name="T92" fmla="*/ 1 w 401"/>
                <a:gd name="T93" fmla="*/ 0 h 92"/>
                <a:gd name="T94" fmla="*/ 0 w 401"/>
                <a:gd name="T95" fmla="*/ 0 h 92"/>
                <a:gd name="T96" fmla="*/ 0 w 401"/>
                <a:gd name="T97" fmla="*/ 0 h 92"/>
                <a:gd name="T98" fmla="*/ 0 w 401"/>
                <a:gd name="T99" fmla="*/ 0 h 92"/>
                <a:gd name="T100" fmla="*/ 0 w 401"/>
                <a:gd name="T101" fmla="*/ 0 h 92"/>
                <a:gd name="T102" fmla="*/ 0 w 401"/>
                <a:gd name="T103" fmla="*/ 0 h 92"/>
                <a:gd name="T104" fmla="*/ 0 w 401"/>
                <a:gd name="T105" fmla="*/ 0 h 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01" h="92">
                  <a:moveTo>
                    <a:pt x="254" y="92"/>
                  </a:moveTo>
                  <a:lnTo>
                    <a:pt x="228" y="80"/>
                  </a:lnTo>
                  <a:lnTo>
                    <a:pt x="204" y="70"/>
                  </a:lnTo>
                  <a:lnTo>
                    <a:pt x="179" y="59"/>
                  </a:lnTo>
                  <a:lnTo>
                    <a:pt x="156" y="47"/>
                  </a:lnTo>
                  <a:lnTo>
                    <a:pt x="133" y="37"/>
                  </a:lnTo>
                  <a:lnTo>
                    <a:pt x="108" y="29"/>
                  </a:lnTo>
                  <a:lnTo>
                    <a:pt x="84" y="20"/>
                  </a:lnTo>
                  <a:lnTo>
                    <a:pt x="58" y="13"/>
                  </a:lnTo>
                  <a:lnTo>
                    <a:pt x="51" y="13"/>
                  </a:lnTo>
                  <a:lnTo>
                    <a:pt x="43" y="11"/>
                  </a:lnTo>
                  <a:lnTo>
                    <a:pt x="38" y="11"/>
                  </a:lnTo>
                  <a:lnTo>
                    <a:pt x="30" y="11"/>
                  </a:lnTo>
                  <a:lnTo>
                    <a:pt x="23" y="11"/>
                  </a:lnTo>
                  <a:lnTo>
                    <a:pt x="17" y="11"/>
                  </a:lnTo>
                  <a:lnTo>
                    <a:pt x="10" y="10"/>
                  </a:lnTo>
                  <a:lnTo>
                    <a:pt x="3" y="10"/>
                  </a:lnTo>
                  <a:lnTo>
                    <a:pt x="2" y="7"/>
                  </a:lnTo>
                  <a:lnTo>
                    <a:pt x="2" y="4"/>
                  </a:lnTo>
                  <a:lnTo>
                    <a:pt x="0" y="3"/>
                  </a:lnTo>
                  <a:lnTo>
                    <a:pt x="0" y="0"/>
                  </a:lnTo>
                  <a:lnTo>
                    <a:pt x="25" y="0"/>
                  </a:lnTo>
                  <a:lnTo>
                    <a:pt x="49" y="1"/>
                  </a:lnTo>
                  <a:lnTo>
                    <a:pt x="72" y="4"/>
                  </a:lnTo>
                  <a:lnTo>
                    <a:pt x="95" y="10"/>
                  </a:lnTo>
                  <a:lnTo>
                    <a:pt x="118" y="16"/>
                  </a:lnTo>
                  <a:lnTo>
                    <a:pt x="140" y="24"/>
                  </a:lnTo>
                  <a:lnTo>
                    <a:pt x="165" y="34"/>
                  </a:lnTo>
                  <a:lnTo>
                    <a:pt x="189" y="44"/>
                  </a:lnTo>
                  <a:lnTo>
                    <a:pt x="205" y="54"/>
                  </a:lnTo>
                  <a:lnTo>
                    <a:pt x="221" y="62"/>
                  </a:lnTo>
                  <a:lnTo>
                    <a:pt x="238" y="67"/>
                  </a:lnTo>
                  <a:lnTo>
                    <a:pt x="254" y="72"/>
                  </a:lnTo>
                  <a:lnTo>
                    <a:pt x="271" y="75"/>
                  </a:lnTo>
                  <a:lnTo>
                    <a:pt x="289" y="76"/>
                  </a:lnTo>
                  <a:lnTo>
                    <a:pt x="308" y="78"/>
                  </a:lnTo>
                  <a:lnTo>
                    <a:pt x="328" y="79"/>
                  </a:lnTo>
                  <a:lnTo>
                    <a:pt x="349" y="76"/>
                  </a:lnTo>
                  <a:lnTo>
                    <a:pt x="365" y="75"/>
                  </a:lnTo>
                  <a:lnTo>
                    <a:pt x="377" y="73"/>
                  </a:lnTo>
                  <a:lnTo>
                    <a:pt x="384" y="72"/>
                  </a:lnTo>
                  <a:lnTo>
                    <a:pt x="390" y="72"/>
                  </a:lnTo>
                  <a:lnTo>
                    <a:pt x="394" y="72"/>
                  </a:lnTo>
                  <a:lnTo>
                    <a:pt x="399" y="72"/>
                  </a:lnTo>
                  <a:lnTo>
                    <a:pt x="401" y="72"/>
                  </a:lnTo>
                  <a:lnTo>
                    <a:pt x="387" y="79"/>
                  </a:lnTo>
                  <a:lnTo>
                    <a:pt x="370" y="85"/>
                  </a:lnTo>
                  <a:lnTo>
                    <a:pt x="349" y="88"/>
                  </a:lnTo>
                  <a:lnTo>
                    <a:pt x="329" y="91"/>
                  </a:lnTo>
                  <a:lnTo>
                    <a:pt x="308" y="92"/>
                  </a:lnTo>
                  <a:lnTo>
                    <a:pt x="289" y="92"/>
                  </a:lnTo>
                  <a:lnTo>
                    <a:pt x="270" y="92"/>
                  </a:lnTo>
                  <a:lnTo>
                    <a:pt x="254"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49" name="Freeform 1122"/>
            <p:cNvSpPr>
              <a:spLocks/>
            </p:cNvSpPr>
            <p:nvPr/>
          </p:nvSpPr>
          <p:spPr bwMode="auto">
            <a:xfrm>
              <a:off x="3716" y="3131"/>
              <a:ext cx="140" cy="36"/>
            </a:xfrm>
            <a:custGeom>
              <a:avLst/>
              <a:gdLst>
                <a:gd name="T0" fmla="*/ 0 w 418"/>
                <a:gd name="T1" fmla="*/ 0 h 107"/>
                <a:gd name="T2" fmla="*/ 0 w 418"/>
                <a:gd name="T3" fmla="*/ 0 h 107"/>
                <a:gd name="T4" fmla="*/ 0 w 418"/>
                <a:gd name="T5" fmla="*/ 0 h 107"/>
                <a:gd name="T6" fmla="*/ 0 w 418"/>
                <a:gd name="T7" fmla="*/ 0 h 107"/>
                <a:gd name="T8" fmla="*/ 0 w 418"/>
                <a:gd name="T9" fmla="*/ 0 h 107"/>
                <a:gd name="T10" fmla="*/ 0 w 418"/>
                <a:gd name="T11" fmla="*/ 0 h 107"/>
                <a:gd name="T12" fmla="*/ 0 w 418"/>
                <a:gd name="T13" fmla="*/ 0 h 107"/>
                <a:gd name="T14" fmla="*/ 0 w 418"/>
                <a:gd name="T15" fmla="*/ 0 h 107"/>
                <a:gd name="T16" fmla="*/ 0 w 418"/>
                <a:gd name="T17" fmla="*/ 0 h 107"/>
                <a:gd name="T18" fmla="*/ 0 w 418"/>
                <a:gd name="T19" fmla="*/ 0 h 107"/>
                <a:gd name="T20" fmla="*/ 0 w 418"/>
                <a:gd name="T21" fmla="*/ 0 h 107"/>
                <a:gd name="T22" fmla="*/ 0 w 418"/>
                <a:gd name="T23" fmla="*/ 0 h 107"/>
                <a:gd name="T24" fmla="*/ 0 w 418"/>
                <a:gd name="T25" fmla="*/ 0 h 107"/>
                <a:gd name="T26" fmla="*/ 0 w 418"/>
                <a:gd name="T27" fmla="*/ 0 h 107"/>
                <a:gd name="T28" fmla="*/ 0 w 418"/>
                <a:gd name="T29" fmla="*/ 0 h 107"/>
                <a:gd name="T30" fmla="*/ 0 w 418"/>
                <a:gd name="T31" fmla="*/ 0 h 107"/>
                <a:gd name="T32" fmla="*/ 0 w 418"/>
                <a:gd name="T33" fmla="*/ 0 h 107"/>
                <a:gd name="T34" fmla="*/ 0 w 418"/>
                <a:gd name="T35" fmla="*/ 0 h 107"/>
                <a:gd name="T36" fmla="*/ 0 w 418"/>
                <a:gd name="T37" fmla="*/ 0 h 107"/>
                <a:gd name="T38" fmla="*/ 0 w 418"/>
                <a:gd name="T39" fmla="*/ 0 h 107"/>
                <a:gd name="T40" fmla="*/ 0 w 418"/>
                <a:gd name="T41" fmla="*/ 0 h 107"/>
                <a:gd name="T42" fmla="*/ 0 w 418"/>
                <a:gd name="T43" fmla="*/ 0 h 107"/>
                <a:gd name="T44" fmla="*/ 0 w 418"/>
                <a:gd name="T45" fmla="*/ 0 h 107"/>
                <a:gd name="T46" fmla="*/ 0 w 418"/>
                <a:gd name="T47" fmla="*/ 0 h 107"/>
                <a:gd name="T48" fmla="*/ 0 w 418"/>
                <a:gd name="T49" fmla="*/ 0 h 107"/>
                <a:gd name="T50" fmla="*/ 0 w 418"/>
                <a:gd name="T51" fmla="*/ 0 h 107"/>
                <a:gd name="T52" fmla="*/ 0 w 418"/>
                <a:gd name="T53" fmla="*/ 0 h 107"/>
                <a:gd name="T54" fmla="*/ 0 w 418"/>
                <a:gd name="T55" fmla="*/ 0 h 107"/>
                <a:gd name="T56" fmla="*/ 0 w 418"/>
                <a:gd name="T57" fmla="*/ 0 h 107"/>
                <a:gd name="T58" fmla="*/ 1 w 418"/>
                <a:gd name="T59" fmla="*/ 0 h 107"/>
                <a:gd name="T60" fmla="*/ 1 w 418"/>
                <a:gd name="T61" fmla="*/ 0 h 107"/>
                <a:gd name="T62" fmla="*/ 1 w 418"/>
                <a:gd name="T63" fmla="*/ 0 h 107"/>
                <a:gd name="T64" fmla="*/ 1 w 418"/>
                <a:gd name="T65" fmla="*/ 0 h 107"/>
                <a:gd name="T66" fmla="*/ 1 w 418"/>
                <a:gd name="T67" fmla="*/ 0 h 107"/>
                <a:gd name="T68" fmla="*/ 1 w 418"/>
                <a:gd name="T69" fmla="*/ 0 h 107"/>
                <a:gd name="T70" fmla="*/ 1 w 418"/>
                <a:gd name="T71" fmla="*/ 0 h 107"/>
                <a:gd name="T72" fmla="*/ 1 w 418"/>
                <a:gd name="T73" fmla="*/ 0 h 107"/>
                <a:gd name="T74" fmla="*/ 1 w 418"/>
                <a:gd name="T75" fmla="*/ 0 h 107"/>
                <a:gd name="T76" fmla="*/ 1 w 418"/>
                <a:gd name="T77" fmla="*/ 0 h 107"/>
                <a:gd name="T78" fmla="*/ 1 w 418"/>
                <a:gd name="T79" fmla="*/ 0 h 107"/>
                <a:gd name="T80" fmla="*/ 1 w 418"/>
                <a:gd name="T81" fmla="*/ 0 h 107"/>
                <a:gd name="T82" fmla="*/ 0 w 418"/>
                <a:gd name="T83" fmla="*/ 0 h 107"/>
                <a:gd name="T84" fmla="*/ 0 w 418"/>
                <a:gd name="T85" fmla="*/ 0 h 107"/>
                <a:gd name="T86" fmla="*/ 0 w 418"/>
                <a:gd name="T87" fmla="*/ 0 h 107"/>
                <a:gd name="T88" fmla="*/ 0 w 418"/>
                <a:gd name="T89" fmla="*/ 0 h 107"/>
                <a:gd name="T90" fmla="*/ 0 w 418"/>
                <a:gd name="T91" fmla="*/ 0 h 107"/>
                <a:gd name="T92" fmla="*/ 0 w 418"/>
                <a:gd name="T93" fmla="*/ 0 h 107"/>
                <a:gd name="T94" fmla="*/ 0 w 418"/>
                <a:gd name="T95" fmla="*/ 0 h 107"/>
                <a:gd name="T96" fmla="*/ 0 w 418"/>
                <a:gd name="T97" fmla="*/ 0 h 107"/>
                <a:gd name="T98" fmla="*/ 0 w 418"/>
                <a:gd name="T99" fmla="*/ 0 h 107"/>
                <a:gd name="T100" fmla="*/ 0 w 418"/>
                <a:gd name="T101" fmla="*/ 0 h 107"/>
                <a:gd name="T102" fmla="*/ 0 w 418"/>
                <a:gd name="T103" fmla="*/ 0 h 107"/>
                <a:gd name="T104" fmla="*/ 0 w 418"/>
                <a:gd name="T105" fmla="*/ 0 h 1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18" h="107">
                  <a:moveTo>
                    <a:pt x="128" y="107"/>
                  </a:moveTo>
                  <a:lnTo>
                    <a:pt x="96" y="101"/>
                  </a:lnTo>
                  <a:lnTo>
                    <a:pt x="70" y="97"/>
                  </a:lnTo>
                  <a:lnTo>
                    <a:pt x="49" y="94"/>
                  </a:lnTo>
                  <a:lnTo>
                    <a:pt x="31" y="91"/>
                  </a:lnTo>
                  <a:lnTo>
                    <a:pt x="18" y="88"/>
                  </a:lnTo>
                  <a:lnTo>
                    <a:pt x="10" y="87"/>
                  </a:lnTo>
                  <a:lnTo>
                    <a:pt x="2" y="85"/>
                  </a:lnTo>
                  <a:lnTo>
                    <a:pt x="0" y="84"/>
                  </a:lnTo>
                  <a:lnTo>
                    <a:pt x="8" y="84"/>
                  </a:lnTo>
                  <a:lnTo>
                    <a:pt x="15" y="84"/>
                  </a:lnTo>
                  <a:lnTo>
                    <a:pt x="26" y="84"/>
                  </a:lnTo>
                  <a:lnTo>
                    <a:pt x="37" y="84"/>
                  </a:lnTo>
                  <a:lnTo>
                    <a:pt x="54" y="85"/>
                  </a:lnTo>
                  <a:lnTo>
                    <a:pt x="79" y="87"/>
                  </a:lnTo>
                  <a:lnTo>
                    <a:pt x="112" y="88"/>
                  </a:lnTo>
                  <a:lnTo>
                    <a:pt x="155" y="91"/>
                  </a:lnTo>
                  <a:lnTo>
                    <a:pt x="171" y="87"/>
                  </a:lnTo>
                  <a:lnTo>
                    <a:pt x="189" y="81"/>
                  </a:lnTo>
                  <a:lnTo>
                    <a:pt x="205" y="75"/>
                  </a:lnTo>
                  <a:lnTo>
                    <a:pt x="219" y="68"/>
                  </a:lnTo>
                  <a:lnTo>
                    <a:pt x="235" y="61"/>
                  </a:lnTo>
                  <a:lnTo>
                    <a:pt x="251" y="53"/>
                  </a:lnTo>
                  <a:lnTo>
                    <a:pt x="265" y="46"/>
                  </a:lnTo>
                  <a:lnTo>
                    <a:pt x="281" y="39"/>
                  </a:lnTo>
                  <a:lnTo>
                    <a:pt x="297" y="33"/>
                  </a:lnTo>
                  <a:lnTo>
                    <a:pt x="311" y="26"/>
                  </a:lnTo>
                  <a:lnTo>
                    <a:pt x="327" y="20"/>
                  </a:lnTo>
                  <a:lnTo>
                    <a:pt x="345" y="14"/>
                  </a:lnTo>
                  <a:lnTo>
                    <a:pt x="360" y="9"/>
                  </a:lnTo>
                  <a:lnTo>
                    <a:pt x="378" y="4"/>
                  </a:lnTo>
                  <a:lnTo>
                    <a:pt x="395" y="1"/>
                  </a:lnTo>
                  <a:lnTo>
                    <a:pt x="414" y="0"/>
                  </a:lnTo>
                  <a:lnTo>
                    <a:pt x="415" y="1"/>
                  </a:lnTo>
                  <a:lnTo>
                    <a:pt x="417" y="1"/>
                  </a:lnTo>
                  <a:lnTo>
                    <a:pt x="417" y="3"/>
                  </a:lnTo>
                  <a:lnTo>
                    <a:pt x="418" y="4"/>
                  </a:lnTo>
                  <a:lnTo>
                    <a:pt x="412" y="9"/>
                  </a:lnTo>
                  <a:lnTo>
                    <a:pt x="401" y="13"/>
                  </a:lnTo>
                  <a:lnTo>
                    <a:pt x="385" y="17"/>
                  </a:lnTo>
                  <a:lnTo>
                    <a:pt x="366" y="22"/>
                  </a:lnTo>
                  <a:lnTo>
                    <a:pt x="349" y="27"/>
                  </a:lnTo>
                  <a:lnTo>
                    <a:pt x="332" y="32"/>
                  </a:lnTo>
                  <a:lnTo>
                    <a:pt x="320" y="35"/>
                  </a:lnTo>
                  <a:lnTo>
                    <a:pt x="313" y="36"/>
                  </a:lnTo>
                  <a:lnTo>
                    <a:pt x="288" y="49"/>
                  </a:lnTo>
                  <a:lnTo>
                    <a:pt x="265" y="61"/>
                  </a:lnTo>
                  <a:lnTo>
                    <a:pt x="242" y="74"/>
                  </a:lnTo>
                  <a:lnTo>
                    <a:pt x="220" y="84"/>
                  </a:lnTo>
                  <a:lnTo>
                    <a:pt x="199" y="94"/>
                  </a:lnTo>
                  <a:lnTo>
                    <a:pt x="177" y="101"/>
                  </a:lnTo>
                  <a:lnTo>
                    <a:pt x="154" y="105"/>
                  </a:lnTo>
                  <a:lnTo>
                    <a:pt x="128"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50" name="Freeform 1123"/>
            <p:cNvSpPr>
              <a:spLocks/>
            </p:cNvSpPr>
            <p:nvPr/>
          </p:nvSpPr>
          <p:spPr bwMode="auto">
            <a:xfrm>
              <a:off x="4360" y="3157"/>
              <a:ext cx="4" cy="4"/>
            </a:xfrm>
            <a:custGeom>
              <a:avLst/>
              <a:gdLst>
                <a:gd name="T0" fmla="*/ 0 w 13"/>
                <a:gd name="T1" fmla="*/ 0 h 13"/>
                <a:gd name="T2" fmla="*/ 0 w 13"/>
                <a:gd name="T3" fmla="*/ 0 h 13"/>
                <a:gd name="T4" fmla="*/ 0 w 13"/>
                <a:gd name="T5" fmla="*/ 0 h 13"/>
                <a:gd name="T6" fmla="*/ 0 w 13"/>
                <a:gd name="T7" fmla="*/ 0 h 13"/>
                <a:gd name="T8" fmla="*/ 0 w 13"/>
                <a:gd name="T9" fmla="*/ 0 h 13"/>
                <a:gd name="T10" fmla="*/ 0 w 13"/>
                <a:gd name="T11" fmla="*/ 0 h 13"/>
                <a:gd name="T12" fmla="*/ 0 w 13"/>
                <a:gd name="T13" fmla="*/ 0 h 13"/>
                <a:gd name="T14" fmla="*/ 0 w 13"/>
                <a:gd name="T15" fmla="*/ 0 h 13"/>
                <a:gd name="T16" fmla="*/ 0 w 13"/>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13">
                  <a:moveTo>
                    <a:pt x="0" y="13"/>
                  </a:moveTo>
                  <a:lnTo>
                    <a:pt x="1" y="6"/>
                  </a:lnTo>
                  <a:lnTo>
                    <a:pt x="3" y="2"/>
                  </a:lnTo>
                  <a:lnTo>
                    <a:pt x="6" y="0"/>
                  </a:lnTo>
                  <a:lnTo>
                    <a:pt x="13" y="0"/>
                  </a:lnTo>
                  <a:lnTo>
                    <a:pt x="7" y="8"/>
                  </a:lnTo>
                  <a:lnTo>
                    <a:pt x="4" y="11"/>
                  </a:lnTo>
                  <a:lnTo>
                    <a:pt x="3" y="12"/>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51" name="Freeform 1124"/>
            <p:cNvSpPr>
              <a:spLocks/>
            </p:cNvSpPr>
            <p:nvPr/>
          </p:nvSpPr>
          <p:spPr bwMode="auto">
            <a:xfrm>
              <a:off x="3627" y="3140"/>
              <a:ext cx="6" cy="16"/>
            </a:xfrm>
            <a:custGeom>
              <a:avLst/>
              <a:gdLst>
                <a:gd name="T0" fmla="*/ 0 w 17"/>
                <a:gd name="T1" fmla="*/ 0 h 49"/>
                <a:gd name="T2" fmla="*/ 0 w 17"/>
                <a:gd name="T3" fmla="*/ 0 h 49"/>
                <a:gd name="T4" fmla="*/ 0 w 17"/>
                <a:gd name="T5" fmla="*/ 0 h 49"/>
                <a:gd name="T6" fmla="*/ 0 w 17"/>
                <a:gd name="T7" fmla="*/ 0 h 49"/>
                <a:gd name="T8" fmla="*/ 0 w 17"/>
                <a:gd name="T9" fmla="*/ 0 h 49"/>
                <a:gd name="T10" fmla="*/ 0 w 17"/>
                <a:gd name="T11" fmla="*/ 0 h 49"/>
                <a:gd name="T12" fmla="*/ 0 w 17"/>
                <a:gd name="T13" fmla="*/ 0 h 49"/>
                <a:gd name="T14" fmla="*/ 0 w 17"/>
                <a:gd name="T15" fmla="*/ 0 h 49"/>
                <a:gd name="T16" fmla="*/ 0 w 17"/>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49">
                  <a:moveTo>
                    <a:pt x="15" y="49"/>
                  </a:moveTo>
                  <a:lnTo>
                    <a:pt x="11" y="37"/>
                  </a:lnTo>
                  <a:lnTo>
                    <a:pt x="7" y="24"/>
                  </a:lnTo>
                  <a:lnTo>
                    <a:pt x="2" y="13"/>
                  </a:lnTo>
                  <a:lnTo>
                    <a:pt x="0" y="0"/>
                  </a:lnTo>
                  <a:lnTo>
                    <a:pt x="11" y="7"/>
                  </a:lnTo>
                  <a:lnTo>
                    <a:pt x="15" y="24"/>
                  </a:lnTo>
                  <a:lnTo>
                    <a:pt x="17" y="42"/>
                  </a:lnTo>
                  <a:lnTo>
                    <a:pt x="15"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52" name="Freeform 1125"/>
            <p:cNvSpPr>
              <a:spLocks/>
            </p:cNvSpPr>
            <p:nvPr/>
          </p:nvSpPr>
          <p:spPr bwMode="auto">
            <a:xfrm>
              <a:off x="4142" y="3122"/>
              <a:ext cx="136" cy="32"/>
            </a:xfrm>
            <a:custGeom>
              <a:avLst/>
              <a:gdLst>
                <a:gd name="T0" fmla="*/ 0 w 408"/>
                <a:gd name="T1" fmla="*/ 0 h 95"/>
                <a:gd name="T2" fmla="*/ 0 w 408"/>
                <a:gd name="T3" fmla="*/ 0 h 95"/>
                <a:gd name="T4" fmla="*/ 0 w 408"/>
                <a:gd name="T5" fmla="*/ 0 h 95"/>
                <a:gd name="T6" fmla="*/ 0 w 408"/>
                <a:gd name="T7" fmla="*/ 0 h 95"/>
                <a:gd name="T8" fmla="*/ 0 w 408"/>
                <a:gd name="T9" fmla="*/ 0 h 95"/>
                <a:gd name="T10" fmla="*/ 0 w 408"/>
                <a:gd name="T11" fmla="*/ 0 h 95"/>
                <a:gd name="T12" fmla="*/ 0 w 408"/>
                <a:gd name="T13" fmla="*/ 0 h 95"/>
                <a:gd name="T14" fmla="*/ 0 w 408"/>
                <a:gd name="T15" fmla="*/ 0 h 95"/>
                <a:gd name="T16" fmla="*/ 0 w 408"/>
                <a:gd name="T17" fmla="*/ 0 h 95"/>
                <a:gd name="T18" fmla="*/ 0 w 408"/>
                <a:gd name="T19" fmla="*/ 0 h 95"/>
                <a:gd name="T20" fmla="*/ 0 w 408"/>
                <a:gd name="T21" fmla="*/ 0 h 95"/>
                <a:gd name="T22" fmla="*/ 0 w 408"/>
                <a:gd name="T23" fmla="*/ 0 h 95"/>
                <a:gd name="T24" fmla="*/ 0 w 408"/>
                <a:gd name="T25" fmla="*/ 0 h 95"/>
                <a:gd name="T26" fmla="*/ 0 w 408"/>
                <a:gd name="T27" fmla="*/ 0 h 95"/>
                <a:gd name="T28" fmla="*/ 0 w 408"/>
                <a:gd name="T29" fmla="*/ 0 h 95"/>
                <a:gd name="T30" fmla="*/ 0 w 408"/>
                <a:gd name="T31" fmla="*/ 0 h 95"/>
                <a:gd name="T32" fmla="*/ 0 w 408"/>
                <a:gd name="T33" fmla="*/ 0 h 95"/>
                <a:gd name="T34" fmla="*/ 0 w 408"/>
                <a:gd name="T35" fmla="*/ 0 h 95"/>
                <a:gd name="T36" fmla="*/ 0 w 408"/>
                <a:gd name="T37" fmla="*/ 0 h 95"/>
                <a:gd name="T38" fmla="*/ 0 w 408"/>
                <a:gd name="T39" fmla="*/ 0 h 95"/>
                <a:gd name="T40" fmla="*/ 0 w 408"/>
                <a:gd name="T41" fmla="*/ 0 h 95"/>
                <a:gd name="T42" fmla="*/ 0 w 408"/>
                <a:gd name="T43" fmla="*/ 0 h 95"/>
                <a:gd name="T44" fmla="*/ 0 w 408"/>
                <a:gd name="T45" fmla="*/ 0 h 95"/>
                <a:gd name="T46" fmla="*/ 0 w 408"/>
                <a:gd name="T47" fmla="*/ 0 h 95"/>
                <a:gd name="T48" fmla="*/ 0 w 408"/>
                <a:gd name="T49" fmla="*/ 0 h 95"/>
                <a:gd name="T50" fmla="*/ 0 w 408"/>
                <a:gd name="T51" fmla="*/ 0 h 95"/>
                <a:gd name="T52" fmla="*/ 0 w 408"/>
                <a:gd name="T53" fmla="*/ 0 h 95"/>
                <a:gd name="T54" fmla="*/ 0 w 408"/>
                <a:gd name="T55" fmla="*/ 0 h 95"/>
                <a:gd name="T56" fmla="*/ 0 w 408"/>
                <a:gd name="T57" fmla="*/ 0 h 95"/>
                <a:gd name="T58" fmla="*/ 0 w 408"/>
                <a:gd name="T59" fmla="*/ 0 h 95"/>
                <a:gd name="T60" fmla="*/ 0 w 408"/>
                <a:gd name="T61" fmla="*/ 0 h 95"/>
                <a:gd name="T62" fmla="*/ 0 w 408"/>
                <a:gd name="T63" fmla="*/ 0 h 95"/>
                <a:gd name="T64" fmla="*/ 0 w 408"/>
                <a:gd name="T65" fmla="*/ 0 h 95"/>
                <a:gd name="T66" fmla="*/ 0 w 408"/>
                <a:gd name="T67" fmla="*/ 0 h 95"/>
                <a:gd name="T68" fmla="*/ 0 w 408"/>
                <a:gd name="T69" fmla="*/ 0 h 95"/>
                <a:gd name="T70" fmla="*/ 0 w 408"/>
                <a:gd name="T71" fmla="*/ 0 h 95"/>
                <a:gd name="T72" fmla="*/ 0 w 408"/>
                <a:gd name="T73" fmla="*/ 0 h 95"/>
                <a:gd name="T74" fmla="*/ 0 w 408"/>
                <a:gd name="T75" fmla="*/ 0 h 95"/>
                <a:gd name="T76" fmla="*/ 0 w 408"/>
                <a:gd name="T77" fmla="*/ 0 h 95"/>
                <a:gd name="T78" fmla="*/ 0 w 408"/>
                <a:gd name="T79" fmla="*/ 0 h 95"/>
                <a:gd name="T80" fmla="*/ 0 w 408"/>
                <a:gd name="T81" fmla="*/ 0 h 95"/>
                <a:gd name="T82" fmla="*/ 0 w 408"/>
                <a:gd name="T83" fmla="*/ 0 h 95"/>
                <a:gd name="T84" fmla="*/ 0 w 408"/>
                <a:gd name="T85" fmla="*/ 0 h 95"/>
                <a:gd name="T86" fmla="*/ 0 w 408"/>
                <a:gd name="T87" fmla="*/ 0 h 95"/>
                <a:gd name="T88" fmla="*/ 0 w 408"/>
                <a:gd name="T89" fmla="*/ 0 h 95"/>
                <a:gd name="T90" fmla="*/ 0 w 408"/>
                <a:gd name="T91" fmla="*/ 0 h 95"/>
                <a:gd name="T92" fmla="*/ 1 w 408"/>
                <a:gd name="T93" fmla="*/ 0 h 95"/>
                <a:gd name="T94" fmla="*/ 1 w 408"/>
                <a:gd name="T95" fmla="*/ 0 h 95"/>
                <a:gd name="T96" fmla="*/ 1 w 408"/>
                <a:gd name="T97" fmla="*/ 0 h 95"/>
                <a:gd name="T98" fmla="*/ 1 w 408"/>
                <a:gd name="T99" fmla="*/ 0 h 95"/>
                <a:gd name="T100" fmla="*/ 1 w 408"/>
                <a:gd name="T101" fmla="*/ 0 h 95"/>
                <a:gd name="T102" fmla="*/ 1 w 408"/>
                <a:gd name="T103" fmla="*/ 0 h 95"/>
                <a:gd name="T104" fmla="*/ 1 w 408"/>
                <a:gd name="T105" fmla="*/ 0 h 95"/>
                <a:gd name="T106" fmla="*/ 1 w 408"/>
                <a:gd name="T107" fmla="*/ 0 h 95"/>
                <a:gd name="T108" fmla="*/ 1 w 408"/>
                <a:gd name="T109" fmla="*/ 0 h 95"/>
                <a:gd name="T110" fmla="*/ 0 w 408"/>
                <a:gd name="T111" fmla="*/ 0 h 95"/>
                <a:gd name="T112" fmla="*/ 0 w 408"/>
                <a:gd name="T113" fmla="*/ 0 h 95"/>
                <a:gd name="T114" fmla="*/ 0 w 408"/>
                <a:gd name="T115" fmla="*/ 0 h 95"/>
                <a:gd name="T116" fmla="*/ 0 w 408"/>
                <a:gd name="T117" fmla="*/ 0 h 95"/>
                <a:gd name="T118" fmla="*/ 0 w 408"/>
                <a:gd name="T119" fmla="*/ 0 h 95"/>
                <a:gd name="T120" fmla="*/ 0 w 408"/>
                <a:gd name="T121" fmla="*/ 0 h 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08" h="95">
                  <a:moveTo>
                    <a:pt x="249" y="95"/>
                  </a:moveTo>
                  <a:lnTo>
                    <a:pt x="232" y="88"/>
                  </a:lnTo>
                  <a:lnTo>
                    <a:pt x="215" y="80"/>
                  </a:lnTo>
                  <a:lnTo>
                    <a:pt x="197" y="72"/>
                  </a:lnTo>
                  <a:lnTo>
                    <a:pt x="180" y="64"/>
                  </a:lnTo>
                  <a:lnTo>
                    <a:pt x="163" y="57"/>
                  </a:lnTo>
                  <a:lnTo>
                    <a:pt x="145" y="49"/>
                  </a:lnTo>
                  <a:lnTo>
                    <a:pt x="129" y="41"/>
                  </a:lnTo>
                  <a:lnTo>
                    <a:pt x="112" y="34"/>
                  </a:lnTo>
                  <a:lnTo>
                    <a:pt x="93" y="28"/>
                  </a:lnTo>
                  <a:lnTo>
                    <a:pt x="79" y="26"/>
                  </a:lnTo>
                  <a:lnTo>
                    <a:pt x="66" y="21"/>
                  </a:lnTo>
                  <a:lnTo>
                    <a:pt x="56" y="18"/>
                  </a:lnTo>
                  <a:lnTo>
                    <a:pt x="46" y="17"/>
                  </a:lnTo>
                  <a:lnTo>
                    <a:pt x="33" y="14"/>
                  </a:lnTo>
                  <a:lnTo>
                    <a:pt x="18" y="11"/>
                  </a:lnTo>
                  <a:lnTo>
                    <a:pt x="0" y="7"/>
                  </a:lnTo>
                  <a:lnTo>
                    <a:pt x="0" y="5"/>
                  </a:lnTo>
                  <a:lnTo>
                    <a:pt x="0" y="2"/>
                  </a:lnTo>
                  <a:lnTo>
                    <a:pt x="0" y="1"/>
                  </a:lnTo>
                  <a:lnTo>
                    <a:pt x="0" y="0"/>
                  </a:lnTo>
                  <a:lnTo>
                    <a:pt x="17" y="0"/>
                  </a:lnTo>
                  <a:lnTo>
                    <a:pt x="33" y="1"/>
                  </a:lnTo>
                  <a:lnTo>
                    <a:pt x="49" y="4"/>
                  </a:lnTo>
                  <a:lnTo>
                    <a:pt x="65" y="7"/>
                  </a:lnTo>
                  <a:lnTo>
                    <a:pt x="79" y="10"/>
                  </a:lnTo>
                  <a:lnTo>
                    <a:pt x="93" y="14"/>
                  </a:lnTo>
                  <a:lnTo>
                    <a:pt x="109" y="18"/>
                  </a:lnTo>
                  <a:lnTo>
                    <a:pt x="124" y="24"/>
                  </a:lnTo>
                  <a:lnTo>
                    <a:pt x="138" y="30"/>
                  </a:lnTo>
                  <a:lnTo>
                    <a:pt x="153" y="36"/>
                  </a:lnTo>
                  <a:lnTo>
                    <a:pt x="167" y="43"/>
                  </a:lnTo>
                  <a:lnTo>
                    <a:pt x="183" y="49"/>
                  </a:lnTo>
                  <a:lnTo>
                    <a:pt x="197" y="56"/>
                  </a:lnTo>
                  <a:lnTo>
                    <a:pt x="213" y="63"/>
                  </a:lnTo>
                  <a:lnTo>
                    <a:pt x="229" y="69"/>
                  </a:lnTo>
                  <a:lnTo>
                    <a:pt x="245" y="76"/>
                  </a:lnTo>
                  <a:lnTo>
                    <a:pt x="256" y="77"/>
                  </a:lnTo>
                  <a:lnTo>
                    <a:pt x="268" y="77"/>
                  </a:lnTo>
                  <a:lnTo>
                    <a:pt x="278" y="79"/>
                  </a:lnTo>
                  <a:lnTo>
                    <a:pt x="290" y="79"/>
                  </a:lnTo>
                  <a:lnTo>
                    <a:pt x="301" y="77"/>
                  </a:lnTo>
                  <a:lnTo>
                    <a:pt x="314" y="77"/>
                  </a:lnTo>
                  <a:lnTo>
                    <a:pt x="326" y="77"/>
                  </a:lnTo>
                  <a:lnTo>
                    <a:pt x="339" y="77"/>
                  </a:lnTo>
                  <a:lnTo>
                    <a:pt x="360" y="73"/>
                  </a:lnTo>
                  <a:lnTo>
                    <a:pt x="376" y="70"/>
                  </a:lnTo>
                  <a:lnTo>
                    <a:pt x="386" y="67"/>
                  </a:lnTo>
                  <a:lnTo>
                    <a:pt x="395" y="66"/>
                  </a:lnTo>
                  <a:lnTo>
                    <a:pt x="401" y="66"/>
                  </a:lnTo>
                  <a:lnTo>
                    <a:pt x="404" y="66"/>
                  </a:lnTo>
                  <a:lnTo>
                    <a:pt x="407" y="66"/>
                  </a:lnTo>
                  <a:lnTo>
                    <a:pt x="408" y="66"/>
                  </a:lnTo>
                  <a:lnTo>
                    <a:pt x="389" y="73"/>
                  </a:lnTo>
                  <a:lnTo>
                    <a:pt x="369" y="80"/>
                  </a:lnTo>
                  <a:lnTo>
                    <a:pt x="349" y="85"/>
                  </a:lnTo>
                  <a:lnTo>
                    <a:pt x="329" y="89"/>
                  </a:lnTo>
                  <a:lnTo>
                    <a:pt x="308" y="92"/>
                  </a:lnTo>
                  <a:lnTo>
                    <a:pt x="288" y="93"/>
                  </a:lnTo>
                  <a:lnTo>
                    <a:pt x="268" y="95"/>
                  </a:lnTo>
                  <a:lnTo>
                    <a:pt x="249"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53" name="Freeform 1126"/>
            <p:cNvSpPr>
              <a:spLocks/>
            </p:cNvSpPr>
            <p:nvPr/>
          </p:nvSpPr>
          <p:spPr bwMode="auto">
            <a:xfrm>
              <a:off x="3723" y="3098"/>
              <a:ext cx="142" cy="37"/>
            </a:xfrm>
            <a:custGeom>
              <a:avLst/>
              <a:gdLst>
                <a:gd name="T0" fmla="*/ 0 w 425"/>
                <a:gd name="T1" fmla="*/ 0 h 110"/>
                <a:gd name="T2" fmla="*/ 0 w 425"/>
                <a:gd name="T3" fmla="*/ 0 h 110"/>
                <a:gd name="T4" fmla="*/ 0 w 425"/>
                <a:gd name="T5" fmla="*/ 0 h 110"/>
                <a:gd name="T6" fmla="*/ 0 w 425"/>
                <a:gd name="T7" fmla="*/ 0 h 110"/>
                <a:gd name="T8" fmla="*/ 0 w 425"/>
                <a:gd name="T9" fmla="*/ 0 h 110"/>
                <a:gd name="T10" fmla="*/ 0 w 425"/>
                <a:gd name="T11" fmla="*/ 0 h 110"/>
                <a:gd name="T12" fmla="*/ 0 w 425"/>
                <a:gd name="T13" fmla="*/ 0 h 110"/>
                <a:gd name="T14" fmla="*/ 0 w 425"/>
                <a:gd name="T15" fmla="*/ 0 h 110"/>
                <a:gd name="T16" fmla="*/ 0 w 425"/>
                <a:gd name="T17" fmla="*/ 0 h 110"/>
                <a:gd name="T18" fmla="*/ 0 w 425"/>
                <a:gd name="T19" fmla="*/ 0 h 110"/>
                <a:gd name="T20" fmla="*/ 0 w 425"/>
                <a:gd name="T21" fmla="*/ 0 h 110"/>
                <a:gd name="T22" fmla="*/ 0 w 425"/>
                <a:gd name="T23" fmla="*/ 0 h 110"/>
                <a:gd name="T24" fmla="*/ 0 w 425"/>
                <a:gd name="T25" fmla="*/ 0 h 110"/>
                <a:gd name="T26" fmla="*/ 0 w 425"/>
                <a:gd name="T27" fmla="*/ 0 h 110"/>
                <a:gd name="T28" fmla="*/ 0 w 425"/>
                <a:gd name="T29" fmla="*/ 0 h 110"/>
                <a:gd name="T30" fmla="*/ 0 w 425"/>
                <a:gd name="T31" fmla="*/ 0 h 110"/>
                <a:gd name="T32" fmla="*/ 0 w 425"/>
                <a:gd name="T33" fmla="*/ 0 h 110"/>
                <a:gd name="T34" fmla="*/ 0 w 425"/>
                <a:gd name="T35" fmla="*/ 0 h 110"/>
                <a:gd name="T36" fmla="*/ 0 w 425"/>
                <a:gd name="T37" fmla="*/ 0 h 110"/>
                <a:gd name="T38" fmla="*/ 0 w 425"/>
                <a:gd name="T39" fmla="*/ 0 h 110"/>
                <a:gd name="T40" fmla="*/ 0 w 425"/>
                <a:gd name="T41" fmla="*/ 0 h 110"/>
                <a:gd name="T42" fmla="*/ 0 w 425"/>
                <a:gd name="T43" fmla="*/ 0 h 110"/>
                <a:gd name="T44" fmla="*/ 0 w 425"/>
                <a:gd name="T45" fmla="*/ 0 h 110"/>
                <a:gd name="T46" fmla="*/ 0 w 425"/>
                <a:gd name="T47" fmla="*/ 0 h 110"/>
                <a:gd name="T48" fmla="*/ 0 w 425"/>
                <a:gd name="T49" fmla="*/ 0 h 110"/>
                <a:gd name="T50" fmla="*/ 0 w 425"/>
                <a:gd name="T51" fmla="*/ 0 h 110"/>
                <a:gd name="T52" fmla="*/ 0 w 425"/>
                <a:gd name="T53" fmla="*/ 0 h 110"/>
                <a:gd name="T54" fmla="*/ 0 w 425"/>
                <a:gd name="T55" fmla="*/ 0 h 110"/>
                <a:gd name="T56" fmla="*/ 0 w 425"/>
                <a:gd name="T57" fmla="*/ 0 h 110"/>
                <a:gd name="T58" fmla="*/ 1 w 425"/>
                <a:gd name="T59" fmla="*/ 0 h 110"/>
                <a:gd name="T60" fmla="*/ 1 w 425"/>
                <a:gd name="T61" fmla="*/ 0 h 110"/>
                <a:gd name="T62" fmla="*/ 1 w 425"/>
                <a:gd name="T63" fmla="*/ 0 h 110"/>
                <a:gd name="T64" fmla="*/ 1 w 425"/>
                <a:gd name="T65" fmla="*/ 0 h 110"/>
                <a:gd name="T66" fmla="*/ 1 w 425"/>
                <a:gd name="T67" fmla="*/ 0 h 110"/>
                <a:gd name="T68" fmla="*/ 1 w 425"/>
                <a:gd name="T69" fmla="*/ 0 h 110"/>
                <a:gd name="T70" fmla="*/ 1 w 425"/>
                <a:gd name="T71" fmla="*/ 0 h 110"/>
                <a:gd name="T72" fmla="*/ 1 w 425"/>
                <a:gd name="T73" fmla="*/ 0 h 110"/>
                <a:gd name="T74" fmla="*/ 1 w 425"/>
                <a:gd name="T75" fmla="*/ 0 h 110"/>
                <a:gd name="T76" fmla="*/ 1 w 425"/>
                <a:gd name="T77" fmla="*/ 0 h 110"/>
                <a:gd name="T78" fmla="*/ 1 w 425"/>
                <a:gd name="T79" fmla="*/ 0 h 110"/>
                <a:gd name="T80" fmla="*/ 1 w 425"/>
                <a:gd name="T81" fmla="*/ 0 h 110"/>
                <a:gd name="T82" fmla="*/ 1 w 425"/>
                <a:gd name="T83" fmla="*/ 0 h 110"/>
                <a:gd name="T84" fmla="*/ 1 w 425"/>
                <a:gd name="T85" fmla="*/ 0 h 110"/>
                <a:gd name="T86" fmla="*/ 0 w 425"/>
                <a:gd name="T87" fmla="*/ 0 h 110"/>
                <a:gd name="T88" fmla="*/ 0 w 425"/>
                <a:gd name="T89" fmla="*/ 0 h 110"/>
                <a:gd name="T90" fmla="*/ 0 w 425"/>
                <a:gd name="T91" fmla="*/ 0 h 110"/>
                <a:gd name="T92" fmla="*/ 0 w 425"/>
                <a:gd name="T93" fmla="*/ 0 h 110"/>
                <a:gd name="T94" fmla="*/ 0 w 425"/>
                <a:gd name="T95" fmla="*/ 0 h 110"/>
                <a:gd name="T96" fmla="*/ 0 w 425"/>
                <a:gd name="T97" fmla="*/ 0 h 110"/>
                <a:gd name="T98" fmla="*/ 0 w 425"/>
                <a:gd name="T99" fmla="*/ 0 h 110"/>
                <a:gd name="T100" fmla="*/ 0 w 425"/>
                <a:gd name="T101" fmla="*/ 0 h 110"/>
                <a:gd name="T102" fmla="*/ 0 w 425"/>
                <a:gd name="T103" fmla="*/ 0 h 110"/>
                <a:gd name="T104" fmla="*/ 0 w 425"/>
                <a:gd name="T105" fmla="*/ 0 h 110"/>
                <a:gd name="T106" fmla="*/ 0 w 425"/>
                <a:gd name="T107" fmla="*/ 0 h 110"/>
                <a:gd name="T108" fmla="*/ 0 w 425"/>
                <a:gd name="T109" fmla="*/ 0 h 110"/>
                <a:gd name="T110" fmla="*/ 0 w 425"/>
                <a:gd name="T111" fmla="*/ 0 h 110"/>
                <a:gd name="T112" fmla="*/ 0 w 425"/>
                <a:gd name="T113" fmla="*/ 0 h 110"/>
                <a:gd name="T114" fmla="*/ 0 w 425"/>
                <a:gd name="T115" fmla="*/ 0 h 110"/>
                <a:gd name="T116" fmla="*/ 0 w 425"/>
                <a:gd name="T117" fmla="*/ 0 h 110"/>
                <a:gd name="T118" fmla="*/ 0 w 425"/>
                <a:gd name="T119" fmla="*/ 0 h 110"/>
                <a:gd name="T120" fmla="*/ 0 w 425"/>
                <a:gd name="T121" fmla="*/ 0 h 1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25" h="110">
                  <a:moveTo>
                    <a:pt x="106" y="110"/>
                  </a:moveTo>
                  <a:lnTo>
                    <a:pt x="93" y="109"/>
                  </a:lnTo>
                  <a:lnTo>
                    <a:pt x="78" y="106"/>
                  </a:lnTo>
                  <a:lnTo>
                    <a:pt x="65" y="104"/>
                  </a:lnTo>
                  <a:lnTo>
                    <a:pt x="52" y="101"/>
                  </a:lnTo>
                  <a:lnTo>
                    <a:pt x="39" y="100"/>
                  </a:lnTo>
                  <a:lnTo>
                    <a:pt x="26" y="99"/>
                  </a:lnTo>
                  <a:lnTo>
                    <a:pt x="13" y="96"/>
                  </a:lnTo>
                  <a:lnTo>
                    <a:pt x="0" y="94"/>
                  </a:lnTo>
                  <a:lnTo>
                    <a:pt x="19" y="94"/>
                  </a:lnTo>
                  <a:lnTo>
                    <a:pt x="38" y="94"/>
                  </a:lnTo>
                  <a:lnTo>
                    <a:pt x="57" y="96"/>
                  </a:lnTo>
                  <a:lnTo>
                    <a:pt x="77" y="96"/>
                  </a:lnTo>
                  <a:lnTo>
                    <a:pt x="97" y="94"/>
                  </a:lnTo>
                  <a:lnTo>
                    <a:pt x="117" y="93"/>
                  </a:lnTo>
                  <a:lnTo>
                    <a:pt x="136" y="90"/>
                  </a:lnTo>
                  <a:lnTo>
                    <a:pt x="156" y="86"/>
                  </a:lnTo>
                  <a:lnTo>
                    <a:pt x="173" y="78"/>
                  </a:lnTo>
                  <a:lnTo>
                    <a:pt x="191" y="71"/>
                  </a:lnTo>
                  <a:lnTo>
                    <a:pt x="207" y="64"/>
                  </a:lnTo>
                  <a:lnTo>
                    <a:pt x="222" y="57"/>
                  </a:lnTo>
                  <a:lnTo>
                    <a:pt x="238" y="51"/>
                  </a:lnTo>
                  <a:lnTo>
                    <a:pt x="254" y="44"/>
                  </a:lnTo>
                  <a:lnTo>
                    <a:pt x="270" y="38"/>
                  </a:lnTo>
                  <a:lnTo>
                    <a:pt x="286" y="32"/>
                  </a:lnTo>
                  <a:lnTo>
                    <a:pt x="302" y="26"/>
                  </a:lnTo>
                  <a:lnTo>
                    <a:pt x="318" y="22"/>
                  </a:lnTo>
                  <a:lnTo>
                    <a:pt x="335" y="18"/>
                  </a:lnTo>
                  <a:lnTo>
                    <a:pt x="351" y="13"/>
                  </a:lnTo>
                  <a:lnTo>
                    <a:pt x="368" y="9"/>
                  </a:lnTo>
                  <a:lnTo>
                    <a:pt x="386" y="6"/>
                  </a:lnTo>
                  <a:lnTo>
                    <a:pt x="404" y="3"/>
                  </a:lnTo>
                  <a:lnTo>
                    <a:pt x="423" y="0"/>
                  </a:lnTo>
                  <a:lnTo>
                    <a:pt x="425" y="2"/>
                  </a:lnTo>
                  <a:lnTo>
                    <a:pt x="425" y="3"/>
                  </a:lnTo>
                  <a:lnTo>
                    <a:pt x="423" y="5"/>
                  </a:lnTo>
                  <a:lnTo>
                    <a:pt x="423" y="6"/>
                  </a:lnTo>
                  <a:lnTo>
                    <a:pt x="422" y="8"/>
                  </a:lnTo>
                  <a:lnTo>
                    <a:pt x="420" y="9"/>
                  </a:lnTo>
                  <a:lnTo>
                    <a:pt x="400" y="12"/>
                  </a:lnTo>
                  <a:lnTo>
                    <a:pt x="381" y="16"/>
                  </a:lnTo>
                  <a:lnTo>
                    <a:pt x="363" y="21"/>
                  </a:lnTo>
                  <a:lnTo>
                    <a:pt x="345" y="26"/>
                  </a:lnTo>
                  <a:lnTo>
                    <a:pt x="326" y="32"/>
                  </a:lnTo>
                  <a:lnTo>
                    <a:pt x="309" y="38"/>
                  </a:lnTo>
                  <a:lnTo>
                    <a:pt x="293" y="44"/>
                  </a:lnTo>
                  <a:lnTo>
                    <a:pt x="276" y="51"/>
                  </a:lnTo>
                  <a:lnTo>
                    <a:pt x="259" y="58"/>
                  </a:lnTo>
                  <a:lnTo>
                    <a:pt x="243" y="65"/>
                  </a:lnTo>
                  <a:lnTo>
                    <a:pt x="225" y="73"/>
                  </a:lnTo>
                  <a:lnTo>
                    <a:pt x="208" y="80"/>
                  </a:lnTo>
                  <a:lnTo>
                    <a:pt x="192" y="87"/>
                  </a:lnTo>
                  <a:lnTo>
                    <a:pt x="175" y="96"/>
                  </a:lnTo>
                  <a:lnTo>
                    <a:pt x="156" y="103"/>
                  </a:lnTo>
                  <a:lnTo>
                    <a:pt x="139" y="110"/>
                  </a:lnTo>
                  <a:lnTo>
                    <a:pt x="130" y="110"/>
                  </a:lnTo>
                  <a:lnTo>
                    <a:pt x="123" y="110"/>
                  </a:lnTo>
                  <a:lnTo>
                    <a:pt x="114" y="110"/>
                  </a:lnTo>
                  <a:lnTo>
                    <a:pt x="106"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54" name="Freeform 1127"/>
            <p:cNvSpPr>
              <a:spLocks/>
            </p:cNvSpPr>
            <p:nvPr/>
          </p:nvSpPr>
          <p:spPr bwMode="auto">
            <a:xfrm>
              <a:off x="4148" y="3098"/>
              <a:ext cx="140" cy="29"/>
            </a:xfrm>
            <a:custGeom>
              <a:avLst/>
              <a:gdLst>
                <a:gd name="T0" fmla="*/ 0 w 420"/>
                <a:gd name="T1" fmla="*/ 0 h 89"/>
                <a:gd name="T2" fmla="*/ 0 w 420"/>
                <a:gd name="T3" fmla="*/ 0 h 89"/>
                <a:gd name="T4" fmla="*/ 0 w 420"/>
                <a:gd name="T5" fmla="*/ 0 h 89"/>
                <a:gd name="T6" fmla="*/ 0 w 420"/>
                <a:gd name="T7" fmla="*/ 0 h 89"/>
                <a:gd name="T8" fmla="*/ 0 w 420"/>
                <a:gd name="T9" fmla="*/ 0 h 89"/>
                <a:gd name="T10" fmla="*/ 0 w 420"/>
                <a:gd name="T11" fmla="*/ 0 h 89"/>
                <a:gd name="T12" fmla="*/ 0 w 420"/>
                <a:gd name="T13" fmla="*/ 0 h 89"/>
                <a:gd name="T14" fmla="*/ 0 w 420"/>
                <a:gd name="T15" fmla="*/ 0 h 89"/>
                <a:gd name="T16" fmla="*/ 0 w 420"/>
                <a:gd name="T17" fmla="*/ 0 h 89"/>
                <a:gd name="T18" fmla="*/ 0 w 420"/>
                <a:gd name="T19" fmla="*/ 0 h 89"/>
                <a:gd name="T20" fmla="*/ 0 w 420"/>
                <a:gd name="T21" fmla="*/ 0 h 89"/>
                <a:gd name="T22" fmla="*/ 0 w 420"/>
                <a:gd name="T23" fmla="*/ 0 h 89"/>
                <a:gd name="T24" fmla="*/ 0 w 420"/>
                <a:gd name="T25" fmla="*/ 0 h 89"/>
                <a:gd name="T26" fmla="*/ 0 w 420"/>
                <a:gd name="T27" fmla="*/ 0 h 89"/>
                <a:gd name="T28" fmla="*/ 0 w 420"/>
                <a:gd name="T29" fmla="*/ 0 h 89"/>
                <a:gd name="T30" fmla="*/ 0 w 420"/>
                <a:gd name="T31" fmla="*/ 0 h 89"/>
                <a:gd name="T32" fmla="*/ 0 w 420"/>
                <a:gd name="T33" fmla="*/ 0 h 89"/>
                <a:gd name="T34" fmla="*/ 0 w 420"/>
                <a:gd name="T35" fmla="*/ 0 h 89"/>
                <a:gd name="T36" fmla="*/ 0 w 420"/>
                <a:gd name="T37" fmla="*/ 0 h 89"/>
                <a:gd name="T38" fmla="*/ 0 w 420"/>
                <a:gd name="T39" fmla="*/ 0 h 89"/>
                <a:gd name="T40" fmla="*/ 0 w 420"/>
                <a:gd name="T41" fmla="*/ 0 h 89"/>
                <a:gd name="T42" fmla="*/ 0 w 420"/>
                <a:gd name="T43" fmla="*/ 0 h 89"/>
                <a:gd name="T44" fmla="*/ 0 w 420"/>
                <a:gd name="T45" fmla="*/ 0 h 89"/>
                <a:gd name="T46" fmla="*/ 0 w 420"/>
                <a:gd name="T47" fmla="*/ 0 h 89"/>
                <a:gd name="T48" fmla="*/ 0 w 420"/>
                <a:gd name="T49" fmla="*/ 0 h 89"/>
                <a:gd name="T50" fmla="*/ 0 w 420"/>
                <a:gd name="T51" fmla="*/ 0 h 89"/>
                <a:gd name="T52" fmla="*/ 0 w 420"/>
                <a:gd name="T53" fmla="*/ 0 h 89"/>
                <a:gd name="T54" fmla="*/ 0 w 420"/>
                <a:gd name="T55" fmla="*/ 0 h 89"/>
                <a:gd name="T56" fmla="*/ 0 w 420"/>
                <a:gd name="T57" fmla="*/ 0 h 89"/>
                <a:gd name="T58" fmla="*/ 0 w 420"/>
                <a:gd name="T59" fmla="*/ 0 h 89"/>
                <a:gd name="T60" fmla="*/ 0 w 420"/>
                <a:gd name="T61" fmla="*/ 0 h 89"/>
                <a:gd name="T62" fmla="*/ 0 w 420"/>
                <a:gd name="T63" fmla="*/ 0 h 89"/>
                <a:gd name="T64" fmla="*/ 0 w 420"/>
                <a:gd name="T65" fmla="*/ 0 h 89"/>
                <a:gd name="T66" fmla="*/ 0 w 420"/>
                <a:gd name="T67" fmla="*/ 0 h 89"/>
                <a:gd name="T68" fmla="*/ 1 w 420"/>
                <a:gd name="T69" fmla="*/ 0 h 89"/>
                <a:gd name="T70" fmla="*/ 1 w 420"/>
                <a:gd name="T71" fmla="*/ 0 h 89"/>
                <a:gd name="T72" fmla="*/ 1 w 420"/>
                <a:gd name="T73" fmla="*/ 0 h 89"/>
                <a:gd name="T74" fmla="*/ 1 w 420"/>
                <a:gd name="T75" fmla="*/ 0 h 89"/>
                <a:gd name="T76" fmla="*/ 1 w 420"/>
                <a:gd name="T77" fmla="*/ 0 h 89"/>
                <a:gd name="T78" fmla="*/ 1 w 420"/>
                <a:gd name="T79" fmla="*/ 0 h 89"/>
                <a:gd name="T80" fmla="*/ 1 w 420"/>
                <a:gd name="T81" fmla="*/ 0 h 89"/>
                <a:gd name="T82" fmla="*/ 1 w 420"/>
                <a:gd name="T83" fmla="*/ 0 h 89"/>
                <a:gd name="T84" fmla="*/ 1 w 420"/>
                <a:gd name="T85" fmla="*/ 0 h 89"/>
                <a:gd name="T86" fmla="*/ 0 w 420"/>
                <a:gd name="T87" fmla="*/ 0 h 89"/>
                <a:gd name="T88" fmla="*/ 0 w 420"/>
                <a:gd name="T89" fmla="*/ 0 h 89"/>
                <a:gd name="T90" fmla="*/ 0 w 420"/>
                <a:gd name="T91" fmla="*/ 0 h 89"/>
                <a:gd name="T92" fmla="*/ 0 w 420"/>
                <a:gd name="T93" fmla="*/ 0 h 89"/>
                <a:gd name="T94" fmla="*/ 0 w 420"/>
                <a:gd name="T95" fmla="*/ 0 h 89"/>
                <a:gd name="T96" fmla="*/ 0 w 420"/>
                <a:gd name="T97" fmla="*/ 0 h 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20" h="89">
                  <a:moveTo>
                    <a:pt x="219" y="89"/>
                  </a:moveTo>
                  <a:lnTo>
                    <a:pt x="198" y="82"/>
                  </a:lnTo>
                  <a:lnTo>
                    <a:pt x="176" y="74"/>
                  </a:lnTo>
                  <a:lnTo>
                    <a:pt x="154" y="65"/>
                  </a:lnTo>
                  <a:lnTo>
                    <a:pt x="134" y="55"/>
                  </a:lnTo>
                  <a:lnTo>
                    <a:pt x="114" y="45"/>
                  </a:lnTo>
                  <a:lnTo>
                    <a:pt x="94" y="35"/>
                  </a:lnTo>
                  <a:lnTo>
                    <a:pt x="75" y="26"/>
                  </a:lnTo>
                  <a:lnTo>
                    <a:pt x="55" y="19"/>
                  </a:lnTo>
                  <a:lnTo>
                    <a:pt x="47" y="17"/>
                  </a:lnTo>
                  <a:lnTo>
                    <a:pt x="40" y="17"/>
                  </a:lnTo>
                  <a:lnTo>
                    <a:pt x="32" y="16"/>
                  </a:lnTo>
                  <a:lnTo>
                    <a:pt x="23" y="14"/>
                  </a:lnTo>
                  <a:lnTo>
                    <a:pt x="16" y="13"/>
                  </a:lnTo>
                  <a:lnTo>
                    <a:pt x="8" y="11"/>
                  </a:lnTo>
                  <a:lnTo>
                    <a:pt x="3" y="10"/>
                  </a:lnTo>
                  <a:lnTo>
                    <a:pt x="0" y="7"/>
                  </a:lnTo>
                  <a:lnTo>
                    <a:pt x="14" y="0"/>
                  </a:lnTo>
                  <a:lnTo>
                    <a:pt x="39" y="1"/>
                  </a:lnTo>
                  <a:lnTo>
                    <a:pt x="70" y="10"/>
                  </a:lnTo>
                  <a:lnTo>
                    <a:pt x="105" y="23"/>
                  </a:lnTo>
                  <a:lnTo>
                    <a:pt x="141" y="37"/>
                  </a:lnTo>
                  <a:lnTo>
                    <a:pt x="174" y="52"/>
                  </a:lnTo>
                  <a:lnTo>
                    <a:pt x="203" y="65"/>
                  </a:lnTo>
                  <a:lnTo>
                    <a:pt x="223" y="74"/>
                  </a:lnTo>
                  <a:lnTo>
                    <a:pt x="235" y="74"/>
                  </a:lnTo>
                  <a:lnTo>
                    <a:pt x="247" y="74"/>
                  </a:lnTo>
                  <a:lnTo>
                    <a:pt x="258" y="74"/>
                  </a:lnTo>
                  <a:lnTo>
                    <a:pt x="270" y="74"/>
                  </a:lnTo>
                  <a:lnTo>
                    <a:pt x="280" y="75"/>
                  </a:lnTo>
                  <a:lnTo>
                    <a:pt x="291" y="75"/>
                  </a:lnTo>
                  <a:lnTo>
                    <a:pt x="303" y="75"/>
                  </a:lnTo>
                  <a:lnTo>
                    <a:pt x="314" y="75"/>
                  </a:lnTo>
                  <a:lnTo>
                    <a:pt x="348" y="72"/>
                  </a:lnTo>
                  <a:lnTo>
                    <a:pt x="374" y="69"/>
                  </a:lnTo>
                  <a:lnTo>
                    <a:pt x="391" y="68"/>
                  </a:lnTo>
                  <a:lnTo>
                    <a:pt x="404" y="66"/>
                  </a:lnTo>
                  <a:lnTo>
                    <a:pt x="411" y="66"/>
                  </a:lnTo>
                  <a:lnTo>
                    <a:pt x="415" y="66"/>
                  </a:lnTo>
                  <a:lnTo>
                    <a:pt x="418" y="66"/>
                  </a:lnTo>
                  <a:lnTo>
                    <a:pt x="420" y="66"/>
                  </a:lnTo>
                  <a:lnTo>
                    <a:pt x="408" y="74"/>
                  </a:lnTo>
                  <a:lnTo>
                    <a:pt x="387" y="78"/>
                  </a:lnTo>
                  <a:lnTo>
                    <a:pt x="358" y="82"/>
                  </a:lnTo>
                  <a:lnTo>
                    <a:pt x="325" y="85"/>
                  </a:lnTo>
                  <a:lnTo>
                    <a:pt x="291" y="88"/>
                  </a:lnTo>
                  <a:lnTo>
                    <a:pt x="261" y="88"/>
                  </a:lnTo>
                  <a:lnTo>
                    <a:pt x="236" y="89"/>
                  </a:lnTo>
                  <a:lnTo>
                    <a:pt x="219"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55" name="Freeform 1128"/>
            <p:cNvSpPr>
              <a:spLocks/>
            </p:cNvSpPr>
            <p:nvPr/>
          </p:nvSpPr>
          <p:spPr bwMode="auto">
            <a:xfrm>
              <a:off x="4152" y="3074"/>
              <a:ext cx="134" cy="34"/>
            </a:xfrm>
            <a:custGeom>
              <a:avLst/>
              <a:gdLst>
                <a:gd name="T0" fmla="*/ 0 w 403"/>
                <a:gd name="T1" fmla="*/ 0 h 102"/>
                <a:gd name="T2" fmla="*/ 0 w 403"/>
                <a:gd name="T3" fmla="*/ 0 h 102"/>
                <a:gd name="T4" fmla="*/ 0 w 403"/>
                <a:gd name="T5" fmla="*/ 0 h 102"/>
                <a:gd name="T6" fmla="*/ 0 w 403"/>
                <a:gd name="T7" fmla="*/ 0 h 102"/>
                <a:gd name="T8" fmla="*/ 0 w 403"/>
                <a:gd name="T9" fmla="*/ 0 h 102"/>
                <a:gd name="T10" fmla="*/ 0 w 403"/>
                <a:gd name="T11" fmla="*/ 0 h 102"/>
                <a:gd name="T12" fmla="*/ 0 w 403"/>
                <a:gd name="T13" fmla="*/ 0 h 102"/>
                <a:gd name="T14" fmla="*/ 0 w 403"/>
                <a:gd name="T15" fmla="*/ 0 h 102"/>
                <a:gd name="T16" fmla="*/ 0 w 403"/>
                <a:gd name="T17" fmla="*/ 0 h 102"/>
                <a:gd name="T18" fmla="*/ 0 w 403"/>
                <a:gd name="T19" fmla="*/ 0 h 102"/>
                <a:gd name="T20" fmla="*/ 0 w 403"/>
                <a:gd name="T21" fmla="*/ 0 h 102"/>
                <a:gd name="T22" fmla="*/ 0 w 403"/>
                <a:gd name="T23" fmla="*/ 0 h 102"/>
                <a:gd name="T24" fmla="*/ 0 w 403"/>
                <a:gd name="T25" fmla="*/ 0 h 102"/>
                <a:gd name="T26" fmla="*/ 0 w 403"/>
                <a:gd name="T27" fmla="*/ 0 h 102"/>
                <a:gd name="T28" fmla="*/ 0 w 403"/>
                <a:gd name="T29" fmla="*/ 0 h 102"/>
                <a:gd name="T30" fmla="*/ 0 w 403"/>
                <a:gd name="T31" fmla="*/ 0 h 102"/>
                <a:gd name="T32" fmla="*/ 0 w 403"/>
                <a:gd name="T33" fmla="*/ 0 h 102"/>
                <a:gd name="T34" fmla="*/ 0 w 403"/>
                <a:gd name="T35" fmla="*/ 0 h 102"/>
                <a:gd name="T36" fmla="*/ 0 w 403"/>
                <a:gd name="T37" fmla="*/ 0 h 102"/>
                <a:gd name="T38" fmla="*/ 0 w 403"/>
                <a:gd name="T39" fmla="*/ 0 h 102"/>
                <a:gd name="T40" fmla="*/ 0 w 403"/>
                <a:gd name="T41" fmla="*/ 0 h 102"/>
                <a:gd name="T42" fmla="*/ 0 w 403"/>
                <a:gd name="T43" fmla="*/ 0 h 102"/>
                <a:gd name="T44" fmla="*/ 0 w 403"/>
                <a:gd name="T45" fmla="*/ 0 h 102"/>
                <a:gd name="T46" fmla="*/ 0 w 403"/>
                <a:gd name="T47" fmla="*/ 0 h 102"/>
                <a:gd name="T48" fmla="*/ 0 w 403"/>
                <a:gd name="T49" fmla="*/ 0 h 102"/>
                <a:gd name="T50" fmla="*/ 0 w 403"/>
                <a:gd name="T51" fmla="*/ 0 h 102"/>
                <a:gd name="T52" fmla="*/ 0 w 403"/>
                <a:gd name="T53" fmla="*/ 0 h 102"/>
                <a:gd name="T54" fmla="*/ 0 w 403"/>
                <a:gd name="T55" fmla="*/ 0 h 102"/>
                <a:gd name="T56" fmla="*/ 0 w 403"/>
                <a:gd name="T57" fmla="*/ 0 h 102"/>
                <a:gd name="T58" fmla="*/ 0 w 403"/>
                <a:gd name="T59" fmla="*/ 0 h 102"/>
                <a:gd name="T60" fmla="*/ 0 w 403"/>
                <a:gd name="T61" fmla="*/ 0 h 102"/>
                <a:gd name="T62" fmla="*/ 1 w 403"/>
                <a:gd name="T63" fmla="*/ 0 h 102"/>
                <a:gd name="T64" fmla="*/ 1 w 403"/>
                <a:gd name="T65" fmla="*/ 0 h 102"/>
                <a:gd name="T66" fmla="*/ 1 w 403"/>
                <a:gd name="T67" fmla="*/ 0 h 102"/>
                <a:gd name="T68" fmla="*/ 0 w 403"/>
                <a:gd name="T69" fmla="*/ 0 h 102"/>
                <a:gd name="T70" fmla="*/ 0 w 403"/>
                <a:gd name="T71" fmla="*/ 0 h 102"/>
                <a:gd name="T72" fmla="*/ 0 w 403"/>
                <a:gd name="T73" fmla="*/ 0 h 102"/>
                <a:gd name="T74" fmla="*/ 0 w 403"/>
                <a:gd name="T75" fmla="*/ 0 h 102"/>
                <a:gd name="T76" fmla="*/ 0 w 403"/>
                <a:gd name="T77" fmla="*/ 0 h 102"/>
                <a:gd name="T78" fmla="*/ 0 w 403"/>
                <a:gd name="T79" fmla="*/ 0 h 102"/>
                <a:gd name="T80" fmla="*/ 0 w 403"/>
                <a:gd name="T81" fmla="*/ 0 h 1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03" h="102">
                  <a:moveTo>
                    <a:pt x="241" y="102"/>
                  </a:moveTo>
                  <a:lnTo>
                    <a:pt x="223" y="96"/>
                  </a:lnTo>
                  <a:lnTo>
                    <a:pt x="205" y="91"/>
                  </a:lnTo>
                  <a:lnTo>
                    <a:pt x="189" y="82"/>
                  </a:lnTo>
                  <a:lnTo>
                    <a:pt x="172" y="73"/>
                  </a:lnTo>
                  <a:lnTo>
                    <a:pt x="158" y="63"/>
                  </a:lnTo>
                  <a:lnTo>
                    <a:pt x="142" y="55"/>
                  </a:lnTo>
                  <a:lnTo>
                    <a:pt x="126" y="45"/>
                  </a:lnTo>
                  <a:lnTo>
                    <a:pt x="111" y="36"/>
                  </a:lnTo>
                  <a:lnTo>
                    <a:pt x="96" y="32"/>
                  </a:lnTo>
                  <a:lnTo>
                    <a:pt x="81" y="27"/>
                  </a:lnTo>
                  <a:lnTo>
                    <a:pt x="65" y="23"/>
                  </a:lnTo>
                  <a:lnTo>
                    <a:pt x="51" y="20"/>
                  </a:lnTo>
                  <a:lnTo>
                    <a:pt x="36" y="17"/>
                  </a:lnTo>
                  <a:lnTo>
                    <a:pt x="23" y="13"/>
                  </a:lnTo>
                  <a:lnTo>
                    <a:pt x="12" y="8"/>
                  </a:lnTo>
                  <a:lnTo>
                    <a:pt x="0" y="4"/>
                  </a:lnTo>
                  <a:lnTo>
                    <a:pt x="26" y="0"/>
                  </a:lnTo>
                  <a:lnTo>
                    <a:pt x="55" y="4"/>
                  </a:lnTo>
                  <a:lnTo>
                    <a:pt x="85" y="13"/>
                  </a:lnTo>
                  <a:lnTo>
                    <a:pt x="116" y="26"/>
                  </a:lnTo>
                  <a:lnTo>
                    <a:pt x="146" y="40"/>
                  </a:lnTo>
                  <a:lnTo>
                    <a:pt x="175" y="56"/>
                  </a:lnTo>
                  <a:lnTo>
                    <a:pt x="202" y="72"/>
                  </a:lnTo>
                  <a:lnTo>
                    <a:pt x="228" y="83"/>
                  </a:lnTo>
                  <a:lnTo>
                    <a:pt x="250" y="85"/>
                  </a:lnTo>
                  <a:lnTo>
                    <a:pt x="272" y="83"/>
                  </a:lnTo>
                  <a:lnTo>
                    <a:pt x="293" y="81"/>
                  </a:lnTo>
                  <a:lnTo>
                    <a:pt x="315" y="78"/>
                  </a:lnTo>
                  <a:lnTo>
                    <a:pt x="337" y="73"/>
                  </a:lnTo>
                  <a:lnTo>
                    <a:pt x="360" y="72"/>
                  </a:lnTo>
                  <a:lnTo>
                    <a:pt x="381" y="71"/>
                  </a:lnTo>
                  <a:lnTo>
                    <a:pt x="403" y="72"/>
                  </a:lnTo>
                  <a:lnTo>
                    <a:pt x="383" y="78"/>
                  </a:lnTo>
                  <a:lnTo>
                    <a:pt x="363" y="83"/>
                  </a:lnTo>
                  <a:lnTo>
                    <a:pt x="342" y="88"/>
                  </a:lnTo>
                  <a:lnTo>
                    <a:pt x="321" y="92"/>
                  </a:lnTo>
                  <a:lnTo>
                    <a:pt x="301" y="95"/>
                  </a:lnTo>
                  <a:lnTo>
                    <a:pt x="280" y="98"/>
                  </a:lnTo>
                  <a:lnTo>
                    <a:pt x="260" y="99"/>
                  </a:lnTo>
                  <a:lnTo>
                    <a:pt x="241"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56" name="Freeform 1129"/>
            <p:cNvSpPr>
              <a:spLocks/>
            </p:cNvSpPr>
            <p:nvPr/>
          </p:nvSpPr>
          <p:spPr bwMode="auto">
            <a:xfrm>
              <a:off x="3701" y="3067"/>
              <a:ext cx="164" cy="38"/>
            </a:xfrm>
            <a:custGeom>
              <a:avLst/>
              <a:gdLst>
                <a:gd name="T0" fmla="*/ 0 w 493"/>
                <a:gd name="T1" fmla="*/ 0 h 115"/>
                <a:gd name="T2" fmla="*/ 0 w 493"/>
                <a:gd name="T3" fmla="*/ 0 h 115"/>
                <a:gd name="T4" fmla="*/ 0 w 493"/>
                <a:gd name="T5" fmla="*/ 0 h 115"/>
                <a:gd name="T6" fmla="*/ 0 w 493"/>
                <a:gd name="T7" fmla="*/ 0 h 115"/>
                <a:gd name="T8" fmla="*/ 0 w 493"/>
                <a:gd name="T9" fmla="*/ 0 h 115"/>
                <a:gd name="T10" fmla="*/ 0 w 493"/>
                <a:gd name="T11" fmla="*/ 0 h 115"/>
                <a:gd name="T12" fmla="*/ 0 w 493"/>
                <a:gd name="T13" fmla="*/ 0 h 115"/>
                <a:gd name="T14" fmla="*/ 0 w 493"/>
                <a:gd name="T15" fmla="*/ 0 h 115"/>
                <a:gd name="T16" fmla="*/ 0 w 493"/>
                <a:gd name="T17" fmla="*/ 0 h 115"/>
                <a:gd name="T18" fmla="*/ 0 w 493"/>
                <a:gd name="T19" fmla="*/ 0 h 115"/>
                <a:gd name="T20" fmla="*/ 0 w 493"/>
                <a:gd name="T21" fmla="*/ 0 h 115"/>
                <a:gd name="T22" fmla="*/ 0 w 493"/>
                <a:gd name="T23" fmla="*/ 0 h 115"/>
                <a:gd name="T24" fmla="*/ 0 w 493"/>
                <a:gd name="T25" fmla="*/ 0 h 115"/>
                <a:gd name="T26" fmla="*/ 0 w 493"/>
                <a:gd name="T27" fmla="*/ 0 h 115"/>
                <a:gd name="T28" fmla="*/ 0 w 493"/>
                <a:gd name="T29" fmla="*/ 0 h 115"/>
                <a:gd name="T30" fmla="*/ 0 w 493"/>
                <a:gd name="T31" fmla="*/ 0 h 115"/>
                <a:gd name="T32" fmla="*/ 0 w 493"/>
                <a:gd name="T33" fmla="*/ 0 h 115"/>
                <a:gd name="T34" fmla="*/ 0 w 493"/>
                <a:gd name="T35" fmla="*/ 0 h 115"/>
                <a:gd name="T36" fmla="*/ 0 w 493"/>
                <a:gd name="T37" fmla="*/ 0 h 115"/>
                <a:gd name="T38" fmla="*/ 0 w 493"/>
                <a:gd name="T39" fmla="*/ 0 h 115"/>
                <a:gd name="T40" fmla="*/ 0 w 493"/>
                <a:gd name="T41" fmla="*/ 0 h 115"/>
                <a:gd name="T42" fmla="*/ 0 w 493"/>
                <a:gd name="T43" fmla="*/ 0 h 115"/>
                <a:gd name="T44" fmla="*/ 0 w 493"/>
                <a:gd name="T45" fmla="*/ 0 h 115"/>
                <a:gd name="T46" fmla="*/ 0 w 493"/>
                <a:gd name="T47" fmla="*/ 0 h 115"/>
                <a:gd name="T48" fmla="*/ 0 w 493"/>
                <a:gd name="T49" fmla="*/ 0 h 115"/>
                <a:gd name="T50" fmla="*/ 0 w 493"/>
                <a:gd name="T51" fmla="*/ 0 h 115"/>
                <a:gd name="T52" fmla="*/ 1 w 493"/>
                <a:gd name="T53" fmla="*/ 0 h 115"/>
                <a:gd name="T54" fmla="*/ 1 w 493"/>
                <a:gd name="T55" fmla="*/ 0 h 115"/>
                <a:gd name="T56" fmla="*/ 1 w 493"/>
                <a:gd name="T57" fmla="*/ 0 h 115"/>
                <a:gd name="T58" fmla="*/ 1 w 493"/>
                <a:gd name="T59" fmla="*/ 0 h 115"/>
                <a:gd name="T60" fmla="*/ 1 w 493"/>
                <a:gd name="T61" fmla="*/ 0 h 115"/>
                <a:gd name="T62" fmla="*/ 1 w 493"/>
                <a:gd name="T63" fmla="*/ 0 h 115"/>
                <a:gd name="T64" fmla="*/ 1 w 493"/>
                <a:gd name="T65" fmla="*/ 0 h 115"/>
                <a:gd name="T66" fmla="*/ 1 w 493"/>
                <a:gd name="T67" fmla="*/ 0 h 115"/>
                <a:gd name="T68" fmla="*/ 1 w 493"/>
                <a:gd name="T69" fmla="*/ 0 h 115"/>
                <a:gd name="T70" fmla="*/ 1 w 493"/>
                <a:gd name="T71" fmla="*/ 0 h 115"/>
                <a:gd name="T72" fmla="*/ 1 w 493"/>
                <a:gd name="T73" fmla="*/ 0 h 115"/>
                <a:gd name="T74" fmla="*/ 1 w 493"/>
                <a:gd name="T75" fmla="*/ 0 h 115"/>
                <a:gd name="T76" fmla="*/ 1 w 493"/>
                <a:gd name="T77" fmla="*/ 0 h 115"/>
                <a:gd name="T78" fmla="*/ 1 w 493"/>
                <a:gd name="T79" fmla="*/ 0 h 115"/>
                <a:gd name="T80" fmla="*/ 1 w 493"/>
                <a:gd name="T81" fmla="*/ 0 h 115"/>
                <a:gd name="T82" fmla="*/ 0 w 493"/>
                <a:gd name="T83" fmla="*/ 0 h 115"/>
                <a:gd name="T84" fmla="*/ 0 w 493"/>
                <a:gd name="T85" fmla="*/ 0 h 115"/>
                <a:gd name="T86" fmla="*/ 0 w 493"/>
                <a:gd name="T87" fmla="*/ 0 h 115"/>
                <a:gd name="T88" fmla="*/ 0 w 493"/>
                <a:gd name="T89" fmla="*/ 0 h 115"/>
                <a:gd name="T90" fmla="*/ 0 w 493"/>
                <a:gd name="T91" fmla="*/ 0 h 115"/>
                <a:gd name="T92" fmla="*/ 0 w 493"/>
                <a:gd name="T93" fmla="*/ 0 h 115"/>
                <a:gd name="T94" fmla="*/ 0 w 493"/>
                <a:gd name="T95" fmla="*/ 0 h 115"/>
                <a:gd name="T96" fmla="*/ 0 w 493"/>
                <a:gd name="T97" fmla="*/ 0 h 115"/>
                <a:gd name="T98" fmla="*/ 0 w 493"/>
                <a:gd name="T99" fmla="*/ 0 h 115"/>
                <a:gd name="T100" fmla="*/ 0 w 493"/>
                <a:gd name="T101" fmla="*/ 0 h 115"/>
                <a:gd name="T102" fmla="*/ 0 w 493"/>
                <a:gd name="T103" fmla="*/ 0 h 115"/>
                <a:gd name="T104" fmla="*/ 0 w 493"/>
                <a:gd name="T105" fmla="*/ 0 h 115"/>
                <a:gd name="T106" fmla="*/ 0 w 493"/>
                <a:gd name="T107" fmla="*/ 0 h 115"/>
                <a:gd name="T108" fmla="*/ 0 w 493"/>
                <a:gd name="T109" fmla="*/ 0 h 115"/>
                <a:gd name="T110" fmla="*/ 0 w 493"/>
                <a:gd name="T111" fmla="*/ 0 h 115"/>
                <a:gd name="T112" fmla="*/ 0 w 493"/>
                <a:gd name="T113" fmla="*/ 0 h 11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93" h="115">
                  <a:moveTo>
                    <a:pt x="135" y="115"/>
                  </a:moveTo>
                  <a:lnTo>
                    <a:pt x="117" y="114"/>
                  </a:lnTo>
                  <a:lnTo>
                    <a:pt x="100" y="112"/>
                  </a:lnTo>
                  <a:lnTo>
                    <a:pt x="84" y="111"/>
                  </a:lnTo>
                  <a:lnTo>
                    <a:pt x="67" y="109"/>
                  </a:lnTo>
                  <a:lnTo>
                    <a:pt x="49" y="109"/>
                  </a:lnTo>
                  <a:lnTo>
                    <a:pt x="32" y="108"/>
                  </a:lnTo>
                  <a:lnTo>
                    <a:pt x="16" y="108"/>
                  </a:lnTo>
                  <a:lnTo>
                    <a:pt x="0" y="108"/>
                  </a:lnTo>
                  <a:lnTo>
                    <a:pt x="21" y="105"/>
                  </a:lnTo>
                  <a:lnTo>
                    <a:pt x="42" y="103"/>
                  </a:lnTo>
                  <a:lnTo>
                    <a:pt x="64" y="102"/>
                  </a:lnTo>
                  <a:lnTo>
                    <a:pt x="86" y="99"/>
                  </a:lnTo>
                  <a:lnTo>
                    <a:pt x="107" y="99"/>
                  </a:lnTo>
                  <a:lnTo>
                    <a:pt x="130" y="98"/>
                  </a:lnTo>
                  <a:lnTo>
                    <a:pt x="152" y="96"/>
                  </a:lnTo>
                  <a:lnTo>
                    <a:pt x="175" y="96"/>
                  </a:lnTo>
                  <a:lnTo>
                    <a:pt x="194" y="91"/>
                  </a:lnTo>
                  <a:lnTo>
                    <a:pt x="214" y="85"/>
                  </a:lnTo>
                  <a:lnTo>
                    <a:pt x="233" y="78"/>
                  </a:lnTo>
                  <a:lnTo>
                    <a:pt x="252" y="69"/>
                  </a:lnTo>
                  <a:lnTo>
                    <a:pt x="272" y="60"/>
                  </a:lnTo>
                  <a:lnTo>
                    <a:pt x="290" y="52"/>
                  </a:lnTo>
                  <a:lnTo>
                    <a:pt x="311" y="43"/>
                  </a:lnTo>
                  <a:lnTo>
                    <a:pt x="329" y="34"/>
                  </a:lnTo>
                  <a:lnTo>
                    <a:pt x="350" y="27"/>
                  </a:lnTo>
                  <a:lnTo>
                    <a:pt x="370" y="18"/>
                  </a:lnTo>
                  <a:lnTo>
                    <a:pt x="390" y="13"/>
                  </a:lnTo>
                  <a:lnTo>
                    <a:pt x="410" y="7"/>
                  </a:lnTo>
                  <a:lnTo>
                    <a:pt x="431" y="3"/>
                  </a:lnTo>
                  <a:lnTo>
                    <a:pt x="451" y="1"/>
                  </a:lnTo>
                  <a:lnTo>
                    <a:pt x="471" y="0"/>
                  </a:lnTo>
                  <a:lnTo>
                    <a:pt x="493" y="1"/>
                  </a:lnTo>
                  <a:lnTo>
                    <a:pt x="482" y="7"/>
                  </a:lnTo>
                  <a:lnTo>
                    <a:pt x="469" y="13"/>
                  </a:lnTo>
                  <a:lnTo>
                    <a:pt x="454" y="15"/>
                  </a:lnTo>
                  <a:lnTo>
                    <a:pt x="436" y="20"/>
                  </a:lnTo>
                  <a:lnTo>
                    <a:pt x="420" y="23"/>
                  </a:lnTo>
                  <a:lnTo>
                    <a:pt x="403" y="24"/>
                  </a:lnTo>
                  <a:lnTo>
                    <a:pt x="390" y="27"/>
                  </a:lnTo>
                  <a:lnTo>
                    <a:pt x="379" y="28"/>
                  </a:lnTo>
                  <a:lnTo>
                    <a:pt x="364" y="34"/>
                  </a:lnTo>
                  <a:lnTo>
                    <a:pt x="348" y="41"/>
                  </a:lnTo>
                  <a:lnTo>
                    <a:pt x="334" y="49"/>
                  </a:lnTo>
                  <a:lnTo>
                    <a:pt x="318" y="56"/>
                  </a:lnTo>
                  <a:lnTo>
                    <a:pt x="303" y="63"/>
                  </a:lnTo>
                  <a:lnTo>
                    <a:pt x="288" y="70"/>
                  </a:lnTo>
                  <a:lnTo>
                    <a:pt x="273" y="78"/>
                  </a:lnTo>
                  <a:lnTo>
                    <a:pt x="257" y="83"/>
                  </a:lnTo>
                  <a:lnTo>
                    <a:pt x="243" y="91"/>
                  </a:lnTo>
                  <a:lnTo>
                    <a:pt x="227" y="96"/>
                  </a:lnTo>
                  <a:lnTo>
                    <a:pt x="213" y="102"/>
                  </a:lnTo>
                  <a:lnTo>
                    <a:pt x="197" y="106"/>
                  </a:lnTo>
                  <a:lnTo>
                    <a:pt x="181" y="109"/>
                  </a:lnTo>
                  <a:lnTo>
                    <a:pt x="166" y="112"/>
                  </a:lnTo>
                  <a:lnTo>
                    <a:pt x="150" y="115"/>
                  </a:lnTo>
                  <a:lnTo>
                    <a:pt x="135"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57" name="Freeform 1130"/>
            <p:cNvSpPr>
              <a:spLocks/>
            </p:cNvSpPr>
            <p:nvPr/>
          </p:nvSpPr>
          <p:spPr bwMode="auto">
            <a:xfrm>
              <a:off x="3598" y="2991"/>
              <a:ext cx="31" cy="108"/>
            </a:xfrm>
            <a:custGeom>
              <a:avLst/>
              <a:gdLst>
                <a:gd name="T0" fmla="*/ 0 w 94"/>
                <a:gd name="T1" fmla="*/ 0 h 324"/>
                <a:gd name="T2" fmla="*/ 0 w 94"/>
                <a:gd name="T3" fmla="*/ 0 h 324"/>
                <a:gd name="T4" fmla="*/ 0 w 94"/>
                <a:gd name="T5" fmla="*/ 0 h 324"/>
                <a:gd name="T6" fmla="*/ 0 w 94"/>
                <a:gd name="T7" fmla="*/ 0 h 324"/>
                <a:gd name="T8" fmla="*/ 0 w 94"/>
                <a:gd name="T9" fmla="*/ 0 h 324"/>
                <a:gd name="T10" fmla="*/ 0 w 94"/>
                <a:gd name="T11" fmla="*/ 0 h 324"/>
                <a:gd name="T12" fmla="*/ 0 w 94"/>
                <a:gd name="T13" fmla="*/ 0 h 324"/>
                <a:gd name="T14" fmla="*/ 0 w 94"/>
                <a:gd name="T15" fmla="*/ 0 h 324"/>
                <a:gd name="T16" fmla="*/ 0 w 94"/>
                <a:gd name="T17" fmla="*/ 0 h 324"/>
                <a:gd name="T18" fmla="*/ 0 w 94"/>
                <a:gd name="T19" fmla="*/ 0 h 324"/>
                <a:gd name="T20" fmla="*/ 0 w 94"/>
                <a:gd name="T21" fmla="*/ 0 h 324"/>
                <a:gd name="T22" fmla="*/ 0 w 94"/>
                <a:gd name="T23" fmla="*/ 0 h 324"/>
                <a:gd name="T24" fmla="*/ 0 w 94"/>
                <a:gd name="T25" fmla="*/ 0 h 324"/>
                <a:gd name="T26" fmla="*/ 0 w 94"/>
                <a:gd name="T27" fmla="*/ 0 h 324"/>
                <a:gd name="T28" fmla="*/ 0 w 94"/>
                <a:gd name="T29" fmla="*/ 0 h 324"/>
                <a:gd name="T30" fmla="*/ 0 w 94"/>
                <a:gd name="T31" fmla="*/ 0 h 324"/>
                <a:gd name="T32" fmla="*/ 0 w 94"/>
                <a:gd name="T33" fmla="*/ 0 h 324"/>
                <a:gd name="T34" fmla="*/ 0 w 94"/>
                <a:gd name="T35" fmla="*/ 0 h 324"/>
                <a:gd name="T36" fmla="*/ 0 w 94"/>
                <a:gd name="T37" fmla="*/ 0 h 324"/>
                <a:gd name="T38" fmla="*/ 0 w 94"/>
                <a:gd name="T39" fmla="*/ 0 h 324"/>
                <a:gd name="T40" fmla="*/ 0 w 94"/>
                <a:gd name="T41" fmla="*/ 0 h 324"/>
                <a:gd name="T42" fmla="*/ 0 w 94"/>
                <a:gd name="T43" fmla="*/ 0 h 324"/>
                <a:gd name="T44" fmla="*/ 0 w 94"/>
                <a:gd name="T45" fmla="*/ 0 h 324"/>
                <a:gd name="T46" fmla="*/ 0 w 94"/>
                <a:gd name="T47" fmla="*/ 0 h 324"/>
                <a:gd name="T48" fmla="*/ 0 w 94"/>
                <a:gd name="T49" fmla="*/ 0 h 324"/>
                <a:gd name="T50" fmla="*/ 0 w 94"/>
                <a:gd name="T51" fmla="*/ 0 h 324"/>
                <a:gd name="T52" fmla="*/ 0 w 94"/>
                <a:gd name="T53" fmla="*/ 0 h 324"/>
                <a:gd name="T54" fmla="*/ 0 w 94"/>
                <a:gd name="T55" fmla="*/ 0 h 324"/>
                <a:gd name="T56" fmla="*/ 0 w 94"/>
                <a:gd name="T57" fmla="*/ 0 h 324"/>
                <a:gd name="T58" fmla="*/ 0 w 94"/>
                <a:gd name="T59" fmla="*/ 0 h 324"/>
                <a:gd name="T60" fmla="*/ 0 w 94"/>
                <a:gd name="T61" fmla="*/ 0 h 324"/>
                <a:gd name="T62" fmla="*/ 0 w 94"/>
                <a:gd name="T63" fmla="*/ 0 h 324"/>
                <a:gd name="T64" fmla="*/ 0 w 94"/>
                <a:gd name="T65" fmla="*/ 0 h 324"/>
                <a:gd name="T66" fmla="*/ 0 w 94"/>
                <a:gd name="T67" fmla="*/ 0 h 3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4" h="324">
                  <a:moveTo>
                    <a:pt x="91" y="324"/>
                  </a:moveTo>
                  <a:lnTo>
                    <a:pt x="86" y="306"/>
                  </a:lnTo>
                  <a:lnTo>
                    <a:pt x="80" y="282"/>
                  </a:lnTo>
                  <a:lnTo>
                    <a:pt x="73" y="259"/>
                  </a:lnTo>
                  <a:lnTo>
                    <a:pt x="64" y="233"/>
                  </a:lnTo>
                  <a:lnTo>
                    <a:pt x="55" y="207"/>
                  </a:lnTo>
                  <a:lnTo>
                    <a:pt x="48" y="181"/>
                  </a:lnTo>
                  <a:lnTo>
                    <a:pt x="41" y="155"/>
                  </a:lnTo>
                  <a:lnTo>
                    <a:pt x="34" y="132"/>
                  </a:lnTo>
                  <a:lnTo>
                    <a:pt x="25" y="108"/>
                  </a:lnTo>
                  <a:lnTo>
                    <a:pt x="13" y="75"/>
                  </a:lnTo>
                  <a:lnTo>
                    <a:pt x="3" y="42"/>
                  </a:lnTo>
                  <a:lnTo>
                    <a:pt x="0" y="18"/>
                  </a:lnTo>
                  <a:lnTo>
                    <a:pt x="11" y="13"/>
                  </a:lnTo>
                  <a:lnTo>
                    <a:pt x="19" y="8"/>
                  </a:lnTo>
                  <a:lnTo>
                    <a:pt x="29" y="4"/>
                  </a:lnTo>
                  <a:lnTo>
                    <a:pt x="41" y="0"/>
                  </a:lnTo>
                  <a:lnTo>
                    <a:pt x="41" y="17"/>
                  </a:lnTo>
                  <a:lnTo>
                    <a:pt x="39" y="23"/>
                  </a:lnTo>
                  <a:lnTo>
                    <a:pt x="32" y="26"/>
                  </a:lnTo>
                  <a:lnTo>
                    <a:pt x="19" y="33"/>
                  </a:lnTo>
                  <a:lnTo>
                    <a:pt x="25" y="36"/>
                  </a:lnTo>
                  <a:lnTo>
                    <a:pt x="29" y="39"/>
                  </a:lnTo>
                  <a:lnTo>
                    <a:pt x="35" y="40"/>
                  </a:lnTo>
                  <a:lnTo>
                    <a:pt x="45" y="42"/>
                  </a:lnTo>
                  <a:lnTo>
                    <a:pt x="45" y="43"/>
                  </a:lnTo>
                  <a:lnTo>
                    <a:pt x="45" y="46"/>
                  </a:lnTo>
                  <a:lnTo>
                    <a:pt x="45" y="47"/>
                  </a:lnTo>
                  <a:lnTo>
                    <a:pt x="47" y="50"/>
                  </a:lnTo>
                  <a:lnTo>
                    <a:pt x="34" y="54"/>
                  </a:lnTo>
                  <a:lnTo>
                    <a:pt x="26" y="57"/>
                  </a:lnTo>
                  <a:lnTo>
                    <a:pt x="24" y="59"/>
                  </a:lnTo>
                  <a:lnTo>
                    <a:pt x="22" y="60"/>
                  </a:lnTo>
                  <a:lnTo>
                    <a:pt x="26" y="63"/>
                  </a:lnTo>
                  <a:lnTo>
                    <a:pt x="34" y="65"/>
                  </a:lnTo>
                  <a:lnTo>
                    <a:pt x="41" y="66"/>
                  </a:lnTo>
                  <a:lnTo>
                    <a:pt x="50" y="66"/>
                  </a:lnTo>
                  <a:lnTo>
                    <a:pt x="50" y="69"/>
                  </a:lnTo>
                  <a:lnTo>
                    <a:pt x="50" y="73"/>
                  </a:lnTo>
                  <a:lnTo>
                    <a:pt x="50" y="78"/>
                  </a:lnTo>
                  <a:lnTo>
                    <a:pt x="50" y="82"/>
                  </a:lnTo>
                  <a:lnTo>
                    <a:pt x="47" y="83"/>
                  </a:lnTo>
                  <a:lnTo>
                    <a:pt x="44" y="86"/>
                  </a:lnTo>
                  <a:lnTo>
                    <a:pt x="39" y="88"/>
                  </a:lnTo>
                  <a:lnTo>
                    <a:pt x="37" y="91"/>
                  </a:lnTo>
                  <a:lnTo>
                    <a:pt x="39" y="93"/>
                  </a:lnTo>
                  <a:lnTo>
                    <a:pt x="44" y="96"/>
                  </a:lnTo>
                  <a:lnTo>
                    <a:pt x="48" y="96"/>
                  </a:lnTo>
                  <a:lnTo>
                    <a:pt x="55" y="98"/>
                  </a:lnTo>
                  <a:lnTo>
                    <a:pt x="55" y="106"/>
                  </a:lnTo>
                  <a:lnTo>
                    <a:pt x="54" y="114"/>
                  </a:lnTo>
                  <a:lnTo>
                    <a:pt x="54" y="121"/>
                  </a:lnTo>
                  <a:lnTo>
                    <a:pt x="52" y="131"/>
                  </a:lnTo>
                  <a:lnTo>
                    <a:pt x="63" y="147"/>
                  </a:lnTo>
                  <a:lnTo>
                    <a:pt x="67" y="166"/>
                  </a:lnTo>
                  <a:lnTo>
                    <a:pt x="67" y="184"/>
                  </a:lnTo>
                  <a:lnTo>
                    <a:pt x="65" y="205"/>
                  </a:lnTo>
                  <a:lnTo>
                    <a:pt x="68" y="206"/>
                  </a:lnTo>
                  <a:lnTo>
                    <a:pt x="70" y="207"/>
                  </a:lnTo>
                  <a:lnTo>
                    <a:pt x="73" y="210"/>
                  </a:lnTo>
                  <a:lnTo>
                    <a:pt x="76" y="212"/>
                  </a:lnTo>
                  <a:lnTo>
                    <a:pt x="84" y="258"/>
                  </a:lnTo>
                  <a:lnTo>
                    <a:pt x="90" y="288"/>
                  </a:lnTo>
                  <a:lnTo>
                    <a:pt x="93" y="307"/>
                  </a:lnTo>
                  <a:lnTo>
                    <a:pt x="94" y="323"/>
                  </a:lnTo>
                  <a:lnTo>
                    <a:pt x="93" y="323"/>
                  </a:lnTo>
                  <a:lnTo>
                    <a:pt x="93" y="324"/>
                  </a:lnTo>
                  <a:lnTo>
                    <a:pt x="91" y="324"/>
                  </a:lnTo>
                  <a:close/>
                </a:path>
              </a:pathLst>
            </a:custGeom>
            <a:solidFill>
              <a:srgbClr val="EDEA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58" name="Freeform 1131"/>
            <p:cNvSpPr>
              <a:spLocks/>
            </p:cNvSpPr>
            <p:nvPr/>
          </p:nvSpPr>
          <p:spPr bwMode="auto">
            <a:xfrm>
              <a:off x="4150" y="3048"/>
              <a:ext cx="151" cy="35"/>
            </a:xfrm>
            <a:custGeom>
              <a:avLst/>
              <a:gdLst>
                <a:gd name="T0" fmla="*/ 0 w 453"/>
                <a:gd name="T1" fmla="*/ 0 h 105"/>
                <a:gd name="T2" fmla="*/ 0 w 453"/>
                <a:gd name="T3" fmla="*/ 0 h 105"/>
                <a:gd name="T4" fmla="*/ 0 w 453"/>
                <a:gd name="T5" fmla="*/ 0 h 105"/>
                <a:gd name="T6" fmla="*/ 0 w 453"/>
                <a:gd name="T7" fmla="*/ 0 h 105"/>
                <a:gd name="T8" fmla="*/ 0 w 453"/>
                <a:gd name="T9" fmla="*/ 0 h 105"/>
                <a:gd name="T10" fmla="*/ 0 w 453"/>
                <a:gd name="T11" fmla="*/ 0 h 105"/>
                <a:gd name="T12" fmla="*/ 0 w 453"/>
                <a:gd name="T13" fmla="*/ 0 h 105"/>
                <a:gd name="T14" fmla="*/ 0 w 453"/>
                <a:gd name="T15" fmla="*/ 0 h 105"/>
                <a:gd name="T16" fmla="*/ 0 w 453"/>
                <a:gd name="T17" fmla="*/ 0 h 105"/>
                <a:gd name="T18" fmla="*/ 0 w 453"/>
                <a:gd name="T19" fmla="*/ 0 h 105"/>
                <a:gd name="T20" fmla="*/ 0 w 453"/>
                <a:gd name="T21" fmla="*/ 0 h 105"/>
                <a:gd name="T22" fmla="*/ 0 w 453"/>
                <a:gd name="T23" fmla="*/ 0 h 105"/>
                <a:gd name="T24" fmla="*/ 0 w 453"/>
                <a:gd name="T25" fmla="*/ 0 h 105"/>
                <a:gd name="T26" fmla="*/ 0 w 453"/>
                <a:gd name="T27" fmla="*/ 0 h 105"/>
                <a:gd name="T28" fmla="*/ 0 w 453"/>
                <a:gd name="T29" fmla="*/ 0 h 105"/>
                <a:gd name="T30" fmla="*/ 0 w 453"/>
                <a:gd name="T31" fmla="*/ 0 h 105"/>
                <a:gd name="T32" fmla="*/ 0 w 453"/>
                <a:gd name="T33" fmla="*/ 0 h 105"/>
                <a:gd name="T34" fmla="*/ 0 w 453"/>
                <a:gd name="T35" fmla="*/ 0 h 105"/>
                <a:gd name="T36" fmla="*/ 0 w 453"/>
                <a:gd name="T37" fmla="*/ 0 h 105"/>
                <a:gd name="T38" fmla="*/ 0 w 453"/>
                <a:gd name="T39" fmla="*/ 0 h 105"/>
                <a:gd name="T40" fmla="*/ 0 w 453"/>
                <a:gd name="T41" fmla="*/ 0 h 105"/>
                <a:gd name="T42" fmla="*/ 0 w 453"/>
                <a:gd name="T43" fmla="*/ 0 h 105"/>
                <a:gd name="T44" fmla="*/ 0 w 453"/>
                <a:gd name="T45" fmla="*/ 0 h 105"/>
                <a:gd name="T46" fmla="*/ 0 w 453"/>
                <a:gd name="T47" fmla="*/ 0 h 105"/>
                <a:gd name="T48" fmla="*/ 0 w 453"/>
                <a:gd name="T49" fmla="*/ 0 h 105"/>
                <a:gd name="T50" fmla="*/ 0 w 453"/>
                <a:gd name="T51" fmla="*/ 0 h 105"/>
                <a:gd name="T52" fmla="*/ 0 w 453"/>
                <a:gd name="T53" fmla="*/ 0 h 105"/>
                <a:gd name="T54" fmla="*/ 0 w 453"/>
                <a:gd name="T55" fmla="*/ 0 h 105"/>
                <a:gd name="T56" fmla="*/ 0 w 453"/>
                <a:gd name="T57" fmla="*/ 0 h 105"/>
                <a:gd name="T58" fmla="*/ 0 w 453"/>
                <a:gd name="T59" fmla="*/ 0 h 105"/>
                <a:gd name="T60" fmla="*/ 0 w 453"/>
                <a:gd name="T61" fmla="*/ 0 h 105"/>
                <a:gd name="T62" fmla="*/ 0 w 453"/>
                <a:gd name="T63" fmla="*/ 0 h 105"/>
                <a:gd name="T64" fmla="*/ 0 w 453"/>
                <a:gd name="T65" fmla="*/ 0 h 105"/>
                <a:gd name="T66" fmla="*/ 0 w 453"/>
                <a:gd name="T67" fmla="*/ 0 h 105"/>
                <a:gd name="T68" fmla="*/ 0 w 453"/>
                <a:gd name="T69" fmla="*/ 0 h 105"/>
                <a:gd name="T70" fmla="*/ 0 w 453"/>
                <a:gd name="T71" fmla="*/ 0 h 105"/>
                <a:gd name="T72" fmla="*/ 0 w 453"/>
                <a:gd name="T73" fmla="*/ 0 h 105"/>
                <a:gd name="T74" fmla="*/ 0 w 453"/>
                <a:gd name="T75" fmla="*/ 0 h 105"/>
                <a:gd name="T76" fmla="*/ 0 w 453"/>
                <a:gd name="T77" fmla="*/ 0 h 105"/>
                <a:gd name="T78" fmla="*/ 1 w 453"/>
                <a:gd name="T79" fmla="*/ 0 h 105"/>
                <a:gd name="T80" fmla="*/ 1 w 453"/>
                <a:gd name="T81" fmla="*/ 0 h 105"/>
                <a:gd name="T82" fmla="*/ 1 w 453"/>
                <a:gd name="T83" fmla="*/ 0 h 105"/>
                <a:gd name="T84" fmla="*/ 1 w 453"/>
                <a:gd name="T85" fmla="*/ 0 h 105"/>
                <a:gd name="T86" fmla="*/ 1 w 453"/>
                <a:gd name="T87" fmla="*/ 0 h 105"/>
                <a:gd name="T88" fmla="*/ 1 w 453"/>
                <a:gd name="T89" fmla="*/ 0 h 105"/>
                <a:gd name="T90" fmla="*/ 1 w 453"/>
                <a:gd name="T91" fmla="*/ 0 h 105"/>
                <a:gd name="T92" fmla="*/ 1 w 453"/>
                <a:gd name="T93" fmla="*/ 0 h 105"/>
                <a:gd name="T94" fmla="*/ 1 w 453"/>
                <a:gd name="T95" fmla="*/ 0 h 105"/>
                <a:gd name="T96" fmla="*/ 0 w 453"/>
                <a:gd name="T97" fmla="*/ 0 h 105"/>
                <a:gd name="T98" fmla="*/ 0 w 453"/>
                <a:gd name="T99" fmla="*/ 0 h 105"/>
                <a:gd name="T100" fmla="*/ 0 w 453"/>
                <a:gd name="T101" fmla="*/ 0 h 105"/>
                <a:gd name="T102" fmla="*/ 0 w 453"/>
                <a:gd name="T103" fmla="*/ 0 h 105"/>
                <a:gd name="T104" fmla="*/ 0 w 453"/>
                <a:gd name="T105" fmla="*/ 0 h 10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53" h="105">
                  <a:moveTo>
                    <a:pt x="254" y="105"/>
                  </a:moveTo>
                  <a:lnTo>
                    <a:pt x="238" y="98"/>
                  </a:lnTo>
                  <a:lnTo>
                    <a:pt x="221" y="91"/>
                  </a:lnTo>
                  <a:lnTo>
                    <a:pt x="207" y="82"/>
                  </a:lnTo>
                  <a:lnTo>
                    <a:pt x="191" y="73"/>
                  </a:lnTo>
                  <a:lnTo>
                    <a:pt x="175" y="63"/>
                  </a:lnTo>
                  <a:lnTo>
                    <a:pt x="160" y="55"/>
                  </a:lnTo>
                  <a:lnTo>
                    <a:pt x="144" y="46"/>
                  </a:lnTo>
                  <a:lnTo>
                    <a:pt x="130" y="37"/>
                  </a:lnTo>
                  <a:lnTo>
                    <a:pt x="113" y="33"/>
                  </a:lnTo>
                  <a:lnTo>
                    <a:pt x="95" y="29"/>
                  </a:lnTo>
                  <a:lnTo>
                    <a:pt x="79" y="26"/>
                  </a:lnTo>
                  <a:lnTo>
                    <a:pt x="64" y="22"/>
                  </a:lnTo>
                  <a:lnTo>
                    <a:pt x="46" y="19"/>
                  </a:lnTo>
                  <a:lnTo>
                    <a:pt x="30" y="16"/>
                  </a:lnTo>
                  <a:lnTo>
                    <a:pt x="16" y="13"/>
                  </a:lnTo>
                  <a:lnTo>
                    <a:pt x="0" y="10"/>
                  </a:lnTo>
                  <a:lnTo>
                    <a:pt x="0" y="7"/>
                  </a:lnTo>
                  <a:lnTo>
                    <a:pt x="0" y="4"/>
                  </a:lnTo>
                  <a:lnTo>
                    <a:pt x="0" y="3"/>
                  </a:lnTo>
                  <a:lnTo>
                    <a:pt x="0" y="0"/>
                  </a:lnTo>
                  <a:lnTo>
                    <a:pt x="28" y="4"/>
                  </a:lnTo>
                  <a:lnTo>
                    <a:pt x="54" y="9"/>
                  </a:lnTo>
                  <a:lnTo>
                    <a:pt x="78" y="13"/>
                  </a:lnTo>
                  <a:lnTo>
                    <a:pt x="101" y="19"/>
                  </a:lnTo>
                  <a:lnTo>
                    <a:pt x="126" y="26"/>
                  </a:lnTo>
                  <a:lnTo>
                    <a:pt x="149" y="36"/>
                  </a:lnTo>
                  <a:lnTo>
                    <a:pt x="175" y="46"/>
                  </a:lnTo>
                  <a:lnTo>
                    <a:pt x="202" y="59"/>
                  </a:lnTo>
                  <a:lnTo>
                    <a:pt x="214" y="68"/>
                  </a:lnTo>
                  <a:lnTo>
                    <a:pt x="225" y="75"/>
                  </a:lnTo>
                  <a:lnTo>
                    <a:pt x="240" y="81"/>
                  </a:lnTo>
                  <a:lnTo>
                    <a:pt x="254" y="85"/>
                  </a:lnTo>
                  <a:lnTo>
                    <a:pt x="270" y="88"/>
                  </a:lnTo>
                  <a:lnTo>
                    <a:pt x="286" y="89"/>
                  </a:lnTo>
                  <a:lnTo>
                    <a:pt x="303" y="89"/>
                  </a:lnTo>
                  <a:lnTo>
                    <a:pt x="322" y="89"/>
                  </a:lnTo>
                  <a:lnTo>
                    <a:pt x="339" y="88"/>
                  </a:lnTo>
                  <a:lnTo>
                    <a:pt x="357" y="86"/>
                  </a:lnTo>
                  <a:lnTo>
                    <a:pt x="374" y="84"/>
                  </a:lnTo>
                  <a:lnTo>
                    <a:pt x="391" y="81"/>
                  </a:lnTo>
                  <a:lnTo>
                    <a:pt x="409" y="79"/>
                  </a:lnTo>
                  <a:lnTo>
                    <a:pt x="424" y="76"/>
                  </a:lnTo>
                  <a:lnTo>
                    <a:pt x="439" y="73"/>
                  </a:lnTo>
                  <a:lnTo>
                    <a:pt x="453" y="72"/>
                  </a:lnTo>
                  <a:lnTo>
                    <a:pt x="439" y="79"/>
                  </a:lnTo>
                  <a:lnTo>
                    <a:pt x="417" y="85"/>
                  </a:lnTo>
                  <a:lnTo>
                    <a:pt x="388" y="89"/>
                  </a:lnTo>
                  <a:lnTo>
                    <a:pt x="357" y="94"/>
                  </a:lnTo>
                  <a:lnTo>
                    <a:pt x="325" y="98"/>
                  </a:lnTo>
                  <a:lnTo>
                    <a:pt x="296" y="101"/>
                  </a:lnTo>
                  <a:lnTo>
                    <a:pt x="271" y="104"/>
                  </a:lnTo>
                  <a:lnTo>
                    <a:pt x="254" y="1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59" name="Freeform 1132"/>
            <p:cNvSpPr>
              <a:spLocks/>
            </p:cNvSpPr>
            <p:nvPr/>
          </p:nvSpPr>
          <p:spPr bwMode="auto">
            <a:xfrm>
              <a:off x="3716" y="3038"/>
              <a:ext cx="150" cy="38"/>
            </a:xfrm>
            <a:custGeom>
              <a:avLst/>
              <a:gdLst>
                <a:gd name="T0" fmla="*/ 0 w 452"/>
                <a:gd name="T1" fmla="*/ 0 h 116"/>
                <a:gd name="T2" fmla="*/ 0 w 452"/>
                <a:gd name="T3" fmla="*/ 0 h 116"/>
                <a:gd name="T4" fmla="*/ 0 w 452"/>
                <a:gd name="T5" fmla="*/ 0 h 116"/>
                <a:gd name="T6" fmla="*/ 0 w 452"/>
                <a:gd name="T7" fmla="*/ 0 h 116"/>
                <a:gd name="T8" fmla="*/ 0 w 452"/>
                <a:gd name="T9" fmla="*/ 0 h 116"/>
                <a:gd name="T10" fmla="*/ 0 w 452"/>
                <a:gd name="T11" fmla="*/ 0 h 116"/>
                <a:gd name="T12" fmla="*/ 0 w 452"/>
                <a:gd name="T13" fmla="*/ 0 h 116"/>
                <a:gd name="T14" fmla="*/ 0 w 452"/>
                <a:gd name="T15" fmla="*/ 0 h 116"/>
                <a:gd name="T16" fmla="*/ 0 w 452"/>
                <a:gd name="T17" fmla="*/ 0 h 116"/>
                <a:gd name="T18" fmla="*/ 0 w 452"/>
                <a:gd name="T19" fmla="*/ 0 h 116"/>
                <a:gd name="T20" fmla="*/ 0 w 452"/>
                <a:gd name="T21" fmla="*/ 0 h 116"/>
                <a:gd name="T22" fmla="*/ 0 w 452"/>
                <a:gd name="T23" fmla="*/ 0 h 116"/>
                <a:gd name="T24" fmla="*/ 0 w 452"/>
                <a:gd name="T25" fmla="*/ 0 h 116"/>
                <a:gd name="T26" fmla="*/ 0 w 452"/>
                <a:gd name="T27" fmla="*/ 0 h 116"/>
                <a:gd name="T28" fmla="*/ 0 w 452"/>
                <a:gd name="T29" fmla="*/ 0 h 116"/>
                <a:gd name="T30" fmla="*/ 0 w 452"/>
                <a:gd name="T31" fmla="*/ 0 h 116"/>
                <a:gd name="T32" fmla="*/ 0 w 452"/>
                <a:gd name="T33" fmla="*/ 0 h 116"/>
                <a:gd name="T34" fmla="*/ 0 w 452"/>
                <a:gd name="T35" fmla="*/ 0 h 116"/>
                <a:gd name="T36" fmla="*/ 0 w 452"/>
                <a:gd name="T37" fmla="*/ 0 h 116"/>
                <a:gd name="T38" fmla="*/ 0 w 452"/>
                <a:gd name="T39" fmla="*/ 0 h 116"/>
                <a:gd name="T40" fmla="*/ 0 w 452"/>
                <a:gd name="T41" fmla="*/ 0 h 116"/>
                <a:gd name="T42" fmla="*/ 0 w 452"/>
                <a:gd name="T43" fmla="*/ 0 h 116"/>
                <a:gd name="T44" fmla="*/ 0 w 452"/>
                <a:gd name="T45" fmla="*/ 0 h 116"/>
                <a:gd name="T46" fmla="*/ 0 w 452"/>
                <a:gd name="T47" fmla="*/ 0 h 116"/>
                <a:gd name="T48" fmla="*/ 0 w 452"/>
                <a:gd name="T49" fmla="*/ 0 h 116"/>
                <a:gd name="T50" fmla="*/ 0 w 452"/>
                <a:gd name="T51" fmla="*/ 0 h 116"/>
                <a:gd name="T52" fmla="*/ 0 w 452"/>
                <a:gd name="T53" fmla="*/ 0 h 116"/>
                <a:gd name="T54" fmla="*/ 0 w 452"/>
                <a:gd name="T55" fmla="*/ 0 h 116"/>
                <a:gd name="T56" fmla="*/ 1 w 452"/>
                <a:gd name="T57" fmla="*/ 0 h 116"/>
                <a:gd name="T58" fmla="*/ 1 w 452"/>
                <a:gd name="T59" fmla="*/ 0 h 116"/>
                <a:gd name="T60" fmla="*/ 1 w 452"/>
                <a:gd name="T61" fmla="*/ 0 h 116"/>
                <a:gd name="T62" fmla="*/ 1 w 452"/>
                <a:gd name="T63" fmla="*/ 0 h 116"/>
                <a:gd name="T64" fmla="*/ 1 w 452"/>
                <a:gd name="T65" fmla="*/ 0 h 116"/>
                <a:gd name="T66" fmla="*/ 1 w 452"/>
                <a:gd name="T67" fmla="*/ 0 h 116"/>
                <a:gd name="T68" fmla="*/ 1 w 452"/>
                <a:gd name="T69" fmla="*/ 0 h 116"/>
                <a:gd name="T70" fmla="*/ 1 w 452"/>
                <a:gd name="T71" fmla="*/ 0 h 116"/>
                <a:gd name="T72" fmla="*/ 1 w 452"/>
                <a:gd name="T73" fmla="*/ 0 h 116"/>
                <a:gd name="T74" fmla="*/ 1 w 452"/>
                <a:gd name="T75" fmla="*/ 0 h 116"/>
                <a:gd name="T76" fmla="*/ 1 w 452"/>
                <a:gd name="T77" fmla="*/ 0 h 116"/>
                <a:gd name="T78" fmla="*/ 1 w 452"/>
                <a:gd name="T79" fmla="*/ 0 h 116"/>
                <a:gd name="T80" fmla="*/ 1 w 452"/>
                <a:gd name="T81" fmla="*/ 0 h 116"/>
                <a:gd name="T82" fmla="*/ 0 w 452"/>
                <a:gd name="T83" fmla="*/ 0 h 116"/>
                <a:gd name="T84" fmla="*/ 0 w 452"/>
                <a:gd name="T85" fmla="*/ 0 h 116"/>
                <a:gd name="T86" fmla="*/ 0 w 452"/>
                <a:gd name="T87" fmla="*/ 0 h 116"/>
                <a:gd name="T88" fmla="*/ 0 w 452"/>
                <a:gd name="T89" fmla="*/ 0 h 116"/>
                <a:gd name="T90" fmla="*/ 0 w 452"/>
                <a:gd name="T91" fmla="*/ 0 h 116"/>
                <a:gd name="T92" fmla="*/ 0 w 452"/>
                <a:gd name="T93" fmla="*/ 0 h 116"/>
                <a:gd name="T94" fmla="*/ 0 w 452"/>
                <a:gd name="T95" fmla="*/ 0 h 116"/>
                <a:gd name="T96" fmla="*/ 0 w 452"/>
                <a:gd name="T97" fmla="*/ 0 h 116"/>
                <a:gd name="T98" fmla="*/ 0 w 452"/>
                <a:gd name="T99" fmla="*/ 0 h 116"/>
                <a:gd name="T100" fmla="*/ 0 w 452"/>
                <a:gd name="T101" fmla="*/ 0 h 116"/>
                <a:gd name="T102" fmla="*/ 0 w 452"/>
                <a:gd name="T103" fmla="*/ 0 h 116"/>
                <a:gd name="T104" fmla="*/ 0 w 452"/>
                <a:gd name="T105" fmla="*/ 0 h 116"/>
                <a:gd name="T106" fmla="*/ 0 w 452"/>
                <a:gd name="T107" fmla="*/ 0 h 116"/>
                <a:gd name="T108" fmla="*/ 0 w 452"/>
                <a:gd name="T109" fmla="*/ 0 h 116"/>
                <a:gd name="T110" fmla="*/ 0 w 452"/>
                <a:gd name="T111" fmla="*/ 0 h 116"/>
                <a:gd name="T112" fmla="*/ 0 w 452"/>
                <a:gd name="T113" fmla="*/ 0 h 116"/>
                <a:gd name="T114" fmla="*/ 0 w 452"/>
                <a:gd name="T115" fmla="*/ 0 h 116"/>
                <a:gd name="T116" fmla="*/ 0 w 452"/>
                <a:gd name="T117" fmla="*/ 0 h 116"/>
                <a:gd name="T118" fmla="*/ 0 w 452"/>
                <a:gd name="T119" fmla="*/ 0 h 116"/>
                <a:gd name="T120" fmla="*/ 0 w 452"/>
                <a:gd name="T121" fmla="*/ 0 h 1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52" h="116">
                  <a:moveTo>
                    <a:pt x="101" y="116"/>
                  </a:moveTo>
                  <a:lnTo>
                    <a:pt x="91" y="115"/>
                  </a:lnTo>
                  <a:lnTo>
                    <a:pt x="77" y="114"/>
                  </a:lnTo>
                  <a:lnTo>
                    <a:pt x="61" y="112"/>
                  </a:lnTo>
                  <a:lnTo>
                    <a:pt x="43" y="109"/>
                  </a:lnTo>
                  <a:lnTo>
                    <a:pt x="28" y="106"/>
                  </a:lnTo>
                  <a:lnTo>
                    <a:pt x="15" y="103"/>
                  </a:lnTo>
                  <a:lnTo>
                    <a:pt x="4" y="101"/>
                  </a:lnTo>
                  <a:lnTo>
                    <a:pt x="0" y="96"/>
                  </a:lnTo>
                  <a:lnTo>
                    <a:pt x="17" y="96"/>
                  </a:lnTo>
                  <a:lnTo>
                    <a:pt x="35" y="96"/>
                  </a:lnTo>
                  <a:lnTo>
                    <a:pt x="52" y="96"/>
                  </a:lnTo>
                  <a:lnTo>
                    <a:pt x="69" y="98"/>
                  </a:lnTo>
                  <a:lnTo>
                    <a:pt x="88" y="98"/>
                  </a:lnTo>
                  <a:lnTo>
                    <a:pt x="105" y="96"/>
                  </a:lnTo>
                  <a:lnTo>
                    <a:pt x="124" y="96"/>
                  </a:lnTo>
                  <a:lnTo>
                    <a:pt x="143" y="95"/>
                  </a:lnTo>
                  <a:lnTo>
                    <a:pt x="155" y="91"/>
                  </a:lnTo>
                  <a:lnTo>
                    <a:pt x="168" y="83"/>
                  </a:lnTo>
                  <a:lnTo>
                    <a:pt x="185" y="76"/>
                  </a:lnTo>
                  <a:lnTo>
                    <a:pt x="204" y="67"/>
                  </a:lnTo>
                  <a:lnTo>
                    <a:pt x="224" y="59"/>
                  </a:lnTo>
                  <a:lnTo>
                    <a:pt x="247" y="49"/>
                  </a:lnTo>
                  <a:lnTo>
                    <a:pt x="270" y="39"/>
                  </a:lnTo>
                  <a:lnTo>
                    <a:pt x="293" y="30"/>
                  </a:lnTo>
                  <a:lnTo>
                    <a:pt x="316" y="21"/>
                  </a:lnTo>
                  <a:lnTo>
                    <a:pt x="341" y="14"/>
                  </a:lnTo>
                  <a:lnTo>
                    <a:pt x="364" y="7"/>
                  </a:lnTo>
                  <a:lnTo>
                    <a:pt x="386" y="2"/>
                  </a:lnTo>
                  <a:lnTo>
                    <a:pt x="406" y="0"/>
                  </a:lnTo>
                  <a:lnTo>
                    <a:pt x="423" y="0"/>
                  </a:lnTo>
                  <a:lnTo>
                    <a:pt x="439" y="1"/>
                  </a:lnTo>
                  <a:lnTo>
                    <a:pt x="452" y="7"/>
                  </a:lnTo>
                  <a:lnTo>
                    <a:pt x="448" y="10"/>
                  </a:lnTo>
                  <a:lnTo>
                    <a:pt x="439" y="13"/>
                  </a:lnTo>
                  <a:lnTo>
                    <a:pt x="427" y="14"/>
                  </a:lnTo>
                  <a:lnTo>
                    <a:pt x="416" y="15"/>
                  </a:lnTo>
                  <a:lnTo>
                    <a:pt x="403" y="17"/>
                  </a:lnTo>
                  <a:lnTo>
                    <a:pt x="393" y="17"/>
                  </a:lnTo>
                  <a:lnTo>
                    <a:pt x="384" y="17"/>
                  </a:lnTo>
                  <a:lnTo>
                    <a:pt x="378" y="17"/>
                  </a:lnTo>
                  <a:lnTo>
                    <a:pt x="362" y="21"/>
                  </a:lnTo>
                  <a:lnTo>
                    <a:pt x="348" y="27"/>
                  </a:lnTo>
                  <a:lnTo>
                    <a:pt x="332" y="33"/>
                  </a:lnTo>
                  <a:lnTo>
                    <a:pt x="318" y="39"/>
                  </a:lnTo>
                  <a:lnTo>
                    <a:pt x="303" y="44"/>
                  </a:lnTo>
                  <a:lnTo>
                    <a:pt x="287" y="50"/>
                  </a:lnTo>
                  <a:lnTo>
                    <a:pt x="273" y="56"/>
                  </a:lnTo>
                  <a:lnTo>
                    <a:pt x="258" y="63"/>
                  </a:lnTo>
                  <a:lnTo>
                    <a:pt x="244" y="69"/>
                  </a:lnTo>
                  <a:lnTo>
                    <a:pt x="230" y="76"/>
                  </a:lnTo>
                  <a:lnTo>
                    <a:pt x="215" y="82"/>
                  </a:lnTo>
                  <a:lnTo>
                    <a:pt x="201" y="89"/>
                  </a:lnTo>
                  <a:lnTo>
                    <a:pt x="186" y="95"/>
                  </a:lnTo>
                  <a:lnTo>
                    <a:pt x="172" y="102"/>
                  </a:lnTo>
                  <a:lnTo>
                    <a:pt x="157" y="108"/>
                  </a:lnTo>
                  <a:lnTo>
                    <a:pt x="143" y="114"/>
                  </a:lnTo>
                  <a:lnTo>
                    <a:pt x="133" y="115"/>
                  </a:lnTo>
                  <a:lnTo>
                    <a:pt x="121" y="115"/>
                  </a:lnTo>
                  <a:lnTo>
                    <a:pt x="111" y="115"/>
                  </a:lnTo>
                  <a:lnTo>
                    <a:pt x="101"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60" name="Freeform 1133"/>
            <p:cNvSpPr>
              <a:spLocks/>
            </p:cNvSpPr>
            <p:nvPr/>
          </p:nvSpPr>
          <p:spPr bwMode="auto">
            <a:xfrm>
              <a:off x="4156" y="3023"/>
              <a:ext cx="151" cy="31"/>
            </a:xfrm>
            <a:custGeom>
              <a:avLst/>
              <a:gdLst>
                <a:gd name="T0" fmla="*/ 0 w 452"/>
                <a:gd name="T1" fmla="*/ 0 h 95"/>
                <a:gd name="T2" fmla="*/ 0 w 452"/>
                <a:gd name="T3" fmla="*/ 0 h 95"/>
                <a:gd name="T4" fmla="*/ 0 w 452"/>
                <a:gd name="T5" fmla="*/ 0 h 95"/>
                <a:gd name="T6" fmla="*/ 0 w 452"/>
                <a:gd name="T7" fmla="*/ 0 h 95"/>
                <a:gd name="T8" fmla="*/ 0 w 452"/>
                <a:gd name="T9" fmla="*/ 0 h 95"/>
                <a:gd name="T10" fmla="*/ 0 w 452"/>
                <a:gd name="T11" fmla="*/ 0 h 95"/>
                <a:gd name="T12" fmla="*/ 0 w 452"/>
                <a:gd name="T13" fmla="*/ 0 h 95"/>
                <a:gd name="T14" fmla="*/ 0 w 452"/>
                <a:gd name="T15" fmla="*/ 0 h 95"/>
                <a:gd name="T16" fmla="*/ 0 w 452"/>
                <a:gd name="T17" fmla="*/ 0 h 95"/>
                <a:gd name="T18" fmla="*/ 0 w 452"/>
                <a:gd name="T19" fmla="*/ 0 h 95"/>
                <a:gd name="T20" fmla="*/ 0 w 452"/>
                <a:gd name="T21" fmla="*/ 0 h 95"/>
                <a:gd name="T22" fmla="*/ 0 w 452"/>
                <a:gd name="T23" fmla="*/ 0 h 95"/>
                <a:gd name="T24" fmla="*/ 0 w 452"/>
                <a:gd name="T25" fmla="*/ 0 h 95"/>
                <a:gd name="T26" fmla="*/ 0 w 452"/>
                <a:gd name="T27" fmla="*/ 0 h 95"/>
                <a:gd name="T28" fmla="*/ 0 w 452"/>
                <a:gd name="T29" fmla="*/ 0 h 95"/>
                <a:gd name="T30" fmla="*/ 0 w 452"/>
                <a:gd name="T31" fmla="*/ 0 h 95"/>
                <a:gd name="T32" fmla="*/ 0 w 452"/>
                <a:gd name="T33" fmla="*/ 0 h 95"/>
                <a:gd name="T34" fmla="*/ 0 w 452"/>
                <a:gd name="T35" fmla="*/ 0 h 95"/>
                <a:gd name="T36" fmla="*/ 0 w 452"/>
                <a:gd name="T37" fmla="*/ 0 h 95"/>
                <a:gd name="T38" fmla="*/ 0 w 452"/>
                <a:gd name="T39" fmla="*/ 0 h 95"/>
                <a:gd name="T40" fmla="*/ 0 w 452"/>
                <a:gd name="T41" fmla="*/ 0 h 95"/>
                <a:gd name="T42" fmla="*/ 0 w 452"/>
                <a:gd name="T43" fmla="*/ 0 h 95"/>
                <a:gd name="T44" fmla="*/ 0 w 452"/>
                <a:gd name="T45" fmla="*/ 0 h 95"/>
                <a:gd name="T46" fmla="*/ 0 w 452"/>
                <a:gd name="T47" fmla="*/ 0 h 95"/>
                <a:gd name="T48" fmla="*/ 0 w 452"/>
                <a:gd name="T49" fmla="*/ 0 h 95"/>
                <a:gd name="T50" fmla="*/ 0 w 452"/>
                <a:gd name="T51" fmla="*/ 0 h 95"/>
                <a:gd name="T52" fmla="*/ 0 w 452"/>
                <a:gd name="T53" fmla="*/ 0 h 95"/>
                <a:gd name="T54" fmla="*/ 0 w 452"/>
                <a:gd name="T55" fmla="*/ 0 h 95"/>
                <a:gd name="T56" fmla="*/ 0 w 452"/>
                <a:gd name="T57" fmla="*/ 0 h 95"/>
                <a:gd name="T58" fmla="*/ 0 w 452"/>
                <a:gd name="T59" fmla="*/ 0 h 95"/>
                <a:gd name="T60" fmla="*/ 0 w 452"/>
                <a:gd name="T61" fmla="*/ 0 h 95"/>
                <a:gd name="T62" fmla="*/ 0 w 452"/>
                <a:gd name="T63" fmla="*/ 0 h 95"/>
                <a:gd name="T64" fmla="*/ 0 w 452"/>
                <a:gd name="T65" fmla="*/ 0 h 95"/>
                <a:gd name="T66" fmla="*/ 0 w 452"/>
                <a:gd name="T67" fmla="*/ 0 h 95"/>
                <a:gd name="T68" fmla="*/ 0 w 452"/>
                <a:gd name="T69" fmla="*/ 0 h 95"/>
                <a:gd name="T70" fmla="*/ 0 w 452"/>
                <a:gd name="T71" fmla="*/ 0 h 95"/>
                <a:gd name="T72" fmla="*/ 0 w 452"/>
                <a:gd name="T73" fmla="*/ 0 h 95"/>
                <a:gd name="T74" fmla="*/ 0 w 452"/>
                <a:gd name="T75" fmla="*/ 0 h 95"/>
                <a:gd name="T76" fmla="*/ 0 w 452"/>
                <a:gd name="T77" fmla="*/ 0 h 95"/>
                <a:gd name="T78" fmla="*/ 0 w 452"/>
                <a:gd name="T79" fmla="*/ 0 h 95"/>
                <a:gd name="T80" fmla="*/ 0 w 452"/>
                <a:gd name="T81" fmla="*/ 0 h 95"/>
                <a:gd name="T82" fmla="*/ 0 w 452"/>
                <a:gd name="T83" fmla="*/ 0 h 95"/>
                <a:gd name="T84" fmla="*/ 0 w 452"/>
                <a:gd name="T85" fmla="*/ 0 h 95"/>
                <a:gd name="T86" fmla="*/ 0 w 452"/>
                <a:gd name="T87" fmla="*/ 0 h 95"/>
                <a:gd name="T88" fmla="*/ 0 w 452"/>
                <a:gd name="T89" fmla="*/ 0 h 95"/>
                <a:gd name="T90" fmla="*/ 1 w 452"/>
                <a:gd name="T91" fmla="*/ 0 h 95"/>
                <a:gd name="T92" fmla="*/ 1 w 452"/>
                <a:gd name="T93" fmla="*/ 0 h 95"/>
                <a:gd name="T94" fmla="*/ 1 w 452"/>
                <a:gd name="T95" fmla="*/ 0 h 95"/>
                <a:gd name="T96" fmla="*/ 1 w 452"/>
                <a:gd name="T97" fmla="*/ 0 h 95"/>
                <a:gd name="T98" fmla="*/ 1 w 452"/>
                <a:gd name="T99" fmla="*/ 0 h 95"/>
                <a:gd name="T100" fmla="*/ 1 w 452"/>
                <a:gd name="T101" fmla="*/ 0 h 95"/>
                <a:gd name="T102" fmla="*/ 1 w 452"/>
                <a:gd name="T103" fmla="*/ 0 h 95"/>
                <a:gd name="T104" fmla="*/ 1 w 452"/>
                <a:gd name="T105" fmla="*/ 0 h 95"/>
                <a:gd name="T106" fmla="*/ 1 w 452"/>
                <a:gd name="T107" fmla="*/ 0 h 95"/>
                <a:gd name="T108" fmla="*/ 1 w 452"/>
                <a:gd name="T109" fmla="*/ 0 h 95"/>
                <a:gd name="T110" fmla="*/ 1 w 452"/>
                <a:gd name="T111" fmla="*/ 0 h 95"/>
                <a:gd name="T112" fmla="*/ 0 w 452"/>
                <a:gd name="T113" fmla="*/ 0 h 95"/>
                <a:gd name="T114" fmla="*/ 0 w 452"/>
                <a:gd name="T115" fmla="*/ 0 h 95"/>
                <a:gd name="T116" fmla="*/ 0 w 452"/>
                <a:gd name="T117" fmla="*/ 0 h 95"/>
                <a:gd name="T118" fmla="*/ 0 w 452"/>
                <a:gd name="T119" fmla="*/ 0 h 95"/>
                <a:gd name="T120" fmla="*/ 0 w 452"/>
                <a:gd name="T121" fmla="*/ 0 h 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52" h="95">
                  <a:moveTo>
                    <a:pt x="261" y="95"/>
                  </a:moveTo>
                  <a:lnTo>
                    <a:pt x="238" y="89"/>
                  </a:lnTo>
                  <a:lnTo>
                    <a:pt x="216" y="81"/>
                  </a:lnTo>
                  <a:lnTo>
                    <a:pt x="195" y="72"/>
                  </a:lnTo>
                  <a:lnTo>
                    <a:pt x="173" y="62"/>
                  </a:lnTo>
                  <a:lnTo>
                    <a:pt x="151" y="52"/>
                  </a:lnTo>
                  <a:lnTo>
                    <a:pt x="131" y="42"/>
                  </a:lnTo>
                  <a:lnTo>
                    <a:pt x="111" y="32"/>
                  </a:lnTo>
                  <a:lnTo>
                    <a:pt x="91" y="23"/>
                  </a:lnTo>
                  <a:lnTo>
                    <a:pt x="79" y="22"/>
                  </a:lnTo>
                  <a:lnTo>
                    <a:pt x="68" y="20"/>
                  </a:lnTo>
                  <a:lnTo>
                    <a:pt x="55" y="19"/>
                  </a:lnTo>
                  <a:lnTo>
                    <a:pt x="45" y="17"/>
                  </a:lnTo>
                  <a:lnTo>
                    <a:pt x="33" y="17"/>
                  </a:lnTo>
                  <a:lnTo>
                    <a:pt x="22" y="16"/>
                  </a:lnTo>
                  <a:lnTo>
                    <a:pt x="11" y="16"/>
                  </a:lnTo>
                  <a:lnTo>
                    <a:pt x="1" y="16"/>
                  </a:lnTo>
                  <a:lnTo>
                    <a:pt x="1" y="14"/>
                  </a:lnTo>
                  <a:lnTo>
                    <a:pt x="0" y="13"/>
                  </a:lnTo>
                  <a:lnTo>
                    <a:pt x="10" y="6"/>
                  </a:lnTo>
                  <a:lnTo>
                    <a:pt x="22" y="1"/>
                  </a:lnTo>
                  <a:lnTo>
                    <a:pt x="36" y="0"/>
                  </a:lnTo>
                  <a:lnTo>
                    <a:pt x="52" y="1"/>
                  </a:lnTo>
                  <a:lnTo>
                    <a:pt x="71" y="4"/>
                  </a:lnTo>
                  <a:lnTo>
                    <a:pt x="89" y="9"/>
                  </a:lnTo>
                  <a:lnTo>
                    <a:pt x="110" y="16"/>
                  </a:lnTo>
                  <a:lnTo>
                    <a:pt x="130" y="23"/>
                  </a:lnTo>
                  <a:lnTo>
                    <a:pt x="150" y="30"/>
                  </a:lnTo>
                  <a:lnTo>
                    <a:pt x="170" y="39"/>
                  </a:lnTo>
                  <a:lnTo>
                    <a:pt x="189" y="47"/>
                  </a:lnTo>
                  <a:lnTo>
                    <a:pt x="205" y="55"/>
                  </a:lnTo>
                  <a:lnTo>
                    <a:pt x="221" y="62"/>
                  </a:lnTo>
                  <a:lnTo>
                    <a:pt x="234" y="68"/>
                  </a:lnTo>
                  <a:lnTo>
                    <a:pt x="245" y="73"/>
                  </a:lnTo>
                  <a:lnTo>
                    <a:pt x="252" y="76"/>
                  </a:lnTo>
                  <a:lnTo>
                    <a:pt x="265" y="76"/>
                  </a:lnTo>
                  <a:lnTo>
                    <a:pt x="277" y="78"/>
                  </a:lnTo>
                  <a:lnTo>
                    <a:pt x="290" y="78"/>
                  </a:lnTo>
                  <a:lnTo>
                    <a:pt x="303" y="78"/>
                  </a:lnTo>
                  <a:lnTo>
                    <a:pt x="315" y="78"/>
                  </a:lnTo>
                  <a:lnTo>
                    <a:pt x="328" y="78"/>
                  </a:lnTo>
                  <a:lnTo>
                    <a:pt x="339" y="79"/>
                  </a:lnTo>
                  <a:lnTo>
                    <a:pt x="352" y="79"/>
                  </a:lnTo>
                  <a:lnTo>
                    <a:pt x="377" y="75"/>
                  </a:lnTo>
                  <a:lnTo>
                    <a:pt x="394" y="72"/>
                  </a:lnTo>
                  <a:lnTo>
                    <a:pt x="408" y="69"/>
                  </a:lnTo>
                  <a:lnTo>
                    <a:pt x="418" y="68"/>
                  </a:lnTo>
                  <a:lnTo>
                    <a:pt x="427" y="66"/>
                  </a:lnTo>
                  <a:lnTo>
                    <a:pt x="434" y="66"/>
                  </a:lnTo>
                  <a:lnTo>
                    <a:pt x="443" y="65"/>
                  </a:lnTo>
                  <a:lnTo>
                    <a:pt x="452" y="65"/>
                  </a:lnTo>
                  <a:lnTo>
                    <a:pt x="427" y="72"/>
                  </a:lnTo>
                  <a:lnTo>
                    <a:pt x="403" y="79"/>
                  </a:lnTo>
                  <a:lnTo>
                    <a:pt x="379" y="84"/>
                  </a:lnTo>
                  <a:lnTo>
                    <a:pt x="355" y="86"/>
                  </a:lnTo>
                  <a:lnTo>
                    <a:pt x="332" y="89"/>
                  </a:lnTo>
                  <a:lnTo>
                    <a:pt x="307" y="92"/>
                  </a:lnTo>
                  <a:lnTo>
                    <a:pt x="284" y="94"/>
                  </a:lnTo>
                  <a:lnTo>
                    <a:pt x="261"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61" name="Freeform 1134"/>
            <p:cNvSpPr>
              <a:spLocks/>
            </p:cNvSpPr>
            <p:nvPr/>
          </p:nvSpPr>
          <p:spPr bwMode="auto">
            <a:xfrm>
              <a:off x="3706" y="3003"/>
              <a:ext cx="159" cy="45"/>
            </a:xfrm>
            <a:custGeom>
              <a:avLst/>
              <a:gdLst>
                <a:gd name="T0" fmla="*/ 0 w 478"/>
                <a:gd name="T1" fmla="*/ 0 h 135"/>
                <a:gd name="T2" fmla="*/ 0 w 478"/>
                <a:gd name="T3" fmla="*/ 0 h 135"/>
                <a:gd name="T4" fmla="*/ 0 w 478"/>
                <a:gd name="T5" fmla="*/ 0 h 135"/>
                <a:gd name="T6" fmla="*/ 0 w 478"/>
                <a:gd name="T7" fmla="*/ 0 h 135"/>
                <a:gd name="T8" fmla="*/ 0 w 478"/>
                <a:gd name="T9" fmla="*/ 0 h 135"/>
                <a:gd name="T10" fmla="*/ 0 w 478"/>
                <a:gd name="T11" fmla="*/ 0 h 135"/>
                <a:gd name="T12" fmla="*/ 0 w 478"/>
                <a:gd name="T13" fmla="*/ 0 h 135"/>
                <a:gd name="T14" fmla="*/ 0 w 478"/>
                <a:gd name="T15" fmla="*/ 0 h 135"/>
                <a:gd name="T16" fmla="*/ 0 w 478"/>
                <a:gd name="T17" fmla="*/ 0 h 135"/>
                <a:gd name="T18" fmla="*/ 0 w 478"/>
                <a:gd name="T19" fmla="*/ 0 h 135"/>
                <a:gd name="T20" fmla="*/ 0 w 478"/>
                <a:gd name="T21" fmla="*/ 0 h 135"/>
                <a:gd name="T22" fmla="*/ 0 w 478"/>
                <a:gd name="T23" fmla="*/ 0 h 135"/>
                <a:gd name="T24" fmla="*/ 0 w 478"/>
                <a:gd name="T25" fmla="*/ 0 h 135"/>
                <a:gd name="T26" fmla="*/ 0 w 478"/>
                <a:gd name="T27" fmla="*/ 0 h 135"/>
                <a:gd name="T28" fmla="*/ 0 w 478"/>
                <a:gd name="T29" fmla="*/ 0 h 135"/>
                <a:gd name="T30" fmla="*/ 0 w 478"/>
                <a:gd name="T31" fmla="*/ 0 h 135"/>
                <a:gd name="T32" fmla="*/ 0 w 478"/>
                <a:gd name="T33" fmla="*/ 0 h 135"/>
                <a:gd name="T34" fmla="*/ 0 w 478"/>
                <a:gd name="T35" fmla="*/ 0 h 135"/>
                <a:gd name="T36" fmla="*/ 0 w 478"/>
                <a:gd name="T37" fmla="*/ 0 h 135"/>
                <a:gd name="T38" fmla="*/ 0 w 478"/>
                <a:gd name="T39" fmla="*/ 0 h 135"/>
                <a:gd name="T40" fmla="*/ 0 w 478"/>
                <a:gd name="T41" fmla="*/ 0 h 135"/>
                <a:gd name="T42" fmla="*/ 0 w 478"/>
                <a:gd name="T43" fmla="*/ 0 h 135"/>
                <a:gd name="T44" fmla="*/ 0 w 478"/>
                <a:gd name="T45" fmla="*/ 0 h 135"/>
                <a:gd name="T46" fmla="*/ 0 w 478"/>
                <a:gd name="T47" fmla="*/ 0 h 135"/>
                <a:gd name="T48" fmla="*/ 0 w 478"/>
                <a:gd name="T49" fmla="*/ 0 h 135"/>
                <a:gd name="T50" fmla="*/ 0 w 478"/>
                <a:gd name="T51" fmla="*/ 0 h 135"/>
                <a:gd name="T52" fmla="*/ 0 w 478"/>
                <a:gd name="T53" fmla="*/ 0 h 135"/>
                <a:gd name="T54" fmla="*/ 1 w 478"/>
                <a:gd name="T55" fmla="*/ 0 h 135"/>
                <a:gd name="T56" fmla="*/ 1 w 478"/>
                <a:gd name="T57" fmla="*/ 0 h 135"/>
                <a:gd name="T58" fmla="*/ 1 w 478"/>
                <a:gd name="T59" fmla="*/ 0 h 135"/>
                <a:gd name="T60" fmla="*/ 1 w 478"/>
                <a:gd name="T61" fmla="*/ 0 h 135"/>
                <a:gd name="T62" fmla="*/ 1 w 478"/>
                <a:gd name="T63" fmla="*/ 0 h 135"/>
                <a:gd name="T64" fmla="*/ 1 w 478"/>
                <a:gd name="T65" fmla="*/ 0 h 135"/>
                <a:gd name="T66" fmla="*/ 1 w 478"/>
                <a:gd name="T67" fmla="*/ 0 h 135"/>
                <a:gd name="T68" fmla="*/ 1 w 478"/>
                <a:gd name="T69" fmla="*/ 0 h 135"/>
                <a:gd name="T70" fmla="*/ 1 w 478"/>
                <a:gd name="T71" fmla="*/ 0 h 135"/>
                <a:gd name="T72" fmla="*/ 1 w 478"/>
                <a:gd name="T73" fmla="*/ 0 h 135"/>
                <a:gd name="T74" fmla="*/ 1 w 478"/>
                <a:gd name="T75" fmla="*/ 0 h 135"/>
                <a:gd name="T76" fmla="*/ 1 w 478"/>
                <a:gd name="T77" fmla="*/ 0 h 135"/>
                <a:gd name="T78" fmla="*/ 1 w 478"/>
                <a:gd name="T79" fmla="*/ 0 h 135"/>
                <a:gd name="T80" fmla="*/ 1 w 478"/>
                <a:gd name="T81" fmla="*/ 0 h 135"/>
                <a:gd name="T82" fmla="*/ 1 w 478"/>
                <a:gd name="T83" fmla="*/ 0 h 135"/>
                <a:gd name="T84" fmla="*/ 0 w 478"/>
                <a:gd name="T85" fmla="*/ 0 h 135"/>
                <a:gd name="T86" fmla="*/ 0 w 478"/>
                <a:gd name="T87" fmla="*/ 0 h 135"/>
                <a:gd name="T88" fmla="*/ 0 w 478"/>
                <a:gd name="T89" fmla="*/ 0 h 135"/>
                <a:gd name="T90" fmla="*/ 0 w 478"/>
                <a:gd name="T91" fmla="*/ 0 h 135"/>
                <a:gd name="T92" fmla="*/ 0 w 478"/>
                <a:gd name="T93" fmla="*/ 0 h 135"/>
                <a:gd name="T94" fmla="*/ 0 w 478"/>
                <a:gd name="T95" fmla="*/ 0 h 135"/>
                <a:gd name="T96" fmla="*/ 0 w 478"/>
                <a:gd name="T97" fmla="*/ 0 h 135"/>
                <a:gd name="T98" fmla="*/ 0 w 478"/>
                <a:gd name="T99" fmla="*/ 0 h 135"/>
                <a:gd name="T100" fmla="*/ 0 w 478"/>
                <a:gd name="T101" fmla="*/ 0 h 135"/>
                <a:gd name="T102" fmla="*/ 0 w 478"/>
                <a:gd name="T103" fmla="*/ 0 h 135"/>
                <a:gd name="T104" fmla="*/ 0 w 478"/>
                <a:gd name="T105" fmla="*/ 0 h 135"/>
                <a:gd name="T106" fmla="*/ 0 w 478"/>
                <a:gd name="T107" fmla="*/ 0 h 135"/>
                <a:gd name="T108" fmla="*/ 0 w 478"/>
                <a:gd name="T109" fmla="*/ 0 h 135"/>
                <a:gd name="T110" fmla="*/ 0 w 478"/>
                <a:gd name="T111" fmla="*/ 0 h 135"/>
                <a:gd name="T112" fmla="*/ 0 w 478"/>
                <a:gd name="T113" fmla="*/ 0 h 1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78" h="135">
                  <a:moveTo>
                    <a:pt x="137" y="135"/>
                  </a:moveTo>
                  <a:lnTo>
                    <a:pt x="122" y="135"/>
                  </a:lnTo>
                  <a:lnTo>
                    <a:pt x="105" y="134"/>
                  </a:lnTo>
                  <a:lnTo>
                    <a:pt x="84" y="132"/>
                  </a:lnTo>
                  <a:lnTo>
                    <a:pt x="60" y="131"/>
                  </a:lnTo>
                  <a:lnTo>
                    <a:pt x="39" y="130"/>
                  </a:lnTo>
                  <a:lnTo>
                    <a:pt x="21" y="128"/>
                  </a:lnTo>
                  <a:lnTo>
                    <a:pt x="7" y="125"/>
                  </a:lnTo>
                  <a:lnTo>
                    <a:pt x="0" y="124"/>
                  </a:lnTo>
                  <a:lnTo>
                    <a:pt x="20" y="122"/>
                  </a:lnTo>
                  <a:lnTo>
                    <a:pt x="39" y="122"/>
                  </a:lnTo>
                  <a:lnTo>
                    <a:pt x="59" y="121"/>
                  </a:lnTo>
                  <a:lnTo>
                    <a:pt x="79" y="119"/>
                  </a:lnTo>
                  <a:lnTo>
                    <a:pt x="98" y="118"/>
                  </a:lnTo>
                  <a:lnTo>
                    <a:pt x="118" y="118"/>
                  </a:lnTo>
                  <a:lnTo>
                    <a:pt x="138" y="117"/>
                  </a:lnTo>
                  <a:lnTo>
                    <a:pt x="159" y="117"/>
                  </a:lnTo>
                  <a:lnTo>
                    <a:pt x="179" y="106"/>
                  </a:lnTo>
                  <a:lnTo>
                    <a:pt x="199" y="96"/>
                  </a:lnTo>
                  <a:lnTo>
                    <a:pt x="219" y="86"/>
                  </a:lnTo>
                  <a:lnTo>
                    <a:pt x="238" y="76"/>
                  </a:lnTo>
                  <a:lnTo>
                    <a:pt x="255" y="66"/>
                  </a:lnTo>
                  <a:lnTo>
                    <a:pt x="274" y="56"/>
                  </a:lnTo>
                  <a:lnTo>
                    <a:pt x="293" y="47"/>
                  </a:lnTo>
                  <a:lnTo>
                    <a:pt x="312" y="39"/>
                  </a:lnTo>
                  <a:lnTo>
                    <a:pt x="330" y="30"/>
                  </a:lnTo>
                  <a:lnTo>
                    <a:pt x="349" y="23"/>
                  </a:lnTo>
                  <a:lnTo>
                    <a:pt x="368" y="16"/>
                  </a:lnTo>
                  <a:lnTo>
                    <a:pt x="388" y="10"/>
                  </a:lnTo>
                  <a:lnTo>
                    <a:pt x="408" y="6"/>
                  </a:lnTo>
                  <a:lnTo>
                    <a:pt x="431" y="3"/>
                  </a:lnTo>
                  <a:lnTo>
                    <a:pt x="453" y="1"/>
                  </a:lnTo>
                  <a:lnTo>
                    <a:pt x="478" y="0"/>
                  </a:lnTo>
                  <a:lnTo>
                    <a:pt x="478" y="4"/>
                  </a:lnTo>
                  <a:lnTo>
                    <a:pt x="472" y="7"/>
                  </a:lnTo>
                  <a:lnTo>
                    <a:pt x="462" y="10"/>
                  </a:lnTo>
                  <a:lnTo>
                    <a:pt x="450" y="11"/>
                  </a:lnTo>
                  <a:lnTo>
                    <a:pt x="437" y="14"/>
                  </a:lnTo>
                  <a:lnTo>
                    <a:pt x="426" y="14"/>
                  </a:lnTo>
                  <a:lnTo>
                    <a:pt x="418" y="16"/>
                  </a:lnTo>
                  <a:lnTo>
                    <a:pt x="414" y="16"/>
                  </a:lnTo>
                  <a:lnTo>
                    <a:pt x="382" y="24"/>
                  </a:lnTo>
                  <a:lnTo>
                    <a:pt x="351" y="34"/>
                  </a:lnTo>
                  <a:lnTo>
                    <a:pt x="322" y="47"/>
                  </a:lnTo>
                  <a:lnTo>
                    <a:pt x="294" y="60"/>
                  </a:lnTo>
                  <a:lnTo>
                    <a:pt x="267" y="75"/>
                  </a:lnTo>
                  <a:lnTo>
                    <a:pt x="239" y="91"/>
                  </a:lnTo>
                  <a:lnTo>
                    <a:pt x="213" y="108"/>
                  </a:lnTo>
                  <a:lnTo>
                    <a:pt x="186" y="125"/>
                  </a:lnTo>
                  <a:lnTo>
                    <a:pt x="179" y="127"/>
                  </a:lnTo>
                  <a:lnTo>
                    <a:pt x="172" y="130"/>
                  </a:lnTo>
                  <a:lnTo>
                    <a:pt x="166" y="131"/>
                  </a:lnTo>
                  <a:lnTo>
                    <a:pt x="160" y="132"/>
                  </a:lnTo>
                  <a:lnTo>
                    <a:pt x="154" y="134"/>
                  </a:lnTo>
                  <a:lnTo>
                    <a:pt x="148" y="134"/>
                  </a:lnTo>
                  <a:lnTo>
                    <a:pt x="143" y="135"/>
                  </a:lnTo>
                  <a:lnTo>
                    <a:pt x="137" y="1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62" name="Freeform 1135"/>
            <p:cNvSpPr>
              <a:spLocks/>
            </p:cNvSpPr>
            <p:nvPr/>
          </p:nvSpPr>
          <p:spPr bwMode="auto">
            <a:xfrm>
              <a:off x="4164" y="2999"/>
              <a:ext cx="143" cy="26"/>
            </a:xfrm>
            <a:custGeom>
              <a:avLst/>
              <a:gdLst>
                <a:gd name="T0" fmla="*/ 0 w 428"/>
                <a:gd name="T1" fmla="*/ 0 h 79"/>
                <a:gd name="T2" fmla="*/ 0 w 428"/>
                <a:gd name="T3" fmla="*/ 0 h 79"/>
                <a:gd name="T4" fmla="*/ 0 w 428"/>
                <a:gd name="T5" fmla="*/ 0 h 79"/>
                <a:gd name="T6" fmla="*/ 0 w 428"/>
                <a:gd name="T7" fmla="*/ 0 h 79"/>
                <a:gd name="T8" fmla="*/ 0 w 428"/>
                <a:gd name="T9" fmla="*/ 0 h 79"/>
                <a:gd name="T10" fmla="*/ 0 w 428"/>
                <a:gd name="T11" fmla="*/ 0 h 79"/>
                <a:gd name="T12" fmla="*/ 0 w 428"/>
                <a:gd name="T13" fmla="*/ 0 h 79"/>
                <a:gd name="T14" fmla="*/ 0 w 428"/>
                <a:gd name="T15" fmla="*/ 0 h 79"/>
                <a:gd name="T16" fmla="*/ 0 w 428"/>
                <a:gd name="T17" fmla="*/ 0 h 79"/>
                <a:gd name="T18" fmla="*/ 0 w 428"/>
                <a:gd name="T19" fmla="*/ 0 h 79"/>
                <a:gd name="T20" fmla="*/ 0 w 428"/>
                <a:gd name="T21" fmla="*/ 0 h 79"/>
                <a:gd name="T22" fmla="*/ 0 w 428"/>
                <a:gd name="T23" fmla="*/ 0 h 79"/>
                <a:gd name="T24" fmla="*/ 0 w 428"/>
                <a:gd name="T25" fmla="*/ 0 h 79"/>
                <a:gd name="T26" fmla="*/ 0 w 428"/>
                <a:gd name="T27" fmla="*/ 0 h 79"/>
                <a:gd name="T28" fmla="*/ 0 w 428"/>
                <a:gd name="T29" fmla="*/ 0 h 79"/>
                <a:gd name="T30" fmla="*/ 0 w 428"/>
                <a:gd name="T31" fmla="*/ 0 h 79"/>
                <a:gd name="T32" fmla="*/ 0 w 428"/>
                <a:gd name="T33" fmla="*/ 0 h 79"/>
                <a:gd name="T34" fmla="*/ 0 w 428"/>
                <a:gd name="T35" fmla="*/ 0 h 79"/>
                <a:gd name="T36" fmla="*/ 0 w 428"/>
                <a:gd name="T37" fmla="*/ 0 h 79"/>
                <a:gd name="T38" fmla="*/ 0 w 428"/>
                <a:gd name="T39" fmla="*/ 0 h 79"/>
                <a:gd name="T40" fmla="*/ 0 w 428"/>
                <a:gd name="T41" fmla="*/ 0 h 79"/>
                <a:gd name="T42" fmla="*/ 0 w 428"/>
                <a:gd name="T43" fmla="*/ 0 h 79"/>
                <a:gd name="T44" fmla="*/ 0 w 428"/>
                <a:gd name="T45" fmla="*/ 0 h 79"/>
                <a:gd name="T46" fmla="*/ 0 w 428"/>
                <a:gd name="T47" fmla="*/ 0 h 79"/>
                <a:gd name="T48" fmla="*/ 0 w 428"/>
                <a:gd name="T49" fmla="*/ 0 h 79"/>
                <a:gd name="T50" fmla="*/ 0 w 428"/>
                <a:gd name="T51" fmla="*/ 0 h 79"/>
                <a:gd name="T52" fmla="*/ 0 w 428"/>
                <a:gd name="T53" fmla="*/ 0 h 79"/>
                <a:gd name="T54" fmla="*/ 0 w 428"/>
                <a:gd name="T55" fmla="*/ 0 h 79"/>
                <a:gd name="T56" fmla="*/ 0 w 428"/>
                <a:gd name="T57" fmla="*/ 0 h 79"/>
                <a:gd name="T58" fmla="*/ 0 w 428"/>
                <a:gd name="T59" fmla="*/ 0 h 79"/>
                <a:gd name="T60" fmla="*/ 0 w 428"/>
                <a:gd name="T61" fmla="*/ 0 h 79"/>
                <a:gd name="T62" fmla="*/ 0 w 428"/>
                <a:gd name="T63" fmla="*/ 0 h 79"/>
                <a:gd name="T64" fmla="*/ 0 w 428"/>
                <a:gd name="T65" fmla="*/ 0 h 79"/>
                <a:gd name="T66" fmla="*/ 0 w 428"/>
                <a:gd name="T67" fmla="*/ 0 h 79"/>
                <a:gd name="T68" fmla="*/ 0 w 428"/>
                <a:gd name="T69" fmla="*/ 0 h 79"/>
                <a:gd name="T70" fmla="*/ 0 w 428"/>
                <a:gd name="T71" fmla="*/ 0 h 79"/>
                <a:gd name="T72" fmla="*/ 0 w 428"/>
                <a:gd name="T73" fmla="*/ 0 h 79"/>
                <a:gd name="T74" fmla="*/ 0 w 428"/>
                <a:gd name="T75" fmla="*/ 0 h 79"/>
                <a:gd name="T76" fmla="*/ 0 w 428"/>
                <a:gd name="T77" fmla="*/ 0 h 79"/>
                <a:gd name="T78" fmla="*/ 0 w 428"/>
                <a:gd name="T79" fmla="*/ 0 h 79"/>
                <a:gd name="T80" fmla="*/ 0 w 428"/>
                <a:gd name="T81" fmla="*/ 0 h 79"/>
                <a:gd name="T82" fmla="*/ 1 w 428"/>
                <a:gd name="T83" fmla="*/ 0 h 79"/>
                <a:gd name="T84" fmla="*/ 1 w 428"/>
                <a:gd name="T85" fmla="*/ 0 h 79"/>
                <a:gd name="T86" fmla="*/ 1 w 428"/>
                <a:gd name="T87" fmla="*/ 0 h 79"/>
                <a:gd name="T88" fmla="*/ 1 w 428"/>
                <a:gd name="T89" fmla="*/ 0 h 79"/>
                <a:gd name="T90" fmla="*/ 1 w 428"/>
                <a:gd name="T91" fmla="*/ 0 h 79"/>
                <a:gd name="T92" fmla="*/ 1 w 428"/>
                <a:gd name="T93" fmla="*/ 0 h 79"/>
                <a:gd name="T94" fmla="*/ 0 w 428"/>
                <a:gd name="T95" fmla="*/ 0 h 79"/>
                <a:gd name="T96" fmla="*/ 0 w 428"/>
                <a:gd name="T97" fmla="*/ 0 h 79"/>
                <a:gd name="T98" fmla="*/ 0 w 428"/>
                <a:gd name="T99" fmla="*/ 0 h 79"/>
                <a:gd name="T100" fmla="*/ 0 w 428"/>
                <a:gd name="T101" fmla="*/ 0 h 79"/>
                <a:gd name="T102" fmla="*/ 0 w 428"/>
                <a:gd name="T103" fmla="*/ 0 h 79"/>
                <a:gd name="T104" fmla="*/ 0 w 428"/>
                <a:gd name="T105" fmla="*/ 0 h 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28" h="79">
                  <a:moveTo>
                    <a:pt x="243" y="79"/>
                  </a:moveTo>
                  <a:lnTo>
                    <a:pt x="215" y="76"/>
                  </a:lnTo>
                  <a:lnTo>
                    <a:pt x="189" y="69"/>
                  </a:lnTo>
                  <a:lnTo>
                    <a:pt x="164" y="62"/>
                  </a:lnTo>
                  <a:lnTo>
                    <a:pt x="140" y="53"/>
                  </a:lnTo>
                  <a:lnTo>
                    <a:pt x="117" y="43"/>
                  </a:lnTo>
                  <a:lnTo>
                    <a:pt x="93" y="33"/>
                  </a:lnTo>
                  <a:lnTo>
                    <a:pt x="70" y="24"/>
                  </a:lnTo>
                  <a:lnTo>
                    <a:pt x="45" y="16"/>
                  </a:lnTo>
                  <a:lnTo>
                    <a:pt x="39" y="16"/>
                  </a:lnTo>
                  <a:lnTo>
                    <a:pt x="34" y="14"/>
                  </a:lnTo>
                  <a:lnTo>
                    <a:pt x="28" y="14"/>
                  </a:lnTo>
                  <a:lnTo>
                    <a:pt x="23" y="13"/>
                  </a:lnTo>
                  <a:lnTo>
                    <a:pt x="18" y="13"/>
                  </a:lnTo>
                  <a:lnTo>
                    <a:pt x="12" y="11"/>
                  </a:lnTo>
                  <a:lnTo>
                    <a:pt x="6" y="11"/>
                  </a:lnTo>
                  <a:lnTo>
                    <a:pt x="0" y="11"/>
                  </a:lnTo>
                  <a:lnTo>
                    <a:pt x="2" y="8"/>
                  </a:lnTo>
                  <a:lnTo>
                    <a:pt x="2" y="6"/>
                  </a:lnTo>
                  <a:lnTo>
                    <a:pt x="2" y="3"/>
                  </a:lnTo>
                  <a:lnTo>
                    <a:pt x="3" y="0"/>
                  </a:lnTo>
                  <a:lnTo>
                    <a:pt x="26" y="1"/>
                  </a:lnTo>
                  <a:lnTo>
                    <a:pt x="49" y="3"/>
                  </a:lnTo>
                  <a:lnTo>
                    <a:pt x="70" y="7"/>
                  </a:lnTo>
                  <a:lnTo>
                    <a:pt x="91" y="13"/>
                  </a:lnTo>
                  <a:lnTo>
                    <a:pt x="112" y="20"/>
                  </a:lnTo>
                  <a:lnTo>
                    <a:pt x="132" y="29"/>
                  </a:lnTo>
                  <a:lnTo>
                    <a:pt x="155" y="39"/>
                  </a:lnTo>
                  <a:lnTo>
                    <a:pt x="178" y="49"/>
                  </a:lnTo>
                  <a:lnTo>
                    <a:pt x="194" y="53"/>
                  </a:lnTo>
                  <a:lnTo>
                    <a:pt x="208" y="56"/>
                  </a:lnTo>
                  <a:lnTo>
                    <a:pt x="224" y="59"/>
                  </a:lnTo>
                  <a:lnTo>
                    <a:pt x="240" y="60"/>
                  </a:lnTo>
                  <a:lnTo>
                    <a:pt x="254" y="62"/>
                  </a:lnTo>
                  <a:lnTo>
                    <a:pt x="270" y="63"/>
                  </a:lnTo>
                  <a:lnTo>
                    <a:pt x="285" y="63"/>
                  </a:lnTo>
                  <a:lnTo>
                    <a:pt x="301" y="62"/>
                  </a:lnTo>
                  <a:lnTo>
                    <a:pt x="317" y="62"/>
                  </a:lnTo>
                  <a:lnTo>
                    <a:pt x="331" y="60"/>
                  </a:lnTo>
                  <a:lnTo>
                    <a:pt x="347" y="60"/>
                  </a:lnTo>
                  <a:lnTo>
                    <a:pt x="363" y="59"/>
                  </a:lnTo>
                  <a:lnTo>
                    <a:pt x="379" y="57"/>
                  </a:lnTo>
                  <a:lnTo>
                    <a:pt x="394" y="56"/>
                  </a:lnTo>
                  <a:lnTo>
                    <a:pt x="412" y="55"/>
                  </a:lnTo>
                  <a:lnTo>
                    <a:pt x="428" y="55"/>
                  </a:lnTo>
                  <a:lnTo>
                    <a:pt x="405" y="59"/>
                  </a:lnTo>
                  <a:lnTo>
                    <a:pt x="380" y="63"/>
                  </a:lnTo>
                  <a:lnTo>
                    <a:pt x="358" y="68"/>
                  </a:lnTo>
                  <a:lnTo>
                    <a:pt x="335" y="70"/>
                  </a:lnTo>
                  <a:lnTo>
                    <a:pt x="312" y="72"/>
                  </a:lnTo>
                  <a:lnTo>
                    <a:pt x="289" y="75"/>
                  </a:lnTo>
                  <a:lnTo>
                    <a:pt x="266" y="78"/>
                  </a:lnTo>
                  <a:lnTo>
                    <a:pt x="243" y="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63" name="Freeform 1136"/>
            <p:cNvSpPr>
              <a:spLocks/>
            </p:cNvSpPr>
            <p:nvPr/>
          </p:nvSpPr>
          <p:spPr bwMode="auto">
            <a:xfrm>
              <a:off x="3696" y="2969"/>
              <a:ext cx="165" cy="51"/>
            </a:xfrm>
            <a:custGeom>
              <a:avLst/>
              <a:gdLst>
                <a:gd name="T0" fmla="*/ 0 w 493"/>
                <a:gd name="T1" fmla="*/ 0 h 151"/>
                <a:gd name="T2" fmla="*/ 0 w 493"/>
                <a:gd name="T3" fmla="*/ 0 h 151"/>
                <a:gd name="T4" fmla="*/ 0 w 493"/>
                <a:gd name="T5" fmla="*/ 0 h 151"/>
                <a:gd name="T6" fmla="*/ 0 w 493"/>
                <a:gd name="T7" fmla="*/ 0 h 151"/>
                <a:gd name="T8" fmla="*/ 0 w 493"/>
                <a:gd name="T9" fmla="*/ 0 h 151"/>
                <a:gd name="T10" fmla="*/ 0 w 493"/>
                <a:gd name="T11" fmla="*/ 0 h 151"/>
                <a:gd name="T12" fmla="*/ 0 w 493"/>
                <a:gd name="T13" fmla="*/ 0 h 151"/>
                <a:gd name="T14" fmla="*/ 0 w 493"/>
                <a:gd name="T15" fmla="*/ 0 h 151"/>
                <a:gd name="T16" fmla="*/ 0 w 493"/>
                <a:gd name="T17" fmla="*/ 0 h 151"/>
                <a:gd name="T18" fmla="*/ 0 w 493"/>
                <a:gd name="T19" fmla="*/ 0 h 151"/>
                <a:gd name="T20" fmla="*/ 0 w 493"/>
                <a:gd name="T21" fmla="*/ 0 h 151"/>
                <a:gd name="T22" fmla="*/ 0 w 493"/>
                <a:gd name="T23" fmla="*/ 0 h 151"/>
                <a:gd name="T24" fmla="*/ 0 w 493"/>
                <a:gd name="T25" fmla="*/ 0 h 151"/>
                <a:gd name="T26" fmla="*/ 0 w 493"/>
                <a:gd name="T27" fmla="*/ 0 h 151"/>
                <a:gd name="T28" fmla="*/ 0 w 493"/>
                <a:gd name="T29" fmla="*/ 0 h 151"/>
                <a:gd name="T30" fmla="*/ 0 w 493"/>
                <a:gd name="T31" fmla="*/ 0 h 151"/>
                <a:gd name="T32" fmla="*/ 0 w 493"/>
                <a:gd name="T33" fmla="*/ 0 h 151"/>
                <a:gd name="T34" fmla="*/ 0 w 493"/>
                <a:gd name="T35" fmla="*/ 0 h 151"/>
                <a:gd name="T36" fmla="*/ 0 w 493"/>
                <a:gd name="T37" fmla="*/ 0 h 151"/>
                <a:gd name="T38" fmla="*/ 0 w 493"/>
                <a:gd name="T39" fmla="*/ 0 h 151"/>
                <a:gd name="T40" fmla="*/ 0 w 493"/>
                <a:gd name="T41" fmla="*/ 0 h 151"/>
                <a:gd name="T42" fmla="*/ 0 w 493"/>
                <a:gd name="T43" fmla="*/ 0 h 151"/>
                <a:gd name="T44" fmla="*/ 0 w 493"/>
                <a:gd name="T45" fmla="*/ 0 h 151"/>
                <a:gd name="T46" fmla="*/ 0 w 493"/>
                <a:gd name="T47" fmla="*/ 0 h 151"/>
                <a:gd name="T48" fmla="*/ 0 w 493"/>
                <a:gd name="T49" fmla="*/ 0 h 151"/>
                <a:gd name="T50" fmla="*/ 0 w 493"/>
                <a:gd name="T51" fmla="*/ 0 h 151"/>
                <a:gd name="T52" fmla="*/ 1 w 493"/>
                <a:gd name="T53" fmla="*/ 0 h 151"/>
                <a:gd name="T54" fmla="*/ 1 w 493"/>
                <a:gd name="T55" fmla="*/ 0 h 151"/>
                <a:gd name="T56" fmla="*/ 1 w 493"/>
                <a:gd name="T57" fmla="*/ 0 h 151"/>
                <a:gd name="T58" fmla="*/ 1 w 493"/>
                <a:gd name="T59" fmla="*/ 0 h 151"/>
                <a:gd name="T60" fmla="*/ 1 w 493"/>
                <a:gd name="T61" fmla="*/ 0 h 151"/>
                <a:gd name="T62" fmla="*/ 1 w 493"/>
                <a:gd name="T63" fmla="*/ 0 h 151"/>
                <a:gd name="T64" fmla="*/ 1 w 493"/>
                <a:gd name="T65" fmla="*/ 0 h 151"/>
                <a:gd name="T66" fmla="*/ 1 w 493"/>
                <a:gd name="T67" fmla="*/ 0 h 151"/>
                <a:gd name="T68" fmla="*/ 1 w 493"/>
                <a:gd name="T69" fmla="*/ 0 h 151"/>
                <a:gd name="T70" fmla="*/ 1 w 493"/>
                <a:gd name="T71" fmla="*/ 0 h 151"/>
                <a:gd name="T72" fmla="*/ 1 w 493"/>
                <a:gd name="T73" fmla="*/ 0 h 151"/>
                <a:gd name="T74" fmla="*/ 1 w 493"/>
                <a:gd name="T75" fmla="*/ 0 h 151"/>
                <a:gd name="T76" fmla="*/ 1 w 493"/>
                <a:gd name="T77" fmla="*/ 0 h 151"/>
                <a:gd name="T78" fmla="*/ 1 w 493"/>
                <a:gd name="T79" fmla="*/ 0 h 151"/>
                <a:gd name="T80" fmla="*/ 1 w 493"/>
                <a:gd name="T81" fmla="*/ 0 h 151"/>
                <a:gd name="T82" fmla="*/ 1 w 493"/>
                <a:gd name="T83" fmla="*/ 0 h 151"/>
                <a:gd name="T84" fmla="*/ 1 w 493"/>
                <a:gd name="T85" fmla="*/ 0 h 151"/>
                <a:gd name="T86" fmla="*/ 1 w 493"/>
                <a:gd name="T87" fmla="*/ 0 h 151"/>
                <a:gd name="T88" fmla="*/ 1 w 493"/>
                <a:gd name="T89" fmla="*/ 0 h 151"/>
                <a:gd name="T90" fmla="*/ 1 w 493"/>
                <a:gd name="T91" fmla="*/ 0 h 151"/>
                <a:gd name="T92" fmla="*/ 0 w 493"/>
                <a:gd name="T93" fmla="*/ 0 h 151"/>
                <a:gd name="T94" fmla="*/ 0 w 493"/>
                <a:gd name="T95" fmla="*/ 0 h 151"/>
                <a:gd name="T96" fmla="*/ 0 w 493"/>
                <a:gd name="T97" fmla="*/ 0 h 151"/>
                <a:gd name="T98" fmla="*/ 0 w 493"/>
                <a:gd name="T99" fmla="*/ 0 h 151"/>
                <a:gd name="T100" fmla="*/ 0 w 493"/>
                <a:gd name="T101" fmla="*/ 0 h 151"/>
                <a:gd name="T102" fmla="*/ 0 w 493"/>
                <a:gd name="T103" fmla="*/ 0 h 151"/>
                <a:gd name="T104" fmla="*/ 0 w 493"/>
                <a:gd name="T105" fmla="*/ 0 h 151"/>
                <a:gd name="T106" fmla="*/ 0 w 493"/>
                <a:gd name="T107" fmla="*/ 0 h 151"/>
                <a:gd name="T108" fmla="*/ 0 w 493"/>
                <a:gd name="T109" fmla="*/ 0 h 151"/>
                <a:gd name="T110" fmla="*/ 0 w 493"/>
                <a:gd name="T111" fmla="*/ 0 h 151"/>
                <a:gd name="T112" fmla="*/ 0 w 493"/>
                <a:gd name="T113" fmla="*/ 0 h 151"/>
                <a:gd name="T114" fmla="*/ 0 w 493"/>
                <a:gd name="T115" fmla="*/ 0 h 151"/>
                <a:gd name="T116" fmla="*/ 0 w 493"/>
                <a:gd name="T117" fmla="*/ 0 h 151"/>
                <a:gd name="T118" fmla="*/ 0 w 493"/>
                <a:gd name="T119" fmla="*/ 0 h 151"/>
                <a:gd name="T120" fmla="*/ 0 w 493"/>
                <a:gd name="T121" fmla="*/ 0 h 1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93" h="151">
                  <a:moveTo>
                    <a:pt x="163" y="151"/>
                  </a:moveTo>
                  <a:lnTo>
                    <a:pt x="143" y="150"/>
                  </a:lnTo>
                  <a:lnTo>
                    <a:pt x="123" y="148"/>
                  </a:lnTo>
                  <a:lnTo>
                    <a:pt x="101" y="148"/>
                  </a:lnTo>
                  <a:lnTo>
                    <a:pt x="81" y="147"/>
                  </a:lnTo>
                  <a:lnTo>
                    <a:pt x="61" y="145"/>
                  </a:lnTo>
                  <a:lnTo>
                    <a:pt x="41" y="144"/>
                  </a:lnTo>
                  <a:lnTo>
                    <a:pt x="21" y="144"/>
                  </a:lnTo>
                  <a:lnTo>
                    <a:pt x="0" y="143"/>
                  </a:lnTo>
                  <a:lnTo>
                    <a:pt x="23" y="141"/>
                  </a:lnTo>
                  <a:lnTo>
                    <a:pt x="47" y="140"/>
                  </a:lnTo>
                  <a:lnTo>
                    <a:pt x="70" y="140"/>
                  </a:lnTo>
                  <a:lnTo>
                    <a:pt x="94" y="138"/>
                  </a:lnTo>
                  <a:lnTo>
                    <a:pt x="117" y="138"/>
                  </a:lnTo>
                  <a:lnTo>
                    <a:pt x="142" y="137"/>
                  </a:lnTo>
                  <a:lnTo>
                    <a:pt x="166" y="135"/>
                  </a:lnTo>
                  <a:lnTo>
                    <a:pt x="191" y="132"/>
                  </a:lnTo>
                  <a:lnTo>
                    <a:pt x="207" y="124"/>
                  </a:lnTo>
                  <a:lnTo>
                    <a:pt x="224" y="114"/>
                  </a:lnTo>
                  <a:lnTo>
                    <a:pt x="240" y="102"/>
                  </a:lnTo>
                  <a:lnTo>
                    <a:pt x="259" y="92"/>
                  </a:lnTo>
                  <a:lnTo>
                    <a:pt x="276" y="81"/>
                  </a:lnTo>
                  <a:lnTo>
                    <a:pt x="293" y="69"/>
                  </a:lnTo>
                  <a:lnTo>
                    <a:pt x="312" y="59"/>
                  </a:lnTo>
                  <a:lnTo>
                    <a:pt x="331" y="49"/>
                  </a:lnTo>
                  <a:lnTo>
                    <a:pt x="350" y="39"/>
                  </a:lnTo>
                  <a:lnTo>
                    <a:pt x="368" y="29"/>
                  </a:lnTo>
                  <a:lnTo>
                    <a:pt x="387" y="21"/>
                  </a:lnTo>
                  <a:lnTo>
                    <a:pt x="407" y="14"/>
                  </a:lnTo>
                  <a:lnTo>
                    <a:pt x="426" y="8"/>
                  </a:lnTo>
                  <a:lnTo>
                    <a:pt x="446" y="4"/>
                  </a:lnTo>
                  <a:lnTo>
                    <a:pt x="465" y="1"/>
                  </a:lnTo>
                  <a:lnTo>
                    <a:pt x="485" y="0"/>
                  </a:lnTo>
                  <a:lnTo>
                    <a:pt x="487" y="1"/>
                  </a:lnTo>
                  <a:lnTo>
                    <a:pt x="488" y="3"/>
                  </a:lnTo>
                  <a:lnTo>
                    <a:pt x="491" y="4"/>
                  </a:lnTo>
                  <a:lnTo>
                    <a:pt x="493" y="6"/>
                  </a:lnTo>
                  <a:lnTo>
                    <a:pt x="488" y="7"/>
                  </a:lnTo>
                  <a:lnTo>
                    <a:pt x="484" y="8"/>
                  </a:lnTo>
                  <a:lnTo>
                    <a:pt x="474" y="10"/>
                  </a:lnTo>
                  <a:lnTo>
                    <a:pt x="455" y="13"/>
                  </a:lnTo>
                  <a:lnTo>
                    <a:pt x="436" y="20"/>
                  </a:lnTo>
                  <a:lnTo>
                    <a:pt x="419" y="27"/>
                  </a:lnTo>
                  <a:lnTo>
                    <a:pt x="402" y="34"/>
                  </a:lnTo>
                  <a:lnTo>
                    <a:pt x="384" y="43"/>
                  </a:lnTo>
                  <a:lnTo>
                    <a:pt x="367" y="52"/>
                  </a:lnTo>
                  <a:lnTo>
                    <a:pt x="351" y="60"/>
                  </a:lnTo>
                  <a:lnTo>
                    <a:pt x="334" y="69"/>
                  </a:lnTo>
                  <a:lnTo>
                    <a:pt x="318" y="78"/>
                  </a:lnTo>
                  <a:lnTo>
                    <a:pt x="302" y="88"/>
                  </a:lnTo>
                  <a:lnTo>
                    <a:pt x="286" y="96"/>
                  </a:lnTo>
                  <a:lnTo>
                    <a:pt x="270" y="107"/>
                  </a:lnTo>
                  <a:lnTo>
                    <a:pt x="254" y="115"/>
                  </a:lnTo>
                  <a:lnTo>
                    <a:pt x="239" y="125"/>
                  </a:lnTo>
                  <a:lnTo>
                    <a:pt x="221" y="134"/>
                  </a:lnTo>
                  <a:lnTo>
                    <a:pt x="205" y="143"/>
                  </a:lnTo>
                  <a:lnTo>
                    <a:pt x="188" y="151"/>
                  </a:lnTo>
                  <a:lnTo>
                    <a:pt x="182" y="151"/>
                  </a:lnTo>
                  <a:lnTo>
                    <a:pt x="176" y="151"/>
                  </a:lnTo>
                  <a:lnTo>
                    <a:pt x="169" y="151"/>
                  </a:lnTo>
                  <a:lnTo>
                    <a:pt x="163" y="1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64" name="Freeform 1137" hidden="1"/>
            <p:cNvSpPr>
              <a:spLocks/>
            </p:cNvSpPr>
            <p:nvPr/>
          </p:nvSpPr>
          <p:spPr bwMode="auto">
            <a:xfrm>
              <a:off x="4168" y="2971"/>
              <a:ext cx="146" cy="31"/>
            </a:xfrm>
            <a:custGeom>
              <a:avLst/>
              <a:gdLst>
                <a:gd name="T0" fmla="*/ 0 w 437"/>
                <a:gd name="T1" fmla="*/ 0 h 94"/>
                <a:gd name="T2" fmla="*/ 0 w 437"/>
                <a:gd name="T3" fmla="*/ 0 h 94"/>
                <a:gd name="T4" fmla="*/ 0 w 437"/>
                <a:gd name="T5" fmla="*/ 0 h 94"/>
                <a:gd name="T6" fmla="*/ 0 w 437"/>
                <a:gd name="T7" fmla="*/ 0 h 94"/>
                <a:gd name="T8" fmla="*/ 0 w 437"/>
                <a:gd name="T9" fmla="*/ 0 h 94"/>
                <a:gd name="T10" fmla="*/ 0 w 437"/>
                <a:gd name="T11" fmla="*/ 0 h 94"/>
                <a:gd name="T12" fmla="*/ 0 w 437"/>
                <a:gd name="T13" fmla="*/ 0 h 94"/>
                <a:gd name="T14" fmla="*/ 0 w 437"/>
                <a:gd name="T15" fmla="*/ 0 h 94"/>
                <a:gd name="T16" fmla="*/ 0 w 437"/>
                <a:gd name="T17" fmla="*/ 0 h 94"/>
                <a:gd name="T18" fmla="*/ 0 w 437"/>
                <a:gd name="T19" fmla="*/ 0 h 94"/>
                <a:gd name="T20" fmla="*/ 0 w 437"/>
                <a:gd name="T21" fmla="*/ 0 h 94"/>
                <a:gd name="T22" fmla="*/ 0 w 437"/>
                <a:gd name="T23" fmla="*/ 0 h 94"/>
                <a:gd name="T24" fmla="*/ 0 w 437"/>
                <a:gd name="T25" fmla="*/ 0 h 94"/>
                <a:gd name="T26" fmla="*/ 0 w 437"/>
                <a:gd name="T27" fmla="*/ 0 h 94"/>
                <a:gd name="T28" fmla="*/ 0 w 437"/>
                <a:gd name="T29" fmla="*/ 0 h 94"/>
                <a:gd name="T30" fmla="*/ 0 w 437"/>
                <a:gd name="T31" fmla="*/ 0 h 94"/>
                <a:gd name="T32" fmla="*/ 0 w 437"/>
                <a:gd name="T33" fmla="*/ 0 h 94"/>
                <a:gd name="T34" fmla="*/ 0 w 437"/>
                <a:gd name="T35" fmla="*/ 0 h 94"/>
                <a:gd name="T36" fmla="*/ 0 w 437"/>
                <a:gd name="T37" fmla="*/ 0 h 94"/>
                <a:gd name="T38" fmla="*/ 0 w 437"/>
                <a:gd name="T39" fmla="*/ 0 h 94"/>
                <a:gd name="T40" fmla="*/ 0 w 437"/>
                <a:gd name="T41" fmla="*/ 0 h 94"/>
                <a:gd name="T42" fmla="*/ 0 w 437"/>
                <a:gd name="T43" fmla="*/ 0 h 94"/>
                <a:gd name="T44" fmla="*/ 0 w 437"/>
                <a:gd name="T45" fmla="*/ 0 h 94"/>
                <a:gd name="T46" fmla="*/ 0 w 437"/>
                <a:gd name="T47" fmla="*/ 0 h 94"/>
                <a:gd name="T48" fmla="*/ 0 w 437"/>
                <a:gd name="T49" fmla="*/ 0 h 94"/>
                <a:gd name="T50" fmla="*/ 0 w 437"/>
                <a:gd name="T51" fmla="*/ 0 h 94"/>
                <a:gd name="T52" fmla="*/ 0 w 437"/>
                <a:gd name="T53" fmla="*/ 0 h 94"/>
                <a:gd name="T54" fmla="*/ 0 w 437"/>
                <a:gd name="T55" fmla="*/ 0 h 94"/>
                <a:gd name="T56" fmla="*/ 0 w 437"/>
                <a:gd name="T57" fmla="*/ 0 h 94"/>
                <a:gd name="T58" fmla="*/ 0 w 437"/>
                <a:gd name="T59" fmla="*/ 0 h 94"/>
                <a:gd name="T60" fmla="*/ 0 w 437"/>
                <a:gd name="T61" fmla="*/ 0 h 94"/>
                <a:gd name="T62" fmla="*/ 1 w 437"/>
                <a:gd name="T63" fmla="*/ 0 h 94"/>
                <a:gd name="T64" fmla="*/ 1 w 437"/>
                <a:gd name="T65" fmla="*/ 0 h 94"/>
                <a:gd name="T66" fmla="*/ 1 w 437"/>
                <a:gd name="T67" fmla="*/ 0 h 94"/>
                <a:gd name="T68" fmla="*/ 1 w 437"/>
                <a:gd name="T69" fmla="*/ 0 h 94"/>
                <a:gd name="T70" fmla="*/ 1 w 437"/>
                <a:gd name="T71" fmla="*/ 0 h 94"/>
                <a:gd name="T72" fmla="*/ 1 w 437"/>
                <a:gd name="T73" fmla="*/ 0 h 94"/>
                <a:gd name="T74" fmla="*/ 1 w 437"/>
                <a:gd name="T75" fmla="*/ 0 h 94"/>
                <a:gd name="T76" fmla="*/ 1 w 437"/>
                <a:gd name="T77" fmla="*/ 0 h 94"/>
                <a:gd name="T78" fmla="*/ 0 w 437"/>
                <a:gd name="T79" fmla="*/ 0 h 94"/>
                <a:gd name="T80" fmla="*/ 0 w 437"/>
                <a:gd name="T81" fmla="*/ 0 h 94"/>
                <a:gd name="T82" fmla="*/ 0 w 437"/>
                <a:gd name="T83" fmla="*/ 0 h 94"/>
                <a:gd name="T84" fmla="*/ 0 w 437"/>
                <a:gd name="T85" fmla="*/ 0 h 94"/>
                <a:gd name="T86" fmla="*/ 0 w 437"/>
                <a:gd name="T87" fmla="*/ 0 h 94"/>
                <a:gd name="T88" fmla="*/ 0 w 437"/>
                <a:gd name="T89" fmla="*/ 0 h 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37" h="94">
                  <a:moveTo>
                    <a:pt x="219" y="94"/>
                  </a:moveTo>
                  <a:lnTo>
                    <a:pt x="214" y="92"/>
                  </a:lnTo>
                  <a:lnTo>
                    <a:pt x="208" y="91"/>
                  </a:lnTo>
                  <a:lnTo>
                    <a:pt x="202" y="91"/>
                  </a:lnTo>
                  <a:lnTo>
                    <a:pt x="196" y="90"/>
                  </a:lnTo>
                  <a:lnTo>
                    <a:pt x="172" y="77"/>
                  </a:lnTo>
                  <a:lnTo>
                    <a:pt x="147" y="64"/>
                  </a:lnTo>
                  <a:lnTo>
                    <a:pt x="123" y="51"/>
                  </a:lnTo>
                  <a:lnTo>
                    <a:pt x="100" y="40"/>
                  </a:lnTo>
                  <a:lnTo>
                    <a:pt x="75" y="30"/>
                  </a:lnTo>
                  <a:lnTo>
                    <a:pt x="50" y="22"/>
                  </a:lnTo>
                  <a:lnTo>
                    <a:pt x="26" y="14"/>
                  </a:lnTo>
                  <a:lnTo>
                    <a:pt x="1" y="9"/>
                  </a:lnTo>
                  <a:lnTo>
                    <a:pt x="1" y="6"/>
                  </a:lnTo>
                  <a:lnTo>
                    <a:pt x="1" y="4"/>
                  </a:lnTo>
                  <a:lnTo>
                    <a:pt x="0" y="2"/>
                  </a:lnTo>
                  <a:lnTo>
                    <a:pt x="0" y="0"/>
                  </a:lnTo>
                  <a:lnTo>
                    <a:pt x="29" y="3"/>
                  </a:lnTo>
                  <a:lnTo>
                    <a:pt x="56" y="10"/>
                  </a:lnTo>
                  <a:lnTo>
                    <a:pt x="82" y="20"/>
                  </a:lnTo>
                  <a:lnTo>
                    <a:pt x="108" y="32"/>
                  </a:lnTo>
                  <a:lnTo>
                    <a:pt x="136" y="43"/>
                  </a:lnTo>
                  <a:lnTo>
                    <a:pt x="162" y="56"/>
                  </a:lnTo>
                  <a:lnTo>
                    <a:pt x="190" y="66"/>
                  </a:lnTo>
                  <a:lnTo>
                    <a:pt x="219" y="77"/>
                  </a:lnTo>
                  <a:lnTo>
                    <a:pt x="248" y="77"/>
                  </a:lnTo>
                  <a:lnTo>
                    <a:pt x="271" y="78"/>
                  </a:lnTo>
                  <a:lnTo>
                    <a:pt x="292" y="78"/>
                  </a:lnTo>
                  <a:lnTo>
                    <a:pt x="312" y="78"/>
                  </a:lnTo>
                  <a:lnTo>
                    <a:pt x="333" y="77"/>
                  </a:lnTo>
                  <a:lnTo>
                    <a:pt x="359" y="77"/>
                  </a:lnTo>
                  <a:lnTo>
                    <a:pt x="394" y="77"/>
                  </a:lnTo>
                  <a:lnTo>
                    <a:pt x="437" y="75"/>
                  </a:lnTo>
                  <a:lnTo>
                    <a:pt x="434" y="77"/>
                  </a:lnTo>
                  <a:lnTo>
                    <a:pt x="430" y="78"/>
                  </a:lnTo>
                  <a:lnTo>
                    <a:pt x="427" y="79"/>
                  </a:lnTo>
                  <a:lnTo>
                    <a:pt x="424" y="81"/>
                  </a:lnTo>
                  <a:lnTo>
                    <a:pt x="398" y="82"/>
                  </a:lnTo>
                  <a:lnTo>
                    <a:pt x="372" y="84"/>
                  </a:lnTo>
                  <a:lnTo>
                    <a:pt x="346" y="85"/>
                  </a:lnTo>
                  <a:lnTo>
                    <a:pt x="322" y="87"/>
                  </a:lnTo>
                  <a:lnTo>
                    <a:pt x="296" y="90"/>
                  </a:lnTo>
                  <a:lnTo>
                    <a:pt x="270" y="91"/>
                  </a:lnTo>
                  <a:lnTo>
                    <a:pt x="245" y="92"/>
                  </a:lnTo>
                  <a:lnTo>
                    <a:pt x="219"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65" name="Freeform 1138" hidden="1"/>
            <p:cNvSpPr>
              <a:spLocks/>
            </p:cNvSpPr>
            <p:nvPr/>
          </p:nvSpPr>
          <p:spPr bwMode="auto">
            <a:xfrm>
              <a:off x="3686" y="2942"/>
              <a:ext cx="171" cy="50"/>
            </a:xfrm>
            <a:custGeom>
              <a:avLst/>
              <a:gdLst>
                <a:gd name="T0" fmla="*/ 0 w 512"/>
                <a:gd name="T1" fmla="*/ 0 h 150"/>
                <a:gd name="T2" fmla="*/ 0 w 512"/>
                <a:gd name="T3" fmla="*/ 0 h 150"/>
                <a:gd name="T4" fmla="*/ 0 w 512"/>
                <a:gd name="T5" fmla="*/ 0 h 150"/>
                <a:gd name="T6" fmla="*/ 0 w 512"/>
                <a:gd name="T7" fmla="*/ 0 h 150"/>
                <a:gd name="T8" fmla="*/ 0 w 512"/>
                <a:gd name="T9" fmla="*/ 0 h 150"/>
                <a:gd name="T10" fmla="*/ 0 w 512"/>
                <a:gd name="T11" fmla="*/ 0 h 150"/>
                <a:gd name="T12" fmla="*/ 0 w 512"/>
                <a:gd name="T13" fmla="*/ 0 h 150"/>
                <a:gd name="T14" fmla="*/ 0 w 512"/>
                <a:gd name="T15" fmla="*/ 0 h 150"/>
                <a:gd name="T16" fmla="*/ 0 w 512"/>
                <a:gd name="T17" fmla="*/ 0 h 150"/>
                <a:gd name="T18" fmla="*/ 0 w 512"/>
                <a:gd name="T19" fmla="*/ 0 h 150"/>
                <a:gd name="T20" fmla="*/ 0 w 512"/>
                <a:gd name="T21" fmla="*/ 0 h 150"/>
                <a:gd name="T22" fmla="*/ 0 w 512"/>
                <a:gd name="T23" fmla="*/ 0 h 150"/>
                <a:gd name="T24" fmla="*/ 0 w 512"/>
                <a:gd name="T25" fmla="*/ 0 h 150"/>
                <a:gd name="T26" fmla="*/ 0 w 512"/>
                <a:gd name="T27" fmla="*/ 0 h 150"/>
                <a:gd name="T28" fmla="*/ 0 w 512"/>
                <a:gd name="T29" fmla="*/ 0 h 150"/>
                <a:gd name="T30" fmla="*/ 0 w 512"/>
                <a:gd name="T31" fmla="*/ 0 h 150"/>
                <a:gd name="T32" fmla="*/ 1 w 512"/>
                <a:gd name="T33" fmla="*/ 0 h 150"/>
                <a:gd name="T34" fmla="*/ 1 w 512"/>
                <a:gd name="T35" fmla="*/ 0 h 150"/>
                <a:gd name="T36" fmla="*/ 1 w 512"/>
                <a:gd name="T37" fmla="*/ 0 h 150"/>
                <a:gd name="T38" fmla="*/ 1 w 512"/>
                <a:gd name="T39" fmla="*/ 0 h 150"/>
                <a:gd name="T40" fmla="*/ 1 w 512"/>
                <a:gd name="T41" fmla="*/ 0 h 150"/>
                <a:gd name="T42" fmla="*/ 1 w 512"/>
                <a:gd name="T43" fmla="*/ 0 h 150"/>
                <a:gd name="T44" fmla="*/ 1 w 512"/>
                <a:gd name="T45" fmla="*/ 0 h 150"/>
                <a:gd name="T46" fmla="*/ 1 w 512"/>
                <a:gd name="T47" fmla="*/ 0 h 150"/>
                <a:gd name="T48" fmla="*/ 1 w 512"/>
                <a:gd name="T49" fmla="*/ 0 h 150"/>
                <a:gd name="T50" fmla="*/ 1 w 512"/>
                <a:gd name="T51" fmla="*/ 0 h 150"/>
                <a:gd name="T52" fmla="*/ 1 w 512"/>
                <a:gd name="T53" fmla="*/ 0 h 150"/>
                <a:gd name="T54" fmla="*/ 0 w 512"/>
                <a:gd name="T55" fmla="*/ 0 h 150"/>
                <a:gd name="T56" fmla="*/ 0 w 512"/>
                <a:gd name="T57" fmla="*/ 0 h 150"/>
                <a:gd name="T58" fmla="*/ 0 w 512"/>
                <a:gd name="T59" fmla="*/ 0 h 150"/>
                <a:gd name="T60" fmla="*/ 0 w 512"/>
                <a:gd name="T61" fmla="*/ 0 h 150"/>
                <a:gd name="T62" fmla="*/ 0 w 512"/>
                <a:gd name="T63" fmla="*/ 0 h 150"/>
                <a:gd name="T64" fmla="*/ 0 w 512"/>
                <a:gd name="T65" fmla="*/ 0 h 150"/>
                <a:gd name="T66" fmla="*/ 0 w 512"/>
                <a:gd name="T67" fmla="*/ 0 h 1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12" h="150">
                  <a:moveTo>
                    <a:pt x="185" y="150"/>
                  </a:moveTo>
                  <a:lnTo>
                    <a:pt x="160" y="147"/>
                  </a:lnTo>
                  <a:lnTo>
                    <a:pt x="137" y="144"/>
                  </a:lnTo>
                  <a:lnTo>
                    <a:pt x="114" y="140"/>
                  </a:lnTo>
                  <a:lnTo>
                    <a:pt x="91" y="137"/>
                  </a:lnTo>
                  <a:lnTo>
                    <a:pt x="68" y="134"/>
                  </a:lnTo>
                  <a:lnTo>
                    <a:pt x="45" y="133"/>
                  </a:lnTo>
                  <a:lnTo>
                    <a:pt x="23" y="130"/>
                  </a:lnTo>
                  <a:lnTo>
                    <a:pt x="0" y="128"/>
                  </a:lnTo>
                  <a:lnTo>
                    <a:pt x="14" y="127"/>
                  </a:lnTo>
                  <a:lnTo>
                    <a:pt x="29" y="127"/>
                  </a:lnTo>
                  <a:lnTo>
                    <a:pt x="43" y="127"/>
                  </a:lnTo>
                  <a:lnTo>
                    <a:pt x="58" y="127"/>
                  </a:lnTo>
                  <a:lnTo>
                    <a:pt x="72" y="127"/>
                  </a:lnTo>
                  <a:lnTo>
                    <a:pt x="87" y="127"/>
                  </a:lnTo>
                  <a:lnTo>
                    <a:pt x="100" y="127"/>
                  </a:lnTo>
                  <a:lnTo>
                    <a:pt x="114" y="127"/>
                  </a:lnTo>
                  <a:lnTo>
                    <a:pt x="129" y="128"/>
                  </a:lnTo>
                  <a:lnTo>
                    <a:pt x="143" y="128"/>
                  </a:lnTo>
                  <a:lnTo>
                    <a:pt x="157" y="130"/>
                  </a:lnTo>
                  <a:lnTo>
                    <a:pt x="172" y="130"/>
                  </a:lnTo>
                  <a:lnTo>
                    <a:pt x="186" y="130"/>
                  </a:lnTo>
                  <a:lnTo>
                    <a:pt x="201" y="131"/>
                  </a:lnTo>
                  <a:lnTo>
                    <a:pt x="217" y="131"/>
                  </a:lnTo>
                  <a:lnTo>
                    <a:pt x="231" y="131"/>
                  </a:lnTo>
                  <a:lnTo>
                    <a:pt x="247" y="127"/>
                  </a:lnTo>
                  <a:lnTo>
                    <a:pt x="263" y="120"/>
                  </a:lnTo>
                  <a:lnTo>
                    <a:pt x="277" y="112"/>
                  </a:lnTo>
                  <a:lnTo>
                    <a:pt x="292" y="104"/>
                  </a:lnTo>
                  <a:lnTo>
                    <a:pt x="306" y="95"/>
                  </a:lnTo>
                  <a:lnTo>
                    <a:pt x="321" y="87"/>
                  </a:lnTo>
                  <a:lnTo>
                    <a:pt x="335" y="76"/>
                  </a:lnTo>
                  <a:lnTo>
                    <a:pt x="349" y="66"/>
                  </a:lnTo>
                  <a:lnTo>
                    <a:pt x="364" y="58"/>
                  </a:lnTo>
                  <a:lnTo>
                    <a:pt x="378" y="48"/>
                  </a:lnTo>
                  <a:lnTo>
                    <a:pt x="394" y="39"/>
                  </a:lnTo>
                  <a:lnTo>
                    <a:pt x="409" y="30"/>
                  </a:lnTo>
                  <a:lnTo>
                    <a:pt x="424" y="23"/>
                  </a:lnTo>
                  <a:lnTo>
                    <a:pt x="440" y="16"/>
                  </a:lnTo>
                  <a:lnTo>
                    <a:pt x="456" y="11"/>
                  </a:lnTo>
                  <a:lnTo>
                    <a:pt x="474" y="7"/>
                  </a:lnTo>
                  <a:lnTo>
                    <a:pt x="482" y="4"/>
                  </a:lnTo>
                  <a:lnTo>
                    <a:pt x="489" y="1"/>
                  </a:lnTo>
                  <a:lnTo>
                    <a:pt x="499" y="0"/>
                  </a:lnTo>
                  <a:lnTo>
                    <a:pt x="512" y="0"/>
                  </a:lnTo>
                  <a:lnTo>
                    <a:pt x="507" y="4"/>
                  </a:lnTo>
                  <a:lnTo>
                    <a:pt x="499" y="10"/>
                  </a:lnTo>
                  <a:lnTo>
                    <a:pt x="489" y="14"/>
                  </a:lnTo>
                  <a:lnTo>
                    <a:pt x="479" y="19"/>
                  </a:lnTo>
                  <a:lnTo>
                    <a:pt x="469" y="22"/>
                  </a:lnTo>
                  <a:lnTo>
                    <a:pt x="459" y="24"/>
                  </a:lnTo>
                  <a:lnTo>
                    <a:pt x="450" y="27"/>
                  </a:lnTo>
                  <a:lnTo>
                    <a:pt x="445" y="29"/>
                  </a:lnTo>
                  <a:lnTo>
                    <a:pt x="410" y="49"/>
                  </a:lnTo>
                  <a:lnTo>
                    <a:pt x="384" y="65"/>
                  </a:lnTo>
                  <a:lnTo>
                    <a:pt x="361" y="78"/>
                  </a:lnTo>
                  <a:lnTo>
                    <a:pt x="342" y="89"/>
                  </a:lnTo>
                  <a:lnTo>
                    <a:pt x="323" y="101"/>
                  </a:lnTo>
                  <a:lnTo>
                    <a:pt x="303" y="114"/>
                  </a:lnTo>
                  <a:lnTo>
                    <a:pt x="279" y="128"/>
                  </a:lnTo>
                  <a:lnTo>
                    <a:pt x="248" y="147"/>
                  </a:lnTo>
                  <a:lnTo>
                    <a:pt x="241" y="149"/>
                  </a:lnTo>
                  <a:lnTo>
                    <a:pt x="234" y="149"/>
                  </a:lnTo>
                  <a:lnTo>
                    <a:pt x="228" y="150"/>
                  </a:lnTo>
                  <a:lnTo>
                    <a:pt x="224" y="150"/>
                  </a:lnTo>
                  <a:lnTo>
                    <a:pt x="217" y="150"/>
                  </a:lnTo>
                  <a:lnTo>
                    <a:pt x="208" y="150"/>
                  </a:lnTo>
                  <a:lnTo>
                    <a:pt x="198" y="150"/>
                  </a:lnTo>
                  <a:lnTo>
                    <a:pt x="185"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ransition spd="slow">
    <p:pull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ACFC1C82-AD43-4273-8B95-F73A418E1E65}" type="slidenum">
              <a:rPr lang="en-US" altLang="en-US" sz="1400">
                <a:latin typeface="Times New Roman" panose="02020603050405020304" pitchFamily="18" charset="0"/>
              </a:rPr>
              <a:pPr>
                <a:spcBef>
                  <a:spcPct val="0"/>
                </a:spcBef>
                <a:buClrTx/>
                <a:buFontTx/>
                <a:buNone/>
              </a:pPr>
              <a:t>20</a:t>
            </a:fld>
            <a:endParaRPr lang="en-US" altLang="en-US" sz="1400">
              <a:latin typeface="Times New Roman" panose="02020603050405020304" pitchFamily="18" charset="0"/>
            </a:endParaRPr>
          </a:p>
        </p:txBody>
      </p:sp>
      <p:sp>
        <p:nvSpPr>
          <p:cNvPr id="44035" name="Rectangle 1026"/>
          <p:cNvSpPr>
            <a:spLocks noChangeArrowheads="1"/>
          </p:cNvSpPr>
          <p:nvPr/>
        </p:nvSpPr>
        <p:spPr bwMode="auto">
          <a:xfrm>
            <a:off x="685800" y="228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lgn="ctr" eaLnBrk="1" hangingPunct="1">
              <a:spcBef>
                <a:spcPct val="0"/>
              </a:spcBef>
              <a:buClrTx/>
              <a:buFontTx/>
              <a:buNone/>
            </a:pPr>
            <a:r>
              <a:rPr lang="en-US" altLang="en-US" sz="4400" b="1">
                <a:solidFill>
                  <a:srgbClr val="FFFF00"/>
                </a:solidFill>
              </a:rPr>
              <a:t>1904.5 – Exceptions</a:t>
            </a:r>
          </a:p>
        </p:txBody>
      </p:sp>
      <p:sp>
        <p:nvSpPr>
          <p:cNvPr id="44036" name="Rectangle 1027"/>
          <p:cNvSpPr>
            <a:spLocks noChangeArrowheads="1"/>
          </p:cNvSpPr>
          <p:nvPr/>
        </p:nvSpPr>
        <p:spPr bwMode="auto">
          <a:xfrm>
            <a:off x="457200" y="1524000"/>
            <a:ext cx="6781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eaLnBrk="1" hangingPunct="1">
              <a:lnSpc>
                <a:spcPct val="90000"/>
              </a:lnSpc>
            </a:pPr>
            <a:r>
              <a:rPr lang="en-US" altLang="en-US" sz="2400"/>
              <a:t>Personal tasks outside assigned working hours</a:t>
            </a:r>
          </a:p>
          <a:p>
            <a:pPr eaLnBrk="1" hangingPunct="1">
              <a:lnSpc>
                <a:spcPct val="90000"/>
              </a:lnSpc>
            </a:pPr>
            <a:r>
              <a:rPr lang="en-US" altLang="en-US" sz="2400"/>
              <a:t>Personal grooming, self medication for non-work-related condition, or intentionally self-inflicted</a:t>
            </a:r>
          </a:p>
          <a:p>
            <a:pPr eaLnBrk="1" hangingPunct="1">
              <a:lnSpc>
                <a:spcPct val="90000"/>
              </a:lnSpc>
            </a:pPr>
            <a:r>
              <a:rPr lang="en-US" altLang="en-US" sz="2400"/>
              <a:t>Motor vehicle accident in parking lot/access road during commute</a:t>
            </a:r>
          </a:p>
          <a:p>
            <a:pPr eaLnBrk="1" hangingPunct="1">
              <a:lnSpc>
                <a:spcPct val="90000"/>
              </a:lnSpc>
            </a:pPr>
            <a:r>
              <a:rPr lang="en-US" altLang="en-US" sz="2400"/>
              <a:t>Common cold or flu</a:t>
            </a:r>
          </a:p>
          <a:p>
            <a:pPr eaLnBrk="1" hangingPunct="1">
              <a:lnSpc>
                <a:spcPct val="90000"/>
              </a:lnSpc>
            </a:pPr>
            <a:r>
              <a:rPr lang="en-US" altLang="en-US" sz="2400"/>
              <a:t>Mental illness, unless employee voluntarily provides a medical opinion from a physician or licensed health care professional (PLHCP) having appropriate qualifications and experience that affirms work-relatedness</a:t>
            </a:r>
          </a:p>
        </p:txBody>
      </p:sp>
      <p:pic>
        <p:nvPicPr>
          <p:cNvPr id="43013" name="Picture 1029" descr="Old school race car" title="Old school race car #1 clip art"/>
          <p:cNvPicPr>
            <a:picLocks noChangeAspect="1" noChangeArrowheads="1"/>
          </p:cNvPicPr>
          <p:nvPr/>
        </p:nvPicPr>
        <p:blipFill>
          <a:blip r:embed="rId3"/>
          <a:srcRect/>
          <a:stretch>
            <a:fillRect/>
          </a:stretch>
        </p:blipFill>
        <p:spPr bwMode="auto">
          <a:xfrm>
            <a:off x="6781800" y="3200400"/>
            <a:ext cx="15240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hidden="1"/>
          <p:cNvSpPr>
            <a:spLocks noGrp="1"/>
          </p:cNvSpPr>
          <p:nvPr>
            <p:ph type="title"/>
          </p:nvPr>
        </p:nvSpPr>
        <p:spPr/>
        <p:txBody>
          <a:bodyPr/>
          <a:lstStyle/>
          <a:p>
            <a:r>
              <a:rPr lang="en-US" dirty="0" smtClean="0"/>
              <a:t>1904.5 –</a:t>
            </a:r>
            <a:r>
              <a:rPr lang="en-US" baseline="0" dirty="0" smtClean="0"/>
              <a:t> Exceptions contd.</a:t>
            </a:r>
            <a:endParaRPr lang="en-US" dirty="0"/>
          </a:p>
        </p:txBody>
      </p:sp>
    </p:spTree>
  </p:cSld>
  <p:clrMapOvr>
    <a:masterClrMapping/>
  </p:clrMapOvr>
  <p:transition spd="slow">
    <p:pull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56358F12-A986-419D-902E-D0F33F899010}" type="slidenum">
              <a:rPr lang="en-US" altLang="en-US" sz="1400">
                <a:latin typeface="Times New Roman" panose="02020603050405020304" pitchFamily="18" charset="0"/>
              </a:rPr>
              <a:pPr>
                <a:spcBef>
                  <a:spcPct val="0"/>
                </a:spcBef>
                <a:buClrTx/>
                <a:buFontTx/>
                <a:buNone/>
              </a:pPr>
              <a:t>21</a:t>
            </a:fld>
            <a:endParaRPr lang="en-US" altLang="en-US" sz="1400">
              <a:latin typeface="Times New Roman" panose="02020603050405020304" pitchFamily="18" charset="0"/>
            </a:endParaRPr>
          </a:p>
        </p:txBody>
      </p:sp>
      <p:sp>
        <p:nvSpPr>
          <p:cNvPr id="46083" name="Rectangle 2"/>
          <p:cNvSpPr>
            <a:spLocks noGrp="1" noChangeArrowheads="1"/>
          </p:cNvSpPr>
          <p:nvPr>
            <p:ph type="title"/>
          </p:nvPr>
        </p:nvSpPr>
        <p:spPr/>
        <p:txBody>
          <a:bodyPr/>
          <a:lstStyle/>
          <a:p>
            <a:pPr eaLnBrk="1" hangingPunct="1"/>
            <a:r>
              <a:rPr lang="en-US" altLang="en-US" dirty="0" smtClean="0"/>
              <a:t>1904.5 – Travel Status</a:t>
            </a:r>
          </a:p>
        </p:txBody>
      </p:sp>
      <p:sp>
        <p:nvSpPr>
          <p:cNvPr id="46084" name="Rectangle 3"/>
          <p:cNvSpPr>
            <a:spLocks noGrp="1" noChangeArrowheads="1"/>
          </p:cNvSpPr>
          <p:nvPr>
            <p:ph type="body" idx="1"/>
          </p:nvPr>
        </p:nvSpPr>
        <p:spPr>
          <a:xfrm>
            <a:off x="685800" y="1600200"/>
            <a:ext cx="6172200" cy="4114800"/>
          </a:xfrm>
        </p:spPr>
        <p:txBody>
          <a:bodyPr/>
          <a:lstStyle/>
          <a:p>
            <a:pPr eaLnBrk="1" hangingPunct="1"/>
            <a:r>
              <a:rPr lang="en-US" altLang="en-US" sz="2800" smtClean="0"/>
              <a:t>An injury or illness that occurs while an employee is on travel status is work-related if it occurred while the employee was engaged in work activities in the interest of the employer</a:t>
            </a:r>
          </a:p>
          <a:p>
            <a:pPr eaLnBrk="1" hangingPunct="1"/>
            <a:r>
              <a:rPr lang="en-US" altLang="en-US" sz="2800" smtClean="0"/>
              <a:t>Home away from home</a:t>
            </a:r>
          </a:p>
          <a:p>
            <a:pPr eaLnBrk="1" hangingPunct="1"/>
            <a:r>
              <a:rPr lang="en-US" altLang="en-US" sz="2800" smtClean="0"/>
              <a:t>Detour for personal reasons is not work-related</a:t>
            </a:r>
          </a:p>
        </p:txBody>
      </p:sp>
      <p:pic>
        <p:nvPicPr>
          <p:cNvPr id="45061" name="Picture 6" descr="stick figure silhouette w/brief case" title="stick figure silhouette w/brief case clip art"/>
          <p:cNvPicPr>
            <a:picLocks noChangeAspect="1" noChangeArrowheads="1"/>
          </p:cNvPicPr>
          <p:nvPr/>
        </p:nvPicPr>
        <p:blipFill>
          <a:blip r:embed="rId3"/>
          <a:srcRect/>
          <a:stretch>
            <a:fillRect/>
          </a:stretch>
        </p:blipFill>
        <p:spPr bwMode="auto">
          <a:xfrm>
            <a:off x="7239000" y="1752600"/>
            <a:ext cx="1101725" cy="195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ll dir="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E0973947-7C37-4BCB-BE76-0FCEEB646740}" type="slidenum">
              <a:rPr lang="en-US" altLang="en-US" sz="1400">
                <a:latin typeface="Times New Roman" panose="02020603050405020304" pitchFamily="18" charset="0"/>
              </a:rPr>
              <a:pPr>
                <a:spcBef>
                  <a:spcPct val="0"/>
                </a:spcBef>
                <a:buClrTx/>
                <a:buFontTx/>
                <a:buNone/>
              </a:pPr>
              <a:t>22</a:t>
            </a:fld>
            <a:endParaRPr lang="en-US" altLang="en-US" sz="1400">
              <a:latin typeface="Times New Roman" panose="02020603050405020304" pitchFamily="18" charset="0"/>
            </a:endParaRPr>
          </a:p>
        </p:txBody>
      </p:sp>
      <p:sp>
        <p:nvSpPr>
          <p:cNvPr id="48131" name="Rectangle 2"/>
          <p:cNvSpPr>
            <a:spLocks noGrp="1" noChangeArrowheads="1"/>
          </p:cNvSpPr>
          <p:nvPr>
            <p:ph type="title"/>
          </p:nvPr>
        </p:nvSpPr>
        <p:spPr/>
        <p:txBody>
          <a:bodyPr/>
          <a:lstStyle/>
          <a:p>
            <a:pPr eaLnBrk="1" hangingPunct="1"/>
            <a:r>
              <a:rPr lang="en-US" altLang="en-US" smtClean="0"/>
              <a:t>1904.5 – Work at Home</a:t>
            </a:r>
          </a:p>
        </p:txBody>
      </p:sp>
      <p:sp>
        <p:nvSpPr>
          <p:cNvPr id="48132" name="Rectangle 3"/>
          <p:cNvSpPr>
            <a:spLocks noGrp="1" noChangeArrowheads="1"/>
          </p:cNvSpPr>
          <p:nvPr>
            <p:ph type="body" idx="1"/>
          </p:nvPr>
        </p:nvSpPr>
        <p:spPr>
          <a:xfrm>
            <a:off x="533400" y="1676400"/>
            <a:ext cx="6019800" cy="4114800"/>
          </a:xfrm>
        </p:spPr>
        <p:txBody>
          <a:bodyPr/>
          <a:lstStyle/>
          <a:p>
            <a:pPr eaLnBrk="1" hangingPunct="1"/>
            <a:r>
              <a:rPr lang="en-US" altLang="en-US" sz="2400" smtClean="0"/>
              <a:t>Injuries and illnesses that occur while an employee is working at home are work-related if they:</a:t>
            </a:r>
          </a:p>
          <a:p>
            <a:pPr lvl="1" eaLnBrk="1" hangingPunct="1"/>
            <a:r>
              <a:rPr lang="en-US" altLang="en-US" sz="2400" smtClean="0"/>
              <a:t>occur while the employee is performing work for pay or compensation in the home, and </a:t>
            </a:r>
          </a:p>
          <a:p>
            <a:pPr lvl="1" eaLnBrk="1" hangingPunct="1"/>
            <a:r>
              <a:rPr lang="en-US" altLang="en-US" sz="2400" smtClean="0"/>
              <a:t>are directly related to the performance of work rather than the general home environment</a:t>
            </a:r>
          </a:p>
        </p:txBody>
      </p:sp>
      <p:pic>
        <p:nvPicPr>
          <p:cNvPr id="47109" name="Picture 5" descr="Guy drawing with triangle ruler : flower painting on wall" title="Guy drawing with triangle ruler : flower painting on wall clip art"/>
          <p:cNvPicPr>
            <a:picLocks noChangeAspect="1" noChangeArrowheads="1"/>
          </p:cNvPicPr>
          <p:nvPr/>
        </p:nvPicPr>
        <p:blipFill>
          <a:blip r:embed="rId3"/>
          <a:srcRect/>
          <a:stretch>
            <a:fillRect/>
          </a:stretch>
        </p:blipFill>
        <p:spPr bwMode="auto">
          <a:xfrm>
            <a:off x="6629400" y="1825625"/>
            <a:ext cx="1941513" cy="191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ll dir="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21066DB8-8293-4BB6-AFDD-459579946690}" type="slidenum">
              <a:rPr lang="en-US" altLang="en-US" sz="1400">
                <a:latin typeface="Times New Roman" panose="02020603050405020304" pitchFamily="18" charset="0"/>
              </a:rPr>
              <a:pPr>
                <a:spcBef>
                  <a:spcPct val="0"/>
                </a:spcBef>
                <a:buClrTx/>
                <a:buFontTx/>
                <a:buNone/>
              </a:pPr>
              <a:t>23</a:t>
            </a:fld>
            <a:endParaRPr lang="en-US" altLang="en-US" sz="1400">
              <a:latin typeface="Times New Roman" panose="02020603050405020304" pitchFamily="18" charset="0"/>
            </a:endParaRPr>
          </a:p>
        </p:txBody>
      </p:sp>
      <p:sp>
        <p:nvSpPr>
          <p:cNvPr id="263170" name="Text Box 2"/>
          <p:cNvSpPr txBox="1">
            <a:spLocks noChangeArrowheads="1"/>
          </p:cNvSpPr>
          <p:nvPr/>
        </p:nvSpPr>
        <p:spPr bwMode="auto">
          <a:xfrm>
            <a:off x="2743200" y="3276600"/>
            <a:ext cx="3581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lgn="ctr" eaLnBrk="1" hangingPunct="1">
              <a:spcBef>
                <a:spcPct val="0"/>
              </a:spcBef>
              <a:buClrTx/>
              <a:buFontTx/>
              <a:buNone/>
            </a:pPr>
            <a:r>
              <a:rPr lang="en-US" altLang="en-US" sz="2000" b="1">
                <a:solidFill>
                  <a:srgbClr val="FF0000"/>
                </a:solidFill>
                <a:latin typeface="Comic Sans MS" panose="030F0702030302020204" pitchFamily="66" charset="0"/>
              </a:rPr>
              <a:t>Stop Here</a:t>
            </a:r>
          </a:p>
          <a:p>
            <a:pPr algn="ctr" eaLnBrk="1" hangingPunct="1">
              <a:spcBef>
                <a:spcPct val="0"/>
              </a:spcBef>
              <a:buClrTx/>
              <a:buFontTx/>
              <a:buNone/>
            </a:pPr>
            <a:r>
              <a:rPr lang="en-US" altLang="en-US" sz="2000" b="1">
                <a:solidFill>
                  <a:srgbClr val="FF0000"/>
                </a:solidFill>
                <a:latin typeface="Comic Sans MS" panose="030F0702030302020204" pitchFamily="66" charset="0"/>
              </a:rPr>
              <a:t>OR</a:t>
            </a:r>
          </a:p>
          <a:p>
            <a:pPr algn="ctr" eaLnBrk="1" hangingPunct="1">
              <a:spcBef>
                <a:spcPct val="0"/>
              </a:spcBef>
              <a:buClrTx/>
              <a:buFontTx/>
              <a:buNone/>
            </a:pPr>
            <a:r>
              <a:rPr lang="en-US" altLang="en-US" sz="2000" b="1">
                <a:solidFill>
                  <a:srgbClr val="FF0000"/>
                </a:solidFill>
                <a:latin typeface="Comic Sans MS" panose="030F0702030302020204" pitchFamily="66" charset="0"/>
              </a:rPr>
              <a:t>Go On To The Next Step?</a:t>
            </a:r>
            <a:endParaRPr lang="en-US" altLang="en-US" sz="2000">
              <a:solidFill>
                <a:srgbClr val="FF0000"/>
              </a:solidFill>
              <a:latin typeface="Times New Roman" panose="02020603050405020304" pitchFamily="18" charset="0"/>
            </a:endParaRPr>
          </a:p>
        </p:txBody>
      </p:sp>
      <p:sp>
        <p:nvSpPr>
          <p:cNvPr id="263171" name="Rectangle 3"/>
          <p:cNvSpPr>
            <a:spLocks noChangeArrowheads="1"/>
          </p:cNvSpPr>
          <p:nvPr/>
        </p:nvSpPr>
        <p:spPr bwMode="auto">
          <a:xfrm>
            <a:off x="381000" y="5105400"/>
            <a:ext cx="83820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57200" indent="-457200">
              <a:spcBef>
                <a:spcPct val="20000"/>
              </a:spcBef>
              <a:buClr>
                <a:srgbClr val="FF9900"/>
              </a:buClr>
              <a:buChar char="•"/>
              <a:defRPr sz="3200">
                <a:solidFill>
                  <a:srgbClr val="FFFFFF"/>
                </a:solidFill>
                <a:latin typeface="Verdana" panose="020B0604030504040204" pitchFamily="34" charset="0"/>
              </a:defRPr>
            </a:lvl1pPr>
            <a:lvl2pPr marL="857250" indent="-285750">
              <a:spcBef>
                <a:spcPct val="20000"/>
              </a:spcBef>
              <a:buClr>
                <a:srgbClr val="FF9900"/>
              </a:buClr>
              <a:buChar char="–"/>
              <a:defRPr sz="2800">
                <a:solidFill>
                  <a:srgbClr val="FFFFFF"/>
                </a:solidFill>
                <a:latin typeface="Verdana" panose="020B0604030504040204" pitchFamily="34" charset="0"/>
              </a:defRPr>
            </a:lvl2pPr>
            <a:lvl3pPr marL="120015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eaLnBrk="1" hangingPunct="1">
              <a:spcAft>
                <a:spcPct val="30000"/>
              </a:spcAft>
              <a:buClrTx/>
              <a:buFontTx/>
              <a:buNone/>
            </a:pPr>
            <a:r>
              <a:rPr lang="en-US" altLang="en-US" sz="2000" b="1">
                <a:latin typeface="Comic Sans MS" panose="030F0702030302020204" pitchFamily="66" charset="0"/>
              </a:rPr>
              <a:t>Why?:	Exception - </a:t>
            </a:r>
            <a:r>
              <a:rPr lang="en-US" altLang="en-US" sz="2000">
                <a:latin typeface="Comic Sans MS" panose="030F0702030302020204" pitchFamily="66" charset="0"/>
              </a:rPr>
              <a:t>The injury or illness results solely from voluntary participation in a  wellness program or in a medical, fitness, or recreational activity such as blood donation,  physical examination, flu shot, exercise class, racquetball, or baseball.</a:t>
            </a:r>
            <a:r>
              <a:rPr lang="en-US" altLang="en-US" sz="2000" b="1">
                <a:latin typeface="Comic Sans MS" panose="030F0702030302020204" pitchFamily="66" charset="0"/>
              </a:rPr>
              <a:t> </a:t>
            </a:r>
          </a:p>
        </p:txBody>
      </p:sp>
      <p:sp>
        <p:nvSpPr>
          <p:cNvPr id="263172" name="Rectangle 4"/>
          <p:cNvSpPr>
            <a:spLocks noChangeArrowheads="1"/>
          </p:cNvSpPr>
          <p:nvPr/>
        </p:nvSpPr>
        <p:spPr bwMode="auto">
          <a:xfrm>
            <a:off x="533400" y="1981200"/>
            <a:ext cx="80772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eaLnBrk="1" hangingPunct="1">
              <a:spcAft>
                <a:spcPct val="30000"/>
              </a:spcAft>
              <a:buClrTx/>
              <a:buFontTx/>
              <a:buNone/>
            </a:pPr>
            <a:r>
              <a:rPr lang="en-US" altLang="en-US" sz="2000" b="1">
                <a:solidFill>
                  <a:srgbClr val="FFFF00"/>
                </a:solidFill>
                <a:latin typeface="Comic Sans MS" panose="030F0702030302020204" pitchFamily="66" charset="0"/>
              </a:rPr>
              <a:t>Scenario A:</a:t>
            </a:r>
          </a:p>
          <a:p>
            <a:pPr eaLnBrk="1" hangingPunct="1">
              <a:lnSpc>
                <a:spcPct val="90000"/>
              </a:lnSpc>
              <a:buClrTx/>
              <a:buFontTx/>
              <a:buNone/>
            </a:pPr>
            <a:r>
              <a:rPr lang="en-US" altLang="en-US" sz="2000">
                <a:latin typeface="Comic Sans MS" panose="030F0702030302020204" pitchFamily="66" charset="0"/>
              </a:rPr>
              <a:t>	Employee gives blood at voluntary employer-sponsored blood drive and passes out (loss of consciousness).</a:t>
            </a:r>
          </a:p>
        </p:txBody>
      </p:sp>
      <p:sp>
        <p:nvSpPr>
          <p:cNvPr id="263173" name="Text Box 5"/>
          <p:cNvSpPr txBox="1">
            <a:spLocks noChangeArrowheads="1"/>
          </p:cNvSpPr>
          <p:nvPr/>
        </p:nvSpPr>
        <p:spPr bwMode="auto">
          <a:xfrm>
            <a:off x="381000" y="4495800"/>
            <a:ext cx="25574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eaLnBrk="1" hangingPunct="1">
              <a:spcAft>
                <a:spcPct val="30000"/>
              </a:spcAft>
              <a:buClrTx/>
              <a:buFontTx/>
              <a:buNone/>
            </a:pPr>
            <a:r>
              <a:rPr lang="en-US" altLang="en-US" sz="2000" b="1">
                <a:latin typeface="Comic Sans MS" panose="030F0702030302020204" pitchFamily="66" charset="0"/>
              </a:rPr>
              <a:t>Answer: Stop Here</a:t>
            </a:r>
            <a:endParaRPr lang="en-US" altLang="en-US" sz="2000">
              <a:latin typeface="Times New Roman" panose="02020603050405020304" pitchFamily="18" charset="0"/>
            </a:endParaRPr>
          </a:p>
        </p:txBody>
      </p:sp>
      <p:grpSp>
        <p:nvGrpSpPr>
          <p:cNvPr id="50183" name="Group 6" descr="Decorative"/>
          <p:cNvGrpSpPr>
            <a:grpSpLocks/>
          </p:cNvGrpSpPr>
          <p:nvPr/>
        </p:nvGrpSpPr>
        <p:grpSpPr bwMode="auto">
          <a:xfrm>
            <a:off x="1905000" y="381000"/>
            <a:ext cx="5257800" cy="990600"/>
            <a:chOff x="2148" y="1056"/>
            <a:chExt cx="1344" cy="432"/>
          </a:xfrm>
        </p:grpSpPr>
        <p:sp>
          <p:nvSpPr>
            <p:cNvPr id="50184" name="Rectangle 7"/>
            <p:cNvSpPr>
              <a:spLocks noChangeArrowheads="1"/>
            </p:cNvSpPr>
            <p:nvPr/>
          </p:nvSpPr>
          <p:spPr bwMode="auto">
            <a:xfrm>
              <a:off x="2148" y="1056"/>
              <a:ext cx="1344" cy="43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eaLnBrk="1" hangingPunct="1">
                <a:spcBef>
                  <a:spcPct val="30000"/>
                </a:spcBef>
                <a:buClrTx/>
                <a:buFontTx/>
                <a:buNone/>
              </a:pPr>
              <a:endParaRPr lang="en-US" altLang="en-US" sz="1300">
                <a:solidFill>
                  <a:schemeClr val="tx1"/>
                </a:solidFill>
                <a:latin typeface="Times New Roman" panose="02020603050405020304" pitchFamily="18" charset="0"/>
              </a:endParaRPr>
            </a:p>
          </p:txBody>
        </p:sp>
        <p:sp>
          <p:nvSpPr>
            <p:cNvPr id="50185" name="Rectangle 8"/>
            <p:cNvSpPr>
              <a:spLocks noChangeArrowheads="1"/>
            </p:cNvSpPr>
            <p:nvPr/>
          </p:nvSpPr>
          <p:spPr bwMode="auto">
            <a:xfrm>
              <a:off x="2148" y="1056"/>
              <a:ext cx="1344" cy="43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lgn="ctr" eaLnBrk="1" hangingPunct="1">
                <a:spcBef>
                  <a:spcPct val="0"/>
                </a:spcBef>
                <a:buClrTx/>
                <a:buFontTx/>
                <a:buNone/>
              </a:pPr>
              <a:r>
                <a:rPr lang="en-US" altLang="en-US" sz="2200" b="1">
                  <a:solidFill>
                    <a:srgbClr val="9900CC"/>
                  </a:solidFill>
                  <a:latin typeface="Comic Sans MS" panose="030F0702030302020204" pitchFamily="66" charset="0"/>
                </a:rPr>
                <a:t>STEP 2:</a:t>
              </a:r>
            </a:p>
            <a:p>
              <a:pPr algn="ctr" eaLnBrk="1" hangingPunct="1">
                <a:spcBef>
                  <a:spcPct val="0"/>
                </a:spcBef>
                <a:buClrTx/>
                <a:buFontTx/>
                <a:buNone/>
              </a:pPr>
              <a:r>
                <a:rPr lang="en-US" altLang="en-US" sz="2200">
                  <a:solidFill>
                    <a:schemeClr val="tx1"/>
                  </a:solidFill>
                  <a:latin typeface="Comic Sans MS" panose="030F0702030302020204" pitchFamily="66" charset="0"/>
                </a:rPr>
                <a:t>Is the injury or illness </a:t>
              </a:r>
              <a:r>
                <a:rPr lang="en-US" altLang="en-US" sz="2200">
                  <a:solidFill>
                    <a:srgbClr val="FF0000"/>
                  </a:solidFill>
                  <a:latin typeface="Comic Sans MS" panose="030F0702030302020204" pitchFamily="66" charset="0"/>
                </a:rPr>
                <a:t>work-related</a:t>
              </a:r>
              <a:r>
                <a:rPr lang="en-US" altLang="en-US" sz="2200">
                  <a:solidFill>
                    <a:schemeClr val="tx1"/>
                  </a:solidFill>
                  <a:latin typeface="Comic Sans MS" panose="030F0702030302020204" pitchFamily="66" charset="0"/>
                </a:rPr>
                <a:t>?</a:t>
              </a:r>
            </a:p>
          </p:txBody>
        </p:sp>
      </p:grpSp>
      <p:sp>
        <p:nvSpPr>
          <p:cNvPr id="2" name="Title 1" hidden="1"/>
          <p:cNvSpPr>
            <a:spLocks noGrp="1"/>
          </p:cNvSpPr>
          <p:nvPr>
            <p:ph type="title"/>
          </p:nvPr>
        </p:nvSpPr>
        <p:spPr/>
        <p:txBody>
          <a:bodyPr/>
          <a:lstStyle/>
          <a:p>
            <a:r>
              <a:rPr lang="en-US" dirty="0" smtClean="0"/>
              <a:t>Is the injury</a:t>
            </a:r>
            <a:r>
              <a:rPr lang="en-US" baseline="0" dirty="0" smtClean="0"/>
              <a:t> or illness work-related? Scenario A Step 2</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63172"/>
                                        </p:tgtEl>
                                        <p:attrNameLst>
                                          <p:attrName>style.visibility</p:attrName>
                                        </p:attrNameLst>
                                      </p:cBhvr>
                                      <p:to>
                                        <p:strVal val="visible"/>
                                      </p:to>
                                    </p:set>
                                    <p:anim calcmode="lin" valueType="num">
                                      <p:cBhvr>
                                        <p:cTn id="7" dur="1000" fill="hold"/>
                                        <p:tgtEl>
                                          <p:spTgt spid="263172"/>
                                        </p:tgtEl>
                                        <p:attrNameLst>
                                          <p:attrName>ppt_w</p:attrName>
                                        </p:attrNameLst>
                                      </p:cBhvr>
                                      <p:tavLst>
                                        <p:tav tm="0">
                                          <p:val>
                                            <p:fltVal val="0"/>
                                          </p:val>
                                        </p:tav>
                                        <p:tav tm="100000">
                                          <p:val>
                                            <p:strVal val="#ppt_w"/>
                                          </p:val>
                                        </p:tav>
                                      </p:tavLst>
                                    </p:anim>
                                    <p:anim calcmode="lin" valueType="num">
                                      <p:cBhvr>
                                        <p:cTn id="8" dur="1000" fill="hold"/>
                                        <p:tgtEl>
                                          <p:spTgt spid="263172"/>
                                        </p:tgtEl>
                                        <p:attrNameLst>
                                          <p:attrName>ppt_h</p:attrName>
                                        </p:attrNameLst>
                                      </p:cBhvr>
                                      <p:tavLst>
                                        <p:tav tm="0">
                                          <p:val>
                                            <p:fltVal val="0"/>
                                          </p:val>
                                        </p:tav>
                                        <p:tav tm="100000">
                                          <p:val>
                                            <p:strVal val="#ppt_h"/>
                                          </p:val>
                                        </p:tav>
                                      </p:tavLst>
                                    </p:anim>
                                    <p:anim calcmode="lin" valueType="num">
                                      <p:cBhvr>
                                        <p:cTn id="9" dur="1000" fill="hold"/>
                                        <p:tgtEl>
                                          <p:spTgt spid="26317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6317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263170"/>
                                        </p:tgtEl>
                                        <p:attrNameLst>
                                          <p:attrName>style.visibility</p:attrName>
                                        </p:attrNameLst>
                                      </p:cBhvr>
                                      <p:to>
                                        <p:strVal val="visible"/>
                                      </p:to>
                                    </p:set>
                                    <p:animEffect transition="in" filter="barn(outVertical)">
                                      <p:cBhvr>
                                        <p:cTn id="15" dur="500"/>
                                        <p:tgtEl>
                                          <p:spTgt spid="26317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63173"/>
                                        </p:tgtEl>
                                        <p:attrNameLst>
                                          <p:attrName>style.visibility</p:attrName>
                                        </p:attrNameLst>
                                      </p:cBhvr>
                                      <p:to>
                                        <p:strVal val="visible"/>
                                      </p:to>
                                    </p:set>
                                    <p:animEffect transition="in" filter="checkerboard(across)">
                                      <p:cBhvr>
                                        <p:cTn id="20" dur="500"/>
                                        <p:tgtEl>
                                          <p:spTgt spid="26317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3171"/>
                                        </p:tgtEl>
                                        <p:attrNameLst>
                                          <p:attrName>style.visibility</p:attrName>
                                        </p:attrNameLst>
                                      </p:cBhvr>
                                      <p:to>
                                        <p:strVal val="visible"/>
                                      </p:to>
                                    </p:set>
                                    <p:anim calcmode="lin" valueType="num">
                                      <p:cBhvr additive="base">
                                        <p:cTn id="25" dur="500" fill="hold"/>
                                        <p:tgtEl>
                                          <p:spTgt spid="263171"/>
                                        </p:tgtEl>
                                        <p:attrNameLst>
                                          <p:attrName>ppt_x</p:attrName>
                                        </p:attrNameLst>
                                      </p:cBhvr>
                                      <p:tavLst>
                                        <p:tav tm="0">
                                          <p:val>
                                            <p:strVal val="#ppt_x"/>
                                          </p:val>
                                        </p:tav>
                                        <p:tav tm="100000">
                                          <p:val>
                                            <p:strVal val="#ppt_x"/>
                                          </p:val>
                                        </p:tav>
                                      </p:tavLst>
                                    </p:anim>
                                    <p:anim calcmode="lin" valueType="num">
                                      <p:cBhvr additive="base">
                                        <p:cTn id="26" dur="500" fill="hold"/>
                                        <p:tgtEl>
                                          <p:spTgt spid="2631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0" grpId="0" autoUpdateAnimBg="0"/>
      <p:bldP spid="263171" grpId="0" autoUpdateAnimBg="0"/>
      <p:bldP spid="263172" grpId="0" autoUpdateAnimBg="0"/>
      <p:bldP spid="263173"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99E5F2AF-F6DC-4336-BD04-9A7D9116F5AC}" type="slidenum">
              <a:rPr lang="en-US" altLang="en-US" sz="1400">
                <a:latin typeface="Times New Roman" panose="02020603050405020304" pitchFamily="18" charset="0"/>
              </a:rPr>
              <a:pPr>
                <a:spcBef>
                  <a:spcPct val="0"/>
                </a:spcBef>
                <a:buClrTx/>
                <a:buFontTx/>
                <a:buNone/>
              </a:pPr>
              <a:t>24</a:t>
            </a:fld>
            <a:endParaRPr lang="en-US" altLang="en-US" sz="1400">
              <a:latin typeface="Times New Roman" panose="02020603050405020304" pitchFamily="18" charset="0"/>
            </a:endParaRPr>
          </a:p>
        </p:txBody>
      </p:sp>
      <p:sp>
        <p:nvSpPr>
          <p:cNvPr id="265218" name="Rectangle 2"/>
          <p:cNvSpPr>
            <a:spLocks noChangeArrowheads="1"/>
          </p:cNvSpPr>
          <p:nvPr/>
        </p:nvSpPr>
        <p:spPr bwMode="auto">
          <a:xfrm>
            <a:off x="762000" y="1905000"/>
            <a:ext cx="75438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eaLnBrk="1" hangingPunct="1">
              <a:spcAft>
                <a:spcPct val="30000"/>
              </a:spcAft>
              <a:buClrTx/>
              <a:buFontTx/>
              <a:buNone/>
            </a:pPr>
            <a:r>
              <a:rPr lang="en-US" altLang="en-US" sz="2000" b="1">
                <a:solidFill>
                  <a:srgbClr val="FFFF00"/>
                </a:solidFill>
                <a:latin typeface="Comic Sans MS" panose="030F0702030302020204" pitchFamily="66" charset="0"/>
              </a:rPr>
              <a:t>Scenario B:</a:t>
            </a:r>
          </a:p>
          <a:p>
            <a:pPr eaLnBrk="1" hangingPunct="1">
              <a:spcAft>
                <a:spcPct val="30000"/>
              </a:spcAft>
              <a:buClrTx/>
              <a:buFontTx/>
              <a:buNone/>
            </a:pPr>
            <a:r>
              <a:rPr lang="en-US" altLang="en-US" sz="2000">
                <a:latin typeface="Comic Sans MS" panose="030F0702030302020204" pitchFamily="66" charset="0"/>
              </a:rPr>
              <a:t>	Employee sprains ankle in company parking lot on his way in to work. </a:t>
            </a:r>
          </a:p>
        </p:txBody>
      </p:sp>
      <p:sp>
        <p:nvSpPr>
          <p:cNvPr id="265219" name="Text Box 3"/>
          <p:cNvSpPr txBox="1">
            <a:spLocks noChangeArrowheads="1"/>
          </p:cNvSpPr>
          <p:nvPr/>
        </p:nvSpPr>
        <p:spPr bwMode="auto">
          <a:xfrm>
            <a:off x="2743200" y="3276600"/>
            <a:ext cx="36195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lgn="ctr" eaLnBrk="1" hangingPunct="1">
              <a:spcBef>
                <a:spcPct val="0"/>
              </a:spcBef>
              <a:buClrTx/>
              <a:buFontTx/>
              <a:buNone/>
            </a:pPr>
            <a:r>
              <a:rPr lang="en-US" altLang="en-US" sz="2000" b="1">
                <a:solidFill>
                  <a:srgbClr val="FF0000"/>
                </a:solidFill>
                <a:latin typeface="Comic Sans MS" panose="030F0702030302020204" pitchFamily="66" charset="0"/>
              </a:rPr>
              <a:t>Stop Here</a:t>
            </a:r>
          </a:p>
          <a:p>
            <a:pPr algn="ctr" eaLnBrk="1" hangingPunct="1">
              <a:spcBef>
                <a:spcPct val="0"/>
              </a:spcBef>
              <a:buClrTx/>
              <a:buFontTx/>
              <a:buNone/>
            </a:pPr>
            <a:r>
              <a:rPr lang="en-US" altLang="en-US" sz="2000" b="1">
                <a:solidFill>
                  <a:srgbClr val="FF0000"/>
                </a:solidFill>
                <a:latin typeface="Comic Sans MS" panose="030F0702030302020204" pitchFamily="66" charset="0"/>
              </a:rPr>
              <a:t>OR</a:t>
            </a:r>
          </a:p>
          <a:p>
            <a:pPr algn="ctr" eaLnBrk="1" hangingPunct="1">
              <a:spcBef>
                <a:spcPct val="0"/>
              </a:spcBef>
              <a:buClrTx/>
              <a:buFontTx/>
              <a:buNone/>
            </a:pPr>
            <a:r>
              <a:rPr lang="en-US" altLang="en-US" sz="2000" b="1">
                <a:solidFill>
                  <a:srgbClr val="FF0000"/>
                </a:solidFill>
                <a:latin typeface="Comic Sans MS" panose="030F0702030302020204" pitchFamily="66" charset="0"/>
              </a:rPr>
              <a:t>Go On To The Next Step?</a:t>
            </a:r>
            <a:endParaRPr lang="en-US" altLang="en-US" sz="2000">
              <a:solidFill>
                <a:srgbClr val="FF0000"/>
              </a:solidFill>
              <a:latin typeface="Times New Roman" panose="02020603050405020304" pitchFamily="18" charset="0"/>
            </a:endParaRPr>
          </a:p>
        </p:txBody>
      </p:sp>
      <p:sp>
        <p:nvSpPr>
          <p:cNvPr id="265220" name="Rectangle 4"/>
          <p:cNvSpPr>
            <a:spLocks noChangeArrowheads="1"/>
          </p:cNvSpPr>
          <p:nvPr/>
        </p:nvSpPr>
        <p:spPr bwMode="auto">
          <a:xfrm>
            <a:off x="685800" y="5638800"/>
            <a:ext cx="81534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57200" indent="-457200">
              <a:spcBef>
                <a:spcPct val="20000"/>
              </a:spcBef>
              <a:buClr>
                <a:srgbClr val="FF9900"/>
              </a:buClr>
              <a:buChar char="•"/>
              <a:defRPr sz="3200">
                <a:solidFill>
                  <a:srgbClr val="FFFFFF"/>
                </a:solidFill>
                <a:latin typeface="Verdana" panose="020B0604030504040204" pitchFamily="34" charset="0"/>
              </a:defRPr>
            </a:lvl1pPr>
            <a:lvl2pPr marL="857250" indent="-285750">
              <a:spcBef>
                <a:spcPct val="20000"/>
              </a:spcBef>
              <a:buClr>
                <a:srgbClr val="FF9900"/>
              </a:buClr>
              <a:buChar char="–"/>
              <a:defRPr sz="2800">
                <a:solidFill>
                  <a:srgbClr val="FFFFFF"/>
                </a:solidFill>
                <a:latin typeface="Verdana" panose="020B0604030504040204" pitchFamily="34" charset="0"/>
              </a:defRPr>
            </a:lvl2pPr>
            <a:lvl3pPr marL="120015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eaLnBrk="1" hangingPunct="1">
              <a:spcAft>
                <a:spcPct val="30000"/>
              </a:spcAft>
              <a:buClrTx/>
              <a:buFontTx/>
              <a:buNone/>
            </a:pPr>
            <a:r>
              <a:rPr lang="en-US" altLang="en-US" sz="2000" b="1">
                <a:latin typeface="Comic Sans MS" panose="030F0702030302020204" pitchFamily="66" charset="0"/>
              </a:rPr>
              <a:t>Why?:	There is no exception that applies. Parking lot exception applies only to motor vehicle accidents during commute.</a:t>
            </a:r>
          </a:p>
        </p:txBody>
      </p:sp>
      <p:sp>
        <p:nvSpPr>
          <p:cNvPr id="265221" name="Rectangle 5"/>
          <p:cNvSpPr>
            <a:spLocks noChangeArrowheads="1"/>
          </p:cNvSpPr>
          <p:nvPr/>
        </p:nvSpPr>
        <p:spPr bwMode="auto">
          <a:xfrm>
            <a:off x="685800" y="4876800"/>
            <a:ext cx="7696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57200" indent="-457200">
              <a:spcBef>
                <a:spcPct val="20000"/>
              </a:spcBef>
              <a:buClr>
                <a:srgbClr val="FF9900"/>
              </a:buClr>
              <a:buChar char="•"/>
              <a:defRPr sz="3200">
                <a:solidFill>
                  <a:srgbClr val="FFFFFF"/>
                </a:solidFill>
                <a:latin typeface="Verdana" panose="020B0604030504040204" pitchFamily="34" charset="0"/>
              </a:defRPr>
            </a:lvl1pPr>
            <a:lvl2pPr marL="857250" indent="-285750">
              <a:spcBef>
                <a:spcPct val="20000"/>
              </a:spcBef>
              <a:buClr>
                <a:srgbClr val="FF9900"/>
              </a:buClr>
              <a:buChar char="–"/>
              <a:defRPr sz="2800">
                <a:solidFill>
                  <a:srgbClr val="FFFFFF"/>
                </a:solidFill>
                <a:latin typeface="Verdana" panose="020B0604030504040204" pitchFamily="34" charset="0"/>
              </a:defRPr>
            </a:lvl2pPr>
            <a:lvl3pPr marL="120015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eaLnBrk="1" hangingPunct="1">
              <a:spcAft>
                <a:spcPct val="30000"/>
              </a:spcAft>
              <a:buClrTx/>
              <a:buFontTx/>
              <a:buNone/>
            </a:pPr>
            <a:r>
              <a:rPr lang="en-US" altLang="en-US" sz="2000" b="1">
                <a:latin typeface="Comic Sans MS" panose="030F0702030302020204" pitchFamily="66" charset="0"/>
              </a:rPr>
              <a:t>Answer: Go on</a:t>
            </a:r>
          </a:p>
        </p:txBody>
      </p:sp>
      <p:grpSp>
        <p:nvGrpSpPr>
          <p:cNvPr id="52231" name="Group 6" descr="Decorative"/>
          <p:cNvGrpSpPr>
            <a:grpSpLocks/>
          </p:cNvGrpSpPr>
          <p:nvPr/>
        </p:nvGrpSpPr>
        <p:grpSpPr bwMode="auto">
          <a:xfrm>
            <a:off x="1905000" y="381000"/>
            <a:ext cx="5257800" cy="990600"/>
            <a:chOff x="2148" y="1056"/>
            <a:chExt cx="1344" cy="432"/>
          </a:xfrm>
        </p:grpSpPr>
        <p:sp>
          <p:nvSpPr>
            <p:cNvPr id="52232" name="Rectangle 7"/>
            <p:cNvSpPr>
              <a:spLocks noChangeArrowheads="1"/>
            </p:cNvSpPr>
            <p:nvPr/>
          </p:nvSpPr>
          <p:spPr bwMode="auto">
            <a:xfrm>
              <a:off x="2148" y="1056"/>
              <a:ext cx="1344" cy="43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eaLnBrk="1" hangingPunct="1">
                <a:spcBef>
                  <a:spcPct val="30000"/>
                </a:spcBef>
                <a:buClrTx/>
                <a:buFontTx/>
                <a:buNone/>
              </a:pPr>
              <a:endParaRPr lang="en-US" altLang="en-US" sz="1300">
                <a:solidFill>
                  <a:schemeClr val="tx1"/>
                </a:solidFill>
                <a:latin typeface="Times New Roman" panose="02020603050405020304" pitchFamily="18" charset="0"/>
              </a:endParaRPr>
            </a:p>
          </p:txBody>
        </p:sp>
        <p:sp>
          <p:nvSpPr>
            <p:cNvPr id="52233" name="Rectangle 8"/>
            <p:cNvSpPr>
              <a:spLocks noChangeArrowheads="1"/>
            </p:cNvSpPr>
            <p:nvPr/>
          </p:nvSpPr>
          <p:spPr bwMode="auto">
            <a:xfrm>
              <a:off x="2148" y="1056"/>
              <a:ext cx="1344" cy="43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lgn="ctr" eaLnBrk="1" hangingPunct="1">
                <a:spcBef>
                  <a:spcPct val="0"/>
                </a:spcBef>
                <a:buClrTx/>
                <a:buFontTx/>
                <a:buNone/>
              </a:pPr>
              <a:r>
                <a:rPr lang="en-US" altLang="en-US" sz="2200" b="1">
                  <a:solidFill>
                    <a:srgbClr val="9900CC"/>
                  </a:solidFill>
                  <a:latin typeface="Comic Sans MS" panose="030F0702030302020204" pitchFamily="66" charset="0"/>
                </a:rPr>
                <a:t>STEP 2:</a:t>
              </a:r>
            </a:p>
            <a:p>
              <a:pPr algn="ctr" eaLnBrk="1" hangingPunct="1">
                <a:spcBef>
                  <a:spcPct val="0"/>
                </a:spcBef>
                <a:buClrTx/>
                <a:buFontTx/>
                <a:buNone/>
              </a:pPr>
              <a:r>
                <a:rPr lang="en-US" altLang="en-US" sz="2200">
                  <a:solidFill>
                    <a:schemeClr val="tx1"/>
                  </a:solidFill>
                  <a:latin typeface="Comic Sans MS" panose="030F0702030302020204" pitchFamily="66" charset="0"/>
                </a:rPr>
                <a:t>Is the injury or illness </a:t>
              </a:r>
              <a:r>
                <a:rPr lang="en-US" altLang="en-US" sz="2200">
                  <a:solidFill>
                    <a:srgbClr val="FF0000"/>
                  </a:solidFill>
                  <a:latin typeface="Comic Sans MS" panose="030F0702030302020204" pitchFamily="66" charset="0"/>
                </a:rPr>
                <a:t>work-related</a:t>
              </a:r>
              <a:r>
                <a:rPr lang="en-US" altLang="en-US" sz="2200">
                  <a:solidFill>
                    <a:schemeClr val="tx1"/>
                  </a:solidFill>
                  <a:latin typeface="Comic Sans MS" panose="030F0702030302020204" pitchFamily="66" charset="0"/>
                </a:rPr>
                <a:t>?</a:t>
              </a:r>
            </a:p>
          </p:txBody>
        </p:sp>
      </p:grpSp>
      <p:sp>
        <p:nvSpPr>
          <p:cNvPr id="2" name="Title 1" hidden="1"/>
          <p:cNvSpPr>
            <a:spLocks noGrp="1"/>
          </p:cNvSpPr>
          <p:nvPr>
            <p:ph type="title"/>
          </p:nvPr>
        </p:nvSpPr>
        <p:spPr/>
        <p:txBody>
          <a:bodyPr/>
          <a:lstStyle/>
          <a:p>
            <a:r>
              <a:rPr lang="en-US" dirty="0" smtClean="0"/>
              <a:t>Is the injury</a:t>
            </a:r>
            <a:r>
              <a:rPr lang="en-US" baseline="0" dirty="0" smtClean="0"/>
              <a:t> or illness work-related? Scenario B Step 2</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5218"/>
                                        </p:tgtEl>
                                        <p:attrNameLst>
                                          <p:attrName>style.visibility</p:attrName>
                                        </p:attrNameLst>
                                      </p:cBhvr>
                                      <p:to>
                                        <p:strVal val="visible"/>
                                      </p:to>
                                    </p:set>
                                    <p:animEffect transition="in" filter="barn(inVertical)">
                                      <p:cBhvr>
                                        <p:cTn id="7" dur="500"/>
                                        <p:tgtEl>
                                          <p:spTgt spid="265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65219"/>
                                        </p:tgtEl>
                                        <p:attrNameLst>
                                          <p:attrName>style.visibility</p:attrName>
                                        </p:attrNameLst>
                                      </p:cBhvr>
                                      <p:to>
                                        <p:strVal val="visible"/>
                                      </p:to>
                                    </p:set>
                                    <p:animEffect transition="in" filter="barn(outVertical)">
                                      <p:cBhvr>
                                        <p:cTn id="12" dur="500"/>
                                        <p:tgtEl>
                                          <p:spTgt spid="2652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65221"/>
                                        </p:tgtEl>
                                        <p:attrNameLst>
                                          <p:attrName>style.visibility</p:attrName>
                                        </p:attrNameLst>
                                      </p:cBhvr>
                                      <p:to>
                                        <p:strVal val="visible"/>
                                      </p:to>
                                    </p:set>
                                    <p:animEffect transition="in" filter="checkerboard(across)">
                                      <p:cBhvr>
                                        <p:cTn id="17" dur="500"/>
                                        <p:tgtEl>
                                          <p:spTgt spid="26522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65220"/>
                                        </p:tgtEl>
                                        <p:attrNameLst>
                                          <p:attrName>style.visibility</p:attrName>
                                        </p:attrNameLst>
                                      </p:cBhvr>
                                      <p:to>
                                        <p:strVal val="visible"/>
                                      </p:to>
                                    </p:set>
                                    <p:anim calcmode="lin" valueType="num">
                                      <p:cBhvr additive="base">
                                        <p:cTn id="22" dur="500" fill="hold"/>
                                        <p:tgtEl>
                                          <p:spTgt spid="265220"/>
                                        </p:tgtEl>
                                        <p:attrNameLst>
                                          <p:attrName>ppt_x</p:attrName>
                                        </p:attrNameLst>
                                      </p:cBhvr>
                                      <p:tavLst>
                                        <p:tav tm="0">
                                          <p:val>
                                            <p:strVal val="#ppt_x"/>
                                          </p:val>
                                        </p:tav>
                                        <p:tav tm="100000">
                                          <p:val>
                                            <p:strVal val="#ppt_x"/>
                                          </p:val>
                                        </p:tav>
                                      </p:tavLst>
                                    </p:anim>
                                    <p:anim calcmode="lin" valueType="num">
                                      <p:cBhvr additive="base">
                                        <p:cTn id="23" dur="500" fill="hold"/>
                                        <p:tgtEl>
                                          <p:spTgt spid="2652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18" grpId="0" autoUpdateAnimBg="0"/>
      <p:bldP spid="265219" grpId="0" autoUpdateAnimBg="0"/>
      <p:bldP spid="265220" grpId="0" autoUpdateAnimBg="0"/>
      <p:bldP spid="265221"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4A50A726-0EEE-4B65-A84C-FA0EA6BBB113}" type="slidenum">
              <a:rPr lang="en-US" altLang="en-US" sz="1400">
                <a:latin typeface="Times New Roman" panose="02020603050405020304" pitchFamily="18" charset="0"/>
              </a:rPr>
              <a:pPr>
                <a:spcBef>
                  <a:spcPct val="0"/>
                </a:spcBef>
                <a:buClrTx/>
                <a:buFontTx/>
                <a:buNone/>
              </a:pPr>
              <a:t>25</a:t>
            </a:fld>
            <a:endParaRPr lang="en-US" altLang="en-US" sz="1400">
              <a:latin typeface="Times New Roman" panose="02020603050405020304" pitchFamily="18" charset="0"/>
            </a:endParaRPr>
          </a:p>
        </p:txBody>
      </p:sp>
      <p:sp>
        <p:nvSpPr>
          <p:cNvPr id="267266" name="Rectangle 2"/>
          <p:cNvSpPr>
            <a:spLocks noChangeArrowheads="1"/>
          </p:cNvSpPr>
          <p:nvPr/>
        </p:nvSpPr>
        <p:spPr bwMode="auto">
          <a:xfrm>
            <a:off x="609600" y="1828800"/>
            <a:ext cx="78486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eaLnBrk="1" hangingPunct="1">
              <a:spcAft>
                <a:spcPct val="30000"/>
              </a:spcAft>
              <a:buClrTx/>
              <a:buFontTx/>
              <a:buNone/>
            </a:pPr>
            <a:r>
              <a:rPr lang="en-US" altLang="en-US" sz="2000" b="1" dirty="0">
                <a:solidFill>
                  <a:srgbClr val="FFFF00"/>
                </a:solidFill>
                <a:latin typeface="Comic Sans MS" panose="030F0702030302020204" pitchFamily="66" charset="0"/>
              </a:rPr>
              <a:t>Scenario C:</a:t>
            </a:r>
            <a:r>
              <a:rPr lang="en-US" altLang="en-US" sz="2000" dirty="0">
                <a:solidFill>
                  <a:srgbClr val="FFFF00"/>
                </a:solidFill>
                <a:latin typeface="Comic Sans MS" panose="030F0702030302020204" pitchFamily="66" charset="0"/>
              </a:rPr>
              <a:t> </a:t>
            </a:r>
          </a:p>
          <a:p>
            <a:pPr eaLnBrk="1" hangingPunct="1">
              <a:spcAft>
                <a:spcPct val="30000"/>
              </a:spcAft>
              <a:buClrTx/>
              <a:buFontTx/>
              <a:buNone/>
            </a:pPr>
            <a:r>
              <a:rPr lang="en-US" altLang="en-US" sz="2000" dirty="0">
                <a:latin typeface="Comic Sans MS" panose="030F0702030302020204" pitchFamily="66" charset="0"/>
              </a:rPr>
              <a:t>	Employee slips and falls in hallway, breaking arm while working on daughter’s science project on Saturday, employee’s day off.</a:t>
            </a:r>
          </a:p>
        </p:txBody>
      </p:sp>
      <p:sp>
        <p:nvSpPr>
          <p:cNvPr id="267267" name="Text Box 3"/>
          <p:cNvSpPr txBox="1">
            <a:spLocks noChangeArrowheads="1"/>
          </p:cNvSpPr>
          <p:nvPr/>
        </p:nvSpPr>
        <p:spPr bwMode="auto">
          <a:xfrm>
            <a:off x="2781300" y="3427413"/>
            <a:ext cx="35433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lgn="ctr" eaLnBrk="1" hangingPunct="1">
              <a:spcBef>
                <a:spcPct val="0"/>
              </a:spcBef>
              <a:buClrTx/>
              <a:buFontTx/>
              <a:buNone/>
            </a:pPr>
            <a:r>
              <a:rPr lang="en-US" altLang="en-US" sz="2000" b="1" dirty="0">
                <a:solidFill>
                  <a:srgbClr val="FF0000"/>
                </a:solidFill>
                <a:latin typeface="Comic Sans MS" panose="030F0702030302020204" pitchFamily="66" charset="0"/>
              </a:rPr>
              <a:t>Stop Here</a:t>
            </a:r>
          </a:p>
          <a:p>
            <a:pPr algn="ctr" eaLnBrk="1" hangingPunct="1">
              <a:spcBef>
                <a:spcPct val="0"/>
              </a:spcBef>
              <a:buClrTx/>
              <a:buFontTx/>
              <a:buNone/>
            </a:pPr>
            <a:r>
              <a:rPr lang="en-US" altLang="en-US" sz="2000" b="1" dirty="0">
                <a:solidFill>
                  <a:srgbClr val="FF0000"/>
                </a:solidFill>
                <a:latin typeface="Comic Sans MS" panose="030F0702030302020204" pitchFamily="66" charset="0"/>
              </a:rPr>
              <a:t>OR</a:t>
            </a:r>
          </a:p>
          <a:p>
            <a:pPr algn="ctr" eaLnBrk="1" hangingPunct="1">
              <a:spcBef>
                <a:spcPct val="0"/>
              </a:spcBef>
              <a:buClrTx/>
              <a:buFontTx/>
              <a:buNone/>
            </a:pPr>
            <a:r>
              <a:rPr lang="en-US" altLang="en-US" sz="2000" b="1" dirty="0">
                <a:solidFill>
                  <a:srgbClr val="FF0000"/>
                </a:solidFill>
                <a:latin typeface="Comic Sans MS" panose="030F0702030302020204" pitchFamily="66" charset="0"/>
              </a:rPr>
              <a:t>Go On To The Next Step?</a:t>
            </a:r>
            <a:endParaRPr lang="en-US" altLang="en-US" sz="2000" dirty="0">
              <a:solidFill>
                <a:srgbClr val="FF0000"/>
              </a:solidFill>
              <a:latin typeface="Times New Roman" panose="02020603050405020304" pitchFamily="18" charset="0"/>
            </a:endParaRPr>
          </a:p>
        </p:txBody>
      </p:sp>
      <p:sp>
        <p:nvSpPr>
          <p:cNvPr id="267268" name="Rectangle 4"/>
          <p:cNvSpPr>
            <a:spLocks noChangeArrowheads="1"/>
          </p:cNvSpPr>
          <p:nvPr/>
        </p:nvSpPr>
        <p:spPr bwMode="auto">
          <a:xfrm>
            <a:off x="609600" y="5257800"/>
            <a:ext cx="81534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57200" indent="-457200">
              <a:spcBef>
                <a:spcPct val="20000"/>
              </a:spcBef>
              <a:buClr>
                <a:srgbClr val="FF9900"/>
              </a:buClr>
              <a:buChar char="•"/>
              <a:defRPr sz="3200">
                <a:solidFill>
                  <a:srgbClr val="FFFFFF"/>
                </a:solidFill>
                <a:latin typeface="Verdana" panose="020B0604030504040204" pitchFamily="34" charset="0"/>
              </a:defRPr>
            </a:lvl1pPr>
            <a:lvl2pPr marL="857250" indent="-285750">
              <a:spcBef>
                <a:spcPct val="20000"/>
              </a:spcBef>
              <a:buClr>
                <a:srgbClr val="FF9900"/>
              </a:buClr>
              <a:buChar char="–"/>
              <a:defRPr sz="2800">
                <a:solidFill>
                  <a:srgbClr val="FFFFFF"/>
                </a:solidFill>
                <a:latin typeface="Verdana" panose="020B0604030504040204" pitchFamily="34" charset="0"/>
              </a:defRPr>
            </a:lvl2pPr>
            <a:lvl3pPr marL="120015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eaLnBrk="1" hangingPunct="1">
              <a:spcAft>
                <a:spcPct val="30000"/>
              </a:spcAft>
              <a:buClrTx/>
              <a:buFontTx/>
              <a:buNone/>
            </a:pPr>
            <a:r>
              <a:rPr lang="en-US" altLang="en-US" sz="2000" b="1">
                <a:latin typeface="Comic Sans MS" panose="030F0702030302020204" pitchFamily="66" charset="0"/>
              </a:rPr>
              <a:t>Why?:	Exception - </a:t>
            </a:r>
            <a:r>
              <a:rPr lang="en-US" altLang="en-US" sz="2000">
                <a:latin typeface="Comic Sans MS" panose="030F0702030302020204" pitchFamily="66" charset="0"/>
              </a:rPr>
              <a:t>The injury or illness is solely the result of an employee doing personal tasks (unrelated to their employment) at the establishment outside of the employee’s assigned working hours.</a:t>
            </a:r>
            <a:endParaRPr lang="en-US" altLang="en-US" sz="2000" b="1">
              <a:latin typeface="Comic Sans MS" panose="030F0702030302020204" pitchFamily="66" charset="0"/>
            </a:endParaRPr>
          </a:p>
        </p:txBody>
      </p:sp>
      <p:sp>
        <p:nvSpPr>
          <p:cNvPr id="267269" name="Rectangle 5"/>
          <p:cNvSpPr>
            <a:spLocks noChangeArrowheads="1"/>
          </p:cNvSpPr>
          <p:nvPr/>
        </p:nvSpPr>
        <p:spPr bwMode="auto">
          <a:xfrm>
            <a:off x="641350" y="4572000"/>
            <a:ext cx="25146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57200" indent="-457200">
              <a:spcBef>
                <a:spcPct val="20000"/>
              </a:spcBef>
              <a:buClr>
                <a:srgbClr val="FF9900"/>
              </a:buClr>
              <a:buChar char="•"/>
              <a:defRPr sz="3200">
                <a:solidFill>
                  <a:srgbClr val="FFFFFF"/>
                </a:solidFill>
                <a:latin typeface="Verdana" panose="020B0604030504040204" pitchFamily="34" charset="0"/>
              </a:defRPr>
            </a:lvl1pPr>
            <a:lvl2pPr marL="857250" indent="-285750">
              <a:spcBef>
                <a:spcPct val="20000"/>
              </a:spcBef>
              <a:buClr>
                <a:srgbClr val="FF9900"/>
              </a:buClr>
              <a:buChar char="–"/>
              <a:defRPr sz="2800">
                <a:solidFill>
                  <a:srgbClr val="FFFFFF"/>
                </a:solidFill>
                <a:latin typeface="Verdana" panose="020B0604030504040204" pitchFamily="34" charset="0"/>
              </a:defRPr>
            </a:lvl2pPr>
            <a:lvl3pPr marL="120015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eaLnBrk="1" hangingPunct="1">
              <a:spcAft>
                <a:spcPct val="30000"/>
              </a:spcAft>
              <a:buClrTx/>
              <a:buFontTx/>
              <a:buNone/>
            </a:pPr>
            <a:r>
              <a:rPr lang="en-US" altLang="en-US" sz="2000" b="1">
                <a:latin typeface="Comic Sans MS" panose="030F0702030302020204" pitchFamily="66" charset="0"/>
              </a:rPr>
              <a:t>Answer: Stop</a:t>
            </a:r>
          </a:p>
        </p:txBody>
      </p:sp>
      <p:grpSp>
        <p:nvGrpSpPr>
          <p:cNvPr id="54279" name="Group 6" descr="Decorative"/>
          <p:cNvGrpSpPr>
            <a:grpSpLocks/>
          </p:cNvGrpSpPr>
          <p:nvPr/>
        </p:nvGrpSpPr>
        <p:grpSpPr bwMode="auto">
          <a:xfrm>
            <a:off x="1905000" y="381000"/>
            <a:ext cx="5257800" cy="990600"/>
            <a:chOff x="2148" y="1056"/>
            <a:chExt cx="1344" cy="432"/>
          </a:xfrm>
        </p:grpSpPr>
        <p:sp>
          <p:nvSpPr>
            <p:cNvPr id="54280" name="Rectangle 7"/>
            <p:cNvSpPr>
              <a:spLocks noChangeArrowheads="1"/>
            </p:cNvSpPr>
            <p:nvPr/>
          </p:nvSpPr>
          <p:spPr bwMode="auto">
            <a:xfrm>
              <a:off x="2148" y="1056"/>
              <a:ext cx="1344" cy="43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eaLnBrk="1" hangingPunct="1">
                <a:spcBef>
                  <a:spcPct val="30000"/>
                </a:spcBef>
                <a:buClrTx/>
                <a:buFontTx/>
                <a:buNone/>
              </a:pPr>
              <a:endParaRPr lang="en-US" altLang="en-US" sz="1300">
                <a:solidFill>
                  <a:schemeClr val="tx1"/>
                </a:solidFill>
                <a:latin typeface="Times New Roman" panose="02020603050405020304" pitchFamily="18" charset="0"/>
              </a:endParaRPr>
            </a:p>
          </p:txBody>
        </p:sp>
        <p:sp>
          <p:nvSpPr>
            <p:cNvPr id="54281" name="Rectangle 8"/>
            <p:cNvSpPr>
              <a:spLocks noChangeArrowheads="1"/>
            </p:cNvSpPr>
            <p:nvPr/>
          </p:nvSpPr>
          <p:spPr bwMode="auto">
            <a:xfrm>
              <a:off x="2148" y="1056"/>
              <a:ext cx="1344" cy="43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lgn="ctr" eaLnBrk="1" hangingPunct="1">
                <a:spcBef>
                  <a:spcPct val="0"/>
                </a:spcBef>
                <a:buClrTx/>
                <a:buFontTx/>
                <a:buNone/>
              </a:pPr>
              <a:r>
                <a:rPr lang="en-US" altLang="en-US" sz="2200" b="1">
                  <a:solidFill>
                    <a:srgbClr val="9900CC"/>
                  </a:solidFill>
                  <a:latin typeface="Comic Sans MS" panose="030F0702030302020204" pitchFamily="66" charset="0"/>
                </a:rPr>
                <a:t>STEP 2:</a:t>
              </a:r>
            </a:p>
            <a:p>
              <a:pPr algn="ctr" eaLnBrk="1" hangingPunct="1">
                <a:spcBef>
                  <a:spcPct val="0"/>
                </a:spcBef>
                <a:buClrTx/>
                <a:buFontTx/>
                <a:buNone/>
              </a:pPr>
              <a:r>
                <a:rPr lang="en-US" altLang="en-US" sz="2200">
                  <a:solidFill>
                    <a:schemeClr val="tx1"/>
                  </a:solidFill>
                  <a:latin typeface="Comic Sans MS" panose="030F0702030302020204" pitchFamily="66" charset="0"/>
                </a:rPr>
                <a:t>Is the injury or illness </a:t>
              </a:r>
              <a:r>
                <a:rPr lang="en-US" altLang="en-US" sz="2200">
                  <a:solidFill>
                    <a:srgbClr val="FF0000"/>
                  </a:solidFill>
                  <a:latin typeface="Comic Sans MS" panose="030F0702030302020204" pitchFamily="66" charset="0"/>
                </a:rPr>
                <a:t>work-related</a:t>
              </a:r>
              <a:r>
                <a:rPr lang="en-US" altLang="en-US" sz="2200">
                  <a:solidFill>
                    <a:schemeClr val="tx1"/>
                  </a:solidFill>
                  <a:latin typeface="Comic Sans MS" panose="030F0702030302020204" pitchFamily="66" charset="0"/>
                </a:rPr>
                <a:t>?</a:t>
              </a:r>
            </a:p>
          </p:txBody>
        </p:sp>
      </p:grpSp>
      <p:sp>
        <p:nvSpPr>
          <p:cNvPr id="2" name="Title 1" hidden="1"/>
          <p:cNvSpPr>
            <a:spLocks noGrp="1"/>
          </p:cNvSpPr>
          <p:nvPr>
            <p:ph type="title"/>
          </p:nvPr>
        </p:nvSpPr>
        <p:spPr/>
        <p:txBody>
          <a:bodyPr/>
          <a:lstStyle/>
          <a:p>
            <a:r>
              <a:rPr lang="en-US" dirty="0" smtClean="0"/>
              <a:t>Is the injury or illness work-related? Scenario C Step 2</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67266"/>
                                        </p:tgtEl>
                                        <p:attrNameLst>
                                          <p:attrName>style.visibility</p:attrName>
                                        </p:attrNameLst>
                                      </p:cBhvr>
                                      <p:to>
                                        <p:strVal val="visible"/>
                                      </p:to>
                                    </p:set>
                                    <p:anim calcmode="lin" valueType="num">
                                      <p:cBhvr>
                                        <p:cTn id="7" dur="1000" fill="hold"/>
                                        <p:tgtEl>
                                          <p:spTgt spid="267266"/>
                                        </p:tgtEl>
                                        <p:attrNameLst>
                                          <p:attrName>ppt_w</p:attrName>
                                        </p:attrNameLst>
                                      </p:cBhvr>
                                      <p:tavLst>
                                        <p:tav tm="0">
                                          <p:val>
                                            <p:fltVal val="0"/>
                                          </p:val>
                                        </p:tav>
                                        <p:tav tm="100000">
                                          <p:val>
                                            <p:strVal val="#ppt_w"/>
                                          </p:val>
                                        </p:tav>
                                      </p:tavLst>
                                    </p:anim>
                                    <p:anim calcmode="lin" valueType="num">
                                      <p:cBhvr>
                                        <p:cTn id="8" dur="1000" fill="hold"/>
                                        <p:tgtEl>
                                          <p:spTgt spid="267266"/>
                                        </p:tgtEl>
                                        <p:attrNameLst>
                                          <p:attrName>ppt_h</p:attrName>
                                        </p:attrNameLst>
                                      </p:cBhvr>
                                      <p:tavLst>
                                        <p:tav tm="0">
                                          <p:val>
                                            <p:fltVal val="0"/>
                                          </p:val>
                                        </p:tav>
                                        <p:tav tm="100000">
                                          <p:val>
                                            <p:strVal val="#ppt_h"/>
                                          </p:val>
                                        </p:tav>
                                      </p:tavLst>
                                    </p:anim>
                                    <p:anim calcmode="lin" valueType="num">
                                      <p:cBhvr>
                                        <p:cTn id="9" dur="1000" fill="hold"/>
                                        <p:tgtEl>
                                          <p:spTgt spid="26726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6726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267267"/>
                                        </p:tgtEl>
                                        <p:attrNameLst>
                                          <p:attrName>style.visibility</p:attrName>
                                        </p:attrNameLst>
                                      </p:cBhvr>
                                      <p:to>
                                        <p:strVal val="visible"/>
                                      </p:to>
                                    </p:set>
                                    <p:animEffect transition="in" filter="barn(outVertical)">
                                      <p:cBhvr>
                                        <p:cTn id="15" dur="500"/>
                                        <p:tgtEl>
                                          <p:spTgt spid="26726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67269"/>
                                        </p:tgtEl>
                                        <p:attrNameLst>
                                          <p:attrName>style.visibility</p:attrName>
                                        </p:attrNameLst>
                                      </p:cBhvr>
                                      <p:to>
                                        <p:strVal val="visible"/>
                                      </p:to>
                                    </p:set>
                                    <p:animEffect transition="in" filter="checkerboard(across)">
                                      <p:cBhvr>
                                        <p:cTn id="20" dur="500"/>
                                        <p:tgtEl>
                                          <p:spTgt spid="26726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7268"/>
                                        </p:tgtEl>
                                        <p:attrNameLst>
                                          <p:attrName>style.visibility</p:attrName>
                                        </p:attrNameLst>
                                      </p:cBhvr>
                                      <p:to>
                                        <p:strVal val="visible"/>
                                      </p:to>
                                    </p:set>
                                    <p:anim calcmode="lin" valueType="num">
                                      <p:cBhvr additive="base">
                                        <p:cTn id="25" dur="500" fill="hold"/>
                                        <p:tgtEl>
                                          <p:spTgt spid="267268"/>
                                        </p:tgtEl>
                                        <p:attrNameLst>
                                          <p:attrName>ppt_x</p:attrName>
                                        </p:attrNameLst>
                                      </p:cBhvr>
                                      <p:tavLst>
                                        <p:tav tm="0">
                                          <p:val>
                                            <p:strVal val="#ppt_x"/>
                                          </p:val>
                                        </p:tav>
                                        <p:tav tm="100000">
                                          <p:val>
                                            <p:strVal val="#ppt_x"/>
                                          </p:val>
                                        </p:tav>
                                      </p:tavLst>
                                    </p:anim>
                                    <p:anim calcmode="lin" valueType="num">
                                      <p:cBhvr additive="base">
                                        <p:cTn id="26" dur="500" fill="hold"/>
                                        <p:tgtEl>
                                          <p:spTgt spid="2672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6" grpId="0" autoUpdateAnimBg="0"/>
      <p:bldP spid="267267" grpId="0" autoUpdateAnimBg="0"/>
      <p:bldP spid="267268" grpId="0" autoUpdateAnimBg="0"/>
      <p:bldP spid="267269"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07A91885-AF53-4B93-B952-A6D30688D569}" type="slidenum">
              <a:rPr lang="en-US" altLang="en-US" sz="1400">
                <a:latin typeface="Times New Roman" panose="02020603050405020304" pitchFamily="18" charset="0"/>
              </a:rPr>
              <a:pPr>
                <a:spcBef>
                  <a:spcPct val="0"/>
                </a:spcBef>
                <a:buClrTx/>
                <a:buFontTx/>
                <a:buNone/>
              </a:pPr>
              <a:t>26</a:t>
            </a:fld>
            <a:endParaRPr lang="en-US" altLang="en-US" sz="1400">
              <a:latin typeface="Times New Roman" panose="02020603050405020304" pitchFamily="18" charset="0"/>
            </a:endParaRPr>
          </a:p>
        </p:txBody>
      </p:sp>
      <p:sp>
        <p:nvSpPr>
          <p:cNvPr id="56323" name="Rectangle 2"/>
          <p:cNvSpPr>
            <a:spLocks noChangeArrowheads="1"/>
          </p:cNvSpPr>
          <p:nvPr/>
        </p:nvSpPr>
        <p:spPr bwMode="auto">
          <a:xfrm>
            <a:off x="1219200" y="228600"/>
            <a:ext cx="6681788" cy="6858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lgn="ctr" eaLnBrk="1" hangingPunct="1">
              <a:spcBef>
                <a:spcPct val="30000"/>
              </a:spcBef>
              <a:buClrTx/>
              <a:buFontTx/>
              <a:buNone/>
            </a:pPr>
            <a:r>
              <a:rPr lang="en-US" altLang="en-US" sz="2200">
                <a:solidFill>
                  <a:schemeClr val="tx1"/>
                </a:solidFill>
                <a:latin typeface="Comic Sans MS" panose="030F0702030302020204" pitchFamily="66" charset="0"/>
              </a:rPr>
              <a:t>Did the employee </a:t>
            </a:r>
            <a:r>
              <a:rPr lang="en-US" altLang="en-US" sz="2200">
                <a:solidFill>
                  <a:srgbClr val="FF0000"/>
                </a:solidFill>
                <a:latin typeface="Comic Sans MS" panose="030F0702030302020204" pitchFamily="66" charset="0"/>
              </a:rPr>
              <a:t>experience an injury or illness</a:t>
            </a:r>
            <a:r>
              <a:rPr lang="en-US" altLang="en-US" sz="2200">
                <a:solidFill>
                  <a:schemeClr val="tx1"/>
                </a:solidFill>
                <a:latin typeface="Comic Sans MS" panose="030F0702030302020204" pitchFamily="66" charset="0"/>
              </a:rPr>
              <a:t>?</a:t>
            </a:r>
            <a:endParaRPr lang="en-US" altLang="en-US" sz="2800">
              <a:solidFill>
                <a:schemeClr val="tx1"/>
              </a:solidFill>
            </a:endParaRPr>
          </a:p>
        </p:txBody>
      </p:sp>
      <p:grpSp>
        <p:nvGrpSpPr>
          <p:cNvPr id="56324" name="Group 3" descr="Decorative"/>
          <p:cNvGrpSpPr>
            <a:grpSpLocks/>
          </p:cNvGrpSpPr>
          <p:nvPr/>
        </p:nvGrpSpPr>
        <p:grpSpPr bwMode="auto">
          <a:xfrm>
            <a:off x="1905000" y="1581150"/>
            <a:ext cx="5257800" cy="685800"/>
            <a:chOff x="2148" y="1056"/>
            <a:chExt cx="1344" cy="432"/>
          </a:xfrm>
        </p:grpSpPr>
        <p:sp>
          <p:nvSpPr>
            <p:cNvPr id="56332" name="Rectangle 4"/>
            <p:cNvSpPr>
              <a:spLocks noChangeArrowheads="1"/>
            </p:cNvSpPr>
            <p:nvPr/>
          </p:nvSpPr>
          <p:spPr bwMode="auto">
            <a:xfrm>
              <a:off x="2148" y="1056"/>
              <a:ext cx="1344" cy="43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eaLnBrk="1" hangingPunct="1">
                <a:spcBef>
                  <a:spcPct val="30000"/>
                </a:spcBef>
                <a:buClrTx/>
                <a:buFontTx/>
                <a:buNone/>
              </a:pPr>
              <a:endParaRPr lang="en-US" altLang="en-US" sz="1300">
                <a:solidFill>
                  <a:schemeClr val="tx1"/>
                </a:solidFill>
                <a:latin typeface="Times New Roman" panose="02020603050405020304" pitchFamily="18" charset="0"/>
              </a:endParaRPr>
            </a:p>
          </p:txBody>
        </p:sp>
        <p:sp>
          <p:nvSpPr>
            <p:cNvPr id="56333" name="Rectangle 5"/>
            <p:cNvSpPr>
              <a:spLocks noChangeArrowheads="1"/>
            </p:cNvSpPr>
            <p:nvPr/>
          </p:nvSpPr>
          <p:spPr bwMode="auto">
            <a:xfrm>
              <a:off x="2148" y="1056"/>
              <a:ext cx="1344" cy="43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lgn="ctr" eaLnBrk="1" hangingPunct="1">
                <a:spcBef>
                  <a:spcPct val="30000"/>
                </a:spcBef>
                <a:buClrTx/>
                <a:buFontTx/>
                <a:buNone/>
              </a:pPr>
              <a:r>
                <a:rPr lang="en-US" altLang="en-US" sz="2200">
                  <a:solidFill>
                    <a:schemeClr val="tx1"/>
                  </a:solidFill>
                  <a:latin typeface="Comic Sans MS" panose="030F0702030302020204" pitchFamily="66" charset="0"/>
                </a:rPr>
                <a:t>Is the injury or illness </a:t>
              </a:r>
              <a:r>
                <a:rPr lang="en-US" altLang="en-US" sz="2200">
                  <a:solidFill>
                    <a:srgbClr val="FF0000"/>
                  </a:solidFill>
                  <a:latin typeface="Comic Sans MS" panose="030F0702030302020204" pitchFamily="66" charset="0"/>
                </a:rPr>
                <a:t>work-related</a:t>
              </a:r>
              <a:r>
                <a:rPr lang="en-US" altLang="en-US" sz="2200">
                  <a:solidFill>
                    <a:schemeClr val="tx1"/>
                  </a:solidFill>
                  <a:latin typeface="Comic Sans MS" panose="030F0702030302020204" pitchFamily="66" charset="0"/>
                </a:rPr>
                <a:t>?</a:t>
              </a:r>
              <a:endParaRPr lang="en-US" altLang="en-US" sz="2800">
                <a:solidFill>
                  <a:schemeClr val="tx1"/>
                </a:solidFill>
              </a:endParaRPr>
            </a:p>
          </p:txBody>
        </p:sp>
      </p:grpSp>
      <p:grpSp>
        <p:nvGrpSpPr>
          <p:cNvPr id="56325" name="Group 6" descr="Decorative"/>
          <p:cNvGrpSpPr>
            <a:grpSpLocks/>
          </p:cNvGrpSpPr>
          <p:nvPr/>
        </p:nvGrpSpPr>
        <p:grpSpPr bwMode="auto">
          <a:xfrm>
            <a:off x="2057400" y="2933700"/>
            <a:ext cx="4972050" cy="685800"/>
            <a:chOff x="2160" y="1872"/>
            <a:chExt cx="1344" cy="432"/>
          </a:xfrm>
        </p:grpSpPr>
        <p:sp>
          <p:nvSpPr>
            <p:cNvPr id="56330" name="Rectangle 7"/>
            <p:cNvSpPr>
              <a:spLocks noChangeArrowheads="1"/>
            </p:cNvSpPr>
            <p:nvPr/>
          </p:nvSpPr>
          <p:spPr bwMode="auto">
            <a:xfrm>
              <a:off x="2160" y="1872"/>
              <a:ext cx="1344" cy="43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eaLnBrk="1" hangingPunct="1">
                <a:spcBef>
                  <a:spcPct val="30000"/>
                </a:spcBef>
                <a:buClrTx/>
                <a:buFontTx/>
                <a:buNone/>
              </a:pPr>
              <a:endParaRPr lang="en-US" altLang="en-US" sz="1300">
                <a:solidFill>
                  <a:schemeClr val="tx1"/>
                </a:solidFill>
                <a:latin typeface="Times New Roman" panose="02020603050405020304" pitchFamily="18" charset="0"/>
              </a:endParaRPr>
            </a:p>
          </p:txBody>
        </p:sp>
        <p:sp>
          <p:nvSpPr>
            <p:cNvPr id="56331" name="Rectangle 8"/>
            <p:cNvSpPr>
              <a:spLocks noChangeArrowheads="1"/>
            </p:cNvSpPr>
            <p:nvPr/>
          </p:nvSpPr>
          <p:spPr bwMode="auto">
            <a:xfrm>
              <a:off x="2160" y="1872"/>
              <a:ext cx="1344" cy="43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lgn="ctr" eaLnBrk="1" hangingPunct="1">
                <a:spcBef>
                  <a:spcPct val="30000"/>
                </a:spcBef>
                <a:buClrTx/>
                <a:buFontTx/>
                <a:buNone/>
              </a:pPr>
              <a:r>
                <a:rPr lang="en-US" altLang="en-US" sz="2200">
                  <a:solidFill>
                    <a:schemeClr val="tx1"/>
                  </a:solidFill>
                  <a:latin typeface="Comic Sans MS" panose="030F0702030302020204" pitchFamily="66" charset="0"/>
                </a:rPr>
                <a:t>Is the injury or illness </a:t>
              </a:r>
              <a:r>
                <a:rPr lang="en-US" altLang="en-US" sz="2200">
                  <a:solidFill>
                    <a:srgbClr val="FF0000"/>
                  </a:solidFill>
                  <a:latin typeface="Comic Sans MS" panose="030F0702030302020204" pitchFamily="66" charset="0"/>
                </a:rPr>
                <a:t>a new case</a:t>
              </a:r>
              <a:r>
                <a:rPr lang="en-US" altLang="en-US" sz="2200">
                  <a:solidFill>
                    <a:schemeClr val="tx1"/>
                  </a:solidFill>
                  <a:latin typeface="Comic Sans MS" panose="030F0702030302020204" pitchFamily="66" charset="0"/>
                </a:rPr>
                <a:t>?</a:t>
              </a:r>
              <a:endParaRPr lang="en-US" altLang="en-US" sz="2800">
                <a:solidFill>
                  <a:schemeClr val="tx1"/>
                </a:solidFill>
              </a:endParaRPr>
            </a:p>
          </p:txBody>
        </p:sp>
      </p:grpSp>
      <p:sp>
        <p:nvSpPr>
          <p:cNvPr id="56326" name="Text Box 9"/>
          <p:cNvSpPr txBox="1">
            <a:spLocks noChangeArrowheads="1"/>
          </p:cNvSpPr>
          <p:nvPr/>
        </p:nvSpPr>
        <p:spPr bwMode="auto">
          <a:xfrm>
            <a:off x="4800600" y="990600"/>
            <a:ext cx="742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eaLnBrk="1" hangingPunct="1">
              <a:spcBef>
                <a:spcPct val="30000"/>
              </a:spcBef>
              <a:buClrTx/>
              <a:buFontTx/>
              <a:buNone/>
            </a:pPr>
            <a:r>
              <a:rPr lang="en-US" altLang="en-US" sz="2400" b="1" i="1">
                <a:latin typeface="Times New Roman" panose="02020603050405020304" pitchFamily="18" charset="0"/>
              </a:rPr>
              <a:t>YES</a:t>
            </a:r>
            <a:endParaRPr lang="en-US" altLang="en-US" sz="2800"/>
          </a:p>
        </p:txBody>
      </p:sp>
      <p:sp>
        <p:nvSpPr>
          <p:cNvPr id="56327" name="Text Box 10"/>
          <p:cNvSpPr txBox="1">
            <a:spLocks noChangeArrowheads="1"/>
          </p:cNvSpPr>
          <p:nvPr/>
        </p:nvSpPr>
        <p:spPr bwMode="auto">
          <a:xfrm>
            <a:off x="4800600" y="2362200"/>
            <a:ext cx="742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eaLnBrk="1" hangingPunct="1">
              <a:spcBef>
                <a:spcPct val="30000"/>
              </a:spcBef>
              <a:buClrTx/>
              <a:buFontTx/>
              <a:buNone/>
            </a:pPr>
            <a:r>
              <a:rPr lang="en-US" altLang="en-US" sz="2400" b="1" i="1">
                <a:latin typeface="Times New Roman" panose="02020603050405020304" pitchFamily="18" charset="0"/>
              </a:rPr>
              <a:t>YES</a:t>
            </a:r>
            <a:endParaRPr lang="en-US" altLang="en-US" sz="2800"/>
          </a:p>
        </p:txBody>
      </p:sp>
      <p:sp>
        <p:nvSpPr>
          <p:cNvPr id="55304" name="Line 11" descr="white arrow pointing down" title="white arrow"/>
          <p:cNvSpPr>
            <a:spLocks noChangeShapeType="1"/>
          </p:cNvSpPr>
          <p:nvPr/>
        </p:nvSpPr>
        <p:spPr bwMode="auto">
          <a:xfrm>
            <a:off x="4562475" y="914400"/>
            <a:ext cx="0" cy="676275"/>
          </a:xfrm>
          <a:prstGeom prst="line">
            <a:avLst/>
          </a:prstGeom>
          <a:noFill/>
          <a:ln w="38100">
            <a:solidFill>
              <a:srgbClr val="FFFF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cs typeface="Arial" charset="0"/>
            </a:endParaRPr>
          </a:p>
        </p:txBody>
      </p:sp>
      <p:sp>
        <p:nvSpPr>
          <p:cNvPr id="55305" name="Line 12" descr="white arrow pointing down" title="white arrow"/>
          <p:cNvSpPr>
            <a:spLocks noChangeShapeType="1"/>
          </p:cNvSpPr>
          <p:nvPr/>
        </p:nvSpPr>
        <p:spPr bwMode="auto">
          <a:xfrm>
            <a:off x="4572000" y="2247900"/>
            <a:ext cx="0" cy="676275"/>
          </a:xfrm>
          <a:prstGeom prst="line">
            <a:avLst/>
          </a:prstGeom>
          <a:noFill/>
          <a:ln w="38100">
            <a:solidFill>
              <a:srgbClr val="FFFF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cs typeface="Arial" charset="0"/>
            </a:endParaRPr>
          </a:p>
        </p:txBody>
      </p:sp>
      <p:sp>
        <p:nvSpPr>
          <p:cNvPr id="2" name="Title 1" hidden="1"/>
          <p:cNvSpPr>
            <a:spLocks noGrp="1"/>
          </p:cNvSpPr>
          <p:nvPr>
            <p:ph type="title"/>
          </p:nvPr>
        </p:nvSpPr>
        <p:spPr/>
        <p:txBody>
          <a:bodyPr/>
          <a:lstStyle/>
          <a:p>
            <a:r>
              <a:rPr lang="en-US" dirty="0" smtClean="0"/>
              <a:t>Did the employee experience and injury or illness flowchart</a:t>
            </a:r>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3"/>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033F2EBC-F28A-4927-AC4F-58544044993C}" type="slidenum">
              <a:rPr lang="en-US" altLang="en-US" sz="1400">
                <a:latin typeface="Times New Roman" panose="02020603050405020304" pitchFamily="18" charset="0"/>
              </a:rPr>
              <a:pPr>
                <a:spcBef>
                  <a:spcPct val="0"/>
                </a:spcBef>
                <a:buClrTx/>
                <a:buFontTx/>
                <a:buNone/>
              </a:pPr>
              <a:t>27</a:t>
            </a:fld>
            <a:endParaRPr lang="en-US" altLang="en-US" sz="1400">
              <a:latin typeface="Times New Roman" panose="02020603050405020304" pitchFamily="18" charset="0"/>
            </a:endParaRPr>
          </a:p>
        </p:txBody>
      </p:sp>
      <p:sp>
        <p:nvSpPr>
          <p:cNvPr id="279554" name="Rectangle 2"/>
          <p:cNvSpPr>
            <a:spLocks noChangeArrowheads="1"/>
          </p:cNvSpPr>
          <p:nvPr/>
        </p:nvSpPr>
        <p:spPr bwMode="auto">
          <a:xfrm>
            <a:off x="533400" y="1981200"/>
            <a:ext cx="8001000" cy="4572000"/>
          </a:xfrm>
          <a:prstGeom prst="rect">
            <a:avLst/>
          </a:prstGeom>
          <a:solidFill>
            <a:schemeClr val="bg1"/>
          </a:solidFill>
          <a:ln w="28575">
            <a:solidFill>
              <a:schemeClr val="tx1"/>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0" tIns="182880" rIns="182880" bIns="182880" anchor="ct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eaLnBrk="1" hangingPunct="1">
              <a:spcBef>
                <a:spcPct val="0"/>
              </a:spcBef>
              <a:buClrTx/>
              <a:buFontTx/>
              <a:buNone/>
            </a:pPr>
            <a:endParaRPr lang="en-US" altLang="en-US" sz="1900" b="1" dirty="0">
              <a:solidFill>
                <a:srgbClr val="FF9933"/>
              </a:solidFill>
              <a:latin typeface="Comic Sans MS" panose="030F0702030302020204" pitchFamily="66" charset="0"/>
            </a:endParaRPr>
          </a:p>
          <a:p>
            <a:pPr eaLnBrk="1" hangingPunct="1">
              <a:spcBef>
                <a:spcPct val="0"/>
              </a:spcBef>
              <a:buClrTx/>
              <a:buFontTx/>
              <a:buNone/>
            </a:pPr>
            <a:r>
              <a:rPr lang="en-US" altLang="en-US" sz="1900" b="1" dirty="0">
                <a:solidFill>
                  <a:srgbClr val="FF9933"/>
                </a:solidFill>
                <a:latin typeface="Comic Sans MS" panose="030F0702030302020204" pitchFamily="66" charset="0"/>
              </a:rPr>
              <a:t>		 	</a:t>
            </a:r>
          </a:p>
          <a:p>
            <a:pPr eaLnBrk="1" hangingPunct="1">
              <a:spcBef>
                <a:spcPct val="0"/>
              </a:spcBef>
              <a:buClrTx/>
              <a:buFontTx/>
              <a:buNone/>
            </a:pPr>
            <a:r>
              <a:rPr lang="en-US" altLang="en-US" sz="1900" b="1" dirty="0">
                <a:solidFill>
                  <a:srgbClr val="9900CC"/>
                </a:solidFill>
                <a:latin typeface="Comic Sans MS" panose="030F0702030302020204" pitchFamily="66" charset="0"/>
              </a:rPr>
              <a:t>		Determination of a new case</a:t>
            </a:r>
            <a:br>
              <a:rPr lang="en-US" altLang="en-US" sz="1900" b="1" dirty="0">
                <a:solidFill>
                  <a:srgbClr val="9900CC"/>
                </a:solidFill>
                <a:latin typeface="Comic Sans MS" panose="030F0702030302020204" pitchFamily="66" charset="0"/>
              </a:rPr>
            </a:br>
            <a:endParaRPr lang="en-US" altLang="en-US" sz="1900" dirty="0">
              <a:solidFill>
                <a:srgbClr val="9900CC"/>
              </a:solidFill>
              <a:latin typeface="Comic Sans MS" panose="030F0702030302020204" pitchFamily="66" charset="0"/>
            </a:endParaRPr>
          </a:p>
          <a:p>
            <a:pPr eaLnBrk="1" hangingPunct="1">
              <a:spcBef>
                <a:spcPct val="0"/>
              </a:spcBef>
              <a:buClrTx/>
              <a:buFontTx/>
              <a:buNone/>
            </a:pPr>
            <a:r>
              <a:rPr lang="en-US" altLang="en-US" sz="1900" dirty="0">
                <a:solidFill>
                  <a:schemeClr val="tx1"/>
                </a:solidFill>
                <a:latin typeface="Comic Sans MS" panose="030F0702030302020204" pitchFamily="66" charset="0"/>
              </a:rPr>
              <a:t>Consider an injury or illness a “new case” if the employee</a:t>
            </a:r>
          </a:p>
          <a:p>
            <a:pPr eaLnBrk="1" hangingPunct="1">
              <a:spcBef>
                <a:spcPct val="0"/>
              </a:spcBef>
              <a:buClrTx/>
              <a:buFontTx/>
              <a:buNone/>
            </a:pPr>
            <a:r>
              <a:rPr lang="en-US" altLang="en-US" sz="1900" dirty="0">
                <a:solidFill>
                  <a:schemeClr val="tx1"/>
                </a:solidFill>
                <a:latin typeface="Comic Sans MS" panose="030F0702030302020204" pitchFamily="66" charset="0"/>
              </a:rPr>
              <a:t>has not previously experienced a recorded injury or illness</a:t>
            </a:r>
            <a:br>
              <a:rPr lang="en-US" altLang="en-US" sz="1900" dirty="0">
                <a:solidFill>
                  <a:schemeClr val="tx1"/>
                </a:solidFill>
                <a:latin typeface="Comic Sans MS" panose="030F0702030302020204" pitchFamily="66" charset="0"/>
              </a:rPr>
            </a:br>
            <a:r>
              <a:rPr lang="en-US" altLang="en-US" sz="1900" dirty="0">
                <a:solidFill>
                  <a:schemeClr val="tx1"/>
                </a:solidFill>
                <a:latin typeface="Comic Sans MS" panose="030F0702030302020204" pitchFamily="66" charset="0"/>
              </a:rPr>
              <a:t>of the same type that affects the same part of the body,</a:t>
            </a:r>
            <a:br>
              <a:rPr lang="en-US" altLang="en-US" sz="1900" dirty="0">
                <a:solidFill>
                  <a:schemeClr val="tx1"/>
                </a:solidFill>
                <a:latin typeface="Comic Sans MS" panose="030F0702030302020204" pitchFamily="66" charset="0"/>
              </a:rPr>
            </a:br>
            <a:r>
              <a:rPr lang="en-US" altLang="en-US" sz="1900" b="1" dirty="0">
                <a:solidFill>
                  <a:schemeClr val="tx1"/>
                </a:solidFill>
                <a:latin typeface="Comic Sans MS" panose="030F0702030302020204" pitchFamily="66" charset="0"/>
              </a:rPr>
              <a:t> </a:t>
            </a:r>
          </a:p>
          <a:p>
            <a:pPr eaLnBrk="1" hangingPunct="1">
              <a:spcBef>
                <a:spcPct val="0"/>
              </a:spcBef>
              <a:buClrTx/>
              <a:buFontTx/>
              <a:buNone/>
            </a:pPr>
            <a:r>
              <a:rPr lang="en-US" altLang="en-US" sz="1900" b="1" dirty="0">
                <a:solidFill>
                  <a:schemeClr val="tx1"/>
                </a:solidFill>
                <a:latin typeface="Comic Sans MS" panose="030F0702030302020204" pitchFamily="66" charset="0"/>
              </a:rPr>
              <a:t>				</a:t>
            </a:r>
            <a:r>
              <a:rPr lang="en-US" altLang="en-US" sz="1900" b="1" dirty="0">
                <a:solidFill>
                  <a:srgbClr val="9900CC"/>
                </a:solidFill>
                <a:latin typeface="Comic Sans MS" panose="030F0702030302020204" pitchFamily="66" charset="0"/>
              </a:rPr>
              <a:t>OR</a:t>
            </a:r>
            <a:br>
              <a:rPr lang="en-US" altLang="en-US" sz="1900" b="1" dirty="0">
                <a:solidFill>
                  <a:srgbClr val="9900CC"/>
                </a:solidFill>
                <a:latin typeface="Comic Sans MS" panose="030F0702030302020204" pitchFamily="66" charset="0"/>
              </a:rPr>
            </a:br>
            <a:r>
              <a:rPr lang="en-US" altLang="en-US" sz="1900" b="1" dirty="0">
                <a:solidFill>
                  <a:schemeClr val="tx1"/>
                </a:solidFill>
                <a:latin typeface="Comic Sans MS" panose="030F0702030302020204" pitchFamily="66" charset="0"/>
              </a:rPr>
              <a:t> </a:t>
            </a:r>
          </a:p>
          <a:p>
            <a:pPr eaLnBrk="1" hangingPunct="1">
              <a:spcBef>
                <a:spcPct val="0"/>
              </a:spcBef>
              <a:buClrTx/>
              <a:buFontTx/>
              <a:buNone/>
            </a:pPr>
            <a:r>
              <a:rPr lang="en-US" altLang="en-US" sz="1900" dirty="0">
                <a:solidFill>
                  <a:schemeClr val="tx1"/>
                </a:solidFill>
                <a:latin typeface="Comic Sans MS" panose="030F0702030302020204" pitchFamily="66" charset="0"/>
              </a:rPr>
              <a:t>the employee previously experienced a recorded injury or illness</a:t>
            </a:r>
          </a:p>
          <a:p>
            <a:pPr eaLnBrk="1" hangingPunct="1">
              <a:spcBef>
                <a:spcPct val="0"/>
              </a:spcBef>
              <a:buClrTx/>
              <a:buFontTx/>
              <a:buNone/>
            </a:pPr>
            <a:r>
              <a:rPr lang="en-US" altLang="en-US" sz="1900" dirty="0">
                <a:solidFill>
                  <a:schemeClr val="tx1"/>
                </a:solidFill>
                <a:latin typeface="Comic Sans MS" panose="030F0702030302020204" pitchFamily="66" charset="0"/>
              </a:rPr>
              <a:t>of the same type that affected the same part of body but had </a:t>
            </a:r>
          </a:p>
          <a:p>
            <a:pPr eaLnBrk="1" hangingPunct="1">
              <a:spcBef>
                <a:spcPct val="0"/>
              </a:spcBef>
              <a:buClrTx/>
              <a:buFontTx/>
              <a:buNone/>
            </a:pPr>
            <a:r>
              <a:rPr lang="en-US" altLang="en-US" sz="1900" dirty="0">
                <a:solidFill>
                  <a:schemeClr val="tx1"/>
                </a:solidFill>
                <a:latin typeface="Comic Sans MS" panose="030F0702030302020204" pitchFamily="66" charset="0"/>
              </a:rPr>
              <a:t>recovered completely (all signs and symptoms had disappeared) </a:t>
            </a:r>
          </a:p>
          <a:p>
            <a:pPr eaLnBrk="1" hangingPunct="1">
              <a:spcBef>
                <a:spcPct val="0"/>
              </a:spcBef>
              <a:buClrTx/>
              <a:buFontTx/>
              <a:buNone/>
            </a:pPr>
            <a:r>
              <a:rPr lang="en-US" altLang="en-US" sz="1900" dirty="0">
                <a:solidFill>
                  <a:schemeClr val="tx1"/>
                </a:solidFill>
                <a:latin typeface="Comic Sans MS" panose="030F0702030302020204" pitchFamily="66" charset="0"/>
              </a:rPr>
              <a:t>from the previous injury or illness and an event or exposure in </a:t>
            </a:r>
          </a:p>
          <a:p>
            <a:pPr eaLnBrk="1" hangingPunct="1">
              <a:spcBef>
                <a:spcPct val="0"/>
              </a:spcBef>
              <a:buClrTx/>
              <a:buFontTx/>
              <a:buNone/>
            </a:pPr>
            <a:r>
              <a:rPr lang="en-US" altLang="en-US" sz="1900" dirty="0">
                <a:solidFill>
                  <a:schemeClr val="tx1"/>
                </a:solidFill>
                <a:latin typeface="Comic Sans MS" panose="030F0702030302020204" pitchFamily="66" charset="0"/>
              </a:rPr>
              <a:t>the work environment caused the signs or symptoms to reappear</a:t>
            </a:r>
            <a:r>
              <a:rPr lang="en-US" altLang="en-US" sz="1900" b="1" dirty="0">
                <a:solidFill>
                  <a:schemeClr val="tx1"/>
                </a:solidFill>
                <a:latin typeface="Comic Sans MS" panose="030F0702030302020204" pitchFamily="66" charset="0"/>
              </a:rPr>
              <a:t>.</a:t>
            </a:r>
          </a:p>
          <a:p>
            <a:pPr eaLnBrk="1" hangingPunct="1">
              <a:spcBef>
                <a:spcPct val="0"/>
              </a:spcBef>
              <a:buClrTx/>
              <a:buFontTx/>
              <a:buNone/>
            </a:pPr>
            <a:endParaRPr lang="en-US" altLang="en-US" sz="1900" dirty="0">
              <a:solidFill>
                <a:schemeClr val="tx1"/>
              </a:solidFill>
              <a:latin typeface="Comic Sans MS" panose="030F0702030302020204" pitchFamily="66" charset="0"/>
            </a:endParaRPr>
          </a:p>
        </p:txBody>
      </p:sp>
      <p:grpSp>
        <p:nvGrpSpPr>
          <p:cNvPr id="58372" name="Group 3" descr="Decorative"/>
          <p:cNvGrpSpPr>
            <a:grpSpLocks/>
          </p:cNvGrpSpPr>
          <p:nvPr/>
        </p:nvGrpSpPr>
        <p:grpSpPr bwMode="auto">
          <a:xfrm>
            <a:off x="2057400" y="354013"/>
            <a:ext cx="4972050" cy="1093787"/>
            <a:chOff x="2160" y="1872"/>
            <a:chExt cx="1344" cy="432"/>
          </a:xfrm>
        </p:grpSpPr>
        <p:sp>
          <p:nvSpPr>
            <p:cNvPr id="58373" name="Rectangle 4"/>
            <p:cNvSpPr>
              <a:spLocks noChangeArrowheads="1"/>
            </p:cNvSpPr>
            <p:nvPr/>
          </p:nvSpPr>
          <p:spPr bwMode="auto">
            <a:xfrm>
              <a:off x="2160" y="1872"/>
              <a:ext cx="1344" cy="43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eaLnBrk="1" hangingPunct="1">
                <a:spcBef>
                  <a:spcPct val="30000"/>
                </a:spcBef>
                <a:buClrTx/>
                <a:buFontTx/>
                <a:buNone/>
              </a:pPr>
              <a:endParaRPr lang="en-US" altLang="en-US" sz="1300">
                <a:solidFill>
                  <a:schemeClr val="tx1"/>
                </a:solidFill>
                <a:latin typeface="Times New Roman" panose="02020603050405020304" pitchFamily="18" charset="0"/>
              </a:endParaRPr>
            </a:p>
          </p:txBody>
        </p:sp>
        <p:sp>
          <p:nvSpPr>
            <p:cNvPr id="58374" name="Rectangle 5"/>
            <p:cNvSpPr>
              <a:spLocks noChangeArrowheads="1"/>
            </p:cNvSpPr>
            <p:nvPr/>
          </p:nvSpPr>
          <p:spPr bwMode="auto">
            <a:xfrm>
              <a:off x="2160" y="1872"/>
              <a:ext cx="1344" cy="43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lgn="ctr" eaLnBrk="1" hangingPunct="1">
                <a:spcBef>
                  <a:spcPct val="30000"/>
                </a:spcBef>
                <a:buClrTx/>
                <a:buFontTx/>
                <a:buNone/>
              </a:pPr>
              <a:r>
                <a:rPr lang="en-US" altLang="en-US" sz="2200" b="1">
                  <a:solidFill>
                    <a:srgbClr val="9900CC"/>
                  </a:solidFill>
                  <a:latin typeface="Comic Sans MS" panose="030F0702030302020204" pitchFamily="66" charset="0"/>
                </a:rPr>
                <a:t>STEP 3:</a:t>
              </a:r>
            </a:p>
            <a:p>
              <a:pPr algn="ctr" eaLnBrk="1" hangingPunct="1">
                <a:spcBef>
                  <a:spcPct val="30000"/>
                </a:spcBef>
                <a:buClrTx/>
                <a:buFontTx/>
                <a:buNone/>
              </a:pPr>
              <a:r>
                <a:rPr lang="en-US" altLang="en-US" sz="2200">
                  <a:solidFill>
                    <a:schemeClr val="tx1"/>
                  </a:solidFill>
                  <a:latin typeface="Comic Sans MS" panose="030F0702030302020204" pitchFamily="66" charset="0"/>
                </a:rPr>
                <a:t>Is the injury or illness </a:t>
              </a:r>
              <a:r>
                <a:rPr lang="en-US" altLang="en-US" sz="2200">
                  <a:solidFill>
                    <a:srgbClr val="FF0000"/>
                  </a:solidFill>
                  <a:latin typeface="Comic Sans MS" panose="030F0702030302020204" pitchFamily="66" charset="0"/>
                </a:rPr>
                <a:t>a new case</a:t>
              </a:r>
              <a:r>
                <a:rPr lang="en-US" altLang="en-US" sz="2200">
                  <a:solidFill>
                    <a:schemeClr val="tx1"/>
                  </a:solidFill>
                  <a:latin typeface="Comic Sans MS" panose="030F0702030302020204" pitchFamily="66" charset="0"/>
                </a:rPr>
                <a:t>?</a:t>
              </a:r>
              <a:endParaRPr lang="en-US" altLang="en-US" sz="2800">
                <a:solidFill>
                  <a:schemeClr val="tx1"/>
                </a:solidFill>
              </a:endParaRPr>
            </a:p>
          </p:txBody>
        </p:sp>
      </p:grpSp>
      <p:sp>
        <p:nvSpPr>
          <p:cNvPr id="2" name="Title 1" hidden="1"/>
          <p:cNvSpPr>
            <a:spLocks noGrp="1"/>
          </p:cNvSpPr>
          <p:nvPr>
            <p:ph type="title"/>
          </p:nvPr>
        </p:nvSpPr>
        <p:spPr/>
        <p:txBody>
          <a:bodyPr/>
          <a:lstStyle/>
          <a:p>
            <a:r>
              <a:rPr lang="en-US" dirty="0" smtClean="0"/>
              <a:t>Step 3 Is the injury or illness a new case?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79554"/>
                                        </p:tgtEl>
                                        <p:attrNameLst>
                                          <p:attrName>style.visibility</p:attrName>
                                        </p:attrNameLst>
                                      </p:cBhvr>
                                      <p:to>
                                        <p:strVal val="visible"/>
                                      </p:to>
                                    </p:set>
                                    <p:animEffect transition="in" filter="randombar(vertical)">
                                      <p:cBhvr>
                                        <p:cTn id="7" dur="500"/>
                                        <p:tgtEl>
                                          <p:spTgt spid="279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4"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BABA0B51-5A7F-4B00-97E0-6D2DB2BBB1F8}" type="slidenum">
              <a:rPr lang="en-US" altLang="en-US" sz="1400">
                <a:latin typeface="Times New Roman" panose="02020603050405020304" pitchFamily="18" charset="0"/>
              </a:rPr>
              <a:pPr>
                <a:spcBef>
                  <a:spcPct val="0"/>
                </a:spcBef>
                <a:buClrTx/>
                <a:buFontTx/>
                <a:buNone/>
              </a:pPr>
              <a:t>28</a:t>
            </a:fld>
            <a:endParaRPr lang="en-US" altLang="en-US" sz="1400">
              <a:latin typeface="Times New Roman" panose="02020603050405020304" pitchFamily="18" charset="0"/>
            </a:endParaRPr>
          </a:p>
        </p:txBody>
      </p:sp>
      <p:sp>
        <p:nvSpPr>
          <p:cNvPr id="60419" name="Rectangle 2"/>
          <p:cNvSpPr>
            <a:spLocks noGrp="1" noChangeArrowheads="1"/>
          </p:cNvSpPr>
          <p:nvPr>
            <p:ph type="title"/>
          </p:nvPr>
        </p:nvSpPr>
        <p:spPr>
          <a:xfrm>
            <a:off x="685800" y="304800"/>
            <a:ext cx="7772400" cy="1143000"/>
          </a:xfrm>
        </p:spPr>
        <p:txBody>
          <a:bodyPr/>
          <a:lstStyle/>
          <a:p>
            <a:pPr eaLnBrk="1" hangingPunct="1"/>
            <a:r>
              <a:rPr lang="en-US" altLang="en-US" dirty="0" smtClean="0"/>
              <a:t>1904.6 – New Case</a:t>
            </a:r>
          </a:p>
        </p:txBody>
      </p:sp>
      <p:sp>
        <p:nvSpPr>
          <p:cNvPr id="60420" name="Rectangle 3"/>
          <p:cNvSpPr>
            <a:spLocks noGrp="1" noChangeArrowheads="1"/>
          </p:cNvSpPr>
          <p:nvPr>
            <p:ph type="body" idx="1"/>
          </p:nvPr>
        </p:nvSpPr>
        <p:spPr>
          <a:xfrm>
            <a:off x="685800" y="1600200"/>
            <a:ext cx="7772400" cy="4114800"/>
          </a:xfrm>
        </p:spPr>
        <p:txBody>
          <a:bodyPr/>
          <a:lstStyle/>
          <a:p>
            <a:pPr eaLnBrk="1" hangingPunct="1"/>
            <a:r>
              <a:rPr lang="en-US" altLang="en-US" sz="2700" smtClean="0"/>
              <a:t>If there is a medical opinion regarding resolution of a case, the employer must follow that opinion </a:t>
            </a:r>
          </a:p>
          <a:p>
            <a:pPr eaLnBrk="1" hangingPunct="1"/>
            <a:r>
              <a:rPr lang="en-US" altLang="en-US" sz="2700" smtClean="0"/>
              <a:t>If an exposure triggers the recurrence, it is a new case (e.g., asthma, rashes) </a:t>
            </a:r>
          </a:p>
          <a:p>
            <a:pPr eaLnBrk="1" hangingPunct="1"/>
            <a:r>
              <a:rPr lang="en-US" altLang="en-US" sz="2700" smtClean="0"/>
              <a:t>If signs and symptoms recur even in the absence of exposure, it is not a new case (e.g., silicosis, tuberculosis, asbestosis)</a:t>
            </a:r>
          </a:p>
          <a:p>
            <a:pPr eaLnBrk="1" hangingPunct="1"/>
            <a:endParaRPr lang="en-US" altLang="en-US" sz="2700" smtClean="0"/>
          </a:p>
        </p:txBody>
      </p:sp>
    </p:spTree>
  </p:cSld>
  <p:clrMapOvr>
    <a:masterClrMapping/>
  </p:clrMapOvr>
  <p:transition spd="slow">
    <p:pull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51CAEB7A-EF37-463C-B170-35DF539B81FD}" type="slidenum">
              <a:rPr lang="en-US" altLang="en-US" sz="1400">
                <a:latin typeface="Times New Roman" panose="02020603050405020304" pitchFamily="18" charset="0"/>
              </a:rPr>
              <a:pPr>
                <a:spcBef>
                  <a:spcPct val="0"/>
                </a:spcBef>
                <a:buClrTx/>
                <a:buFontTx/>
                <a:buNone/>
              </a:pPr>
              <a:t>29</a:t>
            </a:fld>
            <a:endParaRPr lang="en-US" altLang="en-US" sz="1400">
              <a:latin typeface="Times New Roman" panose="02020603050405020304" pitchFamily="18" charset="0"/>
            </a:endParaRPr>
          </a:p>
        </p:txBody>
      </p:sp>
      <p:sp>
        <p:nvSpPr>
          <p:cNvPr id="271362" name="Text Box 2"/>
          <p:cNvSpPr txBox="1">
            <a:spLocks noChangeArrowheads="1"/>
          </p:cNvSpPr>
          <p:nvPr/>
        </p:nvSpPr>
        <p:spPr bwMode="auto">
          <a:xfrm>
            <a:off x="2667000" y="3505200"/>
            <a:ext cx="37719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lgn="ctr" eaLnBrk="1" hangingPunct="1">
              <a:spcBef>
                <a:spcPct val="0"/>
              </a:spcBef>
              <a:buClrTx/>
              <a:buFontTx/>
              <a:buNone/>
            </a:pPr>
            <a:r>
              <a:rPr lang="en-US" altLang="en-US" sz="2000" b="1">
                <a:solidFill>
                  <a:srgbClr val="FF0000"/>
                </a:solidFill>
                <a:latin typeface="Comic Sans MS" panose="030F0702030302020204" pitchFamily="66" charset="0"/>
              </a:rPr>
              <a:t>Stop Here</a:t>
            </a:r>
          </a:p>
          <a:p>
            <a:pPr algn="ctr" eaLnBrk="1" hangingPunct="1">
              <a:spcBef>
                <a:spcPct val="0"/>
              </a:spcBef>
              <a:buClrTx/>
              <a:buFontTx/>
              <a:buNone/>
            </a:pPr>
            <a:r>
              <a:rPr lang="en-US" altLang="en-US" sz="2000" b="1">
                <a:solidFill>
                  <a:srgbClr val="FF0000"/>
                </a:solidFill>
                <a:latin typeface="Comic Sans MS" panose="030F0702030302020204" pitchFamily="66" charset="0"/>
              </a:rPr>
              <a:t>OR</a:t>
            </a:r>
          </a:p>
          <a:p>
            <a:pPr algn="ctr" eaLnBrk="1" hangingPunct="1">
              <a:spcBef>
                <a:spcPct val="0"/>
              </a:spcBef>
              <a:buClrTx/>
              <a:buFontTx/>
              <a:buNone/>
            </a:pPr>
            <a:r>
              <a:rPr lang="en-US" altLang="en-US" sz="2000" b="1">
                <a:solidFill>
                  <a:srgbClr val="FF0000"/>
                </a:solidFill>
                <a:latin typeface="Comic Sans MS" panose="030F0702030302020204" pitchFamily="66" charset="0"/>
              </a:rPr>
              <a:t>Go On to the Next Step?</a:t>
            </a:r>
            <a:endParaRPr lang="en-US" altLang="en-US" sz="2000">
              <a:solidFill>
                <a:srgbClr val="FF0000"/>
              </a:solidFill>
              <a:latin typeface="Times New Roman" panose="02020603050405020304" pitchFamily="18" charset="0"/>
            </a:endParaRPr>
          </a:p>
        </p:txBody>
      </p:sp>
      <p:sp>
        <p:nvSpPr>
          <p:cNvPr id="271363" name="Rectangle 3"/>
          <p:cNvSpPr>
            <a:spLocks noChangeArrowheads="1"/>
          </p:cNvSpPr>
          <p:nvPr/>
        </p:nvSpPr>
        <p:spPr bwMode="auto">
          <a:xfrm>
            <a:off x="228600" y="1752600"/>
            <a:ext cx="86868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eaLnBrk="1" hangingPunct="1">
              <a:spcAft>
                <a:spcPct val="30000"/>
              </a:spcAft>
              <a:buClrTx/>
              <a:buFontTx/>
              <a:buNone/>
            </a:pPr>
            <a:r>
              <a:rPr lang="en-US" altLang="en-US" sz="2000" b="1" dirty="0">
                <a:solidFill>
                  <a:srgbClr val="FFFF00"/>
                </a:solidFill>
                <a:latin typeface="Comic Sans MS" panose="030F0702030302020204" pitchFamily="66" charset="0"/>
              </a:rPr>
              <a:t>Scenario A:</a:t>
            </a:r>
            <a:r>
              <a:rPr lang="en-US" altLang="en-US" sz="2000" b="1" dirty="0">
                <a:latin typeface="Comic Sans MS" panose="030F0702030302020204" pitchFamily="66" charset="0"/>
              </a:rPr>
              <a:t>  </a:t>
            </a:r>
            <a:r>
              <a:rPr lang="en-US" altLang="en-US" sz="2000" dirty="0">
                <a:latin typeface="Comic Sans MS" panose="030F0702030302020204" pitchFamily="66" charset="0"/>
              </a:rPr>
              <a:t>Five weeks ago, employee sprained wrist at work and received support, prescription medication, and “light duty.”  Two weeks ago employee was back on normal job and completely recovered. Today (5 weeks after the injury) employee complains of pain in same wrist after moving boxes.</a:t>
            </a:r>
          </a:p>
          <a:p>
            <a:pPr eaLnBrk="1" hangingPunct="1">
              <a:lnSpc>
                <a:spcPct val="90000"/>
              </a:lnSpc>
              <a:spcAft>
                <a:spcPct val="40000"/>
              </a:spcAft>
              <a:buClrTx/>
              <a:buFontTx/>
              <a:buNone/>
            </a:pPr>
            <a:endParaRPr lang="en-US" altLang="en-US" sz="2000" dirty="0">
              <a:latin typeface="Comic Sans MS" panose="030F0702030302020204" pitchFamily="66" charset="0"/>
            </a:endParaRPr>
          </a:p>
        </p:txBody>
      </p:sp>
      <p:sp>
        <p:nvSpPr>
          <p:cNvPr id="271364" name="Rectangle 4"/>
          <p:cNvSpPr>
            <a:spLocks noChangeArrowheads="1"/>
          </p:cNvSpPr>
          <p:nvPr/>
        </p:nvSpPr>
        <p:spPr bwMode="auto">
          <a:xfrm>
            <a:off x="533400" y="5638800"/>
            <a:ext cx="77724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57200" indent="-457200">
              <a:spcBef>
                <a:spcPct val="20000"/>
              </a:spcBef>
              <a:buClr>
                <a:srgbClr val="FF9900"/>
              </a:buClr>
              <a:buChar char="•"/>
              <a:defRPr sz="3200">
                <a:solidFill>
                  <a:srgbClr val="FFFFFF"/>
                </a:solidFill>
                <a:latin typeface="Verdana" panose="020B0604030504040204" pitchFamily="34" charset="0"/>
              </a:defRPr>
            </a:lvl1pPr>
            <a:lvl2pPr marL="857250" indent="-285750">
              <a:spcBef>
                <a:spcPct val="20000"/>
              </a:spcBef>
              <a:buClr>
                <a:srgbClr val="FF9900"/>
              </a:buClr>
              <a:buChar char="–"/>
              <a:defRPr sz="2800">
                <a:solidFill>
                  <a:srgbClr val="FFFFFF"/>
                </a:solidFill>
                <a:latin typeface="Verdana" panose="020B0604030504040204" pitchFamily="34" charset="0"/>
              </a:defRPr>
            </a:lvl2pPr>
            <a:lvl3pPr marL="120015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eaLnBrk="1" hangingPunct="1">
              <a:spcAft>
                <a:spcPct val="30000"/>
              </a:spcAft>
              <a:buClrTx/>
              <a:buFontTx/>
              <a:buNone/>
            </a:pPr>
            <a:r>
              <a:rPr lang="en-US" altLang="en-US" sz="2000" b="1">
                <a:latin typeface="Comic Sans MS" panose="030F0702030302020204" pitchFamily="66" charset="0"/>
              </a:rPr>
              <a:t>Why?:	</a:t>
            </a:r>
            <a:r>
              <a:rPr lang="en-US" altLang="en-US" sz="2000">
                <a:latin typeface="Comic Sans MS" panose="030F0702030302020204" pitchFamily="66" charset="0"/>
              </a:rPr>
              <a:t>Employee had completely recovered from the previous injury and a new event or exposure occurred in the work environment.</a:t>
            </a:r>
          </a:p>
        </p:txBody>
      </p:sp>
      <p:sp>
        <p:nvSpPr>
          <p:cNvPr id="271365" name="Rectangle 5"/>
          <p:cNvSpPr>
            <a:spLocks noChangeArrowheads="1"/>
          </p:cNvSpPr>
          <p:nvPr/>
        </p:nvSpPr>
        <p:spPr bwMode="auto">
          <a:xfrm>
            <a:off x="533400" y="4876800"/>
            <a:ext cx="24384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57200" indent="-457200">
              <a:spcBef>
                <a:spcPct val="20000"/>
              </a:spcBef>
              <a:buClr>
                <a:srgbClr val="FF9900"/>
              </a:buClr>
              <a:buChar char="•"/>
              <a:defRPr sz="3200">
                <a:solidFill>
                  <a:srgbClr val="FFFFFF"/>
                </a:solidFill>
                <a:latin typeface="Verdana" panose="020B0604030504040204" pitchFamily="34" charset="0"/>
              </a:defRPr>
            </a:lvl1pPr>
            <a:lvl2pPr marL="857250" indent="-285750">
              <a:spcBef>
                <a:spcPct val="20000"/>
              </a:spcBef>
              <a:buClr>
                <a:srgbClr val="FF9900"/>
              </a:buClr>
              <a:buChar char="–"/>
              <a:defRPr sz="2800">
                <a:solidFill>
                  <a:srgbClr val="FFFFFF"/>
                </a:solidFill>
                <a:latin typeface="Verdana" panose="020B0604030504040204" pitchFamily="34" charset="0"/>
              </a:defRPr>
            </a:lvl2pPr>
            <a:lvl3pPr marL="120015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eaLnBrk="1" hangingPunct="1">
              <a:spcAft>
                <a:spcPct val="30000"/>
              </a:spcAft>
              <a:buClrTx/>
              <a:buFontTx/>
              <a:buNone/>
            </a:pPr>
            <a:r>
              <a:rPr lang="en-US" altLang="en-US" sz="2000" b="1">
                <a:latin typeface="Comic Sans MS" panose="030F0702030302020204" pitchFamily="66" charset="0"/>
              </a:rPr>
              <a:t>Answer: Go on</a:t>
            </a:r>
          </a:p>
        </p:txBody>
      </p:sp>
      <p:grpSp>
        <p:nvGrpSpPr>
          <p:cNvPr id="62471" name="Group 6" descr="Decorative"/>
          <p:cNvGrpSpPr>
            <a:grpSpLocks/>
          </p:cNvGrpSpPr>
          <p:nvPr/>
        </p:nvGrpSpPr>
        <p:grpSpPr bwMode="auto">
          <a:xfrm>
            <a:off x="2057400" y="354013"/>
            <a:ext cx="4972050" cy="1093787"/>
            <a:chOff x="2160" y="1872"/>
            <a:chExt cx="1344" cy="432"/>
          </a:xfrm>
        </p:grpSpPr>
        <p:sp>
          <p:nvSpPr>
            <p:cNvPr id="62472" name="Rectangle 7"/>
            <p:cNvSpPr>
              <a:spLocks noChangeArrowheads="1"/>
            </p:cNvSpPr>
            <p:nvPr/>
          </p:nvSpPr>
          <p:spPr bwMode="auto">
            <a:xfrm>
              <a:off x="2160" y="1872"/>
              <a:ext cx="1344" cy="43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eaLnBrk="1" hangingPunct="1">
                <a:spcBef>
                  <a:spcPct val="30000"/>
                </a:spcBef>
                <a:buClrTx/>
                <a:buFontTx/>
                <a:buNone/>
              </a:pPr>
              <a:endParaRPr lang="en-US" altLang="en-US" sz="1300">
                <a:solidFill>
                  <a:schemeClr val="tx1"/>
                </a:solidFill>
                <a:latin typeface="Times New Roman" panose="02020603050405020304" pitchFamily="18" charset="0"/>
              </a:endParaRPr>
            </a:p>
          </p:txBody>
        </p:sp>
        <p:sp>
          <p:nvSpPr>
            <p:cNvPr id="62473" name="Rectangle 8"/>
            <p:cNvSpPr>
              <a:spLocks noChangeArrowheads="1"/>
            </p:cNvSpPr>
            <p:nvPr/>
          </p:nvSpPr>
          <p:spPr bwMode="auto">
            <a:xfrm>
              <a:off x="2160" y="1872"/>
              <a:ext cx="1344" cy="43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lgn="ctr" eaLnBrk="1" hangingPunct="1">
                <a:spcBef>
                  <a:spcPct val="30000"/>
                </a:spcBef>
                <a:buClrTx/>
                <a:buFontTx/>
                <a:buNone/>
              </a:pPr>
              <a:r>
                <a:rPr lang="en-US" altLang="en-US" sz="2200" b="1">
                  <a:solidFill>
                    <a:srgbClr val="9900CC"/>
                  </a:solidFill>
                  <a:latin typeface="Comic Sans MS" panose="030F0702030302020204" pitchFamily="66" charset="0"/>
                </a:rPr>
                <a:t>STEP 3:</a:t>
              </a:r>
            </a:p>
            <a:p>
              <a:pPr algn="ctr" eaLnBrk="1" hangingPunct="1">
                <a:spcBef>
                  <a:spcPct val="30000"/>
                </a:spcBef>
                <a:buClrTx/>
                <a:buFontTx/>
                <a:buNone/>
              </a:pPr>
              <a:r>
                <a:rPr lang="en-US" altLang="en-US" sz="2200">
                  <a:solidFill>
                    <a:schemeClr val="tx1"/>
                  </a:solidFill>
                  <a:latin typeface="Comic Sans MS" panose="030F0702030302020204" pitchFamily="66" charset="0"/>
                </a:rPr>
                <a:t>Is the injury or illness </a:t>
              </a:r>
              <a:r>
                <a:rPr lang="en-US" altLang="en-US" sz="2200">
                  <a:solidFill>
                    <a:srgbClr val="FF0000"/>
                  </a:solidFill>
                  <a:latin typeface="Comic Sans MS" panose="030F0702030302020204" pitchFamily="66" charset="0"/>
                </a:rPr>
                <a:t>a new case</a:t>
              </a:r>
              <a:r>
                <a:rPr lang="en-US" altLang="en-US" sz="2200">
                  <a:solidFill>
                    <a:schemeClr val="tx1"/>
                  </a:solidFill>
                  <a:latin typeface="Comic Sans MS" panose="030F0702030302020204" pitchFamily="66" charset="0"/>
                </a:rPr>
                <a:t>?</a:t>
              </a:r>
              <a:endParaRPr lang="en-US" altLang="en-US" sz="2800">
                <a:solidFill>
                  <a:schemeClr val="tx1"/>
                </a:solidFill>
              </a:endParaRPr>
            </a:p>
          </p:txBody>
        </p:sp>
      </p:grpSp>
      <p:sp>
        <p:nvSpPr>
          <p:cNvPr id="2" name="Title 1" hidden="1"/>
          <p:cNvSpPr>
            <a:spLocks noGrp="1"/>
          </p:cNvSpPr>
          <p:nvPr>
            <p:ph type="title"/>
          </p:nvPr>
        </p:nvSpPr>
        <p:spPr/>
        <p:txBody>
          <a:bodyPr/>
          <a:lstStyle/>
          <a:p>
            <a:r>
              <a:rPr lang="en-US" dirty="0" smtClean="0"/>
              <a:t>Is the injury or illness a new case? Scenario</a:t>
            </a:r>
            <a:r>
              <a:rPr lang="en-US" baseline="0" dirty="0" smtClean="0"/>
              <a:t> A Step 3</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71363"/>
                                        </p:tgtEl>
                                        <p:attrNameLst>
                                          <p:attrName>style.visibility</p:attrName>
                                        </p:attrNameLst>
                                      </p:cBhvr>
                                      <p:to>
                                        <p:strVal val="visible"/>
                                      </p:to>
                                    </p:set>
                                    <p:animEffect transition="in" filter="slide(fromTop)">
                                      <p:cBhvr>
                                        <p:cTn id="7" dur="500"/>
                                        <p:tgtEl>
                                          <p:spTgt spid="2713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71362"/>
                                        </p:tgtEl>
                                        <p:attrNameLst>
                                          <p:attrName>style.visibility</p:attrName>
                                        </p:attrNameLst>
                                      </p:cBhvr>
                                      <p:to>
                                        <p:strVal val="visible"/>
                                      </p:to>
                                    </p:set>
                                    <p:animEffect transition="in" filter="box(out)">
                                      <p:cBhvr>
                                        <p:cTn id="12" dur="500"/>
                                        <p:tgtEl>
                                          <p:spTgt spid="27136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8" fill="hold" grpId="0" nodeType="clickEffect">
                                  <p:stCondLst>
                                    <p:cond delay="0"/>
                                  </p:stCondLst>
                                  <p:childTnLst>
                                    <p:set>
                                      <p:cBhvr>
                                        <p:cTn id="16" dur="1" fill="hold">
                                          <p:stCondLst>
                                            <p:cond delay="0"/>
                                          </p:stCondLst>
                                        </p:cTn>
                                        <p:tgtEl>
                                          <p:spTgt spid="271365"/>
                                        </p:tgtEl>
                                        <p:attrNameLst>
                                          <p:attrName>style.visibility</p:attrName>
                                        </p:attrNameLst>
                                      </p:cBhvr>
                                      <p:to>
                                        <p:strVal val="visible"/>
                                      </p:to>
                                    </p:set>
                                    <p:anim calcmode="lin" valueType="num">
                                      <p:cBhvr>
                                        <p:cTn id="17" dur="500" fill="hold"/>
                                        <p:tgtEl>
                                          <p:spTgt spid="271365"/>
                                        </p:tgtEl>
                                        <p:attrNameLst>
                                          <p:attrName>ppt_x</p:attrName>
                                        </p:attrNameLst>
                                      </p:cBhvr>
                                      <p:tavLst>
                                        <p:tav tm="0">
                                          <p:val>
                                            <p:strVal val="#ppt_x-#ppt_w/2"/>
                                          </p:val>
                                        </p:tav>
                                        <p:tav tm="100000">
                                          <p:val>
                                            <p:strVal val="#ppt_x"/>
                                          </p:val>
                                        </p:tav>
                                      </p:tavLst>
                                    </p:anim>
                                    <p:anim calcmode="lin" valueType="num">
                                      <p:cBhvr>
                                        <p:cTn id="18" dur="500" fill="hold"/>
                                        <p:tgtEl>
                                          <p:spTgt spid="271365"/>
                                        </p:tgtEl>
                                        <p:attrNameLst>
                                          <p:attrName>ppt_y</p:attrName>
                                        </p:attrNameLst>
                                      </p:cBhvr>
                                      <p:tavLst>
                                        <p:tav tm="0">
                                          <p:val>
                                            <p:strVal val="#ppt_y"/>
                                          </p:val>
                                        </p:tav>
                                        <p:tav tm="100000">
                                          <p:val>
                                            <p:strVal val="#ppt_y"/>
                                          </p:val>
                                        </p:tav>
                                      </p:tavLst>
                                    </p:anim>
                                    <p:anim calcmode="lin" valueType="num">
                                      <p:cBhvr>
                                        <p:cTn id="19" dur="500" fill="hold"/>
                                        <p:tgtEl>
                                          <p:spTgt spid="271365"/>
                                        </p:tgtEl>
                                        <p:attrNameLst>
                                          <p:attrName>ppt_w</p:attrName>
                                        </p:attrNameLst>
                                      </p:cBhvr>
                                      <p:tavLst>
                                        <p:tav tm="0">
                                          <p:val>
                                            <p:fltVal val="0"/>
                                          </p:val>
                                        </p:tav>
                                        <p:tav tm="100000">
                                          <p:val>
                                            <p:strVal val="#ppt_w"/>
                                          </p:val>
                                        </p:tav>
                                      </p:tavLst>
                                    </p:anim>
                                    <p:anim calcmode="lin" valueType="num">
                                      <p:cBhvr>
                                        <p:cTn id="20" dur="500" fill="hold"/>
                                        <p:tgtEl>
                                          <p:spTgt spid="271365"/>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1364"/>
                                        </p:tgtEl>
                                        <p:attrNameLst>
                                          <p:attrName>style.visibility</p:attrName>
                                        </p:attrNameLst>
                                      </p:cBhvr>
                                      <p:to>
                                        <p:strVal val="visible"/>
                                      </p:to>
                                    </p:set>
                                    <p:anim calcmode="lin" valueType="num">
                                      <p:cBhvr additive="base">
                                        <p:cTn id="25" dur="500" fill="hold"/>
                                        <p:tgtEl>
                                          <p:spTgt spid="271364"/>
                                        </p:tgtEl>
                                        <p:attrNameLst>
                                          <p:attrName>ppt_x</p:attrName>
                                        </p:attrNameLst>
                                      </p:cBhvr>
                                      <p:tavLst>
                                        <p:tav tm="0">
                                          <p:val>
                                            <p:strVal val="#ppt_x"/>
                                          </p:val>
                                        </p:tav>
                                        <p:tav tm="100000">
                                          <p:val>
                                            <p:strVal val="#ppt_x"/>
                                          </p:val>
                                        </p:tav>
                                      </p:tavLst>
                                    </p:anim>
                                    <p:anim calcmode="lin" valueType="num">
                                      <p:cBhvr additive="base">
                                        <p:cTn id="26" dur="500" fill="hold"/>
                                        <p:tgtEl>
                                          <p:spTgt spid="2713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2" grpId="0" autoUpdateAnimBg="0"/>
      <p:bldP spid="271363" grpId="0" autoUpdateAnimBg="0"/>
      <p:bldP spid="271364" grpId="0" autoUpdateAnimBg="0"/>
      <p:bldP spid="27136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AAF1BF9B-C863-4BB7-AEA1-63EA4D37E6E3}" type="slidenum">
              <a:rPr lang="en-US" altLang="en-US" sz="1400">
                <a:latin typeface="Times New Roman" panose="02020603050405020304" pitchFamily="18" charset="0"/>
              </a:rPr>
              <a:pPr>
                <a:spcBef>
                  <a:spcPct val="0"/>
                </a:spcBef>
                <a:buClrTx/>
                <a:buFontTx/>
                <a:buNone/>
              </a:pPr>
              <a:t>3</a:t>
            </a:fld>
            <a:endParaRPr lang="en-US" altLang="en-US" sz="1400">
              <a:latin typeface="Times New Roman" panose="02020603050405020304" pitchFamily="18" charset="0"/>
            </a:endParaRPr>
          </a:p>
        </p:txBody>
      </p:sp>
      <p:sp>
        <p:nvSpPr>
          <p:cNvPr id="9219" name="Rectangle 2"/>
          <p:cNvSpPr>
            <a:spLocks noGrp="1" noChangeArrowheads="1"/>
          </p:cNvSpPr>
          <p:nvPr>
            <p:ph type="title"/>
          </p:nvPr>
        </p:nvSpPr>
        <p:spPr>
          <a:xfrm>
            <a:off x="685800" y="304800"/>
            <a:ext cx="7772400" cy="1143000"/>
          </a:xfrm>
        </p:spPr>
        <p:txBody>
          <a:bodyPr/>
          <a:lstStyle/>
          <a:p>
            <a:pPr eaLnBrk="1" hangingPunct="1"/>
            <a:r>
              <a:rPr lang="en-US" altLang="en-US" dirty="0" smtClean="0"/>
              <a:t>Purpose (of the Rule)</a:t>
            </a:r>
          </a:p>
        </p:txBody>
      </p:sp>
      <p:sp>
        <p:nvSpPr>
          <p:cNvPr id="9220" name="Rectangle 3"/>
          <p:cNvSpPr>
            <a:spLocks noGrp="1" noChangeArrowheads="1"/>
          </p:cNvSpPr>
          <p:nvPr>
            <p:ph type="body" idx="1"/>
          </p:nvPr>
        </p:nvSpPr>
        <p:spPr>
          <a:xfrm>
            <a:off x="685800" y="1676400"/>
            <a:ext cx="7772400" cy="4114800"/>
          </a:xfrm>
        </p:spPr>
        <p:txBody>
          <a:bodyPr/>
          <a:lstStyle/>
          <a:p>
            <a:pPr eaLnBrk="1" hangingPunct="1">
              <a:lnSpc>
                <a:spcPct val="90000"/>
              </a:lnSpc>
            </a:pPr>
            <a:r>
              <a:rPr lang="en-US" altLang="en-US" sz="2800" smtClean="0"/>
              <a:t>To require employers to record and report work-related fatalities, injuries and illnesses</a:t>
            </a:r>
          </a:p>
          <a:p>
            <a:pPr lvl="1" eaLnBrk="1" hangingPunct="1">
              <a:lnSpc>
                <a:spcPct val="90000"/>
              </a:lnSpc>
            </a:pPr>
            <a:r>
              <a:rPr lang="en-US" altLang="en-US" sz="2400" smtClean="0"/>
              <a:t>Note: Recording or reporting a work-related injury, illness, or fatality does not mean the the employer or employee was at fault, an OSHA rule has been violated, or that the employee is eligible for workers’ compensation or other benefits.</a:t>
            </a:r>
          </a:p>
          <a:p>
            <a:pPr eaLnBrk="1" hangingPunct="1">
              <a:lnSpc>
                <a:spcPct val="90000"/>
              </a:lnSpc>
            </a:pPr>
            <a:r>
              <a:rPr lang="en-US" altLang="en-US" sz="2800" smtClean="0"/>
              <a:t>OSHA injury and illness recordkeeping and Workers’ Compensation are independent of each other</a:t>
            </a:r>
          </a:p>
        </p:txBody>
      </p:sp>
    </p:spTree>
  </p:cSld>
  <p:clrMapOvr>
    <a:masterClrMapping/>
  </p:clrMapOvr>
  <p:transition spd="slow">
    <p:pull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69C07068-DA68-44EF-99FE-6819B5767FE2}" type="slidenum">
              <a:rPr lang="en-US" altLang="en-US" sz="1400">
                <a:latin typeface="Times New Roman" panose="02020603050405020304" pitchFamily="18" charset="0"/>
              </a:rPr>
              <a:pPr>
                <a:spcBef>
                  <a:spcPct val="0"/>
                </a:spcBef>
                <a:buClrTx/>
                <a:buFontTx/>
                <a:buNone/>
              </a:pPr>
              <a:t>30</a:t>
            </a:fld>
            <a:endParaRPr lang="en-US" altLang="en-US" sz="1400">
              <a:latin typeface="Times New Roman" panose="02020603050405020304" pitchFamily="18" charset="0"/>
            </a:endParaRPr>
          </a:p>
        </p:txBody>
      </p:sp>
      <p:sp>
        <p:nvSpPr>
          <p:cNvPr id="273410" name="Rectangle 2"/>
          <p:cNvSpPr>
            <a:spLocks noChangeArrowheads="1"/>
          </p:cNvSpPr>
          <p:nvPr/>
        </p:nvSpPr>
        <p:spPr bwMode="auto">
          <a:xfrm>
            <a:off x="533400" y="1736725"/>
            <a:ext cx="83820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eaLnBrk="1" hangingPunct="1">
              <a:spcAft>
                <a:spcPct val="30000"/>
              </a:spcAft>
              <a:buClrTx/>
              <a:buFontTx/>
              <a:buNone/>
            </a:pPr>
            <a:r>
              <a:rPr lang="en-US" altLang="en-US" sz="2000" b="1" dirty="0">
                <a:solidFill>
                  <a:srgbClr val="FFFF00"/>
                </a:solidFill>
                <a:latin typeface="Comic Sans MS" panose="030F0702030302020204" pitchFamily="66" charset="0"/>
              </a:rPr>
              <a:t>Scenario B:</a:t>
            </a:r>
            <a:r>
              <a:rPr lang="en-US" altLang="en-US" sz="2000" b="1" dirty="0">
                <a:latin typeface="Comic Sans MS" panose="030F0702030302020204" pitchFamily="66" charset="0"/>
              </a:rPr>
              <a:t>  </a:t>
            </a:r>
            <a:r>
              <a:rPr lang="en-US" altLang="en-US" sz="2000" dirty="0">
                <a:latin typeface="Comic Sans MS" panose="030F0702030302020204" pitchFamily="66" charset="0"/>
              </a:rPr>
              <a:t>Five weeks ago, employee sprained wrist at work and received support, prescription medication, and “light duty.”  Two weeks ago, employee was back on normal job, but continued to take prescription medication.  Today (5 weeks after the injury) employee complains of pain in same wrist after moving boxes.  </a:t>
            </a:r>
          </a:p>
        </p:txBody>
      </p:sp>
      <p:sp>
        <p:nvSpPr>
          <p:cNvPr id="273411" name="Text Box 3"/>
          <p:cNvSpPr txBox="1">
            <a:spLocks noChangeArrowheads="1"/>
          </p:cNvSpPr>
          <p:nvPr/>
        </p:nvSpPr>
        <p:spPr bwMode="auto">
          <a:xfrm>
            <a:off x="2819400" y="3733800"/>
            <a:ext cx="3505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lgn="ctr" eaLnBrk="1" hangingPunct="1">
              <a:spcBef>
                <a:spcPct val="0"/>
              </a:spcBef>
              <a:buClrTx/>
              <a:buFontTx/>
              <a:buNone/>
            </a:pPr>
            <a:r>
              <a:rPr lang="en-US" altLang="en-US" sz="2000" b="1">
                <a:solidFill>
                  <a:srgbClr val="FF0000"/>
                </a:solidFill>
                <a:latin typeface="Comic Sans MS" panose="030F0702030302020204" pitchFamily="66" charset="0"/>
              </a:rPr>
              <a:t>Stop Here</a:t>
            </a:r>
          </a:p>
          <a:p>
            <a:pPr algn="ctr" eaLnBrk="1" hangingPunct="1">
              <a:spcBef>
                <a:spcPct val="0"/>
              </a:spcBef>
              <a:buClrTx/>
              <a:buFontTx/>
              <a:buNone/>
            </a:pPr>
            <a:r>
              <a:rPr lang="en-US" altLang="en-US" sz="2000" b="1">
                <a:solidFill>
                  <a:srgbClr val="FF0000"/>
                </a:solidFill>
                <a:latin typeface="Comic Sans MS" panose="030F0702030302020204" pitchFamily="66" charset="0"/>
              </a:rPr>
              <a:t>OR</a:t>
            </a:r>
          </a:p>
          <a:p>
            <a:pPr algn="ctr" eaLnBrk="1" hangingPunct="1">
              <a:spcBef>
                <a:spcPct val="0"/>
              </a:spcBef>
              <a:buClrTx/>
              <a:buFontTx/>
              <a:buNone/>
            </a:pPr>
            <a:r>
              <a:rPr lang="en-US" altLang="en-US" sz="2000" b="1">
                <a:solidFill>
                  <a:srgbClr val="FF0000"/>
                </a:solidFill>
                <a:latin typeface="Comic Sans MS" panose="030F0702030302020204" pitchFamily="66" charset="0"/>
              </a:rPr>
              <a:t>Go On to the Next Step?</a:t>
            </a:r>
            <a:endParaRPr lang="en-US" altLang="en-US" sz="2000">
              <a:solidFill>
                <a:srgbClr val="FF0000"/>
              </a:solidFill>
              <a:latin typeface="Times New Roman" panose="02020603050405020304" pitchFamily="18" charset="0"/>
            </a:endParaRPr>
          </a:p>
        </p:txBody>
      </p:sp>
      <p:sp>
        <p:nvSpPr>
          <p:cNvPr id="273412" name="Rectangle 4"/>
          <p:cNvSpPr>
            <a:spLocks noChangeArrowheads="1"/>
          </p:cNvSpPr>
          <p:nvPr/>
        </p:nvSpPr>
        <p:spPr bwMode="auto">
          <a:xfrm>
            <a:off x="609600" y="5578475"/>
            <a:ext cx="76962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57200" indent="-457200">
              <a:spcBef>
                <a:spcPct val="20000"/>
              </a:spcBef>
              <a:buClr>
                <a:srgbClr val="FF9900"/>
              </a:buClr>
              <a:buChar char="•"/>
              <a:defRPr sz="3200">
                <a:solidFill>
                  <a:srgbClr val="FFFFFF"/>
                </a:solidFill>
                <a:latin typeface="Verdana" panose="020B0604030504040204" pitchFamily="34" charset="0"/>
              </a:defRPr>
            </a:lvl1pPr>
            <a:lvl2pPr marL="857250" indent="-285750">
              <a:spcBef>
                <a:spcPct val="20000"/>
              </a:spcBef>
              <a:buClr>
                <a:srgbClr val="FF9900"/>
              </a:buClr>
              <a:buChar char="–"/>
              <a:defRPr sz="2800">
                <a:solidFill>
                  <a:srgbClr val="FFFFFF"/>
                </a:solidFill>
                <a:latin typeface="Verdana" panose="020B0604030504040204" pitchFamily="34" charset="0"/>
              </a:defRPr>
            </a:lvl2pPr>
            <a:lvl3pPr marL="120015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eaLnBrk="1" hangingPunct="1">
              <a:spcAft>
                <a:spcPct val="30000"/>
              </a:spcAft>
              <a:buClrTx/>
              <a:buFontTx/>
              <a:buNone/>
            </a:pPr>
            <a:r>
              <a:rPr lang="en-US" altLang="en-US" sz="2000" b="1">
                <a:latin typeface="Comic Sans MS" panose="030F0702030302020204" pitchFamily="66" charset="0"/>
              </a:rPr>
              <a:t>Why?:	</a:t>
            </a:r>
            <a:r>
              <a:rPr lang="en-US" altLang="en-US" sz="2000">
                <a:latin typeface="Comic Sans MS" panose="030F0702030302020204" pitchFamily="66" charset="0"/>
              </a:rPr>
              <a:t>Employee had not completely recovered from the previous injury or illness.  Update the previously recorded entry, if necessary.</a:t>
            </a:r>
          </a:p>
        </p:txBody>
      </p:sp>
      <p:sp>
        <p:nvSpPr>
          <p:cNvPr id="273413" name="Rectangle 5"/>
          <p:cNvSpPr>
            <a:spLocks noChangeArrowheads="1"/>
          </p:cNvSpPr>
          <p:nvPr/>
        </p:nvSpPr>
        <p:spPr bwMode="auto">
          <a:xfrm>
            <a:off x="609600" y="4892675"/>
            <a:ext cx="2057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57200" indent="-457200">
              <a:spcBef>
                <a:spcPct val="20000"/>
              </a:spcBef>
              <a:buClr>
                <a:srgbClr val="FF9900"/>
              </a:buClr>
              <a:buChar char="•"/>
              <a:defRPr sz="3200">
                <a:solidFill>
                  <a:srgbClr val="FFFFFF"/>
                </a:solidFill>
                <a:latin typeface="Verdana" panose="020B0604030504040204" pitchFamily="34" charset="0"/>
              </a:defRPr>
            </a:lvl1pPr>
            <a:lvl2pPr marL="857250" indent="-285750">
              <a:spcBef>
                <a:spcPct val="20000"/>
              </a:spcBef>
              <a:buClr>
                <a:srgbClr val="FF9900"/>
              </a:buClr>
              <a:buChar char="–"/>
              <a:defRPr sz="2800">
                <a:solidFill>
                  <a:srgbClr val="FFFFFF"/>
                </a:solidFill>
                <a:latin typeface="Verdana" panose="020B0604030504040204" pitchFamily="34" charset="0"/>
              </a:defRPr>
            </a:lvl2pPr>
            <a:lvl3pPr marL="120015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eaLnBrk="1" hangingPunct="1">
              <a:spcAft>
                <a:spcPct val="30000"/>
              </a:spcAft>
              <a:buClrTx/>
              <a:buFontTx/>
              <a:buNone/>
            </a:pPr>
            <a:r>
              <a:rPr lang="en-US" altLang="en-US" sz="2000" b="1">
                <a:latin typeface="Comic Sans MS" panose="030F0702030302020204" pitchFamily="66" charset="0"/>
              </a:rPr>
              <a:t>Answer: Stop</a:t>
            </a:r>
          </a:p>
          <a:p>
            <a:pPr eaLnBrk="1" hangingPunct="1">
              <a:spcAft>
                <a:spcPct val="30000"/>
              </a:spcAft>
              <a:buClrTx/>
              <a:buFontTx/>
              <a:buNone/>
            </a:pPr>
            <a:endParaRPr lang="en-US" altLang="en-US" sz="2000" b="1">
              <a:latin typeface="Comic Sans MS" panose="030F0702030302020204" pitchFamily="66" charset="0"/>
            </a:endParaRPr>
          </a:p>
        </p:txBody>
      </p:sp>
      <p:grpSp>
        <p:nvGrpSpPr>
          <p:cNvPr id="64519" name="Group 6" descr="Decorative"/>
          <p:cNvGrpSpPr>
            <a:grpSpLocks/>
          </p:cNvGrpSpPr>
          <p:nvPr/>
        </p:nvGrpSpPr>
        <p:grpSpPr bwMode="auto">
          <a:xfrm>
            <a:off x="2057400" y="354013"/>
            <a:ext cx="4972050" cy="1093787"/>
            <a:chOff x="2160" y="1872"/>
            <a:chExt cx="1344" cy="432"/>
          </a:xfrm>
        </p:grpSpPr>
        <p:sp>
          <p:nvSpPr>
            <p:cNvPr id="64520" name="Rectangle 7"/>
            <p:cNvSpPr>
              <a:spLocks noChangeArrowheads="1"/>
            </p:cNvSpPr>
            <p:nvPr/>
          </p:nvSpPr>
          <p:spPr bwMode="auto">
            <a:xfrm>
              <a:off x="2160" y="1872"/>
              <a:ext cx="1344" cy="43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eaLnBrk="1" hangingPunct="1">
                <a:spcBef>
                  <a:spcPct val="30000"/>
                </a:spcBef>
                <a:buClrTx/>
                <a:buFontTx/>
                <a:buNone/>
              </a:pPr>
              <a:endParaRPr lang="en-US" altLang="en-US" sz="1300">
                <a:solidFill>
                  <a:schemeClr val="tx1"/>
                </a:solidFill>
                <a:latin typeface="Times New Roman" panose="02020603050405020304" pitchFamily="18" charset="0"/>
              </a:endParaRPr>
            </a:p>
          </p:txBody>
        </p:sp>
        <p:sp>
          <p:nvSpPr>
            <p:cNvPr id="64521" name="Rectangle 8"/>
            <p:cNvSpPr>
              <a:spLocks noChangeArrowheads="1"/>
            </p:cNvSpPr>
            <p:nvPr/>
          </p:nvSpPr>
          <p:spPr bwMode="auto">
            <a:xfrm>
              <a:off x="2160" y="1872"/>
              <a:ext cx="1344" cy="43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lgn="ctr" eaLnBrk="1" hangingPunct="1">
                <a:spcBef>
                  <a:spcPct val="30000"/>
                </a:spcBef>
                <a:buClrTx/>
                <a:buFontTx/>
                <a:buNone/>
              </a:pPr>
              <a:r>
                <a:rPr lang="en-US" altLang="en-US" sz="2200" b="1">
                  <a:solidFill>
                    <a:srgbClr val="9900CC"/>
                  </a:solidFill>
                  <a:latin typeface="Comic Sans MS" panose="030F0702030302020204" pitchFamily="66" charset="0"/>
                </a:rPr>
                <a:t>STEP 3:</a:t>
              </a:r>
            </a:p>
            <a:p>
              <a:pPr algn="ctr" eaLnBrk="1" hangingPunct="1">
                <a:spcBef>
                  <a:spcPct val="30000"/>
                </a:spcBef>
                <a:buClrTx/>
                <a:buFontTx/>
                <a:buNone/>
              </a:pPr>
              <a:r>
                <a:rPr lang="en-US" altLang="en-US" sz="2200">
                  <a:solidFill>
                    <a:schemeClr val="tx1"/>
                  </a:solidFill>
                  <a:latin typeface="Comic Sans MS" panose="030F0702030302020204" pitchFamily="66" charset="0"/>
                </a:rPr>
                <a:t>Is the injury or illness </a:t>
              </a:r>
              <a:r>
                <a:rPr lang="en-US" altLang="en-US" sz="2200">
                  <a:solidFill>
                    <a:srgbClr val="FF0000"/>
                  </a:solidFill>
                  <a:latin typeface="Comic Sans MS" panose="030F0702030302020204" pitchFamily="66" charset="0"/>
                </a:rPr>
                <a:t>a new case</a:t>
              </a:r>
              <a:r>
                <a:rPr lang="en-US" altLang="en-US" sz="2200">
                  <a:solidFill>
                    <a:schemeClr val="tx1"/>
                  </a:solidFill>
                  <a:latin typeface="Comic Sans MS" panose="030F0702030302020204" pitchFamily="66" charset="0"/>
                </a:rPr>
                <a:t>?</a:t>
              </a:r>
              <a:endParaRPr lang="en-US" altLang="en-US" sz="2800">
                <a:solidFill>
                  <a:schemeClr val="tx1"/>
                </a:solidFill>
              </a:endParaRPr>
            </a:p>
          </p:txBody>
        </p:sp>
      </p:grpSp>
      <p:sp>
        <p:nvSpPr>
          <p:cNvPr id="2" name="Title 1" hidden="1"/>
          <p:cNvSpPr>
            <a:spLocks noGrp="1"/>
          </p:cNvSpPr>
          <p:nvPr>
            <p:ph type="title"/>
          </p:nvPr>
        </p:nvSpPr>
        <p:spPr/>
        <p:txBody>
          <a:bodyPr/>
          <a:lstStyle/>
          <a:p>
            <a:r>
              <a:rPr lang="en-US" dirty="0" smtClean="0"/>
              <a:t>Is the injury or illness a new case? Scenario B Step 3</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73410"/>
                                        </p:tgtEl>
                                        <p:attrNameLst>
                                          <p:attrName>style.visibility</p:attrName>
                                        </p:attrNameLst>
                                      </p:cBhvr>
                                      <p:to>
                                        <p:strVal val="visible"/>
                                      </p:to>
                                    </p:set>
                                    <p:anim calcmode="lin" valueType="num">
                                      <p:cBhvr>
                                        <p:cTn id="7" dur="1000" fill="hold"/>
                                        <p:tgtEl>
                                          <p:spTgt spid="273410"/>
                                        </p:tgtEl>
                                        <p:attrNameLst>
                                          <p:attrName>ppt_w</p:attrName>
                                        </p:attrNameLst>
                                      </p:cBhvr>
                                      <p:tavLst>
                                        <p:tav tm="0">
                                          <p:val>
                                            <p:fltVal val="0"/>
                                          </p:val>
                                        </p:tav>
                                        <p:tav tm="100000">
                                          <p:val>
                                            <p:strVal val="#ppt_w"/>
                                          </p:val>
                                        </p:tav>
                                      </p:tavLst>
                                    </p:anim>
                                    <p:anim calcmode="lin" valueType="num">
                                      <p:cBhvr>
                                        <p:cTn id="8" dur="1000" fill="hold"/>
                                        <p:tgtEl>
                                          <p:spTgt spid="273410"/>
                                        </p:tgtEl>
                                        <p:attrNameLst>
                                          <p:attrName>ppt_h</p:attrName>
                                        </p:attrNameLst>
                                      </p:cBhvr>
                                      <p:tavLst>
                                        <p:tav tm="0">
                                          <p:val>
                                            <p:fltVal val="0"/>
                                          </p:val>
                                        </p:tav>
                                        <p:tav tm="100000">
                                          <p:val>
                                            <p:strVal val="#ppt_h"/>
                                          </p:val>
                                        </p:tav>
                                      </p:tavLst>
                                    </p:anim>
                                    <p:anim calcmode="lin" valueType="num">
                                      <p:cBhvr>
                                        <p:cTn id="9" dur="1000" fill="hold"/>
                                        <p:tgtEl>
                                          <p:spTgt spid="2734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734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273411"/>
                                        </p:tgtEl>
                                        <p:attrNameLst>
                                          <p:attrName>style.visibility</p:attrName>
                                        </p:attrNameLst>
                                      </p:cBhvr>
                                      <p:to>
                                        <p:strVal val="visible"/>
                                      </p:to>
                                    </p:set>
                                    <p:animEffect transition="in" filter="box(out)">
                                      <p:cBhvr>
                                        <p:cTn id="15" dur="500"/>
                                        <p:tgtEl>
                                          <p:spTgt spid="27341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7" presetClass="entr" presetSubtype="8" fill="hold" grpId="0" nodeType="clickEffect">
                                  <p:stCondLst>
                                    <p:cond delay="0"/>
                                  </p:stCondLst>
                                  <p:childTnLst>
                                    <p:set>
                                      <p:cBhvr>
                                        <p:cTn id="19" dur="1" fill="hold">
                                          <p:stCondLst>
                                            <p:cond delay="0"/>
                                          </p:stCondLst>
                                        </p:cTn>
                                        <p:tgtEl>
                                          <p:spTgt spid="273413"/>
                                        </p:tgtEl>
                                        <p:attrNameLst>
                                          <p:attrName>style.visibility</p:attrName>
                                        </p:attrNameLst>
                                      </p:cBhvr>
                                      <p:to>
                                        <p:strVal val="visible"/>
                                      </p:to>
                                    </p:set>
                                    <p:anim calcmode="lin" valueType="num">
                                      <p:cBhvr>
                                        <p:cTn id="20" dur="500" fill="hold"/>
                                        <p:tgtEl>
                                          <p:spTgt spid="273413"/>
                                        </p:tgtEl>
                                        <p:attrNameLst>
                                          <p:attrName>ppt_x</p:attrName>
                                        </p:attrNameLst>
                                      </p:cBhvr>
                                      <p:tavLst>
                                        <p:tav tm="0">
                                          <p:val>
                                            <p:strVal val="#ppt_x-#ppt_w/2"/>
                                          </p:val>
                                        </p:tav>
                                        <p:tav tm="100000">
                                          <p:val>
                                            <p:strVal val="#ppt_x"/>
                                          </p:val>
                                        </p:tav>
                                      </p:tavLst>
                                    </p:anim>
                                    <p:anim calcmode="lin" valueType="num">
                                      <p:cBhvr>
                                        <p:cTn id="21" dur="500" fill="hold"/>
                                        <p:tgtEl>
                                          <p:spTgt spid="273413"/>
                                        </p:tgtEl>
                                        <p:attrNameLst>
                                          <p:attrName>ppt_y</p:attrName>
                                        </p:attrNameLst>
                                      </p:cBhvr>
                                      <p:tavLst>
                                        <p:tav tm="0">
                                          <p:val>
                                            <p:strVal val="#ppt_y"/>
                                          </p:val>
                                        </p:tav>
                                        <p:tav tm="100000">
                                          <p:val>
                                            <p:strVal val="#ppt_y"/>
                                          </p:val>
                                        </p:tav>
                                      </p:tavLst>
                                    </p:anim>
                                    <p:anim calcmode="lin" valueType="num">
                                      <p:cBhvr>
                                        <p:cTn id="22" dur="500" fill="hold"/>
                                        <p:tgtEl>
                                          <p:spTgt spid="273413"/>
                                        </p:tgtEl>
                                        <p:attrNameLst>
                                          <p:attrName>ppt_w</p:attrName>
                                        </p:attrNameLst>
                                      </p:cBhvr>
                                      <p:tavLst>
                                        <p:tav tm="0">
                                          <p:val>
                                            <p:fltVal val="0"/>
                                          </p:val>
                                        </p:tav>
                                        <p:tav tm="100000">
                                          <p:val>
                                            <p:strVal val="#ppt_w"/>
                                          </p:val>
                                        </p:tav>
                                      </p:tavLst>
                                    </p:anim>
                                    <p:anim calcmode="lin" valueType="num">
                                      <p:cBhvr>
                                        <p:cTn id="23" dur="500" fill="hold"/>
                                        <p:tgtEl>
                                          <p:spTgt spid="273413"/>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73412"/>
                                        </p:tgtEl>
                                        <p:attrNameLst>
                                          <p:attrName>style.visibility</p:attrName>
                                        </p:attrNameLst>
                                      </p:cBhvr>
                                      <p:to>
                                        <p:strVal val="visible"/>
                                      </p:to>
                                    </p:set>
                                    <p:anim calcmode="lin" valueType="num">
                                      <p:cBhvr additive="base">
                                        <p:cTn id="28" dur="500" fill="hold"/>
                                        <p:tgtEl>
                                          <p:spTgt spid="273412"/>
                                        </p:tgtEl>
                                        <p:attrNameLst>
                                          <p:attrName>ppt_x</p:attrName>
                                        </p:attrNameLst>
                                      </p:cBhvr>
                                      <p:tavLst>
                                        <p:tav tm="0">
                                          <p:val>
                                            <p:strVal val="#ppt_x"/>
                                          </p:val>
                                        </p:tav>
                                        <p:tav tm="100000">
                                          <p:val>
                                            <p:strVal val="#ppt_x"/>
                                          </p:val>
                                        </p:tav>
                                      </p:tavLst>
                                    </p:anim>
                                    <p:anim calcmode="lin" valueType="num">
                                      <p:cBhvr additive="base">
                                        <p:cTn id="29" dur="500" fill="hold"/>
                                        <p:tgtEl>
                                          <p:spTgt spid="2734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0" grpId="0" autoUpdateAnimBg="0"/>
      <p:bldP spid="273411" grpId="0" autoUpdateAnimBg="0"/>
      <p:bldP spid="273412" grpId="0" autoUpdateAnimBg="0"/>
      <p:bldP spid="273413"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3"/>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9A2CBA86-778D-4C6A-8DAF-47947C24B50D}" type="slidenum">
              <a:rPr lang="en-US" altLang="en-US" sz="1400">
                <a:latin typeface="Times New Roman" panose="02020603050405020304" pitchFamily="18" charset="0"/>
              </a:rPr>
              <a:pPr>
                <a:spcBef>
                  <a:spcPct val="0"/>
                </a:spcBef>
                <a:buClrTx/>
                <a:buFontTx/>
                <a:buNone/>
              </a:pPr>
              <a:t>31</a:t>
            </a:fld>
            <a:endParaRPr lang="en-US" altLang="en-US" sz="1400">
              <a:latin typeface="Times New Roman" panose="02020603050405020304" pitchFamily="18" charset="0"/>
            </a:endParaRPr>
          </a:p>
        </p:txBody>
      </p:sp>
      <p:sp>
        <p:nvSpPr>
          <p:cNvPr id="275458" name="Rectangle 2"/>
          <p:cNvSpPr>
            <a:spLocks noChangeArrowheads="1"/>
          </p:cNvSpPr>
          <p:nvPr/>
        </p:nvSpPr>
        <p:spPr bwMode="auto">
          <a:xfrm>
            <a:off x="533400" y="1828800"/>
            <a:ext cx="80772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eaLnBrk="1" hangingPunct="1">
              <a:spcAft>
                <a:spcPct val="30000"/>
              </a:spcAft>
              <a:buClrTx/>
              <a:buFontTx/>
              <a:buNone/>
            </a:pPr>
            <a:r>
              <a:rPr lang="en-US" altLang="en-US" sz="2000" b="1">
                <a:solidFill>
                  <a:srgbClr val="FFFF00"/>
                </a:solidFill>
                <a:latin typeface="Comic Sans MS" panose="030F0702030302020204" pitchFamily="66" charset="0"/>
              </a:rPr>
              <a:t>Scenario C:</a:t>
            </a:r>
            <a:r>
              <a:rPr lang="en-US" altLang="en-US" sz="2000" b="1">
                <a:latin typeface="Comic Sans MS" panose="030F0702030302020204" pitchFamily="66" charset="0"/>
              </a:rPr>
              <a:t>  </a:t>
            </a:r>
            <a:r>
              <a:rPr lang="en-US" altLang="en-US" sz="2000">
                <a:latin typeface="Comic Sans MS" panose="030F0702030302020204" pitchFamily="66" charset="0"/>
              </a:rPr>
              <a:t>Employee fractures foot at work. Every six months or so it bothers him and he is placed on light duty for a day or two. </a:t>
            </a:r>
          </a:p>
          <a:p>
            <a:pPr eaLnBrk="1" hangingPunct="1">
              <a:lnSpc>
                <a:spcPct val="90000"/>
              </a:lnSpc>
              <a:spcAft>
                <a:spcPct val="40000"/>
              </a:spcAft>
              <a:buClrTx/>
            </a:pPr>
            <a:endParaRPr lang="en-US" altLang="en-US" sz="2000">
              <a:latin typeface="Comic Sans MS" panose="030F0702030302020204" pitchFamily="66" charset="0"/>
            </a:endParaRPr>
          </a:p>
        </p:txBody>
      </p:sp>
      <p:sp>
        <p:nvSpPr>
          <p:cNvPr id="275459" name="Text Box 3"/>
          <p:cNvSpPr txBox="1">
            <a:spLocks noChangeArrowheads="1"/>
          </p:cNvSpPr>
          <p:nvPr/>
        </p:nvSpPr>
        <p:spPr bwMode="auto">
          <a:xfrm>
            <a:off x="2743200" y="3124200"/>
            <a:ext cx="3657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lgn="ctr" eaLnBrk="1" hangingPunct="1">
              <a:spcBef>
                <a:spcPct val="0"/>
              </a:spcBef>
              <a:buClrTx/>
              <a:buFontTx/>
              <a:buNone/>
            </a:pPr>
            <a:r>
              <a:rPr lang="en-US" altLang="en-US" sz="2000" b="1">
                <a:solidFill>
                  <a:srgbClr val="FF0000"/>
                </a:solidFill>
                <a:latin typeface="Comic Sans MS" panose="030F0702030302020204" pitchFamily="66" charset="0"/>
              </a:rPr>
              <a:t>Stop Here</a:t>
            </a:r>
          </a:p>
          <a:p>
            <a:pPr algn="ctr" eaLnBrk="1" hangingPunct="1">
              <a:spcBef>
                <a:spcPct val="0"/>
              </a:spcBef>
              <a:buClrTx/>
              <a:buFontTx/>
              <a:buNone/>
            </a:pPr>
            <a:r>
              <a:rPr lang="en-US" altLang="en-US" sz="2000" b="1">
                <a:solidFill>
                  <a:srgbClr val="FF0000"/>
                </a:solidFill>
                <a:latin typeface="Comic Sans MS" panose="030F0702030302020204" pitchFamily="66" charset="0"/>
              </a:rPr>
              <a:t>OR</a:t>
            </a:r>
          </a:p>
          <a:p>
            <a:pPr algn="ctr" eaLnBrk="1" hangingPunct="1">
              <a:spcBef>
                <a:spcPct val="0"/>
              </a:spcBef>
              <a:buClrTx/>
              <a:buFontTx/>
              <a:buNone/>
            </a:pPr>
            <a:r>
              <a:rPr lang="en-US" altLang="en-US" sz="2000" b="1">
                <a:solidFill>
                  <a:srgbClr val="FF0000"/>
                </a:solidFill>
                <a:latin typeface="Comic Sans MS" panose="030F0702030302020204" pitchFamily="66" charset="0"/>
              </a:rPr>
              <a:t>Go On to the Next Step?</a:t>
            </a:r>
            <a:endParaRPr lang="en-US" altLang="en-US" sz="2000">
              <a:solidFill>
                <a:srgbClr val="FF0000"/>
              </a:solidFill>
              <a:latin typeface="Times New Roman" panose="02020603050405020304" pitchFamily="18" charset="0"/>
            </a:endParaRPr>
          </a:p>
        </p:txBody>
      </p:sp>
      <p:sp>
        <p:nvSpPr>
          <p:cNvPr id="275460" name="Rectangle 4"/>
          <p:cNvSpPr>
            <a:spLocks noChangeArrowheads="1"/>
          </p:cNvSpPr>
          <p:nvPr/>
        </p:nvSpPr>
        <p:spPr bwMode="auto">
          <a:xfrm>
            <a:off x="609600" y="5410200"/>
            <a:ext cx="79248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57200" indent="-457200">
              <a:spcBef>
                <a:spcPct val="20000"/>
              </a:spcBef>
              <a:buClr>
                <a:srgbClr val="FF9900"/>
              </a:buClr>
              <a:buChar char="•"/>
              <a:defRPr sz="3200">
                <a:solidFill>
                  <a:srgbClr val="FFFFFF"/>
                </a:solidFill>
                <a:latin typeface="Verdana" panose="020B0604030504040204" pitchFamily="34" charset="0"/>
              </a:defRPr>
            </a:lvl1pPr>
            <a:lvl2pPr marL="857250" indent="-285750">
              <a:spcBef>
                <a:spcPct val="20000"/>
              </a:spcBef>
              <a:buClr>
                <a:srgbClr val="FF9900"/>
              </a:buClr>
              <a:buChar char="–"/>
              <a:defRPr sz="2800">
                <a:solidFill>
                  <a:srgbClr val="FFFFFF"/>
                </a:solidFill>
                <a:latin typeface="Verdana" panose="020B0604030504040204" pitchFamily="34" charset="0"/>
              </a:defRPr>
            </a:lvl2pPr>
            <a:lvl3pPr marL="120015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eaLnBrk="1" hangingPunct="1">
              <a:spcAft>
                <a:spcPct val="30000"/>
              </a:spcAft>
              <a:buClrTx/>
              <a:buFontTx/>
              <a:buNone/>
            </a:pPr>
            <a:r>
              <a:rPr lang="en-US" altLang="en-US" sz="2000" b="1">
                <a:latin typeface="Comic Sans MS" panose="030F0702030302020204" pitchFamily="66" charset="0"/>
              </a:rPr>
              <a:t>Why?:	</a:t>
            </a:r>
            <a:r>
              <a:rPr lang="en-US" altLang="en-US" sz="2000">
                <a:latin typeface="Comic Sans MS" panose="030F0702030302020204" pitchFamily="66" charset="0"/>
              </a:rPr>
              <a:t>Was the employee completely recovered?  If no, stop.  If yes, was there a new event or exposure in the work environment?</a:t>
            </a:r>
            <a:endParaRPr lang="en-US" altLang="en-US" sz="2000" b="1">
              <a:latin typeface="Comic Sans MS" panose="030F0702030302020204" pitchFamily="66" charset="0"/>
            </a:endParaRPr>
          </a:p>
        </p:txBody>
      </p:sp>
      <p:sp>
        <p:nvSpPr>
          <p:cNvPr id="275461" name="Rectangle 5"/>
          <p:cNvSpPr>
            <a:spLocks noChangeArrowheads="1"/>
          </p:cNvSpPr>
          <p:nvPr/>
        </p:nvSpPr>
        <p:spPr bwMode="auto">
          <a:xfrm>
            <a:off x="654050" y="4495800"/>
            <a:ext cx="62484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57200" indent="-457200">
              <a:spcBef>
                <a:spcPct val="20000"/>
              </a:spcBef>
              <a:buClr>
                <a:srgbClr val="FF9900"/>
              </a:buClr>
              <a:buChar char="•"/>
              <a:defRPr sz="3200">
                <a:solidFill>
                  <a:srgbClr val="FFFFFF"/>
                </a:solidFill>
                <a:latin typeface="Verdana" panose="020B0604030504040204" pitchFamily="34" charset="0"/>
              </a:defRPr>
            </a:lvl1pPr>
            <a:lvl2pPr marL="857250" indent="-285750">
              <a:spcBef>
                <a:spcPct val="20000"/>
              </a:spcBef>
              <a:buClr>
                <a:srgbClr val="FF9900"/>
              </a:buClr>
              <a:buChar char="–"/>
              <a:defRPr sz="2800">
                <a:solidFill>
                  <a:srgbClr val="FFFFFF"/>
                </a:solidFill>
                <a:latin typeface="Verdana" panose="020B0604030504040204" pitchFamily="34" charset="0"/>
              </a:defRPr>
            </a:lvl2pPr>
            <a:lvl3pPr marL="120015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eaLnBrk="1" hangingPunct="1">
              <a:spcAft>
                <a:spcPct val="30000"/>
              </a:spcAft>
              <a:buClrTx/>
              <a:buFontTx/>
              <a:buNone/>
            </a:pPr>
            <a:r>
              <a:rPr lang="en-US" altLang="en-US" sz="2000" b="1">
                <a:latin typeface="Comic Sans MS" panose="030F0702030302020204" pitchFamily="66" charset="0"/>
              </a:rPr>
              <a:t>Answer: </a:t>
            </a:r>
            <a:r>
              <a:rPr lang="en-US" altLang="en-US" sz="2000">
                <a:latin typeface="Comic Sans MS" panose="030F0702030302020204" pitchFamily="66" charset="0"/>
              </a:rPr>
              <a:t>It depends.  We need more information</a:t>
            </a:r>
          </a:p>
        </p:txBody>
      </p:sp>
      <p:grpSp>
        <p:nvGrpSpPr>
          <p:cNvPr id="66567" name="Group 6" descr="Decorative"/>
          <p:cNvGrpSpPr>
            <a:grpSpLocks/>
          </p:cNvGrpSpPr>
          <p:nvPr/>
        </p:nvGrpSpPr>
        <p:grpSpPr bwMode="auto">
          <a:xfrm>
            <a:off x="2057400" y="354013"/>
            <a:ext cx="4972050" cy="1093787"/>
            <a:chOff x="2160" y="1872"/>
            <a:chExt cx="1344" cy="432"/>
          </a:xfrm>
        </p:grpSpPr>
        <p:sp>
          <p:nvSpPr>
            <p:cNvPr id="66568" name="Rectangle 7"/>
            <p:cNvSpPr>
              <a:spLocks noChangeArrowheads="1"/>
            </p:cNvSpPr>
            <p:nvPr/>
          </p:nvSpPr>
          <p:spPr bwMode="auto">
            <a:xfrm>
              <a:off x="2160" y="1872"/>
              <a:ext cx="1344" cy="43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eaLnBrk="1" hangingPunct="1">
                <a:spcBef>
                  <a:spcPct val="30000"/>
                </a:spcBef>
                <a:buClrTx/>
                <a:buFontTx/>
                <a:buNone/>
              </a:pPr>
              <a:endParaRPr lang="en-US" altLang="en-US" sz="1300">
                <a:solidFill>
                  <a:schemeClr val="tx1"/>
                </a:solidFill>
                <a:latin typeface="Times New Roman" panose="02020603050405020304" pitchFamily="18" charset="0"/>
              </a:endParaRPr>
            </a:p>
          </p:txBody>
        </p:sp>
        <p:sp>
          <p:nvSpPr>
            <p:cNvPr id="66569" name="Rectangle 8"/>
            <p:cNvSpPr>
              <a:spLocks noChangeArrowheads="1"/>
            </p:cNvSpPr>
            <p:nvPr/>
          </p:nvSpPr>
          <p:spPr bwMode="auto">
            <a:xfrm>
              <a:off x="2160" y="1872"/>
              <a:ext cx="1344" cy="43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lgn="ctr" eaLnBrk="1" hangingPunct="1">
                <a:spcBef>
                  <a:spcPct val="30000"/>
                </a:spcBef>
                <a:buClrTx/>
                <a:buFontTx/>
                <a:buNone/>
              </a:pPr>
              <a:r>
                <a:rPr lang="en-US" altLang="en-US" sz="2200" b="1">
                  <a:solidFill>
                    <a:srgbClr val="9900CC"/>
                  </a:solidFill>
                  <a:latin typeface="Comic Sans MS" panose="030F0702030302020204" pitchFamily="66" charset="0"/>
                </a:rPr>
                <a:t>STEP 3:</a:t>
              </a:r>
            </a:p>
            <a:p>
              <a:pPr algn="ctr" eaLnBrk="1" hangingPunct="1">
                <a:spcBef>
                  <a:spcPct val="30000"/>
                </a:spcBef>
                <a:buClrTx/>
                <a:buFontTx/>
                <a:buNone/>
              </a:pPr>
              <a:r>
                <a:rPr lang="en-US" altLang="en-US" sz="2200">
                  <a:solidFill>
                    <a:schemeClr val="tx1"/>
                  </a:solidFill>
                  <a:latin typeface="Comic Sans MS" panose="030F0702030302020204" pitchFamily="66" charset="0"/>
                </a:rPr>
                <a:t>Is the injury or illness </a:t>
              </a:r>
              <a:r>
                <a:rPr lang="en-US" altLang="en-US" sz="2200">
                  <a:solidFill>
                    <a:srgbClr val="FF0000"/>
                  </a:solidFill>
                  <a:latin typeface="Comic Sans MS" panose="030F0702030302020204" pitchFamily="66" charset="0"/>
                </a:rPr>
                <a:t>a new case</a:t>
              </a:r>
              <a:r>
                <a:rPr lang="en-US" altLang="en-US" sz="2200">
                  <a:solidFill>
                    <a:schemeClr val="tx1"/>
                  </a:solidFill>
                  <a:latin typeface="Comic Sans MS" panose="030F0702030302020204" pitchFamily="66" charset="0"/>
                </a:rPr>
                <a:t>?</a:t>
              </a:r>
              <a:endParaRPr lang="en-US" altLang="en-US" sz="2800">
                <a:solidFill>
                  <a:schemeClr val="tx1"/>
                </a:solidFill>
              </a:endParaRPr>
            </a:p>
          </p:txBody>
        </p:sp>
      </p:grpSp>
      <p:sp>
        <p:nvSpPr>
          <p:cNvPr id="2" name="Title 1" hidden="1"/>
          <p:cNvSpPr>
            <a:spLocks noGrp="1"/>
          </p:cNvSpPr>
          <p:nvPr>
            <p:ph type="title"/>
          </p:nvPr>
        </p:nvSpPr>
        <p:spPr/>
        <p:txBody>
          <a:bodyPr/>
          <a:lstStyle/>
          <a:p>
            <a:r>
              <a:rPr lang="en-US" dirty="0" smtClean="0"/>
              <a:t>Is the injury or illness a new case? Scenario C Step 3</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5458"/>
                                        </p:tgtEl>
                                        <p:attrNameLst>
                                          <p:attrName>style.visibility</p:attrName>
                                        </p:attrNameLst>
                                      </p:cBhvr>
                                      <p:to>
                                        <p:strVal val="visible"/>
                                      </p:to>
                                    </p:set>
                                    <p:animEffect transition="in" filter="wipe(left)">
                                      <p:cBhvr>
                                        <p:cTn id="7" dur="500"/>
                                        <p:tgtEl>
                                          <p:spTgt spid="2754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75459"/>
                                        </p:tgtEl>
                                        <p:attrNameLst>
                                          <p:attrName>style.visibility</p:attrName>
                                        </p:attrNameLst>
                                      </p:cBhvr>
                                      <p:to>
                                        <p:strVal val="visible"/>
                                      </p:to>
                                    </p:set>
                                    <p:animEffect transition="in" filter="box(out)">
                                      <p:cBhvr>
                                        <p:cTn id="12" dur="500"/>
                                        <p:tgtEl>
                                          <p:spTgt spid="2754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8" fill="hold" grpId="0" nodeType="clickEffect">
                                  <p:stCondLst>
                                    <p:cond delay="0"/>
                                  </p:stCondLst>
                                  <p:childTnLst>
                                    <p:set>
                                      <p:cBhvr>
                                        <p:cTn id="16" dur="1" fill="hold">
                                          <p:stCondLst>
                                            <p:cond delay="0"/>
                                          </p:stCondLst>
                                        </p:cTn>
                                        <p:tgtEl>
                                          <p:spTgt spid="275461"/>
                                        </p:tgtEl>
                                        <p:attrNameLst>
                                          <p:attrName>style.visibility</p:attrName>
                                        </p:attrNameLst>
                                      </p:cBhvr>
                                      <p:to>
                                        <p:strVal val="visible"/>
                                      </p:to>
                                    </p:set>
                                    <p:anim calcmode="lin" valueType="num">
                                      <p:cBhvr>
                                        <p:cTn id="17" dur="500" fill="hold"/>
                                        <p:tgtEl>
                                          <p:spTgt spid="275461"/>
                                        </p:tgtEl>
                                        <p:attrNameLst>
                                          <p:attrName>ppt_x</p:attrName>
                                        </p:attrNameLst>
                                      </p:cBhvr>
                                      <p:tavLst>
                                        <p:tav tm="0">
                                          <p:val>
                                            <p:strVal val="#ppt_x-#ppt_w/2"/>
                                          </p:val>
                                        </p:tav>
                                        <p:tav tm="100000">
                                          <p:val>
                                            <p:strVal val="#ppt_x"/>
                                          </p:val>
                                        </p:tav>
                                      </p:tavLst>
                                    </p:anim>
                                    <p:anim calcmode="lin" valueType="num">
                                      <p:cBhvr>
                                        <p:cTn id="18" dur="500" fill="hold"/>
                                        <p:tgtEl>
                                          <p:spTgt spid="275461"/>
                                        </p:tgtEl>
                                        <p:attrNameLst>
                                          <p:attrName>ppt_y</p:attrName>
                                        </p:attrNameLst>
                                      </p:cBhvr>
                                      <p:tavLst>
                                        <p:tav tm="0">
                                          <p:val>
                                            <p:strVal val="#ppt_y"/>
                                          </p:val>
                                        </p:tav>
                                        <p:tav tm="100000">
                                          <p:val>
                                            <p:strVal val="#ppt_y"/>
                                          </p:val>
                                        </p:tav>
                                      </p:tavLst>
                                    </p:anim>
                                    <p:anim calcmode="lin" valueType="num">
                                      <p:cBhvr>
                                        <p:cTn id="19" dur="500" fill="hold"/>
                                        <p:tgtEl>
                                          <p:spTgt spid="275461"/>
                                        </p:tgtEl>
                                        <p:attrNameLst>
                                          <p:attrName>ppt_w</p:attrName>
                                        </p:attrNameLst>
                                      </p:cBhvr>
                                      <p:tavLst>
                                        <p:tav tm="0">
                                          <p:val>
                                            <p:fltVal val="0"/>
                                          </p:val>
                                        </p:tav>
                                        <p:tav tm="100000">
                                          <p:val>
                                            <p:strVal val="#ppt_w"/>
                                          </p:val>
                                        </p:tav>
                                      </p:tavLst>
                                    </p:anim>
                                    <p:anim calcmode="lin" valueType="num">
                                      <p:cBhvr>
                                        <p:cTn id="20" dur="500" fill="hold"/>
                                        <p:tgtEl>
                                          <p:spTgt spid="275461"/>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5460"/>
                                        </p:tgtEl>
                                        <p:attrNameLst>
                                          <p:attrName>style.visibility</p:attrName>
                                        </p:attrNameLst>
                                      </p:cBhvr>
                                      <p:to>
                                        <p:strVal val="visible"/>
                                      </p:to>
                                    </p:set>
                                    <p:anim calcmode="lin" valueType="num">
                                      <p:cBhvr additive="base">
                                        <p:cTn id="25" dur="500" fill="hold"/>
                                        <p:tgtEl>
                                          <p:spTgt spid="275460"/>
                                        </p:tgtEl>
                                        <p:attrNameLst>
                                          <p:attrName>ppt_x</p:attrName>
                                        </p:attrNameLst>
                                      </p:cBhvr>
                                      <p:tavLst>
                                        <p:tav tm="0">
                                          <p:val>
                                            <p:strVal val="#ppt_x"/>
                                          </p:val>
                                        </p:tav>
                                        <p:tav tm="100000">
                                          <p:val>
                                            <p:strVal val="#ppt_x"/>
                                          </p:val>
                                        </p:tav>
                                      </p:tavLst>
                                    </p:anim>
                                    <p:anim calcmode="lin" valueType="num">
                                      <p:cBhvr additive="base">
                                        <p:cTn id="26" dur="500" fill="hold"/>
                                        <p:tgtEl>
                                          <p:spTgt spid="2754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8" grpId="0" autoUpdateAnimBg="0"/>
      <p:bldP spid="275459" grpId="0" autoUpdateAnimBg="0"/>
      <p:bldP spid="275460" grpId="0" autoUpdateAnimBg="0"/>
      <p:bldP spid="275461"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3"/>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A88A5626-C8FB-41A6-900B-EDFE502E30BC}" type="slidenum">
              <a:rPr lang="en-US" altLang="en-US" sz="1400">
                <a:latin typeface="Times New Roman" panose="02020603050405020304" pitchFamily="18" charset="0"/>
              </a:rPr>
              <a:pPr>
                <a:spcBef>
                  <a:spcPct val="0"/>
                </a:spcBef>
                <a:buClrTx/>
                <a:buFontTx/>
                <a:buNone/>
              </a:pPr>
              <a:t>32</a:t>
            </a:fld>
            <a:endParaRPr lang="en-US" altLang="en-US" sz="1400">
              <a:latin typeface="Times New Roman" panose="02020603050405020304" pitchFamily="18" charset="0"/>
            </a:endParaRPr>
          </a:p>
        </p:txBody>
      </p:sp>
      <p:sp>
        <p:nvSpPr>
          <p:cNvPr id="68611" name="Rectangle 2"/>
          <p:cNvSpPr>
            <a:spLocks noChangeArrowheads="1"/>
          </p:cNvSpPr>
          <p:nvPr/>
        </p:nvSpPr>
        <p:spPr bwMode="auto">
          <a:xfrm>
            <a:off x="1219200" y="228600"/>
            <a:ext cx="6681788" cy="6858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lgn="ctr" eaLnBrk="1" hangingPunct="1">
              <a:spcBef>
                <a:spcPct val="30000"/>
              </a:spcBef>
              <a:buClrTx/>
              <a:buFontTx/>
              <a:buNone/>
            </a:pPr>
            <a:r>
              <a:rPr lang="en-US" altLang="en-US" sz="2200">
                <a:solidFill>
                  <a:schemeClr val="tx1"/>
                </a:solidFill>
                <a:latin typeface="Comic Sans MS" panose="030F0702030302020204" pitchFamily="66" charset="0"/>
              </a:rPr>
              <a:t>Did the employee </a:t>
            </a:r>
            <a:r>
              <a:rPr lang="en-US" altLang="en-US" sz="2200">
                <a:solidFill>
                  <a:srgbClr val="FF0000"/>
                </a:solidFill>
                <a:latin typeface="Comic Sans MS" panose="030F0702030302020204" pitchFamily="66" charset="0"/>
              </a:rPr>
              <a:t>experience an injury or illness</a:t>
            </a:r>
            <a:r>
              <a:rPr lang="en-US" altLang="en-US" sz="2200">
                <a:solidFill>
                  <a:schemeClr val="tx1"/>
                </a:solidFill>
                <a:latin typeface="Comic Sans MS" panose="030F0702030302020204" pitchFamily="66" charset="0"/>
              </a:rPr>
              <a:t>?</a:t>
            </a:r>
            <a:endParaRPr lang="en-US" altLang="en-US" sz="2800">
              <a:solidFill>
                <a:schemeClr val="tx1"/>
              </a:solidFill>
            </a:endParaRPr>
          </a:p>
        </p:txBody>
      </p:sp>
      <p:grpSp>
        <p:nvGrpSpPr>
          <p:cNvPr id="68612" name="Group 3" descr="Decorative"/>
          <p:cNvGrpSpPr>
            <a:grpSpLocks/>
          </p:cNvGrpSpPr>
          <p:nvPr/>
        </p:nvGrpSpPr>
        <p:grpSpPr bwMode="auto">
          <a:xfrm>
            <a:off x="1905000" y="1581150"/>
            <a:ext cx="5257800" cy="685800"/>
            <a:chOff x="2148" y="1056"/>
            <a:chExt cx="1344" cy="432"/>
          </a:xfrm>
        </p:grpSpPr>
        <p:sp>
          <p:nvSpPr>
            <p:cNvPr id="68623" name="Rectangle 4"/>
            <p:cNvSpPr>
              <a:spLocks noChangeArrowheads="1"/>
            </p:cNvSpPr>
            <p:nvPr/>
          </p:nvSpPr>
          <p:spPr bwMode="auto">
            <a:xfrm>
              <a:off x="2148" y="1056"/>
              <a:ext cx="1344" cy="43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eaLnBrk="1" hangingPunct="1">
                <a:spcBef>
                  <a:spcPct val="30000"/>
                </a:spcBef>
                <a:buClrTx/>
                <a:buFontTx/>
                <a:buNone/>
              </a:pPr>
              <a:endParaRPr lang="en-US" altLang="en-US" sz="1300">
                <a:solidFill>
                  <a:schemeClr val="tx1"/>
                </a:solidFill>
                <a:latin typeface="Times New Roman" panose="02020603050405020304" pitchFamily="18" charset="0"/>
              </a:endParaRPr>
            </a:p>
          </p:txBody>
        </p:sp>
        <p:sp>
          <p:nvSpPr>
            <p:cNvPr id="68624" name="Rectangle 5"/>
            <p:cNvSpPr>
              <a:spLocks noChangeArrowheads="1"/>
            </p:cNvSpPr>
            <p:nvPr/>
          </p:nvSpPr>
          <p:spPr bwMode="auto">
            <a:xfrm>
              <a:off x="2148" y="1056"/>
              <a:ext cx="1344" cy="43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lgn="ctr" eaLnBrk="1" hangingPunct="1">
                <a:spcBef>
                  <a:spcPct val="30000"/>
                </a:spcBef>
                <a:buClrTx/>
                <a:buFontTx/>
                <a:buNone/>
              </a:pPr>
              <a:r>
                <a:rPr lang="en-US" altLang="en-US" sz="2200" dirty="0">
                  <a:solidFill>
                    <a:schemeClr val="tx1"/>
                  </a:solidFill>
                  <a:latin typeface="Comic Sans MS" panose="030F0702030302020204" pitchFamily="66" charset="0"/>
                </a:rPr>
                <a:t>Is the injury or illness </a:t>
              </a:r>
              <a:r>
                <a:rPr lang="en-US" altLang="en-US" sz="2200" dirty="0">
                  <a:solidFill>
                    <a:srgbClr val="FF0000"/>
                  </a:solidFill>
                  <a:latin typeface="Comic Sans MS" panose="030F0702030302020204" pitchFamily="66" charset="0"/>
                </a:rPr>
                <a:t>work-related</a:t>
              </a:r>
              <a:r>
                <a:rPr lang="en-US" altLang="en-US" sz="2200" dirty="0">
                  <a:solidFill>
                    <a:schemeClr val="tx1"/>
                  </a:solidFill>
                  <a:latin typeface="Comic Sans MS" panose="030F0702030302020204" pitchFamily="66" charset="0"/>
                </a:rPr>
                <a:t>?</a:t>
              </a:r>
              <a:endParaRPr lang="en-US" altLang="en-US" sz="2800" dirty="0">
                <a:solidFill>
                  <a:schemeClr val="tx1"/>
                </a:solidFill>
              </a:endParaRPr>
            </a:p>
          </p:txBody>
        </p:sp>
      </p:grpSp>
      <p:grpSp>
        <p:nvGrpSpPr>
          <p:cNvPr id="68613" name="Group 6" descr="Decorative"/>
          <p:cNvGrpSpPr>
            <a:grpSpLocks/>
          </p:cNvGrpSpPr>
          <p:nvPr/>
        </p:nvGrpSpPr>
        <p:grpSpPr bwMode="auto">
          <a:xfrm>
            <a:off x="2057400" y="2933700"/>
            <a:ext cx="4972050" cy="685800"/>
            <a:chOff x="2160" y="1872"/>
            <a:chExt cx="1344" cy="432"/>
          </a:xfrm>
        </p:grpSpPr>
        <p:sp>
          <p:nvSpPr>
            <p:cNvPr id="68621" name="Rectangle 7"/>
            <p:cNvSpPr>
              <a:spLocks noChangeArrowheads="1"/>
            </p:cNvSpPr>
            <p:nvPr/>
          </p:nvSpPr>
          <p:spPr bwMode="auto">
            <a:xfrm>
              <a:off x="2160" y="1872"/>
              <a:ext cx="1344" cy="43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eaLnBrk="1" hangingPunct="1">
                <a:spcBef>
                  <a:spcPct val="30000"/>
                </a:spcBef>
                <a:buClrTx/>
                <a:buFontTx/>
                <a:buNone/>
              </a:pPr>
              <a:endParaRPr lang="en-US" altLang="en-US" sz="1300">
                <a:solidFill>
                  <a:schemeClr val="tx1"/>
                </a:solidFill>
                <a:latin typeface="Times New Roman" panose="02020603050405020304" pitchFamily="18" charset="0"/>
              </a:endParaRPr>
            </a:p>
          </p:txBody>
        </p:sp>
        <p:sp>
          <p:nvSpPr>
            <p:cNvPr id="68622" name="Rectangle 8"/>
            <p:cNvSpPr>
              <a:spLocks noChangeArrowheads="1"/>
            </p:cNvSpPr>
            <p:nvPr/>
          </p:nvSpPr>
          <p:spPr bwMode="auto">
            <a:xfrm>
              <a:off x="2160" y="1872"/>
              <a:ext cx="1344" cy="43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lgn="ctr" eaLnBrk="1" hangingPunct="1">
                <a:spcBef>
                  <a:spcPct val="30000"/>
                </a:spcBef>
                <a:buClrTx/>
                <a:buFontTx/>
                <a:buNone/>
              </a:pPr>
              <a:r>
                <a:rPr lang="en-US" altLang="en-US" sz="2200">
                  <a:solidFill>
                    <a:schemeClr val="tx1"/>
                  </a:solidFill>
                  <a:latin typeface="Comic Sans MS" panose="030F0702030302020204" pitchFamily="66" charset="0"/>
                </a:rPr>
                <a:t>Is the injury or illness </a:t>
              </a:r>
              <a:r>
                <a:rPr lang="en-US" altLang="en-US" sz="2200">
                  <a:solidFill>
                    <a:srgbClr val="FF0000"/>
                  </a:solidFill>
                  <a:latin typeface="Comic Sans MS" panose="030F0702030302020204" pitchFamily="66" charset="0"/>
                </a:rPr>
                <a:t>a new case</a:t>
              </a:r>
              <a:r>
                <a:rPr lang="en-US" altLang="en-US" sz="2200">
                  <a:solidFill>
                    <a:schemeClr val="tx1"/>
                  </a:solidFill>
                  <a:latin typeface="Comic Sans MS" panose="030F0702030302020204" pitchFamily="66" charset="0"/>
                </a:rPr>
                <a:t>?</a:t>
              </a:r>
              <a:endParaRPr lang="en-US" altLang="en-US" sz="2800">
                <a:solidFill>
                  <a:schemeClr val="tx1"/>
                </a:solidFill>
              </a:endParaRPr>
            </a:p>
          </p:txBody>
        </p:sp>
      </p:grpSp>
      <p:sp>
        <p:nvSpPr>
          <p:cNvPr id="68614" name="Rectangle 9"/>
          <p:cNvSpPr>
            <a:spLocks noChangeArrowheads="1"/>
          </p:cNvSpPr>
          <p:nvPr/>
        </p:nvSpPr>
        <p:spPr bwMode="auto">
          <a:xfrm>
            <a:off x="1035050" y="4286250"/>
            <a:ext cx="7046913" cy="9906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lgn="ctr" eaLnBrk="1" hangingPunct="1">
              <a:spcBef>
                <a:spcPct val="30000"/>
              </a:spcBef>
              <a:buClrTx/>
              <a:buFontTx/>
              <a:buNone/>
            </a:pPr>
            <a:r>
              <a:rPr lang="en-US" altLang="en-US" sz="2200" dirty="0">
                <a:solidFill>
                  <a:schemeClr val="tx1"/>
                </a:solidFill>
                <a:latin typeface="Comic Sans MS" panose="030F0702030302020204" pitchFamily="66" charset="0"/>
              </a:rPr>
              <a:t>Does the injury or illness </a:t>
            </a:r>
            <a:r>
              <a:rPr lang="en-US" altLang="en-US" sz="2200" dirty="0">
                <a:solidFill>
                  <a:srgbClr val="FF0000"/>
                </a:solidFill>
                <a:latin typeface="Comic Sans MS" panose="030F0702030302020204" pitchFamily="66" charset="0"/>
              </a:rPr>
              <a:t>meet the general criteria</a:t>
            </a:r>
          </a:p>
          <a:p>
            <a:pPr algn="ctr" eaLnBrk="1" hangingPunct="1">
              <a:spcBef>
                <a:spcPct val="30000"/>
              </a:spcBef>
              <a:buClrTx/>
              <a:buFontTx/>
              <a:buNone/>
            </a:pPr>
            <a:r>
              <a:rPr lang="en-US" altLang="en-US" sz="2200" dirty="0">
                <a:solidFill>
                  <a:srgbClr val="FF0000"/>
                </a:solidFill>
                <a:latin typeface="Comic Sans MS" panose="030F0702030302020204" pitchFamily="66" charset="0"/>
              </a:rPr>
              <a:t>or the application to specific cases</a:t>
            </a:r>
            <a:r>
              <a:rPr lang="en-US" altLang="en-US" sz="2200" dirty="0">
                <a:solidFill>
                  <a:schemeClr val="tx1"/>
                </a:solidFill>
                <a:latin typeface="Comic Sans MS" panose="030F0702030302020204" pitchFamily="66" charset="0"/>
              </a:rPr>
              <a:t>?</a:t>
            </a:r>
            <a:endParaRPr lang="en-US" altLang="en-US" sz="2800" dirty="0">
              <a:solidFill>
                <a:schemeClr val="tx1"/>
              </a:solidFill>
            </a:endParaRPr>
          </a:p>
        </p:txBody>
      </p:sp>
      <p:sp>
        <p:nvSpPr>
          <p:cNvPr id="68615" name="Text Box 10"/>
          <p:cNvSpPr txBox="1">
            <a:spLocks noChangeArrowheads="1"/>
          </p:cNvSpPr>
          <p:nvPr/>
        </p:nvSpPr>
        <p:spPr bwMode="auto">
          <a:xfrm>
            <a:off x="4800600" y="990600"/>
            <a:ext cx="742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eaLnBrk="1" hangingPunct="1">
              <a:spcBef>
                <a:spcPct val="30000"/>
              </a:spcBef>
              <a:buClrTx/>
              <a:buFontTx/>
              <a:buNone/>
            </a:pPr>
            <a:r>
              <a:rPr lang="en-US" altLang="en-US" sz="2400" b="1" i="1">
                <a:latin typeface="Times New Roman" panose="02020603050405020304" pitchFamily="18" charset="0"/>
              </a:rPr>
              <a:t>YES</a:t>
            </a:r>
            <a:endParaRPr lang="en-US" altLang="en-US" sz="2800"/>
          </a:p>
        </p:txBody>
      </p:sp>
      <p:sp>
        <p:nvSpPr>
          <p:cNvPr id="68616" name="Text Box 11"/>
          <p:cNvSpPr txBox="1">
            <a:spLocks noChangeArrowheads="1"/>
          </p:cNvSpPr>
          <p:nvPr/>
        </p:nvSpPr>
        <p:spPr bwMode="auto">
          <a:xfrm>
            <a:off x="4800600" y="2362200"/>
            <a:ext cx="742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eaLnBrk="1" hangingPunct="1">
              <a:spcBef>
                <a:spcPct val="30000"/>
              </a:spcBef>
              <a:buClrTx/>
              <a:buFontTx/>
              <a:buNone/>
            </a:pPr>
            <a:r>
              <a:rPr lang="en-US" altLang="en-US" sz="2400" b="1" i="1">
                <a:latin typeface="Times New Roman" panose="02020603050405020304" pitchFamily="18" charset="0"/>
              </a:rPr>
              <a:t>YES</a:t>
            </a:r>
            <a:endParaRPr lang="en-US" altLang="en-US" sz="2800"/>
          </a:p>
        </p:txBody>
      </p:sp>
      <p:sp>
        <p:nvSpPr>
          <p:cNvPr id="68617" name="Text Box 12"/>
          <p:cNvSpPr txBox="1">
            <a:spLocks noChangeArrowheads="1"/>
          </p:cNvSpPr>
          <p:nvPr/>
        </p:nvSpPr>
        <p:spPr bwMode="auto">
          <a:xfrm>
            <a:off x="4800600" y="3733800"/>
            <a:ext cx="742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eaLnBrk="1" hangingPunct="1">
              <a:spcBef>
                <a:spcPct val="30000"/>
              </a:spcBef>
              <a:buClrTx/>
              <a:buFontTx/>
              <a:buNone/>
            </a:pPr>
            <a:r>
              <a:rPr lang="en-US" altLang="en-US" sz="2400" b="1" i="1">
                <a:latin typeface="Times New Roman" panose="02020603050405020304" pitchFamily="18" charset="0"/>
              </a:rPr>
              <a:t>YES</a:t>
            </a:r>
            <a:endParaRPr lang="en-US" altLang="en-US" sz="2800"/>
          </a:p>
        </p:txBody>
      </p:sp>
      <p:sp>
        <p:nvSpPr>
          <p:cNvPr id="67594" name="Line 13" descr="white arrow pointing down" title="white arrow"/>
          <p:cNvSpPr>
            <a:spLocks noChangeShapeType="1"/>
          </p:cNvSpPr>
          <p:nvPr/>
        </p:nvSpPr>
        <p:spPr bwMode="auto">
          <a:xfrm>
            <a:off x="4562475" y="914400"/>
            <a:ext cx="0" cy="676275"/>
          </a:xfrm>
          <a:prstGeom prst="line">
            <a:avLst/>
          </a:prstGeom>
          <a:noFill/>
          <a:ln w="38100">
            <a:solidFill>
              <a:srgbClr val="FFFF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cs typeface="Arial" charset="0"/>
            </a:endParaRPr>
          </a:p>
        </p:txBody>
      </p:sp>
      <p:sp>
        <p:nvSpPr>
          <p:cNvPr id="67595" name="Line 14" descr="white arrow pointing down" title="white arrow"/>
          <p:cNvSpPr>
            <a:spLocks noChangeShapeType="1"/>
          </p:cNvSpPr>
          <p:nvPr/>
        </p:nvSpPr>
        <p:spPr bwMode="auto">
          <a:xfrm>
            <a:off x="4572000" y="2247900"/>
            <a:ext cx="0" cy="676275"/>
          </a:xfrm>
          <a:prstGeom prst="line">
            <a:avLst/>
          </a:prstGeom>
          <a:noFill/>
          <a:ln w="38100">
            <a:solidFill>
              <a:srgbClr val="FFFF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cs typeface="Arial" charset="0"/>
            </a:endParaRPr>
          </a:p>
        </p:txBody>
      </p:sp>
      <p:sp>
        <p:nvSpPr>
          <p:cNvPr id="67596" name="Line 15" descr="white arrow pointing down" title="white arrow"/>
          <p:cNvSpPr>
            <a:spLocks noChangeShapeType="1"/>
          </p:cNvSpPr>
          <p:nvPr/>
        </p:nvSpPr>
        <p:spPr bwMode="auto">
          <a:xfrm>
            <a:off x="4572000" y="3609975"/>
            <a:ext cx="0" cy="676275"/>
          </a:xfrm>
          <a:prstGeom prst="line">
            <a:avLst/>
          </a:prstGeom>
          <a:noFill/>
          <a:ln w="38100">
            <a:solidFill>
              <a:srgbClr val="FFFF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cs typeface="Arial" charset="0"/>
            </a:endParaRPr>
          </a:p>
        </p:txBody>
      </p:sp>
      <p:sp>
        <p:nvSpPr>
          <p:cNvPr id="2" name="Title 1" hidden="1"/>
          <p:cNvSpPr>
            <a:spLocks noGrp="1"/>
          </p:cNvSpPr>
          <p:nvPr>
            <p:ph type="title"/>
          </p:nvPr>
        </p:nvSpPr>
        <p:spPr/>
        <p:txBody>
          <a:bodyPr/>
          <a:lstStyle/>
          <a:p>
            <a:r>
              <a:rPr lang="en-US" dirty="0" smtClean="0"/>
              <a:t>Is the injury or illness a new case flowchart</a:t>
            </a:r>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3"/>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3D327DA2-A245-41AB-A256-EE755B5F794D}" type="slidenum">
              <a:rPr lang="en-US" altLang="en-US" sz="1400">
                <a:latin typeface="Times New Roman" panose="02020603050405020304" pitchFamily="18" charset="0"/>
              </a:rPr>
              <a:pPr>
                <a:spcBef>
                  <a:spcPct val="0"/>
                </a:spcBef>
                <a:buClrTx/>
                <a:buFontTx/>
                <a:buNone/>
              </a:pPr>
              <a:t>33</a:t>
            </a:fld>
            <a:endParaRPr lang="en-US" altLang="en-US" sz="1400">
              <a:latin typeface="Times New Roman" panose="02020603050405020304" pitchFamily="18" charset="0"/>
            </a:endParaRPr>
          </a:p>
        </p:txBody>
      </p:sp>
      <p:sp>
        <p:nvSpPr>
          <p:cNvPr id="281602" name="Rectangle 2"/>
          <p:cNvSpPr>
            <a:spLocks noChangeArrowheads="1"/>
          </p:cNvSpPr>
          <p:nvPr/>
        </p:nvSpPr>
        <p:spPr bwMode="auto">
          <a:xfrm>
            <a:off x="838200" y="2209800"/>
            <a:ext cx="7467600" cy="4419600"/>
          </a:xfrm>
          <a:prstGeom prst="rect">
            <a:avLst/>
          </a:prstGeom>
          <a:solidFill>
            <a:schemeClr val="bg1"/>
          </a:solidFill>
          <a:ln w="28575">
            <a:solidFill>
              <a:schemeClr val="tx1"/>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80" rIns="182880" anchor="ctr"/>
          <a:lstStyle>
            <a:lvl1pPr>
              <a:spcBef>
                <a:spcPct val="20000"/>
              </a:spcBef>
              <a:buClr>
                <a:srgbClr val="FF9900"/>
              </a:buClr>
              <a:buChar char="•"/>
              <a:defRPr sz="3200">
                <a:solidFill>
                  <a:srgbClr val="FFFFFF"/>
                </a:solidFill>
                <a:latin typeface="Verdana" panose="020B0604030504040204" pitchFamily="34" charset="0"/>
              </a:defRPr>
            </a:lvl1pPr>
            <a:lvl2pPr>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eaLnBrk="1" hangingPunct="1">
              <a:spcBef>
                <a:spcPct val="0"/>
              </a:spcBef>
              <a:buClrTx/>
              <a:buFontTx/>
              <a:buNone/>
            </a:pPr>
            <a:r>
              <a:rPr lang="en-US" altLang="en-US" sz="1600" b="1">
                <a:solidFill>
                  <a:srgbClr val="3333FF"/>
                </a:solidFill>
                <a:latin typeface="Comic Sans MS" panose="030F0702030302020204" pitchFamily="66" charset="0"/>
              </a:rPr>
              <a:t>		</a:t>
            </a:r>
            <a:endParaRPr lang="en-US" altLang="en-US" sz="2000" b="1">
              <a:latin typeface="Comic Sans MS" panose="030F0702030302020204" pitchFamily="66" charset="0"/>
            </a:endParaRPr>
          </a:p>
          <a:p>
            <a:pPr eaLnBrk="1" hangingPunct="1">
              <a:spcBef>
                <a:spcPct val="0"/>
              </a:spcBef>
              <a:buClrTx/>
              <a:buFontTx/>
              <a:buNone/>
            </a:pPr>
            <a:r>
              <a:rPr lang="en-US" altLang="en-US" sz="1600" b="1">
                <a:solidFill>
                  <a:srgbClr val="9900CC"/>
                </a:solidFill>
                <a:latin typeface="Comic Sans MS" panose="030F0702030302020204" pitchFamily="66" charset="0"/>
              </a:rPr>
              <a:t>	      </a:t>
            </a:r>
          </a:p>
          <a:p>
            <a:pPr eaLnBrk="1" hangingPunct="1">
              <a:spcBef>
                <a:spcPct val="0"/>
              </a:spcBef>
              <a:buClrTx/>
              <a:buFontTx/>
              <a:buNone/>
            </a:pPr>
            <a:endParaRPr lang="en-US" altLang="en-US" sz="1600" b="1">
              <a:solidFill>
                <a:srgbClr val="9900CC"/>
              </a:solidFill>
              <a:latin typeface="Comic Sans MS" panose="030F0702030302020204" pitchFamily="66" charset="0"/>
            </a:endParaRPr>
          </a:p>
          <a:p>
            <a:pPr eaLnBrk="1" hangingPunct="1">
              <a:spcBef>
                <a:spcPct val="0"/>
              </a:spcBef>
              <a:buClrTx/>
              <a:buFontTx/>
              <a:buNone/>
            </a:pPr>
            <a:endParaRPr lang="en-US" altLang="en-US" sz="2000" b="1">
              <a:solidFill>
                <a:srgbClr val="9900CC"/>
              </a:solidFill>
              <a:latin typeface="Comic Sans MS" panose="030F0702030302020204" pitchFamily="66" charset="0"/>
            </a:endParaRPr>
          </a:p>
          <a:p>
            <a:pPr eaLnBrk="1" hangingPunct="1">
              <a:spcBef>
                <a:spcPct val="0"/>
              </a:spcBef>
              <a:buClrTx/>
              <a:buFontTx/>
              <a:buNone/>
            </a:pPr>
            <a:r>
              <a:rPr lang="en-US" altLang="en-US" sz="2000" b="1">
                <a:solidFill>
                  <a:srgbClr val="9900CC"/>
                </a:solidFill>
                <a:latin typeface="Comic Sans MS" panose="030F0702030302020204" pitchFamily="66" charset="0"/>
              </a:rPr>
              <a:t>	    General Recording Criteria 1904.7</a:t>
            </a:r>
          </a:p>
          <a:p>
            <a:pPr eaLnBrk="1" hangingPunct="1">
              <a:spcBef>
                <a:spcPct val="30000"/>
              </a:spcBef>
              <a:buClrTx/>
              <a:buFontTx/>
              <a:buNone/>
            </a:pPr>
            <a:r>
              <a:rPr lang="en-US" altLang="en-US" sz="2000">
                <a:solidFill>
                  <a:schemeClr val="tx1"/>
                </a:solidFill>
                <a:latin typeface="Comic Sans MS" panose="030F0702030302020204" pitchFamily="66" charset="0"/>
              </a:rPr>
              <a:t>An injury or illness is recordable if it results in one or more</a:t>
            </a:r>
          </a:p>
          <a:p>
            <a:pPr eaLnBrk="1" hangingPunct="1">
              <a:spcBef>
                <a:spcPct val="30000"/>
              </a:spcBef>
              <a:buClrTx/>
              <a:buFontTx/>
              <a:buNone/>
            </a:pPr>
            <a:r>
              <a:rPr lang="en-US" altLang="en-US" sz="2000">
                <a:solidFill>
                  <a:schemeClr val="tx1"/>
                </a:solidFill>
                <a:latin typeface="Comic Sans MS" panose="030F0702030302020204" pitchFamily="66" charset="0"/>
              </a:rPr>
              <a:t> of the following:</a:t>
            </a:r>
          </a:p>
          <a:p>
            <a:pPr lvl="1" eaLnBrk="1" hangingPunct="1">
              <a:spcBef>
                <a:spcPct val="30000"/>
              </a:spcBef>
              <a:buClrTx/>
              <a:buFontTx/>
              <a:buChar char="•"/>
            </a:pPr>
            <a:r>
              <a:rPr lang="en-US" altLang="en-US" sz="2000">
                <a:solidFill>
                  <a:schemeClr val="tx1"/>
                </a:solidFill>
                <a:latin typeface="Comic Sans MS" panose="030F0702030302020204" pitchFamily="66" charset="0"/>
              </a:rPr>
              <a:t> Death</a:t>
            </a:r>
          </a:p>
          <a:p>
            <a:pPr lvl="1" eaLnBrk="1" hangingPunct="1">
              <a:spcBef>
                <a:spcPct val="30000"/>
              </a:spcBef>
              <a:buClrTx/>
              <a:buFontTx/>
              <a:buChar char="•"/>
            </a:pPr>
            <a:r>
              <a:rPr lang="en-US" altLang="en-US" sz="2000">
                <a:solidFill>
                  <a:schemeClr val="tx1"/>
                </a:solidFill>
                <a:latin typeface="Comic Sans MS" panose="030F0702030302020204" pitchFamily="66" charset="0"/>
              </a:rPr>
              <a:t> Days away from work</a:t>
            </a:r>
          </a:p>
          <a:p>
            <a:pPr lvl="1" eaLnBrk="1" hangingPunct="1">
              <a:spcBef>
                <a:spcPct val="30000"/>
              </a:spcBef>
              <a:buClrTx/>
              <a:buFontTx/>
              <a:buChar char="•"/>
            </a:pPr>
            <a:r>
              <a:rPr lang="en-US" altLang="en-US" sz="2000">
                <a:solidFill>
                  <a:schemeClr val="tx1"/>
                </a:solidFill>
                <a:latin typeface="Comic Sans MS" panose="030F0702030302020204" pitchFamily="66" charset="0"/>
              </a:rPr>
              <a:t> Restricted work activity</a:t>
            </a:r>
          </a:p>
          <a:p>
            <a:pPr lvl="1" eaLnBrk="1" hangingPunct="1">
              <a:spcBef>
                <a:spcPct val="30000"/>
              </a:spcBef>
              <a:buClrTx/>
              <a:buFontTx/>
              <a:buChar char="•"/>
            </a:pPr>
            <a:r>
              <a:rPr lang="en-US" altLang="en-US" sz="2000">
                <a:solidFill>
                  <a:schemeClr val="tx1"/>
                </a:solidFill>
                <a:latin typeface="Comic Sans MS" panose="030F0702030302020204" pitchFamily="66" charset="0"/>
              </a:rPr>
              <a:t> Transfer to another job</a:t>
            </a:r>
          </a:p>
          <a:p>
            <a:pPr lvl="1" eaLnBrk="1" hangingPunct="1">
              <a:spcBef>
                <a:spcPct val="30000"/>
              </a:spcBef>
              <a:buClrTx/>
              <a:buFontTx/>
              <a:buChar char="•"/>
            </a:pPr>
            <a:r>
              <a:rPr lang="en-US" altLang="en-US" sz="2000">
                <a:solidFill>
                  <a:schemeClr val="tx1"/>
                </a:solidFill>
                <a:latin typeface="Comic Sans MS" panose="030F0702030302020204" pitchFamily="66" charset="0"/>
              </a:rPr>
              <a:t> Medical treatment beyond first aid</a:t>
            </a:r>
          </a:p>
          <a:p>
            <a:pPr lvl="1" eaLnBrk="1" hangingPunct="1">
              <a:spcBef>
                <a:spcPct val="30000"/>
              </a:spcBef>
              <a:buClrTx/>
              <a:buFontTx/>
              <a:buChar char="•"/>
            </a:pPr>
            <a:r>
              <a:rPr lang="en-US" altLang="en-US" sz="2000">
                <a:solidFill>
                  <a:schemeClr val="tx1"/>
                </a:solidFill>
                <a:latin typeface="Comic Sans MS" panose="030F0702030302020204" pitchFamily="66" charset="0"/>
              </a:rPr>
              <a:t> Loss of consciousness</a:t>
            </a:r>
          </a:p>
          <a:p>
            <a:pPr lvl="1" eaLnBrk="1" hangingPunct="1">
              <a:spcBef>
                <a:spcPct val="30000"/>
              </a:spcBef>
              <a:buClrTx/>
              <a:buFontTx/>
              <a:buChar char="•"/>
            </a:pPr>
            <a:r>
              <a:rPr lang="en-US" altLang="en-US" sz="2000">
                <a:solidFill>
                  <a:schemeClr val="tx1"/>
                </a:solidFill>
                <a:latin typeface="Comic Sans MS" panose="030F0702030302020204" pitchFamily="66" charset="0"/>
              </a:rPr>
              <a:t> Significant injury or illness diagnosed by a PLHCP</a:t>
            </a:r>
          </a:p>
          <a:p>
            <a:pPr eaLnBrk="1" hangingPunct="1">
              <a:spcBef>
                <a:spcPct val="0"/>
              </a:spcBef>
              <a:buClrTx/>
              <a:buFontTx/>
              <a:buNone/>
            </a:pPr>
            <a:endParaRPr lang="en-US" altLang="en-US" sz="1600" b="1">
              <a:solidFill>
                <a:srgbClr val="6600FF"/>
              </a:solidFill>
              <a:latin typeface="Comic Sans MS" panose="030F0702030302020204" pitchFamily="66" charset="0"/>
            </a:endParaRPr>
          </a:p>
          <a:p>
            <a:pPr eaLnBrk="1" hangingPunct="1">
              <a:spcBef>
                <a:spcPct val="0"/>
              </a:spcBef>
              <a:buClrTx/>
              <a:buFontTx/>
              <a:buNone/>
            </a:pPr>
            <a:endParaRPr lang="en-US" altLang="en-US" sz="1600" b="1">
              <a:solidFill>
                <a:srgbClr val="6600FF"/>
              </a:solidFill>
              <a:latin typeface="Comic Sans MS" panose="030F0702030302020204" pitchFamily="66" charset="0"/>
            </a:endParaRPr>
          </a:p>
          <a:p>
            <a:pPr eaLnBrk="1" hangingPunct="1">
              <a:spcBef>
                <a:spcPct val="0"/>
              </a:spcBef>
              <a:buClrTx/>
              <a:buFontTx/>
              <a:buNone/>
            </a:pPr>
            <a:r>
              <a:rPr lang="en-US" altLang="en-US" sz="1600" b="1">
                <a:solidFill>
                  <a:schemeClr val="tx1"/>
                </a:solidFill>
                <a:latin typeface="Comic Sans MS" panose="030F0702030302020204" pitchFamily="66" charset="0"/>
              </a:rPr>
              <a:t>	</a:t>
            </a:r>
          </a:p>
        </p:txBody>
      </p:sp>
      <p:sp>
        <p:nvSpPr>
          <p:cNvPr id="70660" name="Rectangle 3"/>
          <p:cNvSpPr>
            <a:spLocks noChangeArrowheads="1"/>
          </p:cNvSpPr>
          <p:nvPr/>
        </p:nvSpPr>
        <p:spPr bwMode="auto">
          <a:xfrm>
            <a:off x="1012825" y="457200"/>
            <a:ext cx="7092950" cy="11430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lgn="ctr" eaLnBrk="1" hangingPunct="1">
              <a:spcBef>
                <a:spcPct val="0"/>
              </a:spcBef>
              <a:buClrTx/>
              <a:buFontTx/>
              <a:buNone/>
            </a:pPr>
            <a:r>
              <a:rPr lang="en-US" altLang="en-US" sz="2200">
                <a:solidFill>
                  <a:schemeClr val="tx1"/>
                </a:solidFill>
                <a:latin typeface="Comic Sans MS" panose="030F0702030302020204" pitchFamily="66" charset="0"/>
              </a:rPr>
              <a:t>Step 4:</a:t>
            </a:r>
          </a:p>
          <a:p>
            <a:pPr algn="ctr" eaLnBrk="1" hangingPunct="1">
              <a:spcBef>
                <a:spcPct val="0"/>
              </a:spcBef>
              <a:buClrTx/>
              <a:buFontTx/>
              <a:buNone/>
            </a:pPr>
            <a:r>
              <a:rPr lang="en-US" altLang="en-US" sz="2200">
                <a:solidFill>
                  <a:schemeClr val="tx1"/>
                </a:solidFill>
                <a:latin typeface="Comic Sans MS" panose="030F0702030302020204" pitchFamily="66" charset="0"/>
              </a:rPr>
              <a:t>Does the injury or illness </a:t>
            </a:r>
            <a:r>
              <a:rPr lang="en-US" altLang="en-US" sz="2200">
                <a:solidFill>
                  <a:srgbClr val="FF0000"/>
                </a:solidFill>
                <a:latin typeface="Comic Sans MS" panose="030F0702030302020204" pitchFamily="66" charset="0"/>
              </a:rPr>
              <a:t>meet the general criteria</a:t>
            </a:r>
          </a:p>
          <a:p>
            <a:pPr algn="ctr" eaLnBrk="1" hangingPunct="1">
              <a:spcBef>
                <a:spcPct val="0"/>
              </a:spcBef>
              <a:buClrTx/>
              <a:buFontTx/>
              <a:buNone/>
            </a:pPr>
            <a:r>
              <a:rPr lang="en-US" altLang="en-US" sz="2200">
                <a:solidFill>
                  <a:srgbClr val="FF0000"/>
                </a:solidFill>
                <a:latin typeface="Comic Sans MS" panose="030F0702030302020204" pitchFamily="66" charset="0"/>
              </a:rPr>
              <a:t>or the application to specific cases</a:t>
            </a:r>
            <a:r>
              <a:rPr lang="en-US" altLang="en-US" sz="2200">
                <a:solidFill>
                  <a:schemeClr val="tx1"/>
                </a:solidFill>
                <a:latin typeface="Comic Sans MS" panose="030F0702030302020204" pitchFamily="66" charset="0"/>
              </a:rPr>
              <a:t>?</a:t>
            </a:r>
          </a:p>
        </p:txBody>
      </p:sp>
      <p:sp>
        <p:nvSpPr>
          <p:cNvPr id="2" name="Title 1" hidden="1"/>
          <p:cNvSpPr>
            <a:spLocks noGrp="1"/>
          </p:cNvSpPr>
          <p:nvPr>
            <p:ph type="title"/>
          </p:nvPr>
        </p:nvSpPr>
        <p:spPr/>
        <p:txBody>
          <a:bodyPr/>
          <a:lstStyle/>
          <a:p>
            <a:r>
              <a:rPr lang="en-US" dirty="0" smtClean="0"/>
              <a:t>Step 4 Does the injury or illness meet the general criteria?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281602"/>
                                        </p:tgtEl>
                                        <p:attrNameLst>
                                          <p:attrName>style.visibility</p:attrName>
                                        </p:attrNameLst>
                                      </p:cBhvr>
                                      <p:to>
                                        <p:strVal val="visible"/>
                                      </p:to>
                                    </p:set>
                                    <p:anim calcmode="lin" valueType="num">
                                      <p:cBhvr>
                                        <p:cTn id="7" dur="500" fill="hold"/>
                                        <p:tgtEl>
                                          <p:spTgt spid="281602"/>
                                        </p:tgtEl>
                                        <p:attrNameLst>
                                          <p:attrName>ppt_w</p:attrName>
                                        </p:attrNameLst>
                                      </p:cBhvr>
                                      <p:tavLst>
                                        <p:tav tm="0">
                                          <p:val>
                                            <p:fltVal val="0"/>
                                          </p:val>
                                        </p:tav>
                                        <p:tav tm="100000">
                                          <p:val>
                                            <p:strVal val="#ppt_w"/>
                                          </p:val>
                                        </p:tav>
                                      </p:tavLst>
                                    </p:anim>
                                    <p:anim calcmode="lin" valueType="num">
                                      <p:cBhvr>
                                        <p:cTn id="8" dur="500" fill="hold"/>
                                        <p:tgtEl>
                                          <p:spTgt spid="281602"/>
                                        </p:tgtEl>
                                        <p:attrNameLst>
                                          <p:attrName>ppt_h</p:attrName>
                                        </p:attrNameLst>
                                      </p:cBhvr>
                                      <p:tavLst>
                                        <p:tav tm="0">
                                          <p:val>
                                            <p:fltVal val="0"/>
                                          </p:val>
                                        </p:tav>
                                        <p:tav tm="100000">
                                          <p:val>
                                            <p:strVal val="#ppt_h"/>
                                          </p:val>
                                        </p:tav>
                                      </p:tavLst>
                                    </p:anim>
                                    <p:anim calcmode="lin" valueType="num">
                                      <p:cBhvr>
                                        <p:cTn id="9" dur="500" fill="hold"/>
                                        <p:tgtEl>
                                          <p:spTgt spid="281602"/>
                                        </p:tgtEl>
                                        <p:attrNameLst>
                                          <p:attrName>ppt_x</p:attrName>
                                        </p:attrNameLst>
                                      </p:cBhvr>
                                      <p:tavLst>
                                        <p:tav tm="0">
                                          <p:val>
                                            <p:fltVal val="0.5"/>
                                          </p:val>
                                        </p:tav>
                                        <p:tav tm="100000">
                                          <p:val>
                                            <p:strVal val="#ppt_x"/>
                                          </p:val>
                                        </p:tav>
                                      </p:tavLst>
                                    </p:anim>
                                    <p:anim calcmode="lin" valueType="num">
                                      <p:cBhvr>
                                        <p:cTn id="10" dur="500" fill="hold"/>
                                        <p:tgtEl>
                                          <p:spTgt spid="28160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2"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5"/>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0B93EE9F-EE93-495E-A20A-054C77E1A63C}" type="slidenum">
              <a:rPr lang="en-US" altLang="en-US" sz="1400">
                <a:latin typeface="Times New Roman" panose="02020603050405020304" pitchFamily="18" charset="0"/>
              </a:rPr>
              <a:pPr>
                <a:spcBef>
                  <a:spcPct val="0"/>
                </a:spcBef>
                <a:buClrTx/>
                <a:buFontTx/>
                <a:buNone/>
              </a:pPr>
              <a:t>34</a:t>
            </a:fld>
            <a:endParaRPr lang="en-US" altLang="en-US" sz="1400">
              <a:latin typeface="Times New Roman" panose="02020603050405020304" pitchFamily="18" charset="0"/>
            </a:endParaRPr>
          </a:p>
        </p:txBody>
      </p:sp>
      <p:sp>
        <p:nvSpPr>
          <p:cNvPr id="72707" name="Rectangle 2"/>
          <p:cNvSpPr>
            <a:spLocks noGrp="1" noChangeArrowheads="1"/>
          </p:cNvSpPr>
          <p:nvPr>
            <p:ph type="title"/>
          </p:nvPr>
        </p:nvSpPr>
        <p:spPr>
          <a:xfrm>
            <a:off x="685800" y="457200"/>
            <a:ext cx="7924800" cy="1143000"/>
          </a:xfrm>
        </p:spPr>
        <p:txBody>
          <a:bodyPr/>
          <a:lstStyle/>
          <a:p>
            <a:pPr eaLnBrk="1" hangingPunct="1"/>
            <a:r>
              <a:rPr lang="en-US" altLang="en-US" sz="3300" smtClean="0"/>
              <a:t>1904.7(b)(3) - Days Away Cases</a:t>
            </a:r>
          </a:p>
        </p:txBody>
      </p:sp>
      <p:sp>
        <p:nvSpPr>
          <p:cNvPr id="72708" name="Rectangle 3"/>
          <p:cNvSpPr>
            <a:spLocks noGrp="1" noChangeArrowheads="1"/>
          </p:cNvSpPr>
          <p:nvPr>
            <p:ph type="body" idx="1"/>
          </p:nvPr>
        </p:nvSpPr>
        <p:spPr>
          <a:xfrm>
            <a:off x="685800" y="1828800"/>
            <a:ext cx="5486400" cy="4114800"/>
          </a:xfrm>
        </p:spPr>
        <p:txBody>
          <a:bodyPr/>
          <a:lstStyle/>
          <a:p>
            <a:pPr eaLnBrk="1" hangingPunct="1"/>
            <a:r>
              <a:rPr lang="en-US" altLang="en-US" sz="2800" smtClean="0"/>
              <a:t>Record if the case involves one or more days away from work</a:t>
            </a:r>
          </a:p>
          <a:p>
            <a:pPr eaLnBrk="1" hangingPunct="1"/>
            <a:r>
              <a:rPr lang="en-US" altLang="en-US" sz="2800" smtClean="0"/>
              <a:t>Check the box for days away cases and count the number of days</a:t>
            </a:r>
          </a:p>
          <a:p>
            <a:pPr eaLnBrk="1" hangingPunct="1"/>
            <a:r>
              <a:rPr lang="en-US" altLang="en-US" sz="2800" smtClean="0"/>
              <a:t>Do not include the day of injury/illness</a:t>
            </a:r>
          </a:p>
        </p:txBody>
      </p:sp>
      <p:pic>
        <p:nvPicPr>
          <p:cNvPr id="71685" name="Picture 5" descr="BS00057_&#10;&#10;calendar" title="calendar clip art"/>
          <p:cNvPicPr>
            <a:picLocks noChangeAspect="1" noChangeArrowheads="1"/>
          </p:cNvPicPr>
          <p:nvPr/>
        </p:nvPicPr>
        <p:blipFill>
          <a:blip r:embed="rId3"/>
          <a:srcRect/>
          <a:stretch>
            <a:fillRect/>
          </a:stretch>
        </p:blipFill>
        <p:spPr bwMode="auto">
          <a:xfrm>
            <a:off x="6413500" y="1981200"/>
            <a:ext cx="21463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1B220E7F-477C-48FA-A173-A624CA8FB49F}" type="slidenum">
              <a:rPr lang="en-US" altLang="en-US" sz="1400">
                <a:latin typeface="Times New Roman" panose="02020603050405020304" pitchFamily="18" charset="0"/>
              </a:rPr>
              <a:pPr>
                <a:spcBef>
                  <a:spcPct val="0"/>
                </a:spcBef>
                <a:buClrTx/>
                <a:buFontTx/>
                <a:buNone/>
              </a:pPr>
              <a:t>35</a:t>
            </a:fld>
            <a:endParaRPr lang="en-US" altLang="en-US" sz="1400">
              <a:latin typeface="Times New Roman" panose="02020603050405020304" pitchFamily="18" charset="0"/>
            </a:endParaRPr>
          </a:p>
        </p:txBody>
      </p:sp>
      <p:sp>
        <p:nvSpPr>
          <p:cNvPr id="74755" name="Rectangle 2"/>
          <p:cNvSpPr>
            <a:spLocks noGrp="1" noChangeArrowheads="1"/>
          </p:cNvSpPr>
          <p:nvPr>
            <p:ph type="title"/>
          </p:nvPr>
        </p:nvSpPr>
        <p:spPr>
          <a:xfrm>
            <a:off x="304800" y="457200"/>
            <a:ext cx="8458200" cy="1143000"/>
          </a:xfrm>
        </p:spPr>
        <p:txBody>
          <a:bodyPr/>
          <a:lstStyle/>
          <a:p>
            <a:pPr eaLnBrk="1" hangingPunct="1"/>
            <a:r>
              <a:rPr lang="en-US" altLang="en-US" sz="3400" smtClean="0"/>
              <a:t>1904.7(b)(3) – Days Away Cases</a:t>
            </a:r>
          </a:p>
        </p:txBody>
      </p:sp>
      <p:sp>
        <p:nvSpPr>
          <p:cNvPr id="74756" name="Rectangle 3"/>
          <p:cNvSpPr>
            <a:spLocks noGrp="1" noChangeArrowheads="1"/>
          </p:cNvSpPr>
          <p:nvPr>
            <p:ph type="body" idx="1"/>
          </p:nvPr>
        </p:nvSpPr>
        <p:spPr>
          <a:xfrm>
            <a:off x="685800" y="1600200"/>
            <a:ext cx="7924800" cy="4114800"/>
          </a:xfrm>
        </p:spPr>
        <p:txBody>
          <a:bodyPr/>
          <a:lstStyle/>
          <a:p>
            <a:pPr eaLnBrk="1" hangingPunct="1">
              <a:lnSpc>
                <a:spcPct val="90000"/>
              </a:lnSpc>
            </a:pPr>
            <a:r>
              <a:rPr lang="en-US" altLang="en-US" sz="2600" smtClean="0"/>
              <a:t>Day counts (days away or days restricted)</a:t>
            </a:r>
          </a:p>
          <a:p>
            <a:pPr lvl="1" eaLnBrk="1" hangingPunct="1">
              <a:lnSpc>
                <a:spcPct val="90000"/>
              </a:lnSpc>
            </a:pPr>
            <a:r>
              <a:rPr lang="en-US" altLang="en-US" sz="2400" smtClean="0"/>
              <a:t>Count the number of calendar days the employee was unable to work (include weekend days, holidays, vacation days, etc.)</a:t>
            </a:r>
          </a:p>
          <a:p>
            <a:pPr lvl="1" eaLnBrk="1" hangingPunct="1">
              <a:lnSpc>
                <a:spcPct val="90000"/>
              </a:lnSpc>
            </a:pPr>
            <a:r>
              <a:rPr lang="en-US" altLang="en-US" sz="2400" smtClean="0"/>
              <a:t>Cap day count at 180 days away and/or days restricted</a:t>
            </a:r>
          </a:p>
          <a:p>
            <a:pPr lvl="1" eaLnBrk="1" hangingPunct="1">
              <a:lnSpc>
                <a:spcPct val="90000"/>
              </a:lnSpc>
            </a:pPr>
            <a:r>
              <a:rPr lang="en-US" altLang="en-US" sz="2400" smtClean="0"/>
              <a:t>May stop day count if employee leaves company for a reason unrelated to the injury or illness</a:t>
            </a:r>
          </a:p>
          <a:p>
            <a:pPr lvl="1" eaLnBrk="1" hangingPunct="1">
              <a:lnSpc>
                <a:spcPct val="90000"/>
              </a:lnSpc>
            </a:pPr>
            <a:r>
              <a:rPr lang="en-US" altLang="en-US" sz="2400" smtClean="0"/>
              <a:t>If a medical opinion exists, employer must follow that opinion</a:t>
            </a:r>
          </a:p>
        </p:txBody>
      </p:sp>
    </p:spTree>
  </p:cSld>
  <p:clrMapOvr>
    <a:masterClrMapping/>
  </p:clrMapOvr>
  <p:transition spd="slow">
    <p:pull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3"/>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3D968155-AA7C-4BF6-8261-8FC408B62A17}" type="slidenum">
              <a:rPr lang="en-US" altLang="en-US" sz="1400">
                <a:latin typeface="Times New Roman" panose="02020603050405020304" pitchFamily="18" charset="0"/>
              </a:rPr>
              <a:pPr>
                <a:spcBef>
                  <a:spcPct val="0"/>
                </a:spcBef>
                <a:buClrTx/>
                <a:buFontTx/>
                <a:buNone/>
              </a:pPr>
              <a:t>36</a:t>
            </a:fld>
            <a:endParaRPr lang="en-US" altLang="en-US" sz="1400">
              <a:latin typeface="Times New Roman" panose="02020603050405020304" pitchFamily="18" charset="0"/>
            </a:endParaRPr>
          </a:p>
        </p:txBody>
      </p:sp>
      <p:sp>
        <p:nvSpPr>
          <p:cNvPr id="76803" name="Rectangle 2"/>
          <p:cNvSpPr>
            <a:spLocks noChangeArrowheads="1"/>
          </p:cNvSpPr>
          <p:nvPr/>
        </p:nvSpPr>
        <p:spPr bwMode="auto">
          <a:xfrm>
            <a:off x="381000" y="381000"/>
            <a:ext cx="838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lgn="ctr" eaLnBrk="1" hangingPunct="1">
              <a:spcBef>
                <a:spcPct val="0"/>
              </a:spcBef>
              <a:buClrTx/>
              <a:buFontTx/>
              <a:buNone/>
            </a:pPr>
            <a:r>
              <a:rPr lang="en-US" altLang="en-US" sz="3000" b="1">
                <a:solidFill>
                  <a:srgbClr val="FFFF00"/>
                </a:solidFill>
              </a:rPr>
              <a:t>1904.7(b)(4) - Restricted Work Cases</a:t>
            </a:r>
          </a:p>
        </p:txBody>
      </p:sp>
      <p:sp>
        <p:nvSpPr>
          <p:cNvPr id="76804" name="Rectangle 3"/>
          <p:cNvSpPr>
            <a:spLocks noChangeArrowheads="1"/>
          </p:cNvSpPr>
          <p:nvPr/>
        </p:nvSpPr>
        <p:spPr bwMode="auto">
          <a:xfrm>
            <a:off x="685800" y="1752600"/>
            <a:ext cx="5410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eaLnBrk="1" hangingPunct="1"/>
            <a:r>
              <a:rPr lang="en-US" altLang="en-US" sz="2500" dirty="0"/>
              <a:t>Record if the case involves one or more days of restricted work or job transfer</a:t>
            </a:r>
          </a:p>
          <a:p>
            <a:pPr eaLnBrk="1" hangingPunct="1"/>
            <a:r>
              <a:rPr lang="en-US" altLang="en-US" sz="2500" dirty="0"/>
              <a:t>Check the box for restricted/transfer cases and count the number of days</a:t>
            </a:r>
          </a:p>
          <a:p>
            <a:pPr eaLnBrk="1" hangingPunct="1"/>
            <a:r>
              <a:rPr lang="en-US" altLang="en-US" sz="2500" dirty="0"/>
              <a:t>Do not include the day of injury/illness</a:t>
            </a:r>
          </a:p>
        </p:txBody>
      </p:sp>
      <p:pic>
        <p:nvPicPr>
          <p:cNvPr id="75781" name="Picture 7" descr="PE06267_&#10;&#10;guy sitting in front of desk" title="guy sitting in front of desk clip art"/>
          <p:cNvPicPr>
            <a:picLocks noChangeAspect="1" noChangeArrowheads="1"/>
          </p:cNvPicPr>
          <p:nvPr/>
        </p:nvPicPr>
        <p:blipFill>
          <a:blip r:embed="rId3"/>
          <a:srcRect/>
          <a:stretch>
            <a:fillRect/>
          </a:stretch>
        </p:blipFill>
        <p:spPr bwMode="auto">
          <a:xfrm>
            <a:off x="6629400" y="1905000"/>
            <a:ext cx="18653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hidden="1"/>
          <p:cNvSpPr>
            <a:spLocks noGrp="1"/>
          </p:cNvSpPr>
          <p:nvPr>
            <p:ph type="title"/>
          </p:nvPr>
        </p:nvSpPr>
        <p:spPr/>
        <p:txBody>
          <a:bodyPr/>
          <a:lstStyle/>
          <a:p>
            <a:r>
              <a:rPr lang="en-US" dirty="0" smtClean="0"/>
              <a:t>1904.7(b)(4) – Restricted work cases (1)</a:t>
            </a:r>
            <a:endParaRPr lang="en-US" dirty="0"/>
          </a:p>
        </p:txBody>
      </p:sp>
    </p:spTree>
  </p:cSld>
  <p:clrMapOvr>
    <a:masterClrMapping/>
  </p:clrMapOvr>
  <p:transition spd="slow">
    <p:pull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5"/>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636FA1CB-D9BD-4647-83B3-C7C49B92F320}" type="slidenum">
              <a:rPr lang="en-US" altLang="en-US" sz="1400">
                <a:latin typeface="Times New Roman" panose="02020603050405020304" pitchFamily="18" charset="0"/>
              </a:rPr>
              <a:pPr>
                <a:spcBef>
                  <a:spcPct val="0"/>
                </a:spcBef>
                <a:buClrTx/>
                <a:buFontTx/>
                <a:buNone/>
              </a:pPr>
              <a:t>37</a:t>
            </a:fld>
            <a:endParaRPr lang="en-US" altLang="en-US" sz="1400">
              <a:latin typeface="Times New Roman" panose="02020603050405020304" pitchFamily="18" charset="0"/>
            </a:endParaRPr>
          </a:p>
        </p:txBody>
      </p:sp>
      <p:sp>
        <p:nvSpPr>
          <p:cNvPr id="78851" name="Rectangle 3"/>
          <p:cNvSpPr>
            <a:spLocks noGrp="1" noChangeArrowheads="1"/>
          </p:cNvSpPr>
          <p:nvPr>
            <p:ph type="body" idx="1"/>
          </p:nvPr>
        </p:nvSpPr>
        <p:spPr>
          <a:xfrm>
            <a:off x="685800" y="1524000"/>
            <a:ext cx="7772400" cy="4114800"/>
          </a:xfrm>
        </p:spPr>
        <p:txBody>
          <a:bodyPr/>
          <a:lstStyle/>
          <a:p>
            <a:pPr eaLnBrk="1" hangingPunct="1">
              <a:lnSpc>
                <a:spcPct val="90000"/>
              </a:lnSpc>
            </a:pPr>
            <a:r>
              <a:rPr lang="en-US" altLang="en-US" sz="2800" smtClean="0"/>
              <a:t>Restricted work activity exists if the employee is:</a:t>
            </a:r>
          </a:p>
          <a:p>
            <a:pPr lvl="1" eaLnBrk="1" hangingPunct="1">
              <a:lnSpc>
                <a:spcPct val="90000"/>
              </a:lnSpc>
            </a:pPr>
            <a:r>
              <a:rPr lang="en-US" altLang="en-US" sz="2400" smtClean="0"/>
              <a:t>Unable to work the full workday he or she would otherwise have been scheduled to work; or</a:t>
            </a:r>
          </a:p>
          <a:p>
            <a:pPr lvl="1" eaLnBrk="1" hangingPunct="1">
              <a:lnSpc>
                <a:spcPct val="90000"/>
              </a:lnSpc>
            </a:pPr>
            <a:r>
              <a:rPr lang="en-US" altLang="en-US" sz="2400" smtClean="0"/>
              <a:t>Unable to perform one or more routine job functions</a:t>
            </a:r>
          </a:p>
          <a:p>
            <a:pPr eaLnBrk="1" hangingPunct="1">
              <a:lnSpc>
                <a:spcPct val="90000"/>
              </a:lnSpc>
            </a:pPr>
            <a:r>
              <a:rPr lang="en-US" altLang="en-US" sz="2800" smtClean="0"/>
              <a:t>An employee’s routine job functions are those activities the employee regularly performs at least once per week</a:t>
            </a:r>
          </a:p>
          <a:p>
            <a:pPr lvl="1" eaLnBrk="1" hangingPunct="1">
              <a:lnSpc>
                <a:spcPct val="90000"/>
              </a:lnSpc>
            </a:pPr>
            <a:endParaRPr lang="en-US" altLang="en-US" sz="2400" smtClean="0"/>
          </a:p>
        </p:txBody>
      </p:sp>
      <p:sp>
        <p:nvSpPr>
          <p:cNvPr id="78852" name="Rectangle 4"/>
          <p:cNvSpPr>
            <a:spLocks noGrp="1" noChangeArrowheads="1"/>
          </p:cNvSpPr>
          <p:nvPr>
            <p:ph type="title"/>
          </p:nvPr>
        </p:nvSpPr>
        <p:spPr>
          <a:xfrm>
            <a:off x="381000" y="228600"/>
            <a:ext cx="8305800" cy="1143000"/>
          </a:xfrm>
        </p:spPr>
        <p:txBody>
          <a:bodyPr/>
          <a:lstStyle/>
          <a:p>
            <a:pPr eaLnBrk="1" hangingPunct="1"/>
            <a:r>
              <a:rPr lang="en-US" altLang="en-US" sz="3000" dirty="0" smtClean="0"/>
              <a:t>1904.7(b)(4) - Restricted Work Cases (2)</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5"/>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A9644A09-F262-422C-AF61-683E7FD1633F}" type="slidenum">
              <a:rPr lang="en-US" altLang="en-US" sz="1400">
                <a:latin typeface="Times New Roman" panose="02020603050405020304" pitchFamily="18" charset="0"/>
              </a:rPr>
              <a:pPr>
                <a:spcBef>
                  <a:spcPct val="0"/>
                </a:spcBef>
                <a:buClrTx/>
                <a:buFontTx/>
                <a:buNone/>
              </a:pPr>
              <a:t>38</a:t>
            </a:fld>
            <a:endParaRPr lang="en-US" altLang="en-US" sz="1400">
              <a:latin typeface="Times New Roman" panose="02020603050405020304" pitchFamily="18" charset="0"/>
            </a:endParaRPr>
          </a:p>
        </p:txBody>
      </p:sp>
      <p:sp>
        <p:nvSpPr>
          <p:cNvPr id="80899" name="Rectangle 2"/>
          <p:cNvSpPr>
            <a:spLocks noGrp="1" noChangeArrowheads="1"/>
          </p:cNvSpPr>
          <p:nvPr>
            <p:ph type="title"/>
          </p:nvPr>
        </p:nvSpPr>
        <p:spPr>
          <a:xfrm>
            <a:off x="457200" y="228600"/>
            <a:ext cx="8153400" cy="1143000"/>
          </a:xfrm>
        </p:spPr>
        <p:txBody>
          <a:bodyPr/>
          <a:lstStyle/>
          <a:p>
            <a:pPr eaLnBrk="1" hangingPunct="1"/>
            <a:r>
              <a:rPr lang="en-US" altLang="en-US" sz="3400" dirty="0" smtClean="0"/>
              <a:t>1904.7(b)(4) – Restricted Work</a:t>
            </a:r>
          </a:p>
        </p:txBody>
      </p:sp>
      <p:sp>
        <p:nvSpPr>
          <p:cNvPr id="80900" name="Rectangle 4"/>
          <p:cNvSpPr>
            <a:spLocks noGrp="1" noChangeArrowheads="1"/>
          </p:cNvSpPr>
          <p:nvPr>
            <p:ph type="body" idx="1"/>
          </p:nvPr>
        </p:nvSpPr>
        <p:spPr>
          <a:xfrm>
            <a:off x="609600" y="2473325"/>
            <a:ext cx="8458200" cy="4114800"/>
          </a:xfrm>
        </p:spPr>
        <p:txBody>
          <a:bodyPr/>
          <a:lstStyle/>
          <a:p>
            <a:pPr eaLnBrk="1" hangingPunct="1"/>
            <a:r>
              <a:rPr lang="en-US" altLang="en-US" sz="2400" smtClean="0"/>
              <a:t>the employee experiences minor musculoskeletal discomfort, </a:t>
            </a:r>
          </a:p>
          <a:p>
            <a:pPr eaLnBrk="1" hangingPunct="1"/>
            <a:r>
              <a:rPr lang="en-US" altLang="en-US" sz="2400" smtClean="0"/>
              <a:t>a health care professional determines that the employee is fully able to perform all of his or her routine job functions, and</a:t>
            </a:r>
          </a:p>
          <a:p>
            <a:pPr eaLnBrk="1" hangingPunct="1"/>
            <a:r>
              <a:rPr lang="en-US" altLang="en-US" sz="2400" smtClean="0"/>
              <a:t>the employer assigns a work restriction to that employee for the purpose of preventing a more serious condition from developing.</a:t>
            </a:r>
          </a:p>
        </p:txBody>
      </p:sp>
      <p:sp>
        <p:nvSpPr>
          <p:cNvPr id="80901" name="Text Box 3"/>
          <p:cNvSpPr txBox="1">
            <a:spLocks noChangeArrowheads="1"/>
          </p:cNvSpPr>
          <p:nvPr/>
        </p:nvSpPr>
        <p:spPr bwMode="auto">
          <a:xfrm>
            <a:off x="685800" y="1600200"/>
            <a:ext cx="762000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eaLnBrk="1" hangingPunct="1">
              <a:spcBef>
                <a:spcPct val="50000"/>
              </a:spcBef>
              <a:buClrTx/>
              <a:buFontTx/>
              <a:buNone/>
            </a:pPr>
            <a:r>
              <a:rPr lang="en-US" altLang="en-US" sz="2400"/>
              <a:t>A case is not recordable under 1904.7(b)(4) as a restricted work case if:</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5"/>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A4CD6F12-A30A-4CC9-9C43-C5522A888322}" type="slidenum">
              <a:rPr lang="en-US" altLang="en-US" sz="1400">
                <a:latin typeface="Times New Roman" panose="02020603050405020304" pitchFamily="18" charset="0"/>
              </a:rPr>
              <a:pPr>
                <a:spcBef>
                  <a:spcPct val="0"/>
                </a:spcBef>
                <a:buClrTx/>
                <a:buFontTx/>
                <a:buNone/>
              </a:pPr>
              <a:t>39</a:t>
            </a:fld>
            <a:endParaRPr lang="en-US" altLang="en-US" sz="1400">
              <a:latin typeface="Times New Roman" panose="02020603050405020304" pitchFamily="18" charset="0"/>
            </a:endParaRPr>
          </a:p>
        </p:txBody>
      </p:sp>
      <p:sp>
        <p:nvSpPr>
          <p:cNvPr id="82947" name="Rectangle 2"/>
          <p:cNvSpPr>
            <a:spLocks noGrp="1" noChangeArrowheads="1"/>
          </p:cNvSpPr>
          <p:nvPr>
            <p:ph type="title"/>
          </p:nvPr>
        </p:nvSpPr>
        <p:spPr>
          <a:xfrm>
            <a:off x="304800" y="381000"/>
            <a:ext cx="8610600" cy="1143000"/>
          </a:xfrm>
        </p:spPr>
        <p:txBody>
          <a:bodyPr/>
          <a:lstStyle/>
          <a:p>
            <a:pPr eaLnBrk="1" hangingPunct="1"/>
            <a:r>
              <a:rPr lang="en-US" altLang="en-US" dirty="0" smtClean="0"/>
              <a:t>1904.7(b)(4) – Job Transfer</a:t>
            </a:r>
          </a:p>
        </p:txBody>
      </p:sp>
      <p:sp>
        <p:nvSpPr>
          <p:cNvPr id="82948" name="Rectangle 3"/>
          <p:cNvSpPr>
            <a:spLocks noGrp="1" noChangeArrowheads="1"/>
          </p:cNvSpPr>
          <p:nvPr>
            <p:ph type="body" idx="1"/>
          </p:nvPr>
        </p:nvSpPr>
        <p:spPr>
          <a:xfrm>
            <a:off x="685800" y="1752600"/>
            <a:ext cx="4953000" cy="4114800"/>
          </a:xfrm>
        </p:spPr>
        <p:txBody>
          <a:bodyPr/>
          <a:lstStyle/>
          <a:p>
            <a:pPr eaLnBrk="1" hangingPunct="1">
              <a:lnSpc>
                <a:spcPct val="90000"/>
              </a:lnSpc>
            </a:pPr>
            <a:r>
              <a:rPr lang="en-US" altLang="en-US" sz="2600" smtClean="0"/>
              <a:t>Job transfer</a:t>
            </a:r>
          </a:p>
          <a:p>
            <a:pPr lvl="1" eaLnBrk="1" hangingPunct="1">
              <a:lnSpc>
                <a:spcPct val="90000"/>
              </a:lnSpc>
            </a:pPr>
            <a:r>
              <a:rPr lang="en-US" altLang="en-US" sz="2400" smtClean="0"/>
              <a:t>An injured or ill employee is assigned to a job other than his or her regular job for part of the day</a:t>
            </a:r>
          </a:p>
          <a:p>
            <a:pPr lvl="1" eaLnBrk="1" hangingPunct="1">
              <a:lnSpc>
                <a:spcPct val="90000"/>
              </a:lnSpc>
            </a:pPr>
            <a:r>
              <a:rPr lang="en-US" altLang="en-US" sz="2400" smtClean="0"/>
              <a:t>A case is recordable if the injured or ill employee performs his or her routine job duties for part of a day and is assigned to another job for the rest of the day</a:t>
            </a:r>
          </a:p>
        </p:txBody>
      </p:sp>
      <p:pic>
        <p:nvPicPr>
          <p:cNvPr id="40965" name="Picture 5" descr="Construction workers with hardhats at jog site" title="Construction workers with hardhats at jog site clip art"/>
          <p:cNvPicPr>
            <a:picLocks noChangeAspect="1" noChangeArrowheads="1"/>
          </p:cNvPicPr>
          <p:nvPr/>
        </p:nvPicPr>
        <p:blipFill>
          <a:blip r:embed="rId3"/>
          <a:srcRect/>
          <a:stretch>
            <a:fillRect/>
          </a:stretch>
        </p:blipFill>
        <p:spPr bwMode="auto">
          <a:xfrm>
            <a:off x="5791200" y="1905000"/>
            <a:ext cx="2649538" cy="186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ll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0B47C3B2-A9F6-4580-B56E-38AE31246B9A}" type="slidenum">
              <a:rPr lang="en-US" altLang="en-US" sz="1400">
                <a:latin typeface="Times New Roman" panose="02020603050405020304" pitchFamily="18" charset="0"/>
              </a:rPr>
              <a:pPr>
                <a:spcBef>
                  <a:spcPct val="0"/>
                </a:spcBef>
                <a:buClrTx/>
                <a:buFontTx/>
                <a:buNone/>
              </a:pPr>
              <a:t>4</a:t>
            </a:fld>
            <a:endParaRPr lang="en-US" altLang="en-US" sz="1400">
              <a:latin typeface="Times New Roman" panose="02020603050405020304" pitchFamily="18" charset="0"/>
            </a:endParaRPr>
          </a:p>
        </p:txBody>
      </p:sp>
      <p:sp>
        <p:nvSpPr>
          <p:cNvPr id="11267" name="Rectangle 2"/>
          <p:cNvSpPr>
            <a:spLocks noGrp="1" noChangeArrowheads="1"/>
          </p:cNvSpPr>
          <p:nvPr>
            <p:ph type="title"/>
          </p:nvPr>
        </p:nvSpPr>
        <p:spPr>
          <a:xfrm>
            <a:off x="685800" y="381000"/>
            <a:ext cx="7772400" cy="1143000"/>
          </a:xfrm>
        </p:spPr>
        <p:txBody>
          <a:bodyPr/>
          <a:lstStyle/>
          <a:p>
            <a:pPr eaLnBrk="1" hangingPunct="1"/>
            <a:r>
              <a:rPr lang="en-US" altLang="en-US" dirty="0" smtClean="0"/>
              <a:t>Subpart B - Scope</a:t>
            </a:r>
          </a:p>
        </p:txBody>
      </p:sp>
      <p:sp>
        <p:nvSpPr>
          <p:cNvPr id="11268" name="Rectangle 3"/>
          <p:cNvSpPr>
            <a:spLocks noGrp="1" noChangeArrowheads="1"/>
          </p:cNvSpPr>
          <p:nvPr>
            <p:ph type="body" idx="1"/>
          </p:nvPr>
        </p:nvSpPr>
        <p:spPr>
          <a:xfrm>
            <a:off x="685800" y="1828800"/>
            <a:ext cx="5715000" cy="4114800"/>
          </a:xfrm>
        </p:spPr>
        <p:txBody>
          <a:bodyPr/>
          <a:lstStyle/>
          <a:p>
            <a:pPr eaLnBrk="1" hangingPunct="1"/>
            <a:r>
              <a:rPr lang="en-US" altLang="en-US" sz="2600" dirty="0" smtClean="0"/>
              <a:t>1904.1 – Small employer partial exemptions</a:t>
            </a:r>
          </a:p>
          <a:p>
            <a:pPr eaLnBrk="1" hangingPunct="1"/>
            <a:r>
              <a:rPr lang="en-US" altLang="en-US" sz="2600" dirty="0" smtClean="0"/>
              <a:t>1904.2 – Industry partial exemptions (see Appendix A to Subpart B for complete list)</a:t>
            </a:r>
          </a:p>
          <a:p>
            <a:pPr eaLnBrk="1" hangingPunct="1"/>
            <a:r>
              <a:rPr lang="en-US" altLang="en-US" sz="2600" dirty="0" smtClean="0"/>
              <a:t>1904.3 – Keeping records for other Federal agencies</a:t>
            </a:r>
          </a:p>
        </p:txBody>
      </p:sp>
      <p:pic>
        <p:nvPicPr>
          <p:cNvPr id="10245" name="Picture 8" descr="BD05168_&#10;&#10;Factory with smoking stack tower" title="Farctory clip art"/>
          <p:cNvPicPr>
            <a:picLocks noChangeAspect="1" noChangeArrowheads="1"/>
          </p:cNvPicPr>
          <p:nvPr/>
        </p:nvPicPr>
        <p:blipFill>
          <a:blip r:embed="rId3"/>
          <a:srcRect/>
          <a:stretch>
            <a:fillRect/>
          </a:stretch>
        </p:blipFill>
        <p:spPr bwMode="auto">
          <a:xfrm>
            <a:off x="6942138" y="1905000"/>
            <a:ext cx="15779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5"/>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53C9388B-3B02-4CC2-A3E2-7695DFACEBA5}" type="slidenum">
              <a:rPr lang="en-US" altLang="en-US" sz="1400">
                <a:latin typeface="Times New Roman" panose="02020603050405020304" pitchFamily="18" charset="0"/>
              </a:rPr>
              <a:pPr>
                <a:spcBef>
                  <a:spcPct val="0"/>
                </a:spcBef>
                <a:buClrTx/>
                <a:buFontTx/>
                <a:buNone/>
              </a:pPr>
              <a:t>40</a:t>
            </a:fld>
            <a:endParaRPr lang="en-US" altLang="en-US" sz="1400">
              <a:latin typeface="Times New Roman" panose="02020603050405020304" pitchFamily="18" charset="0"/>
            </a:endParaRPr>
          </a:p>
        </p:txBody>
      </p:sp>
      <p:sp>
        <p:nvSpPr>
          <p:cNvPr id="84995" name="Rectangle 2"/>
          <p:cNvSpPr>
            <a:spLocks noGrp="1" noChangeArrowheads="1"/>
          </p:cNvSpPr>
          <p:nvPr>
            <p:ph type="title"/>
          </p:nvPr>
        </p:nvSpPr>
        <p:spPr>
          <a:xfrm>
            <a:off x="228600" y="457200"/>
            <a:ext cx="8534400" cy="1143000"/>
          </a:xfrm>
        </p:spPr>
        <p:txBody>
          <a:bodyPr/>
          <a:lstStyle/>
          <a:p>
            <a:pPr eaLnBrk="1" hangingPunct="1"/>
            <a:r>
              <a:rPr lang="en-US" altLang="en-US" sz="3300" dirty="0" smtClean="0"/>
              <a:t>1904.7(b)(5) – Medical Treatment</a:t>
            </a:r>
          </a:p>
        </p:txBody>
      </p:sp>
      <p:sp>
        <p:nvSpPr>
          <p:cNvPr id="84996" name="Rectangle 3"/>
          <p:cNvSpPr>
            <a:spLocks noGrp="1" noChangeArrowheads="1"/>
          </p:cNvSpPr>
          <p:nvPr>
            <p:ph type="body" idx="1"/>
          </p:nvPr>
        </p:nvSpPr>
        <p:spPr>
          <a:xfrm>
            <a:off x="609600" y="1676400"/>
            <a:ext cx="5334000" cy="4114800"/>
          </a:xfrm>
        </p:spPr>
        <p:txBody>
          <a:bodyPr/>
          <a:lstStyle/>
          <a:p>
            <a:pPr eaLnBrk="1" hangingPunct="1"/>
            <a:r>
              <a:rPr lang="en-US" altLang="en-US" sz="2500" dirty="0" smtClean="0"/>
              <a:t>Medical treatment is the management and care of a patient to combat disease or disorder.</a:t>
            </a:r>
          </a:p>
          <a:p>
            <a:pPr eaLnBrk="1" hangingPunct="1"/>
            <a:r>
              <a:rPr lang="en-US" altLang="en-US" sz="2500" dirty="0" smtClean="0"/>
              <a:t>It does not include:</a:t>
            </a:r>
          </a:p>
          <a:p>
            <a:pPr lvl="1" eaLnBrk="1" hangingPunct="1"/>
            <a:r>
              <a:rPr lang="en-US" altLang="en-US" sz="2500" dirty="0" smtClean="0"/>
              <a:t>Visits to a PLHCP solely for observation or counseling</a:t>
            </a:r>
          </a:p>
          <a:p>
            <a:pPr lvl="1" eaLnBrk="1" hangingPunct="1"/>
            <a:r>
              <a:rPr lang="en-US" altLang="en-US" sz="2500" dirty="0" smtClean="0"/>
              <a:t>Diagnostic procedures</a:t>
            </a:r>
          </a:p>
          <a:p>
            <a:pPr lvl="1" eaLnBrk="1" hangingPunct="1"/>
            <a:r>
              <a:rPr lang="en-US" altLang="en-US" sz="2500" dirty="0" smtClean="0"/>
              <a:t>First aid</a:t>
            </a:r>
          </a:p>
          <a:p>
            <a:pPr lvl="1" eaLnBrk="1" hangingPunct="1"/>
            <a:endParaRPr lang="en-US" altLang="en-US" sz="2500" dirty="0" smtClean="0"/>
          </a:p>
        </p:txBody>
      </p:sp>
      <p:pic>
        <p:nvPicPr>
          <p:cNvPr id="41989" name="Picture 8" descr="Two gentlemen with suits and nurse in background pushing wheelchair" title="Two gentlemen with suits and nurse in background pushing wheelchair clip art"/>
          <p:cNvPicPr>
            <a:picLocks noChangeAspect="1" noChangeArrowheads="1"/>
          </p:cNvPicPr>
          <p:nvPr/>
        </p:nvPicPr>
        <p:blipFill>
          <a:blip r:embed="rId3"/>
          <a:srcRect/>
          <a:stretch>
            <a:fillRect/>
          </a:stretch>
        </p:blipFill>
        <p:spPr bwMode="auto">
          <a:xfrm>
            <a:off x="5943600" y="1752600"/>
            <a:ext cx="26892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ll dir="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5"/>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31958911-2FC2-418E-8074-3D6C00F92E5C}" type="slidenum">
              <a:rPr lang="en-US" altLang="en-US" sz="1400">
                <a:latin typeface="Times New Roman" panose="02020603050405020304" pitchFamily="18" charset="0"/>
              </a:rPr>
              <a:pPr>
                <a:spcBef>
                  <a:spcPct val="0"/>
                </a:spcBef>
                <a:buClrTx/>
                <a:buFontTx/>
                <a:buNone/>
              </a:pPr>
              <a:t>41</a:t>
            </a:fld>
            <a:endParaRPr lang="en-US" altLang="en-US" sz="1400">
              <a:latin typeface="Times New Roman" panose="02020603050405020304" pitchFamily="18" charset="0"/>
            </a:endParaRPr>
          </a:p>
        </p:txBody>
      </p:sp>
      <p:sp>
        <p:nvSpPr>
          <p:cNvPr id="87043" name="Rectangle 2"/>
          <p:cNvSpPr>
            <a:spLocks noGrp="1" noChangeArrowheads="1"/>
          </p:cNvSpPr>
          <p:nvPr>
            <p:ph type="title"/>
          </p:nvPr>
        </p:nvSpPr>
        <p:spPr>
          <a:xfrm>
            <a:off x="228600" y="228600"/>
            <a:ext cx="8610600" cy="1143000"/>
          </a:xfrm>
        </p:spPr>
        <p:txBody>
          <a:bodyPr/>
          <a:lstStyle/>
          <a:p>
            <a:pPr eaLnBrk="1" hangingPunct="1"/>
            <a:r>
              <a:rPr lang="en-US" altLang="en-US" smtClean="0"/>
              <a:t>1904.7(b)(5) – First Aid</a:t>
            </a:r>
          </a:p>
        </p:txBody>
      </p:sp>
      <p:sp>
        <p:nvSpPr>
          <p:cNvPr id="87044" name="Rectangle 3"/>
          <p:cNvSpPr>
            <a:spLocks noGrp="1" noChangeArrowheads="1"/>
          </p:cNvSpPr>
          <p:nvPr>
            <p:ph type="body" idx="1"/>
          </p:nvPr>
        </p:nvSpPr>
        <p:spPr>
          <a:xfrm>
            <a:off x="685800" y="1447800"/>
            <a:ext cx="5486400" cy="4114800"/>
          </a:xfrm>
        </p:spPr>
        <p:txBody>
          <a:bodyPr/>
          <a:lstStyle/>
          <a:p>
            <a:pPr eaLnBrk="1" hangingPunct="1">
              <a:lnSpc>
                <a:spcPct val="90000"/>
              </a:lnSpc>
            </a:pPr>
            <a:r>
              <a:rPr lang="en-US" altLang="en-US" sz="2500" dirty="0" smtClean="0"/>
              <a:t>Using nonprescription medication at nonprescription strength</a:t>
            </a:r>
          </a:p>
          <a:p>
            <a:pPr eaLnBrk="1" hangingPunct="1">
              <a:lnSpc>
                <a:spcPct val="90000"/>
              </a:lnSpc>
            </a:pPr>
            <a:r>
              <a:rPr lang="en-US" altLang="en-US" sz="2500" dirty="0" smtClean="0"/>
              <a:t>Tetanus immunizations</a:t>
            </a:r>
          </a:p>
          <a:p>
            <a:pPr eaLnBrk="1" hangingPunct="1">
              <a:lnSpc>
                <a:spcPct val="90000"/>
              </a:lnSpc>
            </a:pPr>
            <a:r>
              <a:rPr lang="en-US" altLang="en-US" sz="2500" dirty="0" smtClean="0"/>
              <a:t>Cleaning, flushing, or soaking surface wounds</a:t>
            </a:r>
          </a:p>
          <a:p>
            <a:pPr eaLnBrk="1" hangingPunct="1">
              <a:lnSpc>
                <a:spcPct val="90000"/>
              </a:lnSpc>
            </a:pPr>
            <a:r>
              <a:rPr lang="en-US" altLang="en-US" sz="2500" dirty="0" smtClean="0"/>
              <a:t>Wound coverings, butterfly bandages, </a:t>
            </a:r>
            <a:r>
              <a:rPr lang="en-US" altLang="en-US" sz="2500" dirty="0" err="1" smtClean="0"/>
              <a:t>Steri</a:t>
            </a:r>
            <a:r>
              <a:rPr lang="en-US" altLang="en-US" sz="2500" dirty="0" smtClean="0"/>
              <a:t>-Strips</a:t>
            </a:r>
          </a:p>
          <a:p>
            <a:pPr eaLnBrk="1" hangingPunct="1">
              <a:lnSpc>
                <a:spcPct val="90000"/>
              </a:lnSpc>
            </a:pPr>
            <a:r>
              <a:rPr lang="en-US" altLang="en-US" sz="2500" dirty="0" smtClean="0"/>
              <a:t>Hot or cold therapy</a:t>
            </a:r>
          </a:p>
          <a:p>
            <a:pPr eaLnBrk="1" hangingPunct="1">
              <a:lnSpc>
                <a:spcPct val="90000"/>
              </a:lnSpc>
            </a:pPr>
            <a:r>
              <a:rPr lang="en-US" altLang="en-US" sz="2500" dirty="0" smtClean="0"/>
              <a:t>Non-rigid means of support</a:t>
            </a:r>
          </a:p>
          <a:p>
            <a:pPr eaLnBrk="1" hangingPunct="1">
              <a:lnSpc>
                <a:spcPct val="90000"/>
              </a:lnSpc>
            </a:pPr>
            <a:r>
              <a:rPr lang="en-US" altLang="en-US" sz="2500" dirty="0" smtClean="0"/>
              <a:t>Temporary immobilization device used to transport accident victims</a:t>
            </a:r>
          </a:p>
          <a:p>
            <a:pPr lvl="1" eaLnBrk="1" hangingPunct="1">
              <a:lnSpc>
                <a:spcPct val="90000"/>
              </a:lnSpc>
              <a:buFontTx/>
              <a:buNone/>
            </a:pPr>
            <a:endParaRPr lang="en-US" altLang="en-US" sz="2500" dirty="0" smtClean="0"/>
          </a:p>
          <a:p>
            <a:pPr lvl="1" eaLnBrk="1" hangingPunct="1">
              <a:lnSpc>
                <a:spcPct val="90000"/>
              </a:lnSpc>
            </a:pPr>
            <a:endParaRPr lang="en-US" altLang="en-US" sz="2500" dirty="0" smtClean="0"/>
          </a:p>
          <a:p>
            <a:pPr lvl="1" eaLnBrk="1" hangingPunct="1">
              <a:lnSpc>
                <a:spcPct val="90000"/>
              </a:lnSpc>
            </a:pPr>
            <a:endParaRPr lang="en-US" altLang="en-US" sz="2500" dirty="0" smtClean="0"/>
          </a:p>
        </p:txBody>
      </p:sp>
      <p:pic>
        <p:nvPicPr>
          <p:cNvPr id="87045" name="Picture 6" descr="Paramedic urgently pushing patient on stretc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500" y="4876800"/>
            <a:ext cx="1701800"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6" name="Picture 7" descr="Butterfl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1338" y="3733800"/>
            <a:ext cx="990600" cy="84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7" name="Picture 11" descr="BD20087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11950" y="2514600"/>
            <a:ext cx="13716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8" name="Picture 12" descr="BD20079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08788" y="1362075"/>
            <a:ext cx="1158875"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dir="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5"/>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32D9F665-E463-4CB2-BF1C-ED33BFF191C5}" type="slidenum">
              <a:rPr lang="en-US" altLang="en-US" sz="1400">
                <a:latin typeface="Times New Roman" panose="02020603050405020304" pitchFamily="18" charset="0"/>
              </a:rPr>
              <a:pPr>
                <a:spcBef>
                  <a:spcPct val="0"/>
                </a:spcBef>
                <a:buClrTx/>
                <a:buFontTx/>
                <a:buNone/>
              </a:pPr>
              <a:t>42</a:t>
            </a:fld>
            <a:endParaRPr lang="en-US" altLang="en-US" sz="1400">
              <a:latin typeface="Times New Roman" panose="02020603050405020304" pitchFamily="18" charset="0"/>
            </a:endParaRPr>
          </a:p>
        </p:txBody>
      </p:sp>
      <p:sp>
        <p:nvSpPr>
          <p:cNvPr id="89091" name="Rectangle 2"/>
          <p:cNvSpPr>
            <a:spLocks noGrp="1" noChangeArrowheads="1"/>
          </p:cNvSpPr>
          <p:nvPr>
            <p:ph type="title"/>
          </p:nvPr>
        </p:nvSpPr>
        <p:spPr>
          <a:xfrm>
            <a:off x="381000" y="228600"/>
            <a:ext cx="8534400" cy="1143000"/>
          </a:xfrm>
        </p:spPr>
        <p:txBody>
          <a:bodyPr/>
          <a:lstStyle/>
          <a:p>
            <a:pPr eaLnBrk="1" hangingPunct="1"/>
            <a:r>
              <a:rPr lang="en-US" altLang="en-US" dirty="0" smtClean="0"/>
              <a:t>1904.7(b)(5) – First Aid,</a:t>
            </a:r>
            <a:r>
              <a:rPr lang="en-US" altLang="en-US" baseline="0" dirty="0" smtClean="0"/>
              <a:t> cont’d.</a:t>
            </a:r>
            <a:endParaRPr lang="en-US" altLang="en-US" dirty="0" smtClean="0"/>
          </a:p>
        </p:txBody>
      </p:sp>
      <p:sp>
        <p:nvSpPr>
          <p:cNvPr id="89092" name="Rectangle 3"/>
          <p:cNvSpPr>
            <a:spLocks noGrp="1" noChangeArrowheads="1"/>
          </p:cNvSpPr>
          <p:nvPr>
            <p:ph type="body" idx="1"/>
          </p:nvPr>
        </p:nvSpPr>
        <p:spPr>
          <a:xfrm>
            <a:off x="685800" y="1371600"/>
            <a:ext cx="5943600" cy="4114800"/>
          </a:xfrm>
        </p:spPr>
        <p:txBody>
          <a:bodyPr/>
          <a:lstStyle/>
          <a:p>
            <a:pPr eaLnBrk="1" hangingPunct="1">
              <a:lnSpc>
                <a:spcPct val="90000"/>
              </a:lnSpc>
            </a:pPr>
            <a:r>
              <a:rPr lang="en-US" altLang="en-US" sz="2400" dirty="0" smtClean="0"/>
              <a:t>Drilling of fingernail or toenail, draining fluid from blister</a:t>
            </a:r>
          </a:p>
          <a:p>
            <a:pPr eaLnBrk="1" hangingPunct="1">
              <a:lnSpc>
                <a:spcPct val="90000"/>
              </a:lnSpc>
            </a:pPr>
            <a:r>
              <a:rPr lang="en-US" altLang="en-US" sz="2400" dirty="0" smtClean="0"/>
              <a:t>Eye patches</a:t>
            </a:r>
          </a:p>
          <a:p>
            <a:pPr eaLnBrk="1" hangingPunct="1">
              <a:lnSpc>
                <a:spcPct val="90000"/>
              </a:lnSpc>
            </a:pPr>
            <a:r>
              <a:rPr lang="en-US" altLang="en-US" sz="2400" dirty="0" smtClean="0"/>
              <a:t>Removing foreign bodies from eye using irrigation or cotton swab</a:t>
            </a:r>
          </a:p>
          <a:p>
            <a:pPr eaLnBrk="1" hangingPunct="1">
              <a:lnSpc>
                <a:spcPct val="90000"/>
              </a:lnSpc>
            </a:pPr>
            <a:r>
              <a:rPr lang="en-US" altLang="en-US" sz="2400" dirty="0" smtClean="0"/>
              <a:t>Removing splinters or foreign material from areas other than the eye by irrigation, tweezers, cotton swabs or other simple means</a:t>
            </a:r>
          </a:p>
          <a:p>
            <a:pPr eaLnBrk="1" hangingPunct="1">
              <a:lnSpc>
                <a:spcPct val="90000"/>
              </a:lnSpc>
            </a:pPr>
            <a:r>
              <a:rPr lang="en-US" altLang="en-US" sz="2400" dirty="0" smtClean="0"/>
              <a:t>Finger guards</a:t>
            </a:r>
          </a:p>
          <a:p>
            <a:pPr eaLnBrk="1" hangingPunct="1">
              <a:lnSpc>
                <a:spcPct val="90000"/>
              </a:lnSpc>
            </a:pPr>
            <a:r>
              <a:rPr lang="en-US" altLang="en-US" sz="2400" dirty="0" smtClean="0"/>
              <a:t>Massages</a:t>
            </a:r>
          </a:p>
          <a:p>
            <a:pPr eaLnBrk="1" hangingPunct="1">
              <a:lnSpc>
                <a:spcPct val="90000"/>
              </a:lnSpc>
            </a:pPr>
            <a:r>
              <a:rPr lang="en-US" altLang="en-US" sz="2400" dirty="0" smtClean="0"/>
              <a:t>Drinking fluids for relief of heat stress</a:t>
            </a:r>
          </a:p>
        </p:txBody>
      </p:sp>
      <p:pic>
        <p:nvPicPr>
          <p:cNvPr id="89093" name="Picture 8" descr="IN00387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875" y="3124200"/>
            <a:ext cx="12938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4" name="Picture 9" descr="Masseuse giving person a massage on massage t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9613" y="4648200"/>
            <a:ext cx="1036637"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ll dir="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5"/>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590BF893-9FE8-4789-86AC-88DA8533FA9C}" type="slidenum">
              <a:rPr lang="en-US" altLang="en-US" sz="1400">
                <a:latin typeface="Times New Roman" panose="02020603050405020304" pitchFamily="18" charset="0"/>
              </a:rPr>
              <a:pPr>
                <a:spcBef>
                  <a:spcPct val="0"/>
                </a:spcBef>
                <a:buClrTx/>
                <a:buFontTx/>
                <a:buNone/>
              </a:pPr>
              <a:t>43</a:t>
            </a:fld>
            <a:endParaRPr lang="en-US" altLang="en-US" sz="1400">
              <a:latin typeface="Times New Roman" panose="02020603050405020304" pitchFamily="18" charset="0"/>
            </a:endParaRPr>
          </a:p>
        </p:txBody>
      </p:sp>
      <p:sp>
        <p:nvSpPr>
          <p:cNvPr id="91139" name="Rectangle 2"/>
          <p:cNvSpPr>
            <a:spLocks noGrp="1" noChangeArrowheads="1"/>
          </p:cNvSpPr>
          <p:nvPr>
            <p:ph type="title"/>
          </p:nvPr>
        </p:nvSpPr>
        <p:spPr>
          <a:xfrm>
            <a:off x="0" y="533400"/>
            <a:ext cx="8839200" cy="1143000"/>
          </a:xfrm>
        </p:spPr>
        <p:txBody>
          <a:bodyPr/>
          <a:lstStyle/>
          <a:p>
            <a:pPr eaLnBrk="1" hangingPunct="1"/>
            <a:r>
              <a:rPr lang="en-US" altLang="en-US" smtClean="0"/>
              <a:t>1904.7(b)(6) – </a:t>
            </a:r>
            <a:br>
              <a:rPr lang="en-US" altLang="en-US" smtClean="0"/>
            </a:br>
            <a:r>
              <a:rPr lang="en-US" altLang="en-US" smtClean="0"/>
              <a:t>Loss of Consciousness</a:t>
            </a:r>
          </a:p>
        </p:txBody>
      </p:sp>
      <p:sp>
        <p:nvSpPr>
          <p:cNvPr id="91140" name="Rectangle 3"/>
          <p:cNvSpPr>
            <a:spLocks noGrp="1" noChangeArrowheads="1"/>
          </p:cNvSpPr>
          <p:nvPr>
            <p:ph type="body" idx="1"/>
          </p:nvPr>
        </p:nvSpPr>
        <p:spPr>
          <a:xfrm>
            <a:off x="685800" y="2209800"/>
            <a:ext cx="4953000" cy="2286000"/>
          </a:xfrm>
        </p:spPr>
        <p:txBody>
          <a:bodyPr/>
          <a:lstStyle/>
          <a:p>
            <a:pPr eaLnBrk="1" hangingPunct="1"/>
            <a:r>
              <a:rPr lang="en-US" altLang="en-US" smtClean="0"/>
              <a:t>All work-related cases involving loss of consciousness must be recorded</a:t>
            </a:r>
          </a:p>
        </p:txBody>
      </p:sp>
      <p:pic>
        <p:nvPicPr>
          <p:cNvPr id="91141" name="Picture 5" descr="Man depicting loss of conscious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286000"/>
            <a:ext cx="2517775" cy="189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ll dir="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5"/>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DDCD1E8A-EC90-44D2-AECF-9910F30EF9A0}" type="slidenum">
              <a:rPr lang="en-US" altLang="en-US" sz="1400">
                <a:latin typeface="Times New Roman" panose="02020603050405020304" pitchFamily="18" charset="0"/>
              </a:rPr>
              <a:pPr>
                <a:spcBef>
                  <a:spcPct val="0"/>
                </a:spcBef>
                <a:buClrTx/>
                <a:buFontTx/>
                <a:buNone/>
              </a:pPr>
              <a:t>44</a:t>
            </a:fld>
            <a:endParaRPr lang="en-US" altLang="en-US" sz="1400">
              <a:latin typeface="Times New Roman" panose="02020603050405020304" pitchFamily="18" charset="0"/>
            </a:endParaRPr>
          </a:p>
        </p:txBody>
      </p:sp>
      <p:sp>
        <p:nvSpPr>
          <p:cNvPr id="93187" name="Rectangle 3"/>
          <p:cNvSpPr>
            <a:spLocks noGrp="1" noChangeArrowheads="1"/>
          </p:cNvSpPr>
          <p:nvPr>
            <p:ph type="body" idx="1"/>
          </p:nvPr>
        </p:nvSpPr>
        <p:spPr>
          <a:xfrm>
            <a:off x="762000" y="1600200"/>
            <a:ext cx="7239000" cy="4114800"/>
          </a:xfrm>
        </p:spPr>
        <p:txBody>
          <a:bodyPr/>
          <a:lstStyle/>
          <a:p>
            <a:pPr eaLnBrk="1" hangingPunct="1"/>
            <a:r>
              <a:rPr lang="en-US" altLang="en-US" dirty="0" smtClean="0"/>
              <a:t>The following work-related conditions must always be recorded at the time of diagnosis by a PLHCP:</a:t>
            </a:r>
          </a:p>
          <a:p>
            <a:pPr lvl="1" eaLnBrk="1" hangingPunct="1"/>
            <a:r>
              <a:rPr lang="en-US" altLang="en-US" dirty="0" smtClean="0"/>
              <a:t>Cancer</a:t>
            </a:r>
          </a:p>
          <a:p>
            <a:pPr lvl="1" eaLnBrk="1" hangingPunct="1"/>
            <a:r>
              <a:rPr lang="en-US" altLang="en-US" dirty="0" smtClean="0"/>
              <a:t>Chronic irreversible disease</a:t>
            </a:r>
          </a:p>
          <a:p>
            <a:pPr lvl="1" eaLnBrk="1" hangingPunct="1"/>
            <a:r>
              <a:rPr lang="en-US" altLang="en-US" dirty="0" smtClean="0"/>
              <a:t>Punctured eardrum</a:t>
            </a:r>
          </a:p>
          <a:p>
            <a:pPr lvl="1" eaLnBrk="1" hangingPunct="1"/>
            <a:r>
              <a:rPr lang="en-US" altLang="en-US" dirty="0" smtClean="0"/>
              <a:t>Fractured or cracked bone or tooth</a:t>
            </a:r>
          </a:p>
        </p:txBody>
      </p:sp>
      <p:sp>
        <p:nvSpPr>
          <p:cNvPr id="93188" name="Rectangle 4"/>
          <p:cNvSpPr>
            <a:spLocks noGrp="1" noChangeArrowheads="1"/>
          </p:cNvSpPr>
          <p:nvPr>
            <p:ph type="title"/>
          </p:nvPr>
        </p:nvSpPr>
        <p:spPr>
          <a:xfrm>
            <a:off x="304800" y="228600"/>
            <a:ext cx="8610600" cy="1143000"/>
          </a:xfrm>
        </p:spPr>
        <p:txBody>
          <a:bodyPr/>
          <a:lstStyle/>
          <a:p>
            <a:pPr eaLnBrk="1" hangingPunct="1"/>
            <a:r>
              <a:rPr lang="en-US" altLang="en-US" sz="3600" smtClean="0"/>
              <a:t>1904.7(b)(7) – Significant Diagnosed Injury or Illness</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5"/>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9A437915-8D6D-4DAD-9398-EFBB228B90DD}" type="slidenum">
              <a:rPr lang="en-US" altLang="en-US" sz="1400">
                <a:latin typeface="Times New Roman" panose="02020603050405020304" pitchFamily="18" charset="0"/>
              </a:rPr>
              <a:pPr>
                <a:spcBef>
                  <a:spcPct val="0"/>
                </a:spcBef>
                <a:buClrTx/>
                <a:buFontTx/>
                <a:buNone/>
              </a:pPr>
              <a:t>45</a:t>
            </a:fld>
            <a:endParaRPr lang="en-US" altLang="en-US" sz="1400">
              <a:latin typeface="Times New Roman" panose="02020603050405020304" pitchFamily="18" charset="0"/>
            </a:endParaRPr>
          </a:p>
        </p:txBody>
      </p:sp>
      <p:sp>
        <p:nvSpPr>
          <p:cNvPr id="95235" name="Rectangle 2"/>
          <p:cNvSpPr>
            <a:spLocks noGrp="1" noChangeArrowheads="1"/>
          </p:cNvSpPr>
          <p:nvPr>
            <p:ph type="title"/>
          </p:nvPr>
        </p:nvSpPr>
        <p:spPr/>
        <p:txBody>
          <a:bodyPr/>
          <a:lstStyle/>
          <a:p>
            <a:pPr eaLnBrk="1" hangingPunct="1"/>
            <a:r>
              <a:rPr lang="en-US" altLang="en-US" sz="3300" smtClean="0"/>
              <a:t>1904.8 – Bloodborne Pathogens</a:t>
            </a:r>
          </a:p>
        </p:txBody>
      </p:sp>
      <p:sp>
        <p:nvSpPr>
          <p:cNvPr id="95236" name="Rectangle 3"/>
          <p:cNvSpPr>
            <a:spLocks noGrp="1" noChangeArrowheads="1"/>
          </p:cNvSpPr>
          <p:nvPr>
            <p:ph type="body" idx="1"/>
          </p:nvPr>
        </p:nvSpPr>
        <p:spPr>
          <a:xfrm>
            <a:off x="609600" y="1447800"/>
            <a:ext cx="6172200" cy="4800600"/>
          </a:xfrm>
        </p:spPr>
        <p:txBody>
          <a:bodyPr/>
          <a:lstStyle/>
          <a:p>
            <a:pPr eaLnBrk="1" hangingPunct="1">
              <a:lnSpc>
                <a:spcPct val="90000"/>
              </a:lnSpc>
            </a:pPr>
            <a:r>
              <a:rPr lang="en-US" altLang="en-US" sz="2300" dirty="0" smtClean="0"/>
              <a:t>Record all work-related </a:t>
            </a:r>
            <a:r>
              <a:rPr lang="en-US" altLang="en-US" sz="2300" dirty="0" err="1" smtClean="0"/>
              <a:t>needlesticks</a:t>
            </a:r>
            <a:r>
              <a:rPr lang="en-US" altLang="en-US" sz="2300" dirty="0" smtClean="0"/>
              <a:t> and cuts from sharp objects that are contaminated with another person’s blood or other potentially infectious material (includes human bodily fluids, tissues and organs; other materials infected with HIV or HBV such as laboratory cultures) </a:t>
            </a:r>
          </a:p>
          <a:p>
            <a:pPr eaLnBrk="1" hangingPunct="1">
              <a:lnSpc>
                <a:spcPct val="90000"/>
              </a:lnSpc>
            </a:pPr>
            <a:r>
              <a:rPr lang="en-US" altLang="en-US" sz="2300" dirty="0" smtClean="0"/>
              <a:t>Record splashes or other exposures to blood or other potentially infectious material if it results in diagnosis of a </a:t>
            </a:r>
            <a:r>
              <a:rPr lang="en-US" altLang="en-US" sz="2300" dirty="0" err="1" smtClean="0"/>
              <a:t>bloodborne</a:t>
            </a:r>
            <a:r>
              <a:rPr lang="en-US" altLang="en-US" sz="2300" dirty="0" smtClean="0"/>
              <a:t> disease or meets the general recording criteria</a:t>
            </a:r>
          </a:p>
          <a:p>
            <a:pPr eaLnBrk="1" hangingPunct="1">
              <a:lnSpc>
                <a:spcPct val="90000"/>
              </a:lnSpc>
              <a:buFontTx/>
              <a:buNone/>
            </a:pPr>
            <a:r>
              <a:rPr lang="en-US" altLang="en-US" sz="2300" dirty="0" smtClean="0"/>
              <a:t>	</a:t>
            </a:r>
          </a:p>
          <a:p>
            <a:pPr eaLnBrk="1" hangingPunct="1">
              <a:lnSpc>
                <a:spcPct val="90000"/>
              </a:lnSpc>
              <a:buFontTx/>
              <a:buNone/>
            </a:pPr>
            <a:endParaRPr lang="en-US" altLang="en-US" sz="2300" dirty="0" smtClean="0"/>
          </a:p>
        </p:txBody>
      </p:sp>
      <p:pic>
        <p:nvPicPr>
          <p:cNvPr id="95237" name="Picture 7" descr="BB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1600200"/>
            <a:ext cx="1497012"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blinds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5"/>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A6E50F4E-B458-4E47-A72D-5A837291ED24}" type="slidenum">
              <a:rPr lang="en-US" altLang="en-US" sz="1400">
                <a:latin typeface="Times New Roman" panose="02020603050405020304" pitchFamily="18" charset="0"/>
              </a:rPr>
              <a:pPr>
                <a:spcBef>
                  <a:spcPct val="0"/>
                </a:spcBef>
                <a:buClrTx/>
                <a:buFontTx/>
                <a:buNone/>
              </a:pPr>
              <a:t>46</a:t>
            </a:fld>
            <a:endParaRPr lang="en-US" altLang="en-US" sz="1400">
              <a:latin typeface="Times New Roman" panose="02020603050405020304" pitchFamily="18" charset="0"/>
            </a:endParaRPr>
          </a:p>
        </p:txBody>
      </p:sp>
      <p:sp>
        <p:nvSpPr>
          <p:cNvPr id="97283" name="Rectangle 2"/>
          <p:cNvSpPr>
            <a:spLocks noGrp="1" noChangeArrowheads="1"/>
          </p:cNvSpPr>
          <p:nvPr>
            <p:ph type="title"/>
          </p:nvPr>
        </p:nvSpPr>
        <p:spPr/>
        <p:txBody>
          <a:bodyPr/>
          <a:lstStyle/>
          <a:p>
            <a:pPr eaLnBrk="1" hangingPunct="1"/>
            <a:r>
              <a:rPr lang="en-US" altLang="en-US" dirty="0" smtClean="0"/>
              <a:t>1904.9 – Medical Removal</a:t>
            </a:r>
          </a:p>
        </p:txBody>
      </p:sp>
      <p:sp>
        <p:nvSpPr>
          <p:cNvPr id="97284" name="Rectangle 3"/>
          <p:cNvSpPr>
            <a:spLocks noGrp="1" noChangeArrowheads="1"/>
          </p:cNvSpPr>
          <p:nvPr>
            <p:ph type="body" idx="1"/>
          </p:nvPr>
        </p:nvSpPr>
        <p:spPr>
          <a:xfrm>
            <a:off x="609600" y="1447800"/>
            <a:ext cx="5486400" cy="4114800"/>
          </a:xfrm>
        </p:spPr>
        <p:txBody>
          <a:bodyPr/>
          <a:lstStyle/>
          <a:p>
            <a:pPr eaLnBrk="1" hangingPunct="1">
              <a:lnSpc>
                <a:spcPct val="90000"/>
              </a:lnSpc>
            </a:pPr>
            <a:r>
              <a:rPr lang="en-US" altLang="en-US" sz="2400" smtClean="0"/>
              <a:t>If an employee is medically removed under the medical surveillance requirements of an OSHA standard, you must record the case </a:t>
            </a:r>
          </a:p>
          <a:p>
            <a:pPr eaLnBrk="1" hangingPunct="1">
              <a:lnSpc>
                <a:spcPct val="90000"/>
              </a:lnSpc>
            </a:pPr>
            <a:r>
              <a:rPr lang="en-US" altLang="en-US" sz="2400" smtClean="0"/>
              <a:t>The case is recorded as either one involving days away from work or days of restricted work activity</a:t>
            </a:r>
          </a:p>
          <a:p>
            <a:pPr eaLnBrk="1" hangingPunct="1">
              <a:lnSpc>
                <a:spcPct val="90000"/>
              </a:lnSpc>
            </a:pPr>
            <a:r>
              <a:rPr lang="en-US" altLang="en-US" sz="2400" smtClean="0"/>
              <a:t>If the case involves voluntary removal below the removal levels required by the standard, the case need not be recorded</a:t>
            </a:r>
          </a:p>
        </p:txBody>
      </p:sp>
      <p:pic>
        <p:nvPicPr>
          <p:cNvPr id="97285" name="Picture 5" descr="Doctor explaining x-rays to pati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600200"/>
            <a:ext cx="2344738" cy="220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blinds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5"/>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1CF179BD-9E14-43AD-9BD1-685E07C7AA8E}" type="slidenum">
              <a:rPr lang="en-US" altLang="en-US" sz="1400">
                <a:latin typeface="Times New Roman" panose="02020603050405020304" pitchFamily="18" charset="0"/>
              </a:rPr>
              <a:pPr>
                <a:spcBef>
                  <a:spcPct val="0"/>
                </a:spcBef>
                <a:buClrTx/>
                <a:buFontTx/>
                <a:buNone/>
              </a:pPr>
              <a:t>47</a:t>
            </a:fld>
            <a:endParaRPr lang="en-US" altLang="en-US" sz="1400">
              <a:latin typeface="Times New Roman" panose="02020603050405020304" pitchFamily="18" charset="0"/>
            </a:endParaRPr>
          </a:p>
        </p:txBody>
      </p:sp>
      <p:sp>
        <p:nvSpPr>
          <p:cNvPr id="99331" name="Rectangle 2050"/>
          <p:cNvSpPr>
            <a:spLocks noGrp="1" noChangeArrowheads="1"/>
          </p:cNvSpPr>
          <p:nvPr>
            <p:ph type="title"/>
          </p:nvPr>
        </p:nvSpPr>
        <p:spPr>
          <a:xfrm>
            <a:off x="685800" y="304800"/>
            <a:ext cx="7772400" cy="1143000"/>
          </a:xfrm>
        </p:spPr>
        <p:txBody>
          <a:bodyPr/>
          <a:lstStyle/>
          <a:p>
            <a:pPr eaLnBrk="1" hangingPunct="1"/>
            <a:r>
              <a:rPr lang="en-US" altLang="en-US" smtClean="0"/>
              <a:t>1904.10 – Hearing Loss</a:t>
            </a:r>
          </a:p>
        </p:txBody>
      </p:sp>
      <p:sp>
        <p:nvSpPr>
          <p:cNvPr id="99332" name="Rectangle 2051"/>
          <p:cNvSpPr>
            <a:spLocks noGrp="1" noChangeArrowheads="1"/>
          </p:cNvSpPr>
          <p:nvPr>
            <p:ph type="body" idx="1"/>
          </p:nvPr>
        </p:nvSpPr>
        <p:spPr>
          <a:xfrm>
            <a:off x="609600" y="1676400"/>
            <a:ext cx="8229600" cy="3124200"/>
          </a:xfrm>
        </p:spPr>
        <p:txBody>
          <a:bodyPr/>
          <a:lstStyle/>
          <a:p>
            <a:pPr eaLnBrk="1" hangingPunct="1"/>
            <a:r>
              <a:rPr lang="en-US" altLang="en-US" sz="2400" smtClean="0"/>
              <a:t>Must record all work-related hearing loss cases where:</a:t>
            </a:r>
          </a:p>
          <a:p>
            <a:pPr lvl="1" eaLnBrk="1" hangingPunct="1"/>
            <a:r>
              <a:rPr lang="en-US" altLang="en-US" sz="2300" smtClean="0"/>
              <a:t>Employee has experienced a Standard Threshold Shift (STS)</a:t>
            </a:r>
            <a:r>
              <a:rPr lang="en-US" altLang="en-US" sz="2300" baseline="30000" smtClean="0"/>
              <a:t>1</a:t>
            </a:r>
            <a:r>
              <a:rPr lang="en-US" altLang="en-US" sz="2300" smtClean="0"/>
              <a:t>, and</a:t>
            </a:r>
          </a:p>
          <a:p>
            <a:pPr lvl="1" eaLnBrk="1" hangingPunct="1"/>
            <a:r>
              <a:rPr lang="en-US" altLang="en-US" sz="2300" smtClean="0"/>
              <a:t>Employee’s hearing level is 25 decibels (dB) or more above audiometric zero [averaged at 2000, 3000, and 4000 hertz (Hz)] in the same ears as the STS</a:t>
            </a:r>
          </a:p>
        </p:txBody>
      </p:sp>
      <p:sp>
        <p:nvSpPr>
          <p:cNvPr id="99333" name="Text Box 2052"/>
          <p:cNvSpPr txBox="1">
            <a:spLocks noChangeArrowheads="1"/>
          </p:cNvSpPr>
          <p:nvPr/>
        </p:nvSpPr>
        <p:spPr bwMode="auto">
          <a:xfrm>
            <a:off x="533400" y="5178425"/>
            <a:ext cx="8305800"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eaLnBrk="1" hangingPunct="1">
              <a:spcBef>
                <a:spcPct val="50000"/>
              </a:spcBef>
              <a:buClrTx/>
              <a:buFontTx/>
              <a:buNone/>
            </a:pPr>
            <a:r>
              <a:rPr lang="en-US" altLang="en-US" sz="2100" baseline="30000"/>
              <a:t>1</a:t>
            </a:r>
            <a:r>
              <a:rPr lang="en-US" altLang="en-US" sz="2100"/>
              <a:t> An STS is defined in OSHA’s noise standard at 29 CFR 1910.95(g)(10)(i) as a change in hearing threshold, relative to the baseline audiogram, of an average of 10 dB or more at 2000, 3000, and 4000 Hz in one or both ears.</a:t>
            </a:r>
          </a:p>
        </p:txBody>
      </p:sp>
      <p:sp>
        <p:nvSpPr>
          <p:cNvPr id="99334" name="Line 2053" descr="Decorative"/>
          <p:cNvSpPr>
            <a:spLocks noChangeShapeType="1"/>
          </p:cNvSpPr>
          <p:nvPr/>
        </p:nvSpPr>
        <p:spPr bwMode="auto">
          <a:xfrm>
            <a:off x="609600" y="5181600"/>
            <a:ext cx="19050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5"/>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11BC2BEE-515F-4078-A7CA-D6F6D871556B}" type="slidenum">
              <a:rPr lang="en-US" altLang="en-US" sz="1400">
                <a:latin typeface="Times New Roman" panose="02020603050405020304" pitchFamily="18" charset="0"/>
              </a:rPr>
              <a:pPr>
                <a:spcBef>
                  <a:spcPct val="0"/>
                </a:spcBef>
                <a:buClrTx/>
                <a:buFontTx/>
                <a:buNone/>
              </a:pPr>
              <a:t>48</a:t>
            </a:fld>
            <a:endParaRPr lang="en-US" altLang="en-US" sz="1400">
              <a:latin typeface="Times New Roman" panose="02020603050405020304" pitchFamily="18" charset="0"/>
            </a:endParaRPr>
          </a:p>
        </p:txBody>
      </p:sp>
      <p:sp>
        <p:nvSpPr>
          <p:cNvPr id="101379" name="Rectangle 2"/>
          <p:cNvSpPr>
            <a:spLocks noGrp="1" noChangeArrowheads="1"/>
          </p:cNvSpPr>
          <p:nvPr>
            <p:ph type="title"/>
          </p:nvPr>
        </p:nvSpPr>
        <p:spPr>
          <a:xfrm>
            <a:off x="457200" y="609600"/>
            <a:ext cx="8305800" cy="1143000"/>
          </a:xfrm>
        </p:spPr>
        <p:txBody>
          <a:bodyPr/>
          <a:lstStyle/>
          <a:p>
            <a:pPr eaLnBrk="1" hangingPunct="1"/>
            <a:r>
              <a:rPr lang="en-US" altLang="en-US" sz="3600" smtClean="0"/>
              <a:t>1904.10 – Hearing Loss </a:t>
            </a:r>
            <a:r>
              <a:rPr lang="en-US" altLang="en-US" sz="2800" smtClean="0"/>
              <a:t>(cont’d)</a:t>
            </a:r>
          </a:p>
        </p:txBody>
      </p:sp>
      <p:sp>
        <p:nvSpPr>
          <p:cNvPr id="101380" name="Rectangle 3"/>
          <p:cNvSpPr>
            <a:spLocks noGrp="1" noChangeArrowheads="1"/>
          </p:cNvSpPr>
          <p:nvPr>
            <p:ph type="body" idx="1"/>
          </p:nvPr>
        </p:nvSpPr>
        <p:spPr/>
        <p:txBody>
          <a:bodyPr/>
          <a:lstStyle/>
          <a:p>
            <a:pPr eaLnBrk="1" hangingPunct="1">
              <a:lnSpc>
                <a:spcPct val="90000"/>
              </a:lnSpc>
            </a:pPr>
            <a:r>
              <a:rPr lang="en-US" altLang="en-US" sz="2400" smtClean="0"/>
              <a:t>Must compute the STS in accordance with OSHA’s noise standard, 1910.95</a:t>
            </a:r>
          </a:p>
          <a:p>
            <a:pPr eaLnBrk="1" hangingPunct="1">
              <a:lnSpc>
                <a:spcPct val="90000"/>
              </a:lnSpc>
            </a:pPr>
            <a:r>
              <a:rPr lang="en-US" altLang="en-US" sz="2400" smtClean="0"/>
              <a:t>Compare employee’s current audiogram to  the original baseline audiogram or the revised baseline audiogram allowed by 1910.95(g)(9)</a:t>
            </a:r>
          </a:p>
          <a:p>
            <a:pPr eaLnBrk="1" hangingPunct="1">
              <a:lnSpc>
                <a:spcPct val="90000"/>
              </a:lnSpc>
            </a:pPr>
            <a:r>
              <a:rPr lang="en-US" altLang="en-US" sz="2400" smtClean="0"/>
              <a:t>May adjust for aging to determine whether an STS has occurred using tables in Appendix F of 1910.95</a:t>
            </a:r>
          </a:p>
          <a:p>
            <a:pPr eaLnBrk="1" hangingPunct="1">
              <a:lnSpc>
                <a:spcPct val="90000"/>
              </a:lnSpc>
            </a:pPr>
            <a:r>
              <a:rPr lang="en-US" altLang="en-US" sz="2400" smtClean="0"/>
              <a:t>May not adjust for aging to determine whether or not hearing level is 25 dB or more above audiometric zero</a:t>
            </a:r>
          </a:p>
          <a:p>
            <a:pPr eaLnBrk="1" hangingPunct="1">
              <a:lnSpc>
                <a:spcPct val="90000"/>
              </a:lnSpc>
            </a:pPr>
            <a:endParaRPr lang="en-US" altLang="en-US" sz="240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5"/>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74B97FDE-64E7-499F-9BD0-45BC0EBE5807}" type="slidenum">
              <a:rPr lang="en-US" altLang="en-US" sz="1400">
                <a:latin typeface="Times New Roman" panose="02020603050405020304" pitchFamily="18" charset="0"/>
              </a:rPr>
              <a:pPr>
                <a:spcBef>
                  <a:spcPct val="0"/>
                </a:spcBef>
                <a:buClrTx/>
                <a:buFontTx/>
                <a:buNone/>
              </a:pPr>
              <a:t>49</a:t>
            </a:fld>
            <a:endParaRPr lang="en-US" altLang="en-US" sz="1400">
              <a:latin typeface="Times New Roman" panose="02020603050405020304" pitchFamily="18" charset="0"/>
            </a:endParaRPr>
          </a:p>
        </p:txBody>
      </p:sp>
      <p:sp>
        <p:nvSpPr>
          <p:cNvPr id="103427" name="Rectangle 2"/>
          <p:cNvSpPr>
            <a:spLocks noGrp="1" noChangeArrowheads="1"/>
          </p:cNvSpPr>
          <p:nvPr>
            <p:ph type="title"/>
          </p:nvPr>
        </p:nvSpPr>
        <p:spPr/>
        <p:txBody>
          <a:bodyPr/>
          <a:lstStyle/>
          <a:p>
            <a:pPr eaLnBrk="1" hangingPunct="1"/>
            <a:r>
              <a:rPr lang="en-US" altLang="en-US" smtClean="0"/>
              <a:t>1904.11 - Tuberculosis</a:t>
            </a:r>
          </a:p>
        </p:txBody>
      </p:sp>
      <p:sp>
        <p:nvSpPr>
          <p:cNvPr id="103428" name="Rectangle 3"/>
          <p:cNvSpPr>
            <a:spLocks noGrp="1" noChangeArrowheads="1"/>
          </p:cNvSpPr>
          <p:nvPr>
            <p:ph type="body" idx="1"/>
          </p:nvPr>
        </p:nvSpPr>
        <p:spPr>
          <a:xfrm>
            <a:off x="533400" y="1447800"/>
            <a:ext cx="6477000" cy="4114800"/>
          </a:xfrm>
        </p:spPr>
        <p:txBody>
          <a:bodyPr/>
          <a:lstStyle/>
          <a:p>
            <a:pPr eaLnBrk="1" hangingPunct="1">
              <a:lnSpc>
                <a:spcPct val="90000"/>
              </a:lnSpc>
            </a:pPr>
            <a:r>
              <a:rPr lang="en-US" altLang="en-US" sz="2400" dirty="0" smtClean="0"/>
              <a:t>Record a case where an employee is exposed at work to someone with a known case of active tuberculosis, and subsequently develops a TB infection</a:t>
            </a:r>
          </a:p>
          <a:p>
            <a:pPr eaLnBrk="1" hangingPunct="1">
              <a:lnSpc>
                <a:spcPct val="90000"/>
              </a:lnSpc>
            </a:pPr>
            <a:r>
              <a:rPr lang="en-US" altLang="en-US" sz="2400" dirty="0" smtClean="0"/>
              <a:t>A case is not recordable when:</a:t>
            </a:r>
          </a:p>
          <a:p>
            <a:pPr lvl="1" eaLnBrk="1" hangingPunct="1">
              <a:lnSpc>
                <a:spcPct val="90000"/>
              </a:lnSpc>
            </a:pPr>
            <a:r>
              <a:rPr lang="en-US" altLang="en-US" sz="2400" dirty="0" smtClean="0"/>
              <a:t>The worker is living in a household with a person who is diagnosed with active TB</a:t>
            </a:r>
          </a:p>
          <a:p>
            <a:pPr lvl="1" eaLnBrk="1" hangingPunct="1">
              <a:lnSpc>
                <a:spcPct val="90000"/>
              </a:lnSpc>
            </a:pPr>
            <a:r>
              <a:rPr lang="en-US" altLang="en-US" sz="2400" dirty="0" smtClean="0"/>
              <a:t>The Public Health Department has identified the worker as a contact of an individual with active TB</a:t>
            </a:r>
          </a:p>
          <a:p>
            <a:pPr lvl="1" eaLnBrk="1" hangingPunct="1">
              <a:lnSpc>
                <a:spcPct val="90000"/>
              </a:lnSpc>
            </a:pPr>
            <a:r>
              <a:rPr lang="en-US" altLang="en-US" sz="2400" dirty="0" smtClean="0"/>
              <a:t>A medical investigation shows the employee’s infection was caused by exposure away from work</a:t>
            </a:r>
          </a:p>
        </p:txBody>
      </p:sp>
      <p:pic>
        <p:nvPicPr>
          <p:cNvPr id="103429" name="Picture 5" descr="Surgeon wearing a surgical mask"/>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524000"/>
            <a:ext cx="159543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00F3C20F-D203-4F03-A491-ECE2552B94B3}" type="slidenum">
              <a:rPr lang="en-US" altLang="en-US" sz="1400">
                <a:latin typeface="Times New Roman" panose="02020603050405020304" pitchFamily="18" charset="0"/>
              </a:rPr>
              <a:pPr>
                <a:spcBef>
                  <a:spcPct val="0"/>
                </a:spcBef>
                <a:buClrTx/>
                <a:buFontTx/>
                <a:buNone/>
              </a:pPr>
              <a:t>5</a:t>
            </a:fld>
            <a:endParaRPr lang="en-US" altLang="en-US" sz="1400">
              <a:latin typeface="Times New Roman" panose="02020603050405020304" pitchFamily="18" charset="0"/>
            </a:endParaRPr>
          </a:p>
        </p:txBody>
      </p:sp>
      <p:sp>
        <p:nvSpPr>
          <p:cNvPr id="13315" name="Rectangle 1026"/>
          <p:cNvSpPr>
            <a:spLocks noGrp="1" noChangeArrowheads="1"/>
          </p:cNvSpPr>
          <p:nvPr>
            <p:ph type="title"/>
          </p:nvPr>
        </p:nvSpPr>
        <p:spPr>
          <a:xfrm>
            <a:off x="685800" y="381000"/>
            <a:ext cx="7772400" cy="1143000"/>
          </a:xfrm>
        </p:spPr>
        <p:txBody>
          <a:bodyPr/>
          <a:lstStyle/>
          <a:p>
            <a:pPr eaLnBrk="1" hangingPunct="1"/>
            <a:r>
              <a:rPr lang="en-US" altLang="en-US" dirty="0" smtClean="0"/>
              <a:t>Partial Exemption</a:t>
            </a:r>
          </a:p>
        </p:txBody>
      </p:sp>
      <p:sp>
        <p:nvSpPr>
          <p:cNvPr id="13316" name="Rectangle 1027"/>
          <p:cNvSpPr>
            <a:spLocks noGrp="1" noChangeArrowheads="1"/>
          </p:cNvSpPr>
          <p:nvPr>
            <p:ph type="body" idx="1"/>
          </p:nvPr>
        </p:nvSpPr>
        <p:spPr>
          <a:xfrm>
            <a:off x="685800" y="1828800"/>
            <a:ext cx="7772400" cy="4114800"/>
          </a:xfrm>
        </p:spPr>
        <p:txBody>
          <a:bodyPr/>
          <a:lstStyle/>
          <a:p>
            <a:pPr eaLnBrk="1" hangingPunct="1">
              <a:lnSpc>
                <a:spcPct val="90000"/>
              </a:lnSpc>
            </a:pPr>
            <a:r>
              <a:rPr lang="en-US" altLang="en-US" sz="2800" smtClean="0"/>
              <a:t>Employers that are </a:t>
            </a:r>
            <a:r>
              <a:rPr lang="en-US" altLang="en-US" sz="2800" b="1" smtClean="0"/>
              <a:t>partially</a:t>
            </a:r>
            <a:r>
              <a:rPr lang="en-US" altLang="en-US" sz="2800" smtClean="0"/>
              <a:t> exempt from the recordkeeping requirements because of their size or industry must continue to comply with:</a:t>
            </a:r>
          </a:p>
          <a:p>
            <a:pPr lvl="1" eaLnBrk="1" hangingPunct="1">
              <a:lnSpc>
                <a:spcPct val="90000"/>
              </a:lnSpc>
            </a:pPr>
            <a:r>
              <a:rPr lang="en-US" altLang="en-US" sz="2400" smtClean="0"/>
              <a:t>1904.39, Reporting fatalities, amputations, the loss of an eye, or the in-patient hospitalization of one or more employees</a:t>
            </a:r>
          </a:p>
          <a:p>
            <a:pPr lvl="1" eaLnBrk="1" hangingPunct="1">
              <a:lnSpc>
                <a:spcPct val="90000"/>
              </a:lnSpc>
            </a:pPr>
            <a:r>
              <a:rPr lang="en-US" altLang="en-US" sz="2400" smtClean="0"/>
              <a:t>1904.41, Annual OSHA injury and illness survey (if specifically requested to do so by OSHA)</a:t>
            </a:r>
          </a:p>
          <a:p>
            <a:pPr lvl="1" eaLnBrk="1" hangingPunct="1">
              <a:lnSpc>
                <a:spcPct val="90000"/>
              </a:lnSpc>
            </a:pPr>
            <a:r>
              <a:rPr lang="en-US" altLang="en-US" sz="2400" smtClean="0"/>
              <a:t>1904.42, BLS Annual Survey (if specifically requested to do so by BLS)</a:t>
            </a:r>
          </a:p>
        </p:txBody>
      </p:sp>
    </p:spTree>
  </p:cSld>
  <p:clrMapOvr>
    <a:masterClrMapping/>
  </p:clrMapOvr>
  <p:transition spd="slow">
    <p:cover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5"/>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00073960-6880-4D35-A52A-C890825DB41F}" type="slidenum">
              <a:rPr lang="en-US" altLang="en-US" sz="1400">
                <a:latin typeface="Times New Roman" panose="02020603050405020304" pitchFamily="18" charset="0"/>
              </a:rPr>
              <a:pPr>
                <a:spcBef>
                  <a:spcPct val="0"/>
                </a:spcBef>
                <a:buClrTx/>
                <a:buFontTx/>
                <a:buNone/>
              </a:pPr>
              <a:t>50</a:t>
            </a:fld>
            <a:endParaRPr lang="en-US" altLang="en-US" sz="1400">
              <a:latin typeface="Times New Roman" panose="02020603050405020304" pitchFamily="18" charset="0"/>
            </a:endParaRPr>
          </a:p>
        </p:txBody>
      </p:sp>
      <p:sp>
        <p:nvSpPr>
          <p:cNvPr id="105475" name="Rectangle 2"/>
          <p:cNvSpPr>
            <a:spLocks noGrp="1" noChangeArrowheads="1"/>
          </p:cNvSpPr>
          <p:nvPr>
            <p:ph type="title"/>
          </p:nvPr>
        </p:nvSpPr>
        <p:spPr>
          <a:xfrm>
            <a:off x="685800" y="381000"/>
            <a:ext cx="7772400" cy="1143000"/>
          </a:xfrm>
        </p:spPr>
        <p:txBody>
          <a:bodyPr/>
          <a:lstStyle/>
          <a:p>
            <a:pPr eaLnBrk="1" hangingPunct="1"/>
            <a:r>
              <a:rPr lang="en-US" altLang="en-US" dirty="0" smtClean="0"/>
              <a:t>1904.29 – Forms (1)</a:t>
            </a:r>
          </a:p>
        </p:txBody>
      </p:sp>
      <p:sp>
        <p:nvSpPr>
          <p:cNvPr id="105476" name="Rectangle 3"/>
          <p:cNvSpPr>
            <a:spLocks noGrp="1" noChangeArrowheads="1"/>
          </p:cNvSpPr>
          <p:nvPr>
            <p:ph type="body" idx="1"/>
          </p:nvPr>
        </p:nvSpPr>
        <p:spPr>
          <a:xfrm>
            <a:off x="685800" y="1828800"/>
            <a:ext cx="7772400" cy="4114800"/>
          </a:xfrm>
        </p:spPr>
        <p:txBody>
          <a:bodyPr/>
          <a:lstStyle/>
          <a:p>
            <a:pPr eaLnBrk="1" hangingPunct="1"/>
            <a:r>
              <a:rPr lang="en-US" altLang="en-US" sz="3000" smtClean="0"/>
              <a:t>OSHA Form 300, </a:t>
            </a:r>
            <a:r>
              <a:rPr lang="en-US" altLang="en-US" sz="3000" i="1" smtClean="0"/>
              <a:t>Log of Work-Related Injuries and Illnesses</a:t>
            </a:r>
          </a:p>
          <a:p>
            <a:pPr eaLnBrk="1" hangingPunct="1"/>
            <a:r>
              <a:rPr lang="en-US" altLang="en-US" sz="3000" smtClean="0"/>
              <a:t>OSHA Form 300A, </a:t>
            </a:r>
            <a:r>
              <a:rPr lang="en-US" altLang="en-US" sz="3000" i="1" smtClean="0"/>
              <a:t>Summary of Work-Related Injuries and Illnesses</a:t>
            </a:r>
          </a:p>
          <a:p>
            <a:pPr eaLnBrk="1" hangingPunct="1"/>
            <a:r>
              <a:rPr lang="en-US" altLang="en-US" sz="3000" smtClean="0"/>
              <a:t>OSHA Form 301, </a:t>
            </a:r>
            <a:r>
              <a:rPr lang="en-US" altLang="en-US" sz="3000" i="1" smtClean="0"/>
              <a:t>Injury and Illness Incident Report</a:t>
            </a:r>
          </a:p>
        </p:txBody>
      </p:sp>
    </p:spTree>
  </p:cSld>
  <p:clrMapOvr>
    <a:masterClrMapping/>
  </p:clrMapOvr>
  <p:transition spd="med">
    <p:blinds/>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3"/>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6F9071EA-0777-49CF-A04E-DEE40D2120E4}" type="slidenum">
              <a:rPr lang="en-US" altLang="en-US" sz="1400">
                <a:latin typeface="Times New Roman" panose="02020603050405020304" pitchFamily="18" charset="0"/>
              </a:rPr>
              <a:pPr>
                <a:spcBef>
                  <a:spcPct val="0"/>
                </a:spcBef>
                <a:buClrTx/>
                <a:buFontTx/>
                <a:buNone/>
              </a:pPr>
              <a:t>51</a:t>
            </a:fld>
            <a:endParaRPr lang="en-US" altLang="en-US" sz="1400">
              <a:latin typeface="Times New Roman" panose="02020603050405020304" pitchFamily="18" charset="0"/>
            </a:endParaRPr>
          </a:p>
        </p:txBody>
      </p:sp>
      <p:pic>
        <p:nvPicPr>
          <p:cNvPr id="107523" name="Picture 8" descr="OSHA Form 300 -  Log of Work-Related Injuries and Illnes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657225"/>
            <a:ext cx="9115425" cy="554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hidden="1"/>
          <p:cNvSpPr>
            <a:spLocks noGrp="1"/>
          </p:cNvSpPr>
          <p:nvPr>
            <p:ph type="title"/>
          </p:nvPr>
        </p:nvSpPr>
        <p:spPr/>
        <p:txBody>
          <a:bodyPr/>
          <a:lstStyle/>
          <a:p>
            <a:r>
              <a:rPr lang="en-US" dirty="0" smtClean="0"/>
              <a:t>OSHA Form 300</a:t>
            </a:r>
            <a:endParaRPr lang="en-US" dirty="0"/>
          </a:p>
        </p:txBody>
      </p:sp>
    </p:spTree>
  </p:cSld>
  <p:clrMapOvr>
    <a:masterClrMapping/>
  </p:clrMapOvr>
  <p:transition spd="med">
    <p:blinds/>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3"/>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6A68B417-534D-4096-99A3-E123BCE1F70D}" type="slidenum">
              <a:rPr lang="en-US" altLang="en-US" sz="1400">
                <a:latin typeface="Times New Roman" panose="02020603050405020304" pitchFamily="18" charset="0"/>
              </a:rPr>
              <a:pPr>
                <a:spcBef>
                  <a:spcPct val="0"/>
                </a:spcBef>
                <a:buClrTx/>
                <a:buFontTx/>
                <a:buNone/>
              </a:pPr>
              <a:t>52</a:t>
            </a:fld>
            <a:endParaRPr lang="en-US" altLang="en-US" sz="1400">
              <a:latin typeface="Times New Roman" panose="02020603050405020304" pitchFamily="18" charset="0"/>
            </a:endParaRPr>
          </a:p>
        </p:txBody>
      </p:sp>
      <p:pic>
        <p:nvPicPr>
          <p:cNvPr id="109571" name="Picture 3" descr="form 301"/>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0" y="657225"/>
            <a:ext cx="9144000" cy="551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hidden="1"/>
          <p:cNvSpPr>
            <a:spLocks noGrp="1"/>
          </p:cNvSpPr>
          <p:nvPr>
            <p:ph type="title"/>
          </p:nvPr>
        </p:nvSpPr>
        <p:spPr/>
        <p:txBody>
          <a:bodyPr/>
          <a:lstStyle/>
          <a:p>
            <a:r>
              <a:rPr lang="en-US" dirty="0" smtClean="0"/>
              <a:t>OSHA Form 301</a:t>
            </a:r>
            <a:endParaRPr lang="en-US" dirty="0"/>
          </a:p>
        </p:txBody>
      </p:sp>
    </p:spTree>
  </p:cSld>
  <p:clrMapOvr>
    <a:masterClrMapping/>
  </p:clrMapOvr>
  <p:transition spd="med">
    <p:blinds/>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3"/>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609793CD-9096-4C66-98A5-F1F248D43B5D}" type="slidenum">
              <a:rPr lang="en-US" altLang="en-US" sz="1400">
                <a:latin typeface="Times New Roman" panose="02020603050405020304" pitchFamily="18" charset="0"/>
              </a:rPr>
              <a:pPr>
                <a:spcBef>
                  <a:spcPct val="0"/>
                </a:spcBef>
                <a:buClrTx/>
                <a:buFontTx/>
                <a:buNone/>
              </a:pPr>
              <a:t>53</a:t>
            </a:fld>
            <a:endParaRPr lang="en-US" altLang="en-US" sz="1400">
              <a:latin typeface="Times New Roman" panose="02020603050405020304" pitchFamily="18" charset="0"/>
            </a:endParaRPr>
          </a:p>
        </p:txBody>
      </p:sp>
      <p:pic>
        <p:nvPicPr>
          <p:cNvPr id="111619" name="Picture 5" descr="OSHA Form 300A - Summary of Work-Related Injuries and Illnes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652463"/>
            <a:ext cx="9134475" cy="555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hidden="1"/>
          <p:cNvSpPr>
            <a:spLocks noGrp="1"/>
          </p:cNvSpPr>
          <p:nvPr>
            <p:ph type="title"/>
          </p:nvPr>
        </p:nvSpPr>
        <p:spPr/>
        <p:txBody>
          <a:bodyPr/>
          <a:lstStyle/>
          <a:p>
            <a:r>
              <a:rPr lang="en-US" dirty="0" smtClean="0"/>
              <a:t>OSHA Form</a:t>
            </a:r>
            <a:r>
              <a:rPr lang="en-US" baseline="0" dirty="0" smtClean="0"/>
              <a:t> 300A</a:t>
            </a:r>
            <a:endParaRPr lang="en-US" dirty="0"/>
          </a:p>
        </p:txBody>
      </p:sp>
    </p:spTree>
  </p:cSld>
  <p:clrMapOvr>
    <a:masterClrMapping/>
  </p:clrMapOvr>
  <p:transition spd="med">
    <p:blinds/>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5"/>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189C2889-0A27-417E-8DA2-1598BA968CD2}" type="slidenum">
              <a:rPr lang="en-US" altLang="en-US" sz="1400">
                <a:latin typeface="Times New Roman" panose="02020603050405020304" pitchFamily="18" charset="0"/>
              </a:rPr>
              <a:pPr>
                <a:spcBef>
                  <a:spcPct val="0"/>
                </a:spcBef>
                <a:buClrTx/>
                <a:buFontTx/>
                <a:buNone/>
              </a:pPr>
              <a:t>54</a:t>
            </a:fld>
            <a:endParaRPr lang="en-US" altLang="en-US" sz="1400">
              <a:latin typeface="Times New Roman" panose="02020603050405020304" pitchFamily="18" charset="0"/>
            </a:endParaRPr>
          </a:p>
        </p:txBody>
      </p:sp>
      <p:sp>
        <p:nvSpPr>
          <p:cNvPr id="113667" name="Rectangle 2"/>
          <p:cNvSpPr>
            <a:spLocks noGrp="1" noChangeArrowheads="1"/>
          </p:cNvSpPr>
          <p:nvPr>
            <p:ph type="title"/>
          </p:nvPr>
        </p:nvSpPr>
        <p:spPr>
          <a:xfrm>
            <a:off x="685800" y="457200"/>
            <a:ext cx="7772400" cy="1143000"/>
          </a:xfrm>
        </p:spPr>
        <p:txBody>
          <a:bodyPr/>
          <a:lstStyle/>
          <a:p>
            <a:pPr eaLnBrk="1" hangingPunct="1"/>
            <a:r>
              <a:rPr lang="en-US" altLang="en-US" dirty="0" smtClean="0"/>
              <a:t>1904.29 – Forms</a:t>
            </a:r>
            <a:r>
              <a:rPr lang="en-US" altLang="en-US" baseline="0" dirty="0" smtClean="0"/>
              <a:t> (2)</a:t>
            </a:r>
            <a:endParaRPr lang="en-US" altLang="en-US" dirty="0" smtClean="0"/>
          </a:p>
        </p:txBody>
      </p:sp>
      <p:sp>
        <p:nvSpPr>
          <p:cNvPr id="113668" name="Rectangle 3"/>
          <p:cNvSpPr>
            <a:spLocks noGrp="1" noChangeArrowheads="1"/>
          </p:cNvSpPr>
          <p:nvPr>
            <p:ph type="body" idx="1"/>
          </p:nvPr>
        </p:nvSpPr>
        <p:spPr/>
        <p:txBody>
          <a:bodyPr/>
          <a:lstStyle/>
          <a:p>
            <a:pPr eaLnBrk="1" hangingPunct="1"/>
            <a:r>
              <a:rPr lang="en-US" altLang="en-US" sz="2900" dirty="0" smtClean="0"/>
              <a:t>Employers must enter each recordable case on the forms within 7 calendar days of receiving information that a recordable case occurred</a:t>
            </a:r>
          </a:p>
          <a:p>
            <a:pPr eaLnBrk="1" hangingPunct="1">
              <a:buFontTx/>
              <a:buNone/>
            </a:pPr>
            <a:endParaRPr lang="en-US" altLang="en-US" sz="2900" dirty="0" smtClean="0"/>
          </a:p>
        </p:txBody>
      </p:sp>
    </p:spTree>
  </p:cSld>
  <p:clrMapOvr>
    <a:masterClrMapping/>
  </p:clrMapOvr>
  <p:transition spd="med">
    <p:blinds/>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5"/>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A1873398-E272-4D79-8DF7-7991ACB0C84C}" type="slidenum">
              <a:rPr lang="en-US" altLang="en-US" sz="1400">
                <a:latin typeface="Times New Roman" panose="02020603050405020304" pitchFamily="18" charset="0"/>
              </a:rPr>
              <a:pPr>
                <a:spcBef>
                  <a:spcPct val="0"/>
                </a:spcBef>
                <a:buClrTx/>
                <a:buFontTx/>
                <a:buNone/>
              </a:pPr>
              <a:t>55</a:t>
            </a:fld>
            <a:endParaRPr lang="en-US" altLang="en-US" sz="1400">
              <a:latin typeface="Times New Roman" panose="02020603050405020304" pitchFamily="18" charset="0"/>
            </a:endParaRPr>
          </a:p>
        </p:txBody>
      </p:sp>
      <p:sp>
        <p:nvSpPr>
          <p:cNvPr id="115715" name="Rectangle 2"/>
          <p:cNvSpPr>
            <a:spLocks noGrp="1" noChangeArrowheads="1"/>
          </p:cNvSpPr>
          <p:nvPr>
            <p:ph type="title"/>
          </p:nvPr>
        </p:nvSpPr>
        <p:spPr/>
        <p:txBody>
          <a:bodyPr/>
          <a:lstStyle/>
          <a:p>
            <a:pPr eaLnBrk="1" hangingPunct="1"/>
            <a:r>
              <a:rPr lang="en-US" altLang="en-US" dirty="0" smtClean="0"/>
              <a:t>1904.29 – Forms (3)</a:t>
            </a:r>
          </a:p>
        </p:txBody>
      </p:sp>
      <p:sp>
        <p:nvSpPr>
          <p:cNvPr id="115716" name="Rectangle 3"/>
          <p:cNvSpPr>
            <a:spLocks noGrp="1" noChangeArrowheads="1"/>
          </p:cNvSpPr>
          <p:nvPr>
            <p:ph type="body" idx="1"/>
          </p:nvPr>
        </p:nvSpPr>
        <p:spPr>
          <a:xfrm>
            <a:off x="685800" y="1524000"/>
            <a:ext cx="5334000" cy="4114800"/>
          </a:xfrm>
        </p:spPr>
        <p:txBody>
          <a:bodyPr/>
          <a:lstStyle/>
          <a:p>
            <a:pPr eaLnBrk="1" hangingPunct="1">
              <a:lnSpc>
                <a:spcPct val="90000"/>
              </a:lnSpc>
            </a:pPr>
            <a:r>
              <a:rPr lang="en-US" altLang="en-US" sz="2500" dirty="0" smtClean="0"/>
              <a:t>An equivalent form has the same information, is as readable and understandable, and uses the same instructions as the OSHA form it replaces</a:t>
            </a:r>
          </a:p>
          <a:p>
            <a:pPr eaLnBrk="1" hangingPunct="1">
              <a:lnSpc>
                <a:spcPct val="90000"/>
              </a:lnSpc>
            </a:pPr>
            <a:r>
              <a:rPr lang="en-US" altLang="en-US" sz="2500" dirty="0" smtClean="0"/>
              <a:t>Forms can be kept on a computer as long as they can be produced when they are needed (i.e., meet the access provisions of 1904.35 and 1904.40)</a:t>
            </a:r>
          </a:p>
        </p:txBody>
      </p:sp>
      <p:pic>
        <p:nvPicPr>
          <p:cNvPr id="115717" name="Picture 5" descr="Woman looking at a compu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1676400"/>
            <a:ext cx="2297113" cy="164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blinds/>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5"/>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117BF648-7084-4A1A-A016-CC3B186F18B8}" type="slidenum">
              <a:rPr lang="en-US" altLang="en-US" sz="1400">
                <a:latin typeface="Times New Roman" panose="02020603050405020304" pitchFamily="18" charset="0"/>
              </a:rPr>
              <a:pPr>
                <a:spcBef>
                  <a:spcPct val="0"/>
                </a:spcBef>
                <a:buClrTx/>
                <a:buFontTx/>
                <a:buNone/>
              </a:pPr>
              <a:t>56</a:t>
            </a:fld>
            <a:endParaRPr lang="en-US" altLang="en-US" sz="1400">
              <a:latin typeface="Times New Roman" panose="02020603050405020304" pitchFamily="18" charset="0"/>
            </a:endParaRPr>
          </a:p>
        </p:txBody>
      </p:sp>
      <p:sp>
        <p:nvSpPr>
          <p:cNvPr id="117763" name="Rectangle 2"/>
          <p:cNvSpPr>
            <a:spLocks noGrp="1" noChangeArrowheads="1"/>
          </p:cNvSpPr>
          <p:nvPr>
            <p:ph type="title"/>
          </p:nvPr>
        </p:nvSpPr>
        <p:spPr>
          <a:xfrm>
            <a:off x="685800" y="381000"/>
            <a:ext cx="7772400" cy="1143000"/>
          </a:xfrm>
        </p:spPr>
        <p:txBody>
          <a:bodyPr/>
          <a:lstStyle/>
          <a:p>
            <a:pPr eaLnBrk="1" hangingPunct="1"/>
            <a:r>
              <a:rPr lang="en-US" altLang="en-US" sz="3500" dirty="0" smtClean="0"/>
              <a:t>1904.29 – Privacy Protection (1)</a:t>
            </a:r>
          </a:p>
        </p:txBody>
      </p:sp>
      <p:sp>
        <p:nvSpPr>
          <p:cNvPr id="117764" name="Rectangle 3"/>
          <p:cNvSpPr>
            <a:spLocks noGrp="1" noChangeArrowheads="1"/>
          </p:cNvSpPr>
          <p:nvPr>
            <p:ph type="body" idx="1"/>
          </p:nvPr>
        </p:nvSpPr>
        <p:spPr>
          <a:xfrm>
            <a:off x="685800" y="1600200"/>
            <a:ext cx="4953000" cy="4114800"/>
          </a:xfrm>
        </p:spPr>
        <p:txBody>
          <a:bodyPr/>
          <a:lstStyle/>
          <a:p>
            <a:pPr eaLnBrk="1" hangingPunct="1">
              <a:lnSpc>
                <a:spcPct val="90000"/>
              </a:lnSpc>
            </a:pPr>
            <a:r>
              <a:rPr lang="en-US" altLang="en-US" sz="2800" smtClean="0"/>
              <a:t>Do not enter the name of an employee on the OSHA Form 300 for “privacy concern cases”</a:t>
            </a:r>
          </a:p>
          <a:p>
            <a:pPr eaLnBrk="1" hangingPunct="1">
              <a:lnSpc>
                <a:spcPct val="90000"/>
              </a:lnSpc>
            </a:pPr>
            <a:r>
              <a:rPr lang="en-US" altLang="en-US" sz="2800" smtClean="0"/>
              <a:t>Enter “privacy case” in the name column</a:t>
            </a:r>
          </a:p>
          <a:p>
            <a:pPr eaLnBrk="1" hangingPunct="1">
              <a:lnSpc>
                <a:spcPct val="90000"/>
              </a:lnSpc>
            </a:pPr>
            <a:r>
              <a:rPr lang="en-US" altLang="en-US" sz="2800" smtClean="0"/>
              <a:t>Keep a separate confidential list of the case numbers and employee names</a:t>
            </a:r>
          </a:p>
        </p:txBody>
      </p:sp>
      <p:pic>
        <p:nvPicPr>
          <p:cNvPr id="117765" name="Picture 5" descr="Metal saf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752600"/>
            <a:ext cx="2243138" cy="198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blinds/>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5"/>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655BA3B8-4EFF-4599-A8C2-D2F5E25393CC}" type="slidenum">
              <a:rPr lang="en-US" altLang="en-US" sz="1400">
                <a:latin typeface="Times New Roman" panose="02020603050405020304" pitchFamily="18" charset="0"/>
              </a:rPr>
              <a:pPr>
                <a:spcBef>
                  <a:spcPct val="0"/>
                </a:spcBef>
                <a:buClrTx/>
                <a:buFontTx/>
                <a:buNone/>
              </a:pPr>
              <a:t>57</a:t>
            </a:fld>
            <a:endParaRPr lang="en-US" altLang="en-US" sz="1400">
              <a:latin typeface="Times New Roman" panose="02020603050405020304" pitchFamily="18" charset="0"/>
            </a:endParaRPr>
          </a:p>
        </p:txBody>
      </p:sp>
      <p:sp>
        <p:nvSpPr>
          <p:cNvPr id="119811" name="Rectangle 2"/>
          <p:cNvSpPr>
            <a:spLocks noGrp="1" noChangeArrowheads="1"/>
          </p:cNvSpPr>
          <p:nvPr>
            <p:ph type="title"/>
          </p:nvPr>
        </p:nvSpPr>
        <p:spPr>
          <a:xfrm>
            <a:off x="685800" y="304800"/>
            <a:ext cx="7772400" cy="1143000"/>
          </a:xfrm>
        </p:spPr>
        <p:txBody>
          <a:bodyPr/>
          <a:lstStyle/>
          <a:p>
            <a:pPr eaLnBrk="1" hangingPunct="1"/>
            <a:r>
              <a:rPr lang="en-US" altLang="en-US" sz="3500" dirty="0" smtClean="0"/>
              <a:t>1904.29 – Privacy Protection (2)</a:t>
            </a:r>
          </a:p>
        </p:txBody>
      </p:sp>
      <p:sp>
        <p:nvSpPr>
          <p:cNvPr id="119812" name="Rectangle 3"/>
          <p:cNvSpPr>
            <a:spLocks noGrp="1" noChangeArrowheads="1"/>
          </p:cNvSpPr>
          <p:nvPr>
            <p:ph type="body" idx="1"/>
          </p:nvPr>
        </p:nvSpPr>
        <p:spPr>
          <a:xfrm>
            <a:off x="762000" y="1447800"/>
            <a:ext cx="7772400" cy="4114800"/>
          </a:xfrm>
        </p:spPr>
        <p:txBody>
          <a:bodyPr/>
          <a:lstStyle/>
          <a:p>
            <a:pPr eaLnBrk="1" hangingPunct="1">
              <a:lnSpc>
                <a:spcPct val="90000"/>
              </a:lnSpc>
            </a:pPr>
            <a:r>
              <a:rPr lang="en-US" altLang="en-US" sz="2400" dirty="0" smtClean="0"/>
              <a:t>Privacy concern cases are:</a:t>
            </a:r>
          </a:p>
          <a:p>
            <a:pPr lvl="1" eaLnBrk="1" hangingPunct="1">
              <a:lnSpc>
                <a:spcPct val="90000"/>
              </a:lnSpc>
            </a:pPr>
            <a:r>
              <a:rPr lang="en-US" altLang="en-US" sz="2400" dirty="0" smtClean="0"/>
              <a:t>An injury or illness to an intimate body part or reproductive system</a:t>
            </a:r>
          </a:p>
          <a:p>
            <a:pPr lvl="1" eaLnBrk="1" hangingPunct="1">
              <a:lnSpc>
                <a:spcPct val="90000"/>
              </a:lnSpc>
            </a:pPr>
            <a:r>
              <a:rPr lang="en-US" altLang="en-US" sz="2400" dirty="0" smtClean="0"/>
              <a:t>An injury or illness resulting from sexual assault</a:t>
            </a:r>
          </a:p>
          <a:p>
            <a:pPr lvl="1" eaLnBrk="1" hangingPunct="1">
              <a:lnSpc>
                <a:spcPct val="90000"/>
              </a:lnSpc>
            </a:pPr>
            <a:r>
              <a:rPr lang="en-US" altLang="en-US" sz="2400" dirty="0" smtClean="0"/>
              <a:t>Mental illness</a:t>
            </a:r>
          </a:p>
          <a:p>
            <a:pPr lvl="1" eaLnBrk="1" hangingPunct="1">
              <a:lnSpc>
                <a:spcPct val="90000"/>
              </a:lnSpc>
            </a:pPr>
            <a:r>
              <a:rPr lang="en-US" altLang="en-US" sz="2400" dirty="0" smtClean="0"/>
              <a:t>HIV infection, hepatitis, tuberculosis</a:t>
            </a:r>
          </a:p>
          <a:p>
            <a:pPr lvl="1" eaLnBrk="1" hangingPunct="1">
              <a:lnSpc>
                <a:spcPct val="90000"/>
              </a:lnSpc>
            </a:pPr>
            <a:r>
              <a:rPr lang="en-US" altLang="en-US" sz="2400" dirty="0" err="1" smtClean="0"/>
              <a:t>Needlestick</a:t>
            </a:r>
            <a:r>
              <a:rPr lang="en-US" altLang="en-US" sz="2400" dirty="0" smtClean="0"/>
              <a:t> and sharps injuries that are contaminated with another person’s blood or other potentially infectious material</a:t>
            </a:r>
          </a:p>
          <a:p>
            <a:pPr lvl="1" eaLnBrk="1" hangingPunct="1">
              <a:lnSpc>
                <a:spcPct val="90000"/>
              </a:lnSpc>
            </a:pPr>
            <a:r>
              <a:rPr lang="en-US" altLang="en-US" sz="2400" dirty="0" smtClean="0"/>
              <a:t>Employee voluntarily requests to keep name off for other illness cases</a:t>
            </a:r>
          </a:p>
          <a:p>
            <a:pPr eaLnBrk="1" hangingPunct="1">
              <a:lnSpc>
                <a:spcPct val="90000"/>
              </a:lnSpc>
              <a:buFontTx/>
              <a:buNone/>
            </a:pPr>
            <a:endParaRPr lang="en-US" altLang="en-US" sz="2400" dirty="0" smtClean="0"/>
          </a:p>
        </p:txBody>
      </p:sp>
    </p:spTree>
  </p:cSld>
  <p:clrMapOvr>
    <a:masterClrMapping/>
  </p:clrMapOvr>
  <p:transition spd="med">
    <p:blinds/>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5"/>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60C674BA-7BD5-44AA-BAD4-D2358B2F02E4}" type="slidenum">
              <a:rPr lang="en-US" altLang="en-US" sz="1400">
                <a:latin typeface="Times New Roman" panose="02020603050405020304" pitchFamily="18" charset="0"/>
              </a:rPr>
              <a:pPr>
                <a:spcBef>
                  <a:spcPct val="0"/>
                </a:spcBef>
                <a:buClrTx/>
                <a:buFontTx/>
                <a:buNone/>
              </a:pPr>
              <a:t>58</a:t>
            </a:fld>
            <a:endParaRPr lang="en-US" altLang="en-US" sz="1400">
              <a:latin typeface="Times New Roman" panose="02020603050405020304" pitchFamily="18" charset="0"/>
            </a:endParaRPr>
          </a:p>
        </p:txBody>
      </p:sp>
      <p:sp>
        <p:nvSpPr>
          <p:cNvPr id="121859" name="Rectangle 2"/>
          <p:cNvSpPr>
            <a:spLocks noGrp="1" noChangeArrowheads="1"/>
          </p:cNvSpPr>
          <p:nvPr>
            <p:ph type="title"/>
          </p:nvPr>
        </p:nvSpPr>
        <p:spPr>
          <a:xfrm>
            <a:off x="685800" y="487363"/>
            <a:ext cx="7772400" cy="1143000"/>
          </a:xfrm>
        </p:spPr>
        <p:txBody>
          <a:bodyPr/>
          <a:lstStyle/>
          <a:p>
            <a:pPr eaLnBrk="1" hangingPunct="1"/>
            <a:r>
              <a:rPr lang="en-US" altLang="en-US" sz="3600" dirty="0" smtClean="0"/>
              <a:t>1904.29 – Privacy Protection (3)</a:t>
            </a:r>
            <a:br>
              <a:rPr lang="en-US" altLang="en-US" sz="3600" dirty="0" smtClean="0"/>
            </a:br>
            <a:endParaRPr lang="en-US" altLang="en-US" sz="3600" dirty="0" smtClean="0"/>
          </a:p>
        </p:txBody>
      </p:sp>
      <p:sp>
        <p:nvSpPr>
          <p:cNvPr id="121860" name="Rectangle 3"/>
          <p:cNvSpPr>
            <a:spLocks noGrp="1" noChangeArrowheads="1"/>
          </p:cNvSpPr>
          <p:nvPr>
            <p:ph type="body" idx="1"/>
          </p:nvPr>
        </p:nvSpPr>
        <p:spPr>
          <a:xfrm>
            <a:off x="685800" y="1524000"/>
            <a:ext cx="7772400" cy="4800600"/>
          </a:xfrm>
        </p:spPr>
        <p:txBody>
          <a:bodyPr/>
          <a:lstStyle/>
          <a:p>
            <a:pPr eaLnBrk="1" hangingPunct="1">
              <a:lnSpc>
                <a:spcPct val="90000"/>
              </a:lnSpc>
            </a:pPr>
            <a:r>
              <a:rPr lang="en-US" altLang="en-US" sz="2600" dirty="0" smtClean="0"/>
              <a:t>Employer may use discretion in describing the case if employee can be identified</a:t>
            </a:r>
          </a:p>
          <a:p>
            <a:pPr eaLnBrk="1" hangingPunct="1">
              <a:lnSpc>
                <a:spcPct val="90000"/>
              </a:lnSpc>
            </a:pPr>
            <a:r>
              <a:rPr lang="en-US" altLang="en-US" sz="2600" dirty="0" smtClean="0"/>
              <a:t>If you give the forms to people not authorized by the rule, you must remove the names first</a:t>
            </a:r>
          </a:p>
          <a:p>
            <a:pPr lvl="1" eaLnBrk="1" hangingPunct="1">
              <a:lnSpc>
                <a:spcPct val="90000"/>
              </a:lnSpc>
            </a:pPr>
            <a:r>
              <a:rPr lang="en-US" altLang="en-US" sz="2500" dirty="0" smtClean="0"/>
              <a:t>Exceptions for:</a:t>
            </a:r>
          </a:p>
          <a:p>
            <a:pPr lvl="2" eaLnBrk="1" hangingPunct="1">
              <a:lnSpc>
                <a:spcPct val="90000"/>
              </a:lnSpc>
              <a:spcBef>
                <a:spcPct val="50000"/>
              </a:spcBef>
            </a:pPr>
            <a:r>
              <a:rPr lang="en-US" altLang="en-US" dirty="0" smtClean="0"/>
              <a:t>Auditor/consultant, </a:t>
            </a:r>
          </a:p>
          <a:p>
            <a:pPr lvl="2" eaLnBrk="1" hangingPunct="1">
              <a:lnSpc>
                <a:spcPct val="90000"/>
              </a:lnSpc>
              <a:spcBef>
                <a:spcPct val="50000"/>
              </a:spcBef>
            </a:pPr>
            <a:r>
              <a:rPr lang="en-US" altLang="en-US" dirty="0" smtClean="0"/>
              <a:t>Workers’ compensation or other insurance</a:t>
            </a:r>
          </a:p>
          <a:p>
            <a:pPr lvl="2" eaLnBrk="1" hangingPunct="1">
              <a:lnSpc>
                <a:spcPct val="90000"/>
              </a:lnSpc>
              <a:spcBef>
                <a:spcPct val="50000"/>
              </a:spcBef>
            </a:pPr>
            <a:r>
              <a:rPr lang="en-US" altLang="en-US" dirty="0" smtClean="0"/>
              <a:t>Public health authority or law enforcement agency</a:t>
            </a:r>
          </a:p>
          <a:p>
            <a:pPr eaLnBrk="1" hangingPunct="1">
              <a:lnSpc>
                <a:spcPct val="90000"/>
              </a:lnSpc>
            </a:pPr>
            <a:endParaRPr lang="en-US" altLang="en-US" sz="2400" dirty="0" smtClean="0"/>
          </a:p>
          <a:p>
            <a:pPr eaLnBrk="1" hangingPunct="1">
              <a:lnSpc>
                <a:spcPct val="90000"/>
              </a:lnSpc>
            </a:pPr>
            <a:endParaRPr lang="en-US" altLang="en-US" sz="2800" dirty="0" smtClean="0"/>
          </a:p>
        </p:txBody>
      </p:sp>
    </p:spTree>
  </p:cSld>
  <p:clrMapOvr>
    <a:masterClrMapping/>
  </p:clrMapOvr>
  <p:transition spd="med">
    <p:blinds/>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5"/>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E848FD83-6F81-418F-B643-553F46663A6A}" type="slidenum">
              <a:rPr lang="en-US" altLang="en-US" sz="1400">
                <a:latin typeface="Times New Roman" panose="02020603050405020304" pitchFamily="18" charset="0"/>
              </a:rPr>
              <a:pPr>
                <a:spcBef>
                  <a:spcPct val="0"/>
                </a:spcBef>
                <a:buClrTx/>
                <a:buFontTx/>
                <a:buNone/>
              </a:pPr>
              <a:t>59</a:t>
            </a:fld>
            <a:endParaRPr lang="en-US" altLang="en-US" sz="1400">
              <a:latin typeface="Times New Roman" panose="02020603050405020304" pitchFamily="18" charset="0"/>
            </a:endParaRPr>
          </a:p>
        </p:txBody>
      </p:sp>
      <p:sp>
        <p:nvSpPr>
          <p:cNvPr id="123907" name="Rectangle 2"/>
          <p:cNvSpPr>
            <a:spLocks noGrp="1" noChangeArrowheads="1"/>
          </p:cNvSpPr>
          <p:nvPr>
            <p:ph type="title"/>
          </p:nvPr>
        </p:nvSpPr>
        <p:spPr>
          <a:xfrm>
            <a:off x="685800" y="381000"/>
            <a:ext cx="7772400" cy="1143000"/>
          </a:xfrm>
        </p:spPr>
        <p:txBody>
          <a:bodyPr/>
          <a:lstStyle/>
          <a:p>
            <a:pPr eaLnBrk="1" hangingPunct="1"/>
            <a:r>
              <a:rPr lang="en-US" altLang="en-US" sz="3200" smtClean="0"/>
              <a:t>Subpart D - Other Requirements</a:t>
            </a:r>
          </a:p>
        </p:txBody>
      </p:sp>
      <p:sp>
        <p:nvSpPr>
          <p:cNvPr id="123908" name="Rectangle 3"/>
          <p:cNvSpPr>
            <a:spLocks noGrp="1" noChangeArrowheads="1"/>
          </p:cNvSpPr>
          <p:nvPr>
            <p:ph type="body" idx="1"/>
          </p:nvPr>
        </p:nvSpPr>
        <p:spPr>
          <a:xfrm>
            <a:off x="685800" y="1752600"/>
            <a:ext cx="8001000" cy="4114800"/>
          </a:xfrm>
        </p:spPr>
        <p:txBody>
          <a:bodyPr/>
          <a:lstStyle/>
          <a:p>
            <a:pPr eaLnBrk="1" hangingPunct="1">
              <a:lnSpc>
                <a:spcPct val="90000"/>
              </a:lnSpc>
            </a:pPr>
            <a:r>
              <a:rPr lang="en-US" altLang="en-US" sz="2700" smtClean="0"/>
              <a:t>1904.30  Multiple business establishments</a:t>
            </a:r>
          </a:p>
          <a:p>
            <a:pPr eaLnBrk="1" hangingPunct="1">
              <a:lnSpc>
                <a:spcPct val="90000"/>
              </a:lnSpc>
            </a:pPr>
            <a:r>
              <a:rPr lang="en-US" altLang="en-US" sz="2700" smtClean="0"/>
              <a:t>1904.31  Covered employees</a:t>
            </a:r>
          </a:p>
          <a:p>
            <a:pPr eaLnBrk="1" hangingPunct="1">
              <a:lnSpc>
                <a:spcPct val="90000"/>
              </a:lnSpc>
            </a:pPr>
            <a:r>
              <a:rPr lang="en-US" altLang="en-US" sz="2700" smtClean="0"/>
              <a:t>1904.32  Annual summary</a:t>
            </a:r>
          </a:p>
          <a:p>
            <a:pPr eaLnBrk="1" hangingPunct="1">
              <a:lnSpc>
                <a:spcPct val="90000"/>
              </a:lnSpc>
            </a:pPr>
            <a:r>
              <a:rPr lang="en-US" altLang="en-US" sz="2700" smtClean="0"/>
              <a:t>1904.33  Retention and updating</a:t>
            </a:r>
          </a:p>
          <a:p>
            <a:pPr eaLnBrk="1" hangingPunct="1">
              <a:lnSpc>
                <a:spcPct val="90000"/>
              </a:lnSpc>
            </a:pPr>
            <a:r>
              <a:rPr lang="en-US" altLang="en-US" sz="2700" smtClean="0"/>
              <a:t>1904.34  Change of ownership</a:t>
            </a:r>
          </a:p>
          <a:p>
            <a:pPr eaLnBrk="1" hangingPunct="1">
              <a:lnSpc>
                <a:spcPct val="90000"/>
              </a:lnSpc>
            </a:pPr>
            <a:r>
              <a:rPr lang="en-US" altLang="en-US" sz="2700" smtClean="0"/>
              <a:t>1904.35  Employee involvement</a:t>
            </a:r>
          </a:p>
          <a:p>
            <a:pPr eaLnBrk="1" hangingPunct="1">
              <a:lnSpc>
                <a:spcPct val="90000"/>
              </a:lnSpc>
            </a:pPr>
            <a:r>
              <a:rPr lang="en-US" altLang="en-US" sz="2700" smtClean="0"/>
              <a:t>1904.36  Discrimination</a:t>
            </a:r>
          </a:p>
          <a:p>
            <a:pPr eaLnBrk="1" hangingPunct="1">
              <a:lnSpc>
                <a:spcPct val="90000"/>
              </a:lnSpc>
            </a:pPr>
            <a:r>
              <a:rPr lang="en-US" altLang="en-US" sz="2700" smtClean="0"/>
              <a:t>1904.37  State plans</a:t>
            </a:r>
          </a:p>
          <a:p>
            <a:pPr eaLnBrk="1" hangingPunct="1">
              <a:lnSpc>
                <a:spcPct val="90000"/>
              </a:lnSpc>
            </a:pPr>
            <a:r>
              <a:rPr lang="en-US" altLang="en-US" sz="2700" smtClean="0"/>
              <a:t>1904.38  Variances</a:t>
            </a:r>
          </a:p>
          <a:p>
            <a:pPr lvl="1" eaLnBrk="1" hangingPunct="1">
              <a:lnSpc>
                <a:spcPct val="90000"/>
              </a:lnSpc>
              <a:buFontTx/>
              <a:buNone/>
            </a:pPr>
            <a:endParaRPr lang="en-US" altLang="en-US" sz="2700" smtClean="0"/>
          </a:p>
        </p:txBody>
      </p:sp>
    </p:spTree>
  </p:cSld>
  <p:clrMapOvr>
    <a:masterClrMapping/>
  </p:clrMapOvr>
  <p:transition spd="slow">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EF9664F6-5390-4FCD-BCF9-DB6E79E2FB45}" type="slidenum">
              <a:rPr lang="en-US" altLang="en-US" sz="1400">
                <a:latin typeface="Times New Roman" panose="02020603050405020304" pitchFamily="18" charset="0"/>
              </a:rPr>
              <a:pPr>
                <a:spcBef>
                  <a:spcPct val="0"/>
                </a:spcBef>
                <a:buClrTx/>
                <a:buFontTx/>
                <a:buNone/>
              </a:pPr>
              <a:t>6</a:t>
            </a:fld>
            <a:endParaRPr lang="en-US" altLang="en-US" sz="1400">
              <a:latin typeface="Times New Roman" panose="02020603050405020304" pitchFamily="18" charset="0"/>
            </a:endParaRPr>
          </a:p>
        </p:txBody>
      </p:sp>
      <p:sp>
        <p:nvSpPr>
          <p:cNvPr id="15363" name="Rectangle 2"/>
          <p:cNvSpPr>
            <a:spLocks noGrp="1" noChangeArrowheads="1"/>
          </p:cNvSpPr>
          <p:nvPr>
            <p:ph type="title"/>
          </p:nvPr>
        </p:nvSpPr>
        <p:spPr/>
        <p:txBody>
          <a:bodyPr/>
          <a:lstStyle/>
          <a:p>
            <a:pPr eaLnBrk="1" hangingPunct="1"/>
            <a:r>
              <a:rPr lang="en-US" altLang="en-US" dirty="0" smtClean="0"/>
              <a:t>1904.1 – Size Exemption</a:t>
            </a:r>
          </a:p>
        </p:txBody>
      </p:sp>
      <p:sp>
        <p:nvSpPr>
          <p:cNvPr id="15364" name="Rectangle 3"/>
          <p:cNvSpPr>
            <a:spLocks noGrp="1" noChangeArrowheads="1"/>
          </p:cNvSpPr>
          <p:nvPr>
            <p:ph type="body" idx="1"/>
          </p:nvPr>
        </p:nvSpPr>
        <p:spPr>
          <a:xfrm>
            <a:off x="685800" y="1600200"/>
            <a:ext cx="7772400" cy="4114800"/>
          </a:xfrm>
        </p:spPr>
        <p:txBody>
          <a:bodyPr/>
          <a:lstStyle/>
          <a:p>
            <a:pPr eaLnBrk="1" hangingPunct="1">
              <a:lnSpc>
                <a:spcPct val="90000"/>
              </a:lnSpc>
            </a:pPr>
            <a:r>
              <a:rPr lang="en-US" altLang="en-US" sz="2800" dirty="0" smtClean="0"/>
              <a:t>If your company had 10 or fewer employees at all times during the last calendar year, you do not need to keep the injury and illness records unless surveyed by OSHA or BLS</a:t>
            </a:r>
          </a:p>
          <a:p>
            <a:pPr eaLnBrk="1" hangingPunct="1">
              <a:lnSpc>
                <a:spcPct val="90000"/>
              </a:lnSpc>
            </a:pPr>
            <a:r>
              <a:rPr lang="en-US" altLang="en-US" sz="2800" dirty="0" smtClean="0"/>
              <a:t>The size exemption is based on the number of employees in the entire company</a:t>
            </a:r>
          </a:p>
          <a:p>
            <a:pPr eaLnBrk="1" hangingPunct="1">
              <a:lnSpc>
                <a:spcPct val="90000"/>
              </a:lnSpc>
            </a:pPr>
            <a:r>
              <a:rPr lang="en-US" altLang="en-US" sz="2800" dirty="0" smtClean="0"/>
              <a:t>Include temporary employees who you supervised on a day to day basis in the count</a:t>
            </a:r>
          </a:p>
        </p:txBody>
      </p:sp>
    </p:spTree>
  </p:cSld>
  <p:clrMapOvr>
    <a:masterClrMapping/>
  </p:clrMapOvr>
  <p:transition spd="slow">
    <p:cover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Number Placeholder 5"/>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7433AA07-C85E-4C69-A999-7F5579653EA9}" type="slidenum">
              <a:rPr lang="en-US" altLang="en-US" sz="1400">
                <a:latin typeface="Times New Roman" panose="02020603050405020304" pitchFamily="18" charset="0"/>
              </a:rPr>
              <a:pPr>
                <a:spcBef>
                  <a:spcPct val="0"/>
                </a:spcBef>
                <a:buClrTx/>
                <a:buFontTx/>
                <a:buNone/>
              </a:pPr>
              <a:t>60</a:t>
            </a:fld>
            <a:endParaRPr lang="en-US" altLang="en-US" sz="1400">
              <a:latin typeface="Times New Roman" panose="02020603050405020304" pitchFamily="18" charset="0"/>
            </a:endParaRPr>
          </a:p>
        </p:txBody>
      </p:sp>
      <p:sp>
        <p:nvSpPr>
          <p:cNvPr id="125955" name="Rectangle 2"/>
          <p:cNvSpPr>
            <a:spLocks noGrp="1" noChangeArrowheads="1"/>
          </p:cNvSpPr>
          <p:nvPr>
            <p:ph type="title"/>
          </p:nvPr>
        </p:nvSpPr>
        <p:spPr>
          <a:xfrm>
            <a:off x="0" y="381000"/>
            <a:ext cx="9144000" cy="1143000"/>
          </a:xfrm>
        </p:spPr>
        <p:txBody>
          <a:bodyPr/>
          <a:lstStyle/>
          <a:p>
            <a:pPr eaLnBrk="1" hangingPunct="1"/>
            <a:r>
              <a:rPr lang="en-US" altLang="en-US" smtClean="0"/>
              <a:t>1904.30 – Multiple</a:t>
            </a:r>
            <a:br>
              <a:rPr lang="en-US" altLang="en-US" smtClean="0"/>
            </a:br>
            <a:r>
              <a:rPr lang="en-US" altLang="en-US" smtClean="0"/>
              <a:t>Business Establishments</a:t>
            </a:r>
          </a:p>
        </p:txBody>
      </p:sp>
      <p:sp>
        <p:nvSpPr>
          <p:cNvPr id="125956" name="Rectangle 3"/>
          <p:cNvSpPr>
            <a:spLocks noGrp="1" noChangeArrowheads="1"/>
          </p:cNvSpPr>
          <p:nvPr>
            <p:ph type="body" idx="1"/>
          </p:nvPr>
        </p:nvSpPr>
        <p:spPr>
          <a:xfrm>
            <a:off x="609600" y="1981200"/>
            <a:ext cx="5638800" cy="4114800"/>
          </a:xfrm>
        </p:spPr>
        <p:txBody>
          <a:bodyPr/>
          <a:lstStyle/>
          <a:p>
            <a:pPr eaLnBrk="1" hangingPunct="1"/>
            <a:r>
              <a:rPr lang="en-US" altLang="en-US" sz="2400" smtClean="0"/>
              <a:t>Keep a separate OSHA Form 300 for each establishment that is expected to be in operation for more than a year</a:t>
            </a:r>
          </a:p>
          <a:p>
            <a:pPr eaLnBrk="1" hangingPunct="1"/>
            <a:r>
              <a:rPr lang="en-US" altLang="en-US" sz="2400" smtClean="0"/>
              <a:t>May keep one OSHA Form 300 for all short-term establishments</a:t>
            </a:r>
          </a:p>
          <a:p>
            <a:pPr eaLnBrk="1" hangingPunct="1"/>
            <a:r>
              <a:rPr lang="en-US" altLang="en-US" sz="2400" smtClean="0"/>
              <a:t>Each employee must be linked with one establishment  </a:t>
            </a:r>
          </a:p>
        </p:txBody>
      </p:sp>
      <p:pic>
        <p:nvPicPr>
          <p:cNvPr id="125957" name="Picture 5" descr="People congregating in front of tall build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2057400"/>
            <a:ext cx="2217738"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ll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Number Placeholder 5"/>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B8BC3020-EAAC-41FA-B9D3-1B9493225B90}" type="slidenum">
              <a:rPr lang="en-US" altLang="en-US" sz="1400">
                <a:latin typeface="Times New Roman" panose="02020603050405020304" pitchFamily="18" charset="0"/>
              </a:rPr>
              <a:pPr>
                <a:spcBef>
                  <a:spcPct val="0"/>
                </a:spcBef>
                <a:buClrTx/>
                <a:buFontTx/>
                <a:buNone/>
              </a:pPr>
              <a:t>61</a:t>
            </a:fld>
            <a:endParaRPr lang="en-US" altLang="en-US" sz="1400">
              <a:latin typeface="Times New Roman" panose="02020603050405020304" pitchFamily="18" charset="0"/>
            </a:endParaRPr>
          </a:p>
        </p:txBody>
      </p:sp>
      <p:sp>
        <p:nvSpPr>
          <p:cNvPr id="128003" name="Rectangle 2"/>
          <p:cNvSpPr>
            <a:spLocks noGrp="1" noChangeArrowheads="1"/>
          </p:cNvSpPr>
          <p:nvPr>
            <p:ph type="title"/>
          </p:nvPr>
        </p:nvSpPr>
        <p:spPr>
          <a:xfrm>
            <a:off x="685800" y="457200"/>
            <a:ext cx="7772400" cy="1143000"/>
          </a:xfrm>
        </p:spPr>
        <p:txBody>
          <a:bodyPr/>
          <a:lstStyle/>
          <a:p>
            <a:pPr eaLnBrk="1" hangingPunct="1"/>
            <a:r>
              <a:rPr lang="en-US" altLang="en-US" sz="3500" smtClean="0"/>
              <a:t>1904.31 – Covered Employees</a:t>
            </a:r>
          </a:p>
        </p:txBody>
      </p:sp>
      <p:sp>
        <p:nvSpPr>
          <p:cNvPr id="128004" name="Rectangle 3"/>
          <p:cNvSpPr>
            <a:spLocks noGrp="1" noChangeArrowheads="1"/>
          </p:cNvSpPr>
          <p:nvPr>
            <p:ph type="body" idx="1"/>
          </p:nvPr>
        </p:nvSpPr>
        <p:spPr>
          <a:xfrm>
            <a:off x="685800" y="1752600"/>
            <a:ext cx="7772400" cy="4114800"/>
          </a:xfrm>
        </p:spPr>
        <p:txBody>
          <a:bodyPr/>
          <a:lstStyle/>
          <a:p>
            <a:pPr eaLnBrk="1" hangingPunct="1"/>
            <a:r>
              <a:rPr lang="en-US" altLang="en-US" sz="2600" smtClean="0"/>
              <a:t>Employees on payroll</a:t>
            </a:r>
          </a:p>
          <a:p>
            <a:pPr eaLnBrk="1" hangingPunct="1"/>
            <a:r>
              <a:rPr lang="en-US" altLang="en-US" sz="2600" smtClean="0"/>
              <a:t>Employees not on payroll who are supervised on a day-to-day basis</a:t>
            </a:r>
          </a:p>
          <a:p>
            <a:pPr eaLnBrk="1" hangingPunct="1"/>
            <a:r>
              <a:rPr lang="en-US" altLang="en-US" sz="2600" smtClean="0"/>
              <a:t>Exclude self-employed and partners</a:t>
            </a:r>
          </a:p>
          <a:p>
            <a:pPr eaLnBrk="1" hangingPunct="1"/>
            <a:r>
              <a:rPr lang="en-US" altLang="en-US" sz="2600" smtClean="0"/>
              <a:t>Temporary help agencies should not record the cases experienced by temp workers who are supervised by the using firm</a:t>
            </a:r>
          </a:p>
        </p:txBody>
      </p:sp>
    </p:spTree>
  </p:cSld>
  <p:clrMapOvr>
    <a:masterClrMapping/>
  </p:clrMapOvr>
  <p:transition spd="slow">
    <p:pull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Number Placeholder 6"/>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F0C5FA4E-B820-48BC-82A1-FDC7B8402290}" type="slidenum">
              <a:rPr lang="en-US" altLang="en-US" sz="1400">
                <a:latin typeface="Times New Roman" panose="02020603050405020304" pitchFamily="18" charset="0"/>
              </a:rPr>
              <a:pPr>
                <a:spcBef>
                  <a:spcPct val="0"/>
                </a:spcBef>
                <a:buClrTx/>
                <a:buFontTx/>
                <a:buNone/>
              </a:pPr>
              <a:t>62</a:t>
            </a:fld>
            <a:endParaRPr lang="en-US" altLang="en-US" sz="1400">
              <a:latin typeface="Times New Roman" panose="02020603050405020304" pitchFamily="18" charset="0"/>
            </a:endParaRPr>
          </a:p>
        </p:txBody>
      </p:sp>
      <p:sp>
        <p:nvSpPr>
          <p:cNvPr id="130051" name="Rectangle 2"/>
          <p:cNvSpPr>
            <a:spLocks noGrp="1" noChangeArrowheads="1"/>
          </p:cNvSpPr>
          <p:nvPr>
            <p:ph type="title"/>
          </p:nvPr>
        </p:nvSpPr>
        <p:spPr>
          <a:xfrm>
            <a:off x="685800" y="381000"/>
            <a:ext cx="7772400" cy="1143000"/>
          </a:xfrm>
        </p:spPr>
        <p:txBody>
          <a:bodyPr/>
          <a:lstStyle/>
          <a:p>
            <a:pPr eaLnBrk="1" hangingPunct="1"/>
            <a:r>
              <a:rPr lang="en-US" altLang="en-US" sz="3800" smtClean="0"/>
              <a:t>1904.32 – Annual Summary</a:t>
            </a:r>
          </a:p>
        </p:txBody>
      </p:sp>
      <p:sp>
        <p:nvSpPr>
          <p:cNvPr id="130052" name="Rectangle 3"/>
          <p:cNvSpPr>
            <a:spLocks noGrp="1" noChangeArrowheads="1"/>
          </p:cNvSpPr>
          <p:nvPr>
            <p:ph type="body" sz="half" idx="1"/>
          </p:nvPr>
        </p:nvSpPr>
        <p:spPr>
          <a:xfrm>
            <a:off x="533400" y="1981200"/>
            <a:ext cx="4800600" cy="4114800"/>
          </a:xfrm>
        </p:spPr>
        <p:txBody>
          <a:bodyPr/>
          <a:lstStyle/>
          <a:p>
            <a:pPr eaLnBrk="1" hangingPunct="1"/>
            <a:r>
              <a:rPr lang="en-US" altLang="en-US" sz="2300" smtClean="0"/>
              <a:t>Review OSHA Form 300 for completeness and accuracy, correct deficiencies</a:t>
            </a:r>
          </a:p>
          <a:p>
            <a:pPr eaLnBrk="1" hangingPunct="1"/>
            <a:r>
              <a:rPr lang="en-US" altLang="en-US" sz="2300" smtClean="0"/>
              <a:t>Complete OSHA Form 300A</a:t>
            </a:r>
          </a:p>
          <a:p>
            <a:pPr eaLnBrk="1" hangingPunct="1"/>
            <a:r>
              <a:rPr lang="en-US" altLang="en-US" sz="2300" smtClean="0"/>
              <a:t>Certify summary</a:t>
            </a:r>
          </a:p>
          <a:p>
            <a:pPr eaLnBrk="1" hangingPunct="1"/>
            <a:r>
              <a:rPr lang="en-US" altLang="en-US" sz="2300" smtClean="0"/>
              <a:t>Post summary</a:t>
            </a:r>
          </a:p>
        </p:txBody>
      </p:sp>
      <p:pic>
        <p:nvPicPr>
          <p:cNvPr id="130053" name="Picture 8" descr="OSHA Form 300A - Summary of Work-Related Injuries and Illnesses"/>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562600" y="2098675"/>
            <a:ext cx="2971800" cy="1806575"/>
          </a:xfrm>
          <a:ln>
            <a:solidFill>
              <a:schemeClr val="tx1"/>
            </a:solidFill>
            <a:miter lim="800000"/>
            <a:headEnd/>
            <a:tailEnd/>
          </a:ln>
        </p:spPr>
      </p:pic>
    </p:spTree>
  </p:cSld>
  <p:clrMapOvr>
    <a:masterClrMapping/>
  </p:clrMapOvr>
  <p:transition spd="slow">
    <p:pull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Number Placeholder 5"/>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3F227374-F9AD-4177-BCCC-6102FB2E7FAC}" type="slidenum">
              <a:rPr lang="en-US" altLang="en-US" sz="1400">
                <a:latin typeface="Times New Roman" panose="02020603050405020304" pitchFamily="18" charset="0"/>
              </a:rPr>
              <a:pPr>
                <a:spcBef>
                  <a:spcPct val="0"/>
                </a:spcBef>
                <a:buClrTx/>
                <a:buFontTx/>
                <a:buNone/>
              </a:pPr>
              <a:t>63</a:t>
            </a:fld>
            <a:endParaRPr lang="en-US" altLang="en-US" sz="1400">
              <a:latin typeface="Times New Roman" panose="02020603050405020304" pitchFamily="18" charset="0"/>
            </a:endParaRPr>
          </a:p>
        </p:txBody>
      </p:sp>
      <p:sp>
        <p:nvSpPr>
          <p:cNvPr id="132099" name="Rectangle 1026"/>
          <p:cNvSpPr>
            <a:spLocks noGrp="1" noChangeArrowheads="1"/>
          </p:cNvSpPr>
          <p:nvPr>
            <p:ph type="title"/>
          </p:nvPr>
        </p:nvSpPr>
        <p:spPr>
          <a:xfrm>
            <a:off x="685800" y="533400"/>
            <a:ext cx="7772400" cy="1143000"/>
          </a:xfrm>
        </p:spPr>
        <p:txBody>
          <a:bodyPr/>
          <a:lstStyle/>
          <a:p>
            <a:pPr eaLnBrk="1" hangingPunct="1"/>
            <a:r>
              <a:rPr lang="en-US" altLang="en-US" sz="3600" dirty="0" smtClean="0"/>
              <a:t>1904.32 – Annual Summary, cont’d.</a:t>
            </a:r>
          </a:p>
        </p:txBody>
      </p:sp>
      <p:sp>
        <p:nvSpPr>
          <p:cNvPr id="132100" name="Rectangle 1027"/>
          <p:cNvSpPr>
            <a:spLocks noGrp="1" noChangeArrowheads="1"/>
          </p:cNvSpPr>
          <p:nvPr>
            <p:ph type="body" idx="1"/>
          </p:nvPr>
        </p:nvSpPr>
        <p:spPr>
          <a:xfrm>
            <a:off x="685800" y="1752600"/>
            <a:ext cx="5867400" cy="4114800"/>
          </a:xfrm>
        </p:spPr>
        <p:txBody>
          <a:bodyPr/>
          <a:lstStyle/>
          <a:p>
            <a:pPr eaLnBrk="1" hangingPunct="1">
              <a:lnSpc>
                <a:spcPct val="90000"/>
              </a:lnSpc>
            </a:pPr>
            <a:r>
              <a:rPr lang="en-US" altLang="en-US" sz="2500" smtClean="0"/>
              <a:t>A company executive must certify the summary:</a:t>
            </a:r>
          </a:p>
          <a:p>
            <a:pPr lvl="1" eaLnBrk="1" hangingPunct="1">
              <a:lnSpc>
                <a:spcPct val="90000"/>
              </a:lnSpc>
            </a:pPr>
            <a:r>
              <a:rPr lang="en-US" altLang="en-US" sz="2500" smtClean="0"/>
              <a:t>An owner of the company</a:t>
            </a:r>
          </a:p>
          <a:p>
            <a:pPr lvl="1" eaLnBrk="1" hangingPunct="1">
              <a:lnSpc>
                <a:spcPct val="90000"/>
              </a:lnSpc>
            </a:pPr>
            <a:r>
              <a:rPr lang="en-US" altLang="en-US" sz="2500" smtClean="0"/>
              <a:t>An officer of the corporation</a:t>
            </a:r>
          </a:p>
          <a:p>
            <a:pPr lvl="1" eaLnBrk="1" hangingPunct="1">
              <a:lnSpc>
                <a:spcPct val="90000"/>
              </a:lnSpc>
            </a:pPr>
            <a:r>
              <a:rPr lang="en-US" altLang="en-US" sz="2500" smtClean="0"/>
              <a:t>The highest ranking company official working at the establishment, or</a:t>
            </a:r>
          </a:p>
          <a:p>
            <a:pPr lvl="1" eaLnBrk="1" hangingPunct="1">
              <a:lnSpc>
                <a:spcPct val="90000"/>
              </a:lnSpc>
            </a:pPr>
            <a:r>
              <a:rPr lang="en-US" altLang="en-US" sz="2500" smtClean="0"/>
              <a:t>His or her supervisor</a:t>
            </a:r>
          </a:p>
          <a:p>
            <a:pPr eaLnBrk="1" hangingPunct="1">
              <a:lnSpc>
                <a:spcPct val="90000"/>
              </a:lnSpc>
            </a:pPr>
            <a:r>
              <a:rPr lang="en-US" altLang="en-US" sz="2500" smtClean="0"/>
              <a:t>Must post for 3-month period from February 1 to April 30 of the year following the year covered by the summary</a:t>
            </a:r>
          </a:p>
        </p:txBody>
      </p:sp>
      <p:pic>
        <p:nvPicPr>
          <p:cNvPr id="132101" name="Picture 1029" descr="Non-specific form with a signature 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828800"/>
            <a:ext cx="1828800"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ll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Number Placeholder 5"/>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96927723-B832-49ED-83B9-1FEBF1C6ECE6}" type="slidenum">
              <a:rPr lang="en-US" altLang="en-US" sz="1400">
                <a:latin typeface="Times New Roman" panose="02020603050405020304" pitchFamily="18" charset="0"/>
              </a:rPr>
              <a:pPr>
                <a:spcBef>
                  <a:spcPct val="0"/>
                </a:spcBef>
                <a:buClrTx/>
                <a:buFontTx/>
                <a:buNone/>
              </a:pPr>
              <a:t>64</a:t>
            </a:fld>
            <a:endParaRPr lang="en-US" altLang="en-US" sz="1400">
              <a:latin typeface="Times New Roman" panose="02020603050405020304" pitchFamily="18" charset="0"/>
            </a:endParaRPr>
          </a:p>
        </p:txBody>
      </p:sp>
      <p:sp>
        <p:nvSpPr>
          <p:cNvPr id="134147" name="Rectangle 2"/>
          <p:cNvSpPr>
            <a:spLocks noGrp="1" noChangeArrowheads="1"/>
          </p:cNvSpPr>
          <p:nvPr>
            <p:ph type="title"/>
          </p:nvPr>
        </p:nvSpPr>
        <p:spPr>
          <a:xfrm>
            <a:off x="533400" y="457200"/>
            <a:ext cx="8077200" cy="1143000"/>
          </a:xfrm>
        </p:spPr>
        <p:txBody>
          <a:bodyPr/>
          <a:lstStyle/>
          <a:p>
            <a:pPr eaLnBrk="1" hangingPunct="1"/>
            <a:r>
              <a:rPr lang="en-US" altLang="en-US" dirty="0" smtClean="0"/>
              <a:t>1904.33 – Retention</a:t>
            </a:r>
            <a:br>
              <a:rPr lang="en-US" altLang="en-US" dirty="0" smtClean="0"/>
            </a:br>
            <a:r>
              <a:rPr lang="en-US" altLang="en-US" dirty="0" smtClean="0"/>
              <a:t>and Updating</a:t>
            </a:r>
          </a:p>
        </p:txBody>
      </p:sp>
      <p:sp>
        <p:nvSpPr>
          <p:cNvPr id="134148" name="Rectangle 3"/>
          <p:cNvSpPr>
            <a:spLocks noGrp="1" noChangeArrowheads="1"/>
          </p:cNvSpPr>
          <p:nvPr>
            <p:ph type="body" idx="1"/>
          </p:nvPr>
        </p:nvSpPr>
        <p:spPr>
          <a:xfrm>
            <a:off x="685800" y="1981200"/>
            <a:ext cx="7848600" cy="4114800"/>
          </a:xfrm>
        </p:spPr>
        <p:txBody>
          <a:bodyPr/>
          <a:lstStyle/>
          <a:p>
            <a:pPr eaLnBrk="1" hangingPunct="1"/>
            <a:r>
              <a:rPr lang="en-US" altLang="en-US" sz="2800" smtClean="0"/>
              <a:t>Retain forms for 5 years following the year that they cover</a:t>
            </a:r>
          </a:p>
          <a:p>
            <a:pPr eaLnBrk="1" hangingPunct="1"/>
            <a:r>
              <a:rPr lang="en-US" altLang="en-US" sz="2800" smtClean="0"/>
              <a:t>Update the OSHA Form 300 during that period</a:t>
            </a:r>
          </a:p>
          <a:p>
            <a:pPr eaLnBrk="1" hangingPunct="1"/>
            <a:r>
              <a:rPr lang="en-US" altLang="en-US" sz="2800" smtClean="0"/>
              <a:t>Need not update the OSHA Form 300A or OSHA Form 301</a:t>
            </a:r>
          </a:p>
        </p:txBody>
      </p:sp>
    </p:spTree>
  </p:cSld>
  <p:clrMapOvr>
    <a:masterClrMapping/>
  </p:clrMapOvr>
  <p:transition spd="slow">
    <p:pull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Number Placeholder 5"/>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917439D4-F79E-45CA-9D16-5304481E1E32}" type="slidenum">
              <a:rPr lang="en-US" altLang="en-US" sz="1400">
                <a:latin typeface="Times New Roman" panose="02020603050405020304" pitchFamily="18" charset="0"/>
              </a:rPr>
              <a:pPr>
                <a:spcBef>
                  <a:spcPct val="0"/>
                </a:spcBef>
                <a:buClrTx/>
                <a:buFontTx/>
                <a:buNone/>
              </a:pPr>
              <a:t>65</a:t>
            </a:fld>
            <a:endParaRPr lang="en-US" altLang="en-US" sz="1400">
              <a:latin typeface="Times New Roman" panose="02020603050405020304" pitchFamily="18" charset="0"/>
            </a:endParaRPr>
          </a:p>
        </p:txBody>
      </p:sp>
      <p:sp>
        <p:nvSpPr>
          <p:cNvPr id="136195" name="Rectangle 2"/>
          <p:cNvSpPr>
            <a:spLocks noGrp="1" noChangeArrowheads="1"/>
          </p:cNvSpPr>
          <p:nvPr>
            <p:ph type="title"/>
          </p:nvPr>
        </p:nvSpPr>
        <p:spPr>
          <a:xfrm>
            <a:off x="685800" y="457200"/>
            <a:ext cx="8001000" cy="1143000"/>
          </a:xfrm>
        </p:spPr>
        <p:txBody>
          <a:bodyPr/>
          <a:lstStyle/>
          <a:p>
            <a:pPr eaLnBrk="1" hangingPunct="1"/>
            <a:r>
              <a:rPr lang="en-US" altLang="en-US" smtClean="0"/>
              <a:t>1904.35 – Employee Involvement</a:t>
            </a:r>
          </a:p>
        </p:txBody>
      </p:sp>
      <p:sp>
        <p:nvSpPr>
          <p:cNvPr id="136196" name="Rectangle 3"/>
          <p:cNvSpPr>
            <a:spLocks noGrp="1" noChangeArrowheads="1"/>
          </p:cNvSpPr>
          <p:nvPr>
            <p:ph type="body" idx="1"/>
          </p:nvPr>
        </p:nvSpPr>
        <p:spPr>
          <a:xfrm>
            <a:off x="685800" y="1981200"/>
            <a:ext cx="5334000" cy="4114800"/>
          </a:xfrm>
        </p:spPr>
        <p:txBody>
          <a:bodyPr/>
          <a:lstStyle/>
          <a:p>
            <a:pPr eaLnBrk="1" hangingPunct="1"/>
            <a:r>
              <a:rPr lang="en-US" altLang="en-US" sz="2400" smtClean="0"/>
              <a:t>You must inform each employee of how to report an injury or illness</a:t>
            </a:r>
          </a:p>
          <a:p>
            <a:pPr lvl="1" eaLnBrk="1" hangingPunct="1"/>
            <a:r>
              <a:rPr lang="en-US" altLang="en-US" sz="2400" smtClean="0"/>
              <a:t>Must set up a way for employees to report work-related injuries and illnesses promptly; and</a:t>
            </a:r>
          </a:p>
          <a:p>
            <a:pPr lvl="1" eaLnBrk="1" hangingPunct="1"/>
            <a:r>
              <a:rPr lang="en-US" altLang="en-US" sz="2400" smtClean="0"/>
              <a:t>Must tell each employee how to report work-related injuries and illnesses to you</a:t>
            </a:r>
          </a:p>
          <a:p>
            <a:pPr lvl="1" eaLnBrk="1" hangingPunct="1">
              <a:buFontTx/>
              <a:buNone/>
            </a:pPr>
            <a:endParaRPr lang="en-US" altLang="en-US" sz="2400" smtClean="0"/>
          </a:p>
          <a:p>
            <a:pPr eaLnBrk="1" hangingPunct="1"/>
            <a:endParaRPr lang="en-US" altLang="en-US" sz="2400" smtClean="0"/>
          </a:p>
        </p:txBody>
      </p:sp>
      <p:pic>
        <p:nvPicPr>
          <p:cNvPr id="136197" name="Picture 5" descr="People gathering around a 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049463"/>
            <a:ext cx="1906588"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ll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5"/>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0BD8E508-0136-4A5F-A59B-0E2F22CC2D9F}" type="slidenum">
              <a:rPr lang="en-US" altLang="en-US" sz="1400">
                <a:latin typeface="Times New Roman" panose="02020603050405020304" pitchFamily="18" charset="0"/>
              </a:rPr>
              <a:pPr>
                <a:spcBef>
                  <a:spcPct val="0"/>
                </a:spcBef>
                <a:buClrTx/>
                <a:buFontTx/>
                <a:buNone/>
              </a:pPr>
              <a:t>66</a:t>
            </a:fld>
            <a:endParaRPr lang="en-US" altLang="en-US" sz="1400">
              <a:latin typeface="Times New Roman" panose="02020603050405020304" pitchFamily="18" charset="0"/>
            </a:endParaRPr>
          </a:p>
        </p:txBody>
      </p:sp>
      <p:sp>
        <p:nvSpPr>
          <p:cNvPr id="138243" name="Rectangle 2"/>
          <p:cNvSpPr>
            <a:spLocks noGrp="1" noChangeArrowheads="1"/>
          </p:cNvSpPr>
          <p:nvPr>
            <p:ph type="title"/>
          </p:nvPr>
        </p:nvSpPr>
        <p:spPr>
          <a:xfrm>
            <a:off x="685800" y="381000"/>
            <a:ext cx="8153400" cy="1143000"/>
          </a:xfrm>
        </p:spPr>
        <p:txBody>
          <a:bodyPr/>
          <a:lstStyle/>
          <a:p>
            <a:pPr eaLnBrk="1" hangingPunct="1"/>
            <a:r>
              <a:rPr lang="en-US" altLang="en-US" dirty="0" smtClean="0"/>
              <a:t>1904.35 – Employee Involvement, cont’d.</a:t>
            </a:r>
          </a:p>
        </p:txBody>
      </p:sp>
      <p:sp>
        <p:nvSpPr>
          <p:cNvPr id="138244" name="Rectangle 3"/>
          <p:cNvSpPr>
            <a:spLocks noGrp="1" noChangeArrowheads="1"/>
          </p:cNvSpPr>
          <p:nvPr>
            <p:ph type="body" idx="1"/>
          </p:nvPr>
        </p:nvSpPr>
        <p:spPr>
          <a:xfrm>
            <a:off x="685800" y="1676400"/>
            <a:ext cx="7772400" cy="4114800"/>
          </a:xfrm>
        </p:spPr>
        <p:txBody>
          <a:bodyPr/>
          <a:lstStyle/>
          <a:p>
            <a:pPr eaLnBrk="1" hangingPunct="1">
              <a:lnSpc>
                <a:spcPct val="90000"/>
              </a:lnSpc>
            </a:pPr>
            <a:r>
              <a:rPr lang="en-US" altLang="en-US" sz="2800" dirty="0" smtClean="0"/>
              <a:t>Must provide limited access to injury and illness records to employees, former employees and their personal and authorized representatives</a:t>
            </a:r>
          </a:p>
          <a:p>
            <a:pPr lvl="1" eaLnBrk="1" hangingPunct="1">
              <a:lnSpc>
                <a:spcPct val="90000"/>
              </a:lnSpc>
            </a:pPr>
            <a:r>
              <a:rPr lang="en-US" altLang="en-US" sz="2400" dirty="0" smtClean="0"/>
              <a:t>Provide copy of OSHA Form 300 by end of next business day</a:t>
            </a:r>
          </a:p>
          <a:p>
            <a:pPr lvl="1" eaLnBrk="1" hangingPunct="1">
              <a:lnSpc>
                <a:spcPct val="90000"/>
              </a:lnSpc>
            </a:pPr>
            <a:r>
              <a:rPr lang="en-US" altLang="en-US" sz="2400" dirty="0" smtClean="0"/>
              <a:t>Provide copy of OSHA Form 301 to employee, former employee or </a:t>
            </a:r>
            <a:r>
              <a:rPr lang="en-US" altLang="en-US" sz="2400" i="1" dirty="0" smtClean="0"/>
              <a:t>personal</a:t>
            </a:r>
            <a:r>
              <a:rPr lang="en-US" altLang="en-US" sz="2400" dirty="0" smtClean="0"/>
              <a:t> representative by end of next business day</a:t>
            </a:r>
          </a:p>
          <a:p>
            <a:pPr lvl="1" eaLnBrk="1" hangingPunct="1">
              <a:lnSpc>
                <a:spcPct val="90000"/>
              </a:lnSpc>
            </a:pPr>
            <a:r>
              <a:rPr lang="en-US" altLang="en-US" sz="2400" dirty="0" smtClean="0"/>
              <a:t>Provide copies of OSHA Form 301 to </a:t>
            </a:r>
            <a:r>
              <a:rPr lang="en-US" altLang="en-US" sz="2400" i="1" dirty="0" smtClean="0"/>
              <a:t>authorized </a:t>
            </a:r>
            <a:r>
              <a:rPr lang="en-US" altLang="en-US" sz="2400" dirty="0" smtClean="0"/>
              <a:t>representative within 7 calendar days.  Provide only “Information about the case” section of form</a:t>
            </a:r>
          </a:p>
          <a:p>
            <a:pPr lvl="1" eaLnBrk="1" hangingPunct="1">
              <a:lnSpc>
                <a:spcPct val="90000"/>
              </a:lnSpc>
              <a:buFontTx/>
              <a:buNone/>
            </a:pPr>
            <a:endParaRPr lang="en-US" altLang="en-US" sz="2400" dirty="0" smtClean="0"/>
          </a:p>
          <a:p>
            <a:pPr eaLnBrk="1" hangingPunct="1">
              <a:lnSpc>
                <a:spcPct val="90000"/>
              </a:lnSpc>
            </a:pPr>
            <a:endParaRPr lang="en-US" altLang="en-US" sz="2800" dirty="0" smtClean="0"/>
          </a:p>
        </p:txBody>
      </p:sp>
    </p:spTree>
  </p:cSld>
  <p:clrMapOvr>
    <a:masterClrMapping/>
  </p:clrMapOvr>
  <p:transition spd="slow">
    <p:pull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Number Placeholder 5"/>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B99BF420-3D40-4E46-A3B8-BAC422371DF4}" type="slidenum">
              <a:rPr lang="en-US" altLang="en-US" sz="1400">
                <a:latin typeface="Times New Roman" panose="02020603050405020304" pitchFamily="18" charset="0"/>
              </a:rPr>
              <a:pPr>
                <a:spcBef>
                  <a:spcPct val="0"/>
                </a:spcBef>
                <a:buClrTx/>
                <a:buFontTx/>
                <a:buNone/>
              </a:pPr>
              <a:t>67</a:t>
            </a:fld>
            <a:endParaRPr lang="en-US" altLang="en-US" sz="1400">
              <a:latin typeface="Times New Roman" panose="02020603050405020304" pitchFamily="18" charset="0"/>
            </a:endParaRPr>
          </a:p>
        </p:txBody>
      </p:sp>
      <p:sp>
        <p:nvSpPr>
          <p:cNvPr id="140291" name="Rectangle 2"/>
          <p:cNvSpPr>
            <a:spLocks noGrp="1" noChangeArrowheads="1"/>
          </p:cNvSpPr>
          <p:nvPr>
            <p:ph type="title"/>
          </p:nvPr>
        </p:nvSpPr>
        <p:spPr>
          <a:xfrm>
            <a:off x="685800" y="457200"/>
            <a:ext cx="7772400" cy="1143000"/>
          </a:xfrm>
        </p:spPr>
        <p:txBody>
          <a:bodyPr/>
          <a:lstStyle/>
          <a:p>
            <a:pPr eaLnBrk="1" hangingPunct="1"/>
            <a:r>
              <a:rPr lang="en-US" altLang="en-US" sz="3800" dirty="0" smtClean="0"/>
              <a:t>1904.36 – Prohibition</a:t>
            </a:r>
            <a:br>
              <a:rPr lang="en-US" altLang="en-US" sz="3800" dirty="0" smtClean="0"/>
            </a:br>
            <a:r>
              <a:rPr lang="en-US" altLang="en-US" sz="3800" dirty="0" smtClean="0"/>
              <a:t>Against Discrimination</a:t>
            </a:r>
          </a:p>
        </p:txBody>
      </p:sp>
      <p:sp>
        <p:nvSpPr>
          <p:cNvPr id="140292" name="Rectangle 3"/>
          <p:cNvSpPr>
            <a:spLocks noGrp="1" noChangeArrowheads="1"/>
          </p:cNvSpPr>
          <p:nvPr>
            <p:ph type="body" idx="1"/>
          </p:nvPr>
        </p:nvSpPr>
        <p:spPr/>
        <p:txBody>
          <a:bodyPr/>
          <a:lstStyle/>
          <a:p>
            <a:pPr eaLnBrk="1" hangingPunct="1"/>
            <a:r>
              <a:rPr lang="en-US" altLang="en-US" sz="2800" smtClean="0"/>
              <a:t>Section 11(c) of the Act prohibits you from discriminating against an employee for reporting a work-related fatality, injury or illness</a:t>
            </a:r>
          </a:p>
          <a:p>
            <a:pPr eaLnBrk="1" hangingPunct="1"/>
            <a:r>
              <a:rPr lang="en-US" altLang="en-US" sz="2800" smtClean="0"/>
              <a:t>Section 11(c) also protects the employee who files a safety and health complaint, asks for access to the Part 1904 records, or otherwise exercises any rights afforded by the OSH Act</a:t>
            </a:r>
          </a:p>
          <a:p>
            <a:pPr eaLnBrk="1" hangingPunct="1"/>
            <a:endParaRPr lang="en-US" altLang="en-US" smtClean="0"/>
          </a:p>
        </p:txBody>
      </p:sp>
    </p:spTree>
  </p:cSld>
  <p:clrMapOvr>
    <a:masterClrMapping/>
  </p:clrMapOvr>
  <p:transition spd="slow">
    <p:pull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Number Placeholder 5"/>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28450096-7530-4C28-A141-907AF1C81FF7}" type="slidenum">
              <a:rPr lang="en-US" altLang="en-US" sz="1400">
                <a:latin typeface="Times New Roman" panose="02020603050405020304" pitchFamily="18" charset="0"/>
              </a:rPr>
              <a:pPr>
                <a:spcBef>
                  <a:spcPct val="0"/>
                </a:spcBef>
                <a:buClrTx/>
                <a:buFontTx/>
                <a:buNone/>
              </a:pPr>
              <a:t>68</a:t>
            </a:fld>
            <a:endParaRPr lang="en-US" altLang="en-US" sz="1400">
              <a:latin typeface="Times New Roman" panose="02020603050405020304" pitchFamily="18" charset="0"/>
            </a:endParaRPr>
          </a:p>
        </p:txBody>
      </p:sp>
      <p:sp>
        <p:nvSpPr>
          <p:cNvPr id="142339" name="Rectangle 2"/>
          <p:cNvSpPr>
            <a:spLocks noGrp="1" noChangeArrowheads="1"/>
          </p:cNvSpPr>
          <p:nvPr>
            <p:ph type="title"/>
          </p:nvPr>
        </p:nvSpPr>
        <p:spPr/>
        <p:txBody>
          <a:bodyPr/>
          <a:lstStyle/>
          <a:p>
            <a:pPr eaLnBrk="1" hangingPunct="1"/>
            <a:r>
              <a:rPr lang="en-US" altLang="en-US" smtClean="0"/>
              <a:t>1904.37 – State Plans</a:t>
            </a:r>
          </a:p>
        </p:txBody>
      </p:sp>
      <p:sp>
        <p:nvSpPr>
          <p:cNvPr id="142340" name="Rectangle 3"/>
          <p:cNvSpPr>
            <a:spLocks noGrp="1" noChangeArrowheads="1"/>
          </p:cNvSpPr>
          <p:nvPr>
            <p:ph type="body" idx="1"/>
          </p:nvPr>
        </p:nvSpPr>
        <p:spPr>
          <a:xfrm>
            <a:off x="685800" y="1600200"/>
            <a:ext cx="7772400" cy="4114800"/>
          </a:xfrm>
        </p:spPr>
        <p:txBody>
          <a:bodyPr/>
          <a:lstStyle/>
          <a:p>
            <a:pPr eaLnBrk="1" hangingPunct="1"/>
            <a:r>
              <a:rPr lang="en-US" altLang="en-US" sz="2600" smtClean="0"/>
              <a:t>State Plan States must have the same requirements as Federal OSHA for determining which injuries and illnesses are recordable and how they are recorded</a:t>
            </a:r>
          </a:p>
          <a:p>
            <a:pPr eaLnBrk="1" hangingPunct="1"/>
            <a:r>
              <a:rPr lang="en-US" altLang="en-US" sz="2600" smtClean="0"/>
              <a:t>For other Part 1904 requirements, State Plan requirements may be more stringent</a:t>
            </a:r>
          </a:p>
          <a:p>
            <a:pPr eaLnBrk="1" hangingPunct="1"/>
            <a:r>
              <a:rPr lang="en-US" altLang="en-US" sz="2600" smtClean="0"/>
              <a:t>1952.4 has been modified to reflect these concepts</a:t>
            </a:r>
          </a:p>
        </p:txBody>
      </p:sp>
    </p:spTree>
  </p:cSld>
  <p:clrMapOvr>
    <a:masterClrMapping/>
  </p:clrMapOvr>
  <p:transition spd="slow">
    <p:pull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Number Placeholder 5"/>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EFA548B3-7C77-46E3-9F08-0F9D7EB51FDD}" type="slidenum">
              <a:rPr lang="en-US" altLang="en-US" sz="1400">
                <a:latin typeface="Times New Roman" panose="02020603050405020304" pitchFamily="18" charset="0"/>
              </a:rPr>
              <a:pPr>
                <a:spcBef>
                  <a:spcPct val="0"/>
                </a:spcBef>
                <a:buClrTx/>
                <a:buFontTx/>
                <a:buNone/>
              </a:pPr>
              <a:t>69</a:t>
            </a:fld>
            <a:endParaRPr lang="en-US" altLang="en-US" sz="1400">
              <a:latin typeface="Times New Roman" panose="02020603050405020304" pitchFamily="18" charset="0"/>
            </a:endParaRPr>
          </a:p>
        </p:txBody>
      </p:sp>
      <p:sp>
        <p:nvSpPr>
          <p:cNvPr id="144387" name="Rectangle 2"/>
          <p:cNvSpPr>
            <a:spLocks noGrp="1" noChangeArrowheads="1"/>
          </p:cNvSpPr>
          <p:nvPr>
            <p:ph type="title"/>
          </p:nvPr>
        </p:nvSpPr>
        <p:spPr>
          <a:xfrm>
            <a:off x="152400" y="609600"/>
            <a:ext cx="8763000" cy="1143000"/>
          </a:xfrm>
        </p:spPr>
        <p:txBody>
          <a:bodyPr/>
          <a:lstStyle/>
          <a:p>
            <a:pPr eaLnBrk="1" hangingPunct="1"/>
            <a:r>
              <a:rPr lang="en-US" altLang="en-US" sz="3600" smtClean="0"/>
              <a:t>Subpart E - Reporting Information to the Government</a:t>
            </a:r>
          </a:p>
        </p:txBody>
      </p:sp>
      <p:sp>
        <p:nvSpPr>
          <p:cNvPr id="144388" name="Rectangle 3"/>
          <p:cNvSpPr>
            <a:spLocks noGrp="1" noChangeArrowheads="1"/>
          </p:cNvSpPr>
          <p:nvPr>
            <p:ph type="body" idx="1"/>
          </p:nvPr>
        </p:nvSpPr>
        <p:spPr>
          <a:xfrm>
            <a:off x="685800" y="2209800"/>
            <a:ext cx="5638800" cy="4114800"/>
          </a:xfrm>
        </p:spPr>
        <p:txBody>
          <a:bodyPr/>
          <a:lstStyle/>
          <a:p>
            <a:pPr eaLnBrk="1" hangingPunct="1"/>
            <a:r>
              <a:rPr lang="en-US" altLang="en-US" sz="2800" smtClean="0"/>
              <a:t>1904.39 Fatality and catastrophe reporting</a:t>
            </a:r>
          </a:p>
          <a:p>
            <a:pPr eaLnBrk="1" hangingPunct="1"/>
            <a:r>
              <a:rPr lang="en-US" altLang="en-US" sz="2800" smtClean="0"/>
              <a:t>1904.40 Access for Government representatives</a:t>
            </a:r>
          </a:p>
          <a:p>
            <a:pPr eaLnBrk="1" hangingPunct="1"/>
            <a:r>
              <a:rPr lang="en-US" altLang="en-US" sz="2800" smtClean="0"/>
              <a:t>1904.41 OSHA Survey</a:t>
            </a:r>
          </a:p>
          <a:p>
            <a:pPr eaLnBrk="1" hangingPunct="1"/>
            <a:r>
              <a:rPr lang="en-US" altLang="en-US" sz="2800" smtClean="0"/>
              <a:t>1904.42 BLS Survey</a:t>
            </a:r>
          </a:p>
        </p:txBody>
      </p:sp>
      <p:pic>
        <p:nvPicPr>
          <p:cNvPr id="144389" name="Picture 6" descr="BD06489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286000"/>
            <a:ext cx="2052638"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blind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5D9ACFB2-00E8-486E-829E-4C34C1354EFB}" type="slidenum">
              <a:rPr lang="en-US" altLang="en-US" sz="1400">
                <a:latin typeface="Times New Roman" panose="02020603050405020304" pitchFamily="18" charset="0"/>
              </a:rPr>
              <a:pPr>
                <a:spcBef>
                  <a:spcPct val="0"/>
                </a:spcBef>
                <a:buClrTx/>
                <a:buFontTx/>
                <a:buNone/>
              </a:pPr>
              <a:t>7</a:t>
            </a:fld>
            <a:endParaRPr lang="en-US" altLang="en-US" sz="1400">
              <a:latin typeface="Times New Roman" panose="02020603050405020304" pitchFamily="18" charset="0"/>
            </a:endParaRPr>
          </a:p>
        </p:txBody>
      </p:sp>
      <p:sp>
        <p:nvSpPr>
          <p:cNvPr id="17411" name="Rectangle 2"/>
          <p:cNvSpPr>
            <a:spLocks noGrp="1" noChangeArrowheads="1"/>
          </p:cNvSpPr>
          <p:nvPr>
            <p:ph type="title"/>
          </p:nvPr>
        </p:nvSpPr>
        <p:spPr>
          <a:xfrm>
            <a:off x="533400" y="381000"/>
            <a:ext cx="8077200" cy="1143000"/>
          </a:xfrm>
        </p:spPr>
        <p:txBody>
          <a:bodyPr/>
          <a:lstStyle/>
          <a:p>
            <a:pPr eaLnBrk="1" hangingPunct="1"/>
            <a:r>
              <a:rPr lang="en-US" altLang="en-US" sz="3800" dirty="0" smtClean="0"/>
              <a:t>1904.2 - Industry Exemption</a:t>
            </a:r>
          </a:p>
        </p:txBody>
      </p:sp>
      <p:sp>
        <p:nvSpPr>
          <p:cNvPr id="17412" name="Rectangle 3"/>
          <p:cNvSpPr>
            <a:spLocks noGrp="1" noChangeArrowheads="1"/>
          </p:cNvSpPr>
          <p:nvPr>
            <p:ph type="body" idx="1"/>
          </p:nvPr>
        </p:nvSpPr>
        <p:spPr>
          <a:xfrm>
            <a:off x="685800" y="1676400"/>
            <a:ext cx="5638800" cy="4724400"/>
          </a:xfrm>
        </p:spPr>
        <p:txBody>
          <a:bodyPr/>
          <a:lstStyle/>
          <a:p>
            <a:pPr eaLnBrk="1" hangingPunct="1"/>
            <a:r>
              <a:rPr lang="en-US" altLang="en-US" sz="2400" b="1" dirty="0" smtClean="0"/>
              <a:t>All</a:t>
            </a:r>
            <a:r>
              <a:rPr lang="en-US" altLang="en-US" sz="2400" dirty="0" smtClean="0"/>
              <a:t> industries in agriculture, construction, manufacturing, utilities and wholesale trade sectors </a:t>
            </a:r>
            <a:r>
              <a:rPr lang="en-US" altLang="en-US" sz="2400" b="1" dirty="0" smtClean="0"/>
              <a:t>are covered</a:t>
            </a:r>
          </a:p>
          <a:p>
            <a:pPr eaLnBrk="1" hangingPunct="1"/>
            <a:r>
              <a:rPr lang="en-US" altLang="en-US" sz="2400" dirty="0" smtClean="0"/>
              <a:t>In the transportation, retail and service sectors, some industries are partially exempt</a:t>
            </a:r>
          </a:p>
          <a:p>
            <a:pPr eaLnBrk="1" hangingPunct="1"/>
            <a:r>
              <a:rPr lang="en-US" altLang="en-US" sz="2400" dirty="0" smtClean="0"/>
              <a:t>Appendix A to Subpart B lists partially exempt industries</a:t>
            </a:r>
          </a:p>
        </p:txBody>
      </p:sp>
      <p:pic>
        <p:nvPicPr>
          <p:cNvPr id="16389" name="Picture 10" descr="dentist" title="Dentist clip art"/>
          <p:cNvPicPr>
            <a:picLocks noChangeAspect="1" noChangeArrowheads="1"/>
          </p:cNvPicPr>
          <p:nvPr/>
        </p:nvPicPr>
        <p:blipFill>
          <a:blip r:embed="rId3"/>
          <a:srcRect/>
          <a:stretch>
            <a:fillRect/>
          </a:stretch>
        </p:blipFill>
        <p:spPr bwMode="auto">
          <a:xfrm>
            <a:off x="6477000" y="3733800"/>
            <a:ext cx="1905000"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0" name="Picture 13" descr="bank" title="Bank clip art"/>
          <p:cNvPicPr>
            <a:picLocks noChangeAspect="1" noChangeArrowheads="1"/>
          </p:cNvPicPr>
          <p:nvPr/>
        </p:nvPicPr>
        <p:blipFill>
          <a:blip r:embed="rId4"/>
          <a:srcRect/>
          <a:stretch>
            <a:fillRect/>
          </a:stretch>
        </p:blipFill>
        <p:spPr bwMode="auto">
          <a:xfrm>
            <a:off x="6530975" y="1822450"/>
            <a:ext cx="1798638"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96793EB2-4189-4172-ABD1-2ADDCF5A9E4E}" type="slidenum">
              <a:rPr lang="en-US" altLang="en-US" sz="1400">
                <a:latin typeface="Times New Roman" panose="02020603050405020304" pitchFamily="18" charset="0"/>
              </a:rPr>
              <a:pPr>
                <a:spcBef>
                  <a:spcPct val="0"/>
                </a:spcBef>
                <a:buClrTx/>
                <a:buFontTx/>
                <a:buNone/>
              </a:pPr>
              <a:t>70</a:t>
            </a:fld>
            <a:endParaRPr lang="en-US" altLang="en-US" sz="1400">
              <a:latin typeface="Times New Roman" panose="02020603050405020304" pitchFamily="18" charset="0"/>
            </a:endParaRPr>
          </a:p>
        </p:txBody>
      </p:sp>
      <p:sp>
        <p:nvSpPr>
          <p:cNvPr id="146435" name="Rectangle 2"/>
          <p:cNvSpPr>
            <a:spLocks noGrp="1" noChangeArrowheads="1"/>
          </p:cNvSpPr>
          <p:nvPr>
            <p:ph type="title"/>
          </p:nvPr>
        </p:nvSpPr>
        <p:spPr>
          <a:xfrm>
            <a:off x="0" y="533400"/>
            <a:ext cx="9144000" cy="1143000"/>
          </a:xfrm>
        </p:spPr>
        <p:txBody>
          <a:bodyPr/>
          <a:lstStyle/>
          <a:p>
            <a:pPr eaLnBrk="1" hangingPunct="1"/>
            <a:r>
              <a:rPr lang="en-US" altLang="en-US" sz="3600" smtClean="0"/>
              <a:t>1904.39 – Fatality/Catastrophe Reporting</a:t>
            </a:r>
          </a:p>
        </p:txBody>
      </p:sp>
      <p:sp>
        <p:nvSpPr>
          <p:cNvPr id="146436" name="Rectangle 3"/>
          <p:cNvSpPr>
            <a:spLocks noGrp="1" noChangeArrowheads="1"/>
          </p:cNvSpPr>
          <p:nvPr>
            <p:ph type="body" idx="1"/>
          </p:nvPr>
        </p:nvSpPr>
        <p:spPr>
          <a:xfrm>
            <a:off x="685800" y="2057400"/>
            <a:ext cx="7772400" cy="4114800"/>
          </a:xfrm>
        </p:spPr>
        <p:txBody>
          <a:bodyPr/>
          <a:lstStyle/>
          <a:p>
            <a:pPr eaLnBrk="1" hangingPunct="1"/>
            <a:r>
              <a:rPr lang="en-US" altLang="en-US" sz="2400" smtClean="0"/>
              <a:t>Report within 8 hours any work-related fatality </a:t>
            </a:r>
          </a:p>
          <a:p>
            <a:pPr eaLnBrk="1" hangingPunct="1"/>
            <a:r>
              <a:rPr lang="en-US" altLang="en-US" sz="2400" smtClean="0"/>
              <a:t>Report within 24 hours any work-related amputation, loss of an eye, or in-patient hospitalization of one or more employees</a:t>
            </a:r>
          </a:p>
          <a:p>
            <a:pPr eaLnBrk="1" hangingPunct="1"/>
            <a:r>
              <a:rPr lang="en-US" altLang="en-US" sz="2400" smtClean="0"/>
              <a:t>Do not need to report highway or public street motor vehicle accidents (outside of a construction work zone)</a:t>
            </a:r>
          </a:p>
          <a:p>
            <a:pPr eaLnBrk="1" hangingPunct="1"/>
            <a:r>
              <a:rPr lang="en-US" altLang="en-US" sz="2400" smtClean="0"/>
              <a:t>Do not need to report commercial airplane, train, subway or bus accidents</a:t>
            </a:r>
          </a:p>
          <a:p>
            <a:pPr eaLnBrk="1" hangingPunct="1"/>
            <a:endParaRPr lang="en-US" altLang="en-US" sz="2400" smtClean="0"/>
          </a:p>
        </p:txBody>
      </p:sp>
    </p:spTree>
  </p:cSld>
  <p:clrMapOvr>
    <a:masterClrMapping/>
  </p:clrMapOvr>
  <p:transition spd="med">
    <p:blinds/>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Number Placeholder 5"/>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BCB930D5-42E7-4228-95D6-3BA400FDF9D7}" type="slidenum">
              <a:rPr lang="en-US" altLang="en-US" sz="1400">
                <a:latin typeface="Times New Roman" panose="02020603050405020304" pitchFamily="18" charset="0"/>
              </a:rPr>
              <a:pPr>
                <a:spcBef>
                  <a:spcPct val="0"/>
                </a:spcBef>
                <a:buClrTx/>
                <a:buFontTx/>
                <a:buNone/>
              </a:pPr>
              <a:t>71</a:t>
            </a:fld>
            <a:endParaRPr lang="en-US" altLang="en-US" sz="1400">
              <a:latin typeface="Times New Roman" panose="02020603050405020304" pitchFamily="18" charset="0"/>
            </a:endParaRPr>
          </a:p>
        </p:txBody>
      </p:sp>
      <p:sp>
        <p:nvSpPr>
          <p:cNvPr id="148483" name="Rectangle 2"/>
          <p:cNvSpPr>
            <a:spLocks noGrp="1" noChangeArrowheads="1"/>
          </p:cNvSpPr>
          <p:nvPr>
            <p:ph type="title"/>
          </p:nvPr>
        </p:nvSpPr>
        <p:spPr>
          <a:xfrm>
            <a:off x="685800" y="457200"/>
            <a:ext cx="7772400" cy="1143000"/>
          </a:xfrm>
        </p:spPr>
        <p:txBody>
          <a:bodyPr/>
          <a:lstStyle/>
          <a:p>
            <a:pPr eaLnBrk="1" hangingPunct="1"/>
            <a:r>
              <a:rPr lang="en-US" altLang="en-US" sz="3300" smtClean="0"/>
              <a:t>1904.40 – Providing Records to Government Representatives</a:t>
            </a:r>
          </a:p>
        </p:txBody>
      </p:sp>
      <p:sp>
        <p:nvSpPr>
          <p:cNvPr id="148484" name="Rectangle 3"/>
          <p:cNvSpPr>
            <a:spLocks noGrp="1" noChangeArrowheads="1"/>
          </p:cNvSpPr>
          <p:nvPr>
            <p:ph type="body" idx="1"/>
          </p:nvPr>
        </p:nvSpPr>
        <p:spPr>
          <a:xfrm>
            <a:off x="685800" y="1981200"/>
            <a:ext cx="5105400" cy="4114800"/>
          </a:xfrm>
        </p:spPr>
        <p:txBody>
          <a:bodyPr/>
          <a:lstStyle/>
          <a:p>
            <a:pPr eaLnBrk="1" hangingPunct="1"/>
            <a:r>
              <a:rPr lang="en-US" altLang="en-US" sz="2600" smtClean="0"/>
              <a:t>Must provide copies of the records within 4 business hours</a:t>
            </a:r>
          </a:p>
          <a:p>
            <a:pPr eaLnBrk="1" hangingPunct="1"/>
            <a:r>
              <a:rPr lang="en-US" altLang="en-US" sz="2600" smtClean="0"/>
              <a:t>Use the business hours of the establishment where the records are located</a:t>
            </a:r>
          </a:p>
        </p:txBody>
      </p:sp>
      <p:pic>
        <p:nvPicPr>
          <p:cNvPr id="148485" name="Picture 5" descr="Courthouse or similar 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057400"/>
            <a:ext cx="2209800" cy="190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8486" name="Picture 9" descr="TEAMWK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4114800"/>
            <a:ext cx="2514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blinds/>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3"/>
          <p:cNvSpPr>
            <a:spLocks noGrp="1"/>
          </p:cNvSpPr>
          <p:nvPr>
            <p:ph type="title"/>
          </p:nvPr>
        </p:nvSpPr>
        <p:spPr/>
        <p:txBody>
          <a:bodyPr/>
          <a:lstStyle/>
          <a:p>
            <a:r>
              <a:rPr lang="en-US" altLang="en-US" dirty="0" smtClean="0"/>
              <a:t>Electronically Report Form 300A Data to OSHA</a:t>
            </a:r>
          </a:p>
        </p:txBody>
      </p:sp>
      <p:sp>
        <p:nvSpPr>
          <p:cNvPr id="5" name="Content Placeholder 4"/>
          <p:cNvSpPr>
            <a:spLocks noGrp="1"/>
          </p:cNvSpPr>
          <p:nvPr>
            <p:ph idx="1"/>
          </p:nvPr>
        </p:nvSpPr>
        <p:spPr/>
        <p:txBody>
          <a:bodyPr>
            <a:normAutofit fontScale="62500" lnSpcReduction="20000"/>
          </a:bodyPr>
          <a:lstStyle/>
          <a:p>
            <a:pPr marL="0" indent="0">
              <a:buFontTx/>
              <a:buNone/>
              <a:defRPr/>
            </a:pPr>
            <a:r>
              <a:rPr lang="en-US" dirty="0" smtClean="0"/>
              <a:t>Many, but not all, establishments must electronically report their Form 300A data to OSHA on an annual basis.</a:t>
            </a:r>
          </a:p>
          <a:p>
            <a:pPr lvl="1">
              <a:defRPr/>
            </a:pPr>
            <a:r>
              <a:rPr lang="en-US" dirty="0" smtClean="0"/>
              <a:t>Establishments with 20-249 employees that are classified in certain industries.</a:t>
            </a:r>
          </a:p>
          <a:p>
            <a:pPr lvl="1">
              <a:defRPr/>
            </a:pPr>
            <a:r>
              <a:rPr lang="en-US" dirty="0" smtClean="0"/>
              <a:t>Establishments with 250 or more employees that are currently required to keep OSHA injury and illness records</a:t>
            </a:r>
          </a:p>
          <a:p>
            <a:pPr marL="0" indent="0">
              <a:buFontTx/>
              <a:buNone/>
              <a:defRPr/>
            </a:pPr>
            <a:r>
              <a:rPr lang="en-US" dirty="0"/>
              <a:t>C</a:t>
            </a:r>
            <a:r>
              <a:rPr lang="en-US" dirty="0" smtClean="0"/>
              <a:t>overed establishments must submit information from their completed Form 300A by March 2 of each year.</a:t>
            </a:r>
          </a:p>
          <a:p>
            <a:pPr marL="0" indent="0">
              <a:buFontTx/>
              <a:buNone/>
              <a:defRPr/>
            </a:pPr>
            <a:r>
              <a:rPr lang="en-US" dirty="0" smtClean="0"/>
              <a:t>OSHA provides a secure website where employers create an account, enter, and submit their data. Information about and access to the Injury Tracking Application (ITA) is available </a:t>
            </a:r>
            <a:r>
              <a:rPr lang="en-US" dirty="0" smtClean="0"/>
              <a:t>at https://www.osha.gov/injuryreporting/index.html </a:t>
            </a:r>
            <a:endParaRPr lang="en-US" dirty="0"/>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Number Placeholder 5"/>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10AADFE3-3905-4C86-971B-827B5176B92F}" type="slidenum">
              <a:rPr lang="en-US" altLang="en-US" sz="1400">
                <a:latin typeface="Times New Roman" panose="02020603050405020304" pitchFamily="18" charset="0"/>
              </a:rPr>
              <a:pPr>
                <a:spcBef>
                  <a:spcPct val="0"/>
                </a:spcBef>
                <a:buClrTx/>
                <a:buFontTx/>
                <a:buNone/>
              </a:pPr>
              <a:t>73</a:t>
            </a:fld>
            <a:endParaRPr lang="en-US" altLang="en-US" sz="1400">
              <a:latin typeface="Times New Roman" panose="02020603050405020304" pitchFamily="18" charset="0"/>
            </a:endParaRPr>
          </a:p>
        </p:txBody>
      </p:sp>
      <p:sp>
        <p:nvSpPr>
          <p:cNvPr id="151555" name="Rectangle 2"/>
          <p:cNvSpPr>
            <a:spLocks noGrp="1" noChangeArrowheads="1"/>
          </p:cNvSpPr>
          <p:nvPr>
            <p:ph type="title"/>
          </p:nvPr>
        </p:nvSpPr>
        <p:spPr>
          <a:xfrm>
            <a:off x="685800" y="533400"/>
            <a:ext cx="7772400" cy="1143000"/>
          </a:xfrm>
        </p:spPr>
        <p:txBody>
          <a:bodyPr/>
          <a:lstStyle/>
          <a:p>
            <a:pPr eaLnBrk="1" hangingPunct="1"/>
            <a:r>
              <a:rPr lang="en-US" altLang="en-US" dirty="0" smtClean="0"/>
              <a:t>For More Help</a:t>
            </a:r>
          </a:p>
        </p:txBody>
      </p:sp>
      <p:sp>
        <p:nvSpPr>
          <p:cNvPr id="151556" name="Rectangle 3"/>
          <p:cNvSpPr>
            <a:spLocks noGrp="1" noChangeArrowheads="1"/>
          </p:cNvSpPr>
          <p:nvPr>
            <p:ph type="body" idx="1"/>
          </p:nvPr>
        </p:nvSpPr>
        <p:spPr/>
        <p:txBody>
          <a:bodyPr/>
          <a:lstStyle/>
          <a:p>
            <a:pPr eaLnBrk="1" hangingPunct="1"/>
            <a:r>
              <a:rPr lang="en-US" altLang="en-US" sz="3000" dirty="0" smtClean="0"/>
              <a:t>OSHA’s Recordkeeping Page</a:t>
            </a:r>
          </a:p>
          <a:p>
            <a:pPr eaLnBrk="1" hangingPunct="1"/>
            <a:r>
              <a:rPr lang="en-US" altLang="en-US" sz="3000" dirty="0" smtClean="0"/>
              <a:t>OSHA Regional Recordkeeping Coordinators</a:t>
            </a:r>
          </a:p>
          <a:p>
            <a:pPr eaLnBrk="1" hangingPunct="1"/>
            <a:r>
              <a:rPr lang="en-US" altLang="en-US" sz="3000" dirty="0" smtClean="0"/>
              <a:t>State Plan States</a:t>
            </a:r>
          </a:p>
          <a:p>
            <a:pPr eaLnBrk="1" hangingPunct="1"/>
            <a:r>
              <a:rPr lang="en-US" altLang="en-US" sz="3000" dirty="0" smtClean="0"/>
              <a:t>OSHA Training Institute Education Centers</a:t>
            </a:r>
          </a:p>
        </p:txBody>
      </p:sp>
    </p:spTree>
  </p:cSld>
  <p:clrMapOvr>
    <a:masterClrMapping/>
  </p:clrMapOvr>
  <p:transition spd="slow">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75BFC951-D112-485A-8C94-2DD9576DB7D9}" type="slidenum">
              <a:rPr lang="en-US" altLang="en-US" sz="1400">
                <a:latin typeface="Times New Roman" panose="02020603050405020304" pitchFamily="18" charset="0"/>
              </a:rPr>
              <a:pPr>
                <a:spcBef>
                  <a:spcPct val="0"/>
                </a:spcBef>
                <a:buClrTx/>
                <a:buFontTx/>
                <a:buNone/>
              </a:pPr>
              <a:t>8</a:t>
            </a:fld>
            <a:endParaRPr lang="en-US" altLang="en-US" sz="1400">
              <a:latin typeface="Times New Roman" panose="02020603050405020304" pitchFamily="18" charset="0"/>
            </a:endParaRPr>
          </a:p>
        </p:txBody>
      </p:sp>
      <p:sp>
        <p:nvSpPr>
          <p:cNvPr id="19459" name="Rectangle 2"/>
          <p:cNvSpPr>
            <a:spLocks noGrp="1" noChangeArrowheads="1"/>
          </p:cNvSpPr>
          <p:nvPr>
            <p:ph type="title"/>
          </p:nvPr>
        </p:nvSpPr>
        <p:spPr>
          <a:xfrm>
            <a:off x="685800" y="76200"/>
            <a:ext cx="7772400" cy="1143000"/>
          </a:xfrm>
        </p:spPr>
        <p:txBody>
          <a:bodyPr/>
          <a:lstStyle/>
          <a:p>
            <a:pPr eaLnBrk="1" hangingPunct="1"/>
            <a:r>
              <a:rPr lang="en-US" altLang="en-US" dirty="0" smtClean="0"/>
              <a:t>Recording Criteria</a:t>
            </a:r>
          </a:p>
        </p:txBody>
      </p:sp>
      <p:sp>
        <p:nvSpPr>
          <p:cNvPr id="19460" name="Rectangle 3"/>
          <p:cNvSpPr>
            <a:spLocks noGrp="1" noChangeArrowheads="1"/>
          </p:cNvSpPr>
          <p:nvPr>
            <p:ph type="body" idx="1"/>
          </p:nvPr>
        </p:nvSpPr>
        <p:spPr>
          <a:xfrm>
            <a:off x="685800" y="1447800"/>
            <a:ext cx="7772400" cy="4114800"/>
          </a:xfrm>
        </p:spPr>
        <p:txBody>
          <a:bodyPr/>
          <a:lstStyle/>
          <a:p>
            <a:pPr eaLnBrk="1" hangingPunct="1">
              <a:lnSpc>
                <a:spcPct val="90000"/>
              </a:lnSpc>
            </a:pPr>
            <a:r>
              <a:rPr lang="en-US" altLang="en-US" sz="2800" smtClean="0"/>
              <a:t>Subpart C - Recordkeeping Forms and Recording Criteria</a:t>
            </a:r>
          </a:p>
          <a:p>
            <a:pPr lvl="1" eaLnBrk="1" hangingPunct="1">
              <a:lnSpc>
                <a:spcPct val="90000"/>
              </a:lnSpc>
            </a:pPr>
            <a:r>
              <a:rPr lang="en-US" altLang="en-US" sz="2400" smtClean="0"/>
              <a:t>1904.4    Recording criteria</a:t>
            </a:r>
          </a:p>
          <a:p>
            <a:pPr lvl="1" eaLnBrk="1" hangingPunct="1">
              <a:lnSpc>
                <a:spcPct val="90000"/>
              </a:lnSpc>
            </a:pPr>
            <a:r>
              <a:rPr lang="en-US" altLang="en-US" sz="2400" smtClean="0"/>
              <a:t>1904.5    Work-relatedness</a:t>
            </a:r>
          </a:p>
          <a:p>
            <a:pPr lvl="1" eaLnBrk="1" hangingPunct="1">
              <a:lnSpc>
                <a:spcPct val="90000"/>
              </a:lnSpc>
            </a:pPr>
            <a:r>
              <a:rPr lang="en-US" altLang="en-US" sz="2400" smtClean="0"/>
              <a:t>1904.6    New case</a:t>
            </a:r>
          </a:p>
          <a:p>
            <a:pPr lvl="1" eaLnBrk="1" hangingPunct="1">
              <a:lnSpc>
                <a:spcPct val="90000"/>
              </a:lnSpc>
            </a:pPr>
            <a:r>
              <a:rPr lang="en-US" altLang="en-US" sz="2400" smtClean="0"/>
              <a:t>1904.7    General recording criteria</a:t>
            </a:r>
          </a:p>
          <a:p>
            <a:pPr lvl="1" eaLnBrk="1" hangingPunct="1">
              <a:lnSpc>
                <a:spcPct val="90000"/>
              </a:lnSpc>
            </a:pPr>
            <a:r>
              <a:rPr lang="en-US" altLang="en-US" sz="2400" smtClean="0"/>
              <a:t>1904.8    Needlesticks and sharps</a:t>
            </a:r>
          </a:p>
          <a:p>
            <a:pPr lvl="1" eaLnBrk="1" hangingPunct="1">
              <a:lnSpc>
                <a:spcPct val="90000"/>
              </a:lnSpc>
            </a:pPr>
            <a:r>
              <a:rPr lang="en-US" altLang="en-US" sz="2400" smtClean="0"/>
              <a:t>1904.9    Medical removal</a:t>
            </a:r>
          </a:p>
          <a:p>
            <a:pPr lvl="1" eaLnBrk="1" hangingPunct="1">
              <a:lnSpc>
                <a:spcPct val="90000"/>
              </a:lnSpc>
            </a:pPr>
            <a:r>
              <a:rPr lang="en-US" altLang="en-US" sz="2400" smtClean="0"/>
              <a:t>1904.10  Hearing loss </a:t>
            </a:r>
          </a:p>
          <a:p>
            <a:pPr lvl="1" eaLnBrk="1" hangingPunct="1">
              <a:lnSpc>
                <a:spcPct val="90000"/>
              </a:lnSpc>
            </a:pPr>
            <a:r>
              <a:rPr lang="en-US" altLang="en-US" sz="2400" smtClean="0"/>
              <a:t>1904.11  Tuberculosis</a:t>
            </a:r>
          </a:p>
          <a:p>
            <a:pPr lvl="1" eaLnBrk="1" hangingPunct="1">
              <a:lnSpc>
                <a:spcPct val="90000"/>
              </a:lnSpc>
            </a:pPr>
            <a:r>
              <a:rPr lang="en-US" altLang="en-US" sz="2400" smtClean="0"/>
              <a:t>1904.29  Forms</a:t>
            </a:r>
          </a:p>
        </p:txBody>
      </p:sp>
    </p:spTree>
  </p:cSld>
  <p:clrMapOvr>
    <a:masterClrMapping/>
  </p:clrMapOvr>
  <p:transition>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lvl1pPr>
              <a:spcBef>
                <a:spcPct val="20000"/>
              </a:spcBef>
              <a:buClr>
                <a:srgbClr val="FF9900"/>
              </a:buClr>
              <a:buChar char="•"/>
              <a:defRPr sz="3200">
                <a:solidFill>
                  <a:srgbClr val="FFFFFF"/>
                </a:solidFill>
                <a:latin typeface="Verdana" panose="020B0604030504040204" pitchFamily="34" charset="0"/>
              </a:defRPr>
            </a:lvl1pPr>
            <a:lvl2pPr marL="742950" indent="-285750">
              <a:spcBef>
                <a:spcPct val="20000"/>
              </a:spcBef>
              <a:buClr>
                <a:srgbClr val="FF9900"/>
              </a:buClr>
              <a:buChar char="–"/>
              <a:defRPr sz="2800">
                <a:solidFill>
                  <a:srgbClr val="FFFFFF"/>
                </a:solidFill>
                <a:latin typeface="Verdana" panose="020B0604030504040204" pitchFamily="34" charset="0"/>
              </a:defRPr>
            </a:lvl2pPr>
            <a:lvl3pPr marL="1143000" indent="-228600">
              <a:spcBef>
                <a:spcPct val="20000"/>
              </a:spcBef>
              <a:buClr>
                <a:srgbClr val="FF9900"/>
              </a:buClr>
              <a:buChar char="•"/>
              <a:defRPr sz="2400">
                <a:solidFill>
                  <a:srgbClr val="FFFFFF"/>
                </a:solidFill>
                <a:latin typeface="Verdana" panose="020B0604030504040204" pitchFamily="34" charset="0"/>
              </a:defRPr>
            </a:lvl3pPr>
            <a:lvl4pPr marL="1600200" indent="-228600">
              <a:spcBef>
                <a:spcPct val="20000"/>
              </a:spcBef>
              <a:buClr>
                <a:srgbClr val="FF9900"/>
              </a:buClr>
              <a:buChar char="–"/>
              <a:defRPr sz="2000">
                <a:solidFill>
                  <a:srgbClr val="FFFFFF"/>
                </a:solidFill>
                <a:latin typeface="Verdana" panose="020B0604030504040204" pitchFamily="34" charset="0"/>
              </a:defRPr>
            </a:lvl4pPr>
            <a:lvl5pPr marL="2057400" indent="-228600">
              <a:spcBef>
                <a:spcPct val="20000"/>
              </a:spcBef>
              <a:buClr>
                <a:srgbClr val="FF9900"/>
              </a:buClr>
              <a:buChar char="»"/>
              <a:defRPr sz="2000">
                <a:solidFill>
                  <a:srgbClr val="FFFFFF"/>
                </a:solidFill>
                <a:latin typeface="Verdana" panose="020B0604030504040204" pitchFamily="34" charset="0"/>
              </a:defRPr>
            </a:lvl5pPr>
            <a:lvl6pPr marL="25146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6pPr>
            <a:lvl7pPr marL="29718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7pPr>
            <a:lvl8pPr marL="34290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8pPr>
            <a:lvl9pPr marL="3886200" indent="-228600" eaLnBrk="0" fontAlgn="base" hangingPunct="0">
              <a:spcBef>
                <a:spcPct val="20000"/>
              </a:spcBef>
              <a:spcAft>
                <a:spcPct val="0"/>
              </a:spcAft>
              <a:buClr>
                <a:srgbClr val="FF9900"/>
              </a:buClr>
              <a:buChar char="»"/>
              <a:defRPr sz="2000">
                <a:solidFill>
                  <a:srgbClr val="FFFFFF"/>
                </a:solidFill>
                <a:latin typeface="Verdana" panose="020B0604030504040204" pitchFamily="34" charset="0"/>
              </a:defRPr>
            </a:lvl9pPr>
          </a:lstStyle>
          <a:p>
            <a:pPr>
              <a:spcBef>
                <a:spcPct val="0"/>
              </a:spcBef>
              <a:buClrTx/>
              <a:buFontTx/>
              <a:buNone/>
            </a:pPr>
            <a:fld id="{02606590-B863-4D11-AC43-0F608D7C353E}" type="slidenum">
              <a:rPr lang="en-US" altLang="en-US" sz="1400">
                <a:latin typeface="Times New Roman" panose="02020603050405020304" pitchFamily="18" charset="0"/>
              </a:rPr>
              <a:pPr>
                <a:spcBef>
                  <a:spcPct val="0"/>
                </a:spcBef>
                <a:buClrTx/>
                <a:buFontTx/>
                <a:buNone/>
              </a:pPr>
              <a:t>9</a:t>
            </a:fld>
            <a:endParaRPr lang="en-US" altLang="en-US" sz="1400">
              <a:latin typeface="Times New Roman" panose="02020603050405020304" pitchFamily="18" charset="0"/>
            </a:endParaRPr>
          </a:p>
        </p:txBody>
      </p:sp>
      <p:sp>
        <p:nvSpPr>
          <p:cNvPr id="21507" name="Rectangle 2"/>
          <p:cNvSpPr>
            <a:spLocks noGrp="1" noChangeArrowheads="1"/>
          </p:cNvSpPr>
          <p:nvPr>
            <p:ph type="title"/>
          </p:nvPr>
        </p:nvSpPr>
        <p:spPr/>
        <p:txBody>
          <a:bodyPr/>
          <a:lstStyle/>
          <a:p>
            <a:pPr eaLnBrk="1" hangingPunct="1"/>
            <a:r>
              <a:rPr lang="en-US" altLang="en-US" sz="3800" dirty="0" smtClean="0"/>
              <a:t>1904.4 – Recording Criteria</a:t>
            </a:r>
          </a:p>
        </p:txBody>
      </p:sp>
      <p:sp>
        <p:nvSpPr>
          <p:cNvPr id="21508" name="Rectangle 3"/>
          <p:cNvSpPr>
            <a:spLocks noGrp="1" noChangeArrowheads="1"/>
          </p:cNvSpPr>
          <p:nvPr>
            <p:ph type="body" idx="1"/>
          </p:nvPr>
        </p:nvSpPr>
        <p:spPr>
          <a:xfrm>
            <a:off x="685800" y="1828800"/>
            <a:ext cx="7772400" cy="4114800"/>
          </a:xfrm>
        </p:spPr>
        <p:txBody>
          <a:bodyPr/>
          <a:lstStyle/>
          <a:p>
            <a:pPr eaLnBrk="1" hangingPunct="1"/>
            <a:r>
              <a:rPr lang="en-US" altLang="en-US" dirty="0" smtClean="0"/>
              <a:t>Covered employers must record each fatality, injury or illness that:</a:t>
            </a:r>
          </a:p>
          <a:p>
            <a:pPr lvl="1" eaLnBrk="1" hangingPunct="1"/>
            <a:r>
              <a:rPr lang="en-US" altLang="en-US" dirty="0" smtClean="0"/>
              <a:t>is work-related, and</a:t>
            </a:r>
          </a:p>
          <a:p>
            <a:pPr lvl="1" eaLnBrk="1" hangingPunct="1"/>
            <a:r>
              <a:rPr lang="en-US" altLang="en-US" dirty="0" smtClean="0"/>
              <a:t>is a new case, and</a:t>
            </a:r>
          </a:p>
          <a:p>
            <a:pPr lvl="1" eaLnBrk="1" hangingPunct="1"/>
            <a:r>
              <a:rPr lang="en-US" altLang="en-US" dirty="0" smtClean="0"/>
              <a:t>meets one or more of the criteria contained in sections 1904.7 through 1904.11.</a:t>
            </a:r>
          </a:p>
        </p:txBody>
      </p:sp>
    </p:spTree>
  </p:cSld>
  <p:clrMapOvr>
    <a:masterClrMapping/>
  </p:clrMapOvr>
  <p:transition>
    <p:cover/>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CCECFF"/>
      </a:lt1>
      <a:dk2>
        <a:srgbClr val="808000"/>
      </a:dk2>
      <a:lt2>
        <a:srgbClr val="666633"/>
      </a:lt2>
      <a:accent1>
        <a:srgbClr val="339933"/>
      </a:accent1>
      <a:accent2>
        <a:srgbClr val="800000"/>
      </a:accent2>
      <a:accent3>
        <a:srgbClr val="E2F4FF"/>
      </a:accent3>
      <a:accent4>
        <a:srgbClr val="000000"/>
      </a:accent4>
      <a:accent5>
        <a:srgbClr val="ADCAAD"/>
      </a:accent5>
      <a:accent6>
        <a:srgbClr val="730000"/>
      </a:accent6>
      <a:hlink>
        <a:srgbClr val="0033CC"/>
      </a:hlink>
      <a:folHlink>
        <a:srgbClr val="FFCC66"/>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30000"/>
          </a:spcBef>
          <a:spcAft>
            <a:spcPct val="0"/>
          </a:spcAft>
          <a:buClrTx/>
          <a:buSzTx/>
          <a:buFontTx/>
          <a:buNone/>
          <a:tabLst/>
          <a:defRPr kumimoji="0" lang="en-US" altLang="en-US" sz="13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30000"/>
          </a:spcBef>
          <a:spcAft>
            <a:spcPct val="0"/>
          </a:spcAft>
          <a:buClrTx/>
          <a:buSzTx/>
          <a:buFontTx/>
          <a:buNone/>
          <a:tabLst/>
          <a:defRPr kumimoji="0" lang="en-US" altLang="en-US" sz="13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853699B210B3744A6A1F5EA1A237C90" ma:contentTypeVersion="10" ma:contentTypeDescription="Create a new document." ma:contentTypeScope="" ma:versionID="97bb7231623780d358aa7d4638b2e806">
  <xsd:schema xmlns:xsd="http://www.w3.org/2001/XMLSchema" xmlns:xs="http://www.w3.org/2001/XMLSchema" xmlns:p="http://schemas.microsoft.com/office/2006/metadata/properties" xmlns:ns3="6310d5a0-4d82-4e0c-9aaf-cacbd190259c" xmlns:ns4="44242dd1-4d91-452a-bafc-0ac2ef64d0b3" targetNamespace="http://schemas.microsoft.com/office/2006/metadata/properties" ma:root="true" ma:fieldsID="18c2082c8e66e1c84b0550cb9c76f052" ns3:_="" ns4:_="">
    <xsd:import namespace="6310d5a0-4d82-4e0c-9aaf-cacbd190259c"/>
    <xsd:import namespace="44242dd1-4d91-452a-bafc-0ac2ef64d0b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10d5a0-4d82-4e0c-9aaf-cacbd19025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242dd1-4d91-452a-bafc-0ac2ef64d0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EEAFDD-EFAA-4D83-8F67-214117A5CCBB}">
  <ds:schemaRefs>
    <ds:schemaRef ds:uri="http://schemas.microsoft.com/sharepoint/v3/contenttype/forms"/>
  </ds:schemaRefs>
</ds:datastoreItem>
</file>

<file path=customXml/itemProps2.xml><?xml version="1.0" encoding="utf-8"?>
<ds:datastoreItem xmlns:ds="http://schemas.openxmlformats.org/officeDocument/2006/customXml" ds:itemID="{741A5B76-6594-4CB9-91CD-012E3590AA2D}">
  <ds:schemaRefs>
    <ds:schemaRef ds:uri="http://purl.org/dc/elements/1.1/"/>
    <ds:schemaRef ds:uri="http://schemas.microsoft.com/office/2006/metadata/properties"/>
    <ds:schemaRef ds:uri="44242dd1-4d91-452a-bafc-0ac2ef64d0b3"/>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6310d5a0-4d82-4e0c-9aaf-cacbd190259c"/>
    <ds:schemaRef ds:uri="http://www.w3.org/XML/1998/namespace"/>
  </ds:schemaRefs>
</ds:datastoreItem>
</file>

<file path=customXml/itemProps3.xml><?xml version="1.0" encoding="utf-8"?>
<ds:datastoreItem xmlns:ds="http://schemas.openxmlformats.org/officeDocument/2006/customXml" ds:itemID="{65F8943F-3D3B-40EA-860B-BD5CF54855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10d5a0-4d82-4e0c-9aaf-cacbd190259c"/>
    <ds:schemaRef ds:uri="44242dd1-4d91-452a-bafc-0ac2ef64d0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12338</TotalTime>
  <Words>10069</Words>
  <Application>Microsoft Office PowerPoint</Application>
  <PresentationFormat>On-screen Show (4:3)</PresentationFormat>
  <Paragraphs>750</Paragraphs>
  <Slides>73</Slides>
  <Notes>73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73</vt:i4>
      </vt:variant>
    </vt:vector>
  </HeadingPairs>
  <TitlesOfParts>
    <vt:vector size="82" baseType="lpstr">
      <vt:lpstr>Arial</vt:lpstr>
      <vt:lpstr>Arial Unicode MS</vt:lpstr>
      <vt:lpstr>Calibri</vt:lpstr>
      <vt:lpstr>Calibri Light</vt:lpstr>
      <vt:lpstr>Comic Sans MS</vt:lpstr>
      <vt:lpstr>Times New Roman</vt:lpstr>
      <vt:lpstr>Verdana</vt:lpstr>
      <vt:lpstr>Default Design</vt:lpstr>
      <vt:lpstr>Custom Design</vt:lpstr>
      <vt:lpstr>29 CFR Part 1904</vt:lpstr>
      <vt:lpstr>Organization of the Rule</vt:lpstr>
      <vt:lpstr>Purpose (of the Rule)</vt:lpstr>
      <vt:lpstr>Subpart B - Scope</vt:lpstr>
      <vt:lpstr>Partial Exemption</vt:lpstr>
      <vt:lpstr>1904.1 – Size Exemption</vt:lpstr>
      <vt:lpstr>1904.2 - Industry Exemption</vt:lpstr>
      <vt:lpstr>Recording Criteria</vt:lpstr>
      <vt:lpstr>1904.4 – Recording Criteria</vt:lpstr>
      <vt:lpstr>OSHA Injury and Illness Recordkeeping</vt:lpstr>
      <vt:lpstr>Injury and Illness Recordkeeping flowchart</vt:lpstr>
      <vt:lpstr>Definition of an injury or illness</vt:lpstr>
      <vt:lpstr>Did the employee experience an injury or illness? Scenario A</vt:lpstr>
      <vt:lpstr>Did the employee experience an injury or illness? Scenario B</vt:lpstr>
      <vt:lpstr>Is the injury or illness work-related? Step 1</vt:lpstr>
      <vt:lpstr>Is the injury or illness work-related? Step 2</vt:lpstr>
      <vt:lpstr>1904.5 – Work Environment</vt:lpstr>
      <vt:lpstr>1904.5 – Significant Aggravation</vt:lpstr>
      <vt:lpstr>1904.5 – Exceptions</vt:lpstr>
      <vt:lpstr>1904.5 – Exceptions contd.</vt:lpstr>
      <vt:lpstr>1904.5 – Travel Status</vt:lpstr>
      <vt:lpstr>1904.5 – Work at Home</vt:lpstr>
      <vt:lpstr>Is the injury or illness work-related? Scenario A Step 2</vt:lpstr>
      <vt:lpstr>Is the injury or illness work-related? Scenario B Step 2</vt:lpstr>
      <vt:lpstr>Is the injury or illness work-related? Scenario C Step 2</vt:lpstr>
      <vt:lpstr>Did the employee experience and injury or illness flowchart</vt:lpstr>
      <vt:lpstr>Step 3 Is the injury or illness a new case?</vt:lpstr>
      <vt:lpstr>1904.6 – New Case</vt:lpstr>
      <vt:lpstr>Is the injury or illness a new case? Scenario A Step 3</vt:lpstr>
      <vt:lpstr>Is the injury or illness a new case? Scenario B Step 3</vt:lpstr>
      <vt:lpstr>Is the injury or illness a new case? Scenario C Step 3</vt:lpstr>
      <vt:lpstr>Is the injury or illness a new case flowchart</vt:lpstr>
      <vt:lpstr>Step 4 Does the injury or illness meet the general criteria?</vt:lpstr>
      <vt:lpstr>1904.7(b)(3) - Days Away Cases</vt:lpstr>
      <vt:lpstr>1904.7(b)(3) – Days Away Cases</vt:lpstr>
      <vt:lpstr>1904.7(b)(4) – Restricted work cases (1)</vt:lpstr>
      <vt:lpstr>1904.7(b)(4) - Restricted Work Cases (2)</vt:lpstr>
      <vt:lpstr>1904.7(b)(4) – Restricted Work</vt:lpstr>
      <vt:lpstr>1904.7(b)(4) – Job Transfer</vt:lpstr>
      <vt:lpstr>1904.7(b)(5) – Medical Treatment</vt:lpstr>
      <vt:lpstr>1904.7(b)(5) – First Aid</vt:lpstr>
      <vt:lpstr>1904.7(b)(5) – First Aid, cont’d.</vt:lpstr>
      <vt:lpstr>1904.7(b)(6) –  Loss of Consciousness</vt:lpstr>
      <vt:lpstr>1904.7(b)(7) – Significant Diagnosed Injury or Illness</vt:lpstr>
      <vt:lpstr>1904.8 – Bloodborne Pathogens</vt:lpstr>
      <vt:lpstr>1904.9 – Medical Removal</vt:lpstr>
      <vt:lpstr>1904.10 – Hearing Loss</vt:lpstr>
      <vt:lpstr>1904.10 – Hearing Loss (cont’d)</vt:lpstr>
      <vt:lpstr>1904.11 - Tuberculosis</vt:lpstr>
      <vt:lpstr>1904.29 – Forms (1)</vt:lpstr>
      <vt:lpstr>OSHA Form 300</vt:lpstr>
      <vt:lpstr>OSHA Form 301</vt:lpstr>
      <vt:lpstr>OSHA Form 300A</vt:lpstr>
      <vt:lpstr>1904.29 – Forms (2)</vt:lpstr>
      <vt:lpstr>1904.29 – Forms (3)</vt:lpstr>
      <vt:lpstr>1904.29 – Privacy Protection (1)</vt:lpstr>
      <vt:lpstr>1904.29 – Privacy Protection (2)</vt:lpstr>
      <vt:lpstr>1904.29 – Privacy Protection (3) </vt:lpstr>
      <vt:lpstr>Subpart D - Other Requirements</vt:lpstr>
      <vt:lpstr>1904.30 – Multiple Business Establishments</vt:lpstr>
      <vt:lpstr>1904.31 – Covered Employees</vt:lpstr>
      <vt:lpstr>1904.32 – Annual Summary</vt:lpstr>
      <vt:lpstr>1904.32 – Annual Summary, cont’d.</vt:lpstr>
      <vt:lpstr>1904.33 – Retention and Updating</vt:lpstr>
      <vt:lpstr>1904.35 – Employee Involvement</vt:lpstr>
      <vt:lpstr>1904.35 – Employee Involvement, cont’d.</vt:lpstr>
      <vt:lpstr>1904.36 – Prohibition Against Discrimination</vt:lpstr>
      <vt:lpstr>1904.37 – State Plans</vt:lpstr>
      <vt:lpstr>Subpart E - Reporting Information to the Government</vt:lpstr>
      <vt:lpstr>1904.39 – Fatality/Catastrophe Reporting</vt:lpstr>
      <vt:lpstr>1904.40 – Providing Records to Government Representatives</vt:lpstr>
      <vt:lpstr>Electronically Report Form 300A Data to OSHA</vt:lpstr>
      <vt:lpstr>For More Help</vt:lpstr>
    </vt:vector>
  </TitlesOfParts>
  <Manager/>
  <Company>US Department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1904.1</dc:title>
  <dc:creator>OSHA-USER</dc:creator>
  <cp:lastModifiedBy>Koch, Tara - OSHA</cp:lastModifiedBy>
  <cp:revision>595</cp:revision>
  <dcterms:created xsi:type="dcterms:W3CDTF">2000-12-12T14:22:37Z</dcterms:created>
  <dcterms:modified xsi:type="dcterms:W3CDTF">2020-02-20T21:45:32Z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0x0101004853699B210B3744A6A1F5EA1A237C90</vt:lpwstr>
  </property>
</Properties>
</file>