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59" r:id="rId1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86436-68B3-4D5A-B0C4-1660778A198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785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53F573-739E-4C35-BC97-7B519943A5E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293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5DDF55-EABD-4215-B369-C1B9BA389F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387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44BC78-53C2-4A5A-BBA6-34AC784C528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3263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1FAD3D-BB56-4012-9A23-EE7FED60A19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683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2594C5-794C-455F-9518-53B5BC21C1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9999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DDD6E-050C-4590-AD00-2BD30D33BE8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62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27359D-B31F-49AF-A7A3-2C225272202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4411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F394A1-99B4-47D5-BEF4-DF7AD149569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281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CD2CDB-2B22-476F-8413-67181D2F34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74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F06277-02FB-4535-B775-7B09DD4350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2272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AA6558-8921-4052-B8EC-822B824211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7691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FAF3C-E031-46D2-B68A-08663E3DF26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35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2911" y="1469985"/>
            <a:ext cx="8915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	Clearly defining responsibilities in writing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Assigning commensurate authority to those 	who have responsibility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	Adequate resources to those who have 	responsibility and authority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	Must hold managers/supervisors &amp; employees 	accountable through documented system</a:t>
            </a:r>
            <a:endParaRPr lang="en-US" altLang="en-US" dirty="0"/>
          </a:p>
        </p:txBody>
      </p:sp>
      <p:graphicFrame>
        <p:nvGraphicFramePr>
          <p:cNvPr id="19460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83851"/>
              </p:ext>
            </p:extLst>
          </p:nvPr>
        </p:nvGraphicFramePr>
        <p:xfrm>
          <a:off x="0" y="5791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91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719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1071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182755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Employee Involvement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The site culture must enable &amp; 		encourage effective employee 			involvement in at least 3 “meaningful 	ways”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graphicFrame>
        <p:nvGraphicFramePr>
          <p:cNvPr id="21509" name="Object 5" title="Worker making a spark while wearing face shield and protective ge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46137"/>
              </p:ext>
            </p:extLst>
          </p:nvPr>
        </p:nvGraphicFramePr>
        <p:xfrm>
          <a:off x="3352800" y="4343400"/>
          <a:ext cx="2971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Clip" r:id="rId4" imgW="666812" imgH="749227" progId="MS_ClipArt_Gallery.2">
                  <p:embed/>
                </p:oleObj>
              </mc:Choice>
              <mc:Fallback>
                <p:oleObj name="Clip" r:id="rId4" imgW="666812" imgH="749227" progId="MS_ClipArt_Gallery.2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29718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0031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1813367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Contract Worker Coverage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	All contractors and subcontractors, 		must follow worksite safety and health 	rules and procedures applicable to their 	activities while at the site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	VPP sites are expected to encourage 	contractors to develop effective SHMS</a:t>
            </a:r>
          </a:p>
          <a:p>
            <a:pPr lvl="2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3556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90177"/>
              </p:ext>
            </p:extLst>
          </p:nvPr>
        </p:nvGraphicFramePr>
        <p:xfrm>
          <a:off x="228600" y="5791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</a:t>
            </a:r>
            <a:r>
              <a:rPr lang="en-US" altLang="en-US" dirty="0" smtClean="0">
                <a:solidFill>
                  <a:schemeClr val="accent3"/>
                </a:solidFill>
              </a:rPr>
              <a:t>Leadership </a:t>
            </a:r>
            <a:r>
              <a:rPr lang="en-US" altLang="en-US" dirty="0">
                <a:solidFill>
                  <a:schemeClr val="accent3"/>
                </a:solidFill>
              </a:rPr>
              <a:t>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4279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17148" y="1813367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Contract Worker Coverage: 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	VPP site contractor programs must 		include a documented oversight and 		management system that ensures the 	contractors’ site employees are provided 	effective protection</a:t>
            </a:r>
          </a:p>
        </p:txBody>
      </p:sp>
      <p:graphicFrame>
        <p:nvGraphicFramePr>
          <p:cNvPr id="25604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00997"/>
              </p:ext>
            </p:extLst>
          </p:nvPr>
        </p:nvGraphicFramePr>
        <p:xfrm>
          <a:off x="228600" y="5791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826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3438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209800"/>
            <a:ext cx="815340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 dirty="0"/>
              <a:t>Safety &amp; Health Management System Self-Evaluation</a:t>
            </a:r>
            <a:endParaRPr lang="en-US" altLang="en-US" sz="1400" dirty="0"/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 The </a:t>
            </a:r>
            <a:r>
              <a:rPr lang="en-US" altLang="en-US" sz="2000" dirty="0"/>
              <a:t>site must have a system for annually </a:t>
            </a:r>
            <a:r>
              <a:rPr lang="en-US" altLang="en-US" sz="2000" dirty="0" smtClean="0"/>
              <a:t>evaluating </a:t>
            </a:r>
            <a:r>
              <a:rPr lang="en-US" altLang="en-US" sz="2000" dirty="0"/>
              <a:t>the operation of the safety &amp; </a:t>
            </a:r>
            <a:r>
              <a:rPr lang="en-US" altLang="en-US" sz="2000" dirty="0" smtClean="0"/>
              <a:t>health </a:t>
            </a:r>
            <a:r>
              <a:rPr lang="en-US" altLang="en-US" sz="2000" dirty="0"/>
              <a:t>management system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/>
              <a:t>It </a:t>
            </a:r>
            <a:r>
              <a:rPr lang="en-US" altLang="en-US" sz="2000" dirty="0"/>
              <a:t>may be conducted by competent site, </a:t>
            </a:r>
            <a:r>
              <a:rPr lang="en-US" altLang="en-US" sz="2000" dirty="0" smtClean="0"/>
              <a:t>corporate</a:t>
            </a:r>
            <a:r>
              <a:rPr lang="en-US" altLang="en-US" sz="2000" dirty="0"/>
              <a:t>, or other private sector persons </a:t>
            </a:r>
            <a:r>
              <a:rPr lang="en-US" altLang="en-US" sz="2000" dirty="0" smtClean="0"/>
              <a:t>who </a:t>
            </a:r>
            <a:r>
              <a:rPr lang="en-US" altLang="en-US" sz="2000" dirty="0"/>
              <a:t>are trained/experienced in </a:t>
            </a:r>
            <a:r>
              <a:rPr lang="en-US" altLang="en-US" sz="2000" dirty="0" smtClean="0"/>
              <a:t>performing </a:t>
            </a:r>
            <a:r>
              <a:rPr lang="en-US" altLang="en-US" sz="2000" dirty="0"/>
              <a:t>such evaluations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  </a:t>
            </a:r>
            <a:r>
              <a:rPr lang="en-US" altLang="en-US" sz="2000" dirty="0" smtClean="0"/>
              <a:t>In </a:t>
            </a:r>
            <a:r>
              <a:rPr lang="en-US" altLang="en-US" sz="2000" dirty="0"/>
              <a:t>construction, an additional evaluation </a:t>
            </a:r>
            <a:r>
              <a:rPr lang="en-US" altLang="en-US" sz="2000" dirty="0" smtClean="0"/>
              <a:t>must </a:t>
            </a:r>
            <a:r>
              <a:rPr lang="en-US" altLang="en-US" sz="2000" dirty="0"/>
              <a:t>be conducted when job is completed</a:t>
            </a:r>
          </a:p>
          <a:p>
            <a:pPr lvl="2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  <p:graphicFrame>
        <p:nvGraphicFramePr>
          <p:cNvPr id="27652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56983"/>
              </p:ext>
            </p:extLst>
          </p:nvPr>
        </p:nvGraphicFramePr>
        <p:xfrm>
          <a:off x="228600" y="57150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150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86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Safety &amp; Health Management System Self-Evaluation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  The system must include:</a:t>
            </a:r>
          </a:p>
          <a:p>
            <a:pPr lvl="1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	A written, narrative report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Include recommendations for 			improvements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Assignment of responsibility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Document timely follow-up</a:t>
            </a:r>
          </a:p>
        </p:txBody>
      </p:sp>
      <p:graphicFrame>
        <p:nvGraphicFramePr>
          <p:cNvPr id="29700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2603"/>
              </p:ext>
            </p:extLst>
          </p:nvPr>
        </p:nvGraphicFramePr>
        <p:xfrm>
          <a:off x="228600" y="5791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297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056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err="1" smtClean="0">
                <a:solidFill>
                  <a:schemeClr val="accent3"/>
                </a:solidFill>
              </a:rPr>
              <a:t>Mgmt</a:t>
            </a:r>
            <a:r>
              <a:rPr lang="en-US" altLang="en-US" sz="3600" dirty="0" smtClean="0">
                <a:solidFill>
                  <a:schemeClr val="accent3"/>
                </a:solidFill>
              </a:rPr>
              <a:t> Leadership/ Employee Involvement Workshop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In your groups: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Turn to Tab 15  – BESAFE, Inc. Case Study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Read pages 1-5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Evaluate against requirements just reviewed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Note deficiencies, red flags, issues that would warrant further review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Note good or positive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Time 45 minutes -- Group Report out!</a:t>
            </a:r>
          </a:p>
        </p:txBody>
      </p:sp>
    </p:spTree>
    <p:extLst>
      <p:ext uri="{BB962C8B-B14F-4D97-AF65-F5344CB8AC3E}">
        <p14:creationId xmlns:p14="http://schemas.microsoft.com/office/powerpoint/2010/main" val="2966017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052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Element I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___________________</a:t>
            </a: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Management </a:t>
            </a: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Leadership &amp; Employee Involvement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8200" y="23622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dirty="0"/>
              <a:t>In this section, we will cover….</a:t>
            </a:r>
          </a:p>
          <a:p>
            <a:pPr>
              <a:lnSpc>
                <a:spcPct val="70000"/>
              </a:lnSpc>
              <a:buClr>
                <a:srgbClr val="FFFF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Management Commitment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VPP Commitment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Planning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Written Safety &amp; Health Program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Management Leadership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81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19200" y="19050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endParaRPr lang="en-US" altLang="en-US">
              <a:solidFill>
                <a:srgbClr val="FFFF00"/>
              </a:solidFill>
            </a:endParaRP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Employee Involvement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Contract Worker Coverage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Self-Evaluation of the Safety &amp; Health Management System</a:t>
            </a:r>
          </a:p>
        </p:txBody>
      </p:sp>
      <p:graphicFrame>
        <p:nvGraphicFramePr>
          <p:cNvPr id="7172" name="Object 4" title="Group of work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14747"/>
              </p:ext>
            </p:extLst>
          </p:nvPr>
        </p:nvGraphicFramePr>
        <p:xfrm>
          <a:off x="533400" y="4778375"/>
          <a:ext cx="312420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lip" r:id="rId4" imgW="4039263" imgH="2534876" progId="MS_ClipArt_Gallery.2">
                  <p:embed/>
                </p:oleObj>
              </mc:Choice>
              <mc:Fallback>
                <p:oleObj name="Clip" r:id="rId4" imgW="4039263" imgH="2534876" progId="MS_ClipArt_Gallery.2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8375"/>
                        <a:ext cx="3124200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 descr="Stock Photo - group of construction &#10;workers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70450"/>
            <a:ext cx="22479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59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1905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Management Commitment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Clearly established policies that have 	been communicated to &amp; understood by 	all 	employees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Established goals and objectives for 		meeting the goals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sz="1800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9220" name="Object 4" title="Safety and Health policy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60490"/>
              </p:ext>
            </p:extLst>
          </p:nvPr>
        </p:nvGraphicFramePr>
        <p:xfrm>
          <a:off x="304800" y="5181600"/>
          <a:ext cx="33210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Clip" r:id="rId4" imgW="5016475" imgH="3003645" progId="MS_ClipArt_Gallery.2">
                  <p:embed/>
                </p:oleObj>
              </mc:Choice>
              <mc:Fallback>
                <p:oleObj name="Clip" r:id="rId4" imgW="5016475" imgH="3003645" progId="MS_ClipArt_Gallery.2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332105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685360">
            <a:off x="1391877" y="5534051"/>
            <a:ext cx="1920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3"/>
                </a:solidFill>
                <a:latin typeface="Times New Roman" panose="02020603050405020304" pitchFamily="18" charset="0"/>
              </a:rPr>
              <a:t>S&amp;H Policy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20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905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VPP Commitment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/>
              <a:t> 	Management must clearly demonstrate 	commitment to meeting &amp; maintaining 	VPP requirements</a:t>
            </a:r>
            <a:endParaRPr lang="en-US" altLang="en-US" sz="2000"/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1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5800" y="1905000"/>
            <a:ext cx="8077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Planning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/>
              <a:t>  	Planning for safety &amp; health must be a part 	of the overall management planning process</a:t>
            </a:r>
            <a:endParaRPr lang="en-US" altLang="en-US" sz="2000"/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graphicFrame>
        <p:nvGraphicFramePr>
          <p:cNvPr id="13316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054441"/>
              </p:ext>
            </p:extLst>
          </p:nvPr>
        </p:nvGraphicFramePr>
        <p:xfrm>
          <a:off x="381000" y="57150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95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95300" y="1807294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Written Safety and Health Program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Written program must include all 4 		elements of VPP.</a:t>
            </a:r>
            <a:br>
              <a:rPr lang="en-US" altLang="en-US" dirty="0"/>
            </a:b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	Federal Agencies must also meet 		requirements for 29 CFR 1960</a:t>
            </a:r>
          </a:p>
          <a:p>
            <a:pPr lvl="2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Construction sites must also meet requirements of 29 CFR 1926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graphicFrame>
        <p:nvGraphicFramePr>
          <p:cNvPr id="15365" name="Object 5" title="Get with the program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25133"/>
              </p:ext>
            </p:extLst>
          </p:nvPr>
        </p:nvGraphicFramePr>
        <p:xfrm>
          <a:off x="7010400" y="2438400"/>
          <a:ext cx="21336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Clip" r:id="rId4" imgW="5016475" imgH="3003645" progId="MS_ClipArt_Gallery.2">
                  <p:embed/>
                </p:oleObj>
              </mc:Choice>
              <mc:Fallback>
                <p:oleObj name="Clip" r:id="rId4" imgW="5016475" imgH="3003645" progId="MS_ClipArt_Gallery.2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438400"/>
                        <a:ext cx="2133600" cy="183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1052922">
            <a:off x="7440613" y="2903609"/>
            <a:ext cx="12731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accent3"/>
                </a:solidFill>
                <a:latin typeface="Times New Roman" panose="02020603050405020304" pitchFamily="18" charset="0"/>
              </a:rPr>
              <a:t>   GET WITH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accent3"/>
                </a:solidFill>
                <a:latin typeface="Times New Roman" panose="02020603050405020304" pitchFamily="18" charset="0"/>
              </a:rPr>
              <a:t>THE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87" y="408347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73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7635" y="1676400"/>
            <a:ext cx="8915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Management Leadership - managers must provide visible leadership by:</a:t>
            </a:r>
            <a:br>
              <a:rPr lang="en-US" altLang="en-US" sz="2400" dirty="0"/>
            </a:b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Establishing clear lines of communication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Setting an example of safe and healthful 	behavior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	Reasonable employee access to top site mgmt.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 Providing all workers equal high quality protection	</a:t>
            </a:r>
            <a:endParaRPr lang="en-US" altLang="en-US" dirty="0"/>
          </a:p>
        </p:txBody>
      </p:sp>
      <p:graphicFrame>
        <p:nvGraphicFramePr>
          <p:cNvPr id="17412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771648"/>
              </p:ext>
            </p:extLst>
          </p:nvPr>
        </p:nvGraphicFramePr>
        <p:xfrm>
          <a:off x="228600" y="5791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I: Management Leadership &amp; Employee </a:t>
            </a:r>
            <a:r>
              <a:rPr lang="en-US" altLang="en-US" dirty="0" smtClean="0">
                <a:solidFill>
                  <a:schemeClr val="accent3"/>
                </a:solidFill>
              </a:rPr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8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652</Words>
  <Application>Microsoft Office PowerPoint</Application>
  <PresentationFormat>On-screen Show (4:3)</PresentationFormat>
  <Paragraphs>125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B Helvetica Bold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Element I ___________________  Management Leadership &amp; Employee Involvement 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Element I: Management Leadership &amp; Employee Involvement</vt:lpstr>
      <vt:lpstr>Mgmt Leadership/ Employee Involvement Workshop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52</cp:revision>
  <cp:lastPrinted>2018-12-07T14:42:03Z</cp:lastPrinted>
  <dcterms:created xsi:type="dcterms:W3CDTF">2006-10-02T15:43:52Z</dcterms:created>
  <dcterms:modified xsi:type="dcterms:W3CDTF">2021-07-30T21:09:26Z</dcterms:modified>
  <cp:category/>
</cp:coreProperties>
</file>