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1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3" r:id="rId22"/>
    <p:sldId id="284" r:id="rId23"/>
    <p:sldId id="259" r:id="rId24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2C83"/>
    <a:srgbClr val="182E67"/>
    <a:srgbClr val="0070C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888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3C6CAE-4051-C34E-A340-EB220B6B11FD}" type="datetimeFigureOut">
              <a:rPr lang="en-US"/>
              <a:pPr/>
              <a:t>7/30/2021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7975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738" y="6657975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1BCEBE-1593-4A43-ABCB-ABC045DA94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88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6D02FF1-666A-534A-8814-EE75650F9943}" type="datetimeFigureOut">
              <a:rPr lang="en-US"/>
              <a:pPr/>
              <a:t>7/30/2021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1813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73438"/>
            <a:ext cx="7435850" cy="2760662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7975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7975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BE2779E-D1FA-B94E-B00B-BB69D64E60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347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3425" indent="-28257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0300" indent="-22542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2738" indent="-22542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3588" indent="-22542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07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479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51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23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3102ECC-EA30-4ADB-B085-B14A286AB604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3" tIns="46037" rIns="92073" bIns="4603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455733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3425" indent="-28257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0300" indent="-22542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2738" indent="-22542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3588" indent="-22542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07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479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51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23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4A942D4-3FC3-48E2-A782-DEAB73C75A60}" type="slidenum">
              <a:rPr lang="en-US" altLang="en-US"/>
              <a:pPr eaLnBrk="1" hangingPunct="1"/>
              <a:t>22</a:t>
            </a:fld>
            <a:endParaRPr lang="en-US" alt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333509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66763" indent="-2921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79513" indent="-2333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54175" indent="-2333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28838" indent="-2333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860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432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004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76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505CB53-ADB6-3642-827B-3EFBBB2DBE0A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3425" indent="-28257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0300" indent="-22542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2738" indent="-22542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3588" indent="-22542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07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479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51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23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A541186-5222-4989-A816-3407DD3EE489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3" tIns="46037" rIns="92073" bIns="4603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06186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3425" indent="-28257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0300" indent="-22542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2738" indent="-22542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3588" indent="-22542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07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479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51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23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64DA2E5-A761-4E40-B6D3-0AB38A8FC15F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3" tIns="46037" rIns="92073" bIns="4603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3928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3425" indent="-28257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0300" indent="-22542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2738" indent="-22542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3588" indent="-22542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07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479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51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23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9FEB523-4086-4C70-8711-009337FB6CD6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3" tIns="46037" rIns="92073" bIns="4603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816643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3425" indent="-28257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0300" indent="-22542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2738" indent="-22542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3588" indent="-22542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07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479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51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23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390BEC0-E884-42A2-92B9-922E5380B95C}" type="slidenum">
              <a:rPr lang="en-US" altLang="en-US"/>
              <a:pPr eaLnBrk="1" hangingPunct="1"/>
              <a:t>16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3" tIns="46037" rIns="92073" bIns="4603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67059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3425" indent="-28257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0300" indent="-22542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2738" indent="-22542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3588" indent="-22542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07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479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51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23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F3A24F1-87DD-4806-A56E-61373DF47706}" type="slidenum">
              <a:rPr lang="en-US" altLang="en-US"/>
              <a:pPr eaLnBrk="1" hangingPunct="1"/>
              <a:t>17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3" tIns="46037" rIns="92073" bIns="4603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402716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3425" indent="-28257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0300" indent="-22542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2738" indent="-22542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3588" indent="-22542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07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479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51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23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A16A67A-9F08-4E1D-8C1A-DEA693D3DF1D}" type="slidenum">
              <a:rPr lang="en-US" altLang="en-US"/>
              <a:pPr eaLnBrk="1" hangingPunct="1"/>
              <a:t>18</a:t>
            </a:fld>
            <a:endParaRPr lang="en-U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8701494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3425" indent="-28257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0300" indent="-22542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2738" indent="-22542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3588" indent="-22542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07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479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51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23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E943938-0F6B-46D2-8798-92F13A79AAC5}" type="slidenum">
              <a:rPr lang="en-US" altLang="en-US"/>
              <a:pPr eaLnBrk="1" hangingPunct="1"/>
              <a:t>19</a:t>
            </a:fld>
            <a:endParaRPr lang="en-US" alt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6401138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3425" indent="-28257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0300" indent="-22542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2738" indent="-22542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3588" indent="-225425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07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479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51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2388" indent="-225425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791A7CE-2407-4459-BA8D-08366CE3BDC2}" type="slidenum">
              <a:rPr lang="en-US" altLang="en-US"/>
              <a:pPr eaLnBrk="1" hangingPunct="1"/>
              <a:t>21</a:t>
            </a:fld>
            <a:endParaRPr lang="en-US" alt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664597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108585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182C8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1524000" y="3733800"/>
            <a:ext cx="6096000" cy="0"/>
          </a:xfrm>
          <a:prstGeom prst="line">
            <a:avLst/>
          </a:prstGeom>
          <a:ln w="3175" cmpd="sng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7651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7341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496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265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70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/>
            </a:lvl1pPr>
            <a:lvl3pPr>
              <a:buClr>
                <a:srgbClr val="0070C0"/>
              </a:buClr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641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182C8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859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246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62200"/>
            <a:ext cx="40386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800"/>
            </a:lvl1pPr>
            <a:lvl2pPr>
              <a:defRPr sz="2400"/>
            </a:lvl2pPr>
            <a:lvl3pPr>
              <a:buClr>
                <a:srgbClr val="182C83"/>
              </a:buCl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0386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800"/>
            </a:lvl1pPr>
            <a:lvl2pPr>
              <a:defRPr sz="2400"/>
            </a:lvl2pPr>
            <a:lvl3pPr>
              <a:buClr>
                <a:srgbClr val="182C83"/>
              </a:buCl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144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436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1935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182C8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059112"/>
            <a:ext cx="4040188" cy="29606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400"/>
            </a:lvl1pPr>
            <a:lvl2pPr>
              <a:defRPr sz="2000"/>
            </a:lvl2pPr>
            <a:lvl3pPr>
              <a:buClr>
                <a:srgbClr val="182C83"/>
              </a:buCl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41935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182C8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059112"/>
            <a:ext cx="4041775" cy="29606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400"/>
            </a:lvl1pPr>
            <a:lvl2pPr>
              <a:defRPr sz="2000"/>
            </a:lvl2pPr>
            <a:lvl3pPr>
              <a:buClr>
                <a:srgbClr val="182C83"/>
              </a:buCl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013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302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2193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-16764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OSHA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160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975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22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34200" y="6248400"/>
            <a:ext cx="1905000" cy="309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presentation_top.jpg"/>
          <p:cNvPicPr>
            <a:picLocks noChangeAspect="1"/>
          </p:cNvPicPr>
          <p:nvPr userDrawn="1"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62"/>
          <a:stretch/>
        </p:blipFill>
        <p:spPr>
          <a:xfrm>
            <a:off x="-2" y="0"/>
            <a:ext cx="9171432" cy="221642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0" y="2284412"/>
            <a:ext cx="9144000" cy="16017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5400" dirty="0">
                <a:solidFill>
                  <a:srgbClr val="0070C0"/>
                </a:solidFill>
                <a:latin typeface="Calibri" panose="020F0502020204030204" pitchFamily="34" charset="0"/>
              </a:rPr>
              <a:t>OSHA Special Government Employee (SGE) </a:t>
            </a:r>
            <a:r>
              <a:rPr lang="en-US" altLang="en-US" sz="5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Training</a:t>
            </a:r>
            <a:br>
              <a:rPr lang="en-US" altLang="en-US" sz="5400" dirty="0" smtClean="0">
                <a:solidFill>
                  <a:srgbClr val="0070C0"/>
                </a:solidFill>
                <a:latin typeface="Calibri" panose="020F0502020204030204" pitchFamily="34" charset="0"/>
              </a:rPr>
            </a:br>
            <a:endParaRPr lang="en-US" altLang="en-US" sz="16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0" y="4038600"/>
            <a:ext cx="9144000" cy="1524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altLang="en-US" sz="2000" b="1" dirty="0" smtClean="0">
                <a:latin typeface="Calibri" pitchFamily="34" charset="0"/>
              </a:rPr>
              <a:t>United States Department of Labor</a:t>
            </a:r>
          </a:p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altLang="en-US" sz="2000" b="1" dirty="0" smtClean="0">
                <a:latin typeface="Calibri" pitchFamily="34" charset="0"/>
              </a:rPr>
              <a:t>Occupational Safety and Health Administration</a:t>
            </a:r>
            <a:endParaRPr lang="en-US" altLang="en-US" sz="2400" b="1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6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>
                <a:solidFill>
                  <a:schemeClr val="accent3"/>
                </a:solidFill>
              </a:rPr>
              <a:t>Application Content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en-US" b="1" smtClean="0"/>
              <a:t>General Information</a:t>
            </a:r>
            <a:r>
              <a:rPr lang="en-US" altLang="en-US" smtClean="0"/>
              <a:t> – should include, but not limited to...</a:t>
            </a:r>
          </a:p>
          <a:p>
            <a:pPr lvl="1"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mtClean="0"/>
              <a:t>Applicant’s site name &amp; address</a:t>
            </a:r>
          </a:p>
          <a:p>
            <a:pPr lvl="1"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mtClean="0"/>
              <a:t>Key contact personnel &amp; titles</a:t>
            </a:r>
          </a:p>
          <a:p>
            <a:pPr lvl="1"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mtClean="0"/>
              <a:t>Corporate identification</a:t>
            </a:r>
          </a:p>
          <a:p>
            <a:pPr lvl="1"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mtClean="0"/>
              <a:t>Union contact information</a:t>
            </a:r>
          </a:p>
          <a:p>
            <a:pPr lvl="1"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mtClean="0"/>
              <a:t># of employees; # of contractors</a:t>
            </a:r>
          </a:p>
          <a:p>
            <a:pPr lvl="1"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mtClean="0"/>
              <a:t>Type of work performed/products produced</a:t>
            </a:r>
          </a:p>
        </p:txBody>
      </p:sp>
    </p:spTree>
    <p:extLst>
      <p:ext uri="{BB962C8B-B14F-4D97-AF65-F5344CB8AC3E}">
        <p14:creationId xmlns:p14="http://schemas.microsoft.com/office/powerpoint/2010/main" val="286391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>
                <a:solidFill>
                  <a:schemeClr val="accent3"/>
                </a:solidFill>
              </a:rPr>
              <a:t>Application Content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en-US" b="1" smtClean="0"/>
              <a:t>3-Year Rates</a:t>
            </a:r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mtClean="0"/>
              <a:t>Applicant must provide last 3 complete years of injury &amp; illness data - Total Case Injury Rate (TCIR) &amp; Days Away and Restricted/Transferred (DART) for employees</a:t>
            </a:r>
          </a:p>
        </p:txBody>
      </p:sp>
    </p:spTree>
    <p:extLst>
      <p:ext uri="{BB962C8B-B14F-4D97-AF65-F5344CB8AC3E}">
        <p14:creationId xmlns:p14="http://schemas.microsoft.com/office/powerpoint/2010/main" val="52938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>
                <a:solidFill>
                  <a:schemeClr val="accent3"/>
                </a:solidFill>
              </a:rPr>
              <a:t>Application Content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en-US" b="1" smtClean="0"/>
              <a:t>Description of Safety &amp; Health Management System</a:t>
            </a:r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mtClean="0"/>
              <a:t>Describes how the applicant is meeting VPP requirements for each element &amp; sub-element.  </a:t>
            </a:r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endParaRPr lang="en-US" altLang="en-US" smtClean="0"/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mtClean="0"/>
              <a:t>The application must cover….</a:t>
            </a:r>
          </a:p>
        </p:txBody>
      </p:sp>
    </p:spTree>
    <p:extLst>
      <p:ext uri="{BB962C8B-B14F-4D97-AF65-F5344CB8AC3E}">
        <p14:creationId xmlns:p14="http://schemas.microsoft.com/office/powerpoint/2010/main" val="48049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02431" y="2286000"/>
            <a:ext cx="7391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75000"/>
              </a:lnSpc>
              <a:buClr>
                <a:srgbClr val="FF0000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b="1" dirty="0"/>
              <a:t>Management Leadership/Employee Involvement</a:t>
            </a:r>
          </a:p>
          <a:p>
            <a:pPr>
              <a:lnSpc>
                <a:spcPct val="70000"/>
              </a:lnSpc>
              <a:buClr>
                <a:srgbClr val="FF0000"/>
              </a:buClr>
              <a:buSzPct val="75000"/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>
              <a:lnSpc>
                <a:spcPct val="7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Management Commitment</a:t>
            </a:r>
          </a:p>
          <a:p>
            <a:pPr>
              <a:lnSpc>
                <a:spcPct val="7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VPP Commitment</a:t>
            </a:r>
          </a:p>
          <a:p>
            <a:pPr>
              <a:lnSpc>
                <a:spcPct val="7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Planning</a:t>
            </a:r>
          </a:p>
          <a:p>
            <a:pPr>
              <a:lnSpc>
                <a:spcPct val="7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Written Safety &amp; Health Programs</a:t>
            </a:r>
          </a:p>
          <a:p>
            <a:pPr>
              <a:lnSpc>
                <a:spcPct val="7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Management Leadership</a:t>
            </a:r>
          </a:p>
        </p:txBody>
      </p:sp>
      <p:graphicFrame>
        <p:nvGraphicFramePr>
          <p:cNvPr id="14340" name="Object 4" title="Three people shaking hands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7779271"/>
              </p:ext>
            </p:extLst>
          </p:nvPr>
        </p:nvGraphicFramePr>
        <p:xfrm>
          <a:off x="6781800" y="2743200"/>
          <a:ext cx="2024063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name="Clip" r:id="rId4" imgW="4519613" imgH="3467100" progId="MS_ClipArt_Gallery.2">
                  <p:embed/>
                </p:oleObj>
              </mc:Choice>
              <mc:Fallback>
                <p:oleObj name="Clip" r:id="rId4" imgW="4519613" imgH="3467100" progId="MS_ClipArt_Gallery.2">
                  <p:embed/>
                  <p:pic>
                    <p:nvPicPr>
                      <p:cNvPr id="1434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2743200"/>
                        <a:ext cx="2024063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Application </a:t>
            </a:r>
            <a:r>
              <a:rPr lang="en-US" altLang="en-US" dirty="0" smtClean="0">
                <a:solidFill>
                  <a:schemeClr val="accent3"/>
                </a:solidFill>
              </a:rPr>
              <a:t>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3776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533400" y="2262851"/>
            <a:ext cx="79248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70000"/>
              </a:lnSpc>
              <a:buClr>
                <a:srgbClr val="FF0000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b="1" dirty="0"/>
              <a:t>Management Leadership/Employee Involvement</a:t>
            </a:r>
          </a:p>
          <a:p>
            <a:pPr>
              <a:lnSpc>
                <a:spcPct val="70000"/>
              </a:lnSpc>
              <a:buClr>
                <a:srgbClr val="FF0000"/>
              </a:buClr>
              <a:buSzPct val="75000"/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>
              <a:lnSpc>
                <a:spcPct val="7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Employee Involvement</a:t>
            </a:r>
          </a:p>
          <a:p>
            <a:pPr>
              <a:lnSpc>
                <a:spcPct val="7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Contract Worker Coverage</a:t>
            </a:r>
          </a:p>
          <a:p>
            <a:pPr>
              <a:lnSpc>
                <a:spcPct val="7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Annual Self Evaluation</a:t>
            </a:r>
          </a:p>
        </p:txBody>
      </p:sp>
      <p:graphicFrame>
        <p:nvGraphicFramePr>
          <p:cNvPr id="15364" name="Object 4" title="Dollar Bill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0891539"/>
              </p:ext>
            </p:extLst>
          </p:nvPr>
        </p:nvGraphicFramePr>
        <p:xfrm>
          <a:off x="3200400" y="5562600"/>
          <a:ext cx="2133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4" name="Clip" r:id="rId4" imgW="6134100" imgH="2635250" progId="MS_ClipArt_Gallery.2">
                  <p:embed/>
                </p:oleObj>
              </mc:Choice>
              <mc:Fallback>
                <p:oleObj name="Clip" r:id="rId4" imgW="6134100" imgH="2635250" progId="MS_ClipArt_Gallery.2">
                  <p:embed/>
                  <p:pic>
                    <p:nvPicPr>
                      <p:cNvPr id="1536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562600"/>
                        <a:ext cx="21336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5" title="Notebook and Pencil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0926261"/>
              </p:ext>
            </p:extLst>
          </p:nvPr>
        </p:nvGraphicFramePr>
        <p:xfrm>
          <a:off x="6858000" y="2514600"/>
          <a:ext cx="1485900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5" name="Clip" r:id="rId6" imgW="1486814" imgH="608076" progId="MS_ClipArt_Gallery.2">
                  <p:embed/>
                </p:oleObj>
              </mc:Choice>
              <mc:Fallback>
                <p:oleObj name="Clip" r:id="rId6" imgW="1486814" imgH="608076" progId="MS_ClipArt_Gallery.2">
                  <p:embed/>
                  <p:pic>
                    <p:nvPicPr>
                      <p:cNvPr id="1536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2514600"/>
                        <a:ext cx="1485900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6" title="Five people's head shadows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7059212"/>
              </p:ext>
            </p:extLst>
          </p:nvPr>
        </p:nvGraphicFramePr>
        <p:xfrm>
          <a:off x="6781800" y="4267200"/>
          <a:ext cx="1766888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6" name="Clip" r:id="rId8" imgW="1767535" imgH="416052" progId="MS_ClipArt_Gallery.2">
                  <p:embed/>
                </p:oleObj>
              </mc:Choice>
              <mc:Fallback>
                <p:oleObj name="Clip" r:id="rId8" imgW="1767535" imgH="416052" progId="MS_ClipArt_Gallery.2">
                  <p:embed/>
                  <p:pic>
                    <p:nvPicPr>
                      <p:cNvPr id="1536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4267200"/>
                        <a:ext cx="1766888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7" title="Delivery man with packages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3257189"/>
              </p:ext>
            </p:extLst>
          </p:nvPr>
        </p:nvGraphicFramePr>
        <p:xfrm>
          <a:off x="736600" y="5181600"/>
          <a:ext cx="1028700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7" name="Clip" r:id="rId10" imgW="1030529" imgH="1117397" progId="MS_ClipArt_Gallery.2">
                  <p:embed/>
                </p:oleObj>
              </mc:Choice>
              <mc:Fallback>
                <p:oleObj name="Clip" r:id="rId10" imgW="1030529" imgH="1117397" progId="MS_ClipArt_Gallery.2">
                  <p:embed/>
                  <p:pic>
                    <p:nvPicPr>
                      <p:cNvPr id="1536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00" y="5181600"/>
                        <a:ext cx="1028700" cy="111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Application </a:t>
            </a:r>
            <a:r>
              <a:rPr lang="en-US" altLang="en-US" dirty="0" smtClean="0">
                <a:solidFill>
                  <a:schemeClr val="accent3"/>
                </a:solidFill>
              </a:rPr>
              <a:t>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9621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762000" y="2133600"/>
            <a:ext cx="7391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75000"/>
              </a:lnSpc>
              <a:buClr>
                <a:srgbClr val="FF0000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b="1"/>
              <a:t>Worksite Analysis</a:t>
            </a:r>
          </a:p>
          <a:p>
            <a:pPr>
              <a:lnSpc>
                <a:spcPct val="70000"/>
              </a:lnSpc>
              <a:buClr>
                <a:srgbClr val="FF0000"/>
              </a:buClr>
              <a:buSzPct val="75000"/>
              <a:buFont typeface="Wingdings" panose="05000000000000000000" pitchFamily="2" charset="2"/>
              <a:buChar char="§"/>
            </a:pPr>
            <a:endParaRPr lang="en-US" altLang="en-US"/>
          </a:p>
          <a:p>
            <a:pPr>
              <a:lnSpc>
                <a:spcPct val="7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/>
              <a:t>Pre-use Analysis</a:t>
            </a:r>
          </a:p>
          <a:p>
            <a:pPr>
              <a:lnSpc>
                <a:spcPct val="7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/>
              <a:t>Safety &amp; Health Surveys</a:t>
            </a:r>
          </a:p>
          <a:p>
            <a:pPr>
              <a:lnSpc>
                <a:spcPct val="7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/>
              <a:t>Routine Hazard Analysis</a:t>
            </a:r>
          </a:p>
          <a:p>
            <a:pPr>
              <a:lnSpc>
                <a:spcPct val="7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/>
              <a:t>Self-Inspections</a:t>
            </a:r>
          </a:p>
          <a:p>
            <a:pPr>
              <a:lnSpc>
                <a:spcPct val="7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/>
              <a:t>Employee Hazard Reporting System</a:t>
            </a:r>
          </a:p>
          <a:p>
            <a:pPr>
              <a:lnSpc>
                <a:spcPct val="7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/>
              <a:t>Accident/Incident Investigations</a:t>
            </a:r>
          </a:p>
          <a:p>
            <a:pPr>
              <a:lnSpc>
                <a:spcPct val="7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/>
              <a:t>Trend Analysis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Application </a:t>
            </a:r>
            <a:r>
              <a:rPr lang="en-US" altLang="en-US" dirty="0" smtClean="0">
                <a:solidFill>
                  <a:schemeClr val="accent3"/>
                </a:solidFill>
              </a:rPr>
              <a:t>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0882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762000" y="2133600"/>
            <a:ext cx="7391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75000"/>
              </a:lnSpc>
              <a:buClr>
                <a:srgbClr val="FF0000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b="1" dirty="0"/>
              <a:t>Hazard Prevention &amp; Control</a:t>
            </a:r>
          </a:p>
          <a:p>
            <a:pPr>
              <a:lnSpc>
                <a:spcPct val="70000"/>
              </a:lnSpc>
              <a:buClr>
                <a:srgbClr val="FF0000"/>
              </a:buClr>
              <a:buSzPct val="75000"/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>
              <a:lnSpc>
                <a:spcPct val="7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Hazard Control/Disciplinary System</a:t>
            </a:r>
          </a:p>
          <a:p>
            <a:pPr>
              <a:lnSpc>
                <a:spcPct val="7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Hazard Correction Tracking</a:t>
            </a:r>
          </a:p>
          <a:p>
            <a:pPr>
              <a:lnSpc>
                <a:spcPct val="7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Preventive/Predictive Maintenance</a:t>
            </a:r>
          </a:p>
          <a:p>
            <a:pPr>
              <a:lnSpc>
                <a:spcPct val="7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Occupational Health Care Program</a:t>
            </a:r>
          </a:p>
          <a:p>
            <a:pPr>
              <a:lnSpc>
                <a:spcPct val="7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Emergency Procedures</a:t>
            </a:r>
          </a:p>
          <a:p>
            <a:pPr>
              <a:lnSpc>
                <a:spcPct val="7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Hazard Elimination &amp; Control</a:t>
            </a:r>
          </a:p>
        </p:txBody>
      </p:sp>
      <p:graphicFrame>
        <p:nvGraphicFramePr>
          <p:cNvPr id="17412" name="Object 4" title="Electrician Working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0751279"/>
              </p:ext>
            </p:extLst>
          </p:nvPr>
        </p:nvGraphicFramePr>
        <p:xfrm>
          <a:off x="152400" y="5632450"/>
          <a:ext cx="1295400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name="Clip" r:id="rId4" imgW="755294" imgH="824789" progId="MS_ClipArt_Gallery.2">
                  <p:embed/>
                </p:oleObj>
              </mc:Choice>
              <mc:Fallback>
                <p:oleObj name="Clip" r:id="rId4" imgW="755294" imgH="824789" progId="MS_ClipArt_Gallery.2">
                  <p:embed/>
                  <p:pic>
                    <p:nvPicPr>
                      <p:cNvPr id="1741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5632450"/>
                        <a:ext cx="1295400" cy="122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Application </a:t>
            </a:r>
            <a:r>
              <a:rPr lang="en-US" altLang="en-US" dirty="0" smtClean="0">
                <a:solidFill>
                  <a:schemeClr val="accent3"/>
                </a:solidFill>
              </a:rPr>
              <a:t>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2755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762000" y="2178050"/>
            <a:ext cx="7391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75000"/>
              </a:lnSpc>
              <a:buClr>
                <a:srgbClr val="FF0000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b="1" dirty="0"/>
              <a:t>Safety &amp; Health Training</a:t>
            </a:r>
          </a:p>
          <a:p>
            <a:pPr>
              <a:lnSpc>
                <a:spcPct val="70000"/>
              </a:lnSpc>
              <a:buClr>
                <a:srgbClr val="FF0000"/>
              </a:buClr>
              <a:buSzPct val="75000"/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>
              <a:lnSpc>
                <a:spcPct val="7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Understanding S&amp;H responsibilities</a:t>
            </a:r>
          </a:p>
          <a:p>
            <a:pPr>
              <a:lnSpc>
                <a:spcPct val="7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Hazard Recognition</a:t>
            </a:r>
          </a:p>
          <a:p>
            <a:pPr>
              <a:lnSpc>
                <a:spcPct val="7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Safe Work Practices</a:t>
            </a:r>
          </a:p>
          <a:p>
            <a:pPr>
              <a:lnSpc>
                <a:spcPct val="7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Emergencies</a:t>
            </a:r>
          </a:p>
          <a:p>
            <a:pPr>
              <a:lnSpc>
                <a:spcPct val="70000"/>
              </a:lnSpc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dirty="0"/>
              <a:t>PPE</a:t>
            </a:r>
          </a:p>
        </p:txBody>
      </p:sp>
      <p:pic>
        <p:nvPicPr>
          <p:cNvPr id="18436" name="Picture 4" title="Worker with a question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352800"/>
            <a:ext cx="2209800" cy="222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Application </a:t>
            </a:r>
            <a:r>
              <a:rPr lang="en-US" altLang="en-US" dirty="0" smtClean="0">
                <a:solidFill>
                  <a:schemeClr val="accent3"/>
                </a:solidFill>
              </a:rPr>
              <a:t>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4595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>
                <a:solidFill>
                  <a:schemeClr val="accent3"/>
                </a:solidFill>
              </a:rPr>
              <a:t>Mobile Workforce </a:t>
            </a:r>
            <a:br>
              <a:rPr lang="en-US" altLang="en-US" sz="4400" dirty="0" smtClean="0">
                <a:solidFill>
                  <a:schemeClr val="accent3"/>
                </a:solidFill>
              </a:rPr>
            </a:br>
            <a:r>
              <a:rPr lang="en-US" altLang="en-US" sz="4400" dirty="0" smtClean="0">
                <a:solidFill>
                  <a:schemeClr val="accent3"/>
                </a:solidFill>
              </a:rPr>
              <a:t>Application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4876800"/>
          </a:xfrm>
        </p:spPr>
        <p:txBody>
          <a:bodyPr/>
          <a:lstStyle/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Largely follows the current VPP site-based application </a:t>
            </a:r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endParaRPr lang="en-US" altLang="en-US" dirty="0" smtClean="0"/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Sites identified by a Designated Geographic Area (DGA)</a:t>
            </a:r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No smaller than an Area Office</a:t>
            </a:r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No larger than a Region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eaLnBrk="1" hangingPunct="1"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6597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>
                <a:solidFill>
                  <a:schemeClr val="accent3"/>
                </a:solidFill>
              </a:rPr>
              <a:t>Mobile Workforce </a:t>
            </a:r>
            <a:br>
              <a:rPr lang="en-US" altLang="en-US" sz="4400" dirty="0" smtClean="0">
                <a:solidFill>
                  <a:schemeClr val="accent3"/>
                </a:solidFill>
              </a:rPr>
            </a:br>
            <a:r>
              <a:rPr lang="en-US" altLang="en-US" sz="4400" dirty="0" smtClean="0">
                <a:solidFill>
                  <a:schemeClr val="accent3"/>
                </a:solidFill>
              </a:rPr>
              <a:t>Application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4876800"/>
          </a:xfrm>
        </p:spPr>
        <p:txBody>
          <a:bodyPr/>
          <a:lstStyle/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Differences are described in the supplemental application, such as:</a:t>
            </a:r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Subcontractors, where applicable</a:t>
            </a:r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Injury and Illness data</a:t>
            </a:r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Prescreening</a:t>
            </a:r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Participant Plan</a:t>
            </a:r>
          </a:p>
        </p:txBody>
      </p:sp>
    </p:spTree>
    <p:extLst>
      <p:ext uri="{BB962C8B-B14F-4D97-AF65-F5344CB8AC3E}">
        <p14:creationId xmlns:p14="http://schemas.microsoft.com/office/powerpoint/2010/main" val="224608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819400"/>
            <a:ext cx="6781800" cy="1143000"/>
          </a:xfrm>
        </p:spPr>
        <p:txBody>
          <a:bodyPr/>
          <a:lstStyle/>
          <a:p>
            <a:pPr algn="ctr"/>
            <a:r>
              <a:rPr lang="en-US" altLang="en-US" dirty="0">
                <a:solidFill>
                  <a:schemeClr val="accent2"/>
                </a:solidFill>
              </a:rPr>
              <a:t>Application Eligibility </a:t>
            </a:r>
            <a:r>
              <a:rPr lang="en-US" altLang="en-US" dirty="0" smtClean="0">
                <a:solidFill>
                  <a:schemeClr val="accent2"/>
                </a:solidFill>
              </a:rPr>
              <a:t>Requirements</a:t>
            </a:r>
            <a:br>
              <a:rPr lang="en-US" altLang="en-US" dirty="0" smtClean="0">
                <a:solidFill>
                  <a:schemeClr val="accent2"/>
                </a:solidFill>
              </a:rPr>
            </a:br>
            <a:r>
              <a:rPr lang="en-US" altLang="en-US" dirty="0" smtClean="0">
                <a:solidFill>
                  <a:schemeClr val="accent2"/>
                </a:solidFill>
              </a:rPr>
              <a:t>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8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>
                <a:solidFill>
                  <a:schemeClr val="accent3"/>
                </a:solidFill>
              </a:rPr>
              <a:t>Application Content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133600"/>
            <a:ext cx="8001000" cy="4114800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en-US" sz="2800" b="1" dirty="0" smtClean="0"/>
              <a:t>Additional Attachments </a:t>
            </a:r>
            <a:r>
              <a:rPr lang="en-US" altLang="en-US" sz="2000" b="1" dirty="0" smtClean="0"/>
              <a:t>(should</a:t>
            </a:r>
            <a:r>
              <a:rPr lang="en-US" altLang="en-US" sz="2800" b="1" dirty="0" smtClean="0"/>
              <a:t> </a:t>
            </a:r>
            <a:r>
              <a:rPr lang="en-US" altLang="en-US" sz="2000" b="1" dirty="0" smtClean="0"/>
              <a:t>include, but not limited to):</a:t>
            </a:r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Copy of top-level safety policy</a:t>
            </a:r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Copies of policies &amp; procedures, forms, etc.</a:t>
            </a:r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Organization chart</a:t>
            </a:r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Annual evaluation</a:t>
            </a:r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Site map</a:t>
            </a:r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endParaRPr lang="en-US" altLang="en-US" sz="2400" dirty="0" smtClean="0"/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b="1" dirty="0" smtClean="0"/>
              <a:t>Group exercise:  </a:t>
            </a:r>
            <a:r>
              <a:rPr lang="en-US" altLang="en-US" sz="2400" b="1" dirty="0" smtClean="0">
                <a:solidFill>
                  <a:srgbClr val="0066FF"/>
                </a:solidFill>
              </a:rPr>
              <a:t>Site-based Application Review</a:t>
            </a:r>
          </a:p>
        </p:txBody>
      </p:sp>
    </p:spTree>
    <p:extLst>
      <p:ext uri="{BB962C8B-B14F-4D97-AF65-F5344CB8AC3E}">
        <p14:creationId xmlns:p14="http://schemas.microsoft.com/office/powerpoint/2010/main" val="372222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>
                <a:solidFill>
                  <a:schemeClr val="accent3"/>
                </a:solidFill>
              </a:rPr>
              <a:t>Corporate Application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881" y="2286000"/>
            <a:ext cx="8229600" cy="4876800"/>
          </a:xfrm>
        </p:spPr>
        <p:txBody>
          <a:bodyPr/>
          <a:lstStyle/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To approve large organizations for VPP  corporate participation </a:t>
            </a:r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endParaRPr lang="en-US" altLang="en-US" dirty="0" smtClean="0"/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An organization must be committed to achieving VPP approval for multiple individual facilities and/or facilities within in DGA </a:t>
            </a:r>
          </a:p>
          <a:p>
            <a:pPr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eaLnBrk="1" hangingPunct="1"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216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>
                <a:solidFill>
                  <a:schemeClr val="accent3"/>
                </a:solidFill>
              </a:rPr>
              <a:t>Corporate Application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0192" y="2133600"/>
            <a:ext cx="8229600" cy="4876800"/>
          </a:xfrm>
        </p:spPr>
        <p:txBody>
          <a:bodyPr/>
          <a:lstStyle/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Application is looking for a:</a:t>
            </a:r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well-established, standardized safety and health management system</a:t>
            </a:r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a prescreening process in place</a:t>
            </a:r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/>
              <a:t>meet all other VPP requirements e.g., no affirmed willful violations during its most recent 36-month period </a:t>
            </a:r>
          </a:p>
        </p:txBody>
      </p:sp>
    </p:spTree>
    <p:extLst>
      <p:ext uri="{BB962C8B-B14F-4D97-AF65-F5344CB8AC3E}">
        <p14:creationId xmlns:p14="http://schemas.microsoft.com/office/powerpoint/2010/main" val="225510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 descr="White box"/>
          <p:cNvSpPr/>
          <p:nvPr/>
        </p:nvSpPr>
        <p:spPr>
          <a:xfrm>
            <a:off x="6781800" y="6019800"/>
            <a:ext cx="2133600" cy="685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TextBox 8"/>
          <p:cNvSpPr txBox="1"/>
          <p:nvPr/>
        </p:nvSpPr>
        <p:spPr bwMode="auto">
          <a:xfrm>
            <a:off x="1392650" y="4303712"/>
            <a:ext cx="6358700" cy="103028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sz="2800" b="1" dirty="0" err="1">
                <a:solidFill>
                  <a:srgbClr val="182C83"/>
                </a:solidFill>
                <a:latin typeface="Calibri" charset="0"/>
              </a:rPr>
              <a:t>www.osha.gov</a:t>
            </a:r>
            <a:endParaRPr lang="en-US" sz="2800" b="1" dirty="0">
              <a:solidFill>
                <a:srgbClr val="182C83"/>
              </a:solidFill>
              <a:latin typeface="Calibri" charset="0"/>
            </a:endParaRPr>
          </a:p>
          <a:p>
            <a:pPr algn="ctr" eaLnBrk="1" hangingPunct="1"/>
            <a:r>
              <a:rPr lang="en-US" sz="2800" b="1" dirty="0">
                <a:solidFill>
                  <a:srgbClr val="182C83"/>
                </a:solidFill>
                <a:latin typeface="Calibri" charset="0"/>
              </a:rPr>
              <a:t>800-321-OSHA (6742</a:t>
            </a:r>
            <a:r>
              <a:rPr lang="en-US" sz="2800" b="1" dirty="0">
                <a:solidFill>
                  <a:srgbClr val="182C8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)</a:t>
            </a:r>
          </a:p>
        </p:txBody>
      </p:sp>
      <p:pic>
        <p:nvPicPr>
          <p:cNvPr id="4" name="Picture 3" descr="secondary-OSHA logo.jpg" title="OSHA logo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192"/>
          <a:stretch/>
        </p:blipFill>
        <p:spPr>
          <a:xfrm>
            <a:off x="3094387" y="3236912"/>
            <a:ext cx="2955227" cy="918643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81000" y="1828800"/>
            <a:ext cx="8382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buClr>
                <a:schemeClr val="hlink"/>
              </a:buClr>
              <a:buFont typeface="Wingdings" panose="05000000000000000000" pitchFamily="2" charset="2"/>
              <a:buChar char="§"/>
            </a:pPr>
            <a:endParaRPr lang="en-US" altLang="en-US"/>
          </a:p>
          <a:p>
            <a:pPr>
              <a:lnSpc>
                <a:spcPct val="8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/>
              <a:t>The application process for the three ways to participate in VPP:  </a:t>
            </a:r>
          </a:p>
          <a:p>
            <a:pPr lvl="1">
              <a:lnSpc>
                <a:spcPct val="8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3200"/>
              <a:t>Site-based</a:t>
            </a:r>
          </a:p>
          <a:p>
            <a:pPr lvl="1">
              <a:lnSpc>
                <a:spcPct val="8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3200"/>
              <a:t>Mobile Workforce</a:t>
            </a:r>
          </a:p>
          <a:p>
            <a:pPr lvl="1">
              <a:lnSpc>
                <a:spcPct val="8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3200"/>
              <a:t>Corporate </a:t>
            </a:r>
          </a:p>
          <a:p>
            <a:pPr>
              <a:lnSpc>
                <a:spcPct val="80000"/>
              </a:lnSpc>
              <a:buClr>
                <a:schemeClr val="hlink"/>
              </a:buClr>
              <a:buFont typeface="Wingdings" panose="05000000000000000000" pitchFamily="2" charset="2"/>
              <a:buNone/>
            </a:pPr>
            <a:endParaRPr lang="en-US" altLang="en-US"/>
          </a:p>
        </p:txBody>
      </p:sp>
      <p:graphicFrame>
        <p:nvGraphicFramePr>
          <p:cNvPr id="4101" name="Object 5" title="Teacher with Students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9235543"/>
              </p:ext>
            </p:extLst>
          </p:nvPr>
        </p:nvGraphicFramePr>
        <p:xfrm>
          <a:off x="4267200" y="4191000"/>
          <a:ext cx="2971800" cy="180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Clip" r:id="rId4" imgW="3970090" imgH="2819448" progId="MS_ClipArt_Gallery.2">
                  <p:embed/>
                </p:oleObj>
              </mc:Choice>
              <mc:Fallback>
                <p:oleObj name="Clip" r:id="rId4" imgW="3970090" imgH="2819448" progId="MS_ClipArt_Gallery.2">
                  <p:embed/>
                  <p:pic>
                    <p:nvPicPr>
                      <p:cNvPr id="410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4191000"/>
                        <a:ext cx="2971800" cy="180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In this section we’ll discuss</a:t>
            </a:r>
            <a:r>
              <a:rPr lang="en-US" altLang="en-US" dirty="0" smtClean="0">
                <a:solidFill>
                  <a:schemeClr val="accent3"/>
                </a:solidFill>
                <a:latin typeface="Times New Roman" panose="02020603050405020304" pitchFamily="18" charset="0"/>
              </a:rPr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4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>
                <a:solidFill>
                  <a:schemeClr val="accent3"/>
                </a:solidFill>
              </a:rPr>
              <a:t>Eligibility</a:t>
            </a:r>
            <a:r>
              <a:rPr lang="en-US" altLang="en-US" sz="44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800" i="1" smtClean="0"/>
              <a:t>OSHA accepts applications from</a:t>
            </a:r>
            <a:r>
              <a:rPr lang="en-US" altLang="en-US" sz="2800" smtClean="0"/>
              <a:t>:</a:t>
            </a:r>
          </a:p>
          <a:p>
            <a:pPr lvl="1"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mtClean="0"/>
              <a:t>Private Sector General Industry</a:t>
            </a:r>
          </a:p>
          <a:p>
            <a:pPr lvl="1"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mtClean="0"/>
              <a:t>Maritime</a:t>
            </a:r>
          </a:p>
          <a:p>
            <a:pPr lvl="1"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mtClean="0"/>
              <a:t>Agriculture</a:t>
            </a:r>
          </a:p>
          <a:p>
            <a:pPr lvl="1"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mtClean="0"/>
              <a:t>Construction Worksites</a:t>
            </a:r>
          </a:p>
          <a:p>
            <a:pPr lvl="1"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mtClean="0"/>
              <a:t>Federal Agency Worksites</a:t>
            </a:r>
          </a:p>
          <a:p>
            <a:pPr lvl="1"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3600" smtClean="0"/>
              <a:t>Pretty much everybody</a:t>
            </a:r>
          </a:p>
          <a:p>
            <a:pPr lvl="1" eaLnBrk="1" hangingPunct="1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altLang="en-US" sz="3600" smtClean="0"/>
          </a:p>
        </p:txBody>
      </p:sp>
    </p:spTree>
    <p:extLst>
      <p:ext uri="{BB962C8B-B14F-4D97-AF65-F5344CB8AC3E}">
        <p14:creationId xmlns:p14="http://schemas.microsoft.com/office/powerpoint/2010/main" val="416224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>
                <a:solidFill>
                  <a:schemeClr val="accent3"/>
                </a:solidFill>
              </a:rPr>
              <a:t>Application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800" smtClean="0"/>
              <a:t>There is no VPP Application Form rather guidelines that explain the information to be submitted in the application for OSHA review</a:t>
            </a:r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endParaRPr lang="en-US" altLang="en-US" sz="2800" smtClean="0"/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800" smtClean="0"/>
              <a:t>Application should address the SHMS that works for work activities &amp; hazards at the applicant site</a:t>
            </a:r>
          </a:p>
        </p:txBody>
      </p:sp>
    </p:spTree>
    <p:extLst>
      <p:ext uri="{BB962C8B-B14F-4D97-AF65-F5344CB8AC3E}">
        <p14:creationId xmlns:p14="http://schemas.microsoft.com/office/powerpoint/2010/main" val="22647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>
                <a:solidFill>
                  <a:schemeClr val="accent3"/>
                </a:solidFill>
              </a:rPr>
              <a:t>Application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800" smtClean="0"/>
              <a:t>Provide all information outlined in current application instructions</a:t>
            </a:r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endParaRPr lang="en-US" altLang="en-US" sz="2800" smtClean="0"/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800" smtClean="0"/>
              <a:t>Amendments will be requested if application information is insufficient</a:t>
            </a:r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endParaRPr lang="en-US" altLang="en-US" sz="2800" smtClean="0"/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800" smtClean="0"/>
              <a:t>Do not include trade secret in application</a:t>
            </a:r>
          </a:p>
        </p:txBody>
      </p:sp>
    </p:spTree>
    <p:extLst>
      <p:ext uri="{BB962C8B-B14F-4D97-AF65-F5344CB8AC3E}">
        <p14:creationId xmlns:p14="http://schemas.microsoft.com/office/powerpoint/2010/main" val="318391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>
                <a:solidFill>
                  <a:schemeClr val="accent3"/>
                </a:solidFill>
              </a:rPr>
              <a:t>Application Submission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800" smtClean="0"/>
              <a:t>Application and copies submitted to appropriate OSHA Offices stated in instructions </a:t>
            </a:r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endParaRPr lang="en-US" altLang="en-US" sz="2800" smtClean="0"/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800" smtClean="0"/>
              <a:t>Submit electronically (on CD or by e-mail)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altLang="en-US" sz="2800" smtClean="0"/>
          </a:p>
        </p:txBody>
      </p:sp>
    </p:spTree>
    <p:extLst>
      <p:ext uri="{BB962C8B-B14F-4D97-AF65-F5344CB8AC3E}">
        <p14:creationId xmlns:p14="http://schemas.microsoft.com/office/powerpoint/2010/main" val="261984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>
                <a:solidFill>
                  <a:schemeClr val="accent3"/>
                </a:solidFill>
              </a:rPr>
              <a:t>Application Content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572000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en-US" b="1" smtClean="0"/>
              <a:t>Letter of Management Commitment</a:t>
            </a:r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mtClean="0"/>
              <a:t>Signed by highest ranking site management official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en-US" b="1" smtClean="0"/>
              <a:t>Assurances</a:t>
            </a:r>
            <a:r>
              <a:rPr lang="en-US" altLang="en-US" smtClean="0"/>
              <a:t> </a:t>
            </a:r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mtClean="0"/>
              <a:t>Signed statement indicating that management understands &amp; agrees to fulfill program requirements for participation in VPP </a:t>
            </a:r>
          </a:p>
          <a:p>
            <a:pPr lvl="1" eaLnBrk="1" hangingPunct="1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869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>
                <a:solidFill>
                  <a:schemeClr val="accent3"/>
                </a:solidFill>
              </a:rPr>
              <a:t>Application Content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en-US" b="1" smtClean="0"/>
              <a:t>Union Buy-In</a:t>
            </a:r>
            <a:r>
              <a:rPr lang="en-US" altLang="en-US" smtClean="0"/>
              <a:t> - Unionized sites must have:</a:t>
            </a:r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mtClean="0"/>
              <a:t>all unions sign application or </a:t>
            </a:r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mtClean="0"/>
              <a:t>submit signed statement supporting VPP  participation.</a:t>
            </a:r>
          </a:p>
          <a:p>
            <a:pPr lvl="1" eaLnBrk="1" hangingPunct="1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altLang="en-US" smtClean="0"/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altLang="en-US" smtClean="0"/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5169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579</Words>
  <Application>Microsoft Office PowerPoint</Application>
  <PresentationFormat>On-screen Show (4:3)</PresentationFormat>
  <Paragraphs>147</Paragraphs>
  <Slides>23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ＭＳ Ｐゴシック</vt:lpstr>
      <vt:lpstr>Arial</vt:lpstr>
      <vt:lpstr>Calibri</vt:lpstr>
      <vt:lpstr>Times New Roman</vt:lpstr>
      <vt:lpstr>Wingdings</vt:lpstr>
      <vt:lpstr>Default Design</vt:lpstr>
      <vt:lpstr>Clip</vt:lpstr>
      <vt:lpstr>OSHA Special Government Employee (SGE) Training </vt:lpstr>
      <vt:lpstr>Application Eligibility Requirements ______________________</vt:lpstr>
      <vt:lpstr>In this section we’ll discuss:</vt:lpstr>
      <vt:lpstr>Eligibility </vt:lpstr>
      <vt:lpstr>Application </vt:lpstr>
      <vt:lpstr>Application</vt:lpstr>
      <vt:lpstr>Application Submission</vt:lpstr>
      <vt:lpstr>Application Content</vt:lpstr>
      <vt:lpstr>Application Content</vt:lpstr>
      <vt:lpstr>Application Content</vt:lpstr>
      <vt:lpstr>Application Content</vt:lpstr>
      <vt:lpstr>Application Content</vt:lpstr>
      <vt:lpstr>Application Content</vt:lpstr>
      <vt:lpstr>Application Content</vt:lpstr>
      <vt:lpstr>Application Content</vt:lpstr>
      <vt:lpstr>Application Content</vt:lpstr>
      <vt:lpstr>Application Content</vt:lpstr>
      <vt:lpstr>Mobile Workforce  Application</vt:lpstr>
      <vt:lpstr>Mobile Workforce  Application</vt:lpstr>
      <vt:lpstr>Application Content</vt:lpstr>
      <vt:lpstr>Corporate Application</vt:lpstr>
      <vt:lpstr>Corporate Application</vt:lpstr>
      <vt:lpstr>Contact Information</vt:lpstr>
    </vt:vector>
  </TitlesOfParts>
  <Manager/>
  <Company>OSHA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OSHA Template</dc:title>
  <dc:subject/>
  <dc:creator>Office of Communications</dc:creator>
  <cp:keywords/>
  <dc:description/>
  <cp:lastModifiedBy>Hymes, Whitney - OSHA</cp:lastModifiedBy>
  <cp:revision>50</cp:revision>
  <cp:lastPrinted>2018-12-07T14:42:03Z</cp:lastPrinted>
  <dcterms:created xsi:type="dcterms:W3CDTF">2006-10-02T15:43:52Z</dcterms:created>
  <dcterms:modified xsi:type="dcterms:W3CDTF">2021-07-30T20:25:00Z</dcterms:modified>
  <cp:category/>
</cp:coreProperties>
</file>